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notesSlides/notesSlide8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64" r:id="rId2"/>
    <p:sldId id="337" r:id="rId3"/>
    <p:sldId id="344" r:id="rId4"/>
    <p:sldId id="341" r:id="rId5"/>
    <p:sldId id="342" r:id="rId6"/>
    <p:sldId id="343" r:id="rId7"/>
    <p:sldId id="308" r:id="rId8"/>
    <p:sldId id="309" r:id="rId9"/>
    <p:sldId id="310" r:id="rId10"/>
    <p:sldId id="313" r:id="rId11"/>
    <p:sldId id="311" r:id="rId12"/>
    <p:sldId id="272" r:id="rId13"/>
    <p:sldId id="286" r:id="rId14"/>
    <p:sldId id="288" r:id="rId15"/>
    <p:sldId id="292" r:id="rId16"/>
    <p:sldId id="294" r:id="rId17"/>
    <p:sldId id="273" r:id="rId18"/>
    <p:sldId id="321" r:id="rId19"/>
    <p:sldId id="276" r:id="rId20"/>
    <p:sldId id="316" r:id="rId21"/>
    <p:sldId id="323" r:id="rId22"/>
    <p:sldId id="324" r:id="rId23"/>
    <p:sldId id="325" r:id="rId24"/>
    <p:sldId id="278" r:id="rId25"/>
    <p:sldId id="333" r:id="rId26"/>
    <p:sldId id="338" r:id="rId27"/>
    <p:sldId id="320" r:id="rId28"/>
    <p:sldId id="339" r:id="rId29"/>
    <p:sldId id="271" r:id="rId30"/>
    <p:sldId id="334" r:id="rId31"/>
    <p:sldId id="335" r:id="rId32"/>
    <p:sldId id="336" r:id="rId33"/>
    <p:sldId id="330" r:id="rId34"/>
    <p:sldId id="331" r:id="rId35"/>
    <p:sldId id="326" r:id="rId36"/>
    <p:sldId id="319" r:id="rId37"/>
    <p:sldId id="322" r:id="rId38"/>
    <p:sldId id="285" r:id="rId39"/>
    <p:sldId id="282" r:id="rId40"/>
    <p:sldId id="266" r:id="rId41"/>
    <p:sldId id="340" r:id="rId42"/>
    <p:sldId id="346" r:id="rId43"/>
    <p:sldId id="345" r:id="rId44"/>
    <p:sldId id="317" r:id="rId45"/>
    <p:sldId id="318" r:id="rId46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 Narrow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 Narrow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 Narrow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 Narrow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6600"/>
    <a:srgbClr val="663300"/>
    <a:srgbClr val="660066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5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497A3F01-271B-4F4C-9E87-D7425BB8045F}" type="datetime1">
              <a:rPr lang="en-US"/>
              <a:pPr>
                <a:defRPr/>
              </a:pPr>
              <a:t>11/3/09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5A9D50C2-85F6-C143-8D95-E3B3C2330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3DFBADF-95BD-DE4D-AA0D-CD68122E83E2}" type="datetime1">
              <a:rPr lang="en-US"/>
              <a:pPr>
                <a:defRPr/>
              </a:pPr>
              <a:t>11/3/09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934D6F2-012C-1C46-9F07-6C3D416CAB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554B7F-93FA-F94B-99EA-B1B90319D5FC}" type="slidenum">
              <a:rPr lang="en-US"/>
              <a:pPr/>
              <a:t>13</a:t>
            </a:fld>
            <a:endParaRPr lang="en-US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A99EB6-D9FE-CF4F-B755-1103132B8D82}" type="slidenum">
              <a:rPr lang="en-US"/>
              <a:pPr/>
              <a:t>14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20788" y="712788"/>
            <a:ext cx="4856162" cy="3641725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25" y="4592638"/>
            <a:ext cx="5372100" cy="4275137"/>
          </a:xfrm>
          <a:noFill/>
          <a:ln/>
        </p:spPr>
        <p:txBody>
          <a:bodyPr lIns="95527" tIns="47764" rIns="95527" bIns="47764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92C5C9-4536-4343-B8CC-5D69610ACB6A}" type="slidenum">
              <a:rPr lang="en-US"/>
              <a:pPr/>
              <a:t>16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5F4584-3F3F-EF42-B6D7-96D6B96D7800}" type="slidenum">
              <a:rPr lang="en-US"/>
              <a:pPr/>
              <a:t>20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60243B-5E53-8D4B-8BFA-14FB1328CB2A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497A2A2-60ED-774B-8060-75624C34483B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B42148A-1DFC-DA48-96FF-D3EEC74C3B9E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3BC317-EEED-EA4B-8707-517C9E150453}" type="slidenum">
              <a:rPr lang="en-US"/>
              <a:pPr/>
              <a:t>42</a:t>
            </a:fld>
            <a:endParaRPr lang="en-US"/>
          </a:p>
        </p:txBody>
      </p:sp>
      <p:sp>
        <p:nvSpPr>
          <p:cNvPr id="16711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ln/>
        </p:spPr>
      </p:sp>
      <p:sp>
        <p:nvSpPr>
          <p:cNvPr id="1671171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71172" name="Slide Number Placeholder 3"/>
          <p:cNvSpPr txBox="1">
            <a:spLocks noGrp="1"/>
          </p:cNvSpPr>
          <p:nvPr/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>
            <a:prstTxWarp prst="textNoShape">
              <a:avLst/>
            </a:prstTxWarp>
          </a:bodyPr>
          <a:lstStyle/>
          <a:p>
            <a:pPr algn="r" defTabSz="966788" fontAlgn="base"/>
            <a:fld id="{5F629BED-9066-B04F-B183-8F9327AACCB5}" type="slidenum">
              <a:rPr lang="en-GB" sz="1300">
                <a:ea typeface="ＭＳ Ｐゴシック" charset="-128"/>
                <a:cs typeface="ＭＳ Ｐゴシック" charset="-128"/>
              </a:rPr>
              <a:pPr algn="r" defTabSz="966788" fontAlgn="base"/>
              <a:t>42</a:t>
            </a:fld>
            <a:endParaRPr lang="en-GB" sz="1300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8D56C57-6E57-F94C-B517-D86C82738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C997332-F980-A742-B8B0-E3C0A88182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3C0901D-FE6C-6542-B00C-23D33C9C4D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25853EA-AF03-E944-84C7-DB27B4AC07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0E8FE8-11ED-9344-B16B-994A535E8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1273095-0119-FD41-A51D-0CD7227E15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F81E45-D3CD-D040-A48F-B4F0ECD54B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B1C28B4-583F-D244-87C6-D85A038717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ECC36E-6F51-A94B-8B43-E7D586DE19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50E81A5-7E1D-7042-BCB3-F49BD2D0A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297E3B-BB06-294D-AE47-481441D36C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accent2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66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663300"/>
                </a:solidFill>
                <a:latin typeface="+mn-lt"/>
              </a:defRPr>
            </a:lvl1pPr>
          </a:lstStyle>
          <a:p>
            <a:pPr>
              <a:defRPr/>
            </a:pPr>
            <a:fld id="{13C0C3E3-C462-9C42-BAAE-988D6E50D4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66330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A5002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5002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5002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5002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A5002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Relationship Id="rId9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hyperlink" Target="http://www-project.slac.stanford.edu/ilc/testfac/ESA/esa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wmf"/><Relationship Id="rId6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jpe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5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jpeg"/><Relationship Id="rId3" Type="http://schemas.openxmlformats.org/officeDocument/2006/relationships/image" Target="../media/image5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76200"/>
            <a:ext cx="8458200" cy="1222375"/>
          </a:xfrm>
        </p:spPr>
        <p:txBody>
          <a:bodyPr/>
          <a:lstStyle/>
          <a:p>
            <a:pPr eaLnBrk="1" hangingPunct="1"/>
            <a:r>
              <a:rPr lang="en-US" sz="4800" b="1" dirty="0" smtClean="0">
                <a:latin typeface="Arial Narrow"/>
                <a:cs typeface="Arial Narrow"/>
              </a:rPr>
              <a:t>(</a:t>
            </a:r>
            <a:r>
              <a:rPr lang="en-US" sz="4800" b="1" dirty="0" smtClean="0">
                <a:latin typeface="Arial Narrow"/>
                <a:cs typeface="Arial Narrow"/>
              </a:rPr>
              <a:t>I)</a:t>
            </a:r>
            <a:r>
              <a:rPr lang="en-US" sz="4800" b="1" dirty="0" smtClean="0">
                <a:latin typeface="Arial Narrow"/>
                <a:cs typeface="Arial Narrow"/>
              </a:rPr>
              <a:t>LC </a:t>
            </a:r>
            <a:r>
              <a:rPr lang="en-US" sz="4800" b="1" dirty="0">
                <a:latin typeface="Arial Narrow"/>
                <a:cs typeface="Arial Narrow"/>
              </a:rPr>
              <a:t>Test </a:t>
            </a:r>
            <a:r>
              <a:rPr lang="en-US" sz="4800" b="1" dirty="0" smtClean="0">
                <a:latin typeface="Arial Narrow"/>
                <a:cs typeface="Arial Narrow"/>
              </a:rPr>
              <a:t>Beam Accomplishments</a:t>
            </a:r>
            <a:endParaRPr lang="en-US" sz="4800" b="1" dirty="0">
              <a:latin typeface="Arial Narrow"/>
              <a:cs typeface="Arial Narrow"/>
            </a:endParaRPr>
          </a:p>
        </p:txBody>
      </p:sp>
      <p:sp>
        <p:nvSpPr>
          <p:cNvPr id="1536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1371600"/>
            <a:ext cx="6400800" cy="129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Monotype Corsiva" charset="0"/>
              </a:rPr>
              <a:t>LCTB09 @ IN2P3 – LAL 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Monotype Corsiva" charset="0"/>
              </a:rPr>
              <a:t>Nov. 3, 2009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latin typeface="Monotype Corsiva" charset="0"/>
              </a:rPr>
              <a:t>Jae Yu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1524000" y="2895600"/>
            <a:ext cx="7086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solidFill>
                  <a:schemeClr val="accent2"/>
                </a:solidFill>
              </a:rPr>
              <a:t>World</a:t>
            </a:r>
            <a:r>
              <a:rPr lang="en-US" sz="3200" dirty="0" smtClean="0">
                <a:solidFill>
                  <a:schemeClr val="accent2"/>
                </a:solidFill>
              </a:rPr>
              <a:t>-wide effort of ILC Detector R&amp;D TB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solidFill>
                  <a:schemeClr val="accent2"/>
                </a:solidFill>
              </a:rPr>
              <a:t>Facilities’ Accomplishments 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solidFill>
                  <a:schemeClr val="accent2"/>
                </a:solidFill>
              </a:rPr>
              <a:t>Detector R&amp;D Accomplishments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solidFill>
                  <a:schemeClr val="accent2"/>
                </a:solidFill>
              </a:rPr>
              <a:t>Conclusions</a:t>
            </a:r>
          </a:p>
          <a:p>
            <a:pPr>
              <a:spcBef>
                <a:spcPct val="20000"/>
              </a:spcBef>
              <a:buFontTx/>
              <a:buChar char="•"/>
            </a:pPr>
            <a:r>
              <a:rPr lang="en-US" sz="3200" dirty="0" smtClean="0">
                <a:solidFill>
                  <a:schemeClr val="accent2"/>
                </a:solidFill>
              </a:rPr>
              <a:t>Epilogue….</a:t>
            </a:r>
            <a:endParaRPr lang="en-US" sz="3200" dirty="0">
              <a:solidFill>
                <a:srgbClr val="00009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latin typeface="Arial Narrow"/>
                <a:cs typeface="Arial Narrow"/>
              </a:rPr>
              <a:t>Nov. 3, 2009</a:t>
            </a:r>
            <a:endParaRPr lang="en-US">
              <a:latin typeface="Arial Narrow"/>
              <a:cs typeface="Arial Narro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 Narrow"/>
                <a:cs typeface="Arial Narrow"/>
              </a:rPr>
              <a:t>LC Test Beam Accomplishments</a:t>
            </a:r>
            <a:endParaRPr lang="en-US">
              <a:latin typeface="Arial Narrow"/>
              <a:cs typeface="Arial Narro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00491-EE6E-C242-A4C2-A320AD8B5033}" type="slidenum">
              <a:rPr lang="en-US">
                <a:latin typeface="Arial Narrow"/>
                <a:cs typeface="Arial Narrow"/>
              </a:rPr>
              <a:pPr/>
              <a:t>10</a:t>
            </a:fld>
            <a:endParaRPr lang="en-US">
              <a:latin typeface="Arial Narrow"/>
              <a:cs typeface="Arial Narrow"/>
            </a:endParaRP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6037"/>
            <a:ext cx="8229600" cy="792163"/>
          </a:xfrm>
        </p:spPr>
        <p:txBody>
          <a:bodyPr/>
          <a:lstStyle/>
          <a:p>
            <a:r>
              <a:rPr lang="en-US" dirty="0">
                <a:latin typeface="Arial Narrow"/>
                <a:cs typeface="Arial Narrow"/>
              </a:rPr>
              <a:t>Neutral </a:t>
            </a:r>
            <a:r>
              <a:rPr lang="en-US" dirty="0" smtClean="0">
                <a:latin typeface="Arial Narrow"/>
                <a:cs typeface="Arial Narrow"/>
              </a:rPr>
              <a:t>Hadrons Beams??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534400" cy="556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Arial Narrow"/>
                <a:cs typeface="Arial Narrow"/>
              </a:rPr>
              <a:t>Do we need beam test with neutral hadrons?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>
                <a:latin typeface="Arial Narrow"/>
                <a:cs typeface="Arial Narrow"/>
              </a:rPr>
              <a:t>Successful PFA means the HCAL measures neutral hadrons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>
                <a:latin typeface="Arial Narrow"/>
                <a:cs typeface="Arial Narrow"/>
              </a:rPr>
              <a:t>Simulation models need some neutral </a:t>
            </a:r>
            <a:r>
              <a:rPr lang="en-US" dirty="0" err="1">
                <a:latin typeface="Arial Narrow"/>
                <a:cs typeface="Arial Narrow"/>
              </a:rPr>
              <a:t>hadron</a:t>
            </a:r>
            <a:r>
              <a:rPr lang="en-US" dirty="0">
                <a:latin typeface="Arial Narrow"/>
                <a:cs typeface="Arial Narrow"/>
              </a:rPr>
              <a:t> data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 err="1">
                <a:latin typeface="Arial Narrow"/>
                <a:cs typeface="Arial Narrow"/>
              </a:rPr>
              <a:t>Hadron</a:t>
            </a:r>
            <a:r>
              <a:rPr lang="en-US" dirty="0">
                <a:latin typeface="Arial Narrow"/>
                <a:cs typeface="Arial Narrow"/>
              </a:rPr>
              <a:t> calorimeter calibration can use momentum tagged neutral hadrons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/>
                <a:cs typeface="Arial Narrow"/>
              </a:rPr>
              <a:t>Can we trigger effectively?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/>
                <a:cs typeface="Arial Narrow"/>
              </a:rPr>
              <a:t>What energy range? </a:t>
            </a:r>
          </a:p>
          <a:p>
            <a:pPr lvl="1">
              <a:lnSpc>
                <a:spcPct val="90000"/>
              </a:lnSpc>
              <a:buFontTx/>
              <a:buChar char="•"/>
            </a:pPr>
            <a:r>
              <a:rPr lang="en-US" dirty="0">
                <a:latin typeface="Arial Narrow"/>
                <a:cs typeface="Arial Narrow"/>
              </a:rPr>
              <a:t>Which ones do we need to understand better</a:t>
            </a:r>
            <a:r>
              <a:rPr lang="en-US" dirty="0" smtClean="0">
                <a:latin typeface="Arial Narrow"/>
                <a:cs typeface="Arial Narrow"/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rial Narrow"/>
                <a:cs typeface="Arial Narrow"/>
              </a:rPr>
              <a:t>We have been busy with what we have!!</a:t>
            </a:r>
          </a:p>
          <a:p>
            <a:pPr>
              <a:lnSpc>
                <a:spcPct val="90000"/>
              </a:lnSpc>
            </a:pPr>
            <a:r>
              <a:rPr lang="en-US" dirty="0" smtClean="0">
                <a:latin typeface="Arial Narrow"/>
                <a:cs typeface="Arial Narrow"/>
              </a:rPr>
              <a:t>FNAL moving forward with a proposal for this!</a:t>
            </a:r>
            <a:endParaRPr lang="en-US" dirty="0"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686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3, 2009</a:t>
            </a:r>
            <a:endParaRPr lang="en-US"/>
          </a:p>
        </p:txBody>
      </p:sp>
      <p:sp>
        <p:nvSpPr>
          <p:cNvPr id="7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BCF03-0D13-674C-90CC-CCC2715BFD69}" type="slidenum">
              <a:rPr lang="en-US"/>
              <a:pPr/>
              <a:t>11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 Narrow"/>
                <a:cs typeface="Arial Narrow"/>
              </a:rPr>
              <a:t>Detector R&amp;D </a:t>
            </a:r>
            <a:r>
              <a:rPr lang="en-US" dirty="0" smtClean="0">
                <a:latin typeface="Arial Narrow"/>
                <a:cs typeface="Arial Narrow"/>
              </a:rPr>
              <a:t>Needs @ IDTB07</a:t>
            </a:r>
            <a:endParaRPr lang="en-US" dirty="0">
              <a:latin typeface="Arial Narrow"/>
              <a:cs typeface="Arial Narrow"/>
            </a:endParaRPr>
          </a:p>
        </p:txBody>
      </p:sp>
      <p:graphicFrame>
        <p:nvGraphicFramePr>
          <p:cNvPr id="25766" name="Group 166"/>
          <p:cNvGraphicFramePr>
            <a:graphicFrameLocks noGrp="1"/>
          </p:cNvGraphicFramePr>
          <p:nvPr/>
        </p:nvGraphicFramePr>
        <p:xfrm>
          <a:off x="228600" y="1524000"/>
          <a:ext cx="8686800" cy="3629977"/>
        </p:xfrm>
        <a:graphic>
          <a:graphicData uri="http://schemas.openxmlformats.org/drawingml/2006/table">
            <a:tbl>
              <a:tblPr/>
              <a:tblGrid>
                <a:gridCol w="1087438"/>
                <a:gridCol w="1181100"/>
                <a:gridCol w="1141412"/>
                <a:gridCol w="981075"/>
                <a:gridCol w="1317625"/>
                <a:gridCol w="920750"/>
                <a:gridCol w="1066800"/>
                <a:gridCol w="990600"/>
              </a:tblGrid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Detectors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N_Groups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Particle Species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 (GeV)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Magnet (Tesla)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N_Weeks/yr 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ILC time structure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Note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BI&amp;MDI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2E+8ESA+1F+2C+3BC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up to 100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Not specified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Mostly low E elec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Vertex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 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e,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p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p;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m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up to 100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– 3 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Tracker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3TPC+ 2Si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e,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p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p;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m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up to 100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1.5 - &gt;3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81038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Cal*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5 ECALs+3 DHCALs + 5 AHCALs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e, n,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p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K, p;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m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– &gt;=120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Not specified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 – 60 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Muon/TCMT</a:t>
                      </a:r>
                      <a:endParaRPr kumimoji="0" 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e,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p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m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– &gt;=120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Not specified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5767" name="Text Box 167"/>
          <p:cNvSpPr txBox="1">
            <a:spLocks noChangeArrowheads="1"/>
          </p:cNvSpPr>
          <p:nvPr/>
        </p:nvSpPr>
        <p:spPr bwMode="auto">
          <a:xfrm>
            <a:off x="4724400" y="5653088"/>
            <a:ext cx="34884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Some </a:t>
            </a:r>
            <a:r>
              <a:rPr lang="en-US" dirty="0"/>
              <a:t>of these</a:t>
            </a:r>
            <a:r>
              <a:rPr lang="en-US" dirty="0" smtClean="0"/>
              <a:t> can work concurrently…</a:t>
            </a:r>
            <a:endParaRPr lang="en-US" dirty="0"/>
          </a:p>
        </p:txBody>
      </p:sp>
      <p:sp>
        <p:nvSpPr>
          <p:cNvPr id="25768" name="Text Box 168"/>
          <p:cNvSpPr txBox="1">
            <a:spLocks noChangeArrowheads="1"/>
          </p:cNvSpPr>
          <p:nvPr/>
        </p:nvSpPr>
        <p:spPr bwMode="auto">
          <a:xfrm>
            <a:off x="228600" y="5214938"/>
            <a:ext cx="6465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/>
              <a:t>*Note: Most calorimeter R&amp;D activities world-wide are organized under CALICE collaboration.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6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159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Facilities Accomplishments - FNAL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915400" cy="5181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 Narrow" charset="0"/>
                <a:ea typeface="Arial Narrow" charset="0"/>
                <a:cs typeface="Arial Narrow" charset="0"/>
              </a:rPr>
              <a:t>By far the most responsive facility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Virtually all requests have been met</a:t>
            </a:r>
          </a:p>
          <a:p>
            <a:pPr lvl="2" eaLnBrk="1" hangingPunct="1"/>
            <a:r>
              <a:rPr lang="en-US" sz="2000" dirty="0" smtClean="0">
                <a:latin typeface="Arial Narrow" charset="0"/>
                <a:ea typeface="Arial Narrow" charset="0"/>
                <a:cs typeface="Arial Narrow" charset="0"/>
              </a:rPr>
              <a:t>Increased duty factor: Average duty factor of 5% policy has been altered at times to facilitate expeditious completion of beam test experiments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Renovated MTBF user area (and fixed the roof leak problem…)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Tried out “ping” structures to accommodate ILC like beam structure</a:t>
            </a:r>
          </a:p>
          <a:p>
            <a:pPr lvl="2"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Not to the fine structure but to the macro-structure (1ms ping+199ms blank)</a:t>
            </a:r>
          </a:p>
          <a:p>
            <a:pPr lvl="1" eaLnBrk="1" hangingPunct="1"/>
            <a:r>
              <a:rPr lang="en-US" sz="2400" dirty="0" err="1" smtClean="0">
                <a:latin typeface="Arial Narrow" charset="0"/>
                <a:ea typeface="Arial Narrow" charset="0"/>
                <a:cs typeface="Arial Narrow" charset="0"/>
              </a:rPr>
              <a:t>Hadron</a:t>
            </a:r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 and electron beam energy to as low as 1GeV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High precision pixel telescope and TOF </a:t>
            </a:r>
            <a:r>
              <a:rPr lang="en-US" sz="2400" dirty="0" err="1" smtClean="0">
                <a:latin typeface="Arial Narrow" charset="0"/>
                <a:ea typeface="Arial Narrow" charset="0"/>
                <a:cs typeface="Arial Narrow" charset="0"/>
              </a:rPr>
              <a:t>w</a:t>
            </a:r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/ 25ps </a:t>
            </a:r>
            <a:r>
              <a:rPr lang="en-US" sz="2400" dirty="0" err="1" smtClean="0">
                <a:latin typeface="Arial Narrow" charset="0"/>
                <a:ea typeface="Arial Narrow" charset="0"/>
                <a:cs typeface="Arial Narrow" charset="0"/>
              </a:rPr>
              <a:t>resol</a:t>
            </a:r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.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Tagged neutral </a:t>
            </a:r>
            <a:r>
              <a:rPr lang="en-US" sz="2400" dirty="0" err="1" smtClean="0">
                <a:latin typeface="Arial Narrow" charset="0"/>
                <a:ea typeface="Arial Narrow" charset="0"/>
                <a:cs typeface="Arial Narrow" charset="0"/>
              </a:rPr>
              <a:t>hadron</a:t>
            </a:r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 availability </a:t>
            </a:r>
          </a:p>
          <a:p>
            <a:pPr lvl="2" eaLnBrk="1" hangingPunct="1"/>
            <a:r>
              <a:rPr lang="en-US" sz="2000" dirty="0" smtClean="0">
                <a:latin typeface="Arial Narrow" charset="0"/>
                <a:ea typeface="Arial Narrow" charset="0"/>
                <a:cs typeface="Arial Narrow" charset="0"/>
              </a:rPr>
              <a:t>Meson Center Test Beam Facility Proposal</a:t>
            </a:r>
          </a:p>
        </p:txBody>
      </p:sp>
      <p:sp>
        <p:nvSpPr>
          <p:cNvPr id="1638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Narrow" charset="0"/>
                <a:ea typeface="Arial Narrow" charset="0"/>
                <a:cs typeface="Arial Narrow" charset="0"/>
              </a:rPr>
              <a:t>LC Test Beam Accomplishments</a:t>
            </a:r>
            <a:endParaRPr lang="en-US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36823" y="4012646"/>
            <a:ext cx="1678577" cy="2464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8229600" y="6172200"/>
            <a:ext cx="2133600" cy="476250"/>
          </a:xfrm>
          <a:noFill/>
        </p:spPr>
        <p:txBody>
          <a:bodyPr/>
          <a:lstStyle/>
          <a:p>
            <a:fld id="{6A36E9DE-6EC3-4746-BC6E-99B8886F5B11}" type="slidenum">
              <a:rPr lang="en-US"/>
              <a:pPr/>
              <a:t>13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533400" y="0"/>
            <a:ext cx="822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kumimoji="0" lang="en-US" sz="4000" b="1" dirty="0" err="1">
                <a:solidFill>
                  <a:srgbClr val="800000"/>
                </a:solidFill>
                <a:latin typeface="Arial Narrow"/>
                <a:cs typeface="Arial Narrow"/>
              </a:rPr>
              <a:t>Fermilab</a:t>
            </a:r>
            <a:r>
              <a:rPr kumimoji="0" lang="en-US" sz="4000" b="1" dirty="0">
                <a:solidFill>
                  <a:srgbClr val="800000"/>
                </a:solidFill>
                <a:latin typeface="Arial Narrow"/>
                <a:cs typeface="Arial Narrow"/>
              </a:rPr>
              <a:t> Meson Test User Facility</a:t>
            </a:r>
          </a:p>
        </p:txBody>
      </p:sp>
      <p:pic>
        <p:nvPicPr>
          <p:cNvPr id="15365" name="Picture 6" descr="DSC018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990600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7" descr="DSC018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2672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8" descr="DSC0185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4114800"/>
            <a:ext cx="9715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9" descr="DSC0185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4343400"/>
            <a:ext cx="14478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0" descr="DSC0184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1600" y="4343400"/>
            <a:ext cx="12954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1" descr="DSC0188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57600" y="4343400"/>
            <a:ext cx="1295400" cy="97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685800" y="5486400"/>
            <a:ext cx="13716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A71014"/>
                </a:solidFill>
              </a:rPr>
              <a:t>Spacious control room</a:t>
            </a:r>
          </a:p>
        </p:txBody>
      </p:sp>
      <p:sp>
        <p:nvSpPr>
          <p:cNvPr id="15372" name="Text Box 13"/>
          <p:cNvSpPr txBox="1">
            <a:spLocks noChangeArrowheads="1"/>
          </p:cNvSpPr>
          <p:nvPr/>
        </p:nvSpPr>
        <p:spPr bwMode="auto">
          <a:xfrm>
            <a:off x="3657600" y="5410200"/>
            <a:ext cx="14478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A71014"/>
                </a:solidFill>
              </a:rPr>
              <a:t>Gas delivery to 6 locations</a:t>
            </a:r>
          </a:p>
        </p:txBody>
      </p:sp>
      <p:sp>
        <p:nvSpPr>
          <p:cNvPr id="15373" name="Text Box 14"/>
          <p:cNvSpPr txBox="1">
            <a:spLocks noChangeArrowheads="1"/>
          </p:cNvSpPr>
          <p:nvPr/>
        </p:nvSpPr>
        <p:spPr bwMode="auto">
          <a:xfrm>
            <a:off x="6781800" y="5562600"/>
            <a:ext cx="1690688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A71014"/>
                </a:solidFill>
              </a:rPr>
              <a:t>Two motion tables</a:t>
            </a:r>
          </a:p>
        </p:txBody>
      </p:sp>
      <p:sp>
        <p:nvSpPr>
          <p:cNvPr id="15374" name="Text Box 15"/>
          <p:cNvSpPr txBox="1">
            <a:spLocks noChangeArrowheads="1"/>
          </p:cNvSpPr>
          <p:nvPr/>
        </p:nvSpPr>
        <p:spPr bwMode="auto">
          <a:xfrm>
            <a:off x="2362200" y="5486400"/>
            <a:ext cx="129540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A71014"/>
                </a:solidFill>
              </a:rPr>
              <a:t>Signal and HV cables</a:t>
            </a:r>
          </a:p>
        </p:txBody>
      </p:sp>
      <p:sp>
        <p:nvSpPr>
          <p:cNvPr id="15375" name="Text Box 16"/>
          <p:cNvSpPr txBox="1">
            <a:spLocks noChangeArrowheads="1"/>
          </p:cNvSpPr>
          <p:nvPr/>
        </p:nvSpPr>
        <p:spPr bwMode="auto">
          <a:xfrm>
            <a:off x="5105400" y="5410200"/>
            <a:ext cx="21177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A71014"/>
                </a:solidFill>
              </a:rPr>
              <a:t>4 station MWPC spectrometer</a:t>
            </a:r>
          </a:p>
        </p:txBody>
      </p:sp>
      <p:pic>
        <p:nvPicPr>
          <p:cNvPr id="15376" name="Picture 1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419600" y="819150"/>
            <a:ext cx="41148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>
          <a:xfrm>
            <a:off x="762000" y="624522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US" sz="4800" dirty="0">
                <a:solidFill>
                  <a:srgbClr val="800000"/>
                </a:solidFill>
                <a:latin typeface="Arial Narrow"/>
                <a:cs typeface="Arial Narrow"/>
              </a:rPr>
              <a:t>Beam Delivery for CALICE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4267200" cy="5334000"/>
          </a:xfrm>
        </p:spPr>
        <p:txBody>
          <a:bodyPr/>
          <a:lstStyle/>
          <a:p>
            <a:pPr eaLnBrk="1" hangingPunct="1"/>
            <a:r>
              <a:rPr lang="en-US" sz="2400" dirty="0">
                <a:latin typeface="Arial Narrow"/>
                <a:cs typeface="Arial Narrow"/>
              </a:rPr>
              <a:t>The CALICE experiment  (T978) has been the most  comprehensive detector system to be installed at </a:t>
            </a:r>
            <a:r>
              <a:rPr lang="en-US" sz="2400" dirty="0" err="1">
                <a:latin typeface="Arial Narrow"/>
                <a:cs typeface="Arial Narrow"/>
              </a:rPr>
              <a:t>MTest</a:t>
            </a:r>
            <a:r>
              <a:rPr lang="en-US" sz="2400" dirty="0">
                <a:latin typeface="Arial Narrow"/>
                <a:cs typeface="Arial Narrow"/>
              </a:rPr>
              <a:t> and has summarized their results for beam composition.</a:t>
            </a:r>
          </a:p>
          <a:p>
            <a:pPr eaLnBrk="1" hangingPunct="1"/>
            <a:r>
              <a:rPr lang="en-US" sz="2400" dirty="0">
                <a:latin typeface="Arial Narrow"/>
                <a:cs typeface="Arial Narrow"/>
              </a:rPr>
              <a:t>The </a:t>
            </a:r>
            <a:r>
              <a:rPr lang="en-US" sz="2400" dirty="0" err="1">
                <a:latin typeface="Arial Narrow"/>
                <a:cs typeface="Arial Narrow"/>
              </a:rPr>
              <a:t>Fermilab</a:t>
            </a:r>
            <a:r>
              <a:rPr lang="en-US" sz="2400" dirty="0">
                <a:latin typeface="Arial Narrow"/>
                <a:cs typeface="Arial Narrow"/>
              </a:rPr>
              <a:t> Accelerator Division has created beam tunes for CALICE as follows:</a:t>
            </a:r>
          </a:p>
          <a:p>
            <a:pPr indent="-91440" eaLnBrk="1" hangingPunct="1">
              <a:spcBef>
                <a:spcPts val="0"/>
              </a:spcBef>
              <a:buFontTx/>
              <a:buNone/>
            </a:pPr>
            <a:r>
              <a:rPr lang="en-US" sz="2400" dirty="0">
                <a:latin typeface="Arial Narrow"/>
                <a:cs typeface="Arial Narrow"/>
              </a:rPr>
              <a:t>	</a:t>
            </a:r>
            <a:r>
              <a:rPr lang="en-US" sz="2400" b="1" dirty="0">
                <a:latin typeface="Arial Narrow"/>
                <a:cs typeface="Arial Narrow"/>
              </a:rPr>
              <a:t>Negative</a:t>
            </a:r>
            <a:r>
              <a:rPr lang="en-US" sz="2400" dirty="0">
                <a:latin typeface="Arial Narrow"/>
                <a:cs typeface="Arial Narrow"/>
              </a:rPr>
              <a:t> </a:t>
            </a:r>
            <a:r>
              <a:rPr lang="en-US" sz="1200" dirty="0">
                <a:latin typeface="Arial Narrow"/>
                <a:cs typeface="Arial Narrow"/>
              </a:rPr>
              <a:t>1,2,3,4,6,8,10,12,15,20,30 </a:t>
            </a:r>
            <a:r>
              <a:rPr lang="en-US" sz="1200" dirty="0" err="1">
                <a:latin typeface="Arial Narrow"/>
                <a:cs typeface="Arial Narrow"/>
              </a:rPr>
              <a:t>GeV</a:t>
            </a:r>
            <a:endParaRPr lang="en-US" sz="2400" dirty="0">
              <a:latin typeface="Arial Narrow"/>
              <a:cs typeface="Arial Narrow"/>
            </a:endParaRPr>
          </a:p>
          <a:p>
            <a:pPr indent="-91440" eaLnBrk="1" hangingPunct="1">
              <a:spcBef>
                <a:spcPts val="0"/>
              </a:spcBef>
              <a:buFontTx/>
              <a:buNone/>
            </a:pPr>
            <a:r>
              <a:rPr lang="en-US" sz="2400" dirty="0">
                <a:latin typeface="Arial Narrow"/>
                <a:cs typeface="Arial Narrow"/>
              </a:rPr>
              <a:t>	</a:t>
            </a:r>
            <a:r>
              <a:rPr lang="en-US" sz="2400" b="1" dirty="0">
                <a:latin typeface="Arial Narrow"/>
                <a:cs typeface="Arial Narrow"/>
              </a:rPr>
              <a:t>Positive  </a:t>
            </a:r>
            <a:r>
              <a:rPr lang="en-US" sz="2400" b="1" dirty="0" smtClean="0">
                <a:latin typeface="Arial Narrow"/>
                <a:cs typeface="Arial Narrow"/>
              </a:rPr>
              <a:t> </a:t>
            </a:r>
            <a:r>
              <a:rPr lang="en-US" sz="1200" dirty="0" smtClean="0">
                <a:latin typeface="Arial Narrow"/>
                <a:cs typeface="Arial Narrow"/>
              </a:rPr>
              <a:t>32 </a:t>
            </a:r>
            <a:r>
              <a:rPr lang="en-US" sz="1200" dirty="0" err="1">
                <a:latin typeface="Arial Narrow"/>
                <a:cs typeface="Arial Narrow"/>
              </a:rPr>
              <a:t>GeV</a:t>
            </a:r>
            <a:r>
              <a:rPr lang="en-US" sz="1200" dirty="0">
                <a:latin typeface="Arial Narrow"/>
                <a:cs typeface="Arial Narrow"/>
              </a:rPr>
              <a:t> (high rate </a:t>
            </a:r>
            <a:r>
              <a:rPr lang="en-US" sz="1200" dirty="0" err="1">
                <a:latin typeface="Arial Narrow"/>
                <a:cs typeface="Arial Narrow"/>
              </a:rPr>
              <a:t>muon</a:t>
            </a:r>
            <a:r>
              <a:rPr lang="en-US" sz="1200" dirty="0">
                <a:latin typeface="Arial Narrow"/>
                <a:cs typeface="Arial Narrow"/>
              </a:rPr>
              <a:t> mode),</a:t>
            </a:r>
            <a:r>
              <a:rPr lang="en-US" sz="1200" dirty="0" smtClean="0">
                <a:latin typeface="Arial Narrow"/>
                <a:cs typeface="Arial Narrow"/>
              </a:rPr>
              <a:t> 120 </a:t>
            </a:r>
            <a:r>
              <a:rPr lang="en-US" sz="1200" dirty="0" err="1">
                <a:latin typeface="Arial Narrow"/>
                <a:cs typeface="Arial Narrow"/>
              </a:rPr>
              <a:t>GeV</a:t>
            </a:r>
            <a:r>
              <a:rPr lang="en-US" sz="1200" dirty="0">
                <a:latin typeface="Arial Narrow"/>
                <a:cs typeface="Arial Narrow"/>
              </a:rPr>
              <a:t> (proton mode)</a:t>
            </a:r>
            <a:endParaRPr lang="en-US" sz="2400" dirty="0">
              <a:latin typeface="Arial Narrow"/>
              <a:cs typeface="Arial Narrow"/>
            </a:endParaRPr>
          </a:p>
          <a:p>
            <a:pPr eaLnBrk="1" hangingPunct="1">
              <a:buFontTx/>
              <a:buNone/>
            </a:pPr>
            <a:endParaRPr lang="en-US" sz="2400" dirty="0">
              <a:latin typeface="Arial Narrow"/>
              <a:cs typeface="Arial Narrow"/>
            </a:endParaRPr>
          </a:p>
          <a:p>
            <a:pPr lvl="1" eaLnBrk="1" hangingPunct="1"/>
            <a:endParaRPr lang="en-US" sz="700" dirty="0">
              <a:latin typeface="Arial Narrow"/>
              <a:cs typeface="Arial Narrow"/>
            </a:endParaRPr>
          </a:p>
          <a:p>
            <a:pPr eaLnBrk="1" hangingPunct="1"/>
            <a:endParaRPr lang="en-US" sz="700" dirty="0">
              <a:latin typeface="Arial Narrow"/>
              <a:cs typeface="Arial Narrow"/>
            </a:endParaRPr>
          </a:p>
        </p:txBody>
      </p:sp>
      <p:pic>
        <p:nvPicPr>
          <p:cNvPr id="18436" name="Picture 4" descr="beamcomposi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73563" y="1752600"/>
            <a:ext cx="4922837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Slide Number Placeholder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2E708DC-4ECC-3A4E-85ED-453E8812C181}" type="slidenum">
              <a:rPr lang="en-US"/>
              <a:pPr/>
              <a:t>14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7EB7E3E-3F81-8D48-8D38-E3DD2EC89CFB}" type="slidenum">
              <a:rPr lang="en-US"/>
              <a:pPr/>
              <a:t>15</a:t>
            </a:fld>
            <a:endParaRPr lang="en-US">
              <a:solidFill>
                <a:schemeClr val="bg1"/>
              </a:solidFill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pPr eaLnBrk="1" hangingPunct="1"/>
            <a:r>
              <a:rPr lang="en-US" sz="3600" dirty="0">
                <a:solidFill>
                  <a:srgbClr val="800000"/>
                </a:solidFill>
                <a:latin typeface="Arial Narrow"/>
                <a:cs typeface="Arial Narrow"/>
              </a:rPr>
              <a:t>Tertiary 300 </a:t>
            </a:r>
            <a:r>
              <a:rPr lang="en-US" sz="3600" dirty="0" err="1">
                <a:solidFill>
                  <a:srgbClr val="800000"/>
                </a:solidFill>
                <a:latin typeface="Arial Narrow"/>
                <a:cs typeface="Arial Narrow"/>
              </a:rPr>
              <a:t>MeV/c</a:t>
            </a:r>
            <a:r>
              <a:rPr lang="en-US" sz="3600" dirty="0">
                <a:solidFill>
                  <a:srgbClr val="800000"/>
                </a:solidFill>
                <a:latin typeface="Arial Narrow"/>
                <a:cs typeface="Arial Narrow"/>
              </a:rPr>
              <a:t> </a:t>
            </a:r>
            <a:r>
              <a:rPr lang="en-US" sz="3600" dirty="0" err="1">
                <a:solidFill>
                  <a:srgbClr val="800000"/>
                </a:solidFill>
                <a:latin typeface="Arial Narrow"/>
                <a:cs typeface="Arial Narrow"/>
              </a:rPr>
              <a:t>Beamline</a:t>
            </a:r>
            <a:r>
              <a:rPr lang="en-US" sz="3600" dirty="0">
                <a:solidFill>
                  <a:srgbClr val="800000"/>
                </a:solidFill>
                <a:latin typeface="Arial Narrow"/>
                <a:cs typeface="Arial Narrow"/>
              </a:rPr>
              <a:t> for MINERVA</a:t>
            </a: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3733800" cy="5257800"/>
          </a:xfrm>
        </p:spPr>
        <p:txBody>
          <a:bodyPr/>
          <a:lstStyle/>
          <a:p>
            <a:pPr eaLnBrk="1" hangingPunct="1"/>
            <a:r>
              <a:rPr lang="en-US" sz="2000" dirty="0">
                <a:latin typeface="Arial Narrow"/>
                <a:cs typeface="Arial Narrow"/>
              </a:rPr>
              <a:t>The MINERVA experiment requested space to create a new tertiary </a:t>
            </a:r>
            <a:r>
              <a:rPr lang="en-US" sz="2000" dirty="0" err="1">
                <a:latin typeface="Arial Narrow"/>
                <a:cs typeface="Arial Narrow"/>
              </a:rPr>
              <a:t>beamline</a:t>
            </a:r>
            <a:r>
              <a:rPr lang="en-US" sz="2000" dirty="0">
                <a:latin typeface="Arial Narrow"/>
                <a:cs typeface="Arial Narrow"/>
              </a:rPr>
              <a:t> that could deliver </a:t>
            </a:r>
            <a:r>
              <a:rPr lang="en-US" sz="2000" dirty="0" err="1">
                <a:latin typeface="Arial Narrow"/>
                <a:cs typeface="Arial Narrow"/>
              </a:rPr>
              <a:t>pions</a:t>
            </a:r>
            <a:r>
              <a:rPr lang="en-US" sz="2000" dirty="0">
                <a:latin typeface="Arial Narrow"/>
                <a:cs typeface="Arial Narrow"/>
              </a:rPr>
              <a:t> down to 300 </a:t>
            </a:r>
            <a:r>
              <a:rPr lang="en-US" sz="2000" dirty="0" err="1">
                <a:latin typeface="Arial Narrow"/>
                <a:cs typeface="Arial Narrow"/>
              </a:rPr>
              <a:t>MeV/c</a:t>
            </a:r>
            <a:r>
              <a:rPr lang="en-US" sz="2000" dirty="0">
                <a:latin typeface="Arial Narrow"/>
                <a:cs typeface="Arial Narrow"/>
              </a:rPr>
              <a:t> momentum.</a:t>
            </a:r>
          </a:p>
          <a:p>
            <a:pPr eaLnBrk="1" hangingPunct="1"/>
            <a:r>
              <a:rPr lang="en-US" sz="2000" dirty="0">
                <a:latin typeface="Arial Narrow"/>
                <a:cs typeface="Arial Narrow"/>
              </a:rPr>
              <a:t>The Particle Physics Division and Accelerator Division have agreed to help and are proceeding on installation.</a:t>
            </a:r>
          </a:p>
          <a:p>
            <a:pPr eaLnBrk="1" hangingPunct="1"/>
            <a:r>
              <a:rPr lang="en-US" sz="2000" dirty="0">
                <a:latin typeface="Arial Narrow"/>
                <a:cs typeface="Arial Narrow"/>
              </a:rPr>
              <a:t>Full tracking and TOF will allow for momentum measurement and particle </a:t>
            </a:r>
            <a:r>
              <a:rPr lang="en-US" sz="2000" dirty="0" err="1">
                <a:latin typeface="Arial Narrow"/>
                <a:cs typeface="Arial Narrow"/>
              </a:rPr>
              <a:t>i.d</a:t>
            </a:r>
            <a:r>
              <a:rPr lang="en-US" sz="2000" dirty="0">
                <a:latin typeface="Arial Narrow"/>
                <a:cs typeface="Arial Narrow"/>
              </a:rPr>
              <a:t>.</a:t>
            </a:r>
          </a:p>
          <a:p>
            <a:pPr eaLnBrk="1" hangingPunct="1"/>
            <a:r>
              <a:rPr lang="en-US" sz="2000" dirty="0">
                <a:latin typeface="Arial Narrow"/>
                <a:cs typeface="Arial Narrow"/>
              </a:rPr>
              <a:t>Target station rolls away for other users.</a:t>
            </a:r>
          </a:p>
          <a:p>
            <a:pPr eaLnBrk="1" hangingPunct="1"/>
            <a:r>
              <a:rPr lang="en-US" sz="2000" dirty="0">
                <a:latin typeface="Arial Narrow"/>
                <a:cs typeface="Arial Narrow"/>
              </a:rPr>
              <a:t>The full spectrometer will be tested in November, 2009</a:t>
            </a:r>
          </a:p>
        </p:txBody>
      </p:sp>
      <p:pic>
        <p:nvPicPr>
          <p:cNvPr id="23557" name="Picture 4" descr="Minerva-MTest-Beamline-RG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447800"/>
            <a:ext cx="3048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pic>
        <p:nvPicPr>
          <p:cNvPr id="2355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657600"/>
            <a:ext cx="3352800" cy="2463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LINAC_ESA"/>
          <p:cNvPicPr>
            <a:picLocks noChangeAspect="1" noChangeArrowheads="1"/>
          </p:cNvPicPr>
          <p:nvPr/>
        </p:nvPicPr>
        <p:blipFill>
          <a:blip r:embed="rId3">
            <a:lum bright="2000" contrast="2000"/>
          </a:blip>
          <a:srcRect/>
          <a:stretch>
            <a:fillRect/>
          </a:stretch>
        </p:blipFill>
        <p:spPr bwMode="auto">
          <a:xfrm>
            <a:off x="381000" y="1066800"/>
            <a:ext cx="8229600" cy="502919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3810000" y="4724400"/>
            <a:ext cx="5302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hlinkClick r:id="rId4"/>
              </a:rPr>
              <a:t>http://www-project.slac.stanford.edu/ilc/testfac/ESA/esa.html</a:t>
            </a:r>
            <a:endParaRPr lang="en-US" sz="1400" b="1" dirty="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152400" y="685800"/>
            <a:ext cx="78486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/>
              <a:t>Several beam monitoring and radiation damage beam test experiments in 2006  - 2007</a:t>
            </a:r>
          </a:p>
          <a:p>
            <a:pPr>
              <a:buFont typeface="Arial"/>
              <a:buChar char="•"/>
            </a:pPr>
            <a:r>
              <a:rPr lang="en-US" dirty="0" smtClean="0"/>
              <a:t>BPM </a:t>
            </a:r>
            <a:r>
              <a:rPr lang="en-US" dirty="0"/>
              <a:t>energy spectrometer (T-474/491)</a:t>
            </a:r>
          </a:p>
          <a:p>
            <a:pPr>
              <a:buFont typeface="Arial"/>
              <a:buChar char="•"/>
            </a:pPr>
            <a:r>
              <a:rPr lang="en-US" dirty="0"/>
              <a:t>Synch Stripe energy spectrometer (T-475)</a:t>
            </a:r>
          </a:p>
          <a:p>
            <a:pPr>
              <a:buFont typeface="Arial"/>
              <a:buChar char="•"/>
            </a:pPr>
            <a:r>
              <a:rPr lang="en-US" dirty="0"/>
              <a:t>Collimator design, </a:t>
            </a:r>
            <a:r>
              <a:rPr lang="en-US" dirty="0" err="1"/>
              <a:t>wakefields</a:t>
            </a:r>
            <a:r>
              <a:rPr lang="en-US" dirty="0"/>
              <a:t> (T-480)</a:t>
            </a:r>
          </a:p>
          <a:p>
            <a:pPr>
              <a:buFont typeface="Arial"/>
              <a:buChar char="•"/>
            </a:pPr>
            <a:r>
              <a:rPr lang="en-US" dirty="0"/>
              <a:t>Bunch length diagnostics (T-487)</a:t>
            </a:r>
          </a:p>
          <a:p>
            <a:pPr>
              <a:buFont typeface="Arial"/>
              <a:buChar char="•"/>
            </a:pPr>
            <a:r>
              <a:rPr lang="en-US" dirty="0"/>
              <a:t>IP </a:t>
            </a:r>
            <a:r>
              <a:rPr lang="en-US" dirty="0" err="1"/>
              <a:t>BPMs</a:t>
            </a:r>
            <a:r>
              <a:rPr lang="en-US" dirty="0"/>
              <a:t>—background studies (T-488)</a:t>
            </a:r>
          </a:p>
          <a:p>
            <a:pPr>
              <a:buFont typeface="Arial"/>
              <a:buChar char="•"/>
            </a:pPr>
            <a:r>
              <a:rPr lang="en-US" dirty="0"/>
              <a:t>LCLS beam to ESA (T490)</a:t>
            </a:r>
          </a:p>
          <a:p>
            <a:pPr>
              <a:buFont typeface="Arial"/>
              <a:buChar char="•"/>
            </a:pPr>
            <a:r>
              <a:rPr lang="en-US" dirty="0" err="1"/>
              <a:t>Linac</a:t>
            </a:r>
            <a:r>
              <a:rPr lang="en-US" dirty="0"/>
              <a:t> BPM </a:t>
            </a:r>
            <a:r>
              <a:rPr lang="en-US" dirty="0" smtClean="0"/>
              <a:t>prototypes </a:t>
            </a:r>
          </a:p>
          <a:p>
            <a:pPr>
              <a:buFont typeface="Arial"/>
              <a:buChar char="•"/>
            </a:pPr>
            <a:r>
              <a:rPr lang="en-US" dirty="0" smtClean="0"/>
              <a:t>EMI </a:t>
            </a:r>
            <a:r>
              <a:rPr lang="en-US" dirty="0"/>
              <a:t>(electro-magnetic interference)</a:t>
            </a:r>
          </a:p>
        </p:txBody>
      </p:sp>
      <p:sp>
        <p:nvSpPr>
          <p:cNvPr id="737285" name="Text Box 5"/>
          <p:cNvSpPr txBox="1">
            <a:spLocks noChangeArrowheads="1"/>
          </p:cNvSpPr>
          <p:nvPr/>
        </p:nvSpPr>
        <p:spPr bwMode="auto">
          <a:xfrm>
            <a:off x="685800" y="90488"/>
            <a:ext cx="7696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US" sz="3600" b="1" u="sng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Facilities Accomplishments - SLAC ESA </a:t>
            </a:r>
            <a:endParaRPr lang="en-US" sz="3600" b="1" u="sng" dirty="0">
              <a:solidFill>
                <a:srgbClr val="80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165100" y="3214687"/>
            <a:ext cx="318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/>
              <a:t>+ </a:t>
            </a:r>
            <a:r>
              <a:rPr lang="en-US" dirty="0" err="1"/>
              <a:t>SiD</a:t>
            </a:r>
            <a:r>
              <a:rPr lang="en-US" dirty="0"/>
              <a:t> </a:t>
            </a:r>
            <a:r>
              <a:rPr lang="en-US" dirty="0" err="1"/>
              <a:t>KPiX</a:t>
            </a:r>
            <a:r>
              <a:rPr lang="en-US" dirty="0"/>
              <a:t> Test during T-492</a:t>
            </a:r>
          </a:p>
        </p:txBody>
      </p:sp>
      <p:sp>
        <p:nvSpPr>
          <p:cNvPr id="737288" name="Text Box 8"/>
          <p:cNvSpPr txBox="1">
            <a:spLocks noChangeArrowheads="1"/>
          </p:cNvSpPr>
          <p:nvPr/>
        </p:nvSpPr>
        <p:spPr bwMode="auto">
          <a:xfrm>
            <a:off x="3700463" y="5105400"/>
            <a:ext cx="495193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~5 weeks of beam time in each of 2006 and 2007, </a:t>
            </a:r>
          </a:p>
          <a:p>
            <a:r>
              <a:rPr lang="en-US" sz="1600" dirty="0"/>
              <a:t>primary beam characteristics:  28.5 </a:t>
            </a:r>
            <a:r>
              <a:rPr lang="en-US" sz="1600" dirty="0" err="1"/>
              <a:t>GeV</a:t>
            </a:r>
            <a:r>
              <a:rPr lang="en-US" sz="1600" dirty="0"/>
              <a:t>, (0.6-1.5) </a:t>
            </a:r>
            <a:r>
              <a:rPr lang="en-US" sz="1600" dirty="0">
                <a:ea typeface="Arial" charset="0"/>
                <a:cs typeface="Arial" charset="0"/>
              </a:rPr>
              <a:t>∙10</a:t>
            </a:r>
            <a:r>
              <a:rPr lang="en-US" sz="1600" baseline="30000" dirty="0">
                <a:ea typeface="Arial" charset="0"/>
                <a:cs typeface="Arial" charset="0"/>
              </a:rPr>
              <a:t>10</a:t>
            </a:r>
            <a:r>
              <a:rPr lang="en-US" sz="1600" dirty="0">
                <a:ea typeface="Arial" charset="0"/>
                <a:cs typeface="Arial" charset="0"/>
              </a:rPr>
              <a:t> </a:t>
            </a:r>
            <a:r>
              <a:rPr lang="en-US" sz="1600" dirty="0" err="1">
                <a:ea typeface="Arial" charset="0"/>
                <a:cs typeface="Arial" charset="0"/>
              </a:rPr>
              <a:t>e</a:t>
            </a:r>
            <a:r>
              <a:rPr lang="en-US" sz="1600" dirty="0">
                <a:ea typeface="Arial" charset="0"/>
                <a:cs typeface="Arial" charset="0"/>
              </a:rPr>
              <a:t>/bunch</a:t>
            </a:r>
            <a:endParaRPr lang="en-US" sz="16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3124200" y="630555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 dirty="0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581400" y="5663624"/>
            <a:ext cx="494278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smtClean="0"/>
              <a:t>ESA Test Beam facility shut down in 2007 for LCLS construction</a:t>
            </a:r>
          </a:p>
          <a:p>
            <a:r>
              <a:rPr lang="en-US" sz="1600" dirty="0" smtClean="0">
                <a:solidFill>
                  <a:srgbClr val="800000"/>
                </a:solidFill>
              </a:rPr>
              <a:t>SLAC colleagues have been working hard to re-start ESA</a:t>
            </a:r>
            <a:endParaRPr lang="en-US" sz="16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288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Facilities Accomplishments -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763000" cy="52578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latin typeface="Arial Narrow"/>
                <a:ea typeface="+mn-ea"/>
                <a:cs typeface="Arial Narrow"/>
              </a:rPr>
              <a:t>Most frequently used facility for many ILC Detector R&amp;D groups</a:t>
            </a:r>
          </a:p>
          <a:p>
            <a:pPr eaLnBrk="1" hangingPunct="1">
              <a:defRPr/>
            </a:pPr>
            <a:r>
              <a:rPr lang="en-US" sz="2400" dirty="0" smtClean="0">
                <a:latin typeface="Arial Narrow"/>
                <a:ea typeface="+mn-ea"/>
                <a:cs typeface="Arial Narrow"/>
              </a:rPr>
              <a:t>Many experimental areas allow access to wide energy range</a:t>
            </a:r>
          </a:p>
          <a:p>
            <a:pPr lvl="1" eaLnBrk="1" hangingPunct="1">
              <a:defRPr/>
            </a:pPr>
            <a:r>
              <a:rPr lang="en-US" sz="2000" dirty="0" smtClean="0">
                <a:latin typeface="Arial Narrow"/>
                <a:cs typeface="Arial Narrow"/>
              </a:rPr>
              <a:t>PS: 5 areas with max E up to 3.5 </a:t>
            </a:r>
            <a:r>
              <a:rPr lang="en-US" sz="2000" dirty="0" err="1" smtClean="0">
                <a:latin typeface="Arial Narrow"/>
                <a:cs typeface="Arial Narrow"/>
              </a:rPr>
              <a:t>GeV</a:t>
            </a:r>
            <a:r>
              <a:rPr lang="en-US" sz="2000" dirty="0" smtClean="0">
                <a:latin typeface="Arial Narrow"/>
                <a:cs typeface="Arial Narrow"/>
              </a:rPr>
              <a:t> to 24 </a:t>
            </a:r>
            <a:r>
              <a:rPr lang="en-US" sz="2000" dirty="0" err="1" smtClean="0">
                <a:latin typeface="Arial Narrow"/>
                <a:cs typeface="Arial Narrow"/>
              </a:rPr>
              <a:t>GeV</a:t>
            </a:r>
            <a:endParaRPr lang="en-US" sz="2000" dirty="0" smtClean="0">
              <a:latin typeface="Arial Narrow"/>
              <a:cs typeface="Arial Narrow"/>
            </a:endParaRPr>
          </a:p>
          <a:p>
            <a:pPr lvl="1" eaLnBrk="1" hangingPunct="1">
              <a:defRPr/>
            </a:pPr>
            <a:r>
              <a:rPr lang="en-US" sz="2000" dirty="0" smtClean="0">
                <a:latin typeface="Arial Narrow"/>
                <a:cs typeface="Arial Narrow"/>
              </a:rPr>
              <a:t>SPS: 4 areas with max E range up to 400 </a:t>
            </a:r>
            <a:r>
              <a:rPr lang="en-US" sz="2000" dirty="0" err="1" smtClean="0">
                <a:latin typeface="Arial Narrow"/>
                <a:cs typeface="Arial Narrow"/>
              </a:rPr>
              <a:t>GeV</a:t>
            </a:r>
            <a:endParaRPr lang="en-US" sz="2000" dirty="0" smtClean="0">
              <a:latin typeface="Arial Narrow"/>
              <a:cs typeface="Arial Narrow"/>
            </a:endParaRPr>
          </a:p>
          <a:p>
            <a:pPr eaLnBrk="1" hangingPunct="1">
              <a:defRPr/>
            </a:pPr>
            <a:r>
              <a:rPr lang="en-US" sz="2400" dirty="0" smtClean="0">
                <a:latin typeface="Arial Narrow"/>
                <a:ea typeface="+mn-ea"/>
                <a:cs typeface="Arial Narrow"/>
              </a:rPr>
              <a:t>Hosted several ILC detector beam tests</a:t>
            </a:r>
          </a:p>
          <a:p>
            <a:pPr lvl="1" eaLnBrk="1" hangingPunct="1">
              <a:defRPr/>
            </a:pPr>
            <a:r>
              <a:rPr lang="en-US" sz="2000" dirty="0" smtClean="0">
                <a:latin typeface="Arial Narrow"/>
                <a:ea typeface="+mn-ea"/>
                <a:cs typeface="Arial Narrow"/>
              </a:rPr>
              <a:t>CALICE Si/W ECAL+AHCAL+TCMT tool data in 2006 and 2007</a:t>
            </a:r>
          </a:p>
          <a:p>
            <a:pPr lvl="1" eaLnBrk="1" hangingPunct="1">
              <a:defRPr/>
            </a:pPr>
            <a:r>
              <a:rPr lang="en-US" sz="2000" dirty="0" smtClean="0">
                <a:latin typeface="Arial Narrow"/>
                <a:ea typeface="+mn-ea"/>
                <a:cs typeface="Arial Narrow"/>
              </a:rPr>
              <a:t>CALICE GRPC and micro-</a:t>
            </a:r>
            <a:r>
              <a:rPr lang="en-US" sz="2000" dirty="0" err="1" smtClean="0">
                <a:latin typeface="Arial Narrow"/>
                <a:ea typeface="+mn-ea"/>
                <a:cs typeface="Arial Narrow"/>
              </a:rPr>
              <a:t>megas</a:t>
            </a:r>
            <a:r>
              <a:rPr lang="en-US" sz="2000" dirty="0" smtClean="0">
                <a:latin typeface="Arial Narrow"/>
                <a:ea typeface="+mn-ea"/>
                <a:cs typeface="Arial Narrow"/>
              </a:rPr>
              <a:t> planes</a:t>
            </a:r>
          </a:p>
          <a:p>
            <a:pPr lvl="1" eaLnBrk="1" hangingPunct="1">
              <a:defRPr/>
            </a:pPr>
            <a:r>
              <a:rPr lang="en-US" sz="2000" dirty="0" smtClean="0">
                <a:latin typeface="Arial Narrow"/>
                <a:ea typeface="+mn-ea"/>
                <a:cs typeface="Arial Narrow"/>
              </a:rPr>
              <a:t>Large number of VTX and Tracking groups, LCTPC, SILC…</a:t>
            </a:r>
          </a:p>
          <a:p>
            <a:pPr lvl="1" eaLnBrk="1" hangingPunct="1">
              <a:defRPr/>
            </a:pPr>
            <a:r>
              <a:rPr lang="en-US" sz="2000" dirty="0" smtClean="0">
                <a:latin typeface="Arial Narrow"/>
                <a:ea typeface="+mn-ea"/>
                <a:cs typeface="Arial Narrow"/>
              </a:rPr>
              <a:t>DREAM calorimeter</a:t>
            </a:r>
          </a:p>
          <a:p>
            <a:pPr eaLnBrk="1" hangingPunct="1">
              <a:defRPr/>
            </a:pPr>
            <a:r>
              <a:rPr lang="en-US" sz="2400" dirty="0" smtClean="0">
                <a:latin typeface="Arial Narrow"/>
                <a:ea typeface="+mn-ea"/>
                <a:cs typeface="Arial Narrow"/>
              </a:rPr>
              <a:t>Accommodates R&amp;D groups’ needs and situations as much as possible</a:t>
            </a:r>
          </a:p>
          <a:p>
            <a:pPr eaLnBrk="1" hangingPunct="1">
              <a:defRPr/>
            </a:pPr>
            <a:r>
              <a:rPr lang="en-US" sz="2400" dirty="0" smtClean="0">
                <a:latin typeface="Arial Narrow"/>
                <a:ea typeface="+mn-ea"/>
                <a:cs typeface="Arial Narrow"/>
              </a:rPr>
              <a:t>Well equipped facility with helpful staff</a:t>
            </a:r>
          </a:p>
          <a:p>
            <a:pPr eaLnBrk="1" hangingPunct="1">
              <a:defRPr/>
            </a:pPr>
            <a:r>
              <a:rPr lang="en-US" sz="2400" dirty="0" err="1" smtClean="0">
                <a:latin typeface="Arial Narrow"/>
                <a:ea typeface="+mn-ea"/>
                <a:cs typeface="Arial Narrow"/>
              </a:rPr>
              <a:t>LHC’s</a:t>
            </a:r>
            <a:r>
              <a:rPr lang="en-US" sz="2400" dirty="0" smtClean="0">
                <a:latin typeface="Arial Narrow"/>
                <a:ea typeface="+mn-ea"/>
                <a:cs typeface="Arial Narrow"/>
              </a:rPr>
              <a:t> schedule puts strain on demand to AD manpower for significant changes </a:t>
            </a:r>
            <a:r>
              <a:rPr lang="en-US" sz="2400" dirty="0" err="1" smtClean="0">
                <a:latin typeface="Arial Narrow"/>
                <a:ea typeface="+mn-ea"/>
                <a:cs typeface="Arial Narrow"/>
                <a:sym typeface="Wingdings"/>
              </a:rPr>
              <a:t></a:t>
            </a:r>
            <a:r>
              <a:rPr lang="en-US" sz="2400" dirty="0" smtClean="0">
                <a:latin typeface="Arial Narrow"/>
                <a:ea typeface="+mn-ea"/>
                <a:cs typeface="Arial Narrow"/>
                <a:sym typeface="Wingdings"/>
              </a:rPr>
              <a:t> Continued availability expected</a:t>
            </a:r>
            <a:endParaRPr lang="en-US" sz="2400" dirty="0" smtClean="0">
              <a:latin typeface="Arial Narrow"/>
              <a:cs typeface="Arial Narrow"/>
            </a:endParaRP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Narrow" charset="0"/>
                <a:ea typeface="Arial Narrow" charset="0"/>
                <a:cs typeface="Arial Narrow" charset="0"/>
              </a:rPr>
              <a:t>LC Test Beam Accomplishments</a:t>
            </a:r>
            <a:endParaRPr lang="en-US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4600" y="3276600"/>
            <a:ext cx="2799080" cy="2209800"/>
          </a:xfrm>
          <a:prstGeom prst="rect">
            <a:avLst/>
          </a:prstGeom>
        </p:spPr>
      </p:pic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Facilities Accomplishments - DESY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10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Arial Narrow"/>
                <a:ea typeface="+mn-ea"/>
                <a:cs typeface="Arial Narrow"/>
              </a:rPr>
              <a:t>Continued to provide 1 – 6 </a:t>
            </a:r>
            <a:r>
              <a:rPr lang="en-US" dirty="0" err="1" smtClean="0">
                <a:latin typeface="Arial Narrow"/>
                <a:ea typeface="+mn-ea"/>
                <a:cs typeface="Arial Narrow"/>
              </a:rPr>
              <a:t>GeV</a:t>
            </a:r>
            <a:r>
              <a:rPr lang="en-US" dirty="0" smtClean="0">
                <a:latin typeface="Arial Narrow"/>
                <a:ea typeface="+mn-ea"/>
                <a:cs typeface="Arial Narrow"/>
              </a:rPr>
              <a:t> </a:t>
            </a:r>
            <a:r>
              <a:rPr lang="en-US" dirty="0" err="1" smtClean="0">
                <a:latin typeface="Arial Narrow"/>
                <a:ea typeface="+mn-ea"/>
                <a:cs typeface="Arial Narrow"/>
              </a:rPr>
              <a:t>e</a:t>
            </a:r>
            <a:endParaRPr lang="en-US" sz="2800" dirty="0" smtClean="0">
              <a:latin typeface="Arial Narrow"/>
              <a:ea typeface="+mn-ea"/>
              <a:cs typeface="Arial Narrow"/>
            </a:endParaRPr>
          </a:p>
          <a:p>
            <a:pPr lvl="1" eaLnBrk="1" hangingPunct="1">
              <a:defRPr/>
            </a:pPr>
            <a:r>
              <a:rPr lang="en-US" dirty="0" smtClean="0">
                <a:latin typeface="Arial Narrow"/>
                <a:cs typeface="Arial Narrow"/>
              </a:rPr>
              <a:t>CALICE Si/W ECAL ran in 2005 and 2006</a:t>
            </a:r>
          </a:p>
          <a:p>
            <a:pPr lvl="1" eaLnBrk="1" hangingPunct="1">
              <a:defRPr/>
            </a:pPr>
            <a:r>
              <a:rPr lang="en-US" dirty="0" smtClean="0">
                <a:latin typeface="Arial Narrow"/>
                <a:cs typeface="Arial Narrow"/>
              </a:rPr>
              <a:t>CALICE AHCAL plane tests in 2006 – 2007</a:t>
            </a:r>
          </a:p>
          <a:p>
            <a:pPr lvl="1" eaLnBrk="1" hangingPunct="1">
              <a:defRPr/>
            </a:pPr>
            <a:r>
              <a:rPr lang="en-US" dirty="0" smtClean="0">
                <a:latin typeface="Arial Narrow"/>
                <a:cs typeface="Arial Narrow"/>
              </a:rPr>
              <a:t>CALICE TCMT plane test in 2006</a:t>
            </a:r>
          </a:p>
          <a:p>
            <a:pPr lvl="1" eaLnBrk="1" hangingPunct="1">
              <a:defRPr/>
            </a:pPr>
            <a:r>
              <a:rPr lang="en-US" dirty="0" smtClean="0">
                <a:latin typeface="Arial Narrow"/>
                <a:cs typeface="Arial Narrow"/>
              </a:rPr>
              <a:t>CALICE </a:t>
            </a:r>
            <a:r>
              <a:rPr lang="en-US" dirty="0" err="1" smtClean="0">
                <a:latin typeface="Arial Narrow"/>
                <a:cs typeface="Arial Narrow"/>
              </a:rPr>
              <a:t>Scint</a:t>
            </a:r>
            <a:r>
              <a:rPr lang="en-US" dirty="0" smtClean="0">
                <a:latin typeface="Arial Narrow"/>
                <a:cs typeface="Arial Narrow"/>
              </a:rPr>
              <a:t>/W ECAL test in 2007</a:t>
            </a:r>
          </a:p>
          <a:p>
            <a:pPr lvl="1" eaLnBrk="1" hangingPunct="1">
              <a:defRPr/>
            </a:pPr>
            <a:r>
              <a:rPr lang="en-US" dirty="0" smtClean="0">
                <a:latin typeface="Arial Narrow"/>
                <a:cs typeface="Arial Narrow"/>
              </a:rPr>
              <a:t>Numerous TPC end-plate tests in 2007 - 2009</a:t>
            </a:r>
          </a:p>
          <a:p>
            <a:pPr eaLnBrk="1" hangingPunct="1">
              <a:defRPr/>
            </a:pPr>
            <a:r>
              <a:rPr lang="en-US" dirty="0" smtClean="0">
                <a:latin typeface="Arial Narrow"/>
                <a:cs typeface="Arial Narrow"/>
              </a:rPr>
              <a:t>Home of EUDET facilities</a:t>
            </a:r>
          </a:p>
          <a:p>
            <a:pPr eaLnBrk="1" hangingPunct="1">
              <a:defRPr/>
            </a:pPr>
            <a:r>
              <a:rPr lang="en-US" dirty="0" smtClean="0">
                <a:latin typeface="Arial Narrow"/>
                <a:cs typeface="Arial Narrow"/>
              </a:rPr>
              <a:t>Test area 21: EUDET Pixel telescope </a:t>
            </a:r>
          </a:p>
          <a:p>
            <a:pPr eaLnBrk="1" hangingPunct="1">
              <a:defRPr/>
            </a:pPr>
            <a:r>
              <a:rPr lang="en-US" dirty="0" smtClean="0">
                <a:latin typeface="Arial Narrow"/>
                <a:cs typeface="Arial Narrow"/>
              </a:rPr>
              <a:t>Test area 24: EUDET TPC Testing with large bore (1m </a:t>
            </a:r>
            <a:r>
              <a:rPr lang="en-US" dirty="0" err="1" smtClean="0">
                <a:latin typeface="Arial Narrow"/>
                <a:cs typeface="Arial Narrow"/>
              </a:rPr>
              <a:t>dia</a:t>
            </a:r>
            <a:r>
              <a:rPr lang="en-US" dirty="0" smtClean="0">
                <a:latin typeface="Arial Narrow"/>
                <a:cs typeface="Arial Narrow"/>
              </a:rPr>
              <a:t>) solenoid</a:t>
            </a:r>
          </a:p>
          <a:p>
            <a:pPr lvl="1" eaLnBrk="1" hangingPunct="1">
              <a:defRPr/>
            </a:pPr>
            <a:endParaRPr lang="en-US" dirty="0" smtClean="0">
              <a:latin typeface="Arial Narrow"/>
              <a:cs typeface="Arial Narrow"/>
            </a:endParaRPr>
          </a:p>
        </p:txBody>
      </p:sp>
      <p:sp>
        <p:nvSpPr>
          <p:cNvPr id="17412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Narrow" charset="0"/>
                <a:ea typeface="Arial Narrow" charset="0"/>
                <a:cs typeface="Arial Narrow" charset="0"/>
              </a:rPr>
              <a:t>LC Test Beam Accomplishments</a:t>
            </a:r>
            <a:endParaRPr lang="en-US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 Narrow" charset="0"/>
                <a:ea typeface="Arial Narrow" charset="0"/>
                <a:cs typeface="Arial Narrow" charset="0"/>
              </a:rPr>
              <a:t>Facilities: Asian and Russian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304800" y="533400"/>
            <a:ext cx="8458200" cy="59436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KEK FTBL: One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beamline</a:t>
            </a:r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w</a:t>
            </a:r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/ 0.4 – 3.4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GeV</a:t>
            </a:r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e</a:t>
            </a:r>
            <a:endParaRPr lang="en-US" dirty="0" smtClean="0">
              <a:latin typeface="Arial Narrow" charset="0"/>
              <a:ea typeface="Arial Narrow" charset="0"/>
              <a:cs typeface="Arial Narrow" charset="0"/>
            </a:endParaRPr>
          </a:p>
          <a:p>
            <a:pPr lvl="1"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To be shut down for 3 years from 12/09 for KEKB upgrade</a:t>
            </a:r>
          </a:p>
          <a:p>
            <a:pPr lvl="1"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Future operation not yet decided  </a:t>
            </a:r>
          </a:p>
          <a:p>
            <a:pPr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JPARC: One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beamline</a:t>
            </a:r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w</a:t>
            </a:r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/ 0.5 – 1.1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GeV</a:t>
            </a:r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 hadrons</a:t>
            </a:r>
          </a:p>
          <a:p>
            <a:pPr lvl="1"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Funding secured and PAC endorsement on 6/09</a:t>
            </a:r>
          </a:p>
          <a:p>
            <a:pPr lvl="1"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Scheduled to complete mid 2010 </a:t>
            </a:r>
          </a:p>
          <a:p>
            <a:pPr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IHEP Beijing: 3 areas 0.4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GeV</a:t>
            </a:r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 – 1.5GeV</a:t>
            </a:r>
          </a:p>
          <a:p>
            <a:pPr lvl="1"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Shut down 2008 – 2010 for upgrade</a:t>
            </a:r>
          </a:p>
          <a:p>
            <a:pPr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IHEP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Protvino</a:t>
            </a:r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: 8 beam lines with electrons up to 34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GeV</a:t>
            </a:r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 and hadrons up to 50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GeV</a:t>
            </a:r>
            <a:endParaRPr lang="en-US" dirty="0" smtClean="0">
              <a:latin typeface="Arial Narrow" charset="0"/>
              <a:ea typeface="Arial Narrow" charset="0"/>
              <a:cs typeface="Arial Narrow" charset="0"/>
            </a:endParaRPr>
          </a:p>
          <a:p>
            <a:pPr lvl="1"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Available 2 mo/year</a:t>
            </a:r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Narrow" charset="0"/>
                <a:ea typeface="Arial Narrow" charset="0"/>
                <a:cs typeface="Arial Narrow" charset="0"/>
              </a:rPr>
              <a:t>LC Test Beam Accomplishments</a:t>
            </a:r>
            <a:endParaRPr lang="en-US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Arial Narrow"/>
                <a:cs typeface="Arial Narrow"/>
              </a:rPr>
              <a:t>World-wide ILC TB Coordination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029200"/>
          </a:xfrm>
        </p:spPr>
        <p:txBody>
          <a:bodyPr/>
          <a:lstStyle/>
          <a:p>
            <a:r>
              <a:rPr lang="en-US" dirty="0" smtClean="0">
                <a:latin typeface="Arial Narrow"/>
                <a:cs typeface="Arial Narrow"/>
              </a:rPr>
              <a:t>Creation of GDE and faster pace of ILC accelerator R&amp;D demanded detector R&amp;D to keep up</a:t>
            </a:r>
          </a:p>
          <a:p>
            <a:r>
              <a:rPr lang="en-US" dirty="0" smtClean="0">
                <a:latin typeface="Arial Narrow"/>
                <a:cs typeface="Arial Narrow"/>
              </a:rPr>
              <a:t>Many detector groups already have been performing beam tests but the intensity was brought up higher in </a:t>
            </a:r>
            <a:r>
              <a:rPr lang="en-US" dirty="0" smtClean="0">
                <a:latin typeface="Arial Narrow"/>
                <a:cs typeface="Arial Narrow"/>
              </a:rPr>
              <a:t>2003</a:t>
            </a:r>
          </a:p>
          <a:p>
            <a:pPr lvl="1"/>
            <a:r>
              <a:rPr lang="en-US" dirty="0" smtClean="0">
                <a:latin typeface="Arial Narrow"/>
                <a:cs typeface="Arial Narrow"/>
              </a:rPr>
              <a:t>Fragmented efforts, concerned only on our own projects</a:t>
            </a:r>
            <a:endParaRPr lang="en-US" dirty="0" smtClean="0">
              <a:latin typeface="Arial Narrow"/>
              <a:cs typeface="Arial Narrow"/>
            </a:endParaRPr>
          </a:p>
          <a:p>
            <a:r>
              <a:rPr lang="en-US" dirty="0" smtClean="0">
                <a:latin typeface="Arial Narrow"/>
                <a:cs typeface="Arial Narrow"/>
              </a:rPr>
              <a:t>Facilities needed to be able to provide the necessary beam capabilities to the R&amp;D groups</a:t>
            </a:r>
          </a:p>
          <a:p>
            <a:r>
              <a:rPr lang="en-US" dirty="0" smtClean="0">
                <a:latin typeface="Arial Narrow"/>
                <a:cs typeface="Arial Narrow"/>
              </a:rPr>
              <a:t>No clear requirements or demands were </a:t>
            </a:r>
            <a:r>
              <a:rPr lang="en-US" dirty="0" smtClean="0">
                <a:latin typeface="Arial Narrow"/>
                <a:cs typeface="Arial Narrow"/>
              </a:rPr>
              <a:t>known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Arial Narrow"/>
                <a:cs typeface="Arial Narrow"/>
              </a:rPr>
              <a:t>Nov. 3, 2009</a:t>
            </a:r>
            <a:endParaRPr lang="en-US">
              <a:latin typeface="Arial Narrow"/>
              <a:cs typeface="Arial Narro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Arial Narrow"/>
                <a:cs typeface="Arial Narrow"/>
              </a:rPr>
              <a:t>LC Test Beam Accomplishments</a:t>
            </a:r>
            <a:endParaRPr lang="en-US">
              <a:latin typeface="Arial Narrow"/>
              <a:cs typeface="Arial Narro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>
                <a:latin typeface="Arial Narrow"/>
                <a:cs typeface="Arial Narrow"/>
              </a:rPr>
              <a:pPr>
                <a:defRPr/>
              </a:pPr>
              <a:t>2</a:t>
            </a:fld>
            <a:endParaRPr lang="en-US"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3, 2009</a:t>
            </a:r>
            <a:endParaRPr lang="en-US"/>
          </a:p>
        </p:txBody>
      </p:sp>
      <p:sp>
        <p:nvSpPr>
          <p:cNvPr id="7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7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7CFA8-2A7D-DD40-8D13-06EF49B3FC70}" type="slidenum">
              <a:rPr lang="en-US"/>
              <a:pPr/>
              <a:t>20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Arial Narrow"/>
                <a:cs typeface="Arial Narrow"/>
              </a:rPr>
              <a:t>Test Beam </a:t>
            </a:r>
            <a:r>
              <a:rPr lang="en-US" dirty="0">
                <a:latin typeface="Arial Narrow"/>
                <a:cs typeface="Arial Narrow"/>
              </a:rPr>
              <a:t>Availability</a:t>
            </a:r>
          </a:p>
        </p:txBody>
      </p:sp>
      <p:graphicFrame>
        <p:nvGraphicFramePr>
          <p:cNvPr id="21575" name="Group 71"/>
          <p:cNvGraphicFramePr>
            <a:graphicFrameLocks noGrp="1"/>
          </p:cNvGraphicFramePr>
          <p:nvPr/>
        </p:nvGraphicFramePr>
        <p:xfrm>
          <a:off x="304800" y="838200"/>
          <a:ext cx="8534400" cy="5471160"/>
        </p:xfrm>
        <a:graphic>
          <a:graphicData uri="http://schemas.openxmlformats.org/drawingml/2006/table">
            <a:tbl>
              <a:tblPr/>
              <a:tblGrid>
                <a:gridCol w="1143000"/>
                <a:gridCol w="1311079"/>
                <a:gridCol w="898721"/>
                <a:gridCol w="2547526"/>
                <a:gridCol w="2634074"/>
              </a:tblGrid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Laboratory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Energy Range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Particles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Availability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(IDTB 2007)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Availability (LCTW 2009)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CERN PS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1 - 15 GeV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e, h,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m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LHC absolute priority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Present + continuous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CERN SPS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10 - 400 GeV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e, h,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m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LHC absolute priority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Present + continuous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DESY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1 - 6.5 GeV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3 months per year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Present + continuous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Fermilab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1-120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e,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p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K, p;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m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continuous (5%), except summer shutdown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continuous (5 - 6%), except summer shutdown, ILC time structure, many more improvements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Frascati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25-750 MeV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 months per year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The same as before?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IHEP Beijing</a:t>
                      </a: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1.1-1.5 GeV (primary)</a:t>
                      </a:r>
                      <a:b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0.4-1.2 GeV (secondary)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±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/>
                      </a:r>
                      <a:b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±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p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±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p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Continuous after March 2008 (unavailable before then)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Shut down till 2010 for upgrade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IHEP Protvino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1-45 GeV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e,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p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K, p; 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Arial" charset="0"/>
                          <a:cs typeface="Arial" charset="0"/>
                        </a:rPr>
                        <a:t>m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one month, twice per year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one month, twice per year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J-PARC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 to 3GeV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 ????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Available in 2009 earliest 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Available mid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2010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KEK Fuji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0.5 - 3.4 GeV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Available fall 2007, 240 days/year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Shut down for 3yrs starting 12/09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24534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LBNL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 GeV</a:t>
                      </a:r>
                      <a:b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 55 MeV</a:t>
                      </a:r>
                      <a:b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 30 MeV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</a:t>
                      </a:r>
                      <a:b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</a:t>
                      </a:r>
                      <a:b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n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Continuous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762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SLAC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rgbClr val="66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28.5 GeV (primary)</a:t>
                      </a:r>
                      <a:b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1.0 - 20 GeV (secondary)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</a:t>
                      </a:r>
                      <a:b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</a:b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±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p</a:t>
                      </a:r>
                      <a:r>
                        <a:rPr kumimoji="0" lang="en-US" sz="12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±</a:t>
                      </a: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p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Parasitic to Pep II, non-concurrent with LCLS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Still trying to implement parasitic beam to Pep II, concurrent&amp; non-concurrent with LCLS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6248400" y="762000"/>
            <a:ext cx="2667000" cy="55626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7921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Detector R&amp;D Accomplishments - VTX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102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 Narrow" charset="0"/>
                <a:ea typeface="Arial Narrow" charset="0"/>
                <a:cs typeface="Arial Narrow" charset="0"/>
              </a:rPr>
              <a:t>Many options for vertex detectors</a:t>
            </a:r>
          </a:p>
          <a:p>
            <a:pPr lvl="1" eaLnBrk="1" hangingPunct="1"/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3 </a:t>
            </a:r>
            <a:r>
              <a:rPr lang="en-US" sz="3200" dirty="0" err="1" smtClean="0">
                <a:latin typeface="Arial Narrow" charset="0"/>
                <a:ea typeface="Arial Narrow" charset="0"/>
                <a:cs typeface="Arial Narrow" charset="0"/>
              </a:rPr>
              <a:t>CCDs</a:t>
            </a:r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, 2 </a:t>
            </a:r>
            <a:r>
              <a:rPr lang="en-US" sz="3200" dirty="0" err="1" smtClean="0">
                <a:latin typeface="Arial Narrow" charset="0"/>
                <a:ea typeface="Arial Narrow" charset="0"/>
                <a:cs typeface="Arial Narrow" charset="0"/>
              </a:rPr>
              <a:t>MAPs</a:t>
            </a:r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, DEPFET, </a:t>
            </a:r>
            <a:r>
              <a:rPr lang="en-US" sz="3200" dirty="0" err="1" smtClean="0">
                <a:latin typeface="Arial Narrow" charset="0"/>
                <a:ea typeface="Arial Narrow" charset="0"/>
                <a:cs typeface="Arial Narrow" charset="0"/>
              </a:rPr>
              <a:t>CronoPix</a:t>
            </a:r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, VIP, 3D…</a:t>
            </a:r>
          </a:p>
          <a:p>
            <a:pPr eaLnBrk="1" hangingPunct="1"/>
            <a:r>
              <a:rPr lang="en-US" sz="3600" dirty="0" smtClean="0">
                <a:latin typeface="Arial Narrow" charset="0"/>
                <a:ea typeface="Arial Narrow" charset="0"/>
                <a:cs typeface="Arial Narrow" charset="0"/>
              </a:rPr>
              <a:t>Performed beam tests of 1 – few weeks at CERN, FNAL, KEK, LBNL and INFN</a:t>
            </a:r>
          </a:p>
          <a:p>
            <a:pPr lvl="1" eaLnBrk="1" hangingPunct="1"/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Requirements</a:t>
            </a:r>
          </a:p>
          <a:p>
            <a:pPr lvl="2" eaLnBrk="1" hangingPunct="1"/>
            <a:r>
              <a:rPr lang="en-US" sz="2800" dirty="0" smtClean="0">
                <a:latin typeface="Arial Narrow" charset="0"/>
                <a:ea typeface="Arial Narrow" charset="0"/>
                <a:cs typeface="Arial Narrow" charset="0"/>
              </a:rPr>
              <a:t>High energy beams</a:t>
            </a:r>
          </a:p>
          <a:p>
            <a:pPr lvl="2" eaLnBrk="1" hangingPunct="1"/>
            <a:r>
              <a:rPr lang="en-US" sz="2800" dirty="0" smtClean="0">
                <a:latin typeface="Arial Narrow" charset="0"/>
                <a:ea typeface="Arial Narrow" charset="0"/>
                <a:cs typeface="Arial Narrow" charset="0"/>
              </a:rPr>
              <a:t>Beams with ILC time structure</a:t>
            </a:r>
          </a:p>
          <a:p>
            <a:pPr lvl="2" eaLnBrk="1" hangingPunct="1"/>
            <a:r>
              <a:rPr lang="en-US" sz="2800" dirty="0" smtClean="0">
                <a:latin typeface="Arial Narrow" charset="0"/>
                <a:ea typeface="Arial Narrow" charset="0"/>
                <a:cs typeface="Arial Narrow" charset="0"/>
              </a:rPr>
              <a:t>High field (~3T) magnets needed</a:t>
            </a:r>
          </a:p>
          <a:p>
            <a:pPr lvl="2" eaLnBrk="1" hangingPunct="1"/>
            <a:r>
              <a:rPr lang="en-US" sz="2800" dirty="0" smtClean="0">
                <a:latin typeface="Arial Narrow" charset="0"/>
                <a:ea typeface="Arial Narrow" charset="0"/>
                <a:cs typeface="Arial Narrow" charset="0"/>
              </a:rPr>
              <a:t>High density particle environment</a:t>
            </a:r>
          </a:p>
          <a:p>
            <a:pPr lvl="1" eaLnBrk="1" hangingPunct="1"/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An R&amp;D collaboration would be helpful</a:t>
            </a:r>
          </a:p>
          <a:p>
            <a:pPr lvl="1" eaLnBrk="1" hangingPunct="1"/>
            <a:endParaRPr lang="en-US" sz="3200" dirty="0" smtClean="0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Narrow" charset="0"/>
                <a:ea typeface="Arial Narrow" charset="0"/>
                <a:cs typeface="Arial Narrow" charset="0"/>
              </a:rPr>
              <a:t>LC Test Beam Accomplishments</a:t>
            </a:r>
            <a:endParaRPr lang="en-US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T966_zVtx_col"/>
          <p:cNvPicPr>
            <a:picLocks noChangeAspect="1" noChangeArrowheads="1"/>
          </p:cNvPicPr>
          <p:nvPr/>
        </p:nvPicPr>
        <p:blipFill>
          <a:blip r:embed="rId2"/>
          <a:srcRect l="2299" t="5084" r="6897"/>
          <a:stretch>
            <a:fillRect/>
          </a:stretch>
        </p:blipFill>
        <p:spPr bwMode="auto">
          <a:xfrm>
            <a:off x="4419600" y="3810000"/>
            <a:ext cx="46482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telescope_pAl_120_evt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153988"/>
            <a:ext cx="2057400" cy="1065212"/>
          </a:xfrm>
          <a:prstGeom prst="rect">
            <a:avLst/>
          </a:prstGeom>
          <a:noFill/>
          <a:effectLst>
            <a:outerShdw dist="107763" dir="18900000" algn="ctr" rotWithShape="0">
              <a:schemeClr val="accent1">
                <a:alpha val="50000"/>
              </a:schemeClr>
            </a:outerShdw>
          </a:effectLst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76200" y="182563"/>
            <a:ext cx="8477000" cy="58477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         </a:t>
            </a:r>
            <a:r>
              <a:rPr lang="en-US" sz="3200" b="1" dirty="0">
                <a:solidFill>
                  <a:schemeClr val="bg1">
                    <a:lumMod val="8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T-966 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   at FNAL </a:t>
            </a:r>
            <a:r>
              <a:rPr lang="en-US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MTest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: Tracking and </a:t>
            </a:r>
            <a:r>
              <a:rPr lang="en-US" sz="32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Vertexing</a:t>
            </a:r>
            <a:endParaRPr lang="en-US" sz="3200" b="1" dirty="0">
              <a:effectLst>
                <a:outerShdw blurRad="38100" dist="38100" dir="2700000" algn="tl">
                  <a:srgbClr val="C0C0C0"/>
                </a:outerShdw>
              </a:effectLst>
              <a:latin typeface="Arial Narrow"/>
              <a:cs typeface="Arial Narrow"/>
            </a:endParaRP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209800" y="649288"/>
            <a:ext cx="6934200" cy="70802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alibri" charset="0"/>
              </a:rPr>
              <a:t>Tracking and Vertex Reconstruction with Thin CMOS Pixel Telescope  (LBNL, Purdue U &amp; INFN, Padova)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6781800" y="3962400"/>
            <a:ext cx="533400" cy="2057400"/>
          </a:xfrm>
          <a:prstGeom prst="rect">
            <a:avLst/>
          </a:prstGeom>
          <a:solidFill>
            <a:schemeClr val="accent1">
              <a:alpha val="2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 rot="-5400000">
            <a:off x="5979319" y="4531519"/>
            <a:ext cx="12969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b="1">
                <a:solidFill>
                  <a:schemeClr val="accent1"/>
                </a:solidFill>
                <a:latin typeface="Calibri" charset="0"/>
              </a:rPr>
              <a:t>4mm Cu Target</a:t>
            </a: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7337425" y="6276975"/>
            <a:ext cx="18843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u="sng">
                <a:latin typeface="Arial Rounded MT Bold" charset="0"/>
              </a:rPr>
              <a:t>M Battaglia et al. </a:t>
            </a:r>
          </a:p>
          <a:p>
            <a:pPr eaLnBrk="0" hangingPunct="0"/>
            <a:r>
              <a:rPr lang="en-US" sz="1600" u="sng">
                <a:latin typeface="Arial Rounded MT Bold" charset="0"/>
              </a:rPr>
              <a:t>NIM A593 (2008)</a:t>
            </a:r>
          </a:p>
        </p:txBody>
      </p:sp>
      <p:sp>
        <p:nvSpPr>
          <p:cNvPr id="13321" name="Text Box 10"/>
          <p:cNvSpPr txBox="1">
            <a:spLocks noChangeArrowheads="1"/>
          </p:cNvSpPr>
          <p:nvPr/>
        </p:nvSpPr>
        <p:spPr bwMode="auto">
          <a:xfrm>
            <a:off x="4683125" y="6345238"/>
            <a:ext cx="2555875" cy="430212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200">
                <a:latin typeface="Symbol" charset="2"/>
              </a:rPr>
              <a:t>s</a:t>
            </a:r>
            <a:r>
              <a:rPr lang="en-US" sz="2200" b="1" baseline="-25000">
                <a:latin typeface="Lucida Console" charset="0"/>
              </a:rPr>
              <a:t>z</a:t>
            </a:r>
            <a:r>
              <a:rPr lang="en-US" sz="2200">
                <a:latin typeface="Calibri" charset="0"/>
              </a:rPr>
              <a:t> vertex  = 230 </a:t>
            </a:r>
            <a:r>
              <a:rPr lang="en-US" sz="2200">
                <a:latin typeface="Symbol" charset="2"/>
              </a:rPr>
              <a:t>m</a:t>
            </a:r>
            <a:r>
              <a:rPr lang="en-US" sz="2200">
                <a:latin typeface="Calibri" charset="0"/>
              </a:rPr>
              <a:t>m</a:t>
            </a:r>
          </a:p>
        </p:txBody>
      </p:sp>
      <p:pic>
        <p:nvPicPr>
          <p:cNvPr id="13" name="Picture 2" descr="T966Telescope_Run171_Evt068_xz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06900" y="1447800"/>
            <a:ext cx="4584700" cy="2209800"/>
          </a:xfrm>
          <a:prstGeom prst="rect">
            <a:avLst/>
          </a:prstGeom>
          <a:noFill/>
          <a:effectLst>
            <a:outerShdw dist="107763" dir="2700000" algn="ctr" rotWithShape="0">
              <a:schemeClr val="accent1">
                <a:alpha val="50000"/>
              </a:schemeClr>
            </a:outerShdw>
          </a:effectLst>
        </p:spPr>
      </p:pic>
      <p:pic>
        <p:nvPicPr>
          <p:cNvPr id="14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723900" y="3238500"/>
            <a:ext cx="2971800" cy="411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57200" y="1447800"/>
            <a:ext cx="3505200" cy="2209800"/>
            <a:chOff x="1152" y="1208"/>
            <a:chExt cx="4176" cy="2683"/>
          </a:xfrm>
        </p:grpSpPr>
        <p:pic>
          <p:nvPicPr>
            <p:cNvPr id="16" name="Picture 3" descr="telescope_dut_laser"/>
            <p:cNvPicPr>
              <a:picLocks noChangeAspect="1" noChangeArrowheads="1"/>
            </p:cNvPicPr>
            <p:nvPr/>
          </p:nvPicPr>
          <p:blipFill>
            <a:blip r:embed="rId6"/>
            <a:srcRect t="14488"/>
            <a:stretch>
              <a:fillRect/>
            </a:stretch>
          </p:blipFill>
          <p:spPr bwMode="auto">
            <a:xfrm>
              <a:off x="1152" y="1208"/>
              <a:ext cx="4176" cy="2683"/>
            </a:xfrm>
            <a:prstGeom prst="rect">
              <a:avLst/>
            </a:prstGeom>
            <a:noFill/>
            <a:effectLst>
              <a:outerShdw dist="107763" dir="2700000" algn="ctr" rotWithShape="0">
                <a:schemeClr val="accent1">
                  <a:alpha val="50000"/>
                </a:schemeClr>
              </a:outerShdw>
            </a:effectLst>
          </p:spPr>
        </p:pic>
        <p:sp>
          <p:nvSpPr>
            <p:cNvPr id="13328" name="Text Box 4"/>
            <p:cNvSpPr txBox="1">
              <a:spLocks noChangeArrowheads="1"/>
            </p:cNvSpPr>
            <p:nvPr/>
          </p:nvSpPr>
          <p:spPr bwMode="auto">
            <a:xfrm rot="-5400000">
              <a:off x="1525" y="2018"/>
              <a:ext cx="1713" cy="38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b="1">
                  <a:latin typeface="Calibri" charset="0"/>
                </a:rPr>
                <a:t>4mm Cu Target</a:t>
              </a:r>
            </a:p>
          </p:txBody>
        </p:sp>
        <p:sp>
          <p:nvSpPr>
            <p:cNvPr id="13329" name="Text Box 5"/>
            <p:cNvSpPr txBox="1">
              <a:spLocks noChangeArrowheads="1"/>
            </p:cNvSpPr>
            <p:nvPr/>
          </p:nvSpPr>
          <p:spPr bwMode="auto">
            <a:xfrm>
              <a:off x="3110" y="2701"/>
              <a:ext cx="880" cy="39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b="1">
                  <a:latin typeface="Calibri" charset="0"/>
                </a:rPr>
                <a:t>TPPT-2</a:t>
              </a:r>
            </a:p>
          </p:txBody>
        </p:sp>
        <p:sp>
          <p:nvSpPr>
            <p:cNvPr id="13330" name="Text Box 6"/>
            <p:cNvSpPr txBox="1">
              <a:spLocks noChangeArrowheads="1"/>
            </p:cNvSpPr>
            <p:nvPr/>
          </p:nvSpPr>
          <p:spPr bwMode="auto">
            <a:xfrm>
              <a:off x="4032" y="2701"/>
              <a:ext cx="628" cy="397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600" b="1">
                  <a:latin typeface="Calibri" charset="0"/>
                </a:rPr>
                <a:t>DUT</a:t>
              </a:r>
            </a:p>
          </p:txBody>
        </p:sp>
      </p:grp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6553200" y="1514475"/>
            <a:ext cx="2373313" cy="5842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Reconstructed 120 GeV p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interaction in Cu target</a:t>
            </a:r>
          </a:p>
        </p:txBody>
      </p:sp>
      <p:sp>
        <p:nvSpPr>
          <p:cNvPr id="21" name="Text Box 6"/>
          <p:cNvSpPr txBox="1">
            <a:spLocks noChangeArrowheads="1"/>
          </p:cNvSpPr>
          <p:nvPr/>
        </p:nvSpPr>
        <p:spPr bwMode="auto">
          <a:xfrm>
            <a:off x="914400" y="4114800"/>
            <a:ext cx="3117850" cy="58420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Measured and  ILC Requirement 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Track Extrapolation Resolution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ECC36E-6F51-A94B-8B43-E7D586DE1907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28600" y="152400"/>
            <a:ext cx="1905000" cy="1752600"/>
            <a:chOff x="3024" y="2352"/>
            <a:chExt cx="624" cy="624"/>
          </a:xfrm>
        </p:grpSpPr>
        <p:pic>
          <p:nvPicPr>
            <p:cNvPr id="3" name="Picture 13" descr="ldrd-soi2"/>
            <p:cNvPicPr>
              <a:picLocks noChangeAspect="1" noChangeArrowheads="1"/>
            </p:cNvPicPr>
            <p:nvPr/>
          </p:nvPicPr>
          <p:blipFill>
            <a:blip r:embed="rId2"/>
            <a:srcRect l="30547" t="29428" r="33618" b="30571"/>
            <a:stretch>
              <a:fillRect/>
            </a:stretch>
          </p:blipFill>
          <p:spPr bwMode="auto">
            <a:xfrm>
              <a:off x="3024" y="2352"/>
              <a:ext cx="528" cy="528"/>
            </a:xfrm>
            <a:prstGeom prst="rect">
              <a:avLst/>
            </a:prstGeom>
            <a:noFill/>
            <a:effectLst>
              <a:outerShdw dist="107763" dir="2700000" algn="ctr" rotWithShape="0">
                <a:schemeClr val="accent1">
                  <a:alpha val="50000"/>
                </a:schemeClr>
              </a:outerShdw>
            </a:effectLst>
          </p:spPr>
        </p:pic>
        <p:pic>
          <p:nvPicPr>
            <p:cNvPr id="4" name="Picture 14"/>
            <p:cNvPicPr>
              <a:picLocks noChangeAspect="1" noChangeArrowheads="1"/>
            </p:cNvPicPr>
            <p:nvPr/>
          </p:nvPicPr>
          <p:blipFill>
            <a:blip r:embed="rId3"/>
            <a:srcRect l="15883" t="10599" r="13103" b="12082"/>
            <a:stretch>
              <a:fillRect/>
            </a:stretch>
          </p:blipFill>
          <p:spPr bwMode="auto">
            <a:xfrm>
              <a:off x="3264" y="2592"/>
              <a:ext cx="384" cy="384"/>
            </a:xfrm>
            <a:prstGeom prst="rect">
              <a:avLst/>
            </a:prstGeom>
            <a:noFill/>
            <a:effectLst>
              <a:outerShdw dist="107763" dir="18900000" algn="ctr" rotWithShape="0">
                <a:schemeClr val="accent1">
                  <a:alpha val="50000"/>
                </a:schemeClr>
              </a:outerShdw>
            </a:effectLst>
          </p:spPr>
        </p:pic>
      </p:grp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84188" y="177800"/>
            <a:ext cx="7988300" cy="1384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SOI R&amp;D </a:t>
            </a: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       SOI Pixels Sensors Beam Tests at ALS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                   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Test performance of novel SOI pixel sensors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                               (LBNL, KEK, INFN </a:t>
            </a:r>
            <a:r>
              <a:rPr lang="en-US" sz="20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Padova</a:t>
            </a:r>
            <a:r>
              <a:rPr lang="en-US" sz="2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 Narrow"/>
                <a:cs typeface="Arial Narrow"/>
              </a:rPr>
              <a:t>) </a:t>
            </a:r>
          </a:p>
        </p:txBody>
      </p:sp>
      <p:pic>
        <p:nvPicPr>
          <p:cNvPr id="6" name="Picture 2" descr="soi_cluster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4938" y="4038600"/>
            <a:ext cx="3675062" cy="2514600"/>
          </a:xfrm>
          <a:prstGeom prst="rect">
            <a:avLst/>
          </a:prstGeom>
          <a:noFill/>
          <a:effectLst>
            <a:outerShdw dist="107763" dir="2700000" algn="ctr" rotWithShape="0">
              <a:schemeClr val="accent1">
                <a:alpha val="50000"/>
              </a:schemeClr>
            </a:outerShdw>
          </a:effectLst>
        </p:spPr>
      </p:pic>
      <p:pic>
        <p:nvPicPr>
          <p:cNvPr id="7" name="Picture 6" descr="soi2-landau"/>
          <p:cNvPicPr>
            <a:picLocks noChangeAspect="1" noChangeArrowheads="1"/>
          </p:cNvPicPr>
          <p:nvPr/>
        </p:nvPicPr>
        <p:blipFill>
          <a:blip r:embed="rId5"/>
          <a:srcRect t="7628" r="8621"/>
          <a:stretch>
            <a:fillRect/>
          </a:stretch>
        </p:blipFill>
        <p:spPr bwMode="auto">
          <a:xfrm>
            <a:off x="4038600" y="1828800"/>
            <a:ext cx="4800600" cy="4416425"/>
          </a:xfrm>
          <a:prstGeom prst="rect">
            <a:avLst/>
          </a:prstGeom>
          <a:noFill/>
          <a:effectLst>
            <a:outerShdw dist="107763" dir="2700000" algn="ctr" rotWithShape="0">
              <a:schemeClr val="accent1">
                <a:alpha val="50000"/>
              </a:scheme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583363" y="2286000"/>
            <a:ext cx="1798637" cy="64611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1.5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GeV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e- beam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LBNL ALS - BTF</a:t>
            </a:r>
          </a:p>
        </p:txBody>
      </p:sp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152400" y="1947863"/>
            <a:ext cx="2936875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latin typeface="Calibri" charset="0"/>
              </a:rPr>
              <a:t>LDRD-SOI1 and LDRD-SOI2</a:t>
            </a:r>
          </a:p>
          <a:p>
            <a:r>
              <a:rPr lang="en-US" sz="2000">
                <a:latin typeface="Calibri" charset="0"/>
              </a:rPr>
              <a:t>successfully tested;</a:t>
            </a:r>
          </a:p>
          <a:p>
            <a:r>
              <a:rPr lang="en-US" sz="2000">
                <a:latin typeface="Calibri" charset="0"/>
              </a:rPr>
              <a:t>Analog and binary pixels;</a:t>
            </a:r>
          </a:p>
          <a:p>
            <a:r>
              <a:rPr lang="en-US" sz="2000">
                <a:latin typeface="Calibri" charset="0"/>
              </a:rPr>
              <a:t>First test of an SOI sensor</a:t>
            </a:r>
          </a:p>
          <a:p>
            <a:r>
              <a:rPr lang="en-US" sz="2000">
                <a:latin typeface="Calibri" charset="0"/>
              </a:rPr>
              <a:t>on particle beam;</a:t>
            </a:r>
          </a:p>
          <a:p>
            <a:r>
              <a:rPr lang="en-US" sz="2000">
                <a:latin typeface="Calibri" charset="0"/>
              </a:rPr>
              <a:t>Measured S/N &gt; 15</a:t>
            </a:r>
          </a:p>
        </p:txBody>
      </p:sp>
      <p:sp>
        <p:nvSpPr>
          <p:cNvPr id="14344" name="Text Box 46"/>
          <p:cNvSpPr txBox="1">
            <a:spLocks noChangeArrowheads="1"/>
          </p:cNvSpPr>
          <p:nvPr/>
        </p:nvSpPr>
        <p:spPr bwMode="auto">
          <a:xfrm>
            <a:off x="4953000" y="6248400"/>
            <a:ext cx="4114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eaLnBrk="0" hangingPunct="0"/>
            <a:r>
              <a:rPr lang="en-US" sz="1600" u="sng">
                <a:latin typeface="Arial Rounded MT Bold" charset="0"/>
              </a:rPr>
              <a:t>M Battaglia et al.,</a:t>
            </a:r>
          </a:p>
          <a:p>
            <a:pPr algn="r" eaLnBrk="0" hangingPunct="0"/>
            <a:r>
              <a:rPr lang="en-US" sz="1600" u="sng">
                <a:latin typeface="Arial Rounded MT Bold" charset="0"/>
              </a:rPr>
              <a:t>NIM A583 (2007) and NIM A604 (2009)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ECC36E-6F51-A94B-8B43-E7D586DE190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87680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 Narrow" charset="0"/>
                <a:ea typeface="Arial Narrow" charset="0"/>
                <a:cs typeface="Arial Narrow" charset="0"/>
              </a:rPr>
              <a:t>Several collaborations formed</a:t>
            </a:r>
          </a:p>
          <a:p>
            <a:pPr lvl="1" eaLnBrk="1" hangingPunct="1"/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Silicon Tracker: SILC and </a:t>
            </a:r>
            <a:r>
              <a:rPr lang="en-US" sz="3200" dirty="0" err="1" smtClean="0">
                <a:latin typeface="Arial Narrow" charset="0"/>
                <a:ea typeface="Arial Narrow" charset="0"/>
                <a:cs typeface="Arial Narrow" charset="0"/>
              </a:rPr>
              <a:t>SiD</a:t>
            </a:r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 Si Tracker</a:t>
            </a:r>
          </a:p>
          <a:p>
            <a:pPr lvl="1" eaLnBrk="1" hangingPunct="1"/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LCTPC</a:t>
            </a:r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Collaboration formed with 38 institutions</a:t>
            </a:r>
          </a:p>
          <a:p>
            <a:pPr lvl="2" eaLnBrk="1" hangingPunct="1"/>
            <a:r>
              <a:rPr lang="en-US" sz="2800" dirty="0" smtClean="0">
                <a:latin typeface="Arial Narrow" charset="0"/>
                <a:ea typeface="Arial Narrow" charset="0"/>
                <a:cs typeface="Arial Narrow" charset="0"/>
              </a:rPr>
              <a:t>LC TPC Collaboration performed many tests at KEK and DESY</a:t>
            </a:r>
          </a:p>
          <a:p>
            <a:pPr lvl="2" eaLnBrk="1" hangingPunct="1"/>
            <a:r>
              <a:rPr lang="en-US" sz="2800" dirty="0" smtClean="0">
                <a:latin typeface="Arial Narrow" charset="0"/>
                <a:ea typeface="Arial Narrow" charset="0"/>
                <a:cs typeface="Arial Narrow" charset="0"/>
              </a:rPr>
              <a:t>2007 – 2009: Tested field cage + 2 end plates (GEM + pixel and </a:t>
            </a:r>
            <a:r>
              <a:rPr lang="en-US" sz="2800" dirty="0" err="1" smtClean="0">
                <a:latin typeface="Arial Narrow" charset="0"/>
                <a:ea typeface="Arial Narrow" charset="0"/>
                <a:cs typeface="Arial Narrow" charset="0"/>
              </a:rPr>
              <a:t>m-megas</a:t>
            </a:r>
            <a:r>
              <a:rPr lang="en-US" sz="2800" dirty="0" smtClean="0">
                <a:latin typeface="Arial Narrow" charset="0"/>
                <a:ea typeface="Arial Narrow" charset="0"/>
                <a:cs typeface="Arial Narrow" charset="0"/>
              </a:rPr>
              <a:t> + Pixel configurations at DESY</a:t>
            </a:r>
          </a:p>
          <a:p>
            <a:pPr lvl="1" eaLnBrk="1" hangingPunct="1"/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Large bore 1.2T solenoid installed in DESY T24 as part of the EUDET facility installments</a:t>
            </a:r>
          </a:p>
        </p:txBody>
      </p:sp>
      <p:sp>
        <p:nvSpPr>
          <p:cNvPr id="2048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Narrow" charset="0"/>
                <a:ea typeface="Arial Narrow" charset="0"/>
                <a:cs typeface="Arial Narrow" charset="0"/>
              </a:rPr>
              <a:t>LC Test Beam Accomplishments</a:t>
            </a:r>
            <a:endParaRPr lang="en-US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457200" y="46037"/>
            <a:ext cx="82296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Arial Narrow" charset="0"/>
                <a:ea typeface="Arial Narrow" charset="0"/>
                <a:cs typeface="Arial Narrow" charset="0"/>
              </a:rPr>
              <a:t>Detector R&amp;D Accomplishments - TRK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de-DE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de-DE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F88F2F-B9F8-C74D-BA6D-97FBF5F1F6A0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3"/>
            <a:ext cx="9144000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990" name="Rectangle 6"/>
          <p:cNvSpPr>
            <a:spLocks noChangeArrowheads="1"/>
          </p:cNvSpPr>
          <p:nvPr/>
        </p:nvSpPr>
        <p:spPr bwMode="auto">
          <a:xfrm>
            <a:off x="0" y="0"/>
            <a:ext cx="91440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 sz="36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TPC Collaboration </a:t>
            </a:r>
            <a:r>
              <a:rPr lang="en-US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charset="0"/>
              </a:rPr>
              <a:t>2009 (38 institutions)</a:t>
            </a:r>
            <a:endParaRPr lang="en-US" sz="3600" b="1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ECC36E-6F51-A94B-8B43-E7D586DE190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749300"/>
            <a:ext cx="7696200" cy="5803900"/>
          </a:xfrm>
          <a:prstGeom prst="rect">
            <a:avLst/>
          </a:prstGeom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 Narrow"/>
                <a:ea typeface="+mj-ea"/>
                <a:cs typeface="Arial Narrow"/>
              </a:rPr>
              <a:t>LCTPC Collaboration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 Narrow"/>
              <a:ea typeface="+mj-ea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2A572E-A048-5D41-8022-A412DB42B433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  <p:sp>
        <p:nvSpPr>
          <p:cNvPr id="1071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solidFill>
                  <a:srgbClr val="800000"/>
                </a:solidFill>
                <a:latin typeface="Arial Narrow"/>
                <a:ea typeface="+mj-ea"/>
                <a:cs typeface="Arial Narrow"/>
              </a:rPr>
              <a:t>High Field Large Bore Magnets</a:t>
            </a:r>
            <a:endParaRPr lang="en-US" b="1" dirty="0">
              <a:solidFill>
                <a:srgbClr val="800000"/>
              </a:solidFill>
              <a:latin typeface="Arial Narrow"/>
              <a:ea typeface="+mj-ea"/>
              <a:cs typeface="Arial Narrow"/>
            </a:endParaRPr>
          </a:p>
        </p:txBody>
      </p:sp>
      <p:sp>
        <p:nvSpPr>
          <p:cNvPr id="522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82296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 Narrow"/>
                <a:cs typeface="Arial Narrow"/>
              </a:rPr>
              <a:t>One of the requirements brought up in IDTB07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Arial Narrow"/>
                <a:cs typeface="Arial Narrow"/>
              </a:rPr>
              <a:t>Some candidates but no facilities had sufficient resources to pursue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FNAL pursued somewhat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 Narrow"/>
                <a:cs typeface="Arial Narrow"/>
              </a:rPr>
              <a:t>PCMAG </a:t>
            </a:r>
            <a:endParaRPr lang="en-US" sz="2800" dirty="0">
              <a:latin typeface="Arial Narrow"/>
              <a:cs typeface="Arial Narrow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err="1">
                <a:latin typeface="Arial Narrow"/>
                <a:cs typeface="Arial Narrow"/>
              </a:rPr>
              <a:t>Triumf</a:t>
            </a:r>
            <a:r>
              <a:rPr lang="en-US" sz="2800" dirty="0">
                <a:latin typeface="Arial Narrow"/>
                <a:cs typeface="Arial Narrow"/>
              </a:rPr>
              <a:t> (Twist) Magnet (</a:t>
            </a:r>
            <a:r>
              <a:rPr lang="en-US" sz="2800" dirty="0" err="1">
                <a:latin typeface="Arial Narrow"/>
                <a:cs typeface="Arial Narrow"/>
              </a:rPr>
              <a:t>Madhu</a:t>
            </a:r>
            <a:r>
              <a:rPr lang="en-US" sz="2800" dirty="0">
                <a:latin typeface="Arial Narrow"/>
                <a:cs typeface="Arial Narrow"/>
              </a:rPr>
              <a:t> Dixit)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 Narrow"/>
                <a:cs typeface="Arial Narrow"/>
              </a:rPr>
              <a:t>2 </a:t>
            </a:r>
            <a:r>
              <a:rPr lang="en-US" sz="2400" dirty="0" smtClean="0">
                <a:latin typeface="Arial Narrow"/>
                <a:cs typeface="Arial Narrow"/>
              </a:rPr>
              <a:t>T, 1m </a:t>
            </a:r>
            <a:r>
              <a:rPr lang="el-GR" sz="2400" dirty="0">
                <a:latin typeface="Arial Narrow"/>
                <a:cs typeface="Arial Narrow"/>
              </a:rPr>
              <a:t>φ</a:t>
            </a:r>
            <a:r>
              <a:rPr lang="en-US" sz="2400" dirty="0">
                <a:latin typeface="Arial Narrow"/>
                <a:cs typeface="Arial Narrow"/>
              </a:rPr>
              <a:t>, 2.2m length</a:t>
            </a:r>
            <a:endParaRPr lang="en-US" sz="2400" dirty="0" smtClean="0">
              <a:latin typeface="Arial Narrow"/>
              <a:cs typeface="Arial Narrow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Arial Narrow"/>
                <a:cs typeface="Arial Narrow"/>
              </a:rPr>
              <a:t>Was available</a:t>
            </a:r>
            <a:endParaRPr lang="el-GR" sz="2400" dirty="0" smtClean="0">
              <a:latin typeface="Arial Narrow"/>
              <a:cs typeface="Arial Narrow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dirty="0" err="1">
                <a:latin typeface="Arial Narrow"/>
                <a:cs typeface="Arial Narrow"/>
              </a:rPr>
              <a:t>KeK</a:t>
            </a:r>
            <a:r>
              <a:rPr lang="en-US" sz="2800" dirty="0">
                <a:latin typeface="Arial Narrow"/>
                <a:cs typeface="Arial Narrow"/>
              </a:rPr>
              <a:t> (Amy) Magnet (Takeshi Matsuda)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 Narrow"/>
                <a:cs typeface="Arial Narrow"/>
              </a:rPr>
              <a:t>3 </a:t>
            </a:r>
            <a:r>
              <a:rPr lang="en-US" sz="2400" dirty="0" smtClean="0">
                <a:latin typeface="Arial Narrow"/>
                <a:cs typeface="Arial Narrow"/>
              </a:rPr>
              <a:t>T, 2.4m </a:t>
            </a:r>
            <a:r>
              <a:rPr lang="el-GR" sz="2400" dirty="0">
                <a:latin typeface="Arial Narrow"/>
                <a:cs typeface="Arial Narrow"/>
              </a:rPr>
              <a:t>φ</a:t>
            </a:r>
            <a:r>
              <a:rPr lang="en-US" sz="2400" dirty="0">
                <a:latin typeface="Arial Narrow"/>
                <a:cs typeface="Arial Narrow"/>
              </a:rPr>
              <a:t>, 1.6m length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>
                <a:latin typeface="Arial Narrow"/>
                <a:cs typeface="Arial Narrow"/>
              </a:rPr>
              <a:t>Available now (in principle)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>
                <a:latin typeface="Arial Narrow"/>
                <a:cs typeface="Arial Narrow"/>
              </a:rPr>
              <a:t>~3 T magnet from CERN</a:t>
            </a:r>
            <a:r>
              <a:rPr lang="en-US" sz="2800" dirty="0" smtClean="0">
                <a:latin typeface="Arial Narrow"/>
                <a:cs typeface="Arial Narrow"/>
              </a:rPr>
              <a:t>?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 Narrow"/>
                <a:cs typeface="Arial Narrow"/>
              </a:rPr>
              <a:t>A new solenoid with a hole on the side for beam incident?</a:t>
            </a:r>
            <a:endParaRPr lang="el-GR" sz="2800" dirty="0">
              <a:latin typeface="Arial Narrow"/>
              <a:cs typeface="Arial Narrow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1ECC36E-6F51-A94B-8B43-E7D586DE190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kern="0" noProof="0" dirty="0" smtClean="0">
                <a:solidFill>
                  <a:srgbClr val="800000"/>
                </a:solidFill>
                <a:latin typeface="Arial Narrow"/>
                <a:ea typeface="+mj-ea"/>
                <a:cs typeface="Arial Narrow"/>
              </a:rPr>
              <a:t>VTX+TRK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 Narrow"/>
                <a:ea typeface="+mj-ea"/>
                <a:cs typeface="Arial Narrow"/>
              </a:rPr>
              <a:t> Collaborative</a:t>
            </a:r>
            <a:r>
              <a:rPr kumimoji="0" lang="en-US" sz="4400" b="1" i="0" u="none" strike="noStrike" kern="0" cap="none" spc="0" normalizeH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 Narrow"/>
                <a:ea typeface="+mj-ea"/>
                <a:cs typeface="Arial Narrow"/>
              </a:rPr>
              <a:t> Facility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 Narrow"/>
              <a:ea typeface="+mj-ea"/>
              <a:cs typeface="Arial Narrow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14400"/>
            <a:ext cx="7878932" cy="4267200"/>
          </a:xfrm>
          <a:prstGeom prst="rect">
            <a:avLst/>
          </a:prstGeom>
        </p:spPr>
      </p:pic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09600" y="51054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 Narrow"/>
                <a:ea typeface="+mj-ea"/>
                <a:cs typeface="Arial Narrow"/>
              </a:rPr>
              <a:t>Large</a:t>
            </a:r>
            <a:r>
              <a:rPr kumimoji="0" lang="en-US" sz="2800" i="0" u="none" strike="noStrike" kern="0" cap="none" spc="0" normalizeH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 Narrow"/>
                <a:ea typeface="+mj-ea"/>
                <a:cs typeface="Arial Narrow"/>
              </a:rPr>
              <a:t> bore, high field magnet with Si tracker module on the beam position </a:t>
            </a:r>
            <a:r>
              <a:rPr lang="en-US" sz="2800" kern="0" dirty="0" smtClean="0">
                <a:solidFill>
                  <a:srgbClr val="800000"/>
                </a:solidFill>
                <a:latin typeface="Arial Narrow"/>
                <a:ea typeface="+mj-ea"/>
                <a:cs typeface="Arial Narrow"/>
              </a:rPr>
              <a:t>and large TPC inside the magnet</a:t>
            </a:r>
            <a:r>
              <a:rPr kumimoji="0" lang="en-US" sz="2800" i="0" u="none" strike="noStrike" kern="0" cap="none" spc="0" normalizeH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 Narrow"/>
                <a:ea typeface="+mj-ea"/>
                <a:cs typeface="Arial Narrow"/>
              </a:rPr>
              <a:t> </a:t>
            </a:r>
            <a:endParaRPr kumimoji="0" lang="en-US" sz="2800" i="0" u="none" strike="noStrike" kern="0" cap="none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Arial Narrow"/>
              <a:ea typeface="+mj-ea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Detector R&amp;D Accomplishments – CAL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686800" cy="4876800"/>
          </a:xfrm>
          <a:noFill/>
        </p:spPr>
        <p:txBody>
          <a:bodyPr/>
          <a:lstStyle/>
          <a:p>
            <a:pPr eaLnBrk="1" hangingPunct="1"/>
            <a:r>
              <a:rPr lang="en-US" sz="2800" dirty="0" smtClean="0">
                <a:latin typeface="Arial Narrow" charset="0"/>
                <a:ea typeface="Arial Narrow" charset="0"/>
                <a:cs typeface="Arial Narrow" charset="0"/>
              </a:rPr>
              <a:t>CALICE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Performed combined Si/W ECAL + AHCAL + TCMT runs at CERN in 2006 and 2007 in addition to 2005 and 2006 DESY runs</a:t>
            </a:r>
          </a:p>
          <a:p>
            <a:pPr lvl="2" eaLnBrk="1" hangingPunct="1"/>
            <a:r>
              <a:rPr lang="en-US" sz="2000" dirty="0" smtClean="0">
                <a:latin typeface="Arial Narrow" charset="0"/>
                <a:ea typeface="Arial Narrow" charset="0"/>
                <a:cs typeface="Arial Narrow" charset="0"/>
              </a:rPr>
              <a:t>Excellent opportunities for commissioning the system and performing high energy scans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Performed combined Si/W ECAL &amp; Si/</a:t>
            </a:r>
            <a:r>
              <a:rPr lang="en-US" sz="2400" dirty="0" err="1" smtClean="0">
                <a:latin typeface="Arial Narrow" charset="0"/>
                <a:ea typeface="Arial Narrow" charset="0"/>
                <a:cs typeface="Arial Narrow" charset="0"/>
              </a:rPr>
              <a:t>Scint+AHCAL+TCMT</a:t>
            </a:r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 @ MTBF 2008 and 2009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RPC DHCAL slice test in 2007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Three GEM DHCAL prototype chamber tests in 2006 - 2007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Several GRPC single and multi-layers runs at CERN in 2007 – 2009</a:t>
            </a:r>
          </a:p>
          <a:p>
            <a:pPr lvl="1" eaLnBrk="1" hangingPunct="1"/>
            <a:r>
              <a:rPr lang="en-US" sz="2400" dirty="0" err="1" smtClean="0">
                <a:latin typeface="Arial Narrow" charset="0"/>
                <a:ea typeface="Arial Narrow" charset="0"/>
                <a:cs typeface="Arial Narrow" charset="0"/>
              </a:rPr>
              <a:t>MicroMegas</a:t>
            </a:r>
            <a:r>
              <a:rPr lang="en-US" sz="2400" dirty="0" smtClean="0">
                <a:latin typeface="Arial Narrow" charset="0"/>
                <a:ea typeface="Arial Narrow" charset="0"/>
                <a:cs typeface="Arial Narrow" charset="0"/>
              </a:rPr>
              <a:t> single layer testing @ CERN in 2008 - 2009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>
                <a:latin typeface="Arial Narrow"/>
                <a:cs typeface="Arial Narrow"/>
              </a:rPr>
              <a:t>World-wide ILC </a:t>
            </a:r>
            <a:r>
              <a:rPr lang="en-US" dirty="0" smtClean="0">
                <a:latin typeface="Arial Narrow"/>
                <a:cs typeface="Arial Narrow"/>
              </a:rPr>
              <a:t>TB Coordination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458200" cy="5029200"/>
          </a:xfrm>
        </p:spPr>
        <p:txBody>
          <a:bodyPr/>
          <a:lstStyle/>
          <a:p>
            <a:r>
              <a:rPr lang="en-US" dirty="0" smtClean="0">
                <a:latin typeface="Arial Narrow"/>
                <a:cs typeface="Arial Narrow"/>
              </a:rPr>
              <a:t>Submitted a roadmap document to FNAL in 2006</a:t>
            </a:r>
          </a:p>
          <a:p>
            <a:pPr lvl="1"/>
            <a:r>
              <a:rPr lang="en-US" sz="2400" dirty="0" smtClean="0">
                <a:latin typeface="Arial Narrow"/>
                <a:cs typeface="Arial Narrow"/>
              </a:rPr>
              <a:t>Defined what calorimeter and </a:t>
            </a:r>
            <a:r>
              <a:rPr lang="en-US" sz="2400" dirty="0" err="1" smtClean="0">
                <a:latin typeface="Arial Narrow"/>
                <a:cs typeface="Arial Narrow"/>
              </a:rPr>
              <a:t>muon</a:t>
            </a:r>
            <a:r>
              <a:rPr lang="en-US" sz="2400" dirty="0" smtClean="0">
                <a:latin typeface="Arial Narrow"/>
                <a:cs typeface="Arial Narrow"/>
              </a:rPr>
              <a:t> groups’ needs from the facilities</a:t>
            </a:r>
          </a:p>
          <a:p>
            <a:r>
              <a:rPr lang="en-US" dirty="0" smtClean="0">
                <a:latin typeface="Arial Narrow"/>
                <a:cs typeface="Arial Narrow"/>
              </a:rPr>
              <a:t>Led </a:t>
            </a:r>
            <a:r>
              <a:rPr lang="en-US" dirty="0" smtClean="0">
                <a:latin typeface="Arial Narrow"/>
                <a:cs typeface="Arial Narrow"/>
              </a:rPr>
              <a:t>to concerted efforts of world-wide ILC test beam working group and a subsequent </a:t>
            </a:r>
            <a:r>
              <a:rPr lang="en-US" dirty="0" smtClean="0">
                <a:latin typeface="Arial Narrow"/>
                <a:cs typeface="Arial Narrow"/>
              </a:rPr>
              <a:t>IDTB07</a:t>
            </a:r>
          </a:p>
          <a:p>
            <a:pPr lvl="1"/>
            <a:r>
              <a:rPr lang="en-US" dirty="0" smtClean="0">
                <a:latin typeface="Arial Narrow"/>
                <a:cs typeface="Arial Narrow"/>
              </a:rPr>
              <a:t>Provided a forum </a:t>
            </a:r>
            <a:r>
              <a:rPr lang="en-US" dirty="0" smtClean="0">
                <a:latin typeface="Arial Narrow"/>
                <a:cs typeface="Arial Narrow"/>
              </a:rPr>
              <a:t>for us to think about “US” and the common goals</a:t>
            </a:r>
          </a:p>
          <a:p>
            <a:pPr lvl="1"/>
            <a:r>
              <a:rPr lang="en-US" dirty="0" smtClean="0">
                <a:latin typeface="Arial Narrow"/>
                <a:cs typeface="Arial Narrow"/>
              </a:rPr>
              <a:t>Ways to share our expertise and specified facilities</a:t>
            </a:r>
          </a:p>
          <a:p>
            <a:r>
              <a:rPr lang="en-US" dirty="0" smtClean="0">
                <a:latin typeface="Arial Narrow"/>
                <a:cs typeface="Arial Narrow"/>
              </a:rPr>
              <a:t>A lot of work have been done by the R&amp;D groups and the </a:t>
            </a:r>
            <a:r>
              <a:rPr lang="en-US" dirty="0" smtClean="0">
                <a:latin typeface="Arial Narrow"/>
                <a:cs typeface="Arial Narrow"/>
              </a:rPr>
              <a:t>facilities </a:t>
            </a:r>
            <a:r>
              <a:rPr lang="en-US" dirty="0" err="1" smtClean="0">
                <a:latin typeface="Arial Narrow"/>
                <a:cs typeface="Arial Narrow"/>
                <a:sym typeface="Wingdings"/>
              </a:rPr>
              <a:t></a:t>
            </a:r>
            <a:r>
              <a:rPr lang="en-US" dirty="0" smtClean="0">
                <a:latin typeface="Arial Narrow"/>
                <a:cs typeface="Arial Narrow"/>
                <a:sym typeface="Wingdings"/>
              </a:rPr>
              <a:t> Apologies for not </a:t>
            </a:r>
            <a:r>
              <a:rPr lang="en-US" dirty="0" smtClean="0">
                <a:latin typeface="Arial Narrow"/>
                <a:cs typeface="Arial Narrow"/>
                <a:sym typeface="Wingdings"/>
              </a:rPr>
              <a:t>being able to cover them all!!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Arial Narrow"/>
                <a:cs typeface="Arial Narrow"/>
              </a:rPr>
              <a:t>Nov. 3, 2009</a:t>
            </a:r>
            <a:endParaRPr lang="en-US">
              <a:latin typeface="Arial Narrow"/>
              <a:cs typeface="Arial Narro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Arial Narrow"/>
                <a:cs typeface="Arial Narrow"/>
              </a:rPr>
              <a:t>LC Test Beam Accomplishments</a:t>
            </a:r>
            <a:endParaRPr lang="en-US">
              <a:latin typeface="Arial Narrow"/>
              <a:cs typeface="Arial Narrow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>
                <a:latin typeface="Arial Narrow"/>
                <a:cs typeface="Arial Narrow"/>
              </a:rPr>
              <a:pPr>
                <a:defRPr/>
              </a:pPr>
              <a:t>3</a:t>
            </a:fld>
            <a:endParaRPr lang="en-US"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pPr eaLnBrk="1" hangingPunct="1"/>
            <a:r>
              <a:rPr lang="en-US" dirty="0">
                <a:latin typeface="Arial Narrow"/>
                <a:cs typeface="Arial Narrow"/>
              </a:rPr>
              <a:t>PFA ECAL: CALICE Si-W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838200"/>
            <a:ext cx="5105400" cy="3962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dirty="0">
                <a:latin typeface="Arial Narrow"/>
                <a:cs typeface="Arial Narrow"/>
              </a:rPr>
              <a:t>Features Si active layer with fine readout cells (1x1cm</a:t>
            </a:r>
            <a:r>
              <a:rPr lang="en-US" sz="2400" baseline="30000" dirty="0">
                <a:latin typeface="Arial Narrow"/>
                <a:cs typeface="Arial Narrow"/>
              </a:rPr>
              <a:t>2</a:t>
            </a:r>
            <a:r>
              <a:rPr lang="en-US" sz="2400" dirty="0">
                <a:latin typeface="Arial Narrow"/>
                <a:cs typeface="Arial Narrow"/>
              </a:rPr>
              <a:t>→0.5x0.5cm</a:t>
            </a:r>
            <a:r>
              <a:rPr lang="en-US" sz="2400" baseline="30000" dirty="0">
                <a:latin typeface="Arial Narrow"/>
                <a:cs typeface="Arial Narrow"/>
              </a:rPr>
              <a:t>2</a:t>
            </a:r>
            <a:r>
              <a:rPr lang="en-US" sz="2400" dirty="0">
                <a:latin typeface="Arial Narrow"/>
                <a:cs typeface="Arial Narrow"/>
              </a:rPr>
              <a:t>) </a:t>
            </a:r>
            <a:endParaRPr lang="en-US" sz="2400" dirty="0" smtClean="0">
              <a:latin typeface="Arial Narrow"/>
              <a:cs typeface="Arial Narrow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400" dirty="0" smtClean="0">
                <a:latin typeface="Arial Narrow"/>
                <a:cs typeface="Arial Narrow"/>
              </a:rPr>
              <a:t>Tested at beams several times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At DESY 2005 and 2006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At CERN 2006 and 2007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dirty="0" smtClean="0">
                <a:latin typeface="Arial Narrow"/>
                <a:cs typeface="Arial Narrow"/>
              </a:rPr>
              <a:t>At FNAL </a:t>
            </a:r>
            <a:r>
              <a:rPr lang="en-US" sz="2000" dirty="0" smtClean="0">
                <a:latin typeface="Arial Narrow"/>
                <a:cs typeface="Arial Narrow"/>
              </a:rPr>
              <a:t>2008</a:t>
            </a:r>
            <a:endParaRPr lang="en-US" sz="2400" dirty="0" smtClean="0">
              <a:latin typeface="Arial Narrow"/>
              <a:cs typeface="Arial Narrow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sz="1800" dirty="0">
                <a:latin typeface="Arial Narrow"/>
                <a:cs typeface="Arial Narrow"/>
              </a:rPr>
              <a:t>Standalone test + combined test with CALICE </a:t>
            </a:r>
            <a:r>
              <a:rPr lang="en-US" sz="1800" dirty="0" smtClean="0">
                <a:latin typeface="Arial Narrow"/>
                <a:cs typeface="Arial Narrow"/>
              </a:rPr>
              <a:t>AHCAL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>
                <a:latin typeface="Arial Narrow"/>
                <a:cs typeface="Arial Narrow"/>
              </a:rPr>
              <a:t>Analysis on-going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800" dirty="0">
                <a:latin typeface="Arial Narrow"/>
                <a:cs typeface="Arial Narrow"/>
              </a:rPr>
              <a:t>Comparison with MC simulation</a:t>
            </a:r>
            <a:r>
              <a:rPr lang="en-US" sz="1800" dirty="0" smtClean="0">
                <a:latin typeface="Arial Narrow"/>
                <a:cs typeface="Arial Narrow"/>
              </a:rPr>
              <a:t> </a:t>
            </a:r>
            <a:endParaRPr lang="en-US" sz="1800" dirty="0">
              <a:latin typeface="Arial Narrow"/>
              <a:cs typeface="Arial Narrow"/>
            </a:endParaRPr>
          </a:p>
        </p:txBody>
      </p:sp>
      <p:pic>
        <p:nvPicPr>
          <p:cNvPr id="2048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685800"/>
            <a:ext cx="2789238" cy="201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2314575"/>
            <a:ext cx="1752600" cy="1495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886200"/>
            <a:ext cx="7086600" cy="281940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810001"/>
            <a:ext cx="2844800" cy="2590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pPr eaLnBrk="1" hangingPunct="1"/>
            <a:r>
              <a:rPr lang="en-US" sz="4000" dirty="0">
                <a:latin typeface="Arial Narrow"/>
                <a:cs typeface="Arial Narrow"/>
              </a:rPr>
              <a:t>PFA ECAL: CALICE </a:t>
            </a:r>
            <a:r>
              <a:rPr lang="en-US" sz="4000" dirty="0" err="1" smtClean="0">
                <a:latin typeface="Arial Narrow"/>
                <a:cs typeface="Arial Narrow"/>
              </a:rPr>
              <a:t>Scint</a:t>
            </a:r>
            <a:r>
              <a:rPr lang="en-US" sz="4000" dirty="0" smtClean="0">
                <a:latin typeface="Arial Narrow"/>
                <a:cs typeface="Arial Narrow"/>
              </a:rPr>
              <a:t>/W </a:t>
            </a:r>
            <a:r>
              <a:rPr lang="en-US" sz="4000" dirty="0">
                <a:latin typeface="Arial Narrow"/>
                <a:cs typeface="Arial Narrow"/>
              </a:rPr>
              <a:t>ECAL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762000"/>
            <a:ext cx="4648200" cy="3352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r>
              <a:rPr lang="en-US" dirty="0" smtClean="0">
                <a:latin typeface="Arial Narrow"/>
                <a:ea typeface="+mn-ea"/>
                <a:cs typeface="Arial Narrow"/>
              </a:rPr>
              <a:t>Features 30 layers of planes with small </a:t>
            </a:r>
            <a:r>
              <a:rPr lang="en-US" dirty="0" err="1" smtClean="0">
                <a:latin typeface="Arial Narrow"/>
                <a:ea typeface="+mn-ea"/>
                <a:cs typeface="Arial Narrow"/>
              </a:rPr>
              <a:t>scintillator</a:t>
            </a:r>
            <a:r>
              <a:rPr lang="en-US" dirty="0" smtClean="0">
                <a:latin typeface="Arial Narrow"/>
                <a:ea typeface="+mn-ea"/>
                <a:cs typeface="Arial Narrow"/>
              </a:rPr>
              <a:t> strips (10x45x3mm</a:t>
            </a:r>
            <a:r>
              <a:rPr lang="en-US" baseline="30000" dirty="0" smtClean="0">
                <a:latin typeface="Arial Narrow"/>
                <a:ea typeface="+mn-ea"/>
                <a:cs typeface="Arial Narrow"/>
              </a:rPr>
              <a:t>3</a:t>
            </a:r>
            <a:r>
              <a:rPr lang="en-US" dirty="0" smtClean="0">
                <a:latin typeface="Arial Narrow"/>
                <a:ea typeface="+mn-ea"/>
                <a:cs typeface="Arial Narrow"/>
              </a:rPr>
              <a:t>) readout by MPP</a:t>
            </a:r>
          </a:p>
          <a:p>
            <a:pPr eaLnBrk="1" hangingPunct="1">
              <a:defRPr/>
            </a:pPr>
            <a:r>
              <a:rPr lang="en-US" dirty="0" smtClean="0">
                <a:latin typeface="Arial Narrow"/>
                <a:ea typeface="+mn-ea"/>
                <a:cs typeface="Arial Narrow"/>
              </a:rPr>
              <a:t>Physics prototype constructed and tested</a:t>
            </a:r>
          </a:p>
          <a:p>
            <a:pPr lvl="1" eaLnBrk="1" hangingPunct="1">
              <a:defRPr/>
            </a:pPr>
            <a:r>
              <a:rPr lang="en-US" dirty="0" smtClean="0">
                <a:latin typeface="Arial Narrow"/>
                <a:ea typeface="+mn-ea"/>
                <a:cs typeface="Arial Narrow"/>
              </a:rPr>
              <a:t>At DESY in 2007 and at FNAL in 2008 and 2009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1612" y="914399"/>
            <a:ext cx="2871788" cy="2304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3429000"/>
            <a:ext cx="25717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71800" y="3808799"/>
            <a:ext cx="2774950" cy="304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76200"/>
            <a:ext cx="8229600" cy="990600"/>
          </a:xfrm>
        </p:spPr>
        <p:txBody>
          <a:bodyPr/>
          <a:lstStyle/>
          <a:p>
            <a:pPr eaLnBrk="1" hangingPunct="1"/>
            <a:r>
              <a:rPr lang="en-US" sz="4000" dirty="0"/>
              <a:t>PFA HCAL: </a:t>
            </a:r>
            <a:r>
              <a:rPr lang="en-US" sz="4000" dirty="0" err="1"/>
              <a:t>Scintillator</a:t>
            </a:r>
            <a:r>
              <a:rPr lang="en-US" sz="4000" dirty="0"/>
              <a:t> </a:t>
            </a:r>
            <a:r>
              <a:rPr lang="en-US" sz="4000" dirty="0" err="1"/>
              <a:t>AHCal</a:t>
            </a:r>
            <a:endParaRPr lang="en-US" sz="4000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62000"/>
            <a:ext cx="4572000" cy="41910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sz="2800" dirty="0" smtClean="0">
                <a:latin typeface="Arial Narrow"/>
                <a:ea typeface="+mn-ea"/>
                <a:cs typeface="Arial Narrow"/>
              </a:rPr>
              <a:t>Features 3x3cm</a:t>
            </a:r>
            <a:r>
              <a:rPr lang="en-US" sz="2800" baseline="30000" dirty="0" smtClean="0">
                <a:latin typeface="Arial Narrow"/>
                <a:ea typeface="+mn-ea"/>
                <a:cs typeface="Arial Narrow"/>
              </a:rPr>
              <a:t>2</a:t>
            </a:r>
            <a:r>
              <a:rPr lang="en-US" sz="2800" dirty="0" smtClean="0">
                <a:latin typeface="Arial Narrow"/>
                <a:ea typeface="+mn-ea"/>
                <a:cs typeface="Arial Narrow"/>
              </a:rPr>
              <a:t> </a:t>
            </a:r>
            <a:r>
              <a:rPr lang="en-US" sz="2800" dirty="0" err="1" smtClean="0">
                <a:latin typeface="Arial Narrow"/>
                <a:ea typeface="+mn-ea"/>
                <a:cs typeface="Arial Narrow"/>
              </a:rPr>
              <a:t>scintillator</a:t>
            </a:r>
            <a:r>
              <a:rPr lang="en-US" sz="2800" dirty="0" smtClean="0">
                <a:latin typeface="Arial Narrow"/>
                <a:ea typeface="+mn-ea"/>
                <a:cs typeface="Arial Narrow"/>
              </a:rPr>
              <a:t> tiles and </a:t>
            </a:r>
            <a:r>
              <a:rPr lang="en-US" sz="2800" dirty="0" err="1" smtClean="0">
                <a:latin typeface="Arial Narrow"/>
                <a:ea typeface="+mn-ea"/>
                <a:cs typeface="Arial Narrow"/>
              </a:rPr>
              <a:t>SiPM</a:t>
            </a:r>
            <a:r>
              <a:rPr lang="en-US" sz="2800" dirty="0" smtClean="0">
                <a:latin typeface="Arial Narrow"/>
                <a:ea typeface="+mn-ea"/>
                <a:cs typeface="Arial Narrow"/>
              </a:rPr>
              <a:t> readout</a:t>
            </a:r>
          </a:p>
          <a:p>
            <a:pPr eaLnBrk="1" hangingPunct="1">
              <a:defRPr/>
            </a:pPr>
            <a:r>
              <a:rPr lang="en-US" sz="2800" dirty="0" smtClean="0">
                <a:latin typeface="Arial Narrow"/>
                <a:ea typeface="+mn-ea"/>
                <a:cs typeface="Arial Narrow"/>
              </a:rPr>
              <a:t>R&amp;D well advanced: 1m</a:t>
            </a:r>
            <a:r>
              <a:rPr lang="en-US" sz="2800" baseline="30000" dirty="0" smtClean="0">
                <a:latin typeface="Arial Narrow"/>
                <a:ea typeface="+mn-ea"/>
                <a:cs typeface="Arial Narrow"/>
              </a:rPr>
              <a:t>3</a:t>
            </a:r>
            <a:r>
              <a:rPr lang="en-US" sz="2800" dirty="0" smtClean="0">
                <a:latin typeface="Arial Narrow"/>
                <a:ea typeface="+mn-ea"/>
                <a:cs typeface="Arial Narrow"/>
              </a:rPr>
              <a:t> physics prototype beam test done</a:t>
            </a:r>
            <a:endParaRPr lang="en-US" sz="2800" dirty="0" smtClean="0">
              <a:latin typeface="Arial Narrow"/>
              <a:ea typeface="+mn-ea"/>
              <a:cs typeface="Arial Narrow"/>
            </a:endParaRPr>
          </a:p>
          <a:p>
            <a:pPr lvl="1" eaLnBrk="1" hangingPunct="1">
              <a:defRPr/>
            </a:pPr>
            <a:r>
              <a:rPr lang="en-US" sz="2400" dirty="0" err="1" smtClean="0">
                <a:latin typeface="Arial Narrow"/>
                <a:ea typeface="+mn-ea"/>
                <a:cs typeface="Arial Narrow"/>
              </a:rPr>
              <a:t>Scint</a:t>
            </a:r>
            <a:r>
              <a:rPr lang="en-US" sz="2400" dirty="0" smtClean="0">
                <a:latin typeface="Arial Narrow"/>
                <a:ea typeface="+mn-ea"/>
                <a:cs typeface="Arial Narrow"/>
              </a:rPr>
              <a:t> plane tests </a:t>
            </a:r>
            <a:r>
              <a:rPr lang="en-US" sz="2400" dirty="0" smtClean="0">
                <a:latin typeface="Arial Narrow"/>
                <a:ea typeface="+mn-ea"/>
                <a:cs typeface="Arial Narrow"/>
              </a:rPr>
              <a:t>at DESY starting 2005</a:t>
            </a:r>
          </a:p>
          <a:p>
            <a:pPr lvl="1" eaLnBrk="1" hangingPunct="1">
              <a:defRPr/>
            </a:pPr>
            <a:r>
              <a:rPr lang="en-US" sz="2400" dirty="0" smtClean="0">
                <a:latin typeface="Arial Narrow"/>
                <a:ea typeface="+mn-ea"/>
                <a:cs typeface="Arial Narrow"/>
              </a:rPr>
              <a:t>Commissioning run at CERN 2006 followed by a high energy run in 2007and FNAL in 2008</a:t>
            </a:r>
            <a:endParaRPr lang="en-US" sz="2400" dirty="0" smtClean="0">
              <a:latin typeface="Arial Narrow"/>
              <a:ea typeface="+mn-ea"/>
              <a:cs typeface="Arial Narrow"/>
            </a:endParaRPr>
          </a:p>
          <a:p>
            <a:pPr lvl="1" eaLnBrk="1" hangingPunct="1">
              <a:defRPr/>
            </a:pPr>
            <a:r>
              <a:rPr lang="en-US" sz="2400" dirty="0" smtClean="0">
                <a:latin typeface="Arial Narrow"/>
                <a:ea typeface="+mn-ea"/>
                <a:cs typeface="Arial Narrow"/>
              </a:rPr>
              <a:t>Standalone </a:t>
            </a:r>
            <a:r>
              <a:rPr lang="en-US" sz="2400" dirty="0" smtClean="0">
                <a:latin typeface="Arial Narrow"/>
                <a:ea typeface="+mn-ea"/>
                <a:cs typeface="Arial Narrow"/>
              </a:rPr>
              <a:t>and combined with Si/W and </a:t>
            </a:r>
            <a:r>
              <a:rPr lang="en-US" sz="2400" dirty="0" err="1" smtClean="0">
                <a:latin typeface="Arial Narrow"/>
                <a:ea typeface="+mn-ea"/>
                <a:cs typeface="Arial Narrow"/>
              </a:rPr>
              <a:t>Scint</a:t>
            </a:r>
            <a:r>
              <a:rPr lang="en-US" sz="2400" dirty="0" smtClean="0">
                <a:latin typeface="Arial Narrow"/>
                <a:ea typeface="+mn-ea"/>
                <a:cs typeface="Arial Narrow"/>
              </a:rPr>
              <a:t>/W </a:t>
            </a:r>
            <a:r>
              <a:rPr lang="en-US" sz="2400" dirty="0" err="1" smtClean="0">
                <a:latin typeface="Arial Narrow"/>
                <a:ea typeface="+mn-ea"/>
                <a:cs typeface="Arial Narrow"/>
              </a:rPr>
              <a:t>ECALs</a:t>
            </a:r>
            <a:endParaRPr lang="en-US" sz="2400" dirty="0" smtClean="0">
              <a:latin typeface="Arial Narrow"/>
              <a:ea typeface="+mn-ea"/>
              <a:cs typeface="Arial Narrow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72100" y="762000"/>
            <a:ext cx="37719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3657600"/>
            <a:ext cx="26193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5000625"/>
            <a:ext cx="22193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67000" y="5029200"/>
            <a:ext cx="220503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95400" y="5486400"/>
            <a:ext cx="990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14800" y="6324600"/>
            <a:ext cx="164782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29400" y="4999683"/>
            <a:ext cx="2514600" cy="1858317"/>
          </a:xfrm>
          <a:prstGeom prst="rect">
            <a:avLst/>
          </a:prstGeom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152400"/>
            <a:ext cx="7772400" cy="685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800000"/>
                </a:solidFill>
                <a:latin typeface="Arial Narrow"/>
                <a:ea typeface="+mj-ea"/>
                <a:cs typeface="Arial Narrow"/>
              </a:rPr>
              <a:t>CALICE- RPC DHCAL Beam Test</a:t>
            </a:r>
            <a:endParaRPr lang="en-US" dirty="0">
              <a:solidFill>
                <a:srgbClr val="800000"/>
              </a:solidFill>
              <a:latin typeface="Arial Narrow"/>
              <a:ea typeface="+mj-ea"/>
              <a:cs typeface="Arial Narrow"/>
            </a:endParaRPr>
          </a:p>
        </p:txBody>
      </p:sp>
      <p:pic>
        <p:nvPicPr>
          <p:cNvPr id="368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914400"/>
            <a:ext cx="2301875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057400"/>
            <a:ext cx="328018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e 11"/>
          <p:cNvGrpSpPr>
            <a:grpSpLocks/>
          </p:cNvGrpSpPr>
          <p:nvPr/>
        </p:nvGrpSpPr>
        <p:grpSpPr bwMode="auto">
          <a:xfrm>
            <a:off x="3962400" y="5181600"/>
            <a:ext cx="4800600" cy="1573081"/>
            <a:chOff x="5000628" y="5357826"/>
            <a:chExt cx="2871785" cy="1139598"/>
          </a:xfrm>
        </p:grpSpPr>
        <p:pic>
          <p:nvPicPr>
            <p:cNvPr id="36872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00628" y="5357826"/>
              <a:ext cx="2871785" cy="11395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ZoneTexte 10"/>
            <p:cNvSpPr txBox="1"/>
            <p:nvPr/>
          </p:nvSpPr>
          <p:spPr>
            <a:xfrm>
              <a:off x="5214941" y="6264295"/>
              <a:ext cx="1714498" cy="2229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i="1" dirty="0">
                  <a:solidFill>
                    <a:schemeClr val="bg1">
                      <a:lumMod val="75000"/>
                      <a:lumOff val="25000"/>
                    </a:schemeClr>
                  </a:solidFill>
                  <a:latin typeface="+mn-lt"/>
                </a:rPr>
                <a:t>number of hits</a:t>
              </a:r>
            </a:p>
          </p:txBody>
        </p:sp>
      </p:grp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0" y="762000"/>
            <a:ext cx="3810000" cy="5943600"/>
          </a:xfrm>
        </p:spPr>
        <p:txBody>
          <a:bodyPr/>
          <a:lstStyle/>
          <a:p>
            <a:r>
              <a:rPr lang="en-US" sz="2800" dirty="0" smtClean="0">
                <a:latin typeface="Arial Narrow"/>
                <a:cs typeface="Arial Narrow"/>
              </a:rPr>
              <a:t>Performed</a:t>
            </a:r>
            <a:r>
              <a:rPr lang="en-US" sz="2800" dirty="0" smtClean="0">
                <a:latin typeface="Arial Narrow"/>
                <a:cs typeface="Arial Narrow"/>
              </a:rPr>
              <a:t> a slice test at </a:t>
            </a:r>
            <a:r>
              <a:rPr lang="en-US" sz="2800" dirty="0" smtClean="0">
                <a:latin typeface="Arial Narrow"/>
                <a:cs typeface="Arial Narrow"/>
              </a:rPr>
              <a:t>MTBF in 2007</a:t>
            </a:r>
          </a:p>
          <a:p>
            <a:pPr lvl="1"/>
            <a:r>
              <a:rPr lang="en-US" sz="2400" dirty="0" smtClean="0">
                <a:latin typeface="Arial Narrow"/>
                <a:cs typeface="Arial Narrow"/>
              </a:rPr>
              <a:t>Beams of 1 – 16 </a:t>
            </a:r>
            <a:r>
              <a:rPr lang="en-US" sz="2400" dirty="0" err="1" smtClean="0">
                <a:latin typeface="Arial Narrow"/>
                <a:cs typeface="Arial Narrow"/>
              </a:rPr>
              <a:t>GeV</a:t>
            </a:r>
            <a:r>
              <a:rPr lang="en-US" sz="2400" dirty="0" smtClean="0">
                <a:latin typeface="Arial Narrow"/>
                <a:cs typeface="Arial Narrow"/>
              </a:rPr>
              <a:t> hadrons and electrons</a:t>
            </a:r>
          </a:p>
          <a:p>
            <a:pPr lvl="1"/>
            <a:r>
              <a:rPr lang="en-US" sz="2400" dirty="0" smtClean="0">
                <a:latin typeface="Arial Narrow"/>
                <a:cs typeface="Arial Narrow"/>
              </a:rPr>
              <a:t>120 </a:t>
            </a:r>
            <a:r>
              <a:rPr lang="en-US" sz="2400" dirty="0" err="1" smtClean="0">
                <a:latin typeface="Arial Narrow"/>
                <a:cs typeface="Arial Narrow"/>
              </a:rPr>
              <a:t>GeV</a:t>
            </a:r>
            <a:r>
              <a:rPr lang="en-US" sz="2400" dirty="0" smtClean="0">
                <a:latin typeface="Arial Narrow"/>
                <a:cs typeface="Arial Narrow"/>
              </a:rPr>
              <a:t> protons</a:t>
            </a:r>
          </a:p>
          <a:p>
            <a:pPr lvl="1"/>
            <a:r>
              <a:rPr lang="en-US" sz="2400" dirty="0" err="1" smtClean="0">
                <a:latin typeface="Arial Narrow"/>
                <a:cs typeface="Arial Narrow"/>
              </a:rPr>
              <a:t>Muons</a:t>
            </a:r>
            <a:endParaRPr lang="en-US" sz="2400" dirty="0" smtClean="0">
              <a:latin typeface="Arial Narrow"/>
              <a:cs typeface="Arial Narrow"/>
            </a:endParaRPr>
          </a:p>
          <a:p>
            <a:r>
              <a:rPr lang="en-US" sz="2800" dirty="0" smtClean="0">
                <a:latin typeface="Arial Narrow"/>
                <a:cs typeface="Arial Narrow"/>
              </a:rPr>
              <a:t>Published 4 papers in JINST</a:t>
            </a:r>
          </a:p>
          <a:p>
            <a:r>
              <a:rPr lang="en-US" sz="2800" dirty="0" smtClean="0">
                <a:latin typeface="Arial Narrow"/>
                <a:cs typeface="Arial Narrow"/>
              </a:rPr>
              <a:t>One Ph.D. thesis expected shortly</a:t>
            </a:r>
          </a:p>
          <a:p>
            <a:r>
              <a:rPr lang="en-US" sz="2800" dirty="0" smtClean="0">
                <a:latin typeface="Arial Narrow"/>
                <a:cs typeface="Arial Narrow"/>
              </a:rPr>
              <a:t>Another in</a:t>
            </a:r>
            <a:r>
              <a:rPr lang="en-US" sz="2800" dirty="0" smtClean="0">
                <a:latin typeface="Arial Narrow"/>
                <a:cs typeface="Arial Narrow"/>
              </a:rPr>
              <a:t> </a:t>
            </a:r>
            <a:r>
              <a:rPr lang="en-US" sz="2800" dirty="0" smtClean="0">
                <a:latin typeface="Arial Narrow"/>
                <a:cs typeface="Arial Narrow"/>
              </a:rPr>
              <a:t>the </a:t>
            </a:r>
            <a:r>
              <a:rPr lang="en-US" sz="2800" dirty="0" smtClean="0">
                <a:latin typeface="Arial Narrow"/>
                <a:cs typeface="Arial Narrow"/>
              </a:rPr>
              <a:t>pipe</a:t>
            </a:r>
          </a:p>
          <a:p>
            <a:r>
              <a:rPr lang="en-US" sz="2800" dirty="0" smtClean="0">
                <a:latin typeface="Arial Narrow"/>
                <a:cs typeface="Arial Narrow"/>
              </a:rPr>
              <a:t>1m</a:t>
            </a:r>
            <a:r>
              <a:rPr lang="en-US" sz="2800" baseline="30000" dirty="0" smtClean="0">
                <a:latin typeface="Arial Narrow"/>
                <a:cs typeface="Arial Narrow"/>
              </a:rPr>
              <a:t>3</a:t>
            </a:r>
            <a:r>
              <a:rPr lang="en-US" sz="2800" dirty="0" smtClean="0">
                <a:latin typeface="Arial Narrow"/>
                <a:cs typeface="Arial Narrow"/>
              </a:rPr>
              <a:t> run planned in 2010</a:t>
            </a:r>
            <a:endParaRPr lang="en-US" sz="2800" dirty="0" smtClean="0">
              <a:latin typeface="Arial Narrow"/>
              <a:cs typeface="Arial Narrow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81E45-D3CD-D040-A48F-B4F0ECD54B64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02566" y="4724400"/>
            <a:ext cx="4060434" cy="1217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4824" y="152400"/>
            <a:ext cx="8639175" cy="9144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solidFill>
                  <a:srgbClr val="800000"/>
                </a:solidFill>
                <a:latin typeface="Arial Narrow"/>
                <a:ea typeface="+mj-ea"/>
                <a:cs typeface="Arial Narrow"/>
              </a:rPr>
              <a:t>CALICE - Glass RPC and </a:t>
            </a:r>
            <a:r>
              <a:rPr lang="en-US" sz="4000" dirty="0" err="1" smtClean="0">
                <a:solidFill>
                  <a:srgbClr val="800000"/>
                </a:solidFill>
                <a:latin typeface="Lucida Grande"/>
                <a:ea typeface="Lucida Grande"/>
                <a:cs typeface="Lucida Grande"/>
              </a:rPr>
              <a:t>μ</a:t>
            </a:r>
            <a:r>
              <a:rPr lang="en-US" sz="4000" dirty="0" err="1" smtClean="0">
                <a:solidFill>
                  <a:srgbClr val="800000"/>
                </a:solidFill>
                <a:latin typeface="Arial Narrow"/>
                <a:ea typeface="+mj-ea"/>
                <a:cs typeface="Arial Narrow"/>
              </a:rPr>
              <a:t>-megas</a:t>
            </a:r>
            <a:r>
              <a:rPr lang="en-US" sz="4000" dirty="0" smtClean="0">
                <a:solidFill>
                  <a:srgbClr val="800000"/>
                </a:solidFill>
                <a:latin typeface="Arial Narrow"/>
                <a:ea typeface="+mj-ea"/>
                <a:cs typeface="Arial Narrow"/>
              </a:rPr>
              <a:t> DHCAL</a:t>
            </a:r>
            <a:endParaRPr lang="en-US" sz="4000" dirty="0">
              <a:solidFill>
                <a:srgbClr val="800000"/>
              </a:solidFill>
              <a:latin typeface="Arial Narrow"/>
              <a:ea typeface="+mj-ea"/>
              <a:cs typeface="Arial Narrow"/>
            </a:endParaRPr>
          </a:p>
        </p:txBody>
      </p:sp>
      <p:sp>
        <p:nvSpPr>
          <p:cNvPr id="25604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04800" y="1219200"/>
            <a:ext cx="4329112" cy="2743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>
                <a:latin typeface="Arial Narrow"/>
                <a:cs typeface="Arial Narrow"/>
              </a:rPr>
              <a:t>2 beam tests @ CERN using mini</a:t>
            </a:r>
            <a:r>
              <a:rPr lang="en-US" sz="2800" dirty="0">
                <a:latin typeface="Arial Narrow"/>
                <a:cs typeface="Arial Narrow"/>
              </a:rPr>
              <a:t>-DHCAL with small GRPC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>
                <a:latin typeface="Arial Narrow"/>
                <a:cs typeface="Arial Narrow"/>
              </a:rPr>
              <a:t>Efficiency/multiplicity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err="1">
                <a:latin typeface="Arial Narrow"/>
                <a:cs typeface="Arial Narrow"/>
              </a:rPr>
              <a:t>Hadronic</a:t>
            </a:r>
            <a:r>
              <a:rPr lang="en-US" dirty="0">
                <a:latin typeface="Arial Narrow"/>
                <a:cs typeface="Arial Narrow"/>
              </a:rPr>
              <a:t> shower study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>
                <a:latin typeface="Arial Narrow"/>
                <a:cs typeface="Arial Narrow"/>
              </a:rPr>
              <a:t>High rate tests with semi-conductive glass (1010 </a:t>
            </a:r>
            <a:r>
              <a:rPr lang="el-GR" dirty="0">
                <a:latin typeface="Arial Narrow"/>
                <a:cs typeface="Arial Narrow"/>
              </a:rPr>
              <a:t>Ω</a:t>
            </a:r>
            <a:r>
              <a:rPr lang="en-US" dirty="0">
                <a:latin typeface="Arial Narrow"/>
                <a:cs typeface="Arial Narrow"/>
              </a:rPr>
              <a:t>.cm</a:t>
            </a:r>
            <a:r>
              <a:rPr lang="en-US" dirty="0" smtClean="0">
                <a:latin typeface="Arial Narrow"/>
                <a:cs typeface="Arial Narrow"/>
              </a:rPr>
              <a:t>)</a:t>
            </a:r>
          </a:p>
          <a:p>
            <a:pPr lvl="1" eaLnBrk="1" hangingPunct="1">
              <a:lnSpc>
                <a:spcPct val="80000"/>
              </a:lnSpc>
            </a:pPr>
            <a:r>
              <a:rPr lang="en-US" dirty="0" smtClean="0">
                <a:latin typeface="Arial Narrow"/>
                <a:cs typeface="Arial Narrow"/>
              </a:rPr>
              <a:t>1m</a:t>
            </a:r>
            <a:r>
              <a:rPr lang="en-US" baseline="30000" dirty="0" smtClean="0">
                <a:latin typeface="Arial Narrow"/>
                <a:cs typeface="Arial Narrow"/>
              </a:rPr>
              <a:t>2</a:t>
            </a:r>
            <a:r>
              <a:rPr lang="en-US" dirty="0" smtClean="0">
                <a:latin typeface="Arial Narrow"/>
                <a:cs typeface="Arial Narrow"/>
              </a:rPr>
              <a:t> plane tests</a:t>
            </a:r>
            <a:endParaRPr lang="en-US" sz="2800" dirty="0" smtClean="0">
              <a:latin typeface="Arial Narrow"/>
              <a:cs typeface="Arial Narrow"/>
            </a:endParaRPr>
          </a:p>
        </p:txBody>
      </p:sp>
      <p:pic>
        <p:nvPicPr>
          <p:cNvPr id="25605" name="Picture 7" descr="IMG_3782.jpg"/>
          <p:cNvPicPr>
            <a:picLocks noChangeAspect="1"/>
          </p:cNvPicPr>
          <p:nvPr/>
        </p:nvPicPr>
        <p:blipFill>
          <a:blip r:embed="rId3"/>
          <a:srcRect r="37749"/>
          <a:stretch>
            <a:fillRect/>
          </a:stretch>
        </p:blipFill>
        <p:spPr bwMode="auto">
          <a:xfrm>
            <a:off x="4572000" y="1066800"/>
            <a:ext cx="2836862" cy="3417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4"/>
          <a:srcRect l="1843" t="19188" r="7375" b="3838"/>
          <a:stretch>
            <a:fillRect/>
          </a:stretch>
        </p:blipFill>
        <p:spPr bwMode="auto">
          <a:xfrm>
            <a:off x="5105400" y="2209800"/>
            <a:ext cx="3660775" cy="20510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8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4495800"/>
            <a:ext cx="4038600" cy="1828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US" b="1" dirty="0" err="1" smtClean="0"/>
              <a:t>μ-</a:t>
            </a:r>
            <a:r>
              <a:rPr lang="en-US" b="1" dirty="0" err="1" smtClean="0">
                <a:latin typeface="Arial Narrow"/>
                <a:cs typeface="Arial Narrow"/>
              </a:rPr>
              <a:t>Megas</a:t>
            </a:r>
            <a:endParaRPr lang="en-US" b="1" dirty="0" smtClean="0">
              <a:latin typeface="Arial Narrow"/>
              <a:cs typeface="Arial Narrow"/>
            </a:endParaRP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latin typeface="Arial Narrow"/>
                <a:cs typeface="Arial Narrow"/>
              </a:rPr>
              <a:t>2008 </a:t>
            </a:r>
            <a:r>
              <a:rPr lang="en-US" dirty="0" smtClean="0">
                <a:solidFill>
                  <a:schemeClr val="accent2"/>
                </a:solidFill>
                <a:latin typeface="Arial Narrow"/>
                <a:cs typeface="Arial Narrow"/>
              </a:rPr>
              <a:t> with </a:t>
            </a:r>
            <a:r>
              <a:rPr lang="en-US" dirty="0" smtClean="0">
                <a:latin typeface="Arial Narrow"/>
                <a:cs typeface="Arial Narrow"/>
              </a:rPr>
              <a:t>4 </a:t>
            </a:r>
            <a:r>
              <a:rPr lang="en-US" dirty="0">
                <a:latin typeface="Arial Narrow"/>
                <a:cs typeface="Arial Narrow"/>
              </a:rPr>
              <a:t>GASSIPLEX </a:t>
            </a:r>
            <a:r>
              <a:rPr lang="en-US" dirty="0" smtClean="0">
                <a:latin typeface="Arial Narrow"/>
                <a:cs typeface="Arial Narrow"/>
              </a:rPr>
              <a:t>chambers at CERN</a:t>
            </a:r>
          </a:p>
          <a:p>
            <a:pPr eaLnBrk="1" hangingPunct="1">
              <a:lnSpc>
                <a:spcPct val="80000"/>
              </a:lnSpc>
            </a:pPr>
            <a:r>
              <a:rPr lang="en-US" dirty="0" smtClean="0">
                <a:solidFill>
                  <a:schemeClr val="accent2"/>
                </a:solidFill>
                <a:latin typeface="Arial Narrow"/>
                <a:cs typeface="Arial Narrow"/>
              </a:rPr>
              <a:t>2009</a:t>
            </a:r>
            <a:r>
              <a:rPr lang="en-US" dirty="0" smtClean="0">
                <a:latin typeface="Arial Narrow"/>
                <a:cs typeface="Arial Narrow"/>
              </a:rPr>
              <a:t> with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4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GASSIPLEX +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rial Narrow"/>
                <a:cs typeface="Arial Narrow"/>
              </a:rPr>
              <a:t>absorbers</a:t>
            </a:r>
            <a:endParaRPr lang="en-US" dirty="0" smtClean="0">
              <a:latin typeface="Arial Narrow"/>
              <a:cs typeface="Arial Narrow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4904286"/>
            <a:ext cx="2624137" cy="1731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81E45-D3CD-D040-A48F-B4F0ECD54B64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GO+DREAM+Lea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rPr>
              <a:t>Detector R&amp;D - Calorimeter</a:t>
            </a: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81000" y="685800"/>
            <a:ext cx="5562600" cy="1524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rPr>
              <a:t>DREAM and 4</a:t>
            </a:r>
            <a:r>
              <a:rPr lang="en-US" sz="2800" baseline="30000" dirty="0" smtClean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rPr>
              <a:t>th</a:t>
            </a:r>
            <a:r>
              <a:rPr lang="en-US" sz="2800" dirty="0" smtClean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rPr>
              <a:t> Concept </a:t>
            </a:r>
          </a:p>
          <a:p>
            <a:pPr lvl="1" eaLnBrk="1" hangingPunct="1"/>
            <a:r>
              <a:rPr lang="en-US" sz="2400" dirty="0" smtClean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rPr>
              <a:t>Several beam tests @ CERN since 2006</a:t>
            </a:r>
          </a:p>
          <a:p>
            <a:pPr lvl="1" eaLnBrk="1" hangingPunct="1"/>
            <a:r>
              <a:rPr lang="en-US" sz="2400" dirty="0" smtClean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rPr>
              <a:t>17 NIM papers and 4 Ph.D. thesis 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Narrow" charset="0"/>
                <a:ea typeface="Arial Narrow" charset="0"/>
                <a:cs typeface="Arial Narrow" charset="0"/>
              </a:rPr>
              <a:t>LC Test Beam Accomplishments</a:t>
            </a:r>
            <a:endParaRPr lang="en-US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7850" y="3664580"/>
            <a:ext cx="3486150" cy="3193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3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charset="0"/>
                <a:ea typeface="Arial Narrow" charset="0"/>
                <a:cs typeface="Arial Narrow" charset="0"/>
              </a:rPr>
              <a:t>Detector R&amp;D - </a:t>
            </a:r>
            <a:r>
              <a:rPr lang="en-US" dirty="0" err="1" smtClean="0">
                <a:latin typeface="Arial Narrow" charset="0"/>
                <a:ea typeface="Arial Narrow" charset="0"/>
                <a:cs typeface="Arial Narrow" charset="0"/>
              </a:rPr>
              <a:t>Muons</a:t>
            </a:r>
            <a:endParaRPr lang="en-US" dirty="0" smtClean="0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21507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610600" cy="5410200"/>
          </a:xfrm>
        </p:spPr>
        <p:txBody>
          <a:bodyPr/>
          <a:lstStyle/>
          <a:p>
            <a:pPr lvl="1" eaLnBrk="1" hangingPunct="1"/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NIU+</a:t>
            </a:r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FNAL+WSU+UW </a:t>
            </a:r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team performed scintillation counter based </a:t>
            </a:r>
            <a:r>
              <a:rPr lang="en-US" sz="3200" dirty="0" err="1" smtClean="0">
                <a:latin typeface="Arial Narrow" charset="0"/>
                <a:ea typeface="Arial Narrow" charset="0"/>
                <a:cs typeface="Arial Narrow" charset="0"/>
              </a:rPr>
              <a:t>muon</a:t>
            </a:r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 system tests in 2007</a:t>
            </a:r>
          </a:p>
          <a:p>
            <a:pPr lvl="1" eaLnBrk="1" hangingPunct="1"/>
            <a:r>
              <a:rPr lang="en-US" sz="3200" dirty="0" err="1" smtClean="0">
                <a:latin typeface="Arial Narrow" charset="0"/>
                <a:ea typeface="Arial Narrow" charset="0"/>
                <a:cs typeface="Arial Narrow" charset="0"/>
              </a:rPr>
              <a:t>SiD</a:t>
            </a:r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 </a:t>
            </a:r>
            <a:r>
              <a:rPr lang="en-US" sz="3200" dirty="0" err="1" smtClean="0">
                <a:latin typeface="Arial Narrow" charset="0"/>
                <a:ea typeface="Arial Narrow" charset="0"/>
                <a:cs typeface="Arial Narrow" charset="0"/>
              </a:rPr>
              <a:t>Muon</a:t>
            </a:r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 system performed a test on a few extruded scintillation counter strip prototypes in 2008 at MTBF</a:t>
            </a:r>
          </a:p>
          <a:p>
            <a:pPr lvl="1" eaLnBrk="1" hangingPunct="1"/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New test on 284” strips using new electronics (TB4) with higher rate capability and double end readout being prepared</a:t>
            </a:r>
          </a:p>
          <a:p>
            <a:pPr lvl="1" eaLnBrk="1" hangingPunct="1"/>
            <a:r>
              <a:rPr lang="en-US" sz="3200" dirty="0" smtClean="0">
                <a:latin typeface="Arial Narrow" charset="0"/>
                <a:ea typeface="Arial Narrow" charset="0"/>
                <a:cs typeface="Arial Narrow" charset="0"/>
              </a:rPr>
              <a:t>But other teams seem to have become lower priority</a:t>
            </a:r>
          </a:p>
        </p:txBody>
      </p:sp>
      <p:sp>
        <p:nvSpPr>
          <p:cNvPr id="2150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Narrow" charset="0"/>
                <a:ea typeface="Arial Narrow" charset="0"/>
                <a:cs typeface="Arial Narrow" charset="0"/>
              </a:rPr>
              <a:t>LC Test Beam Accomplishments</a:t>
            </a:r>
            <a:endParaRPr lang="en-US"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3, 2009</a:t>
            </a:r>
            <a:endParaRPr lang="en-US"/>
          </a:p>
        </p:txBody>
      </p:sp>
      <p:sp>
        <p:nvSpPr>
          <p:cNvPr id="6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6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9B08E3-57CA-9945-85FC-1AC78BF9A828}" type="slidenum">
              <a:rPr lang="en-US"/>
              <a:pPr/>
              <a:t>37</a:t>
            </a:fld>
            <a:endParaRPr lang="en-US"/>
          </a:p>
        </p:txBody>
      </p:sp>
      <p:graphicFrame>
        <p:nvGraphicFramePr>
          <p:cNvPr id="54362" name="Group 90"/>
          <p:cNvGraphicFramePr>
            <a:graphicFrameLocks noGrp="1"/>
          </p:cNvGraphicFramePr>
          <p:nvPr/>
        </p:nvGraphicFramePr>
        <p:xfrm>
          <a:off x="685800" y="838200"/>
          <a:ext cx="7848600" cy="4943414"/>
        </p:xfrm>
        <a:graphic>
          <a:graphicData uri="http://schemas.openxmlformats.org/drawingml/2006/table">
            <a:tbl>
              <a:tblPr/>
              <a:tblGrid>
                <a:gridCol w="3200400"/>
                <a:gridCol w="2743200"/>
                <a:gridCol w="1905000"/>
              </a:tblGrid>
              <a:tr h="338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Calorimeter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912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0A52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Lead institution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0A529"/>
                    </a:solidFill>
                  </a:tcPr>
                </a:tc>
              </a:tr>
              <a:tr h="338138">
                <a:tc row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ECAL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912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Silicon-Tungsten (CALICE)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LAL, LLR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Silicon-Tungsten (US)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SLAC, Oregon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Silicon-Tungsten (Asia)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Ehwa Univ., Korea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Scintillator-Tungsten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Shinshu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Scintillator-Tungsten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Colorado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Scintillator-Silicon-Tungsten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Kansas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Scintillator-Silicon-Lead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Padova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813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HCAL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912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Scintillator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-Steel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 AHCAL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DESY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RPC-Steel (CALICE)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ANL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813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GEM-Steel (CALICE)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UTA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8138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Muon-detectors/tail catcher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AB912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Scintillator-Steel (CALICE)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NIU/DESY/FNAL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Scintillator-Steel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FNAL/UCD/IU/NIU/ Notre Dame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  <a:tr h="3397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RPC-Steel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2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Frascati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9DB6D"/>
                    </a:solidFill>
                  </a:tcPr>
                </a:tc>
              </a:tr>
            </a:tbl>
          </a:graphicData>
        </a:graphic>
      </p:graphicFrame>
      <p:sp>
        <p:nvSpPr>
          <p:cNvPr id="54321" name="Text Box 49"/>
          <p:cNvSpPr txBox="1">
            <a:spLocks noChangeArrowheads="1"/>
          </p:cNvSpPr>
          <p:nvPr/>
        </p:nvSpPr>
        <p:spPr bwMode="auto">
          <a:xfrm>
            <a:off x="1143000" y="5786735"/>
            <a:ext cx="700339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 dirty="0" smtClean="0">
                <a:solidFill>
                  <a:srgbClr val="000099"/>
                </a:solidFill>
              </a:rPr>
              <a:t>Some activities merged and new activities arose since 2005!!</a:t>
            </a:r>
            <a:endParaRPr lang="en-US" sz="2400" dirty="0">
              <a:solidFill>
                <a:srgbClr val="000099"/>
              </a:solidFill>
            </a:endParaRPr>
          </a:p>
        </p:txBody>
      </p:sp>
      <p:sp>
        <p:nvSpPr>
          <p:cNvPr id="54322" name="Rectangle 50"/>
          <p:cNvSpPr>
            <a:spLocks noChangeArrowheads="1"/>
          </p:cNvSpPr>
          <p:nvPr/>
        </p:nvSpPr>
        <p:spPr bwMode="auto">
          <a:xfrm>
            <a:off x="152400" y="-76200"/>
            <a:ext cx="8686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4000" dirty="0">
                <a:solidFill>
                  <a:srgbClr val="800000"/>
                </a:solidFill>
              </a:rPr>
              <a:t>Total of 12</a:t>
            </a:r>
            <a:r>
              <a:rPr lang="en-US" sz="4000" dirty="0" smtClean="0">
                <a:solidFill>
                  <a:srgbClr val="800000"/>
                </a:solidFill>
              </a:rPr>
              <a:t> CAL &amp; Mu </a:t>
            </a:r>
            <a:r>
              <a:rPr lang="en-US" sz="4000" dirty="0" smtClean="0">
                <a:solidFill>
                  <a:srgbClr val="800000"/>
                </a:solidFill>
              </a:rPr>
              <a:t>Projects in 2005</a:t>
            </a:r>
            <a:endParaRPr lang="en-US" sz="4000" dirty="0">
              <a:solidFill>
                <a:srgbClr val="800000"/>
              </a:solidFill>
            </a:endParaRPr>
          </a:p>
        </p:txBody>
      </p:sp>
      <p:sp>
        <p:nvSpPr>
          <p:cNvPr id="54324" name="Text Box 52"/>
          <p:cNvSpPr txBox="1">
            <a:spLocks noChangeArrowheads="1"/>
          </p:cNvSpPr>
          <p:nvPr/>
        </p:nvSpPr>
        <p:spPr bwMode="auto">
          <a:xfrm>
            <a:off x="3589338" y="1219200"/>
            <a:ext cx="296862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660066"/>
                </a:solidFill>
              </a:rPr>
              <a:t>1</a:t>
            </a:r>
          </a:p>
        </p:txBody>
      </p:sp>
      <p:sp>
        <p:nvSpPr>
          <p:cNvPr id="54325" name="Text Box 53"/>
          <p:cNvSpPr txBox="1">
            <a:spLocks noChangeArrowheads="1"/>
          </p:cNvSpPr>
          <p:nvPr/>
        </p:nvSpPr>
        <p:spPr bwMode="auto">
          <a:xfrm>
            <a:off x="3589338" y="1544638"/>
            <a:ext cx="296862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660066"/>
                </a:solidFill>
              </a:rPr>
              <a:t>3</a:t>
            </a:r>
          </a:p>
        </p:txBody>
      </p:sp>
      <p:sp>
        <p:nvSpPr>
          <p:cNvPr id="54326" name="Text Box 54"/>
          <p:cNvSpPr txBox="1">
            <a:spLocks noChangeArrowheads="1"/>
          </p:cNvSpPr>
          <p:nvPr/>
        </p:nvSpPr>
        <p:spPr bwMode="auto">
          <a:xfrm>
            <a:off x="3589338" y="1881188"/>
            <a:ext cx="296862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660066"/>
                </a:solidFill>
              </a:rPr>
              <a:t>2</a:t>
            </a:r>
          </a:p>
        </p:txBody>
      </p:sp>
      <p:sp>
        <p:nvSpPr>
          <p:cNvPr id="54337" name="Text Box 65"/>
          <p:cNvSpPr txBox="1">
            <a:spLocks noChangeArrowheads="1"/>
          </p:cNvSpPr>
          <p:nvPr/>
        </p:nvSpPr>
        <p:spPr bwMode="auto">
          <a:xfrm>
            <a:off x="3589338" y="2178050"/>
            <a:ext cx="296862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660066"/>
                </a:solidFill>
              </a:rPr>
              <a:t>2</a:t>
            </a:r>
          </a:p>
        </p:txBody>
      </p:sp>
      <p:sp>
        <p:nvSpPr>
          <p:cNvPr id="54338" name="Text Box 66"/>
          <p:cNvSpPr txBox="1">
            <a:spLocks noChangeArrowheads="1"/>
          </p:cNvSpPr>
          <p:nvPr/>
        </p:nvSpPr>
        <p:spPr bwMode="auto">
          <a:xfrm>
            <a:off x="3581400" y="3581400"/>
            <a:ext cx="296863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660066"/>
                </a:solidFill>
              </a:rPr>
              <a:t>1</a:t>
            </a:r>
          </a:p>
        </p:txBody>
      </p:sp>
      <p:sp>
        <p:nvSpPr>
          <p:cNvPr id="54339" name="Text Box 67"/>
          <p:cNvSpPr txBox="1">
            <a:spLocks noChangeArrowheads="1"/>
          </p:cNvSpPr>
          <p:nvPr/>
        </p:nvSpPr>
        <p:spPr bwMode="auto">
          <a:xfrm>
            <a:off x="3581400" y="4235450"/>
            <a:ext cx="296863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660066"/>
                </a:solidFill>
              </a:rPr>
              <a:t>3</a:t>
            </a:r>
          </a:p>
        </p:txBody>
      </p:sp>
      <p:sp>
        <p:nvSpPr>
          <p:cNvPr id="54340" name="Text Box 68"/>
          <p:cNvSpPr txBox="1">
            <a:spLocks noChangeArrowheads="1"/>
          </p:cNvSpPr>
          <p:nvPr/>
        </p:nvSpPr>
        <p:spPr bwMode="auto">
          <a:xfrm>
            <a:off x="3581400" y="3886200"/>
            <a:ext cx="296863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660066"/>
                </a:solidFill>
              </a:rPr>
              <a:t>2</a:t>
            </a:r>
          </a:p>
        </p:txBody>
      </p:sp>
      <p:sp>
        <p:nvSpPr>
          <p:cNvPr id="54363" name="Text Box 91"/>
          <p:cNvSpPr txBox="1">
            <a:spLocks noChangeArrowheads="1"/>
          </p:cNvSpPr>
          <p:nvPr/>
        </p:nvSpPr>
        <p:spPr bwMode="auto">
          <a:xfrm>
            <a:off x="3581400" y="4572000"/>
            <a:ext cx="296863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660066"/>
                </a:solidFill>
              </a:rPr>
              <a:t>1</a:t>
            </a:r>
          </a:p>
        </p:txBody>
      </p:sp>
      <p:sp>
        <p:nvSpPr>
          <p:cNvPr id="54364" name="Text Box 92"/>
          <p:cNvSpPr txBox="1">
            <a:spLocks noChangeArrowheads="1"/>
          </p:cNvSpPr>
          <p:nvPr/>
        </p:nvSpPr>
        <p:spPr bwMode="auto">
          <a:xfrm>
            <a:off x="3581400" y="5029200"/>
            <a:ext cx="296863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>
                <a:solidFill>
                  <a:srgbClr val="660066"/>
                </a:solidFill>
              </a:rPr>
              <a:t>2</a:t>
            </a:r>
          </a:p>
        </p:txBody>
      </p:sp>
      <p:sp>
        <p:nvSpPr>
          <p:cNvPr id="54365" name="Text Box 93"/>
          <p:cNvSpPr txBox="1">
            <a:spLocks noChangeArrowheads="1"/>
          </p:cNvSpPr>
          <p:nvPr/>
        </p:nvSpPr>
        <p:spPr bwMode="auto">
          <a:xfrm>
            <a:off x="3581400" y="5410200"/>
            <a:ext cx="296863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660066"/>
                </a:solidFill>
              </a:rPr>
              <a:t>3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886200" y="1219200"/>
            <a:ext cx="4648200" cy="304800"/>
          </a:xfrm>
          <a:prstGeom prst="rect">
            <a:avLst/>
          </a:prstGeom>
          <a:noFill/>
          <a:ln w="57150" cap="flat" cmpd="sng" algn="ctr">
            <a:solidFill>
              <a:srgbClr val="FF0000">
                <a:alpha val="98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886200" y="2209800"/>
            <a:ext cx="4648200" cy="304800"/>
          </a:xfrm>
          <a:prstGeom prst="rect">
            <a:avLst/>
          </a:prstGeom>
          <a:noFill/>
          <a:ln w="57150" cap="flat" cmpd="sng" algn="ctr">
            <a:solidFill>
              <a:srgbClr val="FF0000">
                <a:alpha val="98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886200" y="1524000"/>
            <a:ext cx="4648200" cy="304800"/>
          </a:xfrm>
          <a:prstGeom prst="rect">
            <a:avLst/>
          </a:prstGeom>
          <a:noFill/>
          <a:ln w="57150" cap="flat" cmpd="sng" algn="ctr">
            <a:solidFill>
              <a:srgbClr val="FF0000">
                <a:alpha val="98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886200" y="3581400"/>
            <a:ext cx="4648200" cy="304800"/>
          </a:xfrm>
          <a:prstGeom prst="rect">
            <a:avLst/>
          </a:prstGeom>
          <a:noFill/>
          <a:ln w="57150" cap="flat" cmpd="sng" algn="ctr">
            <a:solidFill>
              <a:srgbClr val="FF0000">
                <a:alpha val="98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886200" y="3886200"/>
            <a:ext cx="4648200" cy="304800"/>
          </a:xfrm>
          <a:prstGeom prst="rect">
            <a:avLst/>
          </a:prstGeom>
          <a:noFill/>
          <a:ln w="57150" cap="flat" cmpd="sng" algn="ctr">
            <a:solidFill>
              <a:srgbClr val="FF0000">
                <a:alpha val="98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3886200" y="4267200"/>
            <a:ext cx="4648200" cy="304800"/>
          </a:xfrm>
          <a:prstGeom prst="rect">
            <a:avLst/>
          </a:prstGeom>
          <a:noFill/>
          <a:ln w="57150" cap="flat" cmpd="sng" algn="ctr">
            <a:solidFill>
              <a:srgbClr val="FF0000">
                <a:alpha val="98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3886200" y="4572000"/>
            <a:ext cx="4648200" cy="304800"/>
          </a:xfrm>
          <a:prstGeom prst="rect">
            <a:avLst/>
          </a:prstGeom>
          <a:noFill/>
          <a:ln w="57150" cap="flat" cmpd="sng" algn="ctr">
            <a:solidFill>
              <a:srgbClr val="FF0000">
                <a:alpha val="98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886200" y="4876800"/>
            <a:ext cx="4648200" cy="609600"/>
          </a:xfrm>
          <a:prstGeom prst="rect">
            <a:avLst/>
          </a:prstGeom>
          <a:noFill/>
          <a:ln w="57150" cap="flat" cmpd="sng" algn="ctr">
            <a:solidFill>
              <a:srgbClr val="FF0000">
                <a:alpha val="98000"/>
              </a:srgbClr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Nov. 3, 2009</a:t>
            </a:r>
            <a:endParaRPr lang="ja-JP"/>
          </a:p>
        </p:txBody>
      </p:sp>
      <p:sp>
        <p:nvSpPr>
          <p:cNvPr id="7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LC Test Beam Accomplishments</a:t>
            </a:r>
            <a:endParaRPr lang="en-US" altLang="ja-JP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>
                <a:ea typeface="ＭＳ Ｐゴシック" charset="-128"/>
                <a:cs typeface="ＭＳ Ｐゴシック" charset="-128"/>
              </a:rPr>
              <a:t>Detector R&amp;D Needs</a:t>
            </a:r>
          </a:p>
        </p:txBody>
      </p:sp>
      <p:graphicFrame>
        <p:nvGraphicFramePr>
          <p:cNvPr id="25775" name="Group 175"/>
          <p:cNvGraphicFramePr>
            <a:graphicFrameLocks noGrp="1"/>
          </p:cNvGraphicFramePr>
          <p:nvPr/>
        </p:nvGraphicFramePr>
        <p:xfrm>
          <a:off x="228600" y="1524000"/>
          <a:ext cx="8686800" cy="3864609"/>
        </p:xfrm>
        <a:graphic>
          <a:graphicData uri="http://schemas.openxmlformats.org/drawingml/2006/table">
            <a:tbl>
              <a:tblPr/>
              <a:tblGrid>
                <a:gridCol w="1087438"/>
                <a:gridCol w="1181100"/>
                <a:gridCol w="1141412"/>
                <a:gridCol w="981075"/>
                <a:gridCol w="1317625"/>
                <a:gridCol w="1073150"/>
                <a:gridCol w="990600"/>
                <a:gridCol w="914400"/>
              </a:tblGrid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Detectors</a:t>
                      </a: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N_Groups</a:t>
                      </a: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Particle Species</a:t>
                      </a: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P (GeV)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Magnet (Tesla)</a:t>
                      </a: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N_Weeks/yr 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ILC time structure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Note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0C0C0"/>
                    </a:solidFill>
                  </a:tcPr>
                </a:tc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BI&amp;MDI</a:t>
                      </a:r>
                      <a:endParaRPr kumimoji="0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2E+8ESA+1F+2C+3BC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e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 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up to 100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 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Not specified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64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Mostly low E elec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01638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Vertex</a:t>
                      </a:r>
                      <a:endParaRPr kumimoji="0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10 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e, 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Arial" charset="0"/>
                        </a:rPr>
                        <a:t>p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, p; 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Arial" charset="0"/>
                        </a:rPr>
                        <a:t>m</a:t>
                      </a: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 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up to 100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3 – 6 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40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Yes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Tracker</a:t>
                      </a:r>
                      <a:endParaRPr kumimoji="0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3TPC+ 2Si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e, 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Arial" charset="0"/>
                        </a:rPr>
                        <a:t>p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, p; 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Arial" charset="0"/>
                        </a:rPr>
                        <a:t>m</a:t>
                      </a: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up to 100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1.5 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  <a:sym typeface="Wingdings" charset="2"/>
                        </a:rPr>
                        <a:t> 2~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3 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  <a:sym typeface="Wingdings" charset="2"/>
                        </a:rPr>
                        <a:t>5~6</a:t>
                      </a: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20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Yes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81038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Cal*</a:t>
                      </a:r>
                      <a:endParaRPr kumimoji="0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 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5 ECALs+3 DHCALs + 5 AHCALs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e, n, 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Arial" charset="0"/>
                        </a:rPr>
                        <a:t>p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, K, p; 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Arial" charset="0"/>
                        </a:rPr>
                        <a:t>m</a:t>
                      </a: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1 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  <a:sym typeface="Wingdings" charset="2"/>
                        </a:rPr>
                        <a:t> 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120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 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Not specified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30 – 60 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Yes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 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682625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Muon/TCMT</a:t>
                      </a:r>
                      <a:endParaRPr kumimoji="0" lang="en-US" altLang="ja-JP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e, 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Arial" charset="0"/>
                        </a:rPr>
                        <a:t>p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, </a:t>
                      </a:r>
                      <a:r>
                        <a:rPr kumimoji="0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  <a:cs typeface="Arial" charset="0"/>
                        </a:rPr>
                        <a:t>m</a:t>
                      </a:r>
                      <a:endParaRPr kumimoji="0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1 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  <a:sym typeface="Wingdings" charset="2"/>
                        </a:rPr>
                        <a:t> 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120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 </a:t>
                      </a: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Not specified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ＭＳ Ｐゴシック" charset="-128"/>
                        </a:rPr>
                        <a:t>12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charset="0"/>
                          <a:ea typeface="ＭＳ Ｐゴシック" charset="-128"/>
                          <a:cs typeface="Arial" charset="0"/>
                        </a:rPr>
                        <a:t> 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25767" name="Text Box 167"/>
          <p:cNvSpPr txBox="1">
            <a:spLocks noChangeArrowheads="1"/>
          </p:cNvSpPr>
          <p:nvPr/>
        </p:nvSpPr>
        <p:spPr bwMode="auto">
          <a:xfrm>
            <a:off x="4724400" y="5948363"/>
            <a:ext cx="43168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dirty="0" smtClean="0">
                <a:latin typeface="Comic Sans MS" charset="0"/>
                <a:ea typeface="ＭＳ Ｐゴシック" charset="-128"/>
                <a:cs typeface="ＭＳ Ｐゴシック" charset="-128"/>
              </a:rPr>
              <a:t>Some </a:t>
            </a:r>
            <a:r>
              <a:rPr lang="en-US" altLang="ja-JP" dirty="0">
                <a:latin typeface="Comic Sans MS" charset="0"/>
                <a:ea typeface="ＭＳ Ｐゴシック" charset="-128"/>
                <a:cs typeface="ＭＳ Ｐゴシック" charset="-128"/>
              </a:rPr>
              <a:t>of these</a:t>
            </a:r>
            <a:r>
              <a:rPr lang="en-US" altLang="ja-JP" dirty="0" smtClean="0">
                <a:latin typeface="Comic Sans MS" charset="0"/>
                <a:ea typeface="ＭＳ Ｐゴシック" charset="-128"/>
                <a:cs typeface="ＭＳ Ｐゴシック" charset="-128"/>
              </a:rPr>
              <a:t> can work concurrently</a:t>
            </a:r>
            <a:r>
              <a:rPr lang="en-US" altLang="ja-JP" dirty="0">
                <a:latin typeface="Comic Sans MS" charset="0"/>
                <a:ea typeface="ＭＳ Ｐゴシック" charset="-128"/>
                <a:cs typeface="ＭＳ Ｐゴシック" charset="-128"/>
              </a:rPr>
              <a:t>!</a:t>
            </a:r>
          </a:p>
        </p:txBody>
      </p:sp>
      <p:sp>
        <p:nvSpPr>
          <p:cNvPr id="25768" name="Text Box 168"/>
          <p:cNvSpPr txBox="1">
            <a:spLocks noChangeArrowheads="1"/>
          </p:cNvSpPr>
          <p:nvPr/>
        </p:nvSpPr>
        <p:spPr bwMode="auto">
          <a:xfrm>
            <a:off x="228600" y="5673725"/>
            <a:ext cx="6884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ja-JP" altLang="en-US" sz="1200">
                <a:latin typeface="Comic Sans MS" charset="0"/>
                <a:ea typeface="ＭＳ Ｐゴシック" charset="-128"/>
                <a:cs typeface="ＭＳ Ｐゴシック" charset="-128"/>
              </a:rPr>
              <a:t>*</a:t>
            </a:r>
            <a:r>
              <a:rPr lang="en-US" altLang="ja-JP" sz="1200">
                <a:latin typeface="Comic Sans MS" charset="0"/>
                <a:ea typeface="ＭＳ Ｐゴシック" charset="-128"/>
                <a:cs typeface="ＭＳ Ｐゴシック" charset="-128"/>
              </a:rPr>
              <a:t>Note: Most calorimeter R&amp;D activities world-wide are organized under CALICE collaboration.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10" name="TextBox 9"/>
          <p:cNvSpPr txBox="1">
            <a:spLocks/>
          </p:cNvSpPr>
          <p:nvPr/>
        </p:nvSpPr>
        <p:spPr>
          <a:xfrm>
            <a:off x="1981200" y="2743200"/>
            <a:ext cx="5888601" cy="1015663"/>
          </a:xfrm>
          <a:prstGeom prst="rect">
            <a:avLst/>
          </a:prstGeom>
          <a:solidFill>
            <a:srgbClr val="FFFF00"/>
          </a:solidFill>
          <a:ln w="571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Time to update this!!</a:t>
            </a:r>
            <a:endParaRPr lang="en-US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67" grpId="0"/>
      <p:bldP spid="10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458200" cy="914400"/>
          </a:xfrm>
        </p:spPr>
        <p:txBody>
          <a:bodyPr/>
          <a:lstStyle/>
          <a:p>
            <a:pPr eaLnBrk="1" hangingPunct="1"/>
            <a:r>
              <a:rPr lang="en-US" dirty="0">
                <a:latin typeface="Arial Narrow" charset="0"/>
              </a:rPr>
              <a:t>ILC TB Roadmap Document Score Card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762000"/>
            <a:ext cx="8458200" cy="5364162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defRPr/>
            </a:pPr>
            <a:r>
              <a:rPr lang="en-US" dirty="0" smtClean="0">
                <a:latin typeface="Arial Narrow" charset="0"/>
                <a:ea typeface="+mn-ea"/>
                <a:cs typeface="+mn-cs"/>
              </a:rPr>
              <a:t>Outcome of the 1</a:t>
            </a:r>
            <a:r>
              <a:rPr lang="en-US" baseline="30000" dirty="0" smtClean="0">
                <a:latin typeface="Arial Narrow" charset="0"/>
                <a:ea typeface="+mn-ea"/>
                <a:cs typeface="+mn-cs"/>
              </a:rPr>
              <a:t>st</a:t>
            </a:r>
            <a:r>
              <a:rPr lang="en-US" dirty="0" smtClean="0">
                <a:latin typeface="Arial Narrow" charset="0"/>
                <a:ea typeface="+mn-ea"/>
                <a:cs typeface="+mn-cs"/>
              </a:rPr>
              <a:t> ILC TB Workshop at </a:t>
            </a:r>
            <a:r>
              <a:rPr lang="en-US" dirty="0" err="1" smtClean="0">
                <a:latin typeface="Arial Narrow" charset="0"/>
                <a:ea typeface="+mn-ea"/>
                <a:cs typeface="+mn-cs"/>
              </a:rPr>
              <a:t>Fermilab</a:t>
            </a:r>
            <a:endParaRPr lang="en-US" dirty="0" smtClean="0">
              <a:latin typeface="Arial Narrow" charset="0"/>
              <a:ea typeface="+mn-ea"/>
              <a:cs typeface="+mn-cs"/>
            </a:endParaRPr>
          </a:p>
          <a:p>
            <a:pPr marL="933450" lvl="1" indent="-533400" eaLnBrk="1" hangingPunct="1">
              <a:lnSpc>
                <a:spcPct val="80000"/>
              </a:lnSpc>
              <a:defRPr/>
            </a:pPr>
            <a:r>
              <a:rPr lang="en-US" dirty="0" smtClean="0">
                <a:latin typeface="Arial Narrow" charset="0"/>
              </a:rPr>
              <a:t>The document was released to the community, US funding agencies, facility managers and ILC leadership on Aug. 1, 2007</a:t>
            </a:r>
          </a:p>
          <a:p>
            <a:pPr marL="1314450" lvl="2" indent="-457200" eaLnBrk="1" hangingPunct="1">
              <a:lnSpc>
                <a:spcPct val="80000"/>
              </a:lnSpc>
              <a:defRPr/>
            </a:pPr>
            <a:r>
              <a:rPr lang="en-US" dirty="0" smtClean="0">
                <a:latin typeface="Arial Narrow" charset="0"/>
              </a:rPr>
              <a:t>FNAL-TM-2392/KEK-Report-2007-3</a:t>
            </a:r>
          </a:p>
          <a:p>
            <a:pPr marL="514350" indent="-457200" eaLnBrk="1" hangingPunct="1">
              <a:lnSpc>
                <a:spcPct val="80000"/>
              </a:lnSpc>
              <a:defRPr/>
            </a:pPr>
            <a:r>
              <a:rPr lang="en-US" dirty="0" smtClean="0">
                <a:latin typeface="Arial Narrow" charset="0"/>
                <a:ea typeface="+mn-ea"/>
                <a:cs typeface="+mn-cs"/>
              </a:rPr>
              <a:t>Recommendations</a:t>
            </a:r>
          </a:p>
          <a:p>
            <a:pPr marL="914400" lvl="1" indent="-457200" eaLnBrk="1" hangingPunct="1">
              <a:lnSpc>
                <a:spcPct val="80000"/>
              </a:lnSpc>
              <a:buClr>
                <a:srgbClr val="006600"/>
              </a:buClr>
              <a:buFont typeface="Wingdings" charset="2"/>
              <a:buChar char="ü"/>
              <a:defRPr/>
            </a:pPr>
            <a:r>
              <a:rPr lang="en-US" dirty="0" smtClean="0">
                <a:latin typeface="Arial Narrow" charset="0"/>
              </a:rPr>
              <a:t>Urged to take actions on the loss </a:t>
            </a:r>
            <a:r>
              <a:rPr lang="en-US" dirty="0">
                <a:latin typeface="Arial Narrow" charset="0"/>
              </a:rPr>
              <a:t>of</a:t>
            </a:r>
            <a:r>
              <a:rPr lang="en-US" dirty="0" smtClean="0">
                <a:latin typeface="Arial Narrow" charset="0"/>
              </a:rPr>
              <a:t> SLAC ESA</a:t>
            </a:r>
          </a:p>
          <a:p>
            <a:pPr marL="914400" lvl="1" indent="-457200" eaLnBrk="1" hangingPunct="1">
              <a:lnSpc>
                <a:spcPct val="80000"/>
              </a:lnSpc>
              <a:buClr>
                <a:srgbClr val="006600"/>
              </a:buClr>
              <a:buFont typeface="Wingdings" charset="2"/>
              <a:buChar char="ü"/>
              <a:defRPr/>
            </a:pPr>
            <a:r>
              <a:rPr lang="en-US" dirty="0" smtClean="0">
                <a:latin typeface="Arial Narrow" charset="0"/>
              </a:rPr>
              <a:t>ILC</a:t>
            </a:r>
            <a:r>
              <a:rPr lang="en-US" dirty="0">
                <a:latin typeface="Arial Narrow" charset="0"/>
              </a:rPr>
              <a:t>-like beam time structure</a:t>
            </a:r>
          </a:p>
          <a:p>
            <a:pPr marL="914400" lvl="1" indent="-457200" eaLnBrk="1" hangingPunct="1">
              <a:lnSpc>
                <a:spcPct val="80000"/>
              </a:lnSpc>
              <a:buClr>
                <a:srgbClr val="006600"/>
              </a:buClr>
              <a:buFont typeface="Wingdings" charset="2"/>
              <a:buChar char=""/>
              <a:defRPr/>
            </a:pPr>
            <a:r>
              <a:rPr lang="en-US" dirty="0">
                <a:latin typeface="Arial Narrow" charset="0"/>
              </a:rPr>
              <a:t>Momentum Tagged neutral </a:t>
            </a:r>
            <a:r>
              <a:rPr lang="en-US" dirty="0" err="1">
                <a:latin typeface="Arial Narrow" charset="0"/>
              </a:rPr>
              <a:t>hadron</a:t>
            </a:r>
            <a:r>
              <a:rPr lang="en-US" dirty="0">
                <a:latin typeface="Arial Narrow" charset="0"/>
              </a:rPr>
              <a:t> beam</a:t>
            </a:r>
          </a:p>
          <a:p>
            <a:pPr marL="914400" lvl="1" indent="-457200" eaLnBrk="1" hangingPunct="1">
              <a:lnSpc>
                <a:spcPct val="80000"/>
              </a:lnSpc>
              <a:buClr>
                <a:srgbClr val="006600"/>
              </a:buClr>
              <a:buFont typeface="Wingdings" charset="2"/>
              <a:buChar char=""/>
              <a:defRPr/>
            </a:pPr>
            <a:r>
              <a:rPr lang="en-US" dirty="0" err="1">
                <a:latin typeface="Arial Narrow" charset="0"/>
              </a:rPr>
              <a:t>Trk-Vtx</a:t>
            </a:r>
            <a:r>
              <a:rPr lang="en-US" dirty="0">
                <a:latin typeface="Arial Narrow" charset="0"/>
              </a:rPr>
              <a:t> common beam test infrastructure </a:t>
            </a:r>
            <a:r>
              <a:rPr lang="en-US" dirty="0" err="1">
                <a:latin typeface="Arial Narrow" charset="0"/>
              </a:rPr>
              <a:t>w</a:t>
            </a:r>
            <a:r>
              <a:rPr lang="en-US" dirty="0">
                <a:latin typeface="Arial Narrow" charset="0"/>
              </a:rPr>
              <a:t>/ high field, large bore magnet</a:t>
            </a:r>
          </a:p>
          <a:p>
            <a:pPr marL="914400" lvl="1" indent="-457200" eaLnBrk="1" hangingPunct="1">
              <a:lnSpc>
                <a:spcPct val="80000"/>
              </a:lnSpc>
              <a:buClr>
                <a:srgbClr val="006600"/>
              </a:buClr>
              <a:buFont typeface="Wingdings" charset="2"/>
              <a:buChar char=""/>
              <a:defRPr/>
            </a:pPr>
            <a:r>
              <a:rPr lang="en-US" dirty="0">
                <a:latin typeface="Arial Narrow" charset="0"/>
              </a:rPr>
              <a:t>High test beam duty factor</a:t>
            </a:r>
            <a:endParaRPr lang="en-US" dirty="0" smtClean="0">
              <a:latin typeface="Arial Narrow" charset="0"/>
            </a:endParaRPr>
          </a:p>
          <a:p>
            <a:pPr marL="914400" lvl="1" indent="-457200" eaLnBrk="1" hangingPunct="1">
              <a:lnSpc>
                <a:spcPct val="80000"/>
              </a:lnSpc>
              <a:buClr>
                <a:srgbClr val="006600"/>
              </a:buClr>
              <a:buFont typeface="Wingdings" charset="2"/>
              <a:buChar char=""/>
              <a:defRPr/>
            </a:pPr>
            <a:r>
              <a:rPr lang="en-US" dirty="0" smtClean="0">
                <a:latin typeface="Arial Narrow" charset="0"/>
              </a:rPr>
              <a:t>Investigation into common </a:t>
            </a:r>
            <a:r>
              <a:rPr lang="en-US" dirty="0">
                <a:latin typeface="Arial Narrow" charset="0"/>
              </a:rPr>
              <a:t>DAQ hardware and </a:t>
            </a:r>
            <a:r>
              <a:rPr lang="en-US" dirty="0" smtClean="0">
                <a:latin typeface="Arial Narrow" charset="0"/>
              </a:rPr>
              <a:t>software</a:t>
            </a:r>
            <a:endParaRPr lang="en-US" dirty="0">
              <a:latin typeface="Arial Narrow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3, 2009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6DFF2-EFF0-A548-9DE2-FDE7CCE5FF17}" type="slidenum">
              <a:rPr lang="en-US"/>
              <a:pPr/>
              <a:t>4</a:t>
            </a:fld>
            <a:endParaRPr lang="en-US"/>
          </a:p>
        </p:txBody>
      </p:sp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"/>
            <a:ext cx="7772400" cy="722489"/>
          </a:xfrm>
        </p:spPr>
        <p:txBody>
          <a:bodyPr/>
          <a:lstStyle/>
          <a:p>
            <a:r>
              <a:rPr lang="en-US" dirty="0" smtClean="0">
                <a:latin typeface="Arial Narrow"/>
                <a:cs typeface="Arial Narrow"/>
              </a:rPr>
              <a:t>Some ILC </a:t>
            </a:r>
            <a:r>
              <a:rPr lang="en-US" dirty="0">
                <a:latin typeface="Arial Narrow"/>
                <a:cs typeface="Arial Narrow"/>
              </a:rPr>
              <a:t>Beam Test </a:t>
            </a:r>
            <a:r>
              <a:rPr lang="en-US" dirty="0" smtClean="0">
                <a:latin typeface="Arial Narrow"/>
                <a:cs typeface="Arial Narrow"/>
              </a:rPr>
              <a:t>Goals in 2005</a:t>
            </a:r>
            <a:endParaRPr lang="en-US" dirty="0">
              <a:latin typeface="Arial Narrow"/>
              <a:cs typeface="Arial Narrow"/>
            </a:endParaRP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305800" cy="243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>
                <a:latin typeface="Arial Narrow"/>
                <a:cs typeface="Arial Narrow"/>
              </a:rPr>
              <a:t>Detector performance measurement – Phase I</a:t>
            </a:r>
          </a:p>
          <a:p>
            <a:pPr lvl="1">
              <a:lnSpc>
                <a:spcPct val="90000"/>
              </a:lnSpc>
            </a:pPr>
            <a:r>
              <a:rPr lang="en-US" sz="2400" dirty="0">
                <a:latin typeface="Arial Narrow"/>
                <a:cs typeface="Arial Narrow"/>
              </a:rPr>
              <a:t>Necessary to choose good detector technologies that meets the requirements optimized for PFA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Arial Narrow"/>
                <a:cs typeface="Arial Narrow"/>
              </a:rPr>
              <a:t>Better simulation tools for more sophisticated PFA development</a:t>
            </a:r>
          </a:p>
          <a:p>
            <a:pPr lvl="1">
              <a:lnSpc>
                <a:spcPct val="90000"/>
              </a:lnSpc>
            </a:pPr>
            <a:r>
              <a:rPr lang="en-US" sz="2400" dirty="0" err="1">
                <a:latin typeface="Arial Narrow"/>
                <a:cs typeface="Arial Narrow"/>
              </a:rPr>
              <a:t>Hadronic</a:t>
            </a:r>
            <a:r>
              <a:rPr lang="en-US" sz="2400" dirty="0">
                <a:latin typeface="Arial Narrow"/>
                <a:cs typeface="Arial Narrow"/>
              </a:rPr>
              <a:t> shower needs better understanding </a:t>
            </a:r>
          </a:p>
        </p:txBody>
      </p:sp>
      <p:graphicFrame>
        <p:nvGraphicFramePr>
          <p:cNvPr id="107524" name="Object 4"/>
          <p:cNvGraphicFramePr>
            <a:graphicFrameLocks noChangeAspect="1"/>
          </p:cNvGraphicFramePr>
          <p:nvPr/>
        </p:nvGraphicFramePr>
        <p:xfrm>
          <a:off x="4514850" y="2971799"/>
          <a:ext cx="114300" cy="255881"/>
        </p:xfrm>
        <a:graphic>
          <a:graphicData uri="http://schemas.openxmlformats.org/presentationml/2006/ole">
            <p:oleObj spid="_x0000_s64514" name="Equation" r:id="rId3" imgW="114120" imgH="215640" progId="Equation.DSMT4">
              <p:embed/>
            </p:oleObj>
          </a:graphicData>
        </a:graphic>
      </p:graphicFrame>
      <p:pic>
        <p:nvPicPr>
          <p:cNvPr id="107525" name="Picture 5" descr="doe_r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232150"/>
            <a:ext cx="6096000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6" name="Rectangle 6"/>
          <p:cNvSpPr>
            <a:spLocks noChangeArrowheads="1"/>
          </p:cNvSpPr>
          <p:nvPr/>
        </p:nvSpPr>
        <p:spPr bwMode="auto">
          <a:xfrm>
            <a:off x="7158038" y="6354763"/>
            <a:ext cx="1909762" cy="274637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1200"/>
              <a:t>G. Mavromanolakis </a:t>
            </a:r>
            <a:r>
              <a:rPr lang="en-US" sz="1200" i="1"/>
              <a:t>et al.</a:t>
            </a:r>
            <a:r>
              <a:rPr lang="en-US" sz="1200"/>
              <a:t> 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7086600" y="4070350"/>
            <a:ext cx="1079500" cy="1066800"/>
            <a:chOff x="4464" y="2784"/>
            <a:chExt cx="680" cy="672"/>
          </a:xfrm>
        </p:grpSpPr>
        <p:sp>
          <p:nvSpPr>
            <p:cNvPr id="107528" name="Line 8"/>
            <p:cNvSpPr>
              <a:spLocks noChangeShapeType="1"/>
            </p:cNvSpPr>
            <p:nvPr/>
          </p:nvSpPr>
          <p:spPr bwMode="auto">
            <a:xfrm>
              <a:off x="4464" y="2784"/>
              <a:ext cx="288" cy="0"/>
            </a:xfrm>
            <a:prstGeom prst="line">
              <a:avLst/>
            </a:prstGeom>
            <a:noFill/>
            <a:ln w="381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29" name="Line 9"/>
            <p:cNvSpPr>
              <a:spLocks noChangeShapeType="1"/>
            </p:cNvSpPr>
            <p:nvPr/>
          </p:nvSpPr>
          <p:spPr bwMode="auto">
            <a:xfrm>
              <a:off x="4464" y="3456"/>
              <a:ext cx="288" cy="0"/>
            </a:xfrm>
            <a:prstGeom prst="line">
              <a:avLst/>
            </a:prstGeom>
            <a:noFill/>
            <a:ln w="381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30" name="Line 10"/>
            <p:cNvSpPr>
              <a:spLocks noChangeShapeType="1"/>
            </p:cNvSpPr>
            <p:nvPr/>
          </p:nvSpPr>
          <p:spPr bwMode="auto">
            <a:xfrm flipV="1">
              <a:off x="4608" y="2784"/>
              <a:ext cx="0" cy="672"/>
            </a:xfrm>
            <a:prstGeom prst="line">
              <a:avLst/>
            </a:prstGeom>
            <a:noFill/>
            <a:ln w="38100">
              <a:solidFill>
                <a:srgbClr val="663300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31" name="Text Box 11"/>
            <p:cNvSpPr txBox="1">
              <a:spLocks noChangeArrowheads="1"/>
            </p:cNvSpPr>
            <p:nvPr/>
          </p:nvSpPr>
          <p:spPr bwMode="auto">
            <a:xfrm>
              <a:off x="4656" y="2999"/>
              <a:ext cx="4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solidFill>
                    <a:srgbClr val="663300"/>
                  </a:solidFill>
                </a:rPr>
                <a:t>~60%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7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7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6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>
                <a:latin typeface="Arial Narrow" charset="0"/>
              </a:rPr>
              <a:t>Conclusions</a:t>
            </a: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685800"/>
            <a:ext cx="8382000" cy="60960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Arial Narrow" charset="0"/>
              </a:rPr>
              <a:t>Facilities have made continued improvements to meet the ILC detector R&amp;D needs and are still working on making additional improvements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</a:rPr>
              <a:t>Success of </a:t>
            </a:r>
            <a:r>
              <a:rPr lang="en-US" sz="2400" dirty="0" err="1" smtClean="0">
                <a:latin typeface="Arial Narrow" charset="0"/>
              </a:rPr>
              <a:t>SLAC’s</a:t>
            </a:r>
            <a:r>
              <a:rPr lang="en-US" sz="2400" dirty="0" smtClean="0">
                <a:latin typeface="Arial Narrow" charset="0"/>
              </a:rPr>
              <a:t> ESTB proposal will provide additional facilities in low E beams with LC time structure</a:t>
            </a:r>
            <a:endParaRPr lang="en-US" sz="2400" dirty="0" smtClean="0">
              <a:latin typeface="Arial Narrow" charset="0"/>
            </a:endParaRPr>
          </a:p>
          <a:p>
            <a:pPr eaLnBrk="1" hangingPunct="1"/>
            <a:r>
              <a:rPr lang="en-US" sz="2800" dirty="0" smtClean="0">
                <a:latin typeface="Arial Narrow" charset="0"/>
              </a:rPr>
              <a:t>Shutdown of two Asian facilities would put more stress on existing facilities</a:t>
            </a:r>
          </a:p>
          <a:p>
            <a:pPr eaLnBrk="1" hangingPunct="1"/>
            <a:r>
              <a:rPr lang="en-US" sz="2800" dirty="0" smtClean="0">
                <a:latin typeface="Arial Narrow" charset="0"/>
              </a:rPr>
              <a:t>A </a:t>
            </a:r>
            <a:r>
              <a:rPr lang="en-US" sz="2800" dirty="0" smtClean="0">
                <a:latin typeface="Arial Narrow" charset="0"/>
              </a:rPr>
              <a:t>lot of beam test activities in all detector groups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</a:rPr>
              <a:t>Beam test results are being published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</a:rPr>
              <a:t>Many R&amp;D groups formed collaborations to take advantage of common </a:t>
            </a:r>
            <a:r>
              <a:rPr lang="en-US" sz="2400" dirty="0" smtClean="0">
                <a:latin typeface="Arial Narrow" charset="0"/>
              </a:rPr>
              <a:t>needs</a:t>
            </a:r>
          </a:p>
          <a:p>
            <a:pPr lvl="2" eaLnBrk="1" hangingPunct="1"/>
            <a:r>
              <a:rPr lang="en-US" sz="1800" dirty="0" smtClean="0">
                <a:latin typeface="Arial Narrow" charset="0"/>
              </a:rPr>
              <a:t>LCTPC, FCAL, CALICE, SILC, LC detector concept groups, etc</a:t>
            </a:r>
            <a:endParaRPr lang="en-US" sz="1800" dirty="0" smtClean="0">
              <a:latin typeface="Arial Narrow" charset="0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charset="0"/>
              </a:rPr>
              <a:t>Conclusions, </a:t>
            </a:r>
            <a:r>
              <a:rPr lang="en-US" dirty="0" err="1" smtClean="0">
                <a:latin typeface="Arial Narrow" charset="0"/>
              </a:rPr>
              <a:t>cnt’d</a:t>
            </a:r>
            <a:endParaRPr lang="en-US" dirty="0">
              <a:latin typeface="Arial Narrow" charset="0"/>
            </a:endParaRP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382000" cy="5562600"/>
          </a:xfrm>
        </p:spPr>
        <p:txBody>
          <a:bodyPr/>
          <a:lstStyle/>
          <a:p>
            <a:pPr lvl="1" eaLnBrk="1" hangingPunct="1"/>
            <a:r>
              <a:rPr lang="en-US" sz="2400" dirty="0" smtClean="0">
                <a:latin typeface="Arial Narrow" charset="0"/>
              </a:rPr>
              <a:t>Groups </a:t>
            </a:r>
            <a:r>
              <a:rPr lang="en-US" sz="2400" dirty="0" smtClean="0">
                <a:latin typeface="Arial Narrow" charset="0"/>
              </a:rPr>
              <a:t>are moving toward larger scale technical prototype </a:t>
            </a:r>
            <a:r>
              <a:rPr lang="en-US" sz="2400" dirty="0" smtClean="0">
                <a:latin typeface="Arial Narrow" charset="0"/>
              </a:rPr>
              <a:t>testing</a:t>
            </a:r>
          </a:p>
          <a:p>
            <a:pPr lvl="1" eaLnBrk="1" hangingPunct="1"/>
            <a:r>
              <a:rPr lang="en-US" sz="2400" dirty="0" smtClean="0">
                <a:latin typeface="Arial Narrow" charset="0"/>
              </a:rPr>
              <a:t>Collaborations are considering combined testing</a:t>
            </a:r>
          </a:p>
          <a:p>
            <a:pPr lvl="2" eaLnBrk="1" hangingPunct="1"/>
            <a:r>
              <a:rPr lang="en-US" sz="1800" dirty="0" smtClean="0">
                <a:latin typeface="Arial Narrow" charset="0"/>
              </a:rPr>
              <a:t>TPC + SILC + VTX, CALICE ECAL+HCAL+TCMT</a:t>
            </a:r>
          </a:p>
          <a:p>
            <a:pPr eaLnBrk="1" hangingPunct="1"/>
            <a:r>
              <a:rPr lang="en-US" sz="2800" dirty="0" smtClean="0">
                <a:latin typeface="Arial Narrow" charset="0"/>
              </a:rPr>
              <a:t>Different kind of needs arises </a:t>
            </a:r>
            <a:r>
              <a:rPr lang="en-US" sz="2800" dirty="0" smtClean="0">
                <a:latin typeface="Arial Narrow" charset="0"/>
              </a:rPr>
              <a:t>at different times </a:t>
            </a:r>
            <a:r>
              <a:rPr lang="en-US" sz="2800" dirty="0" err="1" smtClean="0">
                <a:latin typeface="Arial Narrow" charset="0"/>
                <a:sym typeface="Wingdings"/>
              </a:rPr>
              <a:t></a:t>
            </a:r>
            <a:r>
              <a:rPr lang="en-US" sz="2800" dirty="0" smtClean="0">
                <a:latin typeface="Arial Narrow" charset="0"/>
                <a:sym typeface="Wingdings"/>
              </a:rPr>
              <a:t> </a:t>
            </a:r>
            <a:r>
              <a:rPr lang="en-US" sz="2800" dirty="0" smtClean="0">
                <a:latin typeface="Arial Narrow" charset="0"/>
              </a:rPr>
              <a:t>Time </a:t>
            </a:r>
            <a:r>
              <a:rPr lang="en-US" sz="2800" dirty="0" smtClean="0">
                <a:latin typeface="Arial Narrow" charset="0"/>
              </a:rPr>
              <a:t>for updates in beam test </a:t>
            </a:r>
            <a:r>
              <a:rPr lang="en-US" sz="2800" dirty="0" smtClean="0">
                <a:latin typeface="Arial Narrow" charset="0"/>
              </a:rPr>
              <a:t>needs</a:t>
            </a:r>
          </a:p>
          <a:p>
            <a:pPr eaLnBrk="1" hangingPunct="1"/>
            <a:r>
              <a:rPr lang="en-US" sz="2800" dirty="0" smtClean="0">
                <a:latin typeface="Arial Narrow" charset="0"/>
              </a:rPr>
              <a:t>(</a:t>
            </a:r>
            <a:r>
              <a:rPr lang="en-US" sz="2800" dirty="0" err="1" smtClean="0">
                <a:latin typeface="Arial Narrow" charset="0"/>
              </a:rPr>
              <a:t>I)LC’s</a:t>
            </a:r>
            <a:r>
              <a:rPr lang="en-US" sz="2800" dirty="0" smtClean="0">
                <a:latin typeface="Arial Narrow" charset="0"/>
              </a:rPr>
              <a:t> fate tightly coupled</a:t>
            </a:r>
            <a:r>
              <a:rPr lang="en-US" sz="2800" dirty="0" smtClean="0">
                <a:latin typeface="Arial Narrow" charset="0"/>
              </a:rPr>
              <a:t> to the success of the LHC</a:t>
            </a:r>
          </a:p>
          <a:p>
            <a:pPr eaLnBrk="1" hangingPunct="1"/>
            <a:r>
              <a:rPr lang="en-US" sz="2800" dirty="0" smtClean="0">
                <a:latin typeface="Arial Narrow" charset="0"/>
              </a:rPr>
              <a:t>Times are hard and will not be easier but..</a:t>
            </a:r>
          </a:p>
          <a:p>
            <a:pPr eaLnBrk="1" hangingPunct="1"/>
            <a:r>
              <a:rPr lang="en-US" sz="2800" dirty="0" smtClean="0">
                <a:latin typeface="Arial Narrow" charset="0"/>
              </a:rPr>
              <a:t>Most these detector R&amp;D and facilities upgrades are commonly usable for generic R&amp;D</a:t>
            </a:r>
            <a:endParaRPr lang="en-US" sz="2800" dirty="0" smtClean="0">
              <a:latin typeface="Arial Narrow" charset="0"/>
            </a:endParaRPr>
          </a:p>
          <a:p>
            <a:pPr eaLnBrk="1" hangingPunct="1"/>
            <a:r>
              <a:rPr lang="en-US" sz="2800" dirty="0" smtClean="0">
                <a:solidFill>
                  <a:srgbClr val="800000"/>
                </a:solidFill>
                <a:latin typeface="Arial Narrow" charset="0"/>
              </a:rPr>
              <a:t>Let’s look ahead and keep making progress!!</a:t>
            </a:r>
            <a:endParaRPr lang="en-US" sz="2800" dirty="0" smtClean="0">
              <a:solidFill>
                <a:srgbClr val="800000"/>
              </a:solidFill>
              <a:latin typeface="Arial Narrow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29-Sept-09</a:t>
            </a:r>
            <a:r>
              <a:rPr lang="en-US" dirty="0" smtClean="0"/>
              <a:t>                               </a:t>
            </a:r>
            <a:r>
              <a:rPr lang="en-US" dirty="0"/>
              <a:t>ALCPG - Albuquerque</a:t>
            </a:r>
            <a:endParaRPr lang="en-US" dirty="0"/>
          </a:p>
        </p:txBody>
      </p:sp>
      <p:sp>
        <p:nvSpPr>
          <p:cNvPr id="3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Global Design </a:t>
            </a:r>
            <a:r>
              <a:rPr lang="en-US" dirty="0" smtClean="0"/>
              <a:t>Effort (</a:t>
            </a:r>
            <a:r>
              <a:rPr lang="en-US" dirty="0" err="1" smtClean="0"/>
              <a:t>Barish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C1750-D52F-DA47-9BBB-8A4534F67DF9}" type="slidenum">
              <a:rPr lang="en-US"/>
              <a:pPr/>
              <a:t>42</a:t>
            </a:fld>
            <a:endParaRPr lang="en-US"/>
          </a:p>
        </p:txBody>
      </p:sp>
      <p:cxnSp>
        <p:nvCxnSpPr>
          <p:cNvPr id="1670146" name="Straight Connector 21"/>
          <p:cNvCxnSpPr>
            <a:cxnSpLocks noChangeShapeType="1"/>
          </p:cNvCxnSpPr>
          <p:nvPr/>
        </p:nvCxnSpPr>
        <p:spPr bwMode="auto">
          <a:xfrm rot="5400000">
            <a:off x="1350963" y="2455863"/>
            <a:ext cx="27559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1670149" name="Title 1"/>
          <p:cNvSpPr>
            <a:spLocks noGrp="1"/>
          </p:cNvSpPr>
          <p:nvPr>
            <p:ph type="title" idx="4294967295"/>
          </p:nvPr>
        </p:nvSpPr>
        <p:spPr>
          <a:xfrm>
            <a:off x="152400" y="76200"/>
            <a:ext cx="8763000" cy="685800"/>
          </a:xfrm>
          <a:solidFill>
            <a:srgbClr val="FFFFCC"/>
          </a:solidFill>
        </p:spPr>
        <p:txBody>
          <a:bodyPr/>
          <a:lstStyle/>
          <a:p>
            <a:r>
              <a:rPr lang="en-GB" sz="3200" dirty="0" smtClean="0"/>
              <a:t>GDE ILC Technical </a:t>
            </a:r>
            <a:r>
              <a:rPr lang="en-GB" sz="3200" dirty="0"/>
              <a:t>Design Phase </a:t>
            </a:r>
            <a:r>
              <a:rPr lang="en-GB" sz="3200" u="sng" dirty="0">
                <a:solidFill>
                  <a:srgbClr val="FF0D0D"/>
                </a:solidFill>
              </a:rPr>
              <a:t>and Beyond</a:t>
            </a:r>
          </a:p>
        </p:txBody>
      </p:sp>
      <p:cxnSp>
        <p:nvCxnSpPr>
          <p:cNvPr id="1670151" name="Straight Connector 5"/>
          <p:cNvCxnSpPr>
            <a:cxnSpLocks noChangeShapeType="1"/>
          </p:cNvCxnSpPr>
          <p:nvPr/>
        </p:nvCxnSpPr>
        <p:spPr bwMode="auto">
          <a:xfrm rot="5400000">
            <a:off x="-2218531" y="3648869"/>
            <a:ext cx="5029200" cy="17462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1670153" name="Straight Connector 7"/>
          <p:cNvCxnSpPr>
            <a:cxnSpLocks noChangeShapeType="1"/>
          </p:cNvCxnSpPr>
          <p:nvPr/>
        </p:nvCxnSpPr>
        <p:spPr bwMode="auto">
          <a:xfrm rot="16200000" flipH="1">
            <a:off x="-266700" y="37719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1670155" name="Right Arrow 9"/>
          <p:cNvSpPr>
            <a:spLocks noChangeArrowheads="1"/>
          </p:cNvSpPr>
          <p:nvPr/>
        </p:nvSpPr>
        <p:spPr bwMode="auto">
          <a:xfrm>
            <a:off x="381000" y="4724400"/>
            <a:ext cx="2590800" cy="714375"/>
          </a:xfrm>
          <a:prstGeom prst="rightArrow">
            <a:avLst>
              <a:gd name="adj1" fmla="val 50000"/>
              <a:gd name="adj2" fmla="val 4122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GB" sz="2000" b="1"/>
              <a:t>MM studies</a:t>
            </a:r>
          </a:p>
        </p:txBody>
      </p:sp>
      <p:sp>
        <p:nvSpPr>
          <p:cNvPr id="1670156" name="TextBox 10"/>
          <p:cNvSpPr txBox="1">
            <a:spLocks noChangeArrowheads="1"/>
          </p:cNvSpPr>
          <p:nvPr/>
        </p:nvSpPr>
        <p:spPr bwMode="auto">
          <a:xfrm>
            <a:off x="381000" y="5791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b="1"/>
              <a:t>2009</a:t>
            </a:r>
          </a:p>
        </p:txBody>
      </p:sp>
      <p:sp>
        <p:nvSpPr>
          <p:cNvPr id="1670157" name="TextBox 11"/>
          <p:cNvSpPr txBox="1">
            <a:spLocks noChangeArrowheads="1"/>
          </p:cNvSpPr>
          <p:nvPr/>
        </p:nvSpPr>
        <p:spPr bwMode="auto">
          <a:xfrm>
            <a:off x="2209800" y="5791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b="1"/>
              <a:t>2010</a:t>
            </a:r>
          </a:p>
        </p:txBody>
      </p:sp>
      <p:sp>
        <p:nvSpPr>
          <p:cNvPr id="19" name="Right Arrow 18"/>
          <p:cNvSpPr>
            <a:spLocks noChangeArrowheads="1"/>
          </p:cNvSpPr>
          <p:nvPr/>
        </p:nvSpPr>
        <p:spPr bwMode="auto">
          <a:xfrm>
            <a:off x="0" y="2971800"/>
            <a:ext cx="9144000" cy="785813"/>
          </a:xfrm>
          <a:prstGeom prst="rightArrow">
            <a:avLst>
              <a:gd name="adj1" fmla="val 50000"/>
              <a:gd name="adj2" fmla="val 95515"/>
            </a:avLst>
          </a:prstGeom>
          <a:solidFill>
            <a:srgbClr val="C9DA2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GB" sz="2000" b="1"/>
              <a:t>                                                           RDR ACD concepts</a:t>
            </a:r>
          </a:p>
        </p:txBody>
      </p:sp>
      <p:sp>
        <p:nvSpPr>
          <p:cNvPr id="2" name="Right Arrow 18"/>
          <p:cNvSpPr>
            <a:spLocks noChangeArrowheads="1"/>
          </p:cNvSpPr>
          <p:nvPr/>
        </p:nvSpPr>
        <p:spPr bwMode="auto">
          <a:xfrm>
            <a:off x="0" y="3886200"/>
            <a:ext cx="9144000" cy="785813"/>
          </a:xfrm>
          <a:prstGeom prst="rightArrow">
            <a:avLst>
              <a:gd name="adj1" fmla="val 50000"/>
              <a:gd name="adj2" fmla="val 95515"/>
            </a:avLst>
          </a:prstGeom>
          <a:solidFill>
            <a:srgbClr val="C9DA2B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GB" sz="2000" b="1"/>
              <a:t>                                                          R&amp;D Demonstrations</a:t>
            </a:r>
          </a:p>
        </p:txBody>
      </p:sp>
      <p:cxnSp>
        <p:nvCxnSpPr>
          <p:cNvPr id="1670169" name="Straight Connector 7"/>
          <p:cNvCxnSpPr>
            <a:cxnSpLocks noChangeShapeType="1"/>
          </p:cNvCxnSpPr>
          <p:nvPr/>
        </p:nvCxnSpPr>
        <p:spPr bwMode="auto">
          <a:xfrm rot="16200000" flipH="1">
            <a:off x="1714500" y="37719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cxnSp>
        <p:nvCxnSpPr>
          <p:cNvPr id="1670171" name="Straight Connector 7"/>
          <p:cNvCxnSpPr>
            <a:cxnSpLocks noChangeShapeType="1"/>
          </p:cNvCxnSpPr>
          <p:nvPr/>
        </p:nvCxnSpPr>
        <p:spPr bwMode="auto">
          <a:xfrm rot="16200000" flipH="1">
            <a:off x="5600700" y="38481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1670172" name="Right Arrow 3"/>
          <p:cNvSpPr>
            <a:spLocks noChangeArrowheads="1"/>
          </p:cNvSpPr>
          <p:nvPr/>
        </p:nvSpPr>
        <p:spPr bwMode="auto">
          <a:xfrm>
            <a:off x="3276600" y="1295400"/>
            <a:ext cx="4495800" cy="785813"/>
          </a:xfrm>
          <a:prstGeom prst="rightArrow">
            <a:avLst>
              <a:gd name="adj1" fmla="val 50000"/>
              <a:gd name="adj2" fmla="val 46962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r>
              <a:rPr lang="en-GB" sz="2000" b="1"/>
              <a:t>    TDP Baseline Technical Design</a:t>
            </a:r>
          </a:p>
        </p:txBody>
      </p:sp>
      <p:cxnSp>
        <p:nvCxnSpPr>
          <p:cNvPr id="1670174" name="Straight Connector 7"/>
          <p:cNvCxnSpPr>
            <a:cxnSpLocks noChangeShapeType="1"/>
          </p:cNvCxnSpPr>
          <p:nvPr/>
        </p:nvCxnSpPr>
        <p:spPr bwMode="auto">
          <a:xfrm rot="16200000" flipH="1">
            <a:off x="3695700" y="3924300"/>
            <a:ext cx="49530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</p:spPr>
      </p:cxnSp>
      <p:sp>
        <p:nvSpPr>
          <p:cNvPr id="1670175" name="TextBox 11"/>
          <p:cNvSpPr txBox="1">
            <a:spLocks noChangeArrowheads="1"/>
          </p:cNvSpPr>
          <p:nvPr/>
        </p:nvSpPr>
        <p:spPr bwMode="auto">
          <a:xfrm>
            <a:off x="4191000" y="5791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b="1"/>
              <a:t>2011</a:t>
            </a:r>
          </a:p>
        </p:txBody>
      </p:sp>
      <p:sp>
        <p:nvSpPr>
          <p:cNvPr id="1670176" name="TextBox 11"/>
          <p:cNvSpPr txBox="1">
            <a:spLocks noChangeArrowheads="1"/>
          </p:cNvSpPr>
          <p:nvPr/>
        </p:nvSpPr>
        <p:spPr bwMode="auto">
          <a:xfrm>
            <a:off x="6172200" y="5791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b="1"/>
              <a:t>2012</a:t>
            </a:r>
          </a:p>
        </p:txBody>
      </p:sp>
      <p:sp>
        <p:nvSpPr>
          <p:cNvPr id="1670177" name="TextBox 11"/>
          <p:cNvSpPr txBox="1">
            <a:spLocks noChangeArrowheads="1"/>
          </p:cNvSpPr>
          <p:nvPr/>
        </p:nvSpPr>
        <p:spPr bwMode="auto">
          <a:xfrm>
            <a:off x="8153400" y="57912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b="1"/>
              <a:t>2013</a:t>
            </a:r>
          </a:p>
        </p:txBody>
      </p:sp>
      <p:sp>
        <p:nvSpPr>
          <p:cNvPr id="1670178" name="AutoShape 34"/>
          <p:cNvSpPr>
            <a:spLocks noChangeArrowheads="1"/>
          </p:cNvSpPr>
          <p:nvPr/>
        </p:nvSpPr>
        <p:spPr bwMode="auto">
          <a:xfrm>
            <a:off x="228600" y="1371600"/>
            <a:ext cx="2514600" cy="685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000" b="1"/>
              <a:t>RDR Baseline</a:t>
            </a:r>
          </a:p>
        </p:txBody>
      </p:sp>
      <p:sp>
        <p:nvSpPr>
          <p:cNvPr id="1670182" name="AutoShape 38"/>
          <p:cNvSpPr>
            <a:spLocks noChangeArrowheads="1"/>
          </p:cNvSpPr>
          <p:nvPr/>
        </p:nvSpPr>
        <p:spPr bwMode="auto">
          <a:xfrm>
            <a:off x="2438400" y="2133600"/>
            <a:ext cx="914400" cy="3657600"/>
          </a:xfrm>
          <a:prstGeom prst="up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2400"/>
          </a:p>
        </p:txBody>
      </p:sp>
      <p:sp>
        <p:nvSpPr>
          <p:cNvPr id="1670183" name="AutoShape 39"/>
          <p:cNvSpPr>
            <a:spLocks noChangeArrowheads="1"/>
          </p:cNvSpPr>
          <p:nvPr/>
        </p:nvSpPr>
        <p:spPr bwMode="auto">
          <a:xfrm>
            <a:off x="2438400" y="1295400"/>
            <a:ext cx="914400" cy="838200"/>
          </a:xfrm>
          <a:prstGeom prst="hexagon">
            <a:avLst>
              <a:gd name="adj" fmla="val 27273"/>
              <a:gd name="vf" fmla="val 115470"/>
            </a:avLst>
          </a:prstGeom>
          <a:solidFill>
            <a:srgbClr val="FF0D0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0185" name="Text Box 41"/>
          <p:cNvSpPr txBox="1">
            <a:spLocks noChangeArrowheads="1"/>
          </p:cNvSpPr>
          <p:nvPr/>
        </p:nvSpPr>
        <p:spPr bwMode="auto">
          <a:xfrm>
            <a:off x="2651125" y="2667000"/>
            <a:ext cx="488950" cy="320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prstTxWarp prst="textNoShape">
              <a:avLst/>
            </a:prstTxWarp>
            <a:spAutoFit/>
          </a:bodyPr>
          <a:lstStyle/>
          <a:p>
            <a:r>
              <a:rPr lang="en-US" sz="2000" b="1"/>
              <a:t>New baseline inputs</a:t>
            </a:r>
          </a:p>
        </p:txBody>
      </p:sp>
      <p:sp>
        <p:nvSpPr>
          <p:cNvPr id="1670186" name="AutoShape 42"/>
          <p:cNvSpPr>
            <a:spLocks noChangeArrowheads="1"/>
          </p:cNvSpPr>
          <p:nvPr/>
        </p:nvSpPr>
        <p:spPr bwMode="auto">
          <a:xfrm>
            <a:off x="7696200" y="990600"/>
            <a:ext cx="1219200" cy="1295400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FFFFCC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sz="2400" b="1">
                <a:latin typeface="Arial Black" charset="0"/>
              </a:rPr>
              <a:t>TDR</a:t>
            </a:r>
          </a:p>
        </p:txBody>
      </p:sp>
      <p:sp>
        <p:nvSpPr>
          <p:cNvPr id="1670190" name="Line 46"/>
          <p:cNvSpPr>
            <a:spLocks noChangeShapeType="1"/>
          </p:cNvSpPr>
          <p:nvPr/>
        </p:nvSpPr>
        <p:spPr bwMode="auto">
          <a:xfrm>
            <a:off x="2133600" y="51054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0191" name="Line 47"/>
          <p:cNvSpPr>
            <a:spLocks noChangeShapeType="1"/>
          </p:cNvSpPr>
          <p:nvPr/>
        </p:nvSpPr>
        <p:spPr bwMode="auto">
          <a:xfrm>
            <a:off x="2057400" y="4267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0192" name="Line 48"/>
          <p:cNvSpPr>
            <a:spLocks noChangeShapeType="1"/>
          </p:cNvSpPr>
          <p:nvPr/>
        </p:nvSpPr>
        <p:spPr bwMode="auto">
          <a:xfrm>
            <a:off x="2133600" y="3352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0193" name="Text Box 49"/>
          <p:cNvSpPr txBox="1">
            <a:spLocks noChangeArrowheads="1"/>
          </p:cNvSpPr>
          <p:nvPr/>
        </p:nvSpPr>
        <p:spPr bwMode="auto">
          <a:xfrm>
            <a:off x="1050925" y="2354263"/>
            <a:ext cx="1093788" cy="485775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TDP-1</a:t>
            </a:r>
          </a:p>
        </p:txBody>
      </p:sp>
      <p:sp>
        <p:nvSpPr>
          <p:cNvPr id="1670194" name="Text Box 50"/>
          <p:cNvSpPr txBox="1">
            <a:spLocks noChangeArrowheads="1"/>
          </p:cNvSpPr>
          <p:nvPr/>
        </p:nvSpPr>
        <p:spPr bwMode="auto">
          <a:xfrm>
            <a:off x="4572000" y="2362200"/>
            <a:ext cx="1093788" cy="485775"/>
          </a:xfrm>
          <a:prstGeom prst="rect">
            <a:avLst/>
          </a:prstGeom>
          <a:solidFill>
            <a:srgbClr val="FFFF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/>
              <a:t>TDP-2</a:t>
            </a:r>
          </a:p>
        </p:txBody>
      </p:sp>
      <p:sp>
        <p:nvSpPr>
          <p:cNvPr id="1670197" name="AutoShape 53"/>
          <p:cNvSpPr>
            <a:spLocks noChangeArrowheads="1"/>
          </p:cNvSpPr>
          <p:nvPr/>
        </p:nvSpPr>
        <p:spPr bwMode="auto">
          <a:xfrm>
            <a:off x="6477000" y="1981200"/>
            <a:ext cx="533400" cy="5334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0198" name="Text Box 54"/>
          <p:cNvSpPr txBox="1">
            <a:spLocks noChangeArrowheads="1"/>
          </p:cNvSpPr>
          <p:nvPr/>
        </p:nvSpPr>
        <p:spPr bwMode="auto">
          <a:xfrm>
            <a:off x="6324600" y="2514600"/>
            <a:ext cx="10350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Change</a:t>
            </a:r>
          </a:p>
          <a:p>
            <a:r>
              <a:rPr lang="en-US" sz="1800"/>
              <a:t>Request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Nov. 3, 2009</a:t>
            </a:r>
            <a:endParaRPr lang="ja-JP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LC Test Beam Accomplishments</a:t>
            </a:r>
            <a:endParaRPr lang="en-US" altLang="ja-JP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47EAD-1CB0-6346-AF4B-0554766D2590}" type="slidenum">
              <a:rPr lang="ja-JP" altLang="en-US"/>
              <a:pPr/>
              <a:t>43</a:t>
            </a:fld>
            <a:endParaRPr lang="en-US" altLang="ja-JP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7467600" y="0"/>
            <a:ext cx="1676400" cy="6858000"/>
          </a:xfrm>
          <a:prstGeom prst="rect">
            <a:avLst/>
          </a:prstGeom>
          <a:solidFill>
            <a:srgbClr val="FFFF99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962400" y="0"/>
            <a:ext cx="4419600" cy="6858000"/>
          </a:xfrm>
          <a:prstGeom prst="rect">
            <a:avLst/>
          </a:prstGeom>
          <a:solidFill>
            <a:srgbClr val="33CCCC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4572000" cy="6858000"/>
          </a:xfrm>
          <a:prstGeom prst="rect">
            <a:avLst/>
          </a:prstGeom>
          <a:gradFill rotWithShape="1"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shade val="46275"/>
                  <a:invGamma/>
                  <a:alpha val="39999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85800" y="6113463"/>
            <a:ext cx="27432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b="1">
                <a:solidFill>
                  <a:schemeClr val="accent2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Detector R&amp;D, ILC Detector Concept Development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82000" cy="792163"/>
          </a:xfrm>
        </p:spPr>
        <p:txBody>
          <a:bodyPr/>
          <a:lstStyle/>
          <a:p>
            <a:r>
              <a:rPr lang="en-US" altLang="ja-JP" sz="3600" dirty="0" smtClean="0">
                <a:solidFill>
                  <a:srgbClr val="CC0000"/>
                </a:solidFill>
                <a:latin typeface="Arial Narrow"/>
                <a:ea typeface="ＭＳ Ｐゴシック" charset="-128"/>
                <a:cs typeface="Arial Narrow"/>
              </a:rPr>
              <a:t>Epilogue… LC </a:t>
            </a:r>
            <a:r>
              <a:rPr lang="en-US" altLang="ja-JP" sz="3600" dirty="0">
                <a:solidFill>
                  <a:srgbClr val="CC0000"/>
                </a:solidFill>
                <a:latin typeface="Arial Narrow"/>
                <a:ea typeface="ＭＳ Ｐゴシック" charset="-128"/>
                <a:cs typeface="Arial Narrow"/>
              </a:rPr>
              <a:t>Detector Time </a:t>
            </a:r>
            <a:r>
              <a:rPr lang="en-US" altLang="ja-JP" sz="3600" dirty="0" smtClean="0">
                <a:solidFill>
                  <a:srgbClr val="CC0000"/>
                </a:solidFill>
                <a:latin typeface="Arial Narrow"/>
                <a:ea typeface="ＭＳ Ｐゴシック" charset="-128"/>
                <a:cs typeface="Arial Narrow"/>
              </a:rPr>
              <a:t>Line in 2009???</a:t>
            </a:r>
            <a:endParaRPr lang="en-US" altLang="ja-JP" sz="3600" dirty="0">
              <a:solidFill>
                <a:srgbClr val="CC0000"/>
              </a:solidFill>
              <a:latin typeface="Arial Narrow"/>
              <a:ea typeface="ＭＳ Ｐゴシック" charset="-128"/>
              <a:cs typeface="Arial Narrow"/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752600"/>
            <a:ext cx="9144000" cy="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838200" y="1504950"/>
            <a:ext cx="0" cy="5334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3327400" y="1504950"/>
            <a:ext cx="0" cy="5334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8305800" y="1504950"/>
            <a:ext cx="0" cy="5334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5816600" y="1504950"/>
            <a:ext cx="0" cy="5334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7848600" y="990600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2020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5334000" y="992188"/>
            <a:ext cx="947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2015 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895600" y="990600"/>
            <a:ext cx="947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2010 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23863" y="992188"/>
            <a:ext cx="947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2005 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5715000" y="5410200"/>
            <a:ext cx="3200400" cy="609600"/>
          </a:xfrm>
          <a:prstGeom prst="leftRightArrow">
            <a:avLst>
              <a:gd name="adj1" fmla="val 50000"/>
              <a:gd name="adj2" fmla="val 122500"/>
            </a:avLst>
          </a:prstGeom>
          <a:solidFill>
            <a:srgbClr val="FFFF66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b="1" dirty="0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Det. Construction</a:t>
            </a:r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3962400" y="2667000"/>
            <a:ext cx="1066800" cy="1219200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rgbClr val="FFFF66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000" b="1" dirty="0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Selection </a:t>
            </a:r>
          </a:p>
          <a:p>
            <a:pPr algn="ctr"/>
            <a:r>
              <a:rPr lang="en-US" altLang="ja-JP" sz="1000" b="1" dirty="0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of ILC  </a:t>
            </a:r>
          </a:p>
          <a:p>
            <a:pPr algn="ctr"/>
            <a:r>
              <a:rPr lang="en-US" altLang="ja-JP" sz="1000" b="1" dirty="0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Detectors </a:t>
            </a:r>
          </a:p>
        </p:txBody>
      </p:sp>
      <p:sp>
        <p:nvSpPr>
          <p:cNvPr id="8210" name="AutoShape 18"/>
          <p:cNvSpPr>
            <a:spLocks noChangeArrowheads="1"/>
          </p:cNvSpPr>
          <p:nvPr/>
        </p:nvSpPr>
        <p:spPr bwMode="auto">
          <a:xfrm>
            <a:off x="0" y="1905000"/>
            <a:ext cx="4191000" cy="1066800"/>
          </a:xfrm>
          <a:prstGeom prst="rightArrow">
            <a:avLst>
              <a:gd name="adj1" fmla="val 50000"/>
              <a:gd name="adj2" fmla="val 76786"/>
            </a:avLst>
          </a:prstGeom>
          <a:solidFill>
            <a:srgbClr val="FFFF66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b="1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Det. R&amp;D</a:t>
            </a:r>
          </a:p>
          <a:p>
            <a:pPr algn="ctr"/>
            <a:r>
              <a:rPr lang="en-US" altLang="ja-JP" b="1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Technology choices</a:t>
            </a:r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2819400" y="4419600"/>
            <a:ext cx="685800" cy="1600200"/>
          </a:xfrm>
          <a:prstGeom prst="up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285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vert="eaVert"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dirty="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We</a:t>
            </a:r>
            <a:r>
              <a:rPr lang="en-US" altLang="ja-JP" dirty="0" smtClean="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 are </a:t>
            </a:r>
            <a:r>
              <a:rPr lang="en-US" altLang="ja-JP" dirty="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here!!</a:t>
            </a:r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5181600" y="4114800"/>
            <a:ext cx="2590800" cy="1219200"/>
          </a:xfrm>
          <a:prstGeom prst="leftRightArrow">
            <a:avLst>
              <a:gd name="adj1" fmla="val 50000"/>
              <a:gd name="adj2" fmla="val 62500"/>
            </a:avLst>
          </a:prstGeom>
          <a:solidFill>
            <a:srgbClr val="FFFF66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b="1" dirty="0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ILC Global Detector </a:t>
            </a:r>
          </a:p>
          <a:p>
            <a:pPr algn="ctr"/>
            <a:r>
              <a:rPr lang="en-US" altLang="ja-JP" b="1" dirty="0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Prototyping &amp; calibration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4648200" y="6096000"/>
            <a:ext cx="29718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b="1">
                <a:solidFill>
                  <a:schemeClr val="accent2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ILC Detector prototype testing, Construction &amp; Calibration</a:t>
            </a:r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4038600" y="4343400"/>
            <a:ext cx="685800" cy="1676400"/>
          </a:xfrm>
          <a:prstGeom prst="upArrow">
            <a:avLst>
              <a:gd name="adj1" fmla="val 50000"/>
              <a:gd name="adj2" fmla="val 61111"/>
            </a:avLst>
          </a:prstGeom>
          <a:solidFill>
            <a:schemeClr val="accent1"/>
          </a:solidFill>
          <a:ln w="285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vert="eaVert"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 dirty="0" smtClean="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ILC </a:t>
            </a:r>
            <a:r>
              <a:rPr lang="en-US" altLang="ja-JP" sz="1600" dirty="0" err="1" smtClean="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Acce</a:t>
            </a:r>
            <a:r>
              <a:rPr lang="en-US" altLang="ja-JP" sz="1600" dirty="0" smtClean="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. </a:t>
            </a:r>
            <a:r>
              <a:rPr lang="en-US" altLang="ja-JP" sz="1600" dirty="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T</a:t>
            </a:r>
            <a:r>
              <a:rPr lang="en-US" altLang="ja-JP" sz="1600" dirty="0" smtClean="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DR</a:t>
            </a:r>
            <a:endParaRPr lang="en-US" altLang="ja-JP" sz="1600" dirty="0">
              <a:solidFill>
                <a:srgbClr val="0033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8215" name="AutoShape 23"/>
          <p:cNvSpPr>
            <a:spLocks noChangeArrowheads="1"/>
          </p:cNvSpPr>
          <p:nvPr/>
        </p:nvSpPr>
        <p:spPr bwMode="auto">
          <a:xfrm>
            <a:off x="4495800" y="1981200"/>
            <a:ext cx="4343400" cy="533400"/>
          </a:xfrm>
          <a:prstGeom prst="leftRightArrow">
            <a:avLst>
              <a:gd name="adj1" fmla="val 50000"/>
              <a:gd name="adj2" fmla="val 137143"/>
            </a:avLst>
          </a:prstGeom>
          <a:solidFill>
            <a:srgbClr val="FFFF66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b="1" dirty="0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ILC </a:t>
            </a:r>
            <a:r>
              <a:rPr lang="en-US" altLang="ja-JP" b="1" dirty="0" smtClean="0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Construction????</a:t>
            </a:r>
            <a:endParaRPr lang="en-US" altLang="ja-JP" b="1" dirty="0">
              <a:solidFill>
                <a:srgbClr val="8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8216" name="AutoShape 24"/>
          <p:cNvSpPr>
            <a:spLocks noChangeArrowheads="1"/>
          </p:cNvSpPr>
          <p:nvPr/>
        </p:nvSpPr>
        <p:spPr bwMode="auto">
          <a:xfrm>
            <a:off x="8382000" y="3048000"/>
            <a:ext cx="762000" cy="2057400"/>
          </a:xfrm>
          <a:prstGeom prst="rightArrow">
            <a:avLst>
              <a:gd name="adj1" fmla="val 50000"/>
              <a:gd name="adj2" fmla="val 26316"/>
            </a:avLst>
          </a:prstGeom>
          <a:solidFill>
            <a:srgbClr val="FFFF66"/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b="1" dirty="0">
                <a:solidFill>
                  <a:srgbClr val="A50021"/>
                </a:solidFill>
                <a:ea typeface="ＭＳ Ｐゴシック" charset="-128"/>
                <a:cs typeface="ＭＳ Ｐゴシック" charset="-128"/>
              </a:rPr>
              <a:t>ILC</a:t>
            </a:r>
            <a:r>
              <a:rPr lang="en-US" altLang="ja-JP" b="1" dirty="0" smtClean="0">
                <a:solidFill>
                  <a:srgbClr val="A50021"/>
                </a:solidFill>
                <a:ea typeface="ＭＳ Ｐゴシック" charset="-128"/>
                <a:cs typeface="ＭＳ Ｐゴシック" charset="-128"/>
              </a:rPr>
              <a:t> </a:t>
            </a:r>
          </a:p>
          <a:p>
            <a:pPr algn="ctr"/>
            <a:r>
              <a:rPr lang="en-US" altLang="ja-JP" b="1" dirty="0" smtClean="0">
                <a:solidFill>
                  <a:srgbClr val="A50021"/>
                </a:solidFill>
                <a:ea typeface="ＭＳ Ｐゴシック" charset="-128"/>
                <a:cs typeface="ＭＳ Ｐゴシック" charset="-128"/>
              </a:rPr>
              <a:t>Physics </a:t>
            </a:r>
            <a:endParaRPr lang="en-US" altLang="ja-JP" b="1" dirty="0">
              <a:solidFill>
                <a:srgbClr val="A50021"/>
              </a:solidFill>
              <a:ea typeface="ＭＳ Ｐゴシック" charset="-128"/>
              <a:cs typeface="ＭＳ Ｐゴシック" charset="-128"/>
            </a:endParaRPr>
          </a:p>
          <a:p>
            <a:pPr algn="ctr"/>
            <a:r>
              <a:rPr lang="en-US" altLang="ja-JP" b="1" dirty="0">
                <a:solidFill>
                  <a:srgbClr val="A50021"/>
                </a:solidFill>
                <a:ea typeface="ＭＳ Ｐゴシック" charset="-128"/>
                <a:cs typeface="ＭＳ Ｐゴシック" charset="-128"/>
              </a:rPr>
              <a:t>Program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7696200" y="6262688"/>
            <a:ext cx="13716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b="1">
                <a:solidFill>
                  <a:schemeClr val="accent2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ILC Physics</a:t>
            </a:r>
          </a:p>
        </p:txBody>
      </p:sp>
      <p:sp>
        <p:nvSpPr>
          <p:cNvPr id="30" name="Rectangle 6"/>
          <p:cNvSpPr txBox="1">
            <a:spLocks noChangeArrowheads="1"/>
          </p:cNvSpPr>
          <p:nvPr/>
        </p:nvSpPr>
        <p:spPr bwMode="auto">
          <a:xfrm>
            <a:off x="2590800" y="3124200"/>
            <a:ext cx="4419600" cy="1371599"/>
          </a:xfrm>
          <a:prstGeom prst="rect">
            <a:avLst/>
          </a:prstGeom>
          <a:solidFill>
            <a:srgbClr val="FFFF00"/>
          </a:solidFill>
          <a:ln w="3810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/>
                <a:ea typeface="ＭＳ Ｐゴシック" charset="-128"/>
                <a:cs typeface="Arial Narrow"/>
              </a:rPr>
              <a:t>Very uncertain</a:t>
            </a:r>
            <a:r>
              <a:rPr kumimoji="0" lang="en-US" altLang="ja-JP" sz="4400" b="0" i="0" u="none" strike="noStrike" kern="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/>
                <a:ea typeface="ＭＳ Ｐゴシック" charset="-128"/>
                <a:cs typeface="Arial Narrow"/>
              </a:rPr>
              <a:t> </a:t>
            </a:r>
            <a:r>
              <a:rPr lang="en-US" altLang="ja-JP" sz="4400" kern="0" dirty="0" smtClean="0">
                <a:solidFill>
                  <a:srgbClr val="CC0000"/>
                </a:solidFill>
                <a:latin typeface="Arial Narrow"/>
                <a:ea typeface="ＭＳ Ｐゴシック" charset="-128"/>
                <a:cs typeface="Arial Narrow"/>
              </a:rPr>
              <a:t>for detector R&amp;D </a:t>
            </a:r>
            <a:r>
              <a:rPr kumimoji="0" lang="en-US" altLang="ja-JP" sz="4400" b="0" i="0" u="none" strike="noStrike" kern="0" cap="none" spc="0" normalizeH="0" noProof="0" dirty="0" smtClean="0">
                <a:ln>
                  <a:noFill/>
                </a:ln>
                <a:solidFill>
                  <a:srgbClr val="CC0000"/>
                </a:solidFill>
                <a:effectLst/>
                <a:uLnTx/>
                <a:uFillTx/>
                <a:latin typeface="Arial Narrow"/>
                <a:ea typeface="ＭＳ Ｐゴシック" charset="-128"/>
                <a:cs typeface="Arial Narrow"/>
              </a:rPr>
              <a:t>but…</a:t>
            </a:r>
            <a:endParaRPr kumimoji="0" lang="en-US" altLang="ja-JP" sz="4400" b="0" i="0" u="none" strike="noStrike" kern="0" cap="none" spc="0" normalizeH="0" baseline="0" noProof="0" dirty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Arial Narrow"/>
              <a:ea typeface="ＭＳ Ｐゴシック" charset="-128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3, 2009</a:t>
            </a:r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8D38C2-9090-CE40-A229-599C4F78329D}" type="slidenum">
              <a:rPr lang="en-US"/>
              <a:pPr/>
              <a:t>44</a:t>
            </a:fld>
            <a:endParaRPr lang="en-US"/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144" y="713"/>
            <a:chExt cx="5002" cy="3146"/>
          </a:xfrm>
        </p:grpSpPr>
        <p:pic>
          <p:nvPicPr>
            <p:cNvPr id="79875" name="Picture 3" descr="4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4" y="713"/>
              <a:ext cx="5002" cy="314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79876" name="Text Box 4"/>
            <p:cNvSpPr txBox="1">
              <a:spLocks noChangeArrowheads="1"/>
            </p:cNvSpPr>
            <p:nvPr/>
          </p:nvSpPr>
          <p:spPr bwMode="auto">
            <a:xfrm>
              <a:off x="1163" y="1383"/>
              <a:ext cx="648" cy="169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dirty="0">
                  <a:latin typeface="Arial Narrow"/>
                  <a:cs typeface="Arial Narrow"/>
                </a:rPr>
                <a:t>Tail Catcher</a:t>
              </a:r>
            </a:p>
          </p:txBody>
        </p:sp>
        <p:sp>
          <p:nvSpPr>
            <p:cNvPr id="79877" name="Text Box 5"/>
            <p:cNvSpPr txBox="1">
              <a:spLocks noChangeArrowheads="1"/>
            </p:cNvSpPr>
            <p:nvPr/>
          </p:nvSpPr>
          <p:spPr bwMode="auto">
            <a:xfrm>
              <a:off x="2306" y="2950"/>
              <a:ext cx="381" cy="1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b="1" dirty="0">
                  <a:solidFill>
                    <a:srgbClr val="008000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 Narrow"/>
                  <a:cs typeface="Arial Narrow"/>
                </a:rPr>
                <a:t>ECAL</a:t>
              </a:r>
            </a:p>
          </p:txBody>
        </p:sp>
        <p:sp>
          <p:nvSpPr>
            <p:cNvPr id="79878" name="Text Box 6"/>
            <p:cNvSpPr txBox="1">
              <a:spLocks noChangeArrowheads="1"/>
            </p:cNvSpPr>
            <p:nvPr/>
          </p:nvSpPr>
          <p:spPr bwMode="auto">
            <a:xfrm>
              <a:off x="2437" y="1482"/>
              <a:ext cx="387" cy="16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b="1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Arial Narrow"/>
                  <a:cs typeface="Arial Narrow"/>
                </a:rPr>
                <a:t>HCAL</a:t>
              </a:r>
            </a:p>
          </p:txBody>
        </p:sp>
        <p:sp>
          <p:nvSpPr>
            <p:cNvPr id="79879" name="Text Box 7"/>
            <p:cNvSpPr txBox="1">
              <a:spLocks noChangeArrowheads="1"/>
            </p:cNvSpPr>
            <p:nvPr/>
          </p:nvSpPr>
          <p:spPr bwMode="auto">
            <a:xfrm>
              <a:off x="4065" y="1767"/>
              <a:ext cx="872" cy="169"/>
            </a:xfrm>
            <a:prstGeom prst="rect">
              <a:avLst/>
            </a:prstGeom>
            <a:solidFill>
              <a:srgbClr val="DEF1F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dirty="0">
                  <a:latin typeface="Arial Narrow"/>
                  <a:cs typeface="Arial Narrow"/>
                </a:rPr>
                <a:t>Electronic Racks</a:t>
              </a:r>
            </a:p>
          </p:txBody>
        </p:sp>
        <p:sp>
          <p:nvSpPr>
            <p:cNvPr id="79880" name="Line 8"/>
            <p:cNvSpPr>
              <a:spLocks noChangeShapeType="1"/>
            </p:cNvSpPr>
            <p:nvPr/>
          </p:nvSpPr>
          <p:spPr bwMode="auto">
            <a:xfrm>
              <a:off x="1488" y="1536"/>
              <a:ext cx="177" cy="267"/>
            </a:xfrm>
            <a:prstGeom prst="line">
              <a:avLst/>
            </a:prstGeom>
            <a:noFill/>
            <a:ln w="57150" cap="flat" cmpd="sng" algn="ctr">
              <a:solidFill>
                <a:srgbClr val="FFFF99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81" name="Line 9"/>
            <p:cNvSpPr>
              <a:spLocks noChangeShapeType="1"/>
            </p:cNvSpPr>
            <p:nvPr/>
          </p:nvSpPr>
          <p:spPr bwMode="auto">
            <a:xfrm flipH="1">
              <a:off x="2352" y="1680"/>
              <a:ext cx="240" cy="320"/>
            </a:xfrm>
            <a:prstGeom prst="line">
              <a:avLst/>
            </a:prstGeom>
            <a:noFill/>
            <a:ln w="7620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82" name="Line 10"/>
            <p:cNvSpPr>
              <a:spLocks noChangeShapeType="1"/>
            </p:cNvSpPr>
            <p:nvPr/>
          </p:nvSpPr>
          <p:spPr bwMode="auto">
            <a:xfrm flipH="1" flipV="1">
              <a:off x="2352" y="2448"/>
              <a:ext cx="136" cy="499"/>
            </a:xfrm>
            <a:prstGeom prst="line">
              <a:avLst/>
            </a:prstGeom>
            <a:noFill/>
            <a:ln w="571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b="1" dirty="0">
                <a:ln w="57150" cap="flat" cmpd="sng" algn="ctr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</a:endParaRPr>
            </a:p>
          </p:txBody>
        </p:sp>
        <p:sp>
          <p:nvSpPr>
            <p:cNvPr id="79883" name="Line 11"/>
            <p:cNvSpPr>
              <a:spLocks noChangeShapeType="1"/>
            </p:cNvSpPr>
            <p:nvPr/>
          </p:nvSpPr>
          <p:spPr bwMode="auto">
            <a:xfrm flipH="1">
              <a:off x="3696" y="1933"/>
              <a:ext cx="726" cy="545"/>
            </a:xfrm>
            <a:prstGeom prst="line">
              <a:avLst/>
            </a:prstGeom>
            <a:noFill/>
            <a:ln w="5715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884" name="Text Box 12"/>
            <p:cNvSpPr txBox="1">
              <a:spLocks noChangeArrowheads="1"/>
            </p:cNvSpPr>
            <p:nvPr/>
          </p:nvSpPr>
          <p:spPr bwMode="auto">
            <a:xfrm>
              <a:off x="3744" y="3445"/>
              <a:ext cx="414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GB" sz="2000" b="1" dirty="0">
                  <a:solidFill>
                    <a:schemeClr val="bg1"/>
                  </a:solidFill>
                  <a:latin typeface="Arial Narrow"/>
                  <a:cs typeface="Arial Narrow"/>
                </a:rPr>
                <a:t>Beam</a:t>
              </a:r>
            </a:p>
          </p:txBody>
        </p:sp>
        <p:sp>
          <p:nvSpPr>
            <p:cNvPr id="79885" name="Line 13"/>
            <p:cNvSpPr>
              <a:spLocks noChangeShapeType="1"/>
            </p:cNvSpPr>
            <p:nvPr/>
          </p:nvSpPr>
          <p:spPr bwMode="auto">
            <a:xfrm flipH="1" flipV="1">
              <a:off x="3168" y="3312"/>
              <a:ext cx="589" cy="227"/>
            </a:xfrm>
            <a:prstGeom prst="line">
              <a:avLst/>
            </a:prstGeom>
            <a:noFill/>
            <a:ln w="762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9887" name="Rectangle 15"/>
          <p:cNvSpPr>
            <a:spLocks noGrp="1" noChangeArrowheads="1"/>
          </p:cNvSpPr>
          <p:nvPr>
            <p:ph type="title"/>
          </p:nvPr>
        </p:nvSpPr>
        <p:spPr>
          <a:xfrm>
            <a:off x="76200" y="46038"/>
            <a:ext cx="8915400" cy="639762"/>
          </a:xfrm>
          <a:noFill/>
          <a:ln/>
        </p:spPr>
        <p:txBody>
          <a:bodyPr/>
          <a:lstStyle/>
          <a:p>
            <a:r>
              <a:rPr lang="en-US" sz="4000" dirty="0">
                <a:solidFill>
                  <a:srgbClr val="FFFF00"/>
                </a:solidFill>
                <a:latin typeface="Arial Narrow"/>
                <a:cs typeface="Arial Narrow"/>
              </a:rPr>
              <a:t>CALICE Setup </a:t>
            </a:r>
            <a:r>
              <a:rPr lang="en-US" sz="4000" dirty="0">
                <a:solidFill>
                  <a:srgbClr val="800000"/>
                </a:solidFill>
                <a:latin typeface="Arial Narrow"/>
                <a:cs typeface="Arial Narrow"/>
              </a:rPr>
              <a:t>V-Trial </a:t>
            </a:r>
            <a:r>
              <a:rPr lang="en-US" sz="4000" dirty="0">
                <a:solidFill>
                  <a:srgbClr val="FFFF00"/>
                </a:solidFill>
                <a:latin typeface="Arial Narrow"/>
                <a:cs typeface="Arial Narrow"/>
              </a:rPr>
              <a:t>at FNAL </a:t>
            </a:r>
            <a:r>
              <a:rPr lang="en-US" sz="4000" dirty="0" smtClean="0">
                <a:solidFill>
                  <a:srgbClr val="FFFF00"/>
                </a:solidFill>
                <a:latin typeface="Arial Narrow"/>
                <a:cs typeface="Arial Narrow"/>
              </a:rPr>
              <a:t>MTBF - 2005</a:t>
            </a:r>
            <a:endParaRPr lang="en-US" sz="4000" dirty="0">
              <a:solidFill>
                <a:srgbClr val="FFFF00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97797"/>
            <a:ext cx="9394685" cy="7055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CALICE 2008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Nov. 3,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5853EA-AF03-E944-84C7-DB27B4AC07D0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1447800" y="2438400"/>
            <a:ext cx="7086600" cy="1295400"/>
          </a:xfrm>
          <a:prstGeom prst="rect">
            <a:avLst/>
          </a:prstGeom>
          <a:solidFill>
            <a:srgbClr val="FFFF00"/>
          </a:solidFill>
          <a:ln w="57150" cmpd="sng">
            <a:solidFill>
              <a:srgbClr val="8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We</a:t>
            </a:r>
            <a:r>
              <a:rPr kumimoji="0" lang="en-US" sz="4400" b="0" i="0" u="none" strike="noStrike" kern="0" cap="none" spc="0" normalizeH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are real now and will continue to be!!!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Nov. 3, 2009</a:t>
            </a:r>
            <a:endParaRPr 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LC Test Beam Accomplishments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C235B-0747-0E4F-90EC-6F5A1C93639D}" type="slidenum">
              <a:rPr lang="ja-JP" altLang="en-US"/>
              <a:pPr/>
              <a:t>5</a:t>
            </a:fld>
            <a:endParaRPr lang="en-US" altLang="ja-JP"/>
          </a:p>
        </p:txBody>
      </p:sp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92163"/>
          </a:xfrm>
        </p:spPr>
        <p:txBody>
          <a:bodyPr/>
          <a:lstStyle/>
          <a:p>
            <a:r>
              <a:rPr lang="en-US" altLang="ja-JP" sz="4000" dirty="0" smtClean="0">
                <a:latin typeface="Arial Narrow"/>
                <a:cs typeface="Arial Narrow"/>
              </a:rPr>
              <a:t>Goals at the </a:t>
            </a:r>
            <a:r>
              <a:rPr lang="en-US" altLang="ja-JP" sz="4000" dirty="0" smtClean="0">
                <a:latin typeface="Arial Narrow"/>
                <a:ea typeface="ＭＳ Ｐゴシック" charset="-128"/>
                <a:cs typeface="Arial Narrow"/>
              </a:rPr>
              <a:t>IDTB07</a:t>
            </a:r>
            <a:endParaRPr lang="ja-JP" altLang="en-US" sz="4000" dirty="0">
              <a:latin typeface="Arial Narrow"/>
              <a:ea typeface="ＭＳ Ｐゴシック" charset="-128"/>
              <a:cs typeface="Arial Narrow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458200" cy="5410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charset="2"/>
              <a:buChar char="ü"/>
            </a:pPr>
            <a:r>
              <a:rPr lang="en-US" altLang="ja-JP" sz="2400" dirty="0">
                <a:solidFill>
                  <a:srgbClr val="003300"/>
                </a:solidFill>
                <a:latin typeface="Arial Narrow"/>
                <a:ea typeface="ＭＳ Ｐゴシック" charset="-128"/>
                <a:cs typeface="Arial Narrow"/>
              </a:rPr>
              <a:t>Review and assess the current status, capabilities and plans of facilities </a:t>
            </a:r>
          </a:p>
          <a:p>
            <a:pPr>
              <a:lnSpc>
                <a:spcPct val="90000"/>
              </a:lnSpc>
              <a:buFont typeface="Wingdings" charset="2"/>
              <a:buChar char="ü"/>
            </a:pPr>
            <a:r>
              <a:rPr lang="en-US" altLang="ja-JP" sz="2400" dirty="0">
                <a:solidFill>
                  <a:srgbClr val="003300"/>
                </a:solidFill>
                <a:latin typeface="Arial Narrow"/>
                <a:ea typeface="ＭＳ Ｐゴシック" charset="-128"/>
                <a:cs typeface="Arial Narrow"/>
              </a:rPr>
              <a:t>Review and assess the current and planned detector test beam activities</a:t>
            </a:r>
          </a:p>
          <a:p>
            <a:pPr>
              <a:lnSpc>
                <a:spcPct val="90000"/>
              </a:lnSpc>
              <a:buFont typeface="Wingdings" charset="2"/>
              <a:buChar char="ü"/>
            </a:pPr>
            <a:r>
              <a:rPr lang="en-US" altLang="ja-JP" sz="2400" dirty="0">
                <a:solidFill>
                  <a:srgbClr val="003300"/>
                </a:solidFill>
                <a:latin typeface="Arial Narrow"/>
                <a:ea typeface="ＭＳ Ｐゴシック" charset="-128"/>
                <a:cs typeface="Arial Narrow"/>
              </a:rPr>
              <a:t>Identify requirements for test beams to meet adequately the detector R&amp;D needs</a:t>
            </a:r>
          </a:p>
          <a:p>
            <a:pPr>
              <a:lnSpc>
                <a:spcPct val="90000"/>
              </a:lnSpc>
              <a:buFont typeface="Wingdings" charset="2"/>
              <a:buChar char="ü"/>
            </a:pPr>
            <a:r>
              <a:rPr lang="en-US" altLang="ja-JP" sz="2400" dirty="0">
                <a:solidFill>
                  <a:srgbClr val="003300"/>
                </a:solidFill>
                <a:latin typeface="Arial Narrow"/>
                <a:ea typeface="ＭＳ Ｐゴシック" charset="-128"/>
                <a:cs typeface="Arial Narrow"/>
              </a:rPr>
              <a:t>Plan and discuss for the future beam test activities </a:t>
            </a: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altLang="ja-JP" sz="2000" dirty="0">
                <a:latin typeface="Arial Narrow"/>
                <a:cs typeface="Arial Narrow"/>
              </a:rPr>
              <a:t>What have we learned from LHC beam tests? </a:t>
            </a: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altLang="ja-JP" sz="2000" dirty="0">
                <a:latin typeface="Arial Narrow"/>
                <a:cs typeface="Arial Narrow"/>
              </a:rPr>
              <a:t>What can we learn from existing ILC test beam activities? </a:t>
            </a:r>
          </a:p>
          <a:p>
            <a:pPr lvl="1">
              <a:lnSpc>
                <a:spcPct val="90000"/>
              </a:lnSpc>
              <a:buFont typeface="Wingdings" charset="2"/>
              <a:buChar char="ü"/>
            </a:pPr>
            <a:r>
              <a:rPr lang="en-US" altLang="ja-JP" sz="2000" dirty="0">
                <a:latin typeface="Arial Narrow"/>
                <a:cs typeface="Arial Narrow"/>
              </a:rPr>
              <a:t>What should the future beam test activities focus?</a:t>
            </a:r>
          </a:p>
          <a:p>
            <a:pPr>
              <a:lnSpc>
                <a:spcPct val="90000"/>
              </a:lnSpc>
            </a:pPr>
            <a:r>
              <a:rPr lang="en-US" altLang="ja-JP" sz="2400" dirty="0">
                <a:latin typeface="Arial Narrow"/>
                <a:ea typeface="ＭＳ Ｐゴシック" charset="-128"/>
                <a:cs typeface="Arial Narrow"/>
              </a:rPr>
              <a:t>Put together a team to write the ILC detector R&amp;D test beam roadmap document which includes all sub-detector systems and the anticipated demands to facilities</a:t>
            </a:r>
          </a:p>
          <a:p>
            <a:pPr>
              <a:lnSpc>
                <a:spcPct val="90000"/>
              </a:lnSpc>
            </a:pPr>
            <a:r>
              <a:rPr lang="en-US" altLang="ja-JP" sz="2400" dirty="0">
                <a:solidFill>
                  <a:srgbClr val="800000"/>
                </a:solidFill>
                <a:latin typeface="Arial Narrow"/>
                <a:cs typeface="Arial Narrow"/>
              </a:rPr>
              <a:t>This document</a:t>
            </a:r>
            <a:r>
              <a:rPr lang="en-US" altLang="ja-JP" sz="2400" dirty="0" smtClean="0">
                <a:solidFill>
                  <a:srgbClr val="800000"/>
                </a:solidFill>
                <a:latin typeface="Arial Narrow"/>
                <a:cs typeface="Arial Narrow"/>
              </a:rPr>
              <a:t> was completed and released to the ILC leadership and to the facilities managers July 1, 2007</a:t>
            </a:r>
            <a:endParaRPr lang="en-US" altLang="ja-JP" sz="2400" dirty="0">
              <a:solidFill>
                <a:srgbClr val="800000"/>
              </a:solidFill>
              <a:latin typeface="Arial Narrow"/>
              <a:cs typeface="Arial Narrow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47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47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7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47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47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475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Nov. 3, 2009</a:t>
            </a:r>
            <a:endParaRPr lang="ja-JP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LC Test Beam Accomplishments</a:t>
            </a:r>
            <a:endParaRPr lang="en-US" altLang="ja-JP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47EAD-1CB0-6346-AF4B-0554766D2590}" type="slidenum">
              <a:rPr lang="ja-JP" altLang="en-US"/>
              <a:pPr/>
              <a:t>6</a:t>
            </a:fld>
            <a:endParaRPr lang="en-US" altLang="ja-JP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7467600" y="0"/>
            <a:ext cx="1676400" cy="6858000"/>
          </a:xfrm>
          <a:prstGeom prst="rect">
            <a:avLst/>
          </a:prstGeom>
          <a:solidFill>
            <a:srgbClr val="FFFF99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352800" y="0"/>
            <a:ext cx="4343400" cy="6858000"/>
          </a:xfrm>
          <a:prstGeom prst="rect">
            <a:avLst/>
          </a:prstGeom>
          <a:solidFill>
            <a:srgbClr val="33CCCC">
              <a:alpha val="39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3810000" cy="6858000"/>
          </a:xfrm>
          <a:prstGeom prst="rect">
            <a:avLst/>
          </a:prstGeom>
          <a:gradFill rotWithShape="1">
            <a:gsLst>
              <a:gs pos="0">
                <a:schemeClr val="accent1">
                  <a:alpha val="39999"/>
                </a:schemeClr>
              </a:gs>
              <a:gs pos="100000">
                <a:schemeClr val="accent1">
                  <a:gamma/>
                  <a:shade val="46275"/>
                  <a:invGamma/>
                  <a:alpha val="39999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81000" y="6113463"/>
            <a:ext cx="27432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b="1">
                <a:solidFill>
                  <a:schemeClr val="accent2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Detector R&amp;D, ILC Detector Concept Development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792163"/>
          </a:xfrm>
        </p:spPr>
        <p:txBody>
          <a:bodyPr/>
          <a:lstStyle/>
          <a:p>
            <a:r>
              <a:rPr lang="en-US" altLang="ja-JP" dirty="0">
                <a:solidFill>
                  <a:srgbClr val="CC0000"/>
                </a:solidFill>
                <a:ea typeface="ＭＳ Ｐゴシック" charset="-128"/>
                <a:cs typeface="ＭＳ Ｐゴシック" charset="-128"/>
              </a:rPr>
              <a:t>LC Detector Time </a:t>
            </a:r>
            <a:r>
              <a:rPr lang="en-US" altLang="ja-JP" dirty="0" smtClean="0">
                <a:solidFill>
                  <a:srgbClr val="CC0000"/>
                </a:solidFill>
                <a:ea typeface="ＭＳ Ｐゴシック" charset="-128"/>
                <a:cs typeface="ＭＳ Ｐゴシック" charset="-128"/>
              </a:rPr>
              <a:t>Line in 2007</a:t>
            </a:r>
            <a:endParaRPr lang="en-US" altLang="ja-JP" dirty="0">
              <a:solidFill>
                <a:srgbClr val="CC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752600"/>
            <a:ext cx="9144000" cy="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838200" y="1504950"/>
            <a:ext cx="0" cy="5334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3327400" y="1504950"/>
            <a:ext cx="0" cy="5334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8305800" y="1504950"/>
            <a:ext cx="0" cy="5334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5816600" y="1504950"/>
            <a:ext cx="0" cy="53340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7848600" y="990600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2020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5334000" y="992188"/>
            <a:ext cx="947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2015 </a:t>
            </a:r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2895600" y="990600"/>
            <a:ext cx="947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2010 </a:t>
            </a:r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423863" y="992188"/>
            <a:ext cx="947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>
                <a:solidFill>
                  <a:schemeClr val="accent2"/>
                </a:solidFill>
                <a:ea typeface="ＭＳ Ｐゴシック" charset="-128"/>
                <a:cs typeface="ＭＳ Ｐゴシック" charset="-128"/>
              </a:rPr>
              <a:t>2005 </a:t>
            </a:r>
          </a:p>
        </p:txBody>
      </p:sp>
      <p:sp>
        <p:nvSpPr>
          <p:cNvPr id="8208" name="AutoShape 16"/>
          <p:cNvSpPr>
            <a:spLocks noChangeArrowheads="1"/>
          </p:cNvSpPr>
          <p:nvPr/>
        </p:nvSpPr>
        <p:spPr bwMode="auto">
          <a:xfrm>
            <a:off x="4191000" y="5410200"/>
            <a:ext cx="3733800" cy="609600"/>
          </a:xfrm>
          <a:prstGeom prst="leftRightArrow">
            <a:avLst>
              <a:gd name="adj1" fmla="val 50000"/>
              <a:gd name="adj2" fmla="val 122500"/>
            </a:avLst>
          </a:prstGeom>
          <a:solidFill>
            <a:srgbClr val="FFFF66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b="1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Det. Construction</a:t>
            </a:r>
          </a:p>
        </p:txBody>
      </p:sp>
      <p:sp>
        <p:nvSpPr>
          <p:cNvPr id="8209" name="AutoShape 17"/>
          <p:cNvSpPr>
            <a:spLocks noChangeArrowheads="1"/>
          </p:cNvSpPr>
          <p:nvPr/>
        </p:nvSpPr>
        <p:spPr bwMode="auto">
          <a:xfrm>
            <a:off x="2971800" y="2667000"/>
            <a:ext cx="762000" cy="1219200"/>
          </a:xfrm>
          <a:prstGeom prst="leftRightArrow">
            <a:avLst>
              <a:gd name="adj1" fmla="val 50000"/>
              <a:gd name="adj2" fmla="val 20000"/>
            </a:avLst>
          </a:prstGeom>
          <a:solidFill>
            <a:srgbClr val="FFFF66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000" b="1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Selection </a:t>
            </a:r>
          </a:p>
          <a:p>
            <a:pPr algn="ctr"/>
            <a:r>
              <a:rPr lang="en-US" altLang="ja-JP" sz="1000" b="1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of ILC  </a:t>
            </a:r>
          </a:p>
          <a:p>
            <a:pPr algn="ctr"/>
            <a:r>
              <a:rPr lang="en-US" altLang="ja-JP" sz="1000" b="1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Detectors </a:t>
            </a:r>
          </a:p>
        </p:txBody>
      </p:sp>
      <p:sp>
        <p:nvSpPr>
          <p:cNvPr id="8210" name="AutoShape 18"/>
          <p:cNvSpPr>
            <a:spLocks noChangeArrowheads="1"/>
          </p:cNvSpPr>
          <p:nvPr/>
        </p:nvSpPr>
        <p:spPr bwMode="auto">
          <a:xfrm>
            <a:off x="0" y="1905000"/>
            <a:ext cx="3276600" cy="1066800"/>
          </a:xfrm>
          <a:prstGeom prst="rightArrow">
            <a:avLst>
              <a:gd name="adj1" fmla="val 50000"/>
              <a:gd name="adj2" fmla="val 76786"/>
            </a:avLst>
          </a:prstGeom>
          <a:solidFill>
            <a:srgbClr val="FFFF66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b="1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Det. R&amp;D</a:t>
            </a:r>
          </a:p>
          <a:p>
            <a:pPr algn="ctr"/>
            <a:r>
              <a:rPr lang="en-US" altLang="ja-JP" b="1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Technology choices</a:t>
            </a:r>
          </a:p>
        </p:txBody>
      </p:sp>
      <p:sp>
        <p:nvSpPr>
          <p:cNvPr id="8211" name="AutoShape 19"/>
          <p:cNvSpPr>
            <a:spLocks noChangeArrowheads="1"/>
          </p:cNvSpPr>
          <p:nvPr/>
        </p:nvSpPr>
        <p:spPr bwMode="auto">
          <a:xfrm>
            <a:off x="1447800" y="4419600"/>
            <a:ext cx="685800" cy="1600200"/>
          </a:xfrm>
          <a:prstGeom prst="upArrow">
            <a:avLst>
              <a:gd name="adj1" fmla="val 50000"/>
              <a:gd name="adj2" fmla="val 58333"/>
            </a:avLst>
          </a:prstGeom>
          <a:solidFill>
            <a:schemeClr val="accent1"/>
          </a:solidFill>
          <a:ln w="285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vert="eaVert"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dirty="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We</a:t>
            </a:r>
            <a:r>
              <a:rPr lang="en-US" altLang="ja-JP" dirty="0" smtClean="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 were </a:t>
            </a:r>
            <a:r>
              <a:rPr lang="en-US" altLang="ja-JP" dirty="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here!!</a:t>
            </a:r>
          </a:p>
        </p:txBody>
      </p:sp>
      <p:sp>
        <p:nvSpPr>
          <p:cNvPr id="8212" name="AutoShape 20"/>
          <p:cNvSpPr>
            <a:spLocks noChangeArrowheads="1"/>
          </p:cNvSpPr>
          <p:nvPr/>
        </p:nvSpPr>
        <p:spPr bwMode="auto">
          <a:xfrm>
            <a:off x="3733800" y="4114800"/>
            <a:ext cx="3810000" cy="1219200"/>
          </a:xfrm>
          <a:prstGeom prst="leftRightArrow">
            <a:avLst>
              <a:gd name="adj1" fmla="val 50000"/>
              <a:gd name="adj2" fmla="val 62500"/>
            </a:avLst>
          </a:prstGeom>
          <a:solidFill>
            <a:srgbClr val="FFFF66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b="1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ILC Global Detector </a:t>
            </a:r>
          </a:p>
          <a:p>
            <a:pPr algn="ctr"/>
            <a:r>
              <a:rPr lang="en-US" altLang="ja-JP" b="1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Prototyping &amp; calibration</a:t>
            </a:r>
          </a:p>
        </p:txBody>
      </p:sp>
      <p:sp>
        <p:nvSpPr>
          <p:cNvPr id="8213" name="Text Box 21"/>
          <p:cNvSpPr txBox="1">
            <a:spLocks noChangeArrowheads="1"/>
          </p:cNvSpPr>
          <p:nvPr/>
        </p:nvSpPr>
        <p:spPr bwMode="auto">
          <a:xfrm>
            <a:off x="3886200" y="6096000"/>
            <a:ext cx="2971800" cy="6413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b="1">
                <a:solidFill>
                  <a:schemeClr val="accent2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ILC Detector prototype testing, Construction &amp; Calibration</a:t>
            </a:r>
          </a:p>
        </p:txBody>
      </p:sp>
      <p:sp>
        <p:nvSpPr>
          <p:cNvPr id="8214" name="AutoShape 22"/>
          <p:cNvSpPr>
            <a:spLocks noChangeArrowheads="1"/>
          </p:cNvSpPr>
          <p:nvPr/>
        </p:nvSpPr>
        <p:spPr bwMode="auto">
          <a:xfrm>
            <a:off x="2209800" y="4343400"/>
            <a:ext cx="685800" cy="1676400"/>
          </a:xfrm>
          <a:prstGeom prst="upArrow">
            <a:avLst>
              <a:gd name="adj1" fmla="val 50000"/>
              <a:gd name="adj2" fmla="val 61111"/>
            </a:avLst>
          </a:prstGeom>
          <a:solidFill>
            <a:schemeClr val="accent1"/>
          </a:solidFill>
          <a:ln w="285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vert="eaVert"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ILCD CDR</a:t>
            </a:r>
          </a:p>
        </p:txBody>
      </p:sp>
      <p:sp>
        <p:nvSpPr>
          <p:cNvPr id="8215" name="AutoShape 23"/>
          <p:cNvSpPr>
            <a:spLocks noChangeArrowheads="1"/>
          </p:cNvSpPr>
          <p:nvPr/>
        </p:nvSpPr>
        <p:spPr bwMode="auto">
          <a:xfrm>
            <a:off x="3962400" y="1981200"/>
            <a:ext cx="3657600" cy="533400"/>
          </a:xfrm>
          <a:prstGeom prst="leftRightArrow">
            <a:avLst>
              <a:gd name="adj1" fmla="val 50000"/>
              <a:gd name="adj2" fmla="val 137143"/>
            </a:avLst>
          </a:prstGeom>
          <a:solidFill>
            <a:srgbClr val="FFFF66"/>
          </a:solidFill>
          <a:ln w="28575">
            <a:solidFill>
              <a:srgbClr val="80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b="1">
                <a:solidFill>
                  <a:srgbClr val="800000"/>
                </a:solidFill>
                <a:ea typeface="ＭＳ Ｐゴシック" charset="-128"/>
                <a:cs typeface="ＭＳ Ｐゴシック" charset="-128"/>
              </a:rPr>
              <a:t>ILC Construction</a:t>
            </a:r>
          </a:p>
        </p:txBody>
      </p:sp>
      <p:sp>
        <p:nvSpPr>
          <p:cNvPr id="8216" name="AutoShape 24"/>
          <p:cNvSpPr>
            <a:spLocks noChangeArrowheads="1"/>
          </p:cNvSpPr>
          <p:nvPr/>
        </p:nvSpPr>
        <p:spPr bwMode="auto">
          <a:xfrm>
            <a:off x="7620000" y="3048000"/>
            <a:ext cx="1524000" cy="1447800"/>
          </a:xfrm>
          <a:prstGeom prst="rightArrow">
            <a:avLst>
              <a:gd name="adj1" fmla="val 50000"/>
              <a:gd name="adj2" fmla="val 26316"/>
            </a:avLst>
          </a:prstGeom>
          <a:solidFill>
            <a:srgbClr val="FFFF66"/>
          </a:solidFill>
          <a:ln w="285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b="1">
                <a:solidFill>
                  <a:srgbClr val="A50021"/>
                </a:solidFill>
                <a:ea typeface="ＭＳ Ｐゴシック" charset="-128"/>
                <a:cs typeface="ＭＳ Ｐゴシック" charset="-128"/>
              </a:rPr>
              <a:t>ILC Physics </a:t>
            </a:r>
          </a:p>
          <a:p>
            <a:pPr algn="ctr"/>
            <a:r>
              <a:rPr lang="en-US" altLang="ja-JP" b="1">
                <a:solidFill>
                  <a:srgbClr val="A50021"/>
                </a:solidFill>
                <a:ea typeface="ＭＳ Ｐゴシック" charset="-128"/>
                <a:cs typeface="ＭＳ Ｐゴシック" charset="-128"/>
              </a:rPr>
              <a:t>Program</a:t>
            </a:r>
          </a:p>
        </p:txBody>
      </p:sp>
      <p:sp>
        <p:nvSpPr>
          <p:cNvPr id="8217" name="Text Box 25"/>
          <p:cNvSpPr txBox="1">
            <a:spLocks noChangeArrowheads="1"/>
          </p:cNvSpPr>
          <p:nvPr/>
        </p:nvSpPr>
        <p:spPr bwMode="auto">
          <a:xfrm>
            <a:off x="7696200" y="6262688"/>
            <a:ext cx="1371600" cy="3667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b="1">
                <a:solidFill>
                  <a:schemeClr val="accent2"/>
                </a:solidFill>
                <a:latin typeface="Arial Narrow" charset="0"/>
                <a:ea typeface="ＭＳ Ｐゴシック" charset="-128"/>
                <a:cs typeface="ＭＳ Ｐゴシック" charset="-128"/>
              </a:rPr>
              <a:t>ILC Physics</a:t>
            </a:r>
          </a:p>
        </p:txBody>
      </p:sp>
      <p:sp>
        <p:nvSpPr>
          <p:cNvPr id="8218" name="AutoShape 26"/>
          <p:cNvSpPr>
            <a:spLocks noChangeArrowheads="1"/>
          </p:cNvSpPr>
          <p:nvPr/>
        </p:nvSpPr>
        <p:spPr bwMode="auto">
          <a:xfrm>
            <a:off x="2971800" y="4343400"/>
            <a:ext cx="685800" cy="1676400"/>
          </a:xfrm>
          <a:prstGeom prst="upArrow">
            <a:avLst>
              <a:gd name="adj1" fmla="val 50000"/>
              <a:gd name="adj2" fmla="val 61111"/>
            </a:avLst>
          </a:prstGeom>
          <a:solidFill>
            <a:schemeClr val="accent1"/>
          </a:solidFill>
          <a:ln w="28575">
            <a:solidFill>
              <a:srgbClr val="003300"/>
            </a:solidFill>
            <a:miter lim="800000"/>
            <a:headEnd/>
            <a:tailEnd/>
          </a:ln>
          <a:effectLst/>
        </p:spPr>
        <p:txBody>
          <a:bodyPr vert="eaVert" wrap="none"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1600">
                <a:solidFill>
                  <a:srgbClr val="003300"/>
                </a:solidFill>
                <a:ea typeface="ＭＳ Ｐゴシック" charset="-128"/>
                <a:cs typeface="ＭＳ Ｐゴシック" charset="-128"/>
              </a:rPr>
              <a:t>ILC/ILCD TDR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3,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82EFC-5579-0F46-B236-B38F10282D26}" type="slidenum">
              <a:rPr lang="en-US"/>
              <a:pPr/>
              <a:t>7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Arial Narrow" charset="0"/>
              </a:rPr>
              <a:t>R&amp;D Groups’ Requests </a:t>
            </a:r>
            <a:r>
              <a:rPr lang="en-US" dirty="0">
                <a:latin typeface="Arial Narrow" charset="0"/>
              </a:rPr>
              <a:t>at</a:t>
            </a:r>
            <a:r>
              <a:rPr lang="en-US" dirty="0" smtClean="0">
                <a:latin typeface="Arial Narrow" charset="0"/>
              </a:rPr>
              <a:t> IDTB07 </a:t>
            </a:r>
            <a:endParaRPr lang="en-US" dirty="0">
              <a:latin typeface="Arial Narrow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334000"/>
          </a:xfrm>
        </p:spPr>
        <p:txBody>
          <a:bodyPr/>
          <a:lstStyle/>
          <a:p>
            <a:r>
              <a:rPr lang="en-US" dirty="0">
                <a:latin typeface="Arial Narrow" charset="0"/>
              </a:rPr>
              <a:t>Large bore, high field magnet (up to 5T)</a:t>
            </a:r>
          </a:p>
          <a:p>
            <a:pPr lvl="1"/>
            <a:r>
              <a:rPr lang="en-US" dirty="0">
                <a:latin typeface="Arial Narrow" charset="0"/>
              </a:rPr>
              <a:t>VTX and tracking groups</a:t>
            </a:r>
          </a:p>
          <a:p>
            <a:r>
              <a:rPr lang="en-US" dirty="0">
                <a:latin typeface="Arial Narrow" charset="0"/>
              </a:rPr>
              <a:t>ILC beam time structure (1ms beam + 199ms blank)</a:t>
            </a:r>
          </a:p>
          <a:p>
            <a:pPr lvl="1"/>
            <a:r>
              <a:rPr lang="en-US" dirty="0">
                <a:latin typeface="Arial Narrow" charset="0"/>
              </a:rPr>
              <a:t>VTX, TRK and CAL electronics</a:t>
            </a:r>
          </a:p>
          <a:p>
            <a:r>
              <a:rPr lang="en-US" dirty="0">
                <a:latin typeface="Arial Narrow" charset="0"/>
              </a:rPr>
              <a:t>Mimicking </a:t>
            </a:r>
            <a:r>
              <a:rPr lang="en-US" dirty="0" err="1">
                <a:latin typeface="Arial Narrow" charset="0"/>
              </a:rPr>
              <a:t>hadron</a:t>
            </a:r>
            <a:r>
              <a:rPr lang="en-US" dirty="0">
                <a:latin typeface="Arial Narrow" charset="0"/>
              </a:rPr>
              <a:t> jets</a:t>
            </a:r>
          </a:p>
          <a:p>
            <a:pPr lvl="1"/>
            <a:r>
              <a:rPr lang="en-US" dirty="0">
                <a:latin typeface="Arial Narrow" charset="0"/>
              </a:rPr>
              <a:t>VTX, TRK and CAL</a:t>
            </a:r>
          </a:p>
          <a:p>
            <a:r>
              <a:rPr lang="en-US" dirty="0">
                <a:latin typeface="Arial Narrow" charset="0"/>
              </a:rPr>
              <a:t>Common DAQ hardware and software</a:t>
            </a:r>
          </a:p>
          <a:p>
            <a:r>
              <a:rPr lang="en-US" dirty="0">
                <a:latin typeface="Arial Narrow" charset="0"/>
              </a:rPr>
              <a:t>Common online and offline software</a:t>
            </a:r>
          </a:p>
          <a:p>
            <a:pPr lvl="1"/>
            <a:r>
              <a:rPr lang="en-US" dirty="0">
                <a:latin typeface="Arial Narrow" charset="0"/>
              </a:rPr>
              <a:t>Reconstruction and analysis software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3, 2009</a:t>
            </a:r>
            <a:endParaRPr lang="en-US"/>
          </a:p>
        </p:txBody>
      </p:sp>
      <p:sp>
        <p:nvSpPr>
          <p:cNvPr id="2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F3071-7C9C-5C4B-B445-510F26DCDBF9}" type="slidenum">
              <a:rPr lang="en-US"/>
              <a:pPr/>
              <a:t>8</a:t>
            </a:fld>
            <a:endParaRPr lang="en-US"/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>
                <a:latin typeface="Arial Narrow" charset="0"/>
              </a:rPr>
              <a:t>Point of Merge for Commonality 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952500" y="990600"/>
            <a:ext cx="1066800" cy="762000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rgbClr val="A50021"/>
                </a:solidFill>
              </a:rPr>
              <a:t>Det. 1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952500" y="1847850"/>
            <a:ext cx="1066800" cy="762000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rgbClr val="A50021"/>
                </a:solidFill>
              </a:rPr>
              <a:t>Det. 2</a:t>
            </a:r>
          </a:p>
        </p:txBody>
      </p: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952500" y="4876800"/>
            <a:ext cx="1066800" cy="762000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rgbClr val="A50021"/>
                </a:solidFill>
              </a:rPr>
              <a:t>Det. 4</a:t>
            </a: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952500" y="2705100"/>
            <a:ext cx="1066800" cy="762000"/>
          </a:xfrm>
          <a:prstGeom prst="rect">
            <a:avLst/>
          </a:prstGeom>
          <a:solidFill>
            <a:srgbClr val="FFFF66"/>
          </a:solidFill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rgbClr val="A50021"/>
                </a:solidFill>
              </a:rPr>
              <a:t>Det. 3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 rot="-5400000">
            <a:off x="762000" y="3854450"/>
            <a:ext cx="10985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3600">
                <a:solidFill>
                  <a:srgbClr val="A50021"/>
                </a:solidFill>
              </a:rPr>
              <a:t>……</a:t>
            </a:r>
          </a:p>
        </p:txBody>
      </p:sp>
      <p:sp>
        <p:nvSpPr>
          <p:cNvPr id="28684" name="Rectangle 12"/>
          <p:cNvSpPr>
            <a:spLocks noChangeArrowheads="1"/>
          </p:cNvSpPr>
          <p:nvPr/>
        </p:nvSpPr>
        <p:spPr bwMode="auto">
          <a:xfrm>
            <a:off x="3200400" y="1295400"/>
            <a:ext cx="9144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DAQ 1</a:t>
            </a:r>
          </a:p>
        </p:txBody>
      </p:sp>
      <p:sp>
        <p:nvSpPr>
          <p:cNvPr id="28685" name="Rectangle 13"/>
          <p:cNvSpPr>
            <a:spLocks noChangeArrowheads="1"/>
          </p:cNvSpPr>
          <p:nvPr/>
        </p:nvSpPr>
        <p:spPr bwMode="auto">
          <a:xfrm>
            <a:off x="3200400" y="3429000"/>
            <a:ext cx="9144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chemeClr val="accent2"/>
                </a:solidFill>
              </a:rPr>
              <a:t>Common</a:t>
            </a:r>
          </a:p>
          <a:p>
            <a:pPr algn="ctr"/>
            <a:r>
              <a:rPr lang="en-US">
                <a:solidFill>
                  <a:schemeClr val="accent2"/>
                </a:solidFill>
              </a:rPr>
              <a:t>DAQ</a:t>
            </a:r>
          </a:p>
        </p:txBody>
      </p:sp>
      <p:sp>
        <p:nvSpPr>
          <p:cNvPr id="28686" name="Rectangle 14"/>
          <p:cNvSpPr>
            <a:spLocks noChangeArrowheads="1"/>
          </p:cNvSpPr>
          <p:nvPr/>
        </p:nvSpPr>
        <p:spPr bwMode="auto">
          <a:xfrm>
            <a:off x="5029200" y="2400300"/>
            <a:ext cx="914400" cy="1143000"/>
          </a:xfrm>
          <a:prstGeom prst="rect">
            <a:avLst/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rgbClr val="A50021"/>
                </a:solidFill>
              </a:rPr>
              <a:t>Event </a:t>
            </a:r>
          </a:p>
          <a:p>
            <a:pPr algn="ctr"/>
            <a:r>
              <a:rPr lang="en-US" b="1">
                <a:solidFill>
                  <a:srgbClr val="A50021"/>
                </a:solidFill>
              </a:rPr>
              <a:t>Builder</a:t>
            </a:r>
          </a:p>
        </p:txBody>
      </p:sp>
      <p:sp>
        <p:nvSpPr>
          <p:cNvPr id="28688" name="AutoShape 16"/>
          <p:cNvSpPr>
            <a:spLocks noChangeArrowheads="1"/>
          </p:cNvSpPr>
          <p:nvPr/>
        </p:nvSpPr>
        <p:spPr bwMode="auto">
          <a:xfrm>
            <a:off x="6934200" y="1981200"/>
            <a:ext cx="1828800" cy="1981200"/>
          </a:xfrm>
          <a:prstGeom prst="rightArrow">
            <a:avLst>
              <a:gd name="adj1" fmla="val 50000"/>
              <a:gd name="adj2" fmla="val 25000"/>
            </a:avLst>
          </a:prstGeom>
          <a:solidFill>
            <a:srgbClr val="99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en-US" b="1">
                <a:solidFill>
                  <a:srgbClr val="003300"/>
                </a:solidFill>
              </a:rPr>
              <a:t>Reco and </a:t>
            </a:r>
          </a:p>
          <a:p>
            <a:pPr algn="ctr"/>
            <a:r>
              <a:rPr lang="en-US" b="1">
                <a:solidFill>
                  <a:srgbClr val="003300"/>
                </a:solidFill>
              </a:rPr>
              <a:t>analysis </a:t>
            </a:r>
          </a:p>
          <a:p>
            <a:pPr algn="ctr"/>
            <a:r>
              <a:rPr lang="en-US" b="1">
                <a:solidFill>
                  <a:srgbClr val="003300"/>
                </a:solidFill>
              </a:rPr>
              <a:t>software</a:t>
            </a:r>
          </a:p>
        </p:txBody>
      </p:sp>
      <p:cxnSp>
        <p:nvCxnSpPr>
          <p:cNvPr id="28689" name="AutoShape 17"/>
          <p:cNvCxnSpPr>
            <a:cxnSpLocks noChangeShapeType="1"/>
            <a:stCxn id="28677" idx="3"/>
            <a:endCxn id="28684" idx="1"/>
          </p:cNvCxnSpPr>
          <p:nvPr/>
        </p:nvCxnSpPr>
        <p:spPr bwMode="auto">
          <a:xfrm>
            <a:off x="2019300" y="1371600"/>
            <a:ext cx="1181100" cy="4953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A5002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8690" name="AutoShape 18"/>
          <p:cNvCxnSpPr>
            <a:cxnSpLocks noChangeShapeType="1"/>
            <a:stCxn id="28679" idx="3"/>
            <a:endCxn id="28684" idx="1"/>
          </p:cNvCxnSpPr>
          <p:nvPr/>
        </p:nvCxnSpPr>
        <p:spPr bwMode="auto">
          <a:xfrm flipV="1">
            <a:off x="2019300" y="1866900"/>
            <a:ext cx="1181100" cy="36195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A5002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8691" name="AutoShape 19"/>
          <p:cNvCxnSpPr>
            <a:cxnSpLocks noChangeShapeType="1"/>
            <a:stCxn id="28682" idx="3"/>
            <a:endCxn id="28685" idx="1"/>
          </p:cNvCxnSpPr>
          <p:nvPr/>
        </p:nvCxnSpPr>
        <p:spPr bwMode="auto">
          <a:xfrm>
            <a:off x="2019300" y="3086100"/>
            <a:ext cx="1181100" cy="9144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8692" name="AutoShape 20"/>
          <p:cNvCxnSpPr>
            <a:cxnSpLocks noChangeShapeType="1"/>
            <a:stCxn id="28681" idx="3"/>
            <a:endCxn id="28685" idx="1"/>
          </p:cNvCxnSpPr>
          <p:nvPr/>
        </p:nvCxnSpPr>
        <p:spPr bwMode="auto">
          <a:xfrm flipV="1">
            <a:off x="2019300" y="4000500"/>
            <a:ext cx="1181100" cy="12573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8693" name="AutoShape 21"/>
          <p:cNvCxnSpPr>
            <a:cxnSpLocks noChangeShapeType="1"/>
            <a:stCxn id="28684" idx="3"/>
            <a:endCxn id="28686" idx="1"/>
          </p:cNvCxnSpPr>
          <p:nvPr/>
        </p:nvCxnSpPr>
        <p:spPr bwMode="auto">
          <a:xfrm>
            <a:off x="4114800" y="1866900"/>
            <a:ext cx="914400" cy="1104900"/>
          </a:xfrm>
          <a:prstGeom prst="bentConnector3">
            <a:avLst>
              <a:gd name="adj1" fmla="val 50000"/>
            </a:avLst>
          </a:prstGeom>
          <a:noFill/>
          <a:ln w="57150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8694" name="AutoShape 22"/>
          <p:cNvCxnSpPr>
            <a:cxnSpLocks noChangeShapeType="1"/>
            <a:stCxn id="28685" idx="3"/>
            <a:endCxn id="28686" idx="1"/>
          </p:cNvCxnSpPr>
          <p:nvPr/>
        </p:nvCxnSpPr>
        <p:spPr bwMode="auto">
          <a:xfrm flipV="1">
            <a:off x="4114800" y="2971800"/>
            <a:ext cx="914400" cy="1028700"/>
          </a:xfrm>
          <a:prstGeom prst="bentConnector3">
            <a:avLst>
              <a:gd name="adj1" fmla="val 50000"/>
            </a:avLst>
          </a:prstGeom>
          <a:noFill/>
          <a:ln w="57150">
            <a:solidFill>
              <a:schemeClr val="accent2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8696" name="AutoShape 24"/>
          <p:cNvCxnSpPr>
            <a:cxnSpLocks noChangeShapeType="1"/>
            <a:stCxn id="28686" idx="3"/>
            <a:endCxn id="28688" idx="1"/>
          </p:cNvCxnSpPr>
          <p:nvPr/>
        </p:nvCxnSpPr>
        <p:spPr bwMode="auto">
          <a:xfrm>
            <a:off x="5943600" y="2971800"/>
            <a:ext cx="990600" cy="0"/>
          </a:xfrm>
          <a:prstGeom prst="straightConnector1">
            <a:avLst/>
          </a:prstGeom>
          <a:noFill/>
          <a:ln w="76200">
            <a:solidFill>
              <a:schemeClr val="accent2"/>
            </a:solidFill>
            <a:round/>
            <a:headEnd/>
            <a:tailEnd type="triangle" w="med" len="med"/>
          </a:ln>
          <a:effectLst/>
        </p:spPr>
      </p:cxnSp>
      <p:sp>
        <p:nvSpPr>
          <p:cNvPr id="28697" name="Text Box 25"/>
          <p:cNvSpPr txBox="1">
            <a:spLocks noChangeArrowheads="1"/>
          </p:cNvSpPr>
          <p:nvPr/>
        </p:nvSpPr>
        <p:spPr bwMode="auto">
          <a:xfrm>
            <a:off x="5105400" y="3846513"/>
            <a:ext cx="717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LCIO</a:t>
            </a:r>
          </a:p>
        </p:txBody>
      </p:sp>
      <p:sp>
        <p:nvSpPr>
          <p:cNvPr id="28699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4800600" y="4495800"/>
            <a:ext cx="4114800" cy="20574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/>
              <a:t>What is the reasonable level of common infra?</a:t>
            </a:r>
          </a:p>
          <a:p>
            <a:pPr>
              <a:lnSpc>
                <a:spcPct val="80000"/>
              </a:lnSpc>
            </a:pPr>
            <a:r>
              <a:rPr lang="en-US" sz="1600"/>
              <a:t>Who provides these?</a:t>
            </a:r>
          </a:p>
          <a:p>
            <a:pPr>
              <a:lnSpc>
                <a:spcPct val="80000"/>
              </a:lnSpc>
            </a:pPr>
            <a:r>
              <a:rPr lang="en-US" sz="1600"/>
              <a:t>On what time scale do we need this?</a:t>
            </a:r>
          </a:p>
          <a:p>
            <a:pPr>
              <a:lnSpc>
                <a:spcPct val="80000"/>
              </a:lnSpc>
            </a:pPr>
            <a:r>
              <a:rPr lang="en-US" sz="1600"/>
              <a:t>How can we have concerted and coordinated effort?</a:t>
            </a:r>
          </a:p>
          <a:p>
            <a:pPr>
              <a:lnSpc>
                <a:spcPct val="80000"/>
              </a:lnSpc>
            </a:pPr>
            <a:r>
              <a:rPr lang="en-US" sz="1600"/>
              <a:t>Do we need this at all?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8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8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8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8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28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28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8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28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28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  <p:bldP spid="28679" grpId="0" animBg="1"/>
      <p:bldP spid="28681" grpId="0" animBg="1"/>
      <p:bldP spid="28682" grpId="0" animBg="1"/>
      <p:bldP spid="28683" grpId="0"/>
      <p:bldP spid="28684" grpId="0" animBg="1"/>
      <p:bldP spid="28685" grpId="0" animBg="1"/>
      <p:bldP spid="28686" grpId="0" animBg="1"/>
      <p:bldP spid="28688" grpId="0" animBg="1"/>
      <p:bldP spid="28697" grpId="0"/>
      <p:bldP spid="2869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Nov. 3, 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LC Test Beam Accomplishments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A4AFB2-5E4F-1844-9DAF-E3AE34359B0C}" type="slidenum">
              <a:rPr lang="en-US"/>
              <a:pPr/>
              <a:t>9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>
                <a:latin typeface="Arial Narrow" charset="0"/>
              </a:rPr>
              <a:t>R&amp;D Groups’ Requests at IDTB07  </a:t>
            </a:r>
            <a:endParaRPr lang="en-US" dirty="0">
              <a:latin typeface="Arial Narrow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334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Large bore, high field magnet (up to 5T)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VTX and tracking groups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ILC beam time structure (1ms beam + 199ms blank)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VTX, TRK and CAL electronics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Mimicking </a:t>
            </a:r>
            <a:r>
              <a:rPr lang="en-US" dirty="0" err="1">
                <a:latin typeface="Arial Narrow" charset="0"/>
              </a:rPr>
              <a:t>hadron</a:t>
            </a:r>
            <a:r>
              <a:rPr lang="en-US" dirty="0">
                <a:latin typeface="Arial Narrow" charset="0"/>
              </a:rPr>
              <a:t> jets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VTX, TRK and CAL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Common DAQ hardware and software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Common online and offline software</a:t>
            </a:r>
          </a:p>
          <a:p>
            <a:pPr lvl="1"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Reconstruction and analysis software</a:t>
            </a:r>
          </a:p>
          <a:p>
            <a:pPr>
              <a:lnSpc>
                <a:spcPct val="90000"/>
              </a:lnSpc>
            </a:pPr>
            <a:r>
              <a:rPr lang="en-US" dirty="0">
                <a:latin typeface="Arial Narrow" charset="0"/>
              </a:rPr>
              <a:t>Tagged neutral </a:t>
            </a:r>
            <a:r>
              <a:rPr lang="en-US" dirty="0" err="1">
                <a:latin typeface="Arial Narrow" charset="0"/>
              </a:rPr>
              <a:t>hadron</a:t>
            </a:r>
            <a:r>
              <a:rPr lang="en-US" dirty="0">
                <a:latin typeface="Arial Narrow" charset="0"/>
              </a:rPr>
              <a:t> beam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2703</TotalTime>
  <Words>4008</Words>
  <Application>Microsoft Macintosh PowerPoint</Application>
  <PresentationFormat>On-screen Show (4:3)</PresentationFormat>
  <Paragraphs>718</Paragraphs>
  <Slides>45</Slides>
  <Notes>8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Default Design</vt:lpstr>
      <vt:lpstr>MathType 6.0 Equation</vt:lpstr>
      <vt:lpstr>(I)LC Test Beam Accomplishments</vt:lpstr>
      <vt:lpstr>World-wide ILC TB Coordination</vt:lpstr>
      <vt:lpstr>World-wide ILC TB Coordination</vt:lpstr>
      <vt:lpstr>Some ILC Beam Test Goals in 2005</vt:lpstr>
      <vt:lpstr>Goals at the IDTB07</vt:lpstr>
      <vt:lpstr>LC Detector Time Line in 2007</vt:lpstr>
      <vt:lpstr>R&amp;D Groups’ Requests at IDTB07 </vt:lpstr>
      <vt:lpstr>Point of Merge for Commonality </vt:lpstr>
      <vt:lpstr>R&amp;D Groups’ Requests at IDTB07  </vt:lpstr>
      <vt:lpstr>Neutral Hadrons Beams??</vt:lpstr>
      <vt:lpstr>Detector R&amp;D Needs @ IDTB07</vt:lpstr>
      <vt:lpstr>Facilities Accomplishments - FNAL</vt:lpstr>
      <vt:lpstr>Slide 13</vt:lpstr>
      <vt:lpstr>Beam Delivery for CALICE</vt:lpstr>
      <vt:lpstr>Tertiary 300 MeV/c Beamline for MINERVA</vt:lpstr>
      <vt:lpstr>Slide 16</vt:lpstr>
      <vt:lpstr>Facilities Accomplishments - CERN</vt:lpstr>
      <vt:lpstr>Facilities Accomplishments - DESY</vt:lpstr>
      <vt:lpstr>Facilities: Asian and Russian</vt:lpstr>
      <vt:lpstr>Test Beam Availability</vt:lpstr>
      <vt:lpstr>Detector R&amp;D Accomplishments - VTX</vt:lpstr>
      <vt:lpstr>Slide 22</vt:lpstr>
      <vt:lpstr>Slide 23</vt:lpstr>
      <vt:lpstr>Slide 24</vt:lpstr>
      <vt:lpstr>Slide 25</vt:lpstr>
      <vt:lpstr>Slide 26</vt:lpstr>
      <vt:lpstr>High Field Large Bore Magnets</vt:lpstr>
      <vt:lpstr>Slide 28</vt:lpstr>
      <vt:lpstr>Detector R&amp;D Accomplishments – CAL</vt:lpstr>
      <vt:lpstr>PFA ECAL: CALICE Si-W</vt:lpstr>
      <vt:lpstr>PFA ECAL: CALICE Scint/W ECAL</vt:lpstr>
      <vt:lpstr>PFA HCAL: Scintillator AHCal</vt:lpstr>
      <vt:lpstr>CALICE- RPC DHCAL Beam Test</vt:lpstr>
      <vt:lpstr>CALICE - Glass RPC and μ-megas DHCAL</vt:lpstr>
      <vt:lpstr>Detector R&amp;D - Calorimeter</vt:lpstr>
      <vt:lpstr>Detector R&amp;D - Muons</vt:lpstr>
      <vt:lpstr>Slide 37</vt:lpstr>
      <vt:lpstr>Detector R&amp;D Needs</vt:lpstr>
      <vt:lpstr>ILC TB Roadmap Document Score Card</vt:lpstr>
      <vt:lpstr>Conclusions</vt:lpstr>
      <vt:lpstr>Conclusions, cnt’d</vt:lpstr>
      <vt:lpstr>GDE ILC Technical Design Phase and Beyond</vt:lpstr>
      <vt:lpstr>Epilogue… LC Detector Time Line in 2009???</vt:lpstr>
      <vt:lpstr>CALICE Setup V-Trial at FNAL MTBF - 2005</vt:lpstr>
      <vt:lpstr>CALICE 2008</vt:lpstr>
    </vt:vector>
  </TitlesOfParts>
  <Manager/>
  <Company>University of Texas at Arlington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Jae Yu</dc:creator>
  <cp:keywords/>
  <dc:description/>
  <cp:lastModifiedBy>Jae Yu</cp:lastModifiedBy>
  <cp:revision>385</cp:revision>
  <dcterms:created xsi:type="dcterms:W3CDTF">2009-11-03T08:19:26Z</dcterms:created>
  <dcterms:modified xsi:type="dcterms:W3CDTF">2009-11-03T12:24:56Z</dcterms:modified>
  <cp:category/>
</cp:coreProperties>
</file>