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16"/>
  </p:notesMasterIdLst>
  <p:sldIdLst>
    <p:sldId id="256" r:id="rId2"/>
    <p:sldId id="282" r:id="rId3"/>
    <p:sldId id="283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0" autoAdjust="0"/>
  </p:normalViewPr>
  <p:slideViewPr>
    <p:cSldViewPr>
      <p:cViewPr varScale="1">
        <p:scale>
          <a:sx n="91" d="100"/>
          <a:sy n="91" d="100"/>
        </p:scale>
        <p:origin x="-102" y="-4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60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fld id="{AA0DACEF-E224-433B-ADC7-74DC11B7A6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292E62-25B6-4967-B5D4-7A02999CEA1B}" type="slidenum">
              <a:rPr lang="en-US"/>
              <a:pPr/>
              <a:t>1</a:t>
            </a:fld>
            <a:endParaRPr lang="en-US"/>
          </a:p>
        </p:txBody>
      </p:sp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5141358"/>
            <a:ext cx="1008844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56047" y="1931918"/>
            <a:ext cx="8568531" cy="201697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56047" y="3981128"/>
            <a:ext cx="8568531" cy="1322451"/>
          </a:xfrm>
        </p:spPr>
        <p:txBody>
          <a:bodyPr lIns="50397" rIns="50397"/>
          <a:lstStyle>
            <a:lvl1pPr marL="0" marR="70556" indent="0" algn="r">
              <a:buNone/>
              <a:defRPr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4150" y="5459765"/>
            <a:ext cx="10084776" cy="2107723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0E4D6A-441D-479C-A01D-8B9A8A642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1632891"/>
            <a:ext cx="9072563" cy="483483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517449-485E-424C-8279-675781E94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5049" y="302740"/>
            <a:ext cx="1959537" cy="6164983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41"/>
            <a:ext cx="6972432" cy="616498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1FA0E-9B65-4CCC-8FE6-772227C2F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6300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3200C3BF-AD3F-442D-8183-79526E1A6F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2FD5C-C9EA-4B92-8575-F614D03398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70" y="1168136"/>
            <a:ext cx="8568531" cy="201591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4518" y="3231669"/>
            <a:ext cx="5040313" cy="1603745"/>
          </a:xfrm>
        </p:spPr>
        <p:txBody>
          <a:bodyPr lIns="100794" rIns="100794" anchor="t"/>
          <a:lstStyle>
            <a:lvl1pPr marL="0" indent="0" algn="l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F22E-8FD5-4F22-9AE5-D8204883FE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4009187" y="3312976"/>
            <a:ext cx="201613" cy="25198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803676" y="3312976"/>
            <a:ext cx="201613" cy="25198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63289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63289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404B9-05E4-4131-99AD-1BD2004B5F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0987"/>
            <a:ext cx="9072563" cy="1259946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5963744"/>
            <a:ext cx="4454027" cy="839964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1589" anchor="ctr"/>
          <a:lstStyle>
            <a:lvl1pPr marL="0" indent="0">
              <a:buNone/>
              <a:defRPr sz="26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20819" y="5963744"/>
            <a:ext cx="4455776" cy="839964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1589" anchor="ctr"/>
          <a:lstStyle>
            <a:lvl1pPr marL="0" indent="0">
              <a:buNone/>
              <a:defRPr sz="26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4031" y="1592067"/>
            <a:ext cx="4454027" cy="434506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1592067"/>
            <a:ext cx="4455776" cy="434506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E125-5509-4915-BDA2-91A0E74A1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E00B5B-D152-431E-9D4B-F2106C59B2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omic Sans MS" pitchFamily="66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723FEB-9271-42BD-BA62-D6D84DFE6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63" y="5375769"/>
            <a:ext cx="8248138" cy="503978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872302" y="5903008"/>
            <a:ext cx="4381712" cy="1007957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08063" y="302387"/>
            <a:ext cx="8245951" cy="5039783"/>
          </a:xfrm>
        </p:spPr>
        <p:txBody>
          <a:bodyPr/>
          <a:lstStyle>
            <a:lvl1pPr>
              <a:defRPr sz="3500">
                <a:latin typeface="Comic Sans MS" pitchFamily="66" charset="0"/>
              </a:defRPr>
            </a:lvl1pPr>
            <a:lvl2pPr>
              <a:defRPr sz="3100">
                <a:latin typeface="Comic Sans MS" pitchFamily="66" charset="0"/>
              </a:defRPr>
            </a:lvl2pPr>
            <a:lvl3pPr>
              <a:defRPr sz="2600">
                <a:latin typeface="Comic Sans MS" pitchFamily="66" charset="0"/>
              </a:defRPr>
            </a:lvl3pPr>
            <a:lvl4pPr>
              <a:defRPr sz="2200">
                <a:latin typeface="Comic Sans MS" pitchFamily="66" charset="0"/>
              </a:defRPr>
            </a:lvl4pPr>
            <a:lvl5pPr>
              <a:defRPr sz="2200">
                <a:latin typeface="Comic Sans MS" pitchFamily="66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6086" y="7063571"/>
            <a:ext cx="2116931" cy="403183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FDF35-0292-40E5-A1DD-DF510AE45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8129" y="6000343"/>
            <a:ext cx="7896490" cy="714556"/>
          </a:xfrm>
          <a:noFill/>
        </p:spPr>
        <p:txBody>
          <a:bodyPr lIns="100794" tIns="0" rIns="100794" anchor="t"/>
          <a:lstStyle>
            <a:lvl1pPr marL="0" marR="20159" indent="0" algn="r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2016" y="209405"/>
            <a:ext cx="9576594" cy="483819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28726" y="7063572"/>
            <a:ext cx="2591463" cy="4024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C01FF3-2E86-42C1-AE78-6AD9AEC4FA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16" y="5362896"/>
            <a:ext cx="8902603" cy="62024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50414" y="6553191"/>
            <a:ext cx="5446695" cy="101531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35470" y="6546660"/>
            <a:ext cx="4068466" cy="10289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661" y="6383784"/>
            <a:ext cx="3750815" cy="11914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0794" tIns="50397" rIns="100794" bIns="5039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0183" y="6379910"/>
            <a:ext cx="3754337" cy="119533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9551582" y="5498831"/>
            <a:ext cx="201613" cy="25198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9346071" y="5498831"/>
            <a:ext cx="201613" cy="25198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50414" y="6553191"/>
            <a:ext cx="5446695" cy="101531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35470" y="6546660"/>
            <a:ext cx="4068466" cy="10289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661" y="6383784"/>
            <a:ext cx="3750815" cy="1191457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0794" tIns="50397" rIns="100794" bIns="5039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183" y="6379910"/>
            <a:ext cx="3754337" cy="119533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4031" y="1632890"/>
            <a:ext cx="9072563" cy="4989036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416086" y="7063571"/>
            <a:ext cx="2116931" cy="4031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828726" y="7063572"/>
            <a:ext cx="2591463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33017" y="7063572"/>
            <a:ext cx="403225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fld id="{9BA347DF-1293-4938-AEB3-45CADAD1A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3177" indent="-282224" algn="l" rtl="0" eaLnBrk="1" latinLnBrk="0" hangingPunct="1">
        <a:spcBef>
          <a:spcPts val="441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401" indent="-251986" algn="l" rtl="0" eaLnBrk="1" latinLnBrk="0" hangingPunct="1">
        <a:spcBef>
          <a:spcPts val="357"/>
        </a:spcBef>
        <a:buClr>
          <a:schemeClr val="accent1"/>
        </a:buClr>
        <a:buFont typeface="Verdana"/>
        <a:buChar char="◦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47467" indent="-251986" algn="l" rtl="0" eaLnBrk="1" latinLnBrk="0" hangingPunct="1">
        <a:spcBef>
          <a:spcPts val="386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59929" indent="-251986" algn="l" rtl="0" eaLnBrk="1" latinLnBrk="0" hangingPunct="1">
        <a:spcBef>
          <a:spcPts val="386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indent="-251986" algn="l" rtl="0" eaLnBrk="1" latinLnBrk="0" hangingPunct="1">
        <a:spcBef>
          <a:spcPts val="386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3900" indent="-251986" algn="l" rtl="0" eaLnBrk="1" latinLnBrk="0" hangingPunct="1">
        <a:spcBef>
          <a:spcPts val="386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15886" indent="-251986" algn="l" rtl="0" eaLnBrk="1" latinLnBrk="0" hangingPunct="1">
        <a:spcBef>
          <a:spcPts val="386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67872" indent="-251986" algn="l" rtl="0" eaLnBrk="1" latinLnBrk="0" hangingPunct="1">
        <a:spcBef>
          <a:spcPts val="386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19858" indent="-251986" algn="l" rtl="0" eaLnBrk="1" latinLnBrk="0" hangingPunct="1">
        <a:spcBef>
          <a:spcPts val="386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E2E-747F-4E8C-B2C3-E34F1EDAD382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06413" y="1616075"/>
            <a:ext cx="9070975" cy="1731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6162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100" b="1" dirty="0" smtClean="0">
                <a:solidFill>
                  <a:srgbClr val="000000"/>
                </a:solidFill>
                <a:latin typeface="Liberation Serif;Times New Roma" pitchFamily="16" charset="0"/>
                <a:ea typeface="DejaVu Sans" charset="0"/>
                <a:cs typeface="DejaVu Sans" charset="0"/>
              </a:rPr>
              <a:t>Jets and Jet-Jet Mass Reconstruction in a Crystal Calorimeter</a:t>
            </a:r>
            <a:endParaRPr lang="en-US" sz="4100" b="1" dirty="0">
              <a:solidFill>
                <a:srgbClr val="000000"/>
              </a:solidFill>
              <a:latin typeface="Liberation Serif;Times New Roma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306638" y="3689350"/>
            <a:ext cx="5346700" cy="11578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dirty="0" smtClean="0">
                <a:solidFill>
                  <a:srgbClr val="000080"/>
                </a:solidFill>
                <a:ea typeface="DejaVu Sans" charset="0"/>
                <a:cs typeface="DejaVu Sans" charset="0"/>
              </a:rPr>
              <a:t>Summary of work done by Nayeli </a:t>
            </a:r>
            <a:r>
              <a:rPr lang="en-GB" dirty="0" err="1">
                <a:solidFill>
                  <a:srgbClr val="000080"/>
                </a:solidFill>
                <a:ea typeface="DejaVu Sans" charset="0"/>
                <a:cs typeface="DejaVu Sans" charset="0"/>
              </a:rPr>
              <a:t>Azucena</a:t>
            </a:r>
            <a:r>
              <a:rPr lang="en-GB" dirty="0">
                <a:solidFill>
                  <a:srgbClr val="000080"/>
                </a:solidFill>
                <a:ea typeface="DejaVu Sans" charset="0"/>
                <a:cs typeface="DejaVu Sans" charset="0"/>
              </a:rPr>
              <a:t> Rodriguez </a:t>
            </a:r>
            <a:r>
              <a:rPr lang="en-GB" dirty="0" err="1">
                <a:solidFill>
                  <a:srgbClr val="000080"/>
                </a:solidFill>
                <a:ea typeface="DejaVu Sans" charset="0"/>
                <a:cs typeface="DejaVu Sans" charset="0"/>
              </a:rPr>
              <a:t>Briones</a:t>
            </a:r>
            <a:endParaRPr lang="en-GB" dirty="0">
              <a:solidFill>
                <a:srgbClr val="000080"/>
              </a:solidFill>
              <a:ea typeface="DejaVu Sans" charset="0"/>
              <a:cs typeface="DejaVu Sans" charset="0"/>
            </a:endParaRPr>
          </a:p>
          <a:p>
            <a:pPr algn="ctr">
              <a:lnSpc>
                <a:spcPct val="11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dirty="0">
                <a:solidFill>
                  <a:srgbClr val="000080"/>
                </a:solidFill>
                <a:ea typeface="DejaVu Sans" charset="0"/>
                <a:cs typeface="DejaVu Sans" charset="0"/>
              </a:rPr>
              <a:t>Universidad </a:t>
            </a:r>
            <a:r>
              <a:rPr lang="en-GB" dirty="0" err="1">
                <a:solidFill>
                  <a:srgbClr val="000080"/>
                </a:solidFill>
                <a:ea typeface="DejaVu Sans" charset="0"/>
                <a:cs typeface="DejaVu Sans" charset="0"/>
              </a:rPr>
              <a:t>Autonoma</a:t>
            </a:r>
            <a:r>
              <a:rPr lang="en-GB" dirty="0">
                <a:solidFill>
                  <a:srgbClr val="000080"/>
                </a:solidFill>
                <a:ea typeface="DejaVu Sans" charset="0"/>
                <a:cs typeface="DejaVu Sans" charset="0"/>
              </a:rPr>
              <a:t> de Zacatecas, Mexico</a:t>
            </a:r>
          </a:p>
          <a:p>
            <a:pPr algn="ctr">
              <a:lnSpc>
                <a:spcPct val="11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dirty="0">
              <a:solidFill>
                <a:srgbClr val="00008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627938" y="6208713"/>
            <a:ext cx="2308225" cy="60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</a:tabLst>
            </a:pPr>
            <a:endParaRPr lang="en-US" dirty="0">
              <a:solidFill>
                <a:srgbClr val="B3B3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Magnetic field bends charged particles: the energy depositions are displaced with respect the their ‘true’ directions</a:t>
            </a:r>
          </a:p>
          <a:p>
            <a:r>
              <a:rPr lang="en-US" sz="2400" dirty="0" smtClean="0"/>
              <a:t>The change of the invariant mass of a system is calculable for each individual event </a:t>
            </a:r>
          </a:p>
          <a:p>
            <a:r>
              <a:rPr lang="en-US" sz="2400" dirty="0" smtClean="0"/>
              <a:t>(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M)</a:t>
            </a:r>
            <a:r>
              <a:rPr lang="en-US" sz="2400" baseline="-25000" dirty="0" smtClean="0"/>
              <a:t>B </a:t>
            </a:r>
            <a:r>
              <a:rPr lang="en-US" sz="2400" dirty="0" smtClean="0"/>
              <a:t>=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Ch</a:t>
            </a:r>
            <a:r>
              <a:rPr lang="en-US" sz="2400" dirty="0" smtClean="0"/>
              <a:t>(B=0) –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Ch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(B), where                                                </a:t>
            </a:r>
          </a:p>
          <a:p>
            <a:endParaRPr lang="en-US" baseline="-25000" dirty="0" smtClean="0"/>
          </a:p>
          <a:p>
            <a:endParaRPr lang="en-US" baseline="-25000" dirty="0" smtClean="0"/>
          </a:p>
          <a:p>
            <a:endParaRPr lang="en-US" baseline="-25000" dirty="0" smtClean="0"/>
          </a:p>
          <a:p>
            <a:r>
              <a:rPr lang="en-US" sz="2400" dirty="0" smtClean="0"/>
              <a:t>And the direction of the momentum vector is given by the initial direction (B=0) or the impact point at the calorimeter (B)</a:t>
            </a:r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for the B Field Effect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306512" y="4084637"/>
          <a:ext cx="3429000" cy="762000"/>
        </p:xfrm>
        <a:graphic>
          <a:graphicData uri="http://schemas.openxmlformats.org/presentationml/2006/ole">
            <p:oleObj spid="_x0000_s58370" name="Equation" r:id="rId3" imgW="1714320" imgH="3808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 Resolution: B=0 (Null correction)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112" y="2103437"/>
            <a:ext cx="6431280" cy="3474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982912" y="5608637"/>
            <a:ext cx="77457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</a:p>
        </p:txBody>
      </p:sp>
      <p:sp>
        <p:nvSpPr>
          <p:cNvPr id="7" name="Rectangle 6"/>
          <p:cNvSpPr/>
          <p:nvPr/>
        </p:nvSpPr>
        <p:spPr>
          <a:xfrm>
            <a:off x="6640512" y="5608637"/>
            <a:ext cx="77457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64112" y="2332037"/>
            <a:ext cx="1146468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corrected</a:t>
            </a:r>
            <a:endParaRPr lang="en-US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839912" y="5989637"/>
            <a:ext cx="1293812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7347" rIns="90000" bIns="45000"/>
          <a:lstStyle/>
          <a:p>
            <a:pPr>
              <a:tabLst>
                <a:tab pos="723900" algn="l"/>
              </a:tabLst>
            </a:pPr>
            <a:endParaRPr lang="en-US" sz="1400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  <a:p>
            <a:pPr>
              <a:tabLst>
                <a:tab pos="723900" algn="l"/>
              </a:tabLst>
            </a:pPr>
            <a:r>
              <a:rPr lang="en-US" sz="1400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σ = 0.049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45112" y="5989637"/>
            <a:ext cx="1293812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7347" rIns="90000" bIns="45000"/>
          <a:lstStyle/>
          <a:p>
            <a:pPr>
              <a:tabLst>
                <a:tab pos="723900" algn="l"/>
              </a:tabLst>
            </a:pPr>
            <a:endParaRPr lang="en-US" sz="1400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  <a:p>
            <a:pPr>
              <a:tabLst>
                <a:tab pos="723900" algn="l"/>
              </a:tabLst>
            </a:pPr>
            <a:r>
              <a:rPr lang="en-US" sz="1400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σ = </a:t>
            </a:r>
            <a:r>
              <a:rPr lang="en-US" sz="1400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0.045</a:t>
            </a:r>
            <a:endParaRPr lang="en-US" sz="1400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16112" y="2332037"/>
            <a:ext cx="140294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uncorrected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Resolution: B = 6T</a:t>
            </a:r>
            <a:endParaRPr lang="en-US" dirty="0"/>
          </a:p>
        </p:txBody>
      </p:sp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1312" y="2255837"/>
            <a:ext cx="5567061" cy="327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440112" y="5608637"/>
            <a:ext cx="77457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11912" y="5608637"/>
            <a:ext cx="77457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25712" y="2103437"/>
            <a:ext cx="140294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uncorrected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68912" y="2179637"/>
            <a:ext cx="114646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corrected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01913" y="5837237"/>
            <a:ext cx="1447800" cy="607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</a:tabLst>
            </a:pPr>
            <a:endParaRPr lang="en-US" dirty="0" smtClean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  <a:p>
            <a:pPr>
              <a:tabLst>
                <a:tab pos="723900" algn="l"/>
              </a:tabLst>
            </a:pP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σ = 0.075</a:t>
            </a:r>
            <a:endParaRPr lang="en-US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45112" y="5837237"/>
            <a:ext cx="1447800" cy="607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</a:tabLst>
            </a:pPr>
            <a:endParaRPr lang="en-US" dirty="0" smtClean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  <a:p>
            <a:pPr>
              <a:tabLst>
                <a:tab pos="723900" algn="l"/>
              </a:tabLst>
            </a:pP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σ = 0.049</a:t>
            </a:r>
            <a:endParaRPr lang="en-US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Dijet Mass: W + Z sample, B= 5T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Uncorrected mass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Corrected mass</a:t>
            </a:r>
            <a:endParaRPr lang="en-US" dirty="0"/>
          </a:p>
        </p:txBody>
      </p:sp>
      <p:pic>
        <p:nvPicPr>
          <p:cNvPr id="8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2896299"/>
            <a:ext cx="4454525" cy="173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2712" y="2865437"/>
            <a:ext cx="4456113" cy="17375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278312" y="4999037"/>
            <a:ext cx="11430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 [GeV]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1712" y="4922837"/>
            <a:ext cx="11430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 [GeV]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 </a:t>
            </a:r>
            <a:r>
              <a:rPr lang="en-US" dirty="0" err="1" smtClean="0"/>
              <a:t>vs</a:t>
            </a:r>
            <a:r>
              <a:rPr lang="en-US" dirty="0" smtClean="0"/>
              <a:t> ZZ final states, 5T 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W_Z_120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63512" y="274637"/>
            <a:ext cx="4800600" cy="6796355"/>
          </a:xfrm>
        </p:spPr>
      </p:pic>
      <p:pic>
        <p:nvPicPr>
          <p:cNvPr id="8" name="Content Placeholder 7" descr="W_Z_col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64112" y="579437"/>
            <a:ext cx="4300758" cy="608871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</a:t>
            </a:r>
            <a:r>
              <a:rPr lang="en-US" dirty="0" err="1" smtClean="0"/>
              <a:t>Calorimetry</a:t>
            </a:r>
            <a:r>
              <a:rPr lang="en-US" dirty="0" smtClean="0"/>
              <a:t> in </a:t>
            </a:r>
            <a:r>
              <a:rPr lang="en-US" dirty="0" err="1" smtClean="0"/>
              <a:t>SiD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b="7321"/>
          <a:stretch>
            <a:fillRect/>
          </a:stretch>
        </p:blipFill>
        <p:spPr bwMode="auto">
          <a:xfrm>
            <a:off x="0" y="1722437"/>
            <a:ext cx="4430712" cy="35612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6" name="Group 166"/>
          <p:cNvGraphicFramePr>
            <a:graphicFrameLocks noGrp="1"/>
          </p:cNvGraphicFramePr>
          <p:nvPr/>
        </p:nvGraphicFramePr>
        <p:xfrm>
          <a:off x="4735512" y="1951037"/>
          <a:ext cx="4948301" cy="3058480"/>
        </p:xfrm>
        <a:graphic>
          <a:graphicData uri="http://schemas.openxmlformats.org/drawingml/2006/table">
            <a:tbl>
              <a:tblPr/>
              <a:tblGrid>
                <a:gridCol w="1351026"/>
                <a:gridCol w="722313"/>
                <a:gridCol w="1544637"/>
                <a:gridCol w="1330325"/>
              </a:tblGrid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Name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Layers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Thickness/Layer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Segmentation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[cm]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[cm x cm]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ECAL Barrel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 x 3 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HCAL Barrel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17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6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6 x 6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Total Barrel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25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ECAL Endcap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 x 3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HCAL Endcap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17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6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6 x 6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Total Endcap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25</a:t>
                      </a:r>
                    </a:p>
                  </a:txBody>
                  <a:tcPr marT="12347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59312" y="5303837"/>
            <a:ext cx="4279890" cy="163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‘Fine’ detector. Simulated and Analyzed.</a:t>
            </a:r>
          </a:p>
          <a:p>
            <a:endParaRPr lang="en-US" dirty="0" smtClean="0"/>
          </a:p>
          <a:p>
            <a:r>
              <a:rPr lang="en-US" dirty="0" smtClean="0"/>
              <a:t>Also implemented ‘coarse’ detector: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EM 8x8x8 cm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HAD 13x13x13 cm </a:t>
            </a:r>
          </a:p>
          <a:p>
            <a:r>
              <a:rPr lang="en-US" dirty="0" smtClean="0"/>
              <a:t>Is it a good choice of granularity?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Calibration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6512" y="3094037"/>
            <a:ext cx="5934075" cy="340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11312" y="2027237"/>
            <a:ext cx="57150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>
                <a:latin typeface="Comic Sans MS" pitchFamily="66" charset="0"/>
              </a:rPr>
              <a:t>All cells used (no </a:t>
            </a:r>
            <a:r>
              <a:rPr lang="en-US" sz="2000" dirty="0" err="1">
                <a:latin typeface="Comic Sans MS" pitchFamily="66" charset="0"/>
              </a:rPr>
              <a:t>D</a:t>
            </a:r>
            <a:r>
              <a:rPr lang="en-US" sz="2000" dirty="0" err="1" smtClean="0">
                <a:latin typeface="Comic Sans MS" pitchFamily="66" charset="0"/>
              </a:rPr>
              <a:t>igisim</a:t>
            </a:r>
            <a:r>
              <a:rPr lang="en-US" sz="2000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Calibrated using 10 GeV electrons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8512" y="2865437"/>
            <a:ext cx="130035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Cherenkov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68912" y="2865437"/>
            <a:ext cx="1351652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Calibrated Response : 10 GeV electrons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Cherenkov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Scintillation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13" y="2408237"/>
            <a:ext cx="3505200" cy="25525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1275" y="2488006"/>
            <a:ext cx="3576637" cy="25110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Calibrated Response: 10 GeV Pions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Cherenkov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Scintillation</a:t>
            </a:r>
            <a:endParaRPr lang="en-US" dirty="0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2488460"/>
            <a:ext cx="4454525" cy="25525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Content Placeholder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1275" y="2488005"/>
            <a:ext cx="4456113" cy="2553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simple correction (Anna):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Readout Correction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238" y="2851659"/>
            <a:ext cx="4452937" cy="25516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649912" y="2941637"/>
          <a:ext cx="3276600" cy="1005689"/>
        </p:xfrm>
        <a:graphic>
          <a:graphicData uri="http://schemas.openxmlformats.org/presentationml/2006/ole">
            <p:oleObj spid="_x0000_s57346" name="Equation" r:id="rId4" imgW="1282680" imgH="39348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96912" y="5989637"/>
            <a:ext cx="1219200" cy="60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Punch through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73312" y="6065837"/>
            <a:ext cx="12192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Leakage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02112" y="5989637"/>
            <a:ext cx="1981200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physics models (GEANT4)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811212" y="5570537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2488406" y="5645943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3860006" y="5645943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W events, W momentum 0 – 100 GeV</a:t>
            </a:r>
          </a:p>
          <a:p>
            <a:r>
              <a:rPr lang="en-US" dirty="0" smtClean="0"/>
              <a:t>Treat all cells as </a:t>
            </a:r>
            <a:r>
              <a:rPr lang="en-US" dirty="0" err="1" smtClean="0"/>
              <a:t>massless</a:t>
            </a:r>
            <a:r>
              <a:rPr lang="en-US" dirty="0" smtClean="0"/>
              <a:t> particles: (</a:t>
            </a:r>
            <a:r>
              <a:rPr lang="en-US" dirty="0" err="1" smtClean="0"/>
              <a:t>E,px,py,pz</a:t>
            </a:r>
            <a:r>
              <a:rPr lang="en-US" dirty="0" smtClean="0"/>
              <a:t>), with the direction of the momentum vector determined by the cell position (center)</a:t>
            </a:r>
          </a:p>
          <a:p>
            <a:r>
              <a:rPr lang="en-US" dirty="0" smtClean="0"/>
              <a:t>No B field</a:t>
            </a:r>
          </a:p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 ~ 0.049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Di-jet Mass Reconstruction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512" y="3627437"/>
            <a:ext cx="5640350" cy="358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 Reconstruction in Magnetic Field </a:t>
            </a:r>
            <a:endParaRPr lang="en-US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1638"/>
          <a:stretch>
            <a:fillRect/>
          </a:stretch>
        </p:blipFill>
        <p:spPr bwMode="auto">
          <a:xfrm>
            <a:off x="392112" y="1874837"/>
            <a:ext cx="4194774" cy="21793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 r="9918"/>
          <a:stretch>
            <a:fillRect/>
          </a:stretch>
        </p:blipFill>
        <p:spPr bwMode="auto">
          <a:xfrm>
            <a:off x="5116512" y="1798637"/>
            <a:ext cx="3284537" cy="216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/>
          <a:srcRect r="16776"/>
          <a:stretch>
            <a:fillRect/>
          </a:stretch>
        </p:blipFill>
        <p:spPr bwMode="auto">
          <a:xfrm>
            <a:off x="696912" y="4389437"/>
            <a:ext cx="3581400" cy="22920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print"/>
          <a:srcRect r="9282"/>
          <a:stretch>
            <a:fillRect/>
          </a:stretch>
        </p:blipFill>
        <p:spPr bwMode="auto">
          <a:xfrm>
            <a:off x="4735512" y="4465637"/>
            <a:ext cx="4097612" cy="212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668712" y="3932237"/>
            <a:ext cx="774571" cy="607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12112" y="3856037"/>
            <a:ext cx="80021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25912" y="6446837"/>
            <a:ext cx="80021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16912" y="6675437"/>
            <a:ext cx="80021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154112" y="1722437"/>
            <a:ext cx="2906713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B = 0 T,        σ = 0.049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5802312" y="1646237"/>
            <a:ext cx="2906713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B = 2 T,        σ = 0.054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154112" y="4160837"/>
            <a:ext cx="29083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B = 4 T,        σ = 0.070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497512" y="4313237"/>
            <a:ext cx="2906712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B = 6 </a:t>
            </a: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T </a:t>
            </a: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,        </a:t>
            </a:r>
            <a:r>
              <a:rPr lang="en-US" dirty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σ = </a:t>
            </a: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0.0</a:t>
            </a: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 </a:t>
            </a:r>
            <a:r>
              <a:rPr lang="en-US" dirty="0" smtClean="0">
                <a:solidFill>
                  <a:srgbClr val="FF6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81</a:t>
            </a:r>
            <a:endParaRPr lang="en-US" dirty="0">
              <a:solidFill>
                <a:srgbClr val="FF6309"/>
              </a:solidFill>
              <a:effectLst>
                <a:outerShdw blurRad="38100" dist="38100" dir="2700000" algn="tl">
                  <a:srgbClr val="C0C0C0"/>
                </a:outerShdw>
              </a:effectLst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Effect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 </a:t>
            </a:r>
            <a:r>
              <a:rPr lang="en-US" sz="2400" dirty="0" smtClean="0"/>
              <a:t>resolution</a:t>
            </a:r>
            <a:r>
              <a:rPr lang="en-US" dirty="0" smtClean="0"/>
              <a:t> as a function of B field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Contribution of the magnetic field to the mass resolution</a:t>
            </a:r>
            <a:endParaRPr lang="en-US" dirty="0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2488460"/>
            <a:ext cx="4454525" cy="25525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6512" y="2408237"/>
            <a:ext cx="4456113" cy="2553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430712" y="5227637"/>
            <a:ext cx="67197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[T]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50312" y="5151437"/>
            <a:ext cx="67197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[T]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2112" y="2103437"/>
            <a:ext cx="80021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M/M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11712" y="2027237"/>
            <a:ext cx="103105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(D</a:t>
            </a:r>
            <a:r>
              <a:rPr lang="en-US" dirty="0" smtClean="0"/>
              <a:t>M/M)</a:t>
            </a:r>
            <a:r>
              <a:rPr lang="en-US" baseline="-25000" dirty="0" smtClean="0"/>
              <a:t>B</a:t>
            </a:r>
            <a:endParaRPr lang="en-US" baseline="-25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419</Words>
  <Application>Microsoft Office PowerPoint</Application>
  <PresentationFormat>Custom</PresentationFormat>
  <Paragraphs>107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Times New Roman</vt:lpstr>
      <vt:lpstr>Arial</vt:lpstr>
      <vt:lpstr>DejaVu Sans</vt:lpstr>
      <vt:lpstr>Arial Unicode MS</vt:lpstr>
      <vt:lpstr>Liberation Serif;Times New Roma</vt:lpstr>
      <vt:lpstr>Wingdings</vt:lpstr>
      <vt:lpstr>Standard Symbols L</vt:lpstr>
      <vt:lpstr>Concourse</vt:lpstr>
      <vt:lpstr>MathType 6.0 Equation</vt:lpstr>
      <vt:lpstr>Slide 1</vt:lpstr>
      <vt:lpstr>Crystal Calorimetry in SiD</vt:lpstr>
      <vt:lpstr>Analysis: Calibration</vt:lpstr>
      <vt:lpstr>Calibrated Response : 10 GeV electrons</vt:lpstr>
      <vt:lpstr>Calibrated Response: 10 GeV Pions</vt:lpstr>
      <vt:lpstr>Dual Readout Correction</vt:lpstr>
      <vt:lpstr>Di-jet Mass Reconstruction</vt:lpstr>
      <vt:lpstr>Mass Reconstruction in Magnetic Field </vt:lpstr>
      <vt:lpstr>Magnetic Field Effect</vt:lpstr>
      <vt:lpstr>Correcting for the B Field Effect</vt:lpstr>
      <vt:lpstr>Mass Resolution: B=0 (Null correction)</vt:lpstr>
      <vt:lpstr>Mass Resolution: B = 6T</vt:lpstr>
      <vt:lpstr>Dijet Mass: W + Z sample, B= 5T</vt:lpstr>
      <vt:lpstr>WW vs ZZ final states, 5T Field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para</cp:lastModifiedBy>
  <cp:revision>193</cp:revision>
  <cp:lastPrinted>1601-01-01T00:00:00Z</cp:lastPrinted>
  <dcterms:created xsi:type="dcterms:W3CDTF">2009-08-03T05:11:19Z</dcterms:created>
  <dcterms:modified xsi:type="dcterms:W3CDTF">2009-08-18T13:10:52Z</dcterms:modified>
</cp:coreProperties>
</file>