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5" r:id="rId4"/>
    <p:sldId id="256" r:id="rId5"/>
    <p:sldId id="257" r:id="rId6"/>
    <p:sldId id="258" r:id="rId7"/>
    <p:sldId id="261" r:id="rId8"/>
    <p:sldId id="263" r:id="rId9"/>
    <p:sldId id="259" r:id="rId10"/>
    <p:sldId id="260" r:id="rId11"/>
    <p:sldId id="262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5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489B3D-E09A-46C2-96E7-88B91A0C1E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2738ED-52A7-488C-BBF9-556F968385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386D0-F680-4718-8D35-7FFE1B3000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3AEE9-39F0-4C74-87EB-392A459951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2CDE2-7D65-46B3-AE27-E4BCD71D6B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06E76-02E9-4D57-9308-2E5156FC02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159493-E4AD-4CAE-A2D8-7566FAD11D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7521C-D9FF-485F-8146-1354004680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0478E7-A3E6-4BA8-B1BA-A2C785095B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57B303-CE7B-43D4-AF5A-579F209BEE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A88FE2-430C-46B4-BE9F-C4CBD5802A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2F975AB8-C85E-4798-8E5F-BE4684AB1E2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685800" y="304800"/>
            <a:ext cx="7467600" cy="579438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SiD R&amp;D on PFA and Calorimetry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304800" y="1676400"/>
            <a:ext cx="83820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-&gt; IDAG guidance.</a:t>
            </a:r>
          </a:p>
          <a:p>
            <a:pPr>
              <a:spcBef>
                <a:spcPct val="50000"/>
              </a:spcBef>
            </a:pPr>
            <a:r>
              <a:rPr lang="en-US" sz="2400"/>
              <a:t>-&gt; Present PFA situation.</a:t>
            </a:r>
          </a:p>
          <a:p>
            <a:pPr>
              <a:spcBef>
                <a:spcPct val="50000"/>
              </a:spcBef>
            </a:pPr>
            <a:r>
              <a:rPr lang="en-US" sz="2400"/>
              <a:t>-&gt; Developing a 2010-2012 timeline for PFA development.</a:t>
            </a:r>
          </a:p>
          <a:p>
            <a:pPr>
              <a:spcBef>
                <a:spcPct val="50000"/>
              </a:spcBef>
            </a:pPr>
            <a:r>
              <a:rPr lang="en-US" sz="2400"/>
              <a:t>-&gt; Calorimetry aspects of Sakue’s Work Plan.</a:t>
            </a:r>
          </a:p>
          <a:p>
            <a:pPr>
              <a:spcBef>
                <a:spcPct val="50000"/>
              </a:spcBef>
            </a:pPr>
            <a:r>
              <a:rPr lang="en-US" sz="2400"/>
              <a:t>-&gt; ECal critical R&amp;D and timeline.</a:t>
            </a:r>
          </a:p>
          <a:p>
            <a:pPr>
              <a:spcBef>
                <a:spcPct val="50000"/>
              </a:spcBef>
            </a:pPr>
            <a:r>
              <a:rPr lang="en-US" sz="2400"/>
              <a:t>-&gt; HCal critical R&amp;D and timeline.</a:t>
            </a:r>
          </a:p>
          <a:p>
            <a:pPr>
              <a:spcBef>
                <a:spcPct val="50000"/>
              </a:spcBef>
            </a:pP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685800" y="0"/>
            <a:ext cx="8001000" cy="579438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HCal planning through 2012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28600" y="3200400"/>
            <a:ext cx="86106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-&gt; Timeline for RPC/baseline – data taking in CALICE stack</a:t>
            </a:r>
          </a:p>
          <a:p>
            <a:pPr>
              <a:spcBef>
                <a:spcPct val="50000"/>
              </a:spcBef>
            </a:pPr>
            <a:r>
              <a:rPr lang="en-US" sz="2000"/>
              <a:t>-&gt; Timeline for analysis of data from RPC stack</a:t>
            </a:r>
          </a:p>
          <a:p>
            <a:pPr>
              <a:spcBef>
                <a:spcPct val="50000"/>
              </a:spcBef>
            </a:pPr>
            <a:r>
              <a:rPr lang="en-US" sz="2000"/>
              <a:t>-&gt; Timeline for </a:t>
            </a:r>
            <a:r>
              <a:rPr lang="en-US" sz="2000" i="1"/>
              <a:t>full</a:t>
            </a:r>
            <a:r>
              <a:rPr lang="en-US" sz="2000"/>
              <a:t> simulation for RPC baseline</a:t>
            </a:r>
          </a:p>
          <a:p>
            <a:pPr>
              <a:spcBef>
                <a:spcPct val="50000"/>
              </a:spcBef>
            </a:pPr>
            <a:r>
              <a:rPr lang="en-US" sz="2000"/>
              <a:t>-&gt; Profile of support for complete data taking/analysis of RPC baseline</a:t>
            </a:r>
          </a:p>
          <a:p>
            <a:pPr>
              <a:spcBef>
                <a:spcPct val="50000"/>
              </a:spcBef>
            </a:pPr>
            <a:r>
              <a:rPr lang="en-US" sz="2000"/>
              <a:t>-&gt; Timeline for fully integrated/full size active layer (readout??)</a:t>
            </a:r>
          </a:p>
          <a:p>
            <a:pPr>
              <a:spcBef>
                <a:spcPct val="50000"/>
              </a:spcBef>
            </a:pPr>
            <a:r>
              <a:rPr lang="en-US" sz="2000"/>
              <a:t>-&gt; Repeat above for GEM, Micromegas, Scintillator and Dual readout</a:t>
            </a:r>
          </a:p>
          <a:p>
            <a:pPr>
              <a:spcBef>
                <a:spcPct val="50000"/>
              </a:spcBef>
            </a:pPr>
            <a:r>
              <a:rPr lang="en-US" sz="2000"/>
              <a:t>? What should be our requirements for alternative technologies for the TDR?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228600" y="685800"/>
            <a:ext cx="8755063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The priority for hadronic calorimetry is to </a:t>
            </a:r>
            <a:r>
              <a:rPr lang="en-US" sz="1600">
                <a:solidFill>
                  <a:srgbClr val="FF0000"/>
                </a:solidFill>
              </a:rPr>
              <a:t>demonstrate the feasibility of assembling</a:t>
            </a:r>
          </a:p>
          <a:p>
            <a:r>
              <a:rPr lang="en-US" sz="1600">
                <a:solidFill>
                  <a:srgbClr val="FF0000"/>
                </a:solidFill>
              </a:rPr>
              <a:t> a fully integrated, full-size active layer within a ~8mm gap between absorber plates</a:t>
            </a:r>
            <a:r>
              <a:rPr lang="en-US" sz="1600"/>
              <a:t>. </a:t>
            </a:r>
          </a:p>
          <a:p>
            <a:r>
              <a:rPr lang="en-US" sz="1600"/>
              <a:t>Several technologies are being investigated: RPC’s, </a:t>
            </a:r>
            <a:r>
              <a:rPr lang="el-GR" sz="1600"/>
              <a:t>μ</a:t>
            </a:r>
            <a:r>
              <a:rPr lang="en-US" sz="1600"/>
              <a:t>MEGAS, GEM’s, and scintillating </a:t>
            </a:r>
          </a:p>
          <a:p>
            <a:r>
              <a:rPr lang="en-US" sz="1600"/>
              <a:t>tiles/SiPM’s. A European project studies micromegas layers. All of this work is being </a:t>
            </a:r>
          </a:p>
          <a:p>
            <a:r>
              <a:rPr lang="en-US" sz="1600"/>
              <a:t>carried in conjunction with the CALICE Collaboration, and the results will form a critical </a:t>
            </a:r>
          </a:p>
          <a:p>
            <a:r>
              <a:rPr lang="en-US" sz="1600"/>
              <a:t>component of SiD’s future technology selection. An alternative approach, using </a:t>
            </a:r>
          </a:p>
          <a:p>
            <a:r>
              <a:rPr lang="en-US" sz="1600">
                <a:solidFill>
                  <a:srgbClr val="FF0000"/>
                </a:solidFill>
              </a:rPr>
              <a:t>homogeneous crystal calorimetry with dual readout</a:t>
            </a:r>
            <a:r>
              <a:rPr lang="en-US" sz="1600"/>
              <a:t>, is also being studied. This effort </a:t>
            </a:r>
          </a:p>
          <a:p>
            <a:r>
              <a:rPr lang="en-US" sz="1600"/>
              <a:t>needs to </a:t>
            </a:r>
            <a:r>
              <a:rPr lang="en-US" sz="1600">
                <a:solidFill>
                  <a:srgbClr val="FF0000"/>
                </a:solidFill>
              </a:rPr>
              <a:t>demonstrate good hadronic energy linearity and resolution in a test beam, to </a:t>
            </a:r>
          </a:p>
          <a:p>
            <a:r>
              <a:rPr lang="en-US" sz="1600">
                <a:solidFill>
                  <a:srgbClr val="FF0000"/>
                </a:solidFill>
              </a:rPr>
              <a:t>develop suitable crystals, to produce a realistic conceptual design, and to simulate physics </a:t>
            </a:r>
          </a:p>
          <a:p>
            <a:r>
              <a:rPr lang="en-US" sz="1600">
                <a:solidFill>
                  <a:srgbClr val="FF0000"/>
                </a:solidFill>
              </a:rPr>
              <a:t>performance</a:t>
            </a:r>
            <a:r>
              <a:rPr lang="en-US" sz="1600"/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81000" y="381000"/>
            <a:ext cx="85344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-&gt; SiD policy on readout (KPiX,…) for the various technologies.</a:t>
            </a:r>
          </a:p>
          <a:p>
            <a:pPr>
              <a:spcBef>
                <a:spcPct val="50000"/>
              </a:spcBef>
            </a:pPr>
            <a:r>
              <a:rPr lang="en-US" sz="2000"/>
              <a:t>-&gt; Arguments for support needed for alternative technologies (labs, universities).</a:t>
            </a:r>
          </a:p>
          <a:p>
            <a:pPr>
              <a:spcBef>
                <a:spcPct val="50000"/>
              </a:spcBef>
            </a:pPr>
            <a:r>
              <a:rPr lang="en-US" sz="2000"/>
              <a:t>-&gt;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685800" y="228600"/>
            <a:ext cx="8001000" cy="579438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PFA planning through 2012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762000" y="1295400"/>
            <a:ext cx="556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Relevant aspects of the Work Plan:</a:t>
            </a: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81200"/>
            <a:ext cx="7683500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04800" y="4191000"/>
            <a:ext cx="85344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-&gt; Timeline of PFA development and availability relevant to expected further benchmark requirements (yet to be defined)?</a:t>
            </a:r>
          </a:p>
          <a:p>
            <a:pPr>
              <a:spcBef>
                <a:spcPct val="50000"/>
              </a:spcBef>
            </a:pPr>
            <a:r>
              <a:rPr lang="en-US" sz="2000"/>
              <a:t>-&gt; Convergence of:           	Simulation/Reconstruction/Optimization/Benchmarking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52400" y="1447800"/>
            <a:ext cx="9153525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The R&amp;D program should validate the expectations of PF analysis with </a:t>
            </a:r>
          </a:p>
          <a:p>
            <a:r>
              <a:rPr lang="en-US" sz="2000">
                <a:solidFill>
                  <a:srgbClr val="FF0000"/>
                </a:solidFill>
              </a:rPr>
              <a:t>large detector set-ups and realistic conditions. It should also clarify </a:t>
            </a:r>
          </a:p>
          <a:p>
            <a:r>
              <a:rPr lang="en-US" sz="2000">
                <a:solidFill>
                  <a:srgbClr val="FF0000"/>
                </a:solidFill>
              </a:rPr>
              <a:t>whether specific design values (e.g. the depth of the hadronic calorimeter) </a:t>
            </a:r>
          </a:p>
          <a:p>
            <a:r>
              <a:rPr lang="en-US" sz="2000">
                <a:solidFill>
                  <a:srgbClr val="FF0000"/>
                </a:solidFill>
              </a:rPr>
              <a:t>or figures of merit related to jet reconstruction are fully understood.</a:t>
            </a:r>
            <a:r>
              <a:rPr lang="en-US" sz="2000"/>
              <a:t> </a:t>
            </a:r>
          </a:p>
          <a:p>
            <a:r>
              <a:rPr lang="en-US" sz="2000"/>
              <a:t>Additionally, R&amp;D programs should contribute to design choices in areas </a:t>
            </a:r>
          </a:p>
          <a:p>
            <a:r>
              <a:rPr lang="en-US" sz="2000"/>
              <a:t>where different options appear possible (e.g.: detector technology for </a:t>
            </a:r>
          </a:p>
          <a:p>
            <a:r>
              <a:rPr lang="en-US" sz="2000"/>
              <a:t>the vertex detector and its readout; for the active elements in the </a:t>
            </a:r>
          </a:p>
          <a:p>
            <a:r>
              <a:rPr lang="en-US" sz="2000"/>
              <a:t>hadronic calorimeter and in the muon detector/tail catcher; options for </a:t>
            </a:r>
          </a:p>
          <a:p>
            <a:r>
              <a:rPr lang="en-US" sz="2000"/>
              <a:t>digital readout of the electromagnetic calorimeter; options for</a:t>
            </a:r>
          </a:p>
          <a:p>
            <a:r>
              <a:rPr lang="en-US" sz="2000"/>
              <a:t>high-performance calorimeters based on the alternative approach of </a:t>
            </a:r>
          </a:p>
          <a:p>
            <a:r>
              <a:rPr lang="en-US" sz="2000"/>
              <a:t>multiple readout.) 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990600" y="304800"/>
            <a:ext cx="6477000" cy="579438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IDAG guidance on Cal/PFA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62000" y="533400"/>
            <a:ext cx="8001000" cy="579438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PFA planning through 2012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457200" y="1752600"/>
            <a:ext cx="83058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FF0000"/>
                </a:solidFill>
              </a:rPr>
              <a:t>Current PFA effort</a:t>
            </a:r>
            <a:r>
              <a:rPr lang="en-US" sz="2000" dirty="0"/>
              <a:t> – aimed at regrouping after the LOI/validation effort.</a:t>
            </a:r>
          </a:p>
          <a:p>
            <a:pPr>
              <a:spcBef>
                <a:spcPct val="50000"/>
              </a:spcBef>
            </a:pPr>
            <a:r>
              <a:rPr lang="en-US" sz="2000" dirty="0"/>
              <a:t>Focusing effort on </a:t>
            </a:r>
            <a:r>
              <a:rPr lang="en-US" sz="2000" dirty="0" err="1"/>
              <a:t>SiD</a:t>
            </a:r>
            <a:r>
              <a:rPr lang="en-US" sz="2000" dirty="0"/>
              <a:t> (Iowa) algorithm.</a:t>
            </a:r>
          </a:p>
          <a:p>
            <a:pPr>
              <a:spcBef>
                <a:spcPct val="50000"/>
              </a:spcBef>
            </a:pPr>
            <a:r>
              <a:rPr lang="en-US" sz="2000" dirty="0" err="1"/>
              <a:t>Usha</a:t>
            </a:r>
            <a:r>
              <a:rPr lang="en-US" sz="2000" dirty="0"/>
              <a:t> and Iowa </a:t>
            </a:r>
            <a:r>
              <a:rPr lang="en-US" sz="2000" dirty="0" smtClean="0"/>
              <a:t>deconstructing </a:t>
            </a:r>
            <a:r>
              <a:rPr lang="en-US" sz="2000" dirty="0"/>
              <a:t>Mat’s algorithm and will provide detailed write-up, facilitating future work by others on development.</a:t>
            </a:r>
          </a:p>
          <a:p>
            <a:pPr>
              <a:spcBef>
                <a:spcPct val="50000"/>
              </a:spcBef>
            </a:pPr>
            <a:r>
              <a:rPr lang="en-US" sz="2000" dirty="0"/>
              <a:t>MIT has been working on optimization and will work on algorithm development. There is the possibility of getting some UG support.</a:t>
            </a:r>
          </a:p>
          <a:p>
            <a:pPr>
              <a:spcBef>
                <a:spcPct val="50000"/>
              </a:spcBef>
            </a:pPr>
            <a:r>
              <a:rPr lang="en-US" sz="2000" dirty="0"/>
              <a:t>SLAC – additional person/people for PFA?</a:t>
            </a:r>
          </a:p>
          <a:p>
            <a:pPr>
              <a:spcBef>
                <a:spcPct val="50000"/>
              </a:spcBef>
            </a:pPr>
            <a:r>
              <a:rPr lang="en-US" sz="2000" dirty="0"/>
              <a:t>ANL – contribution to </a:t>
            </a:r>
            <a:r>
              <a:rPr lang="en-US" sz="2000" dirty="0" err="1"/>
              <a:t>SiD</a:t>
            </a:r>
            <a:r>
              <a:rPr lang="en-US" sz="2000" dirty="0"/>
              <a:t> PFA development?</a:t>
            </a:r>
          </a:p>
          <a:p>
            <a:pPr>
              <a:spcBef>
                <a:spcPct val="50000"/>
              </a:spcBef>
            </a:pP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57200" y="609600"/>
            <a:ext cx="8458200" cy="603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Norman is visiting University of Cambridge to discuss making an SiD compatible version of PANDORA/PFA – plans for using this version?</a:t>
            </a:r>
          </a:p>
          <a:p>
            <a:pPr>
              <a:spcBef>
                <a:spcPct val="50000"/>
              </a:spcBef>
            </a:pPr>
            <a:r>
              <a:rPr lang="en-US" sz="2000"/>
              <a:t>Steve is working on studies of dual-readout calorimetry with Adam – support for this effort in light of demise of 4</a:t>
            </a:r>
            <a:r>
              <a:rPr lang="en-US" sz="2000" baseline="30000"/>
              <a:t>th</a:t>
            </a:r>
            <a:r>
              <a:rPr lang="en-US" sz="2000"/>
              <a:t>?</a:t>
            </a:r>
          </a:p>
          <a:p>
            <a:pPr>
              <a:spcBef>
                <a:spcPct val="50000"/>
              </a:spcBef>
            </a:pPr>
            <a:endParaRPr lang="en-US" sz="2000"/>
          </a:p>
          <a:p>
            <a:pPr>
              <a:spcBef>
                <a:spcPct val="50000"/>
              </a:spcBef>
            </a:pPr>
            <a:r>
              <a:rPr lang="en-US" sz="2000"/>
              <a:t>DoE/NSF via Kansas – additional support, what level, where??</a:t>
            </a:r>
          </a:p>
          <a:p>
            <a:pPr>
              <a:spcBef>
                <a:spcPct val="50000"/>
              </a:spcBef>
            </a:pPr>
            <a:r>
              <a:rPr lang="en-US" sz="2000"/>
              <a:t>-----------------------------------------------------------------------------</a:t>
            </a:r>
          </a:p>
          <a:p>
            <a:pPr>
              <a:spcBef>
                <a:spcPct val="50000"/>
              </a:spcBef>
            </a:pPr>
            <a:r>
              <a:rPr lang="en-US" sz="2000"/>
              <a:t>Initial period of reforming a team to work on SiD PFA: 2 months</a:t>
            </a:r>
          </a:p>
          <a:p>
            <a:pPr>
              <a:spcBef>
                <a:spcPct val="50000"/>
              </a:spcBef>
            </a:pPr>
            <a:r>
              <a:rPr lang="en-US" sz="2000"/>
              <a:t>Defining longer term goals </a:t>
            </a:r>
          </a:p>
          <a:p>
            <a:pPr>
              <a:spcBef>
                <a:spcPct val="50000"/>
              </a:spcBef>
            </a:pPr>
            <a:r>
              <a:rPr lang="en-US" sz="2000"/>
              <a:t>      – who works on which pieces? </a:t>
            </a:r>
          </a:p>
          <a:p>
            <a:pPr>
              <a:spcBef>
                <a:spcPct val="50000"/>
              </a:spcBef>
            </a:pPr>
            <a:r>
              <a:rPr lang="en-US" sz="2000"/>
              <a:t>      - who tests new versions?</a:t>
            </a:r>
          </a:p>
          <a:p>
            <a:pPr>
              <a:spcBef>
                <a:spcPct val="50000"/>
              </a:spcBef>
            </a:pPr>
            <a:r>
              <a:rPr lang="en-US" sz="2000"/>
              <a:t>      - who assists with new benchmark specified processes?</a:t>
            </a:r>
          </a:p>
          <a:p>
            <a:pPr>
              <a:spcBef>
                <a:spcPct val="50000"/>
              </a:spcBef>
            </a:pPr>
            <a:r>
              <a:rPr lang="en-US" sz="2000"/>
              <a:t>      - what higher energies do we study/interworking with CLIC?</a:t>
            </a:r>
          </a:p>
          <a:p>
            <a:pPr>
              <a:spcBef>
                <a:spcPct val="50000"/>
              </a:spcBef>
            </a:pPr>
            <a:endParaRPr lang="en-US" sz="2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33400" y="457200"/>
            <a:ext cx="83058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Understanding dependency of PFA performance on technology choices.</a:t>
            </a:r>
          </a:p>
          <a:p>
            <a:pPr>
              <a:spcBef>
                <a:spcPct val="50000"/>
              </a:spcBef>
            </a:pPr>
            <a:r>
              <a:rPr lang="en-US" sz="2000"/>
              <a:t>Running PFA on fully detailed simulation(s) of calorimetry.</a:t>
            </a:r>
          </a:p>
          <a:p>
            <a:pPr>
              <a:spcBef>
                <a:spcPct val="50000"/>
              </a:spcBef>
            </a:pPr>
            <a:endParaRPr lang="en-US" sz="2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905000"/>
            <a:ext cx="77279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762000" y="533400"/>
            <a:ext cx="8001000" cy="579438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Calorimetry planning through 2012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762000" y="1295400"/>
            <a:ext cx="556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Relevant aspects of the Work Plan: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1447800"/>
            <a:ext cx="9153525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The R&amp;D program should validate the expectations of PF analysis with </a:t>
            </a:r>
          </a:p>
          <a:p>
            <a:r>
              <a:rPr lang="en-US" sz="2000"/>
              <a:t>large detector set-ups and realistic conditions. It should also clarify </a:t>
            </a:r>
          </a:p>
          <a:p>
            <a:r>
              <a:rPr lang="en-US" sz="2000"/>
              <a:t>whether specific design values (e.g. the depth of the hadronic calorimeter) </a:t>
            </a:r>
          </a:p>
          <a:p>
            <a:r>
              <a:rPr lang="en-US" sz="2000"/>
              <a:t>or figures of merit related to jet reconstruction are fully understood. </a:t>
            </a:r>
          </a:p>
          <a:p>
            <a:r>
              <a:rPr lang="en-US" sz="2000">
                <a:solidFill>
                  <a:srgbClr val="FF0000"/>
                </a:solidFill>
              </a:rPr>
              <a:t>Additionally, R&amp;D programs should contribute to design choices in areas </a:t>
            </a:r>
          </a:p>
          <a:p>
            <a:r>
              <a:rPr lang="en-US" sz="2000">
                <a:solidFill>
                  <a:srgbClr val="FF0000"/>
                </a:solidFill>
              </a:rPr>
              <a:t>where different options appear possible (e.g.: detector technology for </a:t>
            </a:r>
          </a:p>
          <a:p>
            <a:r>
              <a:rPr lang="en-US" sz="2000">
                <a:solidFill>
                  <a:srgbClr val="FF0000"/>
                </a:solidFill>
              </a:rPr>
              <a:t>the vertex detector and its readout; for the active elements in the </a:t>
            </a:r>
          </a:p>
          <a:p>
            <a:r>
              <a:rPr lang="en-US" sz="2000">
                <a:solidFill>
                  <a:srgbClr val="FF0000"/>
                </a:solidFill>
              </a:rPr>
              <a:t>hadronic calorimeter and in the muon detector/tail catcher; options for </a:t>
            </a:r>
          </a:p>
          <a:p>
            <a:r>
              <a:rPr lang="en-US" sz="2000">
                <a:solidFill>
                  <a:srgbClr val="FF0000"/>
                </a:solidFill>
              </a:rPr>
              <a:t>digital readout of the electromagnetic calorimeter; options for</a:t>
            </a:r>
          </a:p>
          <a:p>
            <a:r>
              <a:rPr lang="en-US" sz="2000">
                <a:solidFill>
                  <a:srgbClr val="FF0000"/>
                </a:solidFill>
              </a:rPr>
              <a:t>high-performance calorimeters based on the alternative approach of </a:t>
            </a:r>
          </a:p>
          <a:p>
            <a:r>
              <a:rPr lang="en-US" sz="2000">
                <a:solidFill>
                  <a:srgbClr val="FF0000"/>
                </a:solidFill>
              </a:rPr>
              <a:t>multiple readout.) 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990600" y="304800"/>
            <a:ext cx="6477000" cy="579438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IDAG guidance on Cal/PFA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685800" y="152400"/>
            <a:ext cx="8001000" cy="579438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ECal planning through 2012</a:t>
            </a: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609600" y="990600"/>
            <a:ext cx="79629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For the baseline silicon-tungsten Ecal design, </a:t>
            </a:r>
            <a:r>
              <a:rPr lang="en-US" sz="1600">
                <a:solidFill>
                  <a:srgbClr val="FF0000"/>
                </a:solidFill>
              </a:rPr>
              <a:t>the operability of a fully integrated </a:t>
            </a:r>
          </a:p>
          <a:p>
            <a:r>
              <a:rPr lang="en-US" sz="1600">
                <a:solidFill>
                  <a:srgbClr val="FF0000"/>
                </a:solidFill>
              </a:rPr>
              <a:t>active layer inside the projected 1.25mm gap between absorber plates must be </a:t>
            </a:r>
          </a:p>
          <a:p>
            <a:r>
              <a:rPr lang="en-US" sz="1600">
                <a:solidFill>
                  <a:srgbClr val="FF0000"/>
                </a:solidFill>
              </a:rPr>
              <a:t>demonstrated</a:t>
            </a:r>
            <a:r>
              <a:rPr lang="en-US" sz="1600"/>
              <a:t>. Sufficient S/N, successful signal extraction, pulse powering, and </a:t>
            </a:r>
          </a:p>
          <a:p>
            <a:r>
              <a:rPr lang="en-US" sz="1600"/>
              <a:t>adequate cooling must be shown as well. Mechanical prototypes with steel rather </a:t>
            </a:r>
          </a:p>
          <a:p>
            <a:r>
              <a:rPr lang="en-US" sz="1600"/>
              <a:t>than tungsten will first be built, followed by a full depth tower appropriate for </a:t>
            </a:r>
          </a:p>
          <a:p>
            <a:r>
              <a:rPr lang="en-US" sz="1600"/>
              <a:t>beam tests. For the alternative </a:t>
            </a:r>
            <a:r>
              <a:rPr lang="en-US" sz="1600">
                <a:solidFill>
                  <a:srgbClr val="FF0000"/>
                </a:solidFill>
              </a:rPr>
              <a:t>MAPS technology</a:t>
            </a:r>
            <a:r>
              <a:rPr lang="en-US" sz="1600"/>
              <a:t> being investigated in the U.K., </a:t>
            </a:r>
          </a:p>
          <a:p>
            <a:r>
              <a:rPr lang="en-US" sz="1600"/>
              <a:t>a key need is </a:t>
            </a:r>
            <a:r>
              <a:rPr lang="en-US" sz="1600">
                <a:solidFill>
                  <a:srgbClr val="FF0000"/>
                </a:solidFill>
              </a:rPr>
              <a:t>production of large sensors with sufficient yield</a:t>
            </a:r>
            <a:r>
              <a:rPr lang="en-US" sz="1600"/>
              <a:t>.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609600" y="2971800"/>
            <a:ext cx="8001000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-&gt; Timeline for the various Si/W ECal baseline development stages</a:t>
            </a:r>
          </a:p>
          <a:p>
            <a:pPr>
              <a:spcBef>
                <a:spcPct val="50000"/>
              </a:spcBef>
            </a:pPr>
            <a:r>
              <a:rPr lang="en-US" sz="2000"/>
              <a:t>-&gt; Timeline for </a:t>
            </a:r>
            <a:r>
              <a:rPr lang="en-US" sz="2000" i="1"/>
              <a:t>full</a:t>
            </a:r>
            <a:r>
              <a:rPr lang="en-US" sz="2000"/>
              <a:t> simulation of Si/W ECal</a:t>
            </a:r>
          </a:p>
          <a:p>
            <a:pPr>
              <a:spcBef>
                <a:spcPct val="50000"/>
              </a:spcBef>
            </a:pPr>
            <a:r>
              <a:rPr lang="en-US" sz="2000"/>
              <a:t>-&gt; Review of current R&amp;D resources for Si/W baseline</a:t>
            </a:r>
          </a:p>
          <a:p>
            <a:pPr>
              <a:spcBef>
                <a:spcPct val="50000"/>
              </a:spcBef>
            </a:pPr>
            <a:r>
              <a:rPr lang="en-US" sz="2000"/>
              <a:t>-&gt; Timeline for development of MAPS alternative</a:t>
            </a:r>
          </a:p>
          <a:p>
            <a:pPr>
              <a:spcBef>
                <a:spcPct val="50000"/>
              </a:spcBef>
            </a:pPr>
            <a:r>
              <a:rPr lang="en-US" sz="2000"/>
              <a:t>-&gt; Review of resources for MAPS development</a:t>
            </a:r>
          </a:p>
          <a:p>
            <a:pPr>
              <a:spcBef>
                <a:spcPct val="50000"/>
              </a:spcBef>
            </a:pPr>
            <a:endParaRPr lang="en-US"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3873</TotalTime>
  <Words>914</Words>
  <Application>Microsoft Office PowerPoint</Application>
  <PresentationFormat>On-screen Show (4:3)</PresentationFormat>
  <Paragraphs>91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Comic Sans MS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University of Texas at Arlington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White</dc:creator>
  <cp:lastModifiedBy>andy white</cp:lastModifiedBy>
  <cp:revision>38</cp:revision>
  <dcterms:created xsi:type="dcterms:W3CDTF">2009-09-06T00:31:42Z</dcterms:created>
  <dcterms:modified xsi:type="dcterms:W3CDTF">2009-09-08T17:06:17Z</dcterms:modified>
</cp:coreProperties>
</file>