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4"/>
  </p:notesMasterIdLst>
  <p:sldIdLst>
    <p:sldId id="256" r:id="rId2"/>
    <p:sldId id="496" r:id="rId3"/>
    <p:sldId id="500" r:id="rId4"/>
    <p:sldId id="497" r:id="rId5"/>
    <p:sldId id="499" r:id="rId6"/>
    <p:sldId id="498" r:id="rId7"/>
    <p:sldId id="501" r:id="rId8"/>
    <p:sldId id="502" r:id="rId9"/>
    <p:sldId id="504" r:id="rId10"/>
    <p:sldId id="505" r:id="rId11"/>
    <p:sldId id="503" r:id="rId12"/>
    <p:sldId id="506" r:id="rId13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3333CC"/>
    <a:srgbClr val="00CC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7027" autoAdjust="0"/>
    <p:restoredTop sz="94843" autoAdjust="0"/>
  </p:normalViewPr>
  <p:slideViewPr>
    <p:cSldViewPr showGuides="1">
      <p:cViewPr varScale="1">
        <p:scale>
          <a:sx n="71" d="100"/>
          <a:sy n="71" d="100"/>
        </p:scale>
        <p:origin x="-108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B00D74-9FC4-4D7C-A9E8-2DEC3BFA9F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90F060-3EA4-4E86-881D-8E4981490E3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5847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43F92-5444-4781-8151-311B355E49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2171700" cy="6275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77813"/>
            <a:ext cx="6362700" cy="6275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A1758-2AF2-4D63-8676-EFCBEC15F0C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2F923-D38A-4D41-8F35-65A2BA056BD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EE4E0-7E37-4452-9FB1-3BD1C40AD8F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CF8EC-DCA0-4311-B417-A375368303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4646F-5521-4D89-8F03-A1E0B886AC7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56E9E-AE15-45EE-A61E-92A79CD3F3B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96A9A0-FC67-4541-AB55-B166A48259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F37B0-2010-4736-BE33-66F6C9AED8F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A55EE-31C6-4991-9714-40C4AF59A2A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77813"/>
            <a:ext cx="86868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2192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DE2B331F-9E92-4FBA-8CEE-9C81E6B779C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4823" name="Freeform 7"/>
          <p:cNvSpPr>
            <a:spLocks noChangeArrowheads="1"/>
          </p:cNvSpPr>
          <p:nvPr/>
        </p:nvSpPr>
        <p:spPr bwMode="auto">
          <a:xfrm>
            <a:off x="2286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457200" y="6553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8153400" cy="1752600"/>
          </a:xfrm>
        </p:spPr>
        <p:txBody>
          <a:bodyPr/>
          <a:lstStyle/>
          <a:p>
            <a:r>
              <a:rPr lang="en-US"/>
              <a:t>Silicon Detector: </a:t>
            </a:r>
            <a:br>
              <a:rPr lang="en-US"/>
            </a:br>
            <a:r>
              <a:rPr lang="en-US" sz="3800"/>
              <a:t>Simulation &amp; Reconstruction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648200"/>
            <a:ext cx="5029200" cy="1600200"/>
          </a:xfrm>
        </p:spPr>
        <p:txBody>
          <a:bodyPr/>
          <a:lstStyle/>
          <a:p>
            <a:r>
              <a:rPr lang="en-US" dirty="0"/>
              <a:t>Norman Graf </a:t>
            </a:r>
          </a:p>
          <a:p>
            <a:r>
              <a:rPr lang="en-US" dirty="0"/>
              <a:t>SiD Advisory Meeting</a:t>
            </a:r>
          </a:p>
          <a:p>
            <a:r>
              <a:rPr lang="en-US" dirty="0" smtClean="0"/>
              <a:t>September 14, </a:t>
            </a:r>
            <a:r>
              <a:rPr lang="en-US" dirty="0"/>
              <a:t>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Forward: </a:t>
            </a:r>
            <a:r>
              <a:rPr lang="en-US" dirty="0" err="1" smtClean="0"/>
              <a:t>Vertexing</a:t>
            </a:r>
            <a:r>
              <a:rPr lang="en-US" dirty="0" smtClean="0"/>
              <a:t>/Flavor Tag.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Abandoned by SiD quite some time ago.</a:t>
            </a:r>
          </a:p>
          <a:p>
            <a:pPr lvl="1"/>
            <a:r>
              <a:rPr lang="en-US" dirty="0" smtClean="0"/>
              <a:t>For LOI, ran the ILD framework to find and fit vertices and perform jet flavor tagging.</a:t>
            </a:r>
          </a:p>
          <a:p>
            <a:r>
              <a:rPr lang="en-US" dirty="0" smtClean="0"/>
              <a:t>LCFI effort unfunded in UK.</a:t>
            </a:r>
          </a:p>
          <a:p>
            <a:pPr lvl="1"/>
            <a:r>
              <a:rPr lang="en-US" dirty="0" smtClean="0"/>
              <a:t>Being picked up by Japanese groups?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F923-D38A-4D41-8F35-65A2BA056BDB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Testbeams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F923-D38A-4D41-8F35-65A2BA056BDB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 and Reconstruction effort continues to suffer from reduced effort through evaporation, attrition and layoffs.</a:t>
            </a:r>
          </a:p>
          <a:p>
            <a:r>
              <a:rPr lang="en-US" dirty="0" smtClean="0"/>
              <a:t>Barely scraped by the LOI elimination process due to the extreme efforts of a very few individuals.</a:t>
            </a:r>
          </a:p>
          <a:p>
            <a:pPr lvl="1"/>
            <a:r>
              <a:rPr lang="en-US" dirty="0" smtClean="0"/>
              <a:t>Essentially no groups left.</a:t>
            </a:r>
          </a:p>
          <a:p>
            <a:r>
              <a:rPr lang="en-US" dirty="0" smtClean="0"/>
              <a:t>I do not see how we can deliver on the next round of required analyses with the current resources.</a:t>
            </a:r>
          </a:p>
          <a:p>
            <a:r>
              <a:rPr lang="en-US" smtClean="0"/>
              <a:t>Comments?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F923-D38A-4D41-8F35-65A2BA056BDB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barely:</a:t>
            </a:r>
          </a:p>
          <a:p>
            <a:pPr lvl="1"/>
            <a:r>
              <a:rPr lang="en-US" dirty="0" smtClean="0"/>
              <a:t>Events generated at last minute by one individual.</a:t>
            </a:r>
          </a:p>
          <a:p>
            <a:pPr lvl="1"/>
            <a:r>
              <a:rPr lang="en-US" dirty="0" smtClean="0"/>
              <a:t>Extremely </a:t>
            </a:r>
            <a:r>
              <a:rPr lang="en-US" dirty="0" err="1" smtClean="0"/>
              <a:t>unrealisitic</a:t>
            </a:r>
            <a:r>
              <a:rPr lang="en-US" dirty="0" smtClean="0"/>
              <a:t> detector design used for the physics benchmarking studies.</a:t>
            </a:r>
          </a:p>
          <a:p>
            <a:pPr lvl="1"/>
            <a:r>
              <a:rPr lang="en-US" dirty="0" smtClean="0"/>
              <a:t>Events processed through simulation and reconstruction chain only because of herculean efforts by three people.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Now what?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F923-D38A-4D41-8F35-65A2BA056BDB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Work plan after validation till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 a realistic simulation model of the baseline design, including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identified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faults and limitations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.”</a:t>
            </a:r>
          </a:p>
          <a:p>
            <a:r>
              <a:rPr lang="en-US" dirty="0" smtClean="0"/>
              <a:t>An improved detector design (</a:t>
            </a:r>
            <a:r>
              <a:rPr lang="en-US" dirty="0" err="1" smtClean="0"/>
              <a:t>sidloi</a:t>
            </a:r>
            <a:r>
              <a:rPr lang="en-US" dirty="0" smtClean="0"/>
              <a:t>) was developed for the Boulder meeting. Included polygonal, overlapping stave </a:t>
            </a:r>
            <a:r>
              <a:rPr lang="en-US" dirty="0" err="1" smtClean="0"/>
              <a:t>EMCal</a:t>
            </a:r>
            <a:r>
              <a:rPr lang="en-US" dirty="0" smtClean="0"/>
              <a:t> barrel, polygonal; wedge </a:t>
            </a:r>
            <a:r>
              <a:rPr lang="en-US" dirty="0" err="1" smtClean="0"/>
              <a:t>Hcal</a:t>
            </a:r>
            <a:r>
              <a:rPr lang="en-US" dirty="0" smtClean="0"/>
              <a:t> barrel; planar silicon tracking wafers: overlapping pinwheel barrel tracker design, castellated vertex barrel.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Zero response from any of the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subdetector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groups. Was not used in the LOI.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F923-D38A-4D41-8F35-65A2BA056BDB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Work plan after validation till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Simulate and analyze updated benchmark reactions with the realistic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detector model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Include the impact of detector dead zones and updated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background conditions.”</a:t>
            </a:r>
          </a:p>
          <a:p>
            <a:r>
              <a:rPr lang="en-US" dirty="0" smtClean="0"/>
              <a:t>No word on any benchmark updates from the physics group, despite repeated requests.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realistic (but far from real) detector designs can be simulated. 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Essentially no effort remains for reconstruction effort.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F923-D38A-4D41-8F35-65A2BA056BDB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Work plan after validation till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Simulate and study some reactions at 1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TeV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including realistic higher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 backgrounds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demonstrating the detector performance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.”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Yet another new machine configuration?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Will there be any overlap with the CLIC CDR effort?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No word from the physics group, despite repeated requests.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Who will generate input spectra and physics and background events? 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F923-D38A-4D41-8F35-65A2BA056BDB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IDAG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“It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should also clarify whether specific design values (e.g. the depth of the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hadronic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calorimeter) or figures of merit related to jet reconstruction are fully understood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.”</a:t>
            </a:r>
          </a:p>
          <a:p>
            <a:r>
              <a:rPr lang="en-US" dirty="0" smtClean="0"/>
              <a:t>Not clear that existing reconstruction has sufficient resolution to resolve this, especially at higher energies.</a:t>
            </a:r>
            <a:endParaRPr lang="en-US" dirty="0"/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See PFA talk at last week’s meeting.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F923-D38A-4D41-8F35-65A2BA056BDB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IDAG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quality and completeness of the reconstruction and analysis software might be improved in some areas, clarifying further the performance and the limits of the detector concepts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.”</a:t>
            </a:r>
          </a:p>
          <a:p>
            <a:r>
              <a:rPr lang="en-US" dirty="0" smtClean="0"/>
              <a:t>They were being kind…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F923-D38A-4D41-8F35-65A2BA056BDB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forward: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response on </a:t>
            </a:r>
            <a:r>
              <a:rPr lang="en-US" dirty="0" err="1" smtClean="0"/>
              <a:t>sidloi</a:t>
            </a:r>
            <a:r>
              <a:rPr lang="en-US" dirty="0" smtClean="0"/>
              <a:t>, moving ahead anyway.</a:t>
            </a:r>
          </a:p>
          <a:p>
            <a:r>
              <a:rPr lang="en-US" dirty="0" smtClean="0"/>
              <a:t>Implementing generic, simplified digitization developed for ATLAS.</a:t>
            </a:r>
          </a:p>
          <a:p>
            <a:r>
              <a:rPr lang="en-US" dirty="0" smtClean="0"/>
              <a:t>Finding strategies will have to be modified to accommodate new topologies.</a:t>
            </a:r>
          </a:p>
          <a:p>
            <a:r>
              <a:rPr lang="en-US" dirty="0" smtClean="0"/>
              <a:t>Still no effort on fitting.</a:t>
            </a:r>
          </a:p>
          <a:p>
            <a:pPr lvl="1"/>
            <a:r>
              <a:rPr lang="en-US" dirty="0" smtClean="0"/>
              <a:t>Are results good enough as they are?</a:t>
            </a:r>
          </a:p>
          <a:p>
            <a:pPr lvl="2"/>
            <a:r>
              <a:rPr lang="en-US" dirty="0" smtClean="0"/>
              <a:t>No evident concern about ILD/SiD </a:t>
            </a:r>
            <a:r>
              <a:rPr lang="en-US" dirty="0" err="1" smtClean="0"/>
              <a:t>higgs</a:t>
            </a:r>
            <a:r>
              <a:rPr lang="en-US" dirty="0" smtClean="0"/>
              <a:t> mass differences.</a:t>
            </a:r>
          </a:p>
          <a:p>
            <a:r>
              <a:rPr lang="en-US" dirty="0" smtClean="0"/>
              <a:t>Possible additional effort from India, UCSC, CERN &amp; CO.</a:t>
            </a:r>
          </a:p>
          <a:p>
            <a:pPr lvl="1"/>
            <a:r>
              <a:rPr lang="en-US" dirty="0" smtClean="0"/>
              <a:t>Not being aggressively followed up.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F923-D38A-4D41-8F35-65A2BA056BDB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Forward: </a:t>
            </a:r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response on </a:t>
            </a:r>
            <a:r>
              <a:rPr lang="en-US" dirty="0" err="1" smtClean="0"/>
              <a:t>sidloi</a:t>
            </a:r>
            <a:r>
              <a:rPr lang="en-US" dirty="0" smtClean="0"/>
              <a:t>, moving ahead anyway.</a:t>
            </a:r>
          </a:p>
          <a:p>
            <a:r>
              <a:rPr lang="en-US" dirty="0"/>
              <a:t>R</a:t>
            </a:r>
            <a:r>
              <a:rPr lang="en-US" dirty="0" smtClean="0"/>
              <a:t>econstruction will have to be rewritten to accommodate different calorimeter topologies.</a:t>
            </a:r>
          </a:p>
          <a:p>
            <a:pPr lvl="1"/>
            <a:r>
              <a:rPr lang="en-US" dirty="0" smtClean="0"/>
              <a:t>Modify existing code or start over from scratch?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F923-D38A-4D41-8F35-65A2BA056BDB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ilicon Detector: &amp;#x0D;&amp;#x0A;Simulation &amp;amp; Reconstruction&amp;quot;&quot;/&gt;&lt;property id=&quot;20307&quot; value=&quot;256&quot;/&gt;&lt;/object&gt;&lt;object type=&quot;3&quot; unique_id=&quot;15924&quot;&gt;&lt;property id=&quot;20148&quot; value=&quot;5&quot;/&gt;&lt;property id=&quot;20300&quot; value=&quot;Slide 2 - &amp;quot;Validated!&amp;quot;&quot;/&gt;&lt;property id=&quot;20307&quot; value=&quot;496&quot;/&gt;&lt;/object&gt;&lt;object type=&quot;3&quot; unique_id=&quot;15925&quot;&gt;&lt;property id=&quot;20148&quot; value=&quot;5&quot;/&gt;&lt;property id=&quot;20300&quot; value=&quot;Slide 3 - &amp;quot;Work plan after validation till 2012&amp;quot;&quot;/&gt;&lt;property id=&quot;20307&quot; value=&quot;500&quot;/&gt;&lt;/object&gt;&lt;object type=&quot;3&quot; unique_id=&quot;15926&quot;&gt;&lt;property id=&quot;20148&quot; value=&quot;5&quot;/&gt;&lt;property id=&quot;20300&quot; value=&quot;Slide 4 - &amp;quot;Work plan after validation till 2012&amp;quot;&quot;/&gt;&lt;property id=&quot;20307&quot; value=&quot;497&quot;/&gt;&lt;/object&gt;&lt;object type=&quot;3&quot; unique_id=&quot;15927&quot;&gt;&lt;property id=&quot;20148&quot; value=&quot;5&quot;/&gt;&lt;property id=&quot;20300&quot; value=&quot;Slide 5 - &amp;quot;Work plan after validation till 2012&amp;quot;&quot;/&gt;&lt;property id=&quot;20307&quot; value=&quot;499&quot;/&gt;&lt;/object&gt;&lt;object type=&quot;3&quot; unique_id=&quot;15928&quot;&gt;&lt;property id=&quot;20148&quot; value=&quot;5&quot;/&gt;&lt;property id=&quot;20300&quot; value=&quot;Slide 6 - &amp;quot;IDAG requests&amp;quot;&quot;/&gt;&lt;property id=&quot;20307&quot; value=&quot;498&quot;/&gt;&lt;/object&gt;&lt;object type=&quot;3&quot; unique_id=&quot;15929&quot;&gt;&lt;property id=&quot;20148&quot; value=&quot;5&quot;/&gt;&lt;property id=&quot;20300&quot; value=&quot;Slide 7 - &amp;quot;IDAG requests&amp;quot;&quot;/&gt;&lt;property id=&quot;20307&quot; value=&quot;501&quot;/&gt;&lt;/object&gt;&lt;object type=&quot;3&quot; unique_id=&quot;15930&quot;&gt;&lt;property id=&quot;20148&quot; value=&quot;5&quot;/&gt;&lt;property id=&quot;20300&quot; value=&quot;Slide 8 - &amp;quot;Moving forward: Tracking&amp;quot;&quot;/&gt;&lt;property id=&quot;20307&quot; value=&quot;502&quot;/&gt;&lt;/object&gt;&lt;object type=&quot;3&quot; unique_id=&quot;15931&quot;&gt;&lt;property id=&quot;20148&quot; value=&quot;5&quot;/&gt;&lt;property id=&quot;20300&quot; value=&quot;Slide 9 - &amp;quot;Moving Forward: Calorimetry&amp;quot;&quot;/&gt;&lt;property id=&quot;20307&quot; value=&quot;504&quot;/&gt;&lt;/object&gt;&lt;object type=&quot;3&quot; unique_id=&quot;15932&quot;&gt;&lt;property id=&quot;20148&quot; value=&quot;5&quot;/&gt;&lt;property id=&quot;20300&quot; value=&quot;Slide 10 - &amp;quot;Moving Forward: Vertexing/Flavor Tag.&amp;quot;&quot;/&gt;&lt;property id=&quot;20307&quot; value=&quot;505&quot;/&gt;&lt;/object&gt;&lt;object type=&quot;3&quot; unique_id=&quot;15933&quot;&gt;&lt;property id=&quot;20148&quot; value=&quot;5&quot;/&gt;&lt;property id=&quot;20300&quot; value=&quot;Slide 11 - &amp;quot;Testbeams?&amp;quot;&quot;/&gt;&lt;property id=&quot;20307&quot; value=&quot;503&quot;/&gt;&lt;/object&gt;&lt;object type=&quot;3&quot; unique_id=&quot;15934&quot;&gt;&lt;property id=&quot;20148&quot; value=&quot;5&quot;/&gt;&lt;property id=&quot;20300&quot; value=&quot;Slide 12 - &amp;quot;Summary &amp;amp; Conclusions&amp;quot;&quot;/&gt;&lt;property id=&quot;20307&quot; value=&quot;50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4987</TotalTime>
  <Words>600</Words>
  <Application>Microsoft Office PowerPoint</Application>
  <PresentationFormat>On-screen Show (4:3)</PresentationFormat>
  <Paragraphs>71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Garamond</vt:lpstr>
      <vt:lpstr>Times New Roman</vt:lpstr>
      <vt:lpstr>Wingdings</vt:lpstr>
      <vt:lpstr>Symbol</vt:lpstr>
      <vt:lpstr>Edge</vt:lpstr>
      <vt:lpstr>Silicon Detector:  Simulation &amp; Reconstruction</vt:lpstr>
      <vt:lpstr>Validated!</vt:lpstr>
      <vt:lpstr>Work plan after validation till 2012</vt:lpstr>
      <vt:lpstr>Work plan after validation till 2012</vt:lpstr>
      <vt:lpstr>Work plan after validation till 2012</vt:lpstr>
      <vt:lpstr>IDAG requests</vt:lpstr>
      <vt:lpstr>IDAG requests</vt:lpstr>
      <vt:lpstr>Moving forward: Tracking</vt:lpstr>
      <vt:lpstr>Moving Forward: Calorimetry</vt:lpstr>
      <vt:lpstr>Moving Forward: Vertexing/Flavor Tag.</vt:lpstr>
      <vt:lpstr>Testbeams?</vt:lpstr>
      <vt:lpstr>Summary &amp; Conclusions</vt:lpstr>
    </vt:vector>
  </TitlesOfParts>
  <Company>SLAC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ILC Simulation Status Report</dc:title>
  <dc:creator>Norman Graf</dc:creator>
  <cp:lastModifiedBy>Norman Graf</cp:lastModifiedBy>
  <cp:revision>209</cp:revision>
  <dcterms:created xsi:type="dcterms:W3CDTF">2004-06-01T20:57:06Z</dcterms:created>
  <dcterms:modified xsi:type="dcterms:W3CDTF">2009-09-14T14:10:45Z</dcterms:modified>
</cp:coreProperties>
</file>