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FF6600"/>
    <a:srgbClr val="9AA046"/>
    <a:srgbClr val="548123"/>
    <a:srgbClr val="FF0000"/>
    <a:srgbClr val="000099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083" autoAdjust="0"/>
    <p:restoredTop sz="96587" autoAdjust="0"/>
  </p:normalViewPr>
  <p:slideViewPr>
    <p:cSldViewPr>
      <p:cViewPr varScale="1">
        <p:scale>
          <a:sx n="114" d="100"/>
          <a:sy n="114" d="100"/>
        </p:scale>
        <p:origin x="-216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74"/>
    </p:cViewPr>
  </p:sorterViewPr>
  <p:notesViewPr>
    <p:cSldViewPr>
      <p:cViewPr varScale="1">
        <p:scale>
          <a:sx n="72" d="100"/>
          <a:sy n="72" d="100"/>
        </p:scale>
        <p:origin x="-3996" y="-114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9245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 defTabSz="965200">
              <a:defRPr sz="13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6213" y="0"/>
            <a:ext cx="3092450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t" anchorCtr="0" compatLnSpc="1">
            <a:prstTxWarp prst="textNoShape">
              <a:avLst/>
            </a:prstTxWarp>
          </a:bodyPr>
          <a:lstStyle>
            <a:lvl1pPr algn="r" defTabSz="965200">
              <a:defRPr sz="13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0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6613"/>
            <a:ext cx="309245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 defTabSz="965200">
              <a:defRPr sz="13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0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6213" y="9726613"/>
            <a:ext cx="3092450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60" tIns="48230" rIns="96460" bIns="4823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 smtClean="0"/>
            </a:lvl1pPr>
          </a:lstStyle>
          <a:p>
            <a:pPr>
              <a:defRPr/>
            </a:pPr>
            <a:fld id="{55120CB7-F5B5-42E5-A39D-E1B14EDD2F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74" tIns="48037" rIns="96074" bIns="48037" numCol="1" anchor="t" anchorCtr="0" compatLnSpc="1">
            <a:prstTxWarp prst="textNoShape">
              <a:avLst/>
            </a:prstTxWarp>
          </a:bodyPr>
          <a:lstStyle>
            <a:lvl1pPr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74" tIns="48037" rIns="96074" bIns="48037" numCol="1" anchor="t" anchorCtr="0" compatLnSpc="1">
            <a:prstTxWarp prst="textNoShape">
              <a:avLst/>
            </a:prstTxWarp>
          </a:bodyPr>
          <a:lstStyle>
            <a:lvl1pPr algn="r"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74" tIns="48037" rIns="96074" bIns="48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74" tIns="48037" rIns="96074" bIns="48037" numCol="1" anchor="b" anchorCtr="0" compatLnSpc="1">
            <a:prstTxWarp prst="textNoShape">
              <a:avLst/>
            </a:prstTxWarp>
          </a:bodyPr>
          <a:lstStyle>
            <a:lvl1pPr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074" tIns="48037" rIns="96074" bIns="48037" numCol="1" anchor="b" anchorCtr="0" compatLnSpc="1">
            <a:prstTxWarp prst="textNoShape">
              <a:avLst/>
            </a:prstTxWarp>
          </a:bodyPr>
          <a:lstStyle>
            <a:lvl1pPr algn="r" defTabSz="962025">
              <a:defRPr sz="130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32296A60-6A80-4365-8A25-8C7B0AC4C2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296A60-6A80-4365-8A25-8C7B0AC4C25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77BEB13-BAB2-4368-AECC-34A35E774DA8}" type="slidenum">
              <a:rPr lang="en-GB"/>
              <a:pPr/>
              <a:t>20</a:t>
            </a:fld>
            <a:endParaRPr lang="en-GB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052" descr="SCI_PPT_templ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71628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70F97-D7C8-436B-B2CC-4A6EA9FA60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765175"/>
            <a:ext cx="2068512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765175"/>
            <a:ext cx="60579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52E14-B323-480F-B6AC-1E6DA13093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34936-0B84-4CC3-96DE-05911679CA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E8141-009B-45E7-BBD8-01AD116ABD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844675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844675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C07B-3248-451C-AC88-7019DAD13D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DD5FF-A307-4C5A-950B-404BC0E520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9C506-B368-47FA-962D-FD4311F0FB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E996F-5CCD-4178-88C2-495565685A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9836D-63DD-4EF4-BB1C-003D57A213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339517-23AF-4D62-B0C5-CE89829CC0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GB" smtClean="0"/>
              <a:t>Norbert Collomb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5EE455A-B9EC-43BB-841F-531AAE1D46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844675"/>
            <a:ext cx="82296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6858000"/>
            <a:ext cx="9144000" cy="0"/>
          </a:xfrm>
          <a:prstGeom prst="line">
            <a:avLst/>
          </a:prstGeom>
          <a:noFill/>
          <a:ln w="73025">
            <a:solidFill>
              <a:srgbClr val="00008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1032" name="Picture 19" descr="SCI_PPT_templ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71628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765175"/>
            <a:ext cx="56149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571604" y="1857364"/>
            <a:ext cx="642942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 smtClean="0"/>
              <a:t>ILC</a:t>
            </a:r>
            <a:r>
              <a:rPr lang="en-GB" sz="2400" b="1" dirty="0" smtClean="0"/>
              <a:t> – Central Integration SB 2009 </a:t>
            </a:r>
            <a:r>
              <a:rPr lang="en-GB" sz="2400" b="1" dirty="0" smtClean="0"/>
              <a:t>Layout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algn="ctr"/>
            <a:r>
              <a:rPr lang="en-GB" sz="2000" dirty="0" smtClean="0"/>
              <a:t>Interpretation of available data into CAD 3D virtual model to serve as true scale graphical representation.</a:t>
            </a:r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pPr algn="ctr"/>
            <a:endParaRPr lang="en-GB" sz="2000" dirty="0" smtClean="0"/>
          </a:p>
          <a:p>
            <a:pPr algn="ctr"/>
            <a:r>
              <a:rPr lang="en-GB" sz="2000" dirty="0" smtClean="0"/>
              <a:t>by </a:t>
            </a:r>
            <a:r>
              <a:rPr lang="en-GB" sz="2000" dirty="0" err="1" smtClean="0"/>
              <a:t>N.Collomb</a:t>
            </a:r>
            <a:endParaRPr lang="en-GB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3"/>
            <a:ext cx="914400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786182" y="2214554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Transfer Line 5GeV Booster section</a:t>
            </a:r>
            <a:endParaRPr lang="en-GB" sz="1400" dirty="0"/>
          </a:p>
        </p:txBody>
      </p:sp>
      <p:cxnSp>
        <p:nvCxnSpPr>
          <p:cNvPr id="8" name="Straight Connector 7"/>
          <p:cNvCxnSpPr>
            <a:stCxn id="7" idx="2"/>
          </p:cNvCxnSpPr>
          <p:nvPr/>
        </p:nvCxnSpPr>
        <p:spPr>
          <a:xfrm rot="5400000">
            <a:off x="4244249" y="3279842"/>
            <a:ext cx="1119853" cy="35717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00760" y="2928934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endParaRPr lang="en-GB" sz="1400" dirty="0"/>
          </a:p>
        </p:txBody>
      </p:sp>
      <p:cxnSp>
        <p:nvCxnSpPr>
          <p:cNvPr id="10" name="Straight Connector 9"/>
          <p:cNvCxnSpPr>
            <a:stCxn id="9" idx="2"/>
          </p:cNvCxnSpPr>
          <p:nvPr/>
        </p:nvCxnSpPr>
        <p:spPr>
          <a:xfrm rot="5400000">
            <a:off x="6083210" y="3368575"/>
            <a:ext cx="692357" cy="428628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00298" y="2917021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RTML</a:t>
            </a:r>
            <a:endParaRPr lang="en-GB" sz="1400" dirty="0"/>
          </a:p>
        </p:txBody>
      </p:sp>
      <p:cxnSp>
        <p:nvCxnSpPr>
          <p:cNvPr id="12" name="Straight Connector 11"/>
          <p:cNvCxnSpPr>
            <a:stCxn id="11" idx="1"/>
          </p:cNvCxnSpPr>
          <p:nvPr/>
        </p:nvCxnSpPr>
        <p:spPr>
          <a:xfrm rot="10800000" flipV="1">
            <a:off x="2285984" y="3070910"/>
            <a:ext cx="214314" cy="846234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286512" y="4929198"/>
            <a:ext cx="27146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r>
              <a:rPr lang="en-GB" sz="1400" dirty="0" smtClean="0"/>
              <a:t> Diagnostic Dump.</a:t>
            </a:r>
          </a:p>
          <a:p>
            <a:r>
              <a:rPr lang="en-GB" sz="1400" dirty="0" smtClean="0"/>
              <a:t>5GeV Booster upstream of it (radiation concerns).</a:t>
            </a:r>
            <a:endParaRPr lang="en-GB" sz="1400" dirty="0"/>
          </a:p>
        </p:txBody>
      </p:sp>
      <p:cxnSp>
        <p:nvCxnSpPr>
          <p:cNvPr id="20" name="Straight Connector 19"/>
          <p:cNvCxnSpPr>
            <a:stCxn id="19" idx="0"/>
          </p:cNvCxnSpPr>
          <p:nvPr/>
        </p:nvCxnSpPr>
        <p:spPr>
          <a:xfrm rot="5400000" flipH="1" flipV="1">
            <a:off x="7608130" y="4107676"/>
            <a:ext cx="857227" cy="785818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353196" y="3955257"/>
            <a:ext cx="1285884" cy="158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714744" y="3857628"/>
            <a:ext cx="1285884" cy="158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0" y="5000636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  <a:endParaRPr lang="en-GB" sz="1400" dirty="0">
              <a:solidFill>
                <a:srgbClr val="548123"/>
              </a:solidFill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10800000">
            <a:off x="571472" y="3917153"/>
            <a:ext cx="2867044" cy="11905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42844" y="928670"/>
            <a:ext cx="4429156" cy="40011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 changes here since Albuquerque</a:t>
            </a:r>
            <a:endParaRPr lang="en-GB" sz="200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357422" y="4000504"/>
            <a:ext cx="5715040" cy="7143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3"/>
            <a:ext cx="914400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357554" y="2143116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Transfer Line 5GeV Booster section</a:t>
            </a:r>
            <a:endParaRPr lang="en-GB" sz="1400" dirty="0"/>
          </a:p>
        </p:txBody>
      </p:sp>
      <p:cxnSp>
        <p:nvCxnSpPr>
          <p:cNvPr id="8" name="Straight Connector 7"/>
          <p:cNvCxnSpPr>
            <a:stCxn id="7" idx="2"/>
          </p:cNvCxnSpPr>
          <p:nvPr/>
        </p:nvCxnSpPr>
        <p:spPr>
          <a:xfrm rot="5400000">
            <a:off x="3815621" y="3208404"/>
            <a:ext cx="1119853" cy="35717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14876" y="492919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endParaRPr lang="en-GB" sz="1400" dirty="0"/>
          </a:p>
        </p:txBody>
      </p:sp>
      <p:cxnSp>
        <p:nvCxnSpPr>
          <p:cNvPr id="10" name="Straight Connector 9"/>
          <p:cNvCxnSpPr>
            <a:stCxn id="9" idx="1"/>
          </p:cNvCxnSpPr>
          <p:nvPr/>
        </p:nvCxnSpPr>
        <p:spPr>
          <a:xfrm rot="10800000" flipV="1">
            <a:off x="2857488" y="5083086"/>
            <a:ext cx="1857388" cy="274735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14414" y="3571876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RTML</a:t>
            </a:r>
            <a:endParaRPr lang="en-GB" sz="1400" dirty="0"/>
          </a:p>
        </p:txBody>
      </p:sp>
      <p:cxnSp>
        <p:nvCxnSpPr>
          <p:cNvPr id="12" name="Straight Connector 11"/>
          <p:cNvCxnSpPr>
            <a:stCxn id="11" idx="2"/>
          </p:cNvCxnSpPr>
          <p:nvPr/>
        </p:nvCxnSpPr>
        <p:spPr>
          <a:xfrm rot="16200000" flipH="1">
            <a:off x="1296865" y="4511582"/>
            <a:ext cx="1549611" cy="285752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00926" y="264317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r>
              <a:rPr lang="en-GB" sz="1400" dirty="0" smtClean="0"/>
              <a:t> Diagnostic Dump</a:t>
            </a:r>
            <a:endParaRPr lang="en-GB" sz="1400" dirty="0"/>
          </a:p>
        </p:txBody>
      </p:sp>
      <p:cxnSp>
        <p:nvCxnSpPr>
          <p:cNvPr id="14" name="Straight Connector 13"/>
          <p:cNvCxnSpPr>
            <a:stCxn id="13" idx="0"/>
          </p:cNvCxnSpPr>
          <p:nvPr/>
        </p:nvCxnSpPr>
        <p:spPr>
          <a:xfrm rot="16200000" flipV="1">
            <a:off x="7483087" y="1803797"/>
            <a:ext cx="714372" cy="964381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357950" y="2071678"/>
            <a:ext cx="785818" cy="642942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928926" y="3643314"/>
            <a:ext cx="1643074" cy="114300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2844" y="2643182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  <a:endParaRPr lang="en-GB" sz="1400" dirty="0">
              <a:solidFill>
                <a:srgbClr val="548123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2857488" y="4286256"/>
            <a:ext cx="1214446" cy="928694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1500166" y="5072074"/>
            <a:ext cx="1214446" cy="928694"/>
          </a:xfrm>
          <a:prstGeom prst="line">
            <a:avLst/>
          </a:prstGeom>
          <a:ln w="19050">
            <a:solidFill>
              <a:srgbClr val="548123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0" y="1500174"/>
            <a:ext cx="4429156" cy="40011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 changes here since Albuquerque</a:t>
            </a:r>
            <a:endParaRPr lang="en-GB" sz="2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slide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7018"/>
            <a:ext cx="9144000" cy="6031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71538" y="1714488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Capture Chicane</a:t>
            </a:r>
            <a:endParaRPr lang="en-GB" sz="1400" dirty="0"/>
          </a:p>
        </p:txBody>
      </p:sp>
      <p:cxnSp>
        <p:nvCxnSpPr>
          <p:cNvPr id="8" name="Straight Connector 7"/>
          <p:cNvCxnSpPr>
            <a:stCxn id="7" idx="2"/>
          </p:cNvCxnSpPr>
          <p:nvPr/>
        </p:nvCxnSpPr>
        <p:spPr>
          <a:xfrm rot="16200000" flipH="1">
            <a:off x="1654057" y="2582754"/>
            <a:ext cx="1335296" cy="214318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43504" y="350043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endParaRPr lang="en-GB" sz="1400" dirty="0"/>
          </a:p>
        </p:txBody>
      </p:sp>
      <p:cxnSp>
        <p:nvCxnSpPr>
          <p:cNvPr id="10" name="Straight Connector 9"/>
          <p:cNvCxnSpPr>
            <a:stCxn id="9" idx="1"/>
          </p:cNvCxnSpPr>
          <p:nvPr/>
        </p:nvCxnSpPr>
        <p:spPr>
          <a:xfrm rot="10800000">
            <a:off x="3643306" y="3357563"/>
            <a:ext cx="1500198" cy="296765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flipH="1">
            <a:off x="6643702" y="1714488"/>
            <a:ext cx="25002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400MeV Travelling Wave Accelerator Section</a:t>
            </a:r>
            <a:endParaRPr lang="en-GB" sz="1400" dirty="0"/>
          </a:p>
        </p:txBody>
      </p:sp>
      <p:cxnSp>
        <p:nvCxnSpPr>
          <p:cNvPr id="14" name="Straight Connector 13"/>
          <p:cNvCxnSpPr>
            <a:stCxn id="13" idx="0"/>
          </p:cNvCxnSpPr>
          <p:nvPr/>
        </p:nvCxnSpPr>
        <p:spPr>
          <a:xfrm rot="16200000" flipV="1">
            <a:off x="7197340" y="1017976"/>
            <a:ext cx="285750" cy="1107273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928794" y="2928934"/>
            <a:ext cx="1357322" cy="642942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43108" y="492919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  <a:endParaRPr lang="en-GB" sz="1400" dirty="0">
              <a:solidFill>
                <a:srgbClr val="548123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3071802" y="2857496"/>
            <a:ext cx="1428760" cy="78581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857884" y="1259484"/>
            <a:ext cx="1357322" cy="642942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786182" y="4286255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Photon Dump</a:t>
            </a:r>
            <a:endParaRPr lang="en-GB" sz="1400" dirty="0"/>
          </a:p>
        </p:txBody>
      </p:sp>
      <p:cxnSp>
        <p:nvCxnSpPr>
          <p:cNvPr id="34" name="Straight Connector 33"/>
          <p:cNvCxnSpPr>
            <a:stCxn id="33" idx="1"/>
          </p:cNvCxnSpPr>
          <p:nvPr/>
        </p:nvCxnSpPr>
        <p:spPr>
          <a:xfrm rot="10800000">
            <a:off x="2928926" y="3500438"/>
            <a:ext cx="857256" cy="939706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643570" y="250030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Left verification line in model in error. Corrected!</a:t>
            </a:r>
            <a:endParaRPr lang="en-GB" sz="1400" dirty="0"/>
          </a:p>
        </p:txBody>
      </p:sp>
      <p:cxnSp>
        <p:nvCxnSpPr>
          <p:cNvPr id="37" name="Straight Connector 36"/>
          <p:cNvCxnSpPr>
            <a:stCxn id="36" idx="1"/>
          </p:cNvCxnSpPr>
          <p:nvPr/>
        </p:nvCxnSpPr>
        <p:spPr>
          <a:xfrm rot="10800000" flipV="1">
            <a:off x="3714744" y="2761916"/>
            <a:ext cx="1928826" cy="309894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-32" y="857232"/>
            <a:ext cx="4286280" cy="646331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Spin Rotation moved into Damping Ring Transfer Tunnel since Albuquerque!!</a:t>
            </a:r>
            <a:endParaRPr lang="en-GB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slide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7016"/>
            <a:ext cx="9144000" cy="603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4214810" y="1000108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Capture Chicane</a:t>
            </a:r>
            <a:endParaRPr lang="en-GB" sz="1400" dirty="0"/>
          </a:p>
        </p:txBody>
      </p:sp>
      <p:cxnSp>
        <p:nvCxnSpPr>
          <p:cNvPr id="20" name="Straight Connector 19"/>
          <p:cNvCxnSpPr>
            <a:stCxn id="19" idx="2"/>
          </p:cNvCxnSpPr>
          <p:nvPr/>
        </p:nvCxnSpPr>
        <p:spPr>
          <a:xfrm rot="16200000" flipH="1">
            <a:off x="6011773" y="653930"/>
            <a:ext cx="549479" cy="1857388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43702" y="4357693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r>
              <a:rPr lang="en-GB" sz="1400" dirty="0" smtClean="0"/>
              <a:t> Long Drift</a:t>
            </a:r>
            <a:endParaRPr lang="en-GB" sz="1400" dirty="0"/>
          </a:p>
        </p:txBody>
      </p:sp>
      <p:cxnSp>
        <p:nvCxnSpPr>
          <p:cNvPr id="22" name="Straight Connector 21"/>
          <p:cNvCxnSpPr>
            <a:stCxn id="21" idx="1"/>
          </p:cNvCxnSpPr>
          <p:nvPr/>
        </p:nvCxnSpPr>
        <p:spPr>
          <a:xfrm rot="10800000">
            <a:off x="5214942" y="4071943"/>
            <a:ext cx="1428760" cy="547361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flipH="1">
            <a:off x="3786182" y="1785926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Dump</a:t>
            </a:r>
            <a:endParaRPr lang="en-GB" sz="1400" dirty="0"/>
          </a:p>
        </p:txBody>
      </p:sp>
      <p:cxnSp>
        <p:nvCxnSpPr>
          <p:cNvPr id="24" name="Straight Connector 23"/>
          <p:cNvCxnSpPr>
            <a:stCxn id="23" idx="1"/>
          </p:cNvCxnSpPr>
          <p:nvPr/>
        </p:nvCxnSpPr>
        <p:spPr>
          <a:xfrm>
            <a:off x="5143504" y="1939815"/>
            <a:ext cx="1714511" cy="703369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7143768" y="1571612"/>
            <a:ext cx="642942" cy="357190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86512" y="564357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  <a:endParaRPr lang="en-GB" sz="1400" dirty="0">
              <a:solidFill>
                <a:srgbClr val="548123"/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4500562" y="3429002"/>
            <a:ext cx="1500198" cy="107156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215338" y="200024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Photon Dump</a:t>
            </a:r>
            <a:endParaRPr lang="en-GB" sz="1400" dirty="0"/>
          </a:p>
        </p:txBody>
      </p:sp>
      <p:cxnSp>
        <p:nvCxnSpPr>
          <p:cNvPr id="29" name="Straight Connector 28"/>
          <p:cNvCxnSpPr>
            <a:stCxn id="28" idx="1"/>
          </p:cNvCxnSpPr>
          <p:nvPr/>
        </p:nvCxnSpPr>
        <p:spPr>
          <a:xfrm rot="10800000">
            <a:off x="7643834" y="2000250"/>
            <a:ext cx="571504" cy="261600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flipH="1">
            <a:off x="6429388" y="785794"/>
            <a:ext cx="15716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Left verification line in model in error. Corrected!</a:t>
            </a:r>
            <a:endParaRPr lang="en-GB" sz="1400" dirty="0"/>
          </a:p>
        </p:txBody>
      </p:sp>
      <p:cxnSp>
        <p:nvCxnSpPr>
          <p:cNvPr id="31" name="Straight Connector 30"/>
          <p:cNvCxnSpPr>
            <a:stCxn id="30" idx="2"/>
          </p:cNvCxnSpPr>
          <p:nvPr/>
        </p:nvCxnSpPr>
        <p:spPr>
          <a:xfrm rot="16200000" flipH="1">
            <a:off x="7334502" y="1405162"/>
            <a:ext cx="332912" cy="571504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 flipH="1">
            <a:off x="6786578" y="3143248"/>
            <a:ext cx="23574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Additional Electron Dump required due to AUX Source (somewhere here).</a:t>
            </a:r>
            <a:endParaRPr lang="en-GB" sz="1400" dirty="0"/>
          </a:p>
        </p:txBody>
      </p:sp>
      <p:cxnSp>
        <p:nvCxnSpPr>
          <p:cNvPr id="73" name="Straight Connector 72"/>
          <p:cNvCxnSpPr>
            <a:stCxn id="72" idx="0"/>
          </p:cNvCxnSpPr>
          <p:nvPr/>
        </p:nvCxnSpPr>
        <p:spPr>
          <a:xfrm rot="16200000" flipV="1">
            <a:off x="7161620" y="2339579"/>
            <a:ext cx="785818" cy="821520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86" name="TextBox 85"/>
          <p:cNvSpPr txBox="1"/>
          <p:nvPr/>
        </p:nvSpPr>
        <p:spPr>
          <a:xfrm>
            <a:off x="1428728" y="3000372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Pre-Accelerator (Travelling Wave x3 modules)</a:t>
            </a:r>
            <a:endParaRPr lang="en-GB" sz="1400" dirty="0"/>
          </a:p>
        </p:txBody>
      </p:sp>
      <p:cxnSp>
        <p:nvCxnSpPr>
          <p:cNvPr id="87" name="Straight Connector 86"/>
          <p:cNvCxnSpPr>
            <a:stCxn id="86" idx="2"/>
          </p:cNvCxnSpPr>
          <p:nvPr/>
        </p:nvCxnSpPr>
        <p:spPr>
          <a:xfrm rot="16200000" flipH="1">
            <a:off x="2976223" y="3119105"/>
            <a:ext cx="762662" cy="1571636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 flipV="1">
            <a:off x="3714744" y="3929066"/>
            <a:ext cx="1000132" cy="642942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-32" y="857232"/>
            <a:ext cx="4143404" cy="646331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Change. The additional Electron Dump requirement identified in Albuquerque!!</a:t>
            </a:r>
            <a:endParaRPr lang="en-GB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slide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9144000" cy="597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4929190" y="2786058"/>
            <a:ext cx="3071834" cy="13573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715008" y="4143380"/>
            <a:ext cx="214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Remote Handling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0892" y="2500306"/>
            <a:ext cx="857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Next slide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500034" y="2772786"/>
            <a:ext cx="24288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AUX Source Diagnostic Dump may mean that the Source needs to be moved further upstream due to close proximity or </a:t>
            </a:r>
            <a:r>
              <a:rPr lang="en-GB" sz="1400" dirty="0" err="1" smtClean="0"/>
              <a:t>RH</a:t>
            </a:r>
            <a:r>
              <a:rPr lang="en-GB" sz="1400" dirty="0" smtClean="0"/>
              <a:t> area.</a:t>
            </a:r>
            <a:endParaRPr lang="en-GB" sz="1400" dirty="0"/>
          </a:p>
        </p:txBody>
      </p:sp>
      <p:cxnSp>
        <p:nvCxnSpPr>
          <p:cNvPr id="11" name="Straight Connector 10"/>
          <p:cNvCxnSpPr>
            <a:stCxn id="10" idx="1"/>
          </p:cNvCxnSpPr>
          <p:nvPr/>
        </p:nvCxnSpPr>
        <p:spPr>
          <a:xfrm>
            <a:off x="2928926" y="3357562"/>
            <a:ext cx="1714511" cy="272483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slide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93506"/>
            <a:ext cx="9144000" cy="606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286644" y="500063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r>
              <a:rPr lang="en-GB" sz="1400" dirty="0" smtClean="0"/>
              <a:t> Long Drift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2214546" y="1428737"/>
            <a:ext cx="2571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Pre-Accelerator (Standing Wave x2 modules) in Remote Handling area (shielded).</a:t>
            </a:r>
            <a:endParaRPr lang="en-GB" sz="1400" dirty="0"/>
          </a:p>
        </p:txBody>
      </p:sp>
      <p:cxnSp>
        <p:nvCxnSpPr>
          <p:cNvPr id="9" name="Straight Connector 8"/>
          <p:cNvCxnSpPr>
            <a:stCxn id="8" idx="1"/>
          </p:cNvCxnSpPr>
          <p:nvPr/>
        </p:nvCxnSpPr>
        <p:spPr>
          <a:xfrm>
            <a:off x="4786314" y="1798069"/>
            <a:ext cx="1500198" cy="2488187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000892" y="4286256"/>
            <a:ext cx="1785950" cy="78581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500694" y="2714620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Pre-Accelerator (Travelling Wave x3 modules)</a:t>
            </a:r>
            <a:endParaRPr lang="en-GB" sz="1400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000892" y="3786190"/>
            <a:ext cx="1500198" cy="42862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1" idx="2"/>
          </p:cNvCxnSpPr>
          <p:nvPr/>
        </p:nvCxnSpPr>
        <p:spPr>
          <a:xfrm rot="16200000" flipH="1">
            <a:off x="7155345" y="2726197"/>
            <a:ext cx="548350" cy="1571636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8" idx="2"/>
          </p:cNvCxnSpPr>
          <p:nvPr/>
        </p:nvCxnSpPr>
        <p:spPr>
          <a:xfrm rot="16200000" flipH="1">
            <a:off x="2606114" y="2880862"/>
            <a:ext cx="1181409" cy="1750230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71604" y="2857496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target</a:t>
            </a:r>
            <a:endParaRPr lang="en-GB" sz="1400" dirty="0"/>
          </a:p>
        </p:txBody>
      </p:sp>
      <p:cxnSp>
        <p:nvCxnSpPr>
          <p:cNvPr id="30" name="Straight Connector 29"/>
          <p:cNvCxnSpPr>
            <a:stCxn id="31" idx="2"/>
          </p:cNvCxnSpPr>
          <p:nvPr/>
        </p:nvCxnSpPr>
        <p:spPr>
          <a:xfrm rot="16200000" flipH="1">
            <a:off x="3494712" y="3494720"/>
            <a:ext cx="1547352" cy="1035851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000364" y="2500306"/>
            <a:ext cx="1500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Quarter Wave Transformer as Matching Device</a:t>
            </a:r>
            <a:endParaRPr lang="en-GB" sz="1400" dirty="0"/>
          </a:p>
        </p:txBody>
      </p:sp>
      <p:cxnSp>
        <p:nvCxnSpPr>
          <p:cNvPr id="33" name="Straight Connector 32"/>
          <p:cNvCxnSpPr>
            <a:stCxn id="34" idx="2"/>
          </p:cNvCxnSpPr>
          <p:nvPr/>
        </p:nvCxnSpPr>
        <p:spPr>
          <a:xfrm rot="16200000" flipH="1">
            <a:off x="1749988" y="3953560"/>
            <a:ext cx="750520" cy="1750231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00034" y="3714752"/>
            <a:ext cx="15001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Photon Collimator also in shielded area</a:t>
            </a:r>
            <a:endParaRPr lang="en-GB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000596" y="785794"/>
            <a:ext cx="4143404" cy="92333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Detail design for SW </a:t>
            </a:r>
            <a:r>
              <a:rPr lang="en-GB" sz="1800" dirty="0" err="1" smtClean="0"/>
              <a:t>Accel</a:t>
            </a:r>
            <a:r>
              <a:rPr lang="en-GB" sz="1800" dirty="0" smtClean="0"/>
              <a:t>. Modules now received. Remote Handling area currently under development.</a:t>
            </a:r>
            <a:endParaRPr lang="en-GB" sz="1800" dirty="0"/>
          </a:p>
        </p:txBody>
      </p:sp>
      <p:sp>
        <p:nvSpPr>
          <p:cNvPr id="36" name="TextBox 35"/>
          <p:cNvSpPr txBox="1"/>
          <p:nvPr/>
        </p:nvSpPr>
        <p:spPr>
          <a:xfrm>
            <a:off x="-32" y="857232"/>
            <a:ext cx="3143272" cy="369332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Shielding removed for clarity.</a:t>
            </a:r>
            <a:endParaRPr lang="en-GB"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4" descr="slide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48650"/>
            <a:ext cx="9144000" cy="601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143636" y="4071941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r>
              <a:rPr lang="en-GB" sz="1400" dirty="0" smtClean="0"/>
              <a:t> ‘Dogleg’</a:t>
            </a:r>
            <a:endParaRPr lang="en-GB" sz="1400" dirty="0"/>
          </a:p>
        </p:txBody>
      </p:sp>
      <p:cxnSp>
        <p:nvCxnSpPr>
          <p:cNvPr id="8" name="Straight Connector 7"/>
          <p:cNvCxnSpPr>
            <a:stCxn id="7" idx="1"/>
          </p:cNvCxnSpPr>
          <p:nvPr/>
        </p:nvCxnSpPr>
        <p:spPr>
          <a:xfrm rot="10800000">
            <a:off x="4714876" y="3786200"/>
            <a:ext cx="1428760" cy="439630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flipH="1">
            <a:off x="2214546" y="1346285"/>
            <a:ext cx="24288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AUX Source Diagnostic Dump may mean that the Source needs to be moved further upstream due to close proximity or </a:t>
            </a:r>
            <a:r>
              <a:rPr lang="en-GB" sz="1400" dirty="0" err="1" smtClean="0"/>
              <a:t>RH</a:t>
            </a:r>
            <a:r>
              <a:rPr lang="en-GB" sz="1400" dirty="0" smtClean="0"/>
              <a:t> area.</a:t>
            </a:r>
            <a:endParaRPr lang="en-GB" sz="1400" dirty="0"/>
          </a:p>
        </p:txBody>
      </p:sp>
      <p:cxnSp>
        <p:nvCxnSpPr>
          <p:cNvPr id="10" name="Straight Connector 9"/>
          <p:cNvCxnSpPr>
            <a:stCxn id="9" idx="1"/>
          </p:cNvCxnSpPr>
          <p:nvPr/>
        </p:nvCxnSpPr>
        <p:spPr>
          <a:xfrm>
            <a:off x="4643438" y="1931061"/>
            <a:ext cx="1714511" cy="272483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86446" y="5357826"/>
            <a:ext cx="2571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FF6600"/>
                </a:solidFill>
              </a:rPr>
              <a:t> Photon Beam Direction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4000496" y="3143250"/>
            <a:ext cx="1500198" cy="107156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flipH="1">
            <a:off x="6786578" y="2357430"/>
            <a:ext cx="23574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Additional Electron Dump required due to AUX Source (somewhere here).</a:t>
            </a:r>
            <a:endParaRPr lang="en-GB" sz="1400" dirty="0"/>
          </a:p>
        </p:txBody>
      </p:sp>
      <p:cxnSp>
        <p:nvCxnSpPr>
          <p:cNvPr id="16" name="Straight Connector 15"/>
          <p:cNvCxnSpPr>
            <a:stCxn id="15" idx="0"/>
          </p:cNvCxnSpPr>
          <p:nvPr/>
        </p:nvCxnSpPr>
        <p:spPr>
          <a:xfrm rot="16200000" flipV="1">
            <a:off x="7304496" y="1696636"/>
            <a:ext cx="785818" cy="535769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28662" y="271462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AUX Source utilising Photon Beam pipe</a:t>
            </a:r>
            <a:endParaRPr lang="en-GB" sz="1400" dirty="0"/>
          </a:p>
        </p:txBody>
      </p:sp>
      <p:cxnSp>
        <p:nvCxnSpPr>
          <p:cNvPr id="18" name="Straight Connector 17"/>
          <p:cNvCxnSpPr>
            <a:stCxn id="17" idx="2"/>
          </p:cNvCxnSpPr>
          <p:nvPr/>
        </p:nvCxnSpPr>
        <p:spPr>
          <a:xfrm rot="16200000" flipH="1">
            <a:off x="2404718" y="2761916"/>
            <a:ext cx="834102" cy="1785950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3286116" y="3714752"/>
            <a:ext cx="1000132" cy="714380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14282" y="3714752"/>
            <a:ext cx="1714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Photon Beam pipe</a:t>
            </a:r>
            <a:endParaRPr lang="en-GB" sz="1400" dirty="0"/>
          </a:p>
        </p:txBody>
      </p:sp>
      <p:cxnSp>
        <p:nvCxnSpPr>
          <p:cNvPr id="30" name="Straight Connector 29"/>
          <p:cNvCxnSpPr>
            <a:stCxn id="29" idx="2"/>
          </p:cNvCxnSpPr>
          <p:nvPr/>
        </p:nvCxnSpPr>
        <p:spPr>
          <a:xfrm rot="16200000" flipH="1">
            <a:off x="1332583" y="3761484"/>
            <a:ext cx="1049544" cy="1571634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214546" y="4572008"/>
            <a:ext cx="1143008" cy="857256"/>
          </a:xfrm>
          <a:prstGeom prst="line">
            <a:avLst/>
          </a:prstGeom>
          <a:ln w="19050">
            <a:solidFill>
              <a:srgbClr val="FF66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slide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914400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6" name="Oval 5"/>
          <p:cNvSpPr/>
          <p:nvPr/>
        </p:nvSpPr>
        <p:spPr>
          <a:xfrm rot="19669190">
            <a:off x="6257880" y="1643117"/>
            <a:ext cx="928694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 rot="10800000">
            <a:off x="5072066" y="1571612"/>
            <a:ext cx="1357322" cy="214314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5786" y="1142984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‘Big’ change since Albuquerque.</a:t>
            </a:r>
          </a:p>
          <a:p>
            <a:r>
              <a:rPr lang="en-GB" sz="1800" dirty="0" smtClean="0"/>
              <a:t>3 additional </a:t>
            </a:r>
            <a:r>
              <a:rPr lang="en-GB" sz="1800" dirty="0" err="1" smtClean="0"/>
              <a:t>Undulator</a:t>
            </a:r>
            <a:r>
              <a:rPr lang="en-GB" sz="1800" dirty="0" smtClean="0"/>
              <a:t> modules + 1 </a:t>
            </a:r>
            <a:r>
              <a:rPr lang="en-GB" sz="1800" dirty="0" err="1" smtClean="0"/>
              <a:t>Quadrupole</a:t>
            </a:r>
            <a:r>
              <a:rPr lang="en-GB" sz="1800" dirty="0" smtClean="0"/>
              <a:t> magnet due to ‘Low Energy requirement’.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2714620"/>
            <a:ext cx="164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Fast Abort Dump</a:t>
            </a:r>
            <a:endParaRPr lang="en-GB" sz="1400" dirty="0"/>
          </a:p>
        </p:txBody>
      </p:sp>
      <p:cxnSp>
        <p:nvCxnSpPr>
          <p:cNvPr id="11" name="Straight Connector 10"/>
          <p:cNvCxnSpPr>
            <a:stCxn id="10" idx="2"/>
          </p:cNvCxnSpPr>
          <p:nvPr/>
        </p:nvCxnSpPr>
        <p:spPr>
          <a:xfrm rot="16200000" flipH="1">
            <a:off x="2004962" y="2410444"/>
            <a:ext cx="740638" cy="1964544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2857488" y="3405846"/>
            <a:ext cx="1071570" cy="666096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286116" y="4714884"/>
            <a:ext cx="164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Undulator</a:t>
            </a:r>
            <a:r>
              <a:rPr lang="en-GB" sz="1400" dirty="0" smtClean="0"/>
              <a:t> section</a:t>
            </a:r>
            <a:endParaRPr lang="en-GB" sz="1400" dirty="0"/>
          </a:p>
        </p:txBody>
      </p:sp>
      <p:cxnSp>
        <p:nvCxnSpPr>
          <p:cNvPr id="19" name="Straight Connector 18"/>
          <p:cNvCxnSpPr>
            <a:stCxn id="18" idx="0"/>
          </p:cNvCxnSpPr>
          <p:nvPr/>
        </p:nvCxnSpPr>
        <p:spPr>
          <a:xfrm rot="16200000" flipV="1">
            <a:off x="3339696" y="3946927"/>
            <a:ext cx="214312" cy="1321602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964513" y="4071942"/>
            <a:ext cx="1464479" cy="978107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6286512" y="564357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  <a:endParaRPr lang="en-GB" sz="1400" dirty="0">
              <a:solidFill>
                <a:srgbClr val="548123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lide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5906"/>
            <a:ext cx="9144000" cy="6082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928670"/>
            <a:ext cx="19288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Fast Abort Dump line</a:t>
            </a:r>
            <a:endParaRPr lang="en-GB" sz="1400" dirty="0"/>
          </a:p>
        </p:txBody>
      </p:sp>
      <p:cxnSp>
        <p:nvCxnSpPr>
          <p:cNvPr id="8" name="Straight Connector 7"/>
          <p:cNvCxnSpPr>
            <a:stCxn id="7" idx="2"/>
          </p:cNvCxnSpPr>
          <p:nvPr/>
        </p:nvCxnSpPr>
        <p:spPr>
          <a:xfrm rot="16200000" flipH="1">
            <a:off x="6898464" y="1231718"/>
            <a:ext cx="454886" cy="464344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6858016" y="1334144"/>
            <a:ext cx="1071570" cy="666096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715140" y="2714620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Undulator</a:t>
            </a:r>
            <a:r>
              <a:rPr lang="en-GB" sz="1400" dirty="0" smtClean="0"/>
              <a:t> section start</a:t>
            </a:r>
            <a:endParaRPr lang="en-GB" sz="1400" dirty="0"/>
          </a:p>
        </p:txBody>
      </p:sp>
      <p:cxnSp>
        <p:nvCxnSpPr>
          <p:cNvPr id="11" name="Straight Connector 10"/>
          <p:cNvCxnSpPr>
            <a:stCxn id="10" idx="1"/>
          </p:cNvCxnSpPr>
          <p:nvPr/>
        </p:nvCxnSpPr>
        <p:spPr>
          <a:xfrm rot="10800000" flipV="1">
            <a:off x="5286380" y="2868508"/>
            <a:ext cx="1428760" cy="274739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5393537" y="2071678"/>
            <a:ext cx="1464479" cy="978107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286512" y="564357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  <a:endParaRPr lang="en-GB" sz="1400" dirty="0">
              <a:solidFill>
                <a:srgbClr val="54812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2844" y="4286256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Fast Abort Dump line branching off</a:t>
            </a:r>
            <a:endParaRPr lang="en-GB" sz="1400" dirty="0"/>
          </a:p>
        </p:txBody>
      </p:sp>
      <p:cxnSp>
        <p:nvCxnSpPr>
          <p:cNvPr id="20" name="Straight Connector 19"/>
          <p:cNvCxnSpPr>
            <a:stCxn id="19" idx="2"/>
          </p:cNvCxnSpPr>
          <p:nvPr/>
        </p:nvCxnSpPr>
        <p:spPr>
          <a:xfrm rot="5400000">
            <a:off x="208003" y="5244390"/>
            <a:ext cx="1262731" cy="392902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00760" y="4214818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Service Tunnel start</a:t>
            </a:r>
            <a:endParaRPr lang="en-GB" sz="1400" dirty="0"/>
          </a:p>
        </p:txBody>
      </p:sp>
      <p:cxnSp>
        <p:nvCxnSpPr>
          <p:cNvPr id="29" name="Straight Connector 28"/>
          <p:cNvCxnSpPr>
            <a:stCxn id="28" idx="0"/>
          </p:cNvCxnSpPr>
          <p:nvPr/>
        </p:nvCxnSpPr>
        <p:spPr>
          <a:xfrm rot="16200000" flipV="1">
            <a:off x="6143639" y="3429003"/>
            <a:ext cx="928692" cy="642938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785918" y="2000240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Undulator</a:t>
            </a:r>
            <a:r>
              <a:rPr lang="en-GB" sz="1400" dirty="0" smtClean="0"/>
              <a:t> Access shaft and cavern</a:t>
            </a:r>
            <a:endParaRPr lang="en-GB" sz="1400" dirty="0"/>
          </a:p>
        </p:txBody>
      </p:sp>
      <p:cxnSp>
        <p:nvCxnSpPr>
          <p:cNvPr id="38" name="Straight Connector 37"/>
          <p:cNvCxnSpPr>
            <a:stCxn id="37" idx="2"/>
          </p:cNvCxnSpPr>
          <p:nvPr/>
        </p:nvCxnSpPr>
        <p:spPr>
          <a:xfrm rot="16200000" flipH="1">
            <a:off x="3148534" y="1982381"/>
            <a:ext cx="239442" cy="1321600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2428860" y="3929066"/>
            <a:ext cx="1535917" cy="1000131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00496" y="67143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1357298"/>
            <a:ext cx="85725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Summary:</a:t>
            </a:r>
          </a:p>
          <a:p>
            <a:endParaRPr lang="en-GB" sz="1600" dirty="0" smtClean="0"/>
          </a:p>
          <a:p>
            <a:pPr>
              <a:buFontTx/>
              <a:buChar char="-"/>
            </a:pPr>
            <a:r>
              <a:rPr lang="en-GB" sz="1600" dirty="0" smtClean="0"/>
              <a:t> Relatively small changes since Albuquerque and Pre-</a:t>
            </a:r>
            <a:r>
              <a:rPr lang="en-GB" sz="1600" dirty="0" err="1" smtClean="0"/>
              <a:t>AAP</a:t>
            </a:r>
            <a:r>
              <a:rPr lang="en-GB" sz="1600" dirty="0" smtClean="0"/>
              <a:t> meeting at </a:t>
            </a:r>
            <a:r>
              <a:rPr lang="en-GB" sz="1600" dirty="0" err="1" smtClean="0"/>
              <a:t>DESY</a:t>
            </a:r>
            <a:r>
              <a:rPr lang="en-GB" sz="1600" dirty="0" smtClean="0"/>
              <a:t> in Dec. 2009.</a:t>
            </a:r>
          </a:p>
          <a:p>
            <a:endParaRPr lang="en-GB" sz="1600" dirty="0" smtClean="0"/>
          </a:p>
          <a:p>
            <a:pPr>
              <a:buFontTx/>
              <a:buChar char="-"/>
            </a:pPr>
            <a:r>
              <a:rPr lang="en-GB" sz="1600" dirty="0" smtClean="0"/>
              <a:t> To get model and layout done some guess work had to be made especially in the Damping Ring Transfer Tunnel (but these are based on conversations with </a:t>
            </a:r>
            <a:r>
              <a:rPr lang="en-GB" sz="1600" dirty="0" err="1" smtClean="0"/>
              <a:t>WG</a:t>
            </a:r>
            <a:r>
              <a:rPr lang="en-GB" sz="1600" dirty="0" smtClean="0"/>
              <a:t> leaders). Components there are mainly place-holders awaiting confirmation.</a:t>
            </a:r>
          </a:p>
          <a:p>
            <a:endParaRPr lang="en-GB" sz="1600" dirty="0" smtClean="0"/>
          </a:p>
          <a:p>
            <a:pPr>
              <a:buFontTx/>
              <a:buChar char="-"/>
            </a:pPr>
            <a:r>
              <a:rPr lang="en-GB" sz="1600" dirty="0" smtClean="0"/>
              <a:t> </a:t>
            </a:r>
            <a:r>
              <a:rPr lang="en-GB" sz="1600" dirty="0" err="1" smtClean="0"/>
              <a:t>RTML</a:t>
            </a:r>
            <a:r>
              <a:rPr lang="en-GB" sz="1600" dirty="0" smtClean="0"/>
              <a:t> requests have been taken into consideration. Length of elevator straight needs to be revised.</a:t>
            </a:r>
          </a:p>
          <a:p>
            <a:endParaRPr lang="en-GB" sz="1600" dirty="0" smtClean="0"/>
          </a:p>
          <a:p>
            <a:pPr>
              <a:buFontTx/>
              <a:buChar char="-"/>
            </a:pPr>
            <a:r>
              <a:rPr lang="en-GB" sz="1600" dirty="0" smtClean="0"/>
              <a:t> No concerns from </a:t>
            </a:r>
            <a:r>
              <a:rPr lang="en-GB" sz="1600" dirty="0" err="1" smtClean="0"/>
              <a:t>CF&amp;S</a:t>
            </a:r>
            <a:r>
              <a:rPr lang="en-GB" sz="1600" dirty="0" smtClean="0"/>
              <a:t> with regards to Damping Ring Tunnel being too close to Target Hall (yet?).</a:t>
            </a:r>
          </a:p>
          <a:p>
            <a:pPr>
              <a:buFontTx/>
              <a:buChar char="-"/>
            </a:pPr>
            <a:endParaRPr lang="en-GB" sz="1600" dirty="0" smtClean="0"/>
          </a:p>
          <a:p>
            <a:pPr>
              <a:buFontTx/>
              <a:buChar char="-"/>
            </a:pPr>
            <a:r>
              <a:rPr lang="en-GB" sz="1600" dirty="0" smtClean="0"/>
              <a:t> Next level of detail can commence if all agree the solution presented is viable (Area System representatives) and the </a:t>
            </a:r>
            <a:r>
              <a:rPr lang="en-GB" sz="1600" dirty="0" err="1" smtClean="0"/>
              <a:t>Undulator</a:t>
            </a:r>
            <a:r>
              <a:rPr lang="en-GB" sz="1600" dirty="0" smtClean="0"/>
              <a:t> remains at the end of the Main </a:t>
            </a:r>
            <a:r>
              <a:rPr lang="en-GB" sz="1600" dirty="0" err="1" smtClean="0"/>
              <a:t>LINAC</a:t>
            </a:r>
            <a:r>
              <a:rPr lang="en-GB" sz="1600" dirty="0" smtClean="0"/>
              <a:t> (still uncertain at time of writing this).</a:t>
            </a:r>
          </a:p>
          <a:p>
            <a:pPr>
              <a:buFontTx/>
              <a:buChar char="-"/>
            </a:pPr>
            <a:endParaRPr lang="en-GB" sz="1600" dirty="0" smtClean="0"/>
          </a:p>
          <a:p>
            <a:pPr algn="ctr"/>
            <a:r>
              <a:rPr lang="en-GB" sz="1800" dirty="0" smtClean="0"/>
              <a:t>Many thanks to all who contributed or aided otherwise.</a:t>
            </a:r>
            <a:endParaRPr lang="en-GB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96" descr="slide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12326"/>
            <a:ext cx="9144000" cy="5745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857620" y="642918"/>
            <a:ext cx="4929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cxnSp>
        <p:nvCxnSpPr>
          <p:cNvPr id="8" name="Straight Arrow Connector 7"/>
          <p:cNvCxnSpPr>
            <a:endCxn id="9" idx="3"/>
          </p:cNvCxnSpPr>
          <p:nvPr/>
        </p:nvCxnSpPr>
        <p:spPr>
          <a:xfrm rot="10800000">
            <a:off x="2786050" y="2802578"/>
            <a:ext cx="1214446" cy="126357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71538" y="2571744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Racetrack shape</a:t>
            </a:r>
          </a:p>
          <a:p>
            <a:r>
              <a:rPr lang="en-GB" sz="1200" dirty="0" smtClean="0"/>
              <a:t>Damping Ring Tunnel</a:t>
            </a:r>
            <a:endParaRPr lang="en-GB" sz="1200" dirty="0"/>
          </a:p>
        </p:txBody>
      </p:sp>
      <p:cxnSp>
        <p:nvCxnSpPr>
          <p:cNvPr id="11" name="Straight Arrow Connector 10"/>
          <p:cNvCxnSpPr>
            <a:endCxn id="12" idx="0"/>
          </p:cNvCxnSpPr>
          <p:nvPr/>
        </p:nvCxnSpPr>
        <p:spPr>
          <a:xfrm rot="16200000" flipH="1">
            <a:off x="5965047" y="3607601"/>
            <a:ext cx="1428758" cy="357180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flipH="1">
            <a:off x="5929322" y="4500570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Electron Beam Delivery System Tunnel</a:t>
            </a:r>
            <a:endParaRPr lang="en-GB" sz="1200" dirty="0"/>
          </a:p>
        </p:txBody>
      </p:sp>
      <p:cxnSp>
        <p:nvCxnSpPr>
          <p:cNvPr id="16" name="Straight Arrow Connector 15"/>
          <p:cNvCxnSpPr>
            <a:endCxn id="17" idx="0"/>
          </p:cNvCxnSpPr>
          <p:nvPr/>
        </p:nvCxnSpPr>
        <p:spPr>
          <a:xfrm rot="16200000" flipH="1">
            <a:off x="7340223" y="2875355"/>
            <a:ext cx="1143008" cy="107158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58083" y="3500438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Detector Hall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6215074" y="1857364"/>
            <a:ext cx="2286016" cy="14287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215074" y="1571612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Next slide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86248" y="3857628"/>
            <a:ext cx="928694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3857620" y="3143248"/>
            <a:ext cx="2000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</a:rPr>
              <a:t>BDS</a:t>
            </a:r>
            <a:r>
              <a:rPr lang="en-GB" sz="1400" dirty="0" smtClean="0">
                <a:solidFill>
                  <a:srgbClr val="FF0000"/>
                </a:solidFill>
              </a:rPr>
              <a:t> Diagnostic Dump and Positron 5GeV Booster section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4810" y="4071942"/>
            <a:ext cx="1143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Slides 10 &amp; 11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643174" y="4857760"/>
            <a:ext cx="928694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500166" y="3831085"/>
            <a:ext cx="24288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Positron Production Area; incl. AUX Source, Remote Handling Area, Capture area and chicane and Pre - Accelerator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71736" y="5072074"/>
            <a:ext cx="1143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Slides 12 - 16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71538" y="5643578"/>
            <a:ext cx="1214446" cy="7143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571472" y="5335801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>
                <a:solidFill>
                  <a:srgbClr val="FF0000"/>
                </a:solidFill>
              </a:rPr>
              <a:t>Undulator</a:t>
            </a:r>
            <a:r>
              <a:rPr lang="en-GB" sz="1400" dirty="0" smtClean="0">
                <a:solidFill>
                  <a:srgbClr val="FF0000"/>
                </a:solidFill>
              </a:rPr>
              <a:t> Area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42976" y="5715016"/>
            <a:ext cx="1143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Slides 17 &amp; 18</a:t>
            </a:r>
            <a:endParaRPr lang="en-GB" sz="1100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>
            <a:endCxn id="31" idx="2"/>
          </p:cNvCxnSpPr>
          <p:nvPr/>
        </p:nvCxnSpPr>
        <p:spPr>
          <a:xfrm rot="5400000" flipH="1" flipV="1">
            <a:off x="-322828" y="5856534"/>
            <a:ext cx="1681458" cy="321488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0" y="4714884"/>
            <a:ext cx="1357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Main </a:t>
            </a:r>
            <a:r>
              <a:rPr lang="en-GB" sz="1200" dirty="0" err="1" smtClean="0"/>
              <a:t>LINAC</a:t>
            </a:r>
            <a:endParaRPr lang="en-GB" sz="1200" dirty="0" smtClean="0"/>
          </a:p>
          <a:p>
            <a:r>
              <a:rPr lang="en-GB" sz="1200" dirty="0" smtClean="0"/>
              <a:t>(just out of view)</a:t>
            </a:r>
            <a:endParaRPr lang="en-GB" sz="1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357422" y="857232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ILC</a:t>
            </a:r>
            <a:r>
              <a:rPr lang="en-GB" dirty="0" smtClean="0"/>
              <a:t> – Central Integration SB 2009 Layout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1500174"/>
            <a:ext cx="885831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Positron Source and Beam Delivery System acknowledgements:</a:t>
            </a:r>
          </a:p>
          <a:p>
            <a:endParaRPr lang="en-GB" sz="1600" dirty="0" smtClean="0"/>
          </a:p>
          <a:p>
            <a:r>
              <a:rPr lang="en-GB" sz="2000" b="1" dirty="0" smtClean="0"/>
              <a:t>Jim Clarke, Deepa Angal-Kalinin, James Jones and Andrei Seryi</a:t>
            </a:r>
          </a:p>
          <a:p>
            <a:endParaRPr lang="en-GB" sz="1600" dirty="0" smtClean="0"/>
          </a:p>
          <a:p>
            <a:r>
              <a:rPr lang="en-GB" sz="1600" dirty="0" smtClean="0"/>
              <a:t>Damping </a:t>
            </a:r>
            <a:r>
              <a:rPr lang="en-GB" sz="1600" dirty="0"/>
              <a:t>Ring acknowledgements:</a:t>
            </a:r>
          </a:p>
          <a:p>
            <a:endParaRPr lang="en-GB" sz="2000" b="1" dirty="0"/>
          </a:p>
          <a:p>
            <a:r>
              <a:rPr lang="en-GB" sz="2000" b="1" dirty="0" smtClean="0"/>
              <a:t>Andy Wolski, Susanna Guiducci, Maxim Korostelev</a:t>
            </a:r>
          </a:p>
          <a:p>
            <a:endParaRPr lang="en-GB" sz="1600" dirty="0" smtClean="0"/>
          </a:p>
          <a:p>
            <a:r>
              <a:rPr lang="en-GB" sz="1600" dirty="0" err="1" smtClean="0"/>
              <a:t>RTML</a:t>
            </a:r>
            <a:r>
              <a:rPr lang="en-GB" sz="1600" dirty="0" smtClean="0"/>
              <a:t> acknowledgements:</a:t>
            </a:r>
          </a:p>
          <a:p>
            <a:endParaRPr lang="en-GB" sz="1600" dirty="0" smtClean="0"/>
          </a:p>
          <a:p>
            <a:r>
              <a:rPr lang="en-GB" sz="2000" b="1" dirty="0" smtClean="0"/>
              <a:t>Nikolay Solyak</a:t>
            </a:r>
            <a:endParaRPr lang="en-GB" sz="2000" b="1" dirty="0"/>
          </a:p>
          <a:p>
            <a:endParaRPr lang="en-GB" sz="1600" dirty="0" smtClean="0"/>
          </a:p>
          <a:p>
            <a:r>
              <a:rPr lang="en-GB" sz="1600" dirty="0" smtClean="0"/>
              <a:t>Civil </a:t>
            </a:r>
            <a:r>
              <a:rPr lang="en-GB" sz="1600" dirty="0"/>
              <a:t>Engineering acknowledgements:</a:t>
            </a:r>
          </a:p>
          <a:p>
            <a:endParaRPr lang="en-GB" sz="2000" b="1" dirty="0"/>
          </a:p>
          <a:p>
            <a:r>
              <a:rPr lang="en-GB" sz="2000" b="1" dirty="0" smtClean="0"/>
              <a:t>John Osborne, </a:t>
            </a:r>
            <a:r>
              <a:rPr lang="en-GB" sz="2000" b="1" u="sng" dirty="0" smtClean="0"/>
              <a:t>Antoine Kosmicki</a:t>
            </a:r>
            <a:r>
              <a:rPr lang="en-GB" sz="2000" b="1" dirty="0" smtClean="0"/>
              <a:t> (providing the presentation images), Thomas Lackowski and Vic Kuchler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58523"/>
            <a:ext cx="9144032" cy="579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cxnSp>
        <p:nvCxnSpPr>
          <p:cNvPr id="6" name="Straight Arrow Connector 5"/>
          <p:cNvCxnSpPr>
            <a:endCxn id="7" idx="0"/>
          </p:cNvCxnSpPr>
          <p:nvPr/>
        </p:nvCxnSpPr>
        <p:spPr>
          <a:xfrm rot="16200000" flipH="1">
            <a:off x="6197215" y="4161239"/>
            <a:ext cx="1143008" cy="107158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15075" y="4786322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Detector Hall</a:t>
            </a:r>
            <a:endParaRPr lang="en-GB" sz="1200" dirty="0"/>
          </a:p>
        </p:txBody>
      </p:sp>
      <p:cxnSp>
        <p:nvCxnSpPr>
          <p:cNvPr id="8" name="Straight Arrow Connector 7"/>
          <p:cNvCxnSpPr>
            <a:endCxn id="9" idx="0"/>
          </p:cNvCxnSpPr>
          <p:nvPr/>
        </p:nvCxnSpPr>
        <p:spPr>
          <a:xfrm rot="16200000" flipH="1">
            <a:off x="5268521" y="5018495"/>
            <a:ext cx="1143008" cy="107158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86381" y="5643578"/>
            <a:ext cx="12144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Service Tunnel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857620" y="642918"/>
            <a:ext cx="4929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cxnSp>
        <p:nvCxnSpPr>
          <p:cNvPr id="11" name="Straight Arrow Connector 10"/>
          <p:cNvCxnSpPr>
            <a:endCxn id="12" idx="3"/>
          </p:cNvCxnSpPr>
          <p:nvPr/>
        </p:nvCxnSpPr>
        <p:spPr>
          <a:xfrm rot="10800000" flipV="1">
            <a:off x="5500694" y="3397250"/>
            <a:ext cx="928694" cy="15232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0" y="3181649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Interaction Point (</a:t>
            </a:r>
            <a:r>
              <a:rPr lang="en-GB" sz="1200" dirty="0" err="1" smtClean="0"/>
              <a:t>I.P</a:t>
            </a:r>
            <a:r>
              <a:rPr lang="en-GB" sz="1200" dirty="0" smtClean="0"/>
              <a:t>.)</a:t>
            </a:r>
            <a:endParaRPr lang="en-GB" sz="1200" dirty="0"/>
          </a:p>
        </p:txBody>
      </p:sp>
      <p:cxnSp>
        <p:nvCxnSpPr>
          <p:cNvPr id="16" name="Straight Arrow Connector 15"/>
          <p:cNvCxnSpPr>
            <a:endCxn id="17" idx="1"/>
          </p:cNvCxnSpPr>
          <p:nvPr/>
        </p:nvCxnSpPr>
        <p:spPr>
          <a:xfrm>
            <a:off x="2357422" y="5643578"/>
            <a:ext cx="857256" cy="281376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14678" y="5786454"/>
            <a:ext cx="1571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Positron Main Dump</a:t>
            </a:r>
            <a:endParaRPr lang="en-GB" sz="1200" dirty="0"/>
          </a:p>
        </p:txBody>
      </p:sp>
      <p:cxnSp>
        <p:nvCxnSpPr>
          <p:cNvPr id="24" name="Straight Arrow Connector 23"/>
          <p:cNvCxnSpPr>
            <a:endCxn id="25" idx="2"/>
          </p:cNvCxnSpPr>
          <p:nvPr/>
        </p:nvCxnSpPr>
        <p:spPr>
          <a:xfrm rot="16200000" flipV="1">
            <a:off x="4338487" y="4267054"/>
            <a:ext cx="252716" cy="71442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857620" y="3714752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Electron </a:t>
            </a:r>
            <a:r>
              <a:rPr lang="en-GB" sz="1200" dirty="0" err="1" smtClean="0"/>
              <a:t>BDS</a:t>
            </a:r>
            <a:r>
              <a:rPr lang="en-GB" sz="1200" dirty="0" smtClean="0"/>
              <a:t> Tunnel</a:t>
            </a:r>
            <a:endParaRPr lang="en-GB" sz="1200" dirty="0"/>
          </a:p>
        </p:txBody>
      </p:sp>
      <p:cxnSp>
        <p:nvCxnSpPr>
          <p:cNvPr id="35" name="Straight Arrow Connector 34"/>
          <p:cNvCxnSpPr>
            <a:endCxn id="36" idx="2"/>
          </p:cNvCxnSpPr>
          <p:nvPr/>
        </p:nvCxnSpPr>
        <p:spPr>
          <a:xfrm rot="10800000">
            <a:off x="1785919" y="3861017"/>
            <a:ext cx="571517" cy="353802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71538" y="321468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Damping Ring Injection and Extraction Straight</a:t>
            </a:r>
            <a:endParaRPr lang="en-GB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1071546"/>
            <a:ext cx="2357454" cy="40011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ISO View Close up</a:t>
            </a:r>
            <a:endParaRPr lang="en-GB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1857364"/>
            <a:ext cx="2357454" cy="707886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Capable of making out some systems</a:t>
            </a:r>
            <a:endParaRPr lang="en-GB" sz="2000" dirty="0"/>
          </a:p>
        </p:txBody>
      </p:sp>
      <p:cxnSp>
        <p:nvCxnSpPr>
          <p:cNvPr id="21" name="Straight Arrow Connector 20"/>
          <p:cNvCxnSpPr>
            <a:endCxn id="22" idx="3"/>
          </p:cNvCxnSpPr>
          <p:nvPr/>
        </p:nvCxnSpPr>
        <p:spPr>
          <a:xfrm rot="5400000">
            <a:off x="3134984" y="4365949"/>
            <a:ext cx="373710" cy="357198"/>
          </a:xfrm>
          <a:prstGeom prst="straightConnector1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57356" y="4500570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Damping Ring Transfer Tunnel</a:t>
            </a:r>
            <a:endParaRPr lang="en-GB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914400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14746" y="599998"/>
            <a:ext cx="4929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71546"/>
            <a:ext cx="2357454" cy="40011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Top View Close up</a:t>
            </a:r>
            <a:endParaRPr lang="en-GB" sz="2000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393669" y="2893215"/>
            <a:ext cx="1785950" cy="1588"/>
          </a:xfrm>
          <a:prstGeom prst="line">
            <a:avLst/>
          </a:prstGeom>
          <a:ln w="1905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86644" y="2691466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Damping Ring Offset = 90m</a:t>
            </a:r>
            <a:endParaRPr lang="en-GB" sz="1400" dirty="0"/>
          </a:p>
        </p:txBody>
      </p:sp>
      <p:cxnSp>
        <p:nvCxnSpPr>
          <p:cNvPr id="12" name="Straight Connector 11"/>
          <p:cNvCxnSpPr>
            <a:stCxn id="13" idx="0"/>
          </p:cNvCxnSpPr>
          <p:nvPr/>
        </p:nvCxnSpPr>
        <p:spPr>
          <a:xfrm rot="5400000" flipH="1" flipV="1">
            <a:off x="6286517" y="3643321"/>
            <a:ext cx="857245" cy="1143007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57818" y="4643446"/>
            <a:ext cx="15716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Interaction Point (</a:t>
            </a:r>
            <a:r>
              <a:rPr lang="en-GB" sz="1400" dirty="0" err="1" smtClean="0"/>
              <a:t>I.P</a:t>
            </a:r>
            <a:r>
              <a:rPr lang="en-GB" sz="1400" dirty="0" smtClean="0"/>
              <a:t>.) where X, Y and Z = 0 (zero)</a:t>
            </a:r>
            <a:endParaRPr lang="en-GB" sz="1400" dirty="0"/>
          </a:p>
        </p:txBody>
      </p:sp>
      <p:cxnSp>
        <p:nvCxnSpPr>
          <p:cNvPr id="18" name="Straight Connector 17"/>
          <p:cNvCxnSpPr>
            <a:stCxn id="19" idx="1"/>
          </p:cNvCxnSpPr>
          <p:nvPr/>
        </p:nvCxnSpPr>
        <p:spPr>
          <a:xfrm rot="10800000">
            <a:off x="1285852" y="3857628"/>
            <a:ext cx="571504" cy="404486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57356" y="4000504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Beam direction after collision</a:t>
            </a:r>
            <a:endParaRPr lang="en-GB" sz="1400" dirty="0"/>
          </a:p>
        </p:txBody>
      </p:sp>
      <p:cxnSp>
        <p:nvCxnSpPr>
          <p:cNvPr id="23" name="Straight Connector 22"/>
          <p:cNvCxnSpPr/>
          <p:nvPr/>
        </p:nvCxnSpPr>
        <p:spPr>
          <a:xfrm rot="10800000">
            <a:off x="571472" y="3857628"/>
            <a:ext cx="714380" cy="158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928926" y="3771904"/>
            <a:ext cx="1285884" cy="158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14282" y="3698085"/>
            <a:ext cx="1285884" cy="1588"/>
          </a:xfrm>
          <a:prstGeom prst="line">
            <a:avLst/>
          </a:prstGeom>
          <a:ln w="19050">
            <a:solidFill>
              <a:schemeClr val="accent2">
                <a:lumMod val="5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714744" y="3071810"/>
            <a:ext cx="2000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r>
              <a:rPr lang="en-GB" sz="1400" dirty="0" smtClean="0"/>
              <a:t> Beam direction pre-collision</a:t>
            </a:r>
            <a:endParaRPr lang="en-GB" sz="1400" dirty="0"/>
          </a:p>
        </p:txBody>
      </p:sp>
      <p:cxnSp>
        <p:nvCxnSpPr>
          <p:cNvPr id="31" name="Straight Connector 30"/>
          <p:cNvCxnSpPr>
            <a:stCxn id="30" idx="2"/>
          </p:cNvCxnSpPr>
          <p:nvPr/>
        </p:nvCxnSpPr>
        <p:spPr>
          <a:xfrm rot="5400000">
            <a:off x="4404982" y="3476296"/>
            <a:ext cx="191160" cy="428628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1406" y="2428868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Beam Transfer direction</a:t>
            </a:r>
            <a:endParaRPr lang="en-GB" sz="1400" dirty="0"/>
          </a:p>
        </p:txBody>
      </p:sp>
      <p:cxnSp>
        <p:nvCxnSpPr>
          <p:cNvPr id="35" name="Straight Connector 34"/>
          <p:cNvCxnSpPr>
            <a:stCxn id="34" idx="2"/>
          </p:cNvCxnSpPr>
          <p:nvPr/>
        </p:nvCxnSpPr>
        <p:spPr>
          <a:xfrm rot="16200000" flipH="1">
            <a:off x="850941" y="2994089"/>
            <a:ext cx="762666" cy="678663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72000" y="235743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Beam </a:t>
            </a:r>
            <a:r>
              <a:rPr lang="en-GB" sz="1400" dirty="0" err="1" smtClean="0"/>
              <a:t>RTML</a:t>
            </a:r>
            <a:r>
              <a:rPr lang="en-GB" sz="1400" dirty="0" smtClean="0"/>
              <a:t> direction</a:t>
            </a:r>
            <a:endParaRPr lang="en-GB" sz="1400" dirty="0"/>
          </a:p>
        </p:txBody>
      </p:sp>
      <p:cxnSp>
        <p:nvCxnSpPr>
          <p:cNvPr id="39" name="Straight Connector 38"/>
          <p:cNvCxnSpPr>
            <a:stCxn id="38" idx="1"/>
          </p:cNvCxnSpPr>
          <p:nvPr/>
        </p:nvCxnSpPr>
        <p:spPr>
          <a:xfrm rot="10800000" flipV="1">
            <a:off x="3857628" y="2619040"/>
            <a:ext cx="714373" cy="167020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0800000" flipV="1">
            <a:off x="3278179" y="2811458"/>
            <a:ext cx="500066" cy="357190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858116" y="4286256"/>
            <a:ext cx="714412" cy="1588"/>
          </a:xfrm>
          <a:prstGeom prst="line">
            <a:avLst/>
          </a:prstGeom>
          <a:ln w="317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16200000" flipV="1">
            <a:off x="7536661" y="3964801"/>
            <a:ext cx="652466" cy="9492"/>
          </a:xfrm>
          <a:prstGeom prst="line">
            <a:avLst/>
          </a:prstGeom>
          <a:ln w="317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501090" y="4121355"/>
            <a:ext cx="642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+</a:t>
            </a:r>
            <a:r>
              <a:rPr lang="en-GB" sz="1400" b="1" dirty="0" err="1" smtClean="0">
                <a:solidFill>
                  <a:srgbClr val="FF0000"/>
                </a:solidFill>
              </a:rPr>
              <a:t>ve</a:t>
            </a:r>
            <a:r>
              <a:rPr lang="en-GB" sz="1400" b="1" dirty="0" smtClean="0">
                <a:solidFill>
                  <a:srgbClr val="FF0000"/>
                </a:solidFill>
              </a:rPr>
              <a:t> Z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786710" y="3357562"/>
            <a:ext cx="7143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+</a:t>
            </a:r>
            <a:r>
              <a:rPr lang="en-GB" sz="1400" b="1" dirty="0" err="1" smtClean="0">
                <a:solidFill>
                  <a:srgbClr val="FF0000"/>
                </a:solidFill>
              </a:rPr>
              <a:t>ve</a:t>
            </a:r>
            <a:r>
              <a:rPr lang="en-GB" sz="1400" b="1" dirty="0" smtClean="0">
                <a:solidFill>
                  <a:srgbClr val="FF0000"/>
                </a:solidFill>
              </a:rPr>
              <a:t> X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786710" y="442913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+</a:t>
            </a:r>
            <a:r>
              <a:rPr lang="en-GB" sz="1400" b="1" dirty="0" err="1" smtClean="0">
                <a:solidFill>
                  <a:srgbClr val="FF0000"/>
                </a:solidFill>
              </a:rPr>
              <a:t>ve</a:t>
            </a:r>
            <a:r>
              <a:rPr lang="en-GB" sz="1400" b="1" dirty="0" smtClean="0">
                <a:solidFill>
                  <a:srgbClr val="FF0000"/>
                </a:solidFill>
              </a:rPr>
              <a:t> Y,</a:t>
            </a:r>
          </a:p>
          <a:p>
            <a:r>
              <a:rPr lang="en-GB" sz="1400" b="1" dirty="0" smtClean="0">
                <a:solidFill>
                  <a:srgbClr val="FF0000"/>
                </a:solidFill>
              </a:rPr>
              <a:t>Out of page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54" name="Oval 53"/>
          <p:cNvSpPr/>
          <p:nvPr/>
        </p:nvSpPr>
        <p:spPr>
          <a:xfrm>
            <a:off x="7767660" y="4181480"/>
            <a:ext cx="214314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Oval 54"/>
          <p:cNvSpPr/>
          <p:nvPr/>
        </p:nvSpPr>
        <p:spPr>
          <a:xfrm>
            <a:off x="7848624" y="4260057"/>
            <a:ext cx="45719" cy="476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857356" y="1857364"/>
            <a:ext cx="3714776" cy="21431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3071802" y="1500174"/>
            <a:ext cx="1000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Next slide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85720" y="4857760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  <a:endParaRPr lang="en-GB" sz="1400" dirty="0">
              <a:solidFill>
                <a:srgbClr val="548123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553084" y="1014394"/>
            <a:ext cx="257176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Injection &amp; Electron Extraction Septum Position at X=90m and Z=-80.9m</a:t>
            </a:r>
            <a:endParaRPr lang="en-GB" sz="1400" dirty="0"/>
          </a:p>
        </p:txBody>
      </p:sp>
      <p:cxnSp>
        <p:nvCxnSpPr>
          <p:cNvPr id="60" name="Straight Connector 59"/>
          <p:cNvCxnSpPr>
            <a:stCxn id="59" idx="2"/>
          </p:cNvCxnSpPr>
          <p:nvPr/>
        </p:nvCxnSpPr>
        <p:spPr>
          <a:xfrm rot="5400000">
            <a:off x="6029573" y="1205131"/>
            <a:ext cx="261468" cy="1357322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928926" y="5500702"/>
            <a:ext cx="3214710" cy="707886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Damping Ring offset change since Albuquerque</a:t>
            </a:r>
            <a:endParaRPr lang="en-GB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0355"/>
            <a:ext cx="9144000" cy="595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14746" y="500042"/>
            <a:ext cx="4929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cxnSp>
        <p:nvCxnSpPr>
          <p:cNvPr id="8" name="Straight Connector 7"/>
          <p:cNvCxnSpPr/>
          <p:nvPr/>
        </p:nvCxnSpPr>
        <p:spPr>
          <a:xfrm rot="16200000" flipH="1">
            <a:off x="6536545" y="1893083"/>
            <a:ext cx="357190" cy="285752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H="1">
            <a:off x="1464447" y="5536421"/>
            <a:ext cx="357190" cy="285752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10800000" flipV="1">
            <a:off x="1785918" y="2143116"/>
            <a:ext cx="5000660" cy="3643338"/>
          </a:xfrm>
          <a:prstGeom prst="line">
            <a:avLst/>
          </a:prstGeom>
          <a:ln w="1905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 rot="19452098">
            <a:off x="3832685" y="3741896"/>
            <a:ext cx="18778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110 </a:t>
            </a:r>
            <a:r>
              <a:rPr lang="en-GB" sz="1200" dirty="0" err="1" smtClean="0"/>
              <a:t>m</a:t>
            </a:r>
            <a:r>
              <a:rPr lang="en-GB" sz="1200" dirty="0" smtClean="0"/>
              <a:t> between Dipoles</a:t>
            </a:r>
            <a:endParaRPr lang="en-GB" sz="1200" dirty="0"/>
          </a:p>
        </p:txBody>
      </p:sp>
      <p:cxnSp>
        <p:nvCxnSpPr>
          <p:cNvPr id="15" name="Straight Connector 14"/>
          <p:cNvCxnSpPr>
            <a:endCxn id="17" idx="0"/>
          </p:cNvCxnSpPr>
          <p:nvPr/>
        </p:nvCxnSpPr>
        <p:spPr>
          <a:xfrm>
            <a:off x="6858016" y="1714488"/>
            <a:ext cx="678661" cy="642942"/>
          </a:xfrm>
          <a:prstGeom prst="line">
            <a:avLst/>
          </a:prstGeom>
          <a:ln w="19050">
            <a:solidFill>
              <a:schemeClr val="accent4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858016" y="2357430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R=30m, all Arcs, with Dipoles at 7.9316° spacing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1928794" y="6000768"/>
            <a:ext cx="1285884" cy="158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0" y="3191534"/>
            <a:ext cx="28217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Spin </a:t>
            </a:r>
            <a:r>
              <a:rPr lang="en-GB" sz="1400" dirty="0" smtClean="0"/>
              <a:t>Rotation relocated.</a:t>
            </a:r>
          </a:p>
          <a:p>
            <a:r>
              <a:rPr lang="en-GB" sz="1400" dirty="0" smtClean="0"/>
              <a:t>(400MeV version shown, 5GeV requires larger Solenoids and Dipole magnets, will NOT change tunnel arrangement)</a:t>
            </a:r>
            <a:endParaRPr lang="en-GB" sz="1400" dirty="0"/>
          </a:p>
        </p:txBody>
      </p:sp>
      <p:cxnSp>
        <p:nvCxnSpPr>
          <p:cNvPr id="26" name="Straight Connector 25"/>
          <p:cNvCxnSpPr>
            <a:stCxn id="25" idx="2"/>
          </p:cNvCxnSpPr>
          <p:nvPr/>
        </p:nvCxnSpPr>
        <p:spPr>
          <a:xfrm rot="16200000" flipH="1">
            <a:off x="1986726" y="3785243"/>
            <a:ext cx="116326" cy="1268009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14480" y="2500306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Energy </a:t>
            </a:r>
            <a:r>
              <a:rPr lang="en-GB" sz="1400" dirty="0" smtClean="0"/>
              <a:t>compression (best guess)</a:t>
            </a:r>
            <a:endParaRPr lang="en-GB" sz="1400" dirty="0"/>
          </a:p>
        </p:txBody>
      </p:sp>
      <p:cxnSp>
        <p:nvCxnSpPr>
          <p:cNvPr id="28" name="Straight Connector 27"/>
          <p:cNvCxnSpPr>
            <a:stCxn id="27" idx="3"/>
          </p:cNvCxnSpPr>
          <p:nvPr/>
        </p:nvCxnSpPr>
        <p:spPr>
          <a:xfrm>
            <a:off x="4214810" y="2761916"/>
            <a:ext cx="357190" cy="381330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357554" y="150017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Elevator (Y = 0m to 1.3m)</a:t>
            </a:r>
            <a:endParaRPr lang="en-GB" sz="1400" dirty="0"/>
          </a:p>
        </p:txBody>
      </p:sp>
      <p:cxnSp>
        <p:nvCxnSpPr>
          <p:cNvPr id="40" name="Straight Connector 39"/>
          <p:cNvCxnSpPr>
            <a:stCxn id="39" idx="2"/>
          </p:cNvCxnSpPr>
          <p:nvPr/>
        </p:nvCxnSpPr>
        <p:spPr>
          <a:xfrm rot="16200000" flipH="1">
            <a:off x="4815751" y="1386733"/>
            <a:ext cx="262597" cy="1535917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250661" y="3905913"/>
            <a:ext cx="1607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Elevator (Y = 0m to 2m)</a:t>
            </a:r>
            <a:endParaRPr lang="en-GB" sz="1400" dirty="0"/>
          </a:p>
        </p:txBody>
      </p:sp>
      <p:cxnSp>
        <p:nvCxnSpPr>
          <p:cNvPr id="43" name="Straight Connector 42"/>
          <p:cNvCxnSpPr>
            <a:stCxn id="42" idx="0"/>
          </p:cNvCxnSpPr>
          <p:nvPr/>
        </p:nvCxnSpPr>
        <p:spPr>
          <a:xfrm rot="16200000" flipV="1">
            <a:off x="5110433" y="2962007"/>
            <a:ext cx="1119854" cy="767958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2428860" y="3786190"/>
            <a:ext cx="1285884" cy="928694"/>
          </a:xfrm>
          <a:prstGeom prst="line">
            <a:avLst/>
          </a:prstGeom>
          <a:ln w="19050">
            <a:solidFill>
              <a:srgbClr val="000099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 flipV="1">
            <a:off x="3643306" y="3000372"/>
            <a:ext cx="1357322" cy="1000132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357950" y="528638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  <a:endParaRPr lang="en-GB" sz="1400" dirty="0">
              <a:solidFill>
                <a:srgbClr val="548123"/>
              </a:solidFill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 rot="10800000">
            <a:off x="1785918" y="6143644"/>
            <a:ext cx="2000264" cy="1588"/>
          </a:xfrm>
          <a:prstGeom prst="line">
            <a:avLst/>
          </a:prstGeom>
          <a:ln w="19050">
            <a:solidFill>
              <a:srgbClr val="000099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1406" y="928670"/>
            <a:ext cx="3143272" cy="1323439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Quite a bit of guess work going on at this moment.</a:t>
            </a:r>
          </a:p>
          <a:p>
            <a:r>
              <a:rPr lang="en-GB" sz="2000" dirty="0" smtClean="0"/>
              <a:t>There are 9 Beam Dumps in the Transfer Tunnel?</a:t>
            </a:r>
            <a:endParaRPr lang="en-GB" sz="2000" dirty="0"/>
          </a:p>
        </p:txBody>
      </p:sp>
      <p:sp>
        <p:nvSpPr>
          <p:cNvPr id="60" name="TextBox 59"/>
          <p:cNvSpPr txBox="1"/>
          <p:nvPr/>
        </p:nvSpPr>
        <p:spPr>
          <a:xfrm>
            <a:off x="5786446" y="4572008"/>
            <a:ext cx="3214710" cy="707886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Damping Ring offset change since Albuquerque</a:t>
            </a:r>
            <a:endParaRPr lang="en-GB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0354"/>
            <a:ext cx="9144000" cy="595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214746" y="500042"/>
            <a:ext cx="4929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428992" y="4286256"/>
            <a:ext cx="1428760" cy="78581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572232" y="564357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GB" sz="1400" dirty="0" smtClean="0">
                <a:solidFill>
                  <a:schemeClr val="accent2">
                    <a:lumMod val="50000"/>
                  </a:schemeClr>
                </a:solidFill>
              </a:rPr>
              <a:t> Positron Beam Direction</a:t>
            </a:r>
          </a:p>
          <a:p>
            <a:pPr>
              <a:buFontTx/>
              <a:buChar char="-"/>
            </a:pPr>
            <a:r>
              <a:rPr lang="en-GB" sz="1400" dirty="0" smtClean="0">
                <a:solidFill>
                  <a:srgbClr val="548123"/>
                </a:solidFill>
              </a:rPr>
              <a:t> Electron Beam Direction</a:t>
            </a:r>
            <a:endParaRPr lang="en-GB" sz="1400" dirty="0">
              <a:solidFill>
                <a:srgbClr val="548123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10800000" flipV="1">
            <a:off x="5072066" y="4572008"/>
            <a:ext cx="1143008" cy="1000132"/>
          </a:xfrm>
          <a:prstGeom prst="line">
            <a:avLst/>
          </a:prstGeom>
          <a:ln w="19050">
            <a:solidFill>
              <a:srgbClr val="000099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0800000" flipV="1">
            <a:off x="500034" y="4429132"/>
            <a:ext cx="1785950" cy="642942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928662" y="4500570"/>
            <a:ext cx="2143140" cy="928694"/>
          </a:xfrm>
          <a:prstGeom prst="line">
            <a:avLst/>
          </a:prstGeom>
          <a:ln w="19050">
            <a:solidFill>
              <a:srgbClr val="000099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286248" y="2285992"/>
            <a:ext cx="642942" cy="42862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V="1">
            <a:off x="4143372" y="2786058"/>
            <a:ext cx="500066" cy="357190"/>
          </a:xfrm>
          <a:prstGeom prst="line">
            <a:avLst/>
          </a:prstGeom>
          <a:ln w="19050">
            <a:solidFill>
              <a:srgbClr val="000099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0800000" flipV="1">
            <a:off x="1357290" y="2285992"/>
            <a:ext cx="928694" cy="71438"/>
          </a:xfrm>
          <a:prstGeom prst="line">
            <a:avLst/>
          </a:prstGeom>
          <a:ln w="19050">
            <a:solidFill>
              <a:srgbClr val="548123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643042" y="2143116"/>
            <a:ext cx="1500198" cy="71438"/>
          </a:xfrm>
          <a:prstGeom prst="line">
            <a:avLst/>
          </a:prstGeom>
          <a:ln w="19050">
            <a:solidFill>
              <a:srgbClr val="000099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85720" y="1500174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Damping Ring</a:t>
            </a:r>
            <a:endParaRPr lang="en-GB" sz="1400" dirty="0"/>
          </a:p>
        </p:txBody>
      </p:sp>
      <p:cxnSp>
        <p:nvCxnSpPr>
          <p:cNvPr id="35" name="Straight Connector 34"/>
          <p:cNvCxnSpPr>
            <a:stCxn id="34" idx="3"/>
          </p:cNvCxnSpPr>
          <p:nvPr/>
        </p:nvCxnSpPr>
        <p:spPr>
          <a:xfrm>
            <a:off x="2357422" y="1654063"/>
            <a:ext cx="357190" cy="489051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14282" y="2571744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Damping Ring</a:t>
            </a:r>
            <a:endParaRPr lang="en-GB" sz="1400" dirty="0"/>
          </a:p>
        </p:txBody>
      </p:sp>
      <p:cxnSp>
        <p:nvCxnSpPr>
          <p:cNvPr id="40" name="Straight Connector 39"/>
          <p:cNvCxnSpPr>
            <a:stCxn id="39" idx="0"/>
          </p:cNvCxnSpPr>
          <p:nvPr/>
        </p:nvCxnSpPr>
        <p:spPr>
          <a:xfrm rot="5400000" flipH="1" flipV="1">
            <a:off x="1589464" y="1946663"/>
            <a:ext cx="285751" cy="964413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143636" y="4857760"/>
            <a:ext cx="1857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Main Dump</a:t>
            </a:r>
            <a:endParaRPr lang="en-GB" sz="1400" dirty="0"/>
          </a:p>
        </p:txBody>
      </p:sp>
      <p:cxnSp>
        <p:nvCxnSpPr>
          <p:cNvPr id="44" name="Straight Connector 43"/>
          <p:cNvCxnSpPr>
            <a:stCxn id="43" idx="1"/>
          </p:cNvCxnSpPr>
          <p:nvPr/>
        </p:nvCxnSpPr>
        <p:spPr>
          <a:xfrm rot="10800000" flipV="1">
            <a:off x="5429256" y="5011648"/>
            <a:ext cx="714380" cy="274737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28596" y="5643578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Transfer Line</a:t>
            </a:r>
            <a:endParaRPr lang="en-GB" sz="1400" dirty="0"/>
          </a:p>
        </p:txBody>
      </p:sp>
      <p:cxnSp>
        <p:nvCxnSpPr>
          <p:cNvPr id="50" name="Straight Connector 49"/>
          <p:cNvCxnSpPr>
            <a:stCxn id="49" idx="0"/>
          </p:cNvCxnSpPr>
          <p:nvPr/>
        </p:nvCxnSpPr>
        <p:spPr>
          <a:xfrm rot="5400000" flipH="1" flipV="1">
            <a:off x="1554539" y="4696232"/>
            <a:ext cx="857255" cy="1037439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214810" y="485776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BDS</a:t>
            </a:r>
            <a:endParaRPr lang="en-GB" sz="1400" dirty="0"/>
          </a:p>
        </p:txBody>
      </p:sp>
      <p:cxnSp>
        <p:nvCxnSpPr>
          <p:cNvPr id="54" name="Straight Connector 53"/>
          <p:cNvCxnSpPr>
            <a:stCxn id="53" idx="0"/>
          </p:cNvCxnSpPr>
          <p:nvPr/>
        </p:nvCxnSpPr>
        <p:spPr>
          <a:xfrm rot="5400000" flipH="1" flipV="1">
            <a:off x="4643455" y="4643461"/>
            <a:ext cx="428597" cy="2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5357818" y="2714620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PTRAN</a:t>
            </a:r>
            <a:r>
              <a:rPr lang="en-GB" sz="1400" dirty="0" smtClean="0"/>
              <a:t> Dump</a:t>
            </a:r>
            <a:endParaRPr lang="en-GB" sz="1400" dirty="0"/>
          </a:p>
        </p:txBody>
      </p:sp>
      <p:cxnSp>
        <p:nvCxnSpPr>
          <p:cNvPr id="66" name="Straight Connector 65"/>
          <p:cNvCxnSpPr>
            <a:stCxn id="65" idx="2"/>
          </p:cNvCxnSpPr>
          <p:nvPr/>
        </p:nvCxnSpPr>
        <p:spPr>
          <a:xfrm rot="5400000">
            <a:off x="5136666" y="2814938"/>
            <a:ext cx="692355" cy="1107273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5429256" y="2285992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RTML</a:t>
            </a:r>
            <a:endParaRPr lang="en-GB" sz="1400" dirty="0"/>
          </a:p>
        </p:txBody>
      </p:sp>
      <p:cxnSp>
        <p:nvCxnSpPr>
          <p:cNvPr id="73" name="Straight Connector 72"/>
          <p:cNvCxnSpPr>
            <a:stCxn id="72" idx="1"/>
          </p:cNvCxnSpPr>
          <p:nvPr/>
        </p:nvCxnSpPr>
        <p:spPr>
          <a:xfrm rot="10800000" flipV="1">
            <a:off x="5000628" y="2439881"/>
            <a:ext cx="428628" cy="274724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786446" y="1071546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Left verification line in model in error. Corrected!</a:t>
            </a:r>
            <a:endParaRPr lang="en-GB" sz="1400" dirty="0"/>
          </a:p>
        </p:txBody>
      </p:sp>
      <p:cxnSp>
        <p:nvCxnSpPr>
          <p:cNvPr id="81" name="Straight Connector 80"/>
          <p:cNvCxnSpPr/>
          <p:nvPr/>
        </p:nvCxnSpPr>
        <p:spPr>
          <a:xfrm rot="16200000" flipH="1">
            <a:off x="6429388" y="2143116"/>
            <a:ext cx="1143008" cy="142876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2928926" y="928670"/>
            <a:ext cx="2357454" cy="400110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Very busy tunnel</a:t>
            </a:r>
            <a:endParaRPr lang="en-GB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357290" y="2928934"/>
            <a:ext cx="2000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Spin </a:t>
            </a:r>
            <a:r>
              <a:rPr lang="en-GB" sz="1400" dirty="0" smtClean="0"/>
              <a:t>Rotation</a:t>
            </a:r>
            <a:endParaRPr lang="en-GB" sz="1400" dirty="0"/>
          </a:p>
        </p:txBody>
      </p:sp>
      <p:cxnSp>
        <p:nvCxnSpPr>
          <p:cNvPr id="36" name="Straight Connector 35"/>
          <p:cNvCxnSpPr>
            <a:stCxn id="33" idx="3"/>
          </p:cNvCxnSpPr>
          <p:nvPr/>
        </p:nvCxnSpPr>
        <p:spPr>
          <a:xfrm flipV="1">
            <a:off x="3357554" y="2643185"/>
            <a:ext cx="642942" cy="439638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14282" y="1142984"/>
            <a:ext cx="25003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Energy </a:t>
            </a:r>
            <a:r>
              <a:rPr lang="en-GB" sz="1400" dirty="0" smtClean="0"/>
              <a:t>compression</a:t>
            </a:r>
            <a:endParaRPr lang="en-GB" sz="1400" dirty="0"/>
          </a:p>
        </p:txBody>
      </p:sp>
      <p:cxnSp>
        <p:nvCxnSpPr>
          <p:cNvPr id="38" name="Straight Connector 37"/>
          <p:cNvCxnSpPr>
            <a:stCxn id="37" idx="3"/>
          </p:cNvCxnSpPr>
          <p:nvPr/>
        </p:nvCxnSpPr>
        <p:spPr>
          <a:xfrm>
            <a:off x="2714612" y="1296873"/>
            <a:ext cx="1143008" cy="917681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4929190" y="2000240"/>
            <a:ext cx="2071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Electron </a:t>
            </a:r>
            <a:r>
              <a:rPr lang="en-GB" sz="1400" dirty="0" err="1" smtClean="0"/>
              <a:t>RTML</a:t>
            </a:r>
            <a:r>
              <a:rPr lang="en-GB" sz="1400" dirty="0" smtClean="0"/>
              <a:t> elevator</a:t>
            </a:r>
            <a:endParaRPr lang="en-GB" sz="1400" dirty="0"/>
          </a:p>
        </p:txBody>
      </p:sp>
      <p:cxnSp>
        <p:nvCxnSpPr>
          <p:cNvPr id="60" name="Straight Connector 59"/>
          <p:cNvCxnSpPr>
            <a:stCxn id="59" idx="1"/>
          </p:cNvCxnSpPr>
          <p:nvPr/>
        </p:nvCxnSpPr>
        <p:spPr>
          <a:xfrm rot="10800000" flipV="1">
            <a:off x="4500562" y="2154128"/>
            <a:ext cx="428628" cy="274723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3101"/>
            <a:ext cx="9144000" cy="5904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214746" y="500042"/>
            <a:ext cx="4929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00298" y="2928934"/>
            <a:ext cx="29289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Positron Main Dump.</a:t>
            </a:r>
          </a:p>
          <a:p>
            <a:r>
              <a:rPr lang="en-GB" sz="1400" dirty="0" smtClean="0"/>
              <a:t>Tunnel arrangement has been investigated previously. Next slide.</a:t>
            </a:r>
            <a:endParaRPr lang="en-GB" sz="1400" dirty="0"/>
          </a:p>
        </p:txBody>
      </p:sp>
      <p:cxnSp>
        <p:nvCxnSpPr>
          <p:cNvPr id="8" name="Straight Connector 7"/>
          <p:cNvCxnSpPr>
            <a:stCxn id="7" idx="2"/>
          </p:cNvCxnSpPr>
          <p:nvPr/>
        </p:nvCxnSpPr>
        <p:spPr>
          <a:xfrm rot="5400000">
            <a:off x="2994654" y="3887639"/>
            <a:ext cx="1190165" cy="750082"/>
          </a:xfrm>
          <a:prstGeom prst="line">
            <a:avLst/>
          </a:prstGeom>
          <a:ln w="19050">
            <a:solidFill>
              <a:schemeClr val="accent4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4475"/>
            <a:ext cx="9144000" cy="5933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4214746" y="500042"/>
            <a:ext cx="4929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5929330"/>
            <a:ext cx="4357718" cy="83099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Previous study investigated the shielding requirement and cavern design of main Beam Dumps (Electron Main Dump shown).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14282" y="1000108"/>
            <a:ext cx="1571636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Additional Electron Transfer line and e+ </a:t>
            </a:r>
            <a:r>
              <a:rPr lang="en-GB" sz="1200" dirty="0" err="1" smtClean="0"/>
              <a:t>RTML</a:t>
            </a:r>
            <a:r>
              <a:rPr lang="en-GB" sz="1200" dirty="0" smtClean="0"/>
              <a:t> to go in here</a:t>
            </a:r>
            <a:endParaRPr lang="en-GB" sz="1200" dirty="0"/>
          </a:p>
        </p:txBody>
      </p:sp>
      <p:cxnSp>
        <p:nvCxnSpPr>
          <p:cNvPr id="15" name="Straight Connector 14"/>
          <p:cNvCxnSpPr>
            <a:stCxn id="14" idx="3"/>
          </p:cNvCxnSpPr>
          <p:nvPr/>
        </p:nvCxnSpPr>
        <p:spPr>
          <a:xfrm>
            <a:off x="1785918" y="1323274"/>
            <a:ext cx="571504" cy="819842"/>
          </a:xfrm>
          <a:prstGeom prst="line">
            <a:avLst/>
          </a:prstGeom>
          <a:ln w="190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857884" y="857232"/>
            <a:ext cx="642942" cy="4286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5822165" y="1535893"/>
            <a:ext cx="571504" cy="71438"/>
          </a:xfrm>
          <a:prstGeom prst="line">
            <a:avLst/>
          </a:prstGeom>
          <a:ln w="1905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28/03/2010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Norbert Collomb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CEE996F-5CCD-4178-88C2-495565685A39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6" name="Picture 5" descr="0067_410-Main Dump Layout-Layout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5794"/>
            <a:ext cx="9108536" cy="60493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6216" y="357166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/>
              <a:t>ILC</a:t>
            </a:r>
            <a:r>
              <a:rPr lang="en-GB" sz="2000" dirty="0" smtClean="0"/>
              <a:t> – Central Integration SB 2009 Layout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5929330"/>
            <a:ext cx="4357718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The study included the surface building requirements (Electron Main Dump shown).</a:t>
            </a:r>
            <a:endParaRPr lang="en-GB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CLRC DL Powerpoint template">
  <a:themeElements>
    <a:clrScheme name="CCLRC DL Powerpoint template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CCLRC DL Powerpoint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CLRC DL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LRC DL Powerpoi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LRC DL Powerpoi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LRC DL Powerpoi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LRC DL Powerpoi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LRC DL Powerpoi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LRC DL Powerpoi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LRC DL Powerpoi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LRC DL Powerpoi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LRC DL Powerpoi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LRC DL Powerpoi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LRC DL Powerpoi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12659</TotalTime>
  <Words>1211</Words>
  <Application>Microsoft PowerPoint</Application>
  <PresentationFormat>On-screen Show (4:3)</PresentationFormat>
  <Paragraphs>251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CCLRC DL Powerpoint template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Daresbury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EMMA Project Delivery</dc:title>
  <dc:creator>Neil Bliss</dc:creator>
  <cp:lastModifiedBy>Norbert Collomb</cp:lastModifiedBy>
  <cp:revision>276</cp:revision>
  <cp:lastPrinted>2003-04-03T13:42:00Z</cp:lastPrinted>
  <dcterms:created xsi:type="dcterms:W3CDTF">2003-04-01T12:16:13Z</dcterms:created>
  <dcterms:modified xsi:type="dcterms:W3CDTF">2010-03-26T15:58:54Z</dcterms:modified>
</cp:coreProperties>
</file>