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1" r:id="rId2"/>
    <p:sldId id="285" r:id="rId3"/>
    <p:sldId id="272" r:id="rId4"/>
    <p:sldId id="273" r:id="rId5"/>
    <p:sldId id="256" r:id="rId6"/>
    <p:sldId id="274" r:id="rId7"/>
    <p:sldId id="275" r:id="rId8"/>
    <p:sldId id="277" r:id="rId9"/>
    <p:sldId id="276" r:id="rId10"/>
    <p:sldId id="286" r:id="rId11"/>
    <p:sldId id="278" r:id="rId12"/>
    <p:sldId id="279" r:id="rId13"/>
    <p:sldId id="288" r:id="rId14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23" autoAdjust="0"/>
    <p:restoredTop sz="91627" autoAdjust="0"/>
  </p:normalViewPr>
  <p:slideViewPr>
    <p:cSldViewPr>
      <p:cViewPr>
        <p:scale>
          <a:sx n="70" d="100"/>
          <a:sy n="70" d="100"/>
        </p:scale>
        <p:origin x="-145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1F1E05F5-84F9-44E8-8B0D-E4275F02B25F}" type="datetimeFigureOut">
              <a:rPr kumimoji="1" lang="ja-JP" altLang="en-US" smtClean="0"/>
              <a:pPr/>
              <a:t>2010/3/28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0381CD5-3AE2-415F-8352-8D2CD5CE02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1CD5-3AE2-415F-8352-8D2CD5CE02E8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2010/3/28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2010/3/28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2010/3/28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2010/3/28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2010/3/28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2010/3/28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2010/3/28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2010/3/28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2010/3/28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2010/3/28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593C2-6851-48BF-ACC3-7BECEAE9C120}" type="datetimeFigureOut">
              <a:rPr kumimoji="1" lang="ja-JP" altLang="en-US" smtClean="0"/>
              <a:pPr/>
              <a:t>2010/3/28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C49AA-FDD9-4E29-930D-A8ED1CECEDC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593C2-6851-48BF-ACC3-7BECEAE9C120}" type="datetimeFigureOut">
              <a:rPr kumimoji="1" lang="ja-JP" altLang="en-US" smtClean="0"/>
              <a:pPr/>
              <a:t>2010/3/28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C49AA-FDD9-4E29-930D-A8ED1CECEDC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5786" y="1643050"/>
            <a:ext cx="7772400" cy="147002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Revisit </a:t>
            </a:r>
            <a:r>
              <a:rPr lang="en-US" altLang="ja-JP" dirty="0" smtClean="0"/>
              <a:t>parameters</a:t>
            </a:r>
            <a:br>
              <a:rPr lang="en-US" altLang="ja-JP" dirty="0" smtClean="0"/>
            </a:br>
            <a:r>
              <a:rPr lang="en-US" altLang="ja-JP" dirty="0" smtClean="0"/>
              <a:t> for</a:t>
            </a:r>
            <a:br>
              <a:rPr lang="en-US" altLang="ja-JP" dirty="0" smtClean="0"/>
            </a:br>
            <a:r>
              <a:rPr lang="en-US" altLang="ja-JP" dirty="0" smtClean="0"/>
              <a:t> </a:t>
            </a:r>
            <a:r>
              <a:rPr kumimoji="1" lang="en-US" altLang="ja-JP" dirty="0" smtClean="0"/>
              <a:t>Conventional sources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Tohru Takahashi</a:t>
            </a:r>
          </a:p>
          <a:p>
            <a:r>
              <a:rPr lang="en-US" altLang="ja-JP" dirty="0" smtClean="0"/>
              <a:t>contribution for LCWS/ILC2010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844" y="0"/>
            <a:ext cx="4071966" cy="868346"/>
          </a:xfrm>
        </p:spPr>
        <p:txBody>
          <a:bodyPr/>
          <a:lstStyle/>
          <a:p>
            <a:r>
              <a:rPr kumimoji="1" lang="en-US" altLang="ja-JP" dirty="0" smtClean="0"/>
              <a:t>Assumption</a:t>
            </a:r>
            <a:endParaRPr kumimoji="1" lang="ja-JP" altLang="en-US" dirty="0"/>
          </a:p>
        </p:txBody>
      </p:sp>
      <p:grpSp>
        <p:nvGrpSpPr>
          <p:cNvPr id="18" name="グループ化 17"/>
          <p:cNvGrpSpPr/>
          <p:nvPr/>
        </p:nvGrpSpPr>
        <p:grpSpPr>
          <a:xfrm>
            <a:off x="1071538" y="1928802"/>
            <a:ext cx="2428892" cy="428628"/>
            <a:chOff x="1071538" y="1928802"/>
            <a:chExt cx="2428892" cy="428628"/>
          </a:xfrm>
        </p:grpSpPr>
        <p:sp>
          <p:nvSpPr>
            <p:cNvPr id="3" name="正方形/長方形 2"/>
            <p:cNvSpPr/>
            <p:nvPr/>
          </p:nvSpPr>
          <p:spPr>
            <a:xfrm>
              <a:off x="1071538" y="1928802"/>
              <a:ext cx="571504" cy="4286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2928926" y="1928802"/>
              <a:ext cx="571504" cy="4286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2000232" y="1928802"/>
              <a:ext cx="571504" cy="4286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/>
          <p:cNvSpPr txBox="1"/>
          <p:nvPr/>
        </p:nvSpPr>
        <p:spPr>
          <a:xfrm>
            <a:off x="285720" y="2428868"/>
            <a:ext cx="3792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 triplet: 132 bunches  992ns</a:t>
            </a:r>
            <a:endParaRPr kumimoji="1" lang="ja-JP" altLang="en-US" sz="2400" dirty="0"/>
          </a:p>
        </p:txBody>
      </p:sp>
      <p:grpSp>
        <p:nvGrpSpPr>
          <p:cNvPr id="19" name="グループ化 18"/>
          <p:cNvGrpSpPr/>
          <p:nvPr/>
        </p:nvGrpSpPr>
        <p:grpSpPr>
          <a:xfrm>
            <a:off x="1285852" y="4772374"/>
            <a:ext cx="2214578" cy="500066"/>
            <a:chOff x="1285852" y="4500570"/>
            <a:chExt cx="2214578" cy="500066"/>
          </a:xfrm>
        </p:grpSpPr>
        <p:sp>
          <p:nvSpPr>
            <p:cNvPr id="10" name="正方形/長方形 9"/>
            <p:cNvSpPr/>
            <p:nvPr/>
          </p:nvSpPr>
          <p:spPr>
            <a:xfrm>
              <a:off x="3428992" y="4500570"/>
              <a:ext cx="71438" cy="50006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2857488" y="4500570"/>
              <a:ext cx="71438" cy="50006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1285852" y="4500570"/>
              <a:ext cx="71438" cy="50006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4" name="直線コネクタ 13"/>
            <p:cNvCxnSpPr/>
            <p:nvPr/>
          </p:nvCxnSpPr>
          <p:spPr>
            <a:xfrm>
              <a:off x="1500166" y="4750603"/>
              <a:ext cx="1214446" cy="0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円/楕円 14"/>
          <p:cNvSpPr/>
          <p:nvPr/>
        </p:nvSpPr>
        <p:spPr>
          <a:xfrm>
            <a:off x="6066074" y="3786190"/>
            <a:ext cx="2571768" cy="250033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6072198" y="1285860"/>
            <a:ext cx="2714644" cy="171451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爆発 2 20"/>
          <p:cNvSpPr/>
          <p:nvPr/>
        </p:nvSpPr>
        <p:spPr>
          <a:xfrm>
            <a:off x="6072198" y="4736655"/>
            <a:ext cx="571504" cy="571504"/>
          </a:xfrm>
          <a:prstGeom prst="irregularSeal2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爆発 2 22"/>
          <p:cNvSpPr/>
          <p:nvPr/>
        </p:nvSpPr>
        <p:spPr>
          <a:xfrm>
            <a:off x="6072198" y="4736655"/>
            <a:ext cx="571504" cy="571504"/>
          </a:xfrm>
          <a:prstGeom prst="irregularSeal2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5857884" y="1500174"/>
            <a:ext cx="3214710" cy="1143008"/>
          </a:xfrm>
          <a:prstGeom prst="rect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1"/>
            <a:tileRect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42844" y="5715016"/>
            <a:ext cx="28953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 train: 20 triplet </a:t>
            </a:r>
          </a:p>
          <a:p>
            <a:r>
              <a:rPr kumimoji="1" lang="en-US" altLang="ja-JP" sz="2400" dirty="0" smtClean="0"/>
              <a:t>= 2640 bunches 63ms</a:t>
            </a:r>
            <a:endParaRPr kumimoji="1" lang="ja-JP" altLang="en-US" sz="2400" dirty="0"/>
          </a:p>
        </p:txBody>
      </p:sp>
      <p:cxnSp>
        <p:nvCxnSpPr>
          <p:cNvPr id="27" name="直線コネクタ 26"/>
          <p:cNvCxnSpPr/>
          <p:nvPr/>
        </p:nvCxnSpPr>
        <p:spPr>
          <a:xfrm rot="16200000" flipV="1">
            <a:off x="1071538" y="2428868"/>
            <a:ext cx="2286016" cy="2286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 rot="5400000" flipH="1" flipV="1">
            <a:off x="2428860" y="3500438"/>
            <a:ext cx="2214578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2714612" y="5286388"/>
            <a:ext cx="938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3.3ms</a:t>
            </a:r>
            <a:endParaRPr kumimoji="1" lang="ja-JP" altLang="en-US" sz="2400" dirty="0"/>
          </a:p>
        </p:txBody>
      </p:sp>
      <p:sp>
        <p:nvSpPr>
          <p:cNvPr id="35" name="角丸四角形 34"/>
          <p:cNvSpPr/>
          <p:nvPr/>
        </p:nvSpPr>
        <p:spPr>
          <a:xfrm>
            <a:off x="4286248" y="285728"/>
            <a:ext cx="4572032" cy="1357322"/>
          </a:xfrm>
          <a:prstGeom prst="roundRect">
            <a:avLst/>
          </a:prstGeom>
          <a:solidFill>
            <a:srgbClr val="FFC0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400" dirty="0" smtClean="0">
                <a:solidFill>
                  <a:schemeClr val="tx1"/>
                </a:solidFill>
              </a:rPr>
              <a:t>132 bunches</a:t>
            </a:r>
          </a:p>
          <a:p>
            <a:r>
              <a:rPr lang="en-US" altLang="ja-JP" sz="2400" dirty="0" smtClean="0">
                <a:solidFill>
                  <a:schemeClr val="tx1"/>
                </a:solidFill>
              </a:rPr>
              <a:t>  make a shock wave  </a:t>
            </a:r>
          </a:p>
          <a:p>
            <a:r>
              <a:rPr lang="en-US" altLang="ja-JP" sz="2400" dirty="0" smtClean="0">
                <a:solidFill>
                  <a:schemeClr val="tx1"/>
                </a:solidFill>
              </a:rPr>
              <a:t>   heat same position on the target</a:t>
            </a:r>
            <a:endParaRPr lang="ja-JP" altLang="en-US" sz="2400" dirty="0" smtClean="0">
              <a:solidFill>
                <a:schemeClr val="tx1"/>
              </a:solidFill>
            </a:endParaRPr>
          </a:p>
        </p:txBody>
      </p:sp>
      <p:sp>
        <p:nvSpPr>
          <p:cNvPr id="36" name="角丸四角形 35"/>
          <p:cNvSpPr/>
          <p:nvPr/>
        </p:nvSpPr>
        <p:spPr>
          <a:xfrm>
            <a:off x="4071934" y="3286124"/>
            <a:ext cx="4572032" cy="1000132"/>
          </a:xfrm>
          <a:prstGeom prst="roundRect">
            <a:avLst/>
          </a:prstGeom>
          <a:solidFill>
            <a:srgbClr val="FFC0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400" dirty="0" smtClean="0">
                <a:solidFill>
                  <a:schemeClr val="tx1"/>
                </a:solidFill>
              </a:rPr>
              <a:t>each triplet hits</a:t>
            </a:r>
          </a:p>
          <a:p>
            <a:r>
              <a:rPr lang="en-US" altLang="ja-JP" sz="2400" dirty="0" smtClean="0">
                <a:solidFill>
                  <a:schemeClr val="tx1"/>
                </a:solidFill>
              </a:rPr>
              <a:t>different position on the target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5.55112E-17 L 0.55712 -0.00139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" y="-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11022E-16 L 0.53768 0.00139 " pathEditMode="relative" rAng="0" ptsTypes="AA">
                                      <p:cBhvr>
                                        <p:cTn id="21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" y="1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pat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0017 0.00093 C -0.00017 0.08125 0.04809 0.14653 0.10712 0.14653 C 0.16632 0.14653 0.21441 0.08125 0.21441 0.00069 C 0.21441 -0.0794 0.1665 -0.1456 0.10695 -0.14583 C 0.04809 -0.14514 -0.00052 -0.07963 -0.00017 0.00093 Z " pathEditMode="relative" rAng="16200000" ptsTypes="fffff">
                                      <p:cBhvr>
                                        <p:cTn id="26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path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17 0.00093 C -0.00017 0.08125 0.04809 0.14653 0.10712 0.14653 C 0.16632 0.14653 0.21441 0.08125 0.21441 0.00069 C 0.21441 -0.0794 0.1665 -0.1456 0.10695 -0.14583 C 0.04809 -0.14514 -0.00052 -0.07963 -0.00017 0.00093 Z " pathEditMode="relative" rAng="16200000" ptsTypes="fffff">
                                      <p:cBhvr>
                                        <p:cTn id="34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mph" presetSubtype="1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Clr clrSpc="hsl" dir="ccw">
                                      <p:cBhvr>
                                        <p:cTn id="39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3C16"/>
                                      </p:to>
                                    </p:animClr>
                                    <p:set>
                                      <p:cBhvr>
                                        <p:cTn id="40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 animBg="1"/>
      <p:bldP spid="21" grpId="1" animBg="1"/>
      <p:bldP spid="21" grpId="2" animBg="1"/>
      <p:bldP spid="23" grpId="0" animBg="1"/>
      <p:bldP spid="23" grpId="1" animBg="1"/>
      <p:bldP spid="23" grpId="2" animBg="1"/>
      <p:bldP spid="24" grpId="0" animBg="1"/>
      <p:bldP spid="35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Parameter Plots for 300 Hz scheme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8596" y="928670"/>
            <a:ext cx="283263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e- directly on to Tungsten</a:t>
            </a:r>
          </a:p>
          <a:p>
            <a:r>
              <a:rPr kumimoji="1" lang="en-US" altLang="ja-JP" sz="3200" dirty="0" smtClean="0">
                <a:latin typeface="Symbol" pitchFamily="18" charset="2"/>
              </a:rPr>
              <a:t>s</a:t>
            </a:r>
            <a:r>
              <a:rPr kumimoji="1" lang="en-US" altLang="ja-JP" sz="3200" dirty="0" smtClean="0"/>
              <a:t>=2.5mm</a:t>
            </a:r>
            <a:endParaRPr kumimoji="1" lang="ja-JP" altLang="en-US" sz="3200" b="1" u="sng" dirty="0">
              <a:solidFill>
                <a:srgbClr val="FF0000"/>
              </a:solidFill>
            </a:endParaRP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714488"/>
            <a:ext cx="6723063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071562"/>
          </a:xfrm>
        </p:spPr>
        <p:txBody>
          <a:bodyPr/>
          <a:lstStyle/>
          <a:p>
            <a:r>
              <a:rPr lang="en-US" altLang="ja-JP" dirty="0" smtClean="0"/>
              <a:t>Parameter Plots for 300 Hz scheme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8596" y="1000108"/>
            <a:ext cx="283263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e- directly on to Tungsten</a:t>
            </a:r>
          </a:p>
          <a:p>
            <a:r>
              <a:rPr kumimoji="1" lang="en-US" altLang="ja-JP" sz="3200" dirty="0" smtClean="0">
                <a:latin typeface="Symbol" pitchFamily="18" charset="2"/>
              </a:rPr>
              <a:t>s</a:t>
            </a:r>
            <a:r>
              <a:rPr kumimoji="1" lang="en-US" altLang="ja-JP" sz="3200" dirty="0" smtClean="0"/>
              <a:t>=4.0mm</a:t>
            </a:r>
            <a:endParaRPr kumimoji="1" lang="ja-JP" altLang="en-US" sz="3200" b="1" u="sng" dirty="0">
              <a:solidFill>
                <a:srgbClr val="FF0000"/>
              </a:solidFill>
            </a:endParaRP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828800"/>
            <a:ext cx="670401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Conventional target might have solution for ILC with 300Hz scheme</a:t>
            </a:r>
          </a:p>
          <a:p>
            <a:r>
              <a:rPr kumimoji="1" lang="en-US" altLang="ja-JP" dirty="0" smtClean="0"/>
              <a:t>to go forward</a:t>
            </a:r>
          </a:p>
          <a:p>
            <a:pPr lvl="1"/>
            <a:r>
              <a:rPr lang="en-US" altLang="ja-JP" dirty="0" smtClean="0"/>
              <a:t>need detail study for capture section as</a:t>
            </a:r>
          </a:p>
          <a:p>
            <a:pPr lvl="2"/>
            <a:r>
              <a:rPr kumimoji="1" lang="en-US" altLang="ja-JP" dirty="0" smtClean="0"/>
              <a:t>relatively large beam size is preferred</a:t>
            </a:r>
          </a:p>
          <a:p>
            <a:pPr lvl="1"/>
            <a:r>
              <a:rPr lang="en-US" altLang="ja-JP" dirty="0" smtClean="0"/>
              <a:t>heating has to be studied including cooling system</a:t>
            </a:r>
          </a:p>
          <a:p>
            <a:pPr lvl="1"/>
            <a:r>
              <a:rPr lang="en-US" altLang="ja-JP" dirty="0" smtClean="0"/>
              <a:t>shock wave threshold has to be understood particularly under multi bunch condition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Motivation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0034" y="1285861"/>
            <a:ext cx="8229600" cy="4071966"/>
          </a:xfrm>
        </p:spPr>
        <p:txBody>
          <a:bodyPr/>
          <a:lstStyle/>
          <a:p>
            <a:r>
              <a:rPr kumimoji="1" lang="en-US" altLang="ja-JP" dirty="0" smtClean="0"/>
              <a:t>Preparation of positron sources by;</a:t>
            </a:r>
          </a:p>
          <a:p>
            <a:pPr lvl="1"/>
            <a:r>
              <a:rPr lang="en-US" altLang="ja-JP" dirty="0" smtClean="0"/>
              <a:t>well established scheme and/or developable with existing resources </a:t>
            </a:r>
          </a:p>
          <a:p>
            <a:r>
              <a:rPr lang="en-US" altLang="ja-JP" dirty="0" smtClean="0"/>
              <a:t>300Hz scheme </a:t>
            </a:r>
          </a:p>
          <a:p>
            <a:pPr lvl="1"/>
            <a:r>
              <a:rPr lang="en-US" altLang="ja-JP" dirty="0" smtClean="0"/>
              <a:t>relaxes thermal problem on targets</a:t>
            </a:r>
          </a:p>
          <a:p>
            <a:pPr lvl="2"/>
            <a:r>
              <a:rPr lang="en-US" altLang="ja-JP" dirty="0" smtClean="0"/>
              <a:t>lower speed rotation target will do</a:t>
            </a:r>
          </a:p>
          <a:p>
            <a:pPr lvl="1"/>
            <a:r>
              <a:rPr lang="en-US" altLang="ja-JP" dirty="0" smtClean="0"/>
              <a:t>but still have the shock wave problem  </a:t>
            </a:r>
            <a:endParaRPr kumimoji="1" lang="ja-JP" altLang="en-US" dirty="0"/>
          </a:p>
        </p:txBody>
      </p:sp>
      <p:sp>
        <p:nvSpPr>
          <p:cNvPr id="4" name="右矢印 3"/>
          <p:cNvSpPr/>
          <p:nvPr/>
        </p:nvSpPr>
        <p:spPr>
          <a:xfrm>
            <a:off x="285720" y="514351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57290" y="5000636"/>
            <a:ext cx="70851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survey (</a:t>
            </a:r>
            <a:r>
              <a:rPr lang="en-US" altLang="ja-JP" sz="2400" dirty="0" smtClean="0"/>
              <a:t>again)</a:t>
            </a:r>
            <a:r>
              <a:rPr kumimoji="1" lang="en-US" altLang="ja-JP" sz="2400" dirty="0" smtClean="0"/>
              <a:t>parameters of conventional targets in the</a:t>
            </a:r>
          </a:p>
          <a:p>
            <a:r>
              <a:rPr kumimoji="1" lang="en-US" altLang="ja-JP" sz="2400" dirty="0" smtClean="0"/>
              <a:t> drive beam energy – target thickness plane</a:t>
            </a:r>
          </a:p>
        </p:txBody>
      </p:sp>
      <p:sp>
        <p:nvSpPr>
          <p:cNvPr id="6" name="右矢印 5"/>
          <p:cNvSpPr/>
          <p:nvPr/>
        </p:nvSpPr>
        <p:spPr>
          <a:xfrm>
            <a:off x="357158" y="60007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57290" y="6072206"/>
            <a:ext cx="6812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See if conventional sources survives the ILC criteria </a:t>
            </a:r>
            <a:r>
              <a:rPr lang="en-US" altLang="ja-JP" sz="2400" dirty="0" smtClean="0"/>
              <a:t> </a:t>
            </a:r>
            <a:endParaRPr kumimoji="1" lang="en-US" altLang="ja-JP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Methods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71472" y="1000108"/>
            <a:ext cx="8229600" cy="5286412"/>
          </a:xfrm>
        </p:spPr>
        <p:txBody>
          <a:bodyPr/>
          <a:lstStyle/>
          <a:p>
            <a:r>
              <a:rPr lang="en-US" altLang="ja-JP" dirty="0" smtClean="0"/>
              <a:t>Simulation by </a:t>
            </a:r>
            <a:r>
              <a:rPr lang="ja-JP" altLang="en-US" dirty="0" smtClean="0"/>
              <a:t>Ｇｅａｎｔ</a:t>
            </a:r>
            <a:r>
              <a:rPr lang="en-US" altLang="ja-JP" dirty="0" smtClean="0"/>
              <a:t>4 with Tungsten </a:t>
            </a:r>
          </a:p>
          <a:p>
            <a:pPr lvl="1"/>
            <a:r>
              <a:rPr kumimoji="1" lang="en-US" altLang="ja-JP" dirty="0" smtClean="0"/>
              <a:t>total positron yield</a:t>
            </a:r>
          </a:p>
          <a:p>
            <a:pPr lvl="1"/>
            <a:r>
              <a:rPr lang="en-US" altLang="ja-JP" dirty="0" smtClean="0"/>
              <a:t>accepted positron yield with AMD acceptance</a:t>
            </a:r>
          </a:p>
          <a:p>
            <a:pPr lvl="2"/>
            <a:r>
              <a:rPr lang="en-US" altLang="ja-JP" dirty="0" err="1" smtClean="0"/>
              <a:t>T.Kamitani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L.Rinolfi</a:t>
            </a:r>
            <a:r>
              <a:rPr lang="en-US" altLang="ja-JP" dirty="0" smtClean="0"/>
              <a:t>   CLIC note 465   </a:t>
            </a:r>
          </a:p>
          <a:p>
            <a:pPr lvl="1"/>
            <a:r>
              <a:rPr kumimoji="1" lang="en-US" altLang="ja-JP" dirty="0" smtClean="0"/>
              <a:t>Peak Energy </a:t>
            </a:r>
            <a:r>
              <a:rPr lang="en-US" altLang="ja-JP" dirty="0" smtClean="0"/>
              <a:t>Deposit Density (PEDD)</a:t>
            </a:r>
          </a:p>
          <a:p>
            <a:pPr lvl="1"/>
            <a:r>
              <a:rPr lang="en-US" altLang="ja-JP" dirty="0" smtClean="0"/>
              <a:t>Total Energy Deposit (TED)</a:t>
            </a:r>
          </a:p>
          <a:p>
            <a:r>
              <a:rPr kumimoji="1" lang="en-US" altLang="ja-JP" dirty="0" smtClean="0"/>
              <a:t>In </a:t>
            </a:r>
            <a:r>
              <a:rPr lang="en-US" altLang="ja-JP" dirty="0" smtClean="0"/>
              <a:t>space </a:t>
            </a:r>
            <a:r>
              <a:rPr kumimoji="1" lang="en-US" altLang="ja-JP" dirty="0" smtClean="0"/>
              <a:t>Beam Energy – Target Thickness</a:t>
            </a:r>
          </a:p>
          <a:p>
            <a:pPr lvl="1"/>
            <a:r>
              <a:rPr lang="en-US" altLang="ja-JP" dirty="0" smtClean="0"/>
              <a:t>beam spot size at 1.0mm, 2.5mm, 4.0mm</a:t>
            </a:r>
          </a:p>
          <a:p>
            <a:pPr lvl="1">
              <a:buNone/>
            </a:pP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kumimoji="1" lang="en-US" altLang="ja-JP" dirty="0" smtClean="0"/>
              <a:t>Acceptance estimate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2000232" y="128586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2400" dirty="0" smtClean="0"/>
              <a:t>CLIC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note 465</a:t>
            </a:r>
          </a:p>
          <a:p>
            <a:r>
              <a:rPr lang="en-US" altLang="ja-JP" sz="2400" b="1" dirty="0" smtClean="0"/>
              <a:t>[r/0.53]</a:t>
            </a:r>
            <a:r>
              <a:rPr lang="en-US" altLang="ja-JP" sz="2400" b="1" baseline="30000" dirty="0" smtClean="0"/>
              <a:t>2</a:t>
            </a:r>
            <a:r>
              <a:rPr lang="en-US" altLang="ja-JP" sz="2400" b="1" dirty="0" smtClean="0"/>
              <a:t> + [</a:t>
            </a:r>
            <a:r>
              <a:rPr lang="en-US" altLang="ja-JP" sz="2400" b="1" dirty="0" err="1" smtClean="0"/>
              <a:t>pT</a:t>
            </a:r>
            <a:r>
              <a:rPr lang="en-US" altLang="ja-JP" sz="2400" b="1" dirty="0" smtClean="0"/>
              <a:t>/11]</a:t>
            </a:r>
            <a:r>
              <a:rPr lang="en-US" altLang="ja-JP" sz="2400" b="1" baseline="30000" dirty="0" smtClean="0"/>
              <a:t>2</a:t>
            </a:r>
            <a:r>
              <a:rPr lang="en-US" altLang="ja-JP" sz="2400" b="1" dirty="0" smtClean="0"/>
              <a:t> =</a:t>
            </a:r>
            <a:r>
              <a:rPr lang="ja-JP" altLang="en-US" sz="2400" b="1" dirty="0" smtClean="0"/>
              <a:t>＜</a:t>
            </a:r>
            <a:r>
              <a:rPr lang="en-US" altLang="ja-JP" sz="2400" b="1" dirty="0" smtClean="0"/>
              <a:t>1</a:t>
            </a:r>
            <a:r>
              <a:rPr lang="nn-NO" altLang="ja-JP" sz="2400" b="1" dirty="0" smtClean="0"/>
              <a:t> </a:t>
            </a:r>
          </a:p>
          <a:p>
            <a:r>
              <a:rPr lang="nn-NO" altLang="ja-JP" sz="2400" b="1" dirty="0" smtClean="0"/>
              <a:t>pT &lt; 0.1875 MeV/c + 0.625 pL</a:t>
            </a:r>
          </a:p>
          <a:p>
            <a:r>
              <a:rPr lang="en-US" altLang="ja-JP" sz="2400" b="1" dirty="0" smtClean="0"/>
              <a:t>1.5 MeV/c</a:t>
            </a:r>
            <a:r>
              <a:rPr lang="ja-JP" altLang="en-US" sz="2400" b="1" dirty="0" smtClean="0"/>
              <a:t>　</a:t>
            </a:r>
            <a:r>
              <a:rPr lang="en-US" altLang="ja-JP" sz="2400" b="1" dirty="0" smtClean="0"/>
              <a:t>&lt; </a:t>
            </a:r>
            <a:r>
              <a:rPr lang="en-US" altLang="ja-JP" sz="2400" b="1" dirty="0" err="1" smtClean="0"/>
              <a:t>pL</a:t>
            </a:r>
            <a:r>
              <a:rPr lang="en-US" altLang="ja-JP" sz="2400" b="1" dirty="0" smtClean="0"/>
              <a:t> &lt;</a:t>
            </a:r>
            <a:r>
              <a:rPr lang="ja-JP" altLang="en-US" sz="2400" b="1" dirty="0" smtClean="0"/>
              <a:t> </a:t>
            </a:r>
            <a:r>
              <a:rPr lang="en-US" altLang="ja-JP" sz="2400" b="1" dirty="0" smtClean="0"/>
              <a:t>17.5 MeV/c </a:t>
            </a:r>
            <a:endParaRPr lang="ja-JP" altLang="en-US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6676" y="3214686"/>
            <a:ext cx="457732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43248"/>
            <a:ext cx="4714885" cy="3307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タイトル 20"/>
          <p:cNvSpPr>
            <a:spLocks noGrp="1"/>
          </p:cNvSpPr>
          <p:nvPr>
            <p:ph type="title"/>
          </p:nvPr>
        </p:nvSpPr>
        <p:spPr>
          <a:xfrm>
            <a:off x="428596" y="0"/>
            <a:ext cx="8501122" cy="857232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/>
              <a:t>accepted</a:t>
            </a:r>
            <a:r>
              <a:rPr kumimoji="1" lang="ja-JP" altLang="en-US" sz="2800" dirty="0" smtClean="0"/>
              <a:t>　</a:t>
            </a:r>
            <a:r>
              <a:rPr kumimoji="1" lang="en-US" altLang="ja-JP" sz="2800" dirty="0" smtClean="0"/>
              <a:t>e+ yield and PEDD</a:t>
            </a:r>
            <a:r>
              <a:rPr lang="en-US" altLang="ja-JP" sz="2800" dirty="0" smtClean="0"/>
              <a:t> with conventional scheme </a:t>
            </a:r>
            <a:endParaRPr kumimoji="1" lang="ja-JP" altLang="en-US" sz="28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28596" y="714356"/>
            <a:ext cx="283263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e- directly on to Tungsten</a:t>
            </a:r>
          </a:p>
          <a:p>
            <a:r>
              <a:rPr kumimoji="1" lang="en-US" altLang="ja-JP" sz="3200" dirty="0" smtClean="0">
                <a:latin typeface="Symbol" pitchFamily="18" charset="2"/>
              </a:rPr>
              <a:t>s</a:t>
            </a:r>
            <a:r>
              <a:rPr kumimoji="1" lang="en-US" altLang="ja-JP" sz="3200" dirty="0" smtClean="0"/>
              <a:t>=2.5mm</a:t>
            </a:r>
            <a:endParaRPr kumimoji="1" lang="ja-JP" altLang="en-US" sz="3200" b="1" u="sng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takahasi\Documents\ILC\PosiPol\new-positron\root\yield-pedd\Origin\cont-acc-2.5m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571612"/>
            <a:ext cx="7198309" cy="5019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タイトル 20"/>
          <p:cNvSpPr>
            <a:spLocks noGrp="1"/>
          </p:cNvSpPr>
          <p:nvPr>
            <p:ph type="title"/>
          </p:nvPr>
        </p:nvSpPr>
        <p:spPr>
          <a:xfrm>
            <a:off x="428596" y="0"/>
            <a:ext cx="8501122" cy="857232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/>
              <a:t>accepted</a:t>
            </a:r>
            <a:r>
              <a:rPr kumimoji="1" lang="ja-JP" altLang="en-US" sz="2800" dirty="0" smtClean="0"/>
              <a:t>　</a:t>
            </a:r>
            <a:r>
              <a:rPr kumimoji="1" lang="en-US" altLang="ja-JP" sz="2800" dirty="0" smtClean="0"/>
              <a:t>e+ yield and PEDD</a:t>
            </a:r>
            <a:r>
              <a:rPr lang="en-US" altLang="ja-JP" sz="2800" dirty="0" smtClean="0"/>
              <a:t> with conventional scheme </a:t>
            </a:r>
            <a:endParaRPr kumimoji="1" lang="ja-JP" altLang="en-US" sz="28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85720" y="714356"/>
            <a:ext cx="283263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e- directly on to Tungsten</a:t>
            </a:r>
          </a:p>
          <a:p>
            <a:r>
              <a:rPr kumimoji="1" lang="en-US" altLang="ja-JP" sz="3200" dirty="0" smtClean="0">
                <a:latin typeface="Symbol" pitchFamily="18" charset="2"/>
              </a:rPr>
              <a:t>s</a:t>
            </a:r>
            <a:r>
              <a:rPr kumimoji="1" lang="en-US" altLang="ja-JP" sz="3200" dirty="0" smtClean="0"/>
              <a:t>=4.0mm</a:t>
            </a:r>
            <a:endParaRPr kumimoji="1" lang="ja-JP" altLang="en-US" sz="3200" b="1" u="sng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takahasi\Documents\ILC\PosiPol\new-positron\root\yield-pedd\Origin\cont-acc-4m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677060"/>
            <a:ext cx="7429552" cy="5180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844" y="0"/>
            <a:ext cx="8229600" cy="939784"/>
          </a:xfrm>
        </p:spPr>
        <p:txBody>
          <a:bodyPr/>
          <a:lstStyle/>
          <a:p>
            <a:r>
              <a:rPr lang="en-US" altLang="ja-JP" dirty="0" smtClean="0"/>
              <a:t>In the case of 300Hz scheme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43050"/>
            <a:ext cx="6264290" cy="5064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/>
        </p:nvSpPr>
        <p:spPr>
          <a:xfrm>
            <a:off x="6572264" y="1714488"/>
            <a:ext cx="21592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different triplet hit</a:t>
            </a:r>
          </a:p>
          <a:p>
            <a:r>
              <a:rPr kumimoji="1" lang="en-US" altLang="ja-JP" dirty="0" smtClean="0"/>
              <a:t>different position on </a:t>
            </a:r>
          </a:p>
          <a:p>
            <a:r>
              <a:rPr lang="en-US" altLang="ja-JP" dirty="0" smtClean="0"/>
              <a:t>the target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572264" y="3714752"/>
            <a:ext cx="25186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132bunches in a triplet</a:t>
            </a:r>
          </a:p>
          <a:p>
            <a:r>
              <a:rPr kumimoji="1" lang="en-US" altLang="ja-JP" dirty="0" smtClean="0"/>
              <a:t>hit the same position </a:t>
            </a:r>
            <a:r>
              <a:rPr lang="en-US" altLang="ja-JP" dirty="0" smtClean="0"/>
              <a:t>on </a:t>
            </a:r>
          </a:p>
          <a:p>
            <a:r>
              <a:rPr kumimoji="1" lang="en-US" altLang="ja-JP" dirty="0" smtClean="0"/>
              <a:t>the target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14290"/>
            <a:ext cx="5829312" cy="72547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Thermal diffusion</a:t>
            </a:r>
            <a:endParaRPr kumimoji="1"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1214422"/>
            <a:ext cx="928694" cy="238067"/>
          </a:xfrm>
          <a:prstGeom prst="rect">
            <a:avLst/>
          </a:prstGeom>
          <a:noFill/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1500174"/>
            <a:ext cx="1024407" cy="500066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6175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1214422"/>
            <a:ext cx="1643074" cy="281273"/>
          </a:xfrm>
          <a:prstGeom prst="rect">
            <a:avLst/>
          </a:prstGeom>
          <a:noFill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1571612"/>
            <a:ext cx="2348266" cy="285752"/>
          </a:xfrm>
          <a:prstGeom prst="rect">
            <a:avLst/>
          </a:prstGeom>
          <a:noFill/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443428"/>
            <a:ext cx="46434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00034" y="2643182"/>
            <a:ext cx="27485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numerical calculation of</a:t>
            </a:r>
          </a:p>
          <a:p>
            <a:r>
              <a:rPr kumimoji="1" lang="en-US" altLang="ja-JP" sz="2000" dirty="0" smtClean="0"/>
              <a:t> thermal diffusion shows</a:t>
            </a:r>
            <a:endParaRPr kumimoji="1" lang="ja-JP" altLang="en-US" sz="20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14282" y="2000240"/>
            <a:ext cx="606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time constant of the diffusion depends on beam spot size ~1/</a:t>
            </a:r>
            <a:r>
              <a:rPr lang="en-US" altLang="ja-JP" dirty="0" smtClean="0">
                <a:latin typeface="Symbol" pitchFamily="18" charset="2"/>
              </a:rPr>
              <a:t>b</a:t>
            </a:r>
            <a:endParaRPr kumimoji="1" lang="ja-JP" altLang="en-US" dirty="0">
              <a:latin typeface="Symbol" pitchFamily="18" charset="2"/>
            </a:endParaRPr>
          </a:p>
        </p:txBody>
      </p:sp>
      <p:pic>
        <p:nvPicPr>
          <p:cNvPr id="14" name="図 13" descr="C:\Documents and Settings\takahasi\My Documents\ILC\PosiPol\new-positron\報告\拡散時間.jpg"/>
          <p:cNvPicPr/>
          <p:nvPr/>
        </p:nvPicPr>
        <p:blipFill>
          <a:blip r:embed="rId7" cstate="print"/>
          <a:srcRect l="20349" t="22877" r="27297" b="29315"/>
          <a:stretch>
            <a:fillRect/>
          </a:stretch>
        </p:blipFill>
        <p:spPr bwMode="auto">
          <a:xfrm>
            <a:off x="5572132" y="2285992"/>
            <a:ext cx="326390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表 14"/>
          <p:cNvGraphicFramePr>
            <a:graphicFrameLocks noGrp="1"/>
          </p:cNvGraphicFramePr>
          <p:nvPr/>
        </p:nvGraphicFramePr>
        <p:xfrm>
          <a:off x="500034" y="4500570"/>
          <a:ext cx="7715305" cy="1266500"/>
        </p:xfrm>
        <a:graphic>
          <a:graphicData uri="http://schemas.openxmlformats.org/drawingml/2006/table">
            <a:tbl>
              <a:tblPr/>
              <a:tblGrid>
                <a:gridCol w="962462"/>
                <a:gridCol w="1249640"/>
                <a:gridCol w="1917641"/>
                <a:gridCol w="1773011"/>
                <a:gridCol w="1812551"/>
              </a:tblGrid>
              <a:tr h="352100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050" b="0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2000" b="0" kern="100" smtClean="0">
                          <a:latin typeface="Century"/>
                          <a:ea typeface="ＭＳ 明朝"/>
                          <a:cs typeface="Times New Roman"/>
                        </a:rPr>
                        <a:t>1D</a:t>
                      </a:r>
                      <a:r>
                        <a:rPr lang="en-US" altLang="ja-JP" sz="2000" b="0" kern="100" baseline="0" smtClean="0">
                          <a:latin typeface="Century"/>
                          <a:ea typeface="ＭＳ 明朝"/>
                          <a:cs typeface="Times New Roman"/>
                        </a:rPr>
                        <a:t> </a:t>
                      </a:r>
                      <a:endParaRPr lang="ja-JP" sz="20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0" kern="100" smtClean="0">
                          <a:latin typeface="Century"/>
                          <a:ea typeface="ＭＳ 明朝"/>
                          <a:cs typeface="Times New Roman"/>
                        </a:rPr>
                        <a:t>2D</a:t>
                      </a:r>
                      <a:endParaRPr lang="ja-JP" sz="20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2000" b="0" kern="100" dirty="0" smtClean="0">
                          <a:latin typeface="Century"/>
                          <a:ea typeface="ＭＳ 明朝"/>
                          <a:cs typeface="Times New Roman"/>
                        </a:rPr>
                        <a:t>3D</a:t>
                      </a:r>
                      <a:endParaRPr lang="ja-JP" sz="20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2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2000" b="0" kern="100" dirty="0" smtClean="0">
                          <a:latin typeface="Times New Roman" pitchFamily="18" charset="0"/>
                          <a:ea typeface="ＭＳ 明朝"/>
                          <a:cs typeface="Times New Roman" pitchFamily="18" charset="0"/>
                        </a:rPr>
                        <a:t>time</a:t>
                      </a:r>
                      <a:r>
                        <a:rPr lang="en-US" altLang="ja-JP" sz="2000" b="0" kern="100" baseline="0" dirty="0" smtClean="0">
                          <a:latin typeface="Times New Roman" pitchFamily="18" charset="0"/>
                          <a:ea typeface="ＭＳ 明朝"/>
                          <a:cs typeface="Times New Roman" pitchFamily="18" charset="0"/>
                        </a:rPr>
                        <a:t> constant</a:t>
                      </a:r>
                      <a:endParaRPr lang="ja-JP" sz="2000" b="1" kern="100" dirty="0">
                        <a:latin typeface="Times New Roman" pitchFamily="18" charset="0"/>
                        <a:ea typeface="ＭＳ 明朝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2000" b="0" kern="100" dirty="0" smtClean="0">
                        <a:latin typeface="Symbol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0" kern="100" dirty="0" smtClean="0">
                          <a:latin typeface="Symbol"/>
                          <a:ea typeface="ＭＳ 明朝"/>
                          <a:cs typeface="Times New Roman"/>
                        </a:rPr>
                        <a:t>s</a:t>
                      </a:r>
                      <a:r>
                        <a:rPr lang="en-US" sz="2000" b="0" kern="100" dirty="0" smtClean="0">
                          <a:latin typeface="Century"/>
                          <a:ea typeface="ＭＳ 明朝"/>
                          <a:cs typeface="Times New Roman"/>
                        </a:rPr>
                        <a:t>=2.5mm</a:t>
                      </a:r>
                      <a:endParaRPr lang="en-US" sz="2000" b="0" kern="100" dirty="0" smtClean="0">
                        <a:latin typeface="Symbol"/>
                        <a:ea typeface="ＭＳ 明朝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0" kern="100" dirty="0" smtClean="0">
                          <a:latin typeface="Symbol"/>
                          <a:ea typeface="ＭＳ 明朝"/>
                          <a:cs typeface="Times New Roman"/>
                        </a:rPr>
                        <a:t>s</a:t>
                      </a:r>
                      <a:r>
                        <a:rPr lang="en-US" sz="2000" b="0" kern="100" dirty="0" smtClean="0">
                          <a:latin typeface="Century"/>
                          <a:ea typeface="ＭＳ 明朝"/>
                          <a:cs typeface="Times New Roman"/>
                        </a:rPr>
                        <a:t>=4.0mm</a:t>
                      </a:r>
                      <a:endParaRPr lang="ja-JP" sz="20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100" dirty="0" smtClean="0">
                          <a:latin typeface="Century"/>
                          <a:ea typeface="ＭＳ 明朝"/>
                          <a:cs typeface="Times New Roman"/>
                        </a:rPr>
                        <a:t>280ms</a:t>
                      </a:r>
                      <a:endParaRPr lang="ja-JP" sz="20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latin typeface="Century"/>
                          <a:ea typeface="ＭＳ 明朝"/>
                          <a:cs typeface="Times New Roman"/>
                        </a:rPr>
                        <a:t>750ms</a:t>
                      </a:r>
                      <a:endParaRPr lang="ja-JP" sz="20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latin typeface="Century"/>
                          <a:ea typeface="ＭＳ 明朝"/>
                          <a:cs typeface="Times New Roman"/>
                        </a:rPr>
                        <a:t>80ms</a:t>
                      </a:r>
                      <a:endParaRPr lang="ja-JP" sz="20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latin typeface="Century"/>
                          <a:ea typeface="ＭＳ 明朝"/>
                          <a:cs typeface="Times New Roman"/>
                        </a:rPr>
                        <a:t>200ms</a:t>
                      </a:r>
                      <a:endParaRPr lang="ja-JP" sz="20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latin typeface="Century"/>
                          <a:ea typeface="ＭＳ 明朝"/>
                          <a:cs typeface="Times New Roman"/>
                        </a:rPr>
                        <a:t>40ms</a:t>
                      </a:r>
                      <a:endParaRPr lang="ja-JP" sz="20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latin typeface="Century"/>
                          <a:ea typeface="ＭＳ 明朝"/>
                          <a:cs typeface="Times New Roman"/>
                        </a:rPr>
                        <a:t>100ms</a:t>
                      </a:r>
                      <a:endParaRPr lang="ja-JP" sz="2000" b="1" kern="100" dirty="0"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テキスト ボックス 15"/>
          <p:cNvSpPr txBox="1"/>
          <p:nvPr/>
        </p:nvSpPr>
        <p:spPr>
          <a:xfrm>
            <a:off x="1071538" y="6072206"/>
            <a:ext cx="73622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time constant is order of 100ms  &gt;&gt; </a:t>
            </a:r>
            <a:r>
              <a:rPr kumimoji="1" lang="en-US" altLang="ja-JP" sz="2800" dirty="0" err="1" smtClean="0"/>
              <a:t>Ttriplet</a:t>
            </a:r>
            <a:r>
              <a:rPr kumimoji="1" lang="en-US" altLang="ja-JP" sz="2800" dirty="0" smtClean="0"/>
              <a:t> </a:t>
            </a:r>
            <a:r>
              <a:rPr lang="en-US" altLang="ja-JP" sz="2800" dirty="0" smtClean="0"/>
              <a:t>~1</a:t>
            </a:r>
            <a:r>
              <a:rPr lang="en-US" altLang="ja-JP" sz="2800" dirty="0" smtClean="0">
                <a:latin typeface="Symbol" pitchFamily="18" charset="2"/>
              </a:rPr>
              <a:t>m</a:t>
            </a:r>
            <a:r>
              <a:rPr lang="en-US" altLang="ja-JP" sz="2800" dirty="0" smtClean="0"/>
              <a:t>s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844" y="0"/>
            <a:ext cx="8229600" cy="939784"/>
          </a:xfrm>
        </p:spPr>
        <p:txBody>
          <a:bodyPr/>
          <a:lstStyle/>
          <a:p>
            <a:r>
              <a:rPr lang="en-US" altLang="ja-JP" dirty="0" smtClean="0"/>
              <a:t>Assumption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r="25874" b="68965"/>
          <a:stretch>
            <a:fillRect/>
          </a:stretch>
        </p:blipFill>
        <p:spPr bwMode="auto">
          <a:xfrm>
            <a:off x="428596" y="3500438"/>
            <a:ext cx="4286280" cy="1450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/>
        </p:nvSpPr>
        <p:spPr>
          <a:xfrm>
            <a:off x="4143372" y="785794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each triplet hits different position on the target </a:t>
            </a:r>
          </a:p>
          <a:p>
            <a:r>
              <a:rPr lang="en-US" altLang="ja-JP" dirty="0" smtClean="0"/>
              <a:t>relatively low (1~2m/s)rotational target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00100" y="5214950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duration of a triplet ~ dumping time of shock wave</a:t>
            </a:r>
          </a:p>
          <a:p>
            <a:r>
              <a:rPr lang="en-US" altLang="ja-JP" dirty="0" smtClean="0"/>
              <a:t>                                       </a:t>
            </a:r>
            <a:r>
              <a:rPr lang="en-US" altLang="ja-JP" dirty="0" err="1" smtClean="0"/>
              <a:t>shoter</a:t>
            </a:r>
            <a:r>
              <a:rPr lang="en-US" altLang="ja-JP" dirty="0" smtClean="0"/>
              <a:t> than time scale of thermal </a:t>
            </a:r>
            <a:r>
              <a:rPr lang="en-US" altLang="ja-JP" dirty="0" err="1" smtClean="0"/>
              <a:t>dissusion</a:t>
            </a:r>
            <a:endParaRPr lang="en-US" altLang="ja-JP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t="33856" r="30436" b="33699"/>
          <a:stretch>
            <a:fillRect/>
          </a:stretch>
        </p:blipFill>
        <p:spPr bwMode="auto">
          <a:xfrm>
            <a:off x="0" y="1071546"/>
            <a:ext cx="435771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右矢印 6"/>
          <p:cNvSpPr/>
          <p:nvPr/>
        </p:nvSpPr>
        <p:spPr>
          <a:xfrm>
            <a:off x="214282" y="6215082"/>
            <a:ext cx="78581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42976" y="6143644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132 bunches in a triplet contributes both shock wave and thermal damage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1239</TotalTime>
  <Words>389</Words>
  <Application>Microsoft Office PowerPoint</Application>
  <PresentationFormat>画面に合わせる (4:3)</PresentationFormat>
  <Paragraphs>100</Paragraphs>
  <Slides>13</Slides>
  <Notes>13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Office テーマ</vt:lpstr>
      <vt:lpstr>Revisit parameters  for  Conventional sources</vt:lpstr>
      <vt:lpstr>Motivation</vt:lpstr>
      <vt:lpstr>Methods</vt:lpstr>
      <vt:lpstr>Acceptance estimate</vt:lpstr>
      <vt:lpstr>accepted　e+ yield and PEDD with conventional scheme </vt:lpstr>
      <vt:lpstr>accepted　e+ yield and PEDD with conventional scheme </vt:lpstr>
      <vt:lpstr>In the case of 300Hz scheme</vt:lpstr>
      <vt:lpstr>Thermal diffusion</vt:lpstr>
      <vt:lpstr>Assumption</vt:lpstr>
      <vt:lpstr>Assumption</vt:lpstr>
      <vt:lpstr>Parameter Plots for 300 Hz scheme</vt:lpstr>
      <vt:lpstr>Parameter Plots for 300 Hz scheme</vt:lpstr>
      <vt:lpstr>summary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 高橋　徹</dc:creator>
  <cp:lastModifiedBy>takahasi</cp:lastModifiedBy>
  <cp:revision>120</cp:revision>
  <dcterms:created xsi:type="dcterms:W3CDTF">2010-02-05T08:30:25Z</dcterms:created>
  <dcterms:modified xsi:type="dcterms:W3CDTF">2010-03-28T12:56:09Z</dcterms:modified>
</cp:coreProperties>
</file>