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5"/>
  </p:notesMasterIdLst>
  <p:sldIdLst>
    <p:sldId id="257" r:id="rId2"/>
    <p:sldId id="264" r:id="rId3"/>
    <p:sldId id="258" r:id="rId4"/>
    <p:sldId id="259" r:id="rId5"/>
    <p:sldId id="260" r:id="rId6"/>
    <p:sldId id="272" r:id="rId7"/>
    <p:sldId id="261" r:id="rId8"/>
    <p:sldId id="262" r:id="rId9"/>
    <p:sldId id="263" r:id="rId10"/>
    <p:sldId id="293" r:id="rId11"/>
    <p:sldId id="273" r:id="rId12"/>
    <p:sldId id="275" r:id="rId13"/>
    <p:sldId id="274" r:id="rId14"/>
    <p:sldId id="277" r:id="rId15"/>
    <p:sldId id="284" r:id="rId16"/>
    <p:sldId id="266" r:id="rId17"/>
    <p:sldId id="279" r:id="rId18"/>
    <p:sldId id="290" r:id="rId19"/>
    <p:sldId id="288" r:id="rId20"/>
    <p:sldId id="280" r:id="rId21"/>
    <p:sldId id="265" r:id="rId22"/>
    <p:sldId id="270" r:id="rId23"/>
    <p:sldId id="291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FF"/>
    <a:srgbClr val="339933"/>
    <a:srgbClr val="33CC33"/>
    <a:srgbClr val="CC0000"/>
    <a:srgbClr val="990033"/>
    <a:srgbClr val="000099"/>
    <a:srgbClr val="77777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353" autoAdjust="0"/>
  </p:normalViewPr>
  <p:slideViewPr>
    <p:cSldViewPr>
      <p:cViewPr varScale="1">
        <p:scale>
          <a:sx n="68" d="100"/>
          <a:sy n="68" d="100"/>
        </p:scale>
        <p:origin x="-96" y="-7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1308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DCA64406-233B-47AD-A8EB-1FBE2CBD8398}" type="datetimeFigureOut">
              <a:rPr lang="en-US"/>
              <a:pPr>
                <a:defRPr/>
              </a:pPr>
              <a:t>3/26/2010</a:t>
            </a:fld>
            <a:endParaRPr lang="en-US"/>
          </a:p>
        </p:txBody>
      </p:sp>
      <p:sp>
        <p:nvSpPr>
          <p:cNvPr id="13316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A936314-2026-45CB-9C0C-3C07732CE4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143000" y="687388"/>
            <a:ext cx="4572000" cy="3429000"/>
          </a:xfrm>
          <a:ln/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3213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143000" y="687388"/>
            <a:ext cx="4572000" cy="3429000"/>
          </a:xfrm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3213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143000" y="687388"/>
            <a:ext cx="4572000" cy="3429000"/>
          </a:xfrm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3213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143000" y="687388"/>
            <a:ext cx="4572000" cy="3429000"/>
          </a:xfrm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3213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143000" y="687388"/>
            <a:ext cx="4572000" cy="3429000"/>
          </a:xfrm>
          <a:ln/>
        </p:spPr>
      </p:sp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3213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143000" y="687388"/>
            <a:ext cx="4572000" cy="3429000"/>
          </a:xfrm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3213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143000" y="687388"/>
            <a:ext cx="4572000" cy="3429000"/>
          </a:xfrm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3213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143000" y="687388"/>
            <a:ext cx="4572000" cy="3429000"/>
          </a:xfrm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3213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143000" y="687388"/>
            <a:ext cx="4572000" cy="3429000"/>
          </a:xfrm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3213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143000" y="687388"/>
            <a:ext cx="4572000" cy="3429000"/>
          </a:xfrm>
          <a:ln/>
        </p:spPr>
      </p:sp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3213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143000" y="687388"/>
            <a:ext cx="4572000" cy="3429000"/>
          </a:xfrm>
          <a:ln/>
        </p:spPr>
      </p:sp>
      <p:sp>
        <p:nvSpPr>
          <p:cNvPr id="430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3213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143000" y="687388"/>
            <a:ext cx="4572000" cy="3429000"/>
          </a:xfrm>
          <a:ln/>
        </p:spPr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3213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143000" y="687388"/>
            <a:ext cx="4572000" cy="3429000"/>
          </a:xfrm>
          <a:ln/>
        </p:spPr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3213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143000" y="687388"/>
            <a:ext cx="4572000" cy="3429000"/>
          </a:xfrm>
          <a:ln/>
        </p:spPr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3213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143000" y="687388"/>
            <a:ext cx="4572000" cy="3429000"/>
          </a:xfrm>
          <a:ln/>
        </p:spPr>
      </p:sp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3213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143000" y="687388"/>
            <a:ext cx="4572000" cy="3429000"/>
          </a:xfrm>
          <a:ln/>
        </p:spPr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3213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143000" y="687388"/>
            <a:ext cx="4572000" cy="3429000"/>
          </a:xfrm>
          <a:ln/>
        </p:spPr>
      </p:sp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3213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143000" y="687388"/>
            <a:ext cx="4572000" cy="3429000"/>
          </a:xfrm>
          <a:ln/>
        </p:spPr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3213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143000" y="687388"/>
            <a:ext cx="4572000" cy="3429000"/>
          </a:xfrm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3213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269B5-BF4C-472B-8DF5-0111D4D70374}" type="datetime1">
              <a:rPr lang="en-US"/>
              <a:pPr>
                <a:defRPr/>
              </a:pPr>
              <a:t>3/26/2010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MSL - SLAC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C86E8-2EDB-4C48-96DD-D9C250BAD7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1FB16-27B2-420E-8E16-94CDA0E72B2F}" type="datetime1">
              <a:rPr lang="en-US"/>
              <a:pPr>
                <a:defRPr/>
              </a:pPr>
              <a:t>3/26/2010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MSL - SLAC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4BADD6-F369-4387-B2DA-728DDD4877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DF471-F475-4301-B11E-361AB7DBA0EF}" type="datetime1">
              <a:rPr lang="en-US"/>
              <a:pPr>
                <a:defRPr/>
              </a:pPr>
              <a:t>3/26/2010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MSL - SLAC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D33B1-8C1A-4A5B-9E8E-58E0C239E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BD552-07F6-44E8-BC48-37B79CCA08A9}" type="datetime1">
              <a:rPr lang="en-US"/>
              <a:pPr>
                <a:defRPr/>
              </a:pPr>
              <a:t>3/26/2010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MSL - SLAC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741E16-3464-4D93-9CC0-30C7D75E10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51EC9-FA89-47BF-B731-424343DE855E}" type="datetime1">
              <a:rPr lang="en-US"/>
              <a:pPr>
                <a:defRPr/>
              </a:pPr>
              <a:t>3/26/2010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MSL - SLAC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71D91-5D65-4919-B8DC-D9D8CF6B11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9F272-2849-4453-9458-CAF38414AD90}" type="datetime1">
              <a:rPr lang="en-US"/>
              <a:pPr>
                <a:defRPr/>
              </a:pPr>
              <a:t>3/26/2010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MSL - SLAC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73FA7E-750C-43D9-9ECA-732B348616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7B447-C529-4B91-88C0-141C90AB1FCB}" type="datetime1">
              <a:rPr lang="en-US"/>
              <a:pPr>
                <a:defRPr/>
              </a:pPr>
              <a:t>3/26/2010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MSL - SLAC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29FE4-7FA8-4056-BC9D-D11657E604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F64B6-7DA8-4372-AE3F-FF377EC46DCC}" type="datetime1">
              <a:rPr lang="en-US"/>
              <a:pPr>
                <a:defRPr/>
              </a:pPr>
              <a:t>3/26/2010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MSL - SLAC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E56968-C812-416D-8E08-BF8DE13ABC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4A6F7-DF28-4952-87E1-F6DCE430DC4C}" type="datetime1">
              <a:rPr lang="en-US"/>
              <a:pPr>
                <a:defRPr/>
              </a:pPr>
              <a:t>3/26/2010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MSL - SLAC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5671C-1680-4592-8D73-C9DE90FD94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8A3BF-2301-48FD-9B4C-D2AC7944DA10}" type="datetime1">
              <a:rPr lang="en-US"/>
              <a:pPr>
                <a:defRPr/>
              </a:pPr>
              <a:t>3/26/2010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MSL - SLAC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AB3A0D-4DEC-4DBF-A17A-FE92DAA535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AF295-C19F-46C0-A31B-7015AB557D3B}" type="datetime1">
              <a:rPr lang="en-US"/>
              <a:pPr>
                <a:defRPr/>
              </a:pPr>
              <a:t>3/26/2010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MSL - SLAC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AB36A-098D-449D-A58D-583A9A89D9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79388" y="295275"/>
            <a:ext cx="8678862" cy="75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125538"/>
            <a:ext cx="822960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BF1C000-42A6-49A3-9C90-7E49D2227C1B}" type="datetime1">
              <a:rPr lang="en-US"/>
              <a:pPr>
                <a:defRPr/>
              </a:pPr>
              <a:t>3/26/2010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/>
              <a:t>MSL - SLAC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3C7D265-B988-4291-8D7B-CF49241F69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8"/>
          <p:cNvPicPr>
            <a:picLocks noChangeAspect="1" noChangeArrowheads="1"/>
          </p:cNvPicPr>
          <p:nvPr userDrawn="1"/>
        </p:nvPicPr>
        <p:blipFill>
          <a:blip r:embed="rId13"/>
          <a:srcRect l="2353" t="14285"/>
          <a:stretch>
            <a:fillRect/>
          </a:stretch>
        </p:blipFill>
        <p:spPr bwMode="auto">
          <a:xfrm>
            <a:off x="11113" y="11113"/>
            <a:ext cx="1062037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9"/>
          <p:cNvPicPr>
            <a:picLocks noChangeAspect="1" noChangeArrowheads="1"/>
          </p:cNvPicPr>
          <p:nvPr userDrawn="1"/>
        </p:nvPicPr>
        <p:blipFill>
          <a:blip r:embed="rId14"/>
          <a:srcRect t="-4651" r="-2940" b="-1926"/>
          <a:stretch>
            <a:fillRect/>
          </a:stretch>
        </p:blipFill>
        <p:spPr bwMode="auto">
          <a:xfrm>
            <a:off x="6794500" y="0"/>
            <a:ext cx="23241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6" descr="ilccolor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301625" y="5487988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7" descr="1024_greendot_divider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1409700" y="6237288"/>
            <a:ext cx="7543800" cy="14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7" descr="1024_greendot_divider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307975" y="850900"/>
            <a:ext cx="8643938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i="1" kern="1200">
          <a:solidFill>
            <a:srgbClr val="0000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0099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0099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0099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0099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 i="1">
          <a:solidFill>
            <a:srgbClr val="000099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 i="1">
          <a:solidFill>
            <a:srgbClr val="000099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 i="1">
          <a:solidFill>
            <a:srgbClr val="000099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 i="1">
          <a:solidFill>
            <a:srgbClr val="000099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MSL - SLAC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73174B-AD74-43EC-BADE-1DBF12E34A52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10" name="Slide Number Placeholder 1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1D2CED09-05D4-4F26-BD95-70EBC0E4522B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1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14340" name="Picture 11" descr="Pictu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10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Rectangle 3"/>
          <p:cNvSpPr>
            <a:spLocks noChangeArrowheads="1"/>
          </p:cNvSpPr>
          <p:nvPr/>
        </p:nvSpPr>
        <p:spPr bwMode="auto">
          <a:xfrm>
            <a:off x="1571625" y="3997325"/>
            <a:ext cx="6313488" cy="569913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algn="ctr">
              <a:lnSpc>
                <a:spcPct val="125000"/>
              </a:lnSpc>
              <a:spcBef>
                <a:spcPct val="20000"/>
              </a:spcBef>
            </a:pPr>
            <a:r>
              <a:rPr lang="en-US" sz="3200" b="1">
                <a:solidFill>
                  <a:srgbClr val="FF0066"/>
                </a:solidFill>
                <a:latin typeface="Calibri" pitchFamily="34" charset="0"/>
              </a:rPr>
              <a:t>Radiation Protection studies for SiD</a:t>
            </a:r>
          </a:p>
        </p:txBody>
      </p:sp>
      <p:sp>
        <p:nvSpPr>
          <p:cNvPr id="14342" name="Rectangle 4"/>
          <p:cNvSpPr>
            <a:spLocks noChangeArrowheads="1"/>
          </p:cNvSpPr>
          <p:nvPr/>
        </p:nvSpPr>
        <p:spPr bwMode="auto">
          <a:xfrm>
            <a:off x="2124075" y="4568825"/>
            <a:ext cx="4968875" cy="558800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algn="ctr">
              <a:spcBef>
                <a:spcPct val="20000"/>
              </a:spcBef>
            </a:pPr>
            <a:r>
              <a:rPr lang="en-GB" sz="2800">
                <a:latin typeface="Times New Roman" pitchFamily="18" charset="0"/>
              </a:rPr>
              <a:t>Mario Santana, SLAC / RP</a:t>
            </a:r>
            <a:endParaRPr lang="en-GB" sz="2800" b="1">
              <a:solidFill>
                <a:srgbClr val="990000"/>
              </a:solidFill>
              <a:latin typeface="Times New Roman" pitchFamily="18" charset="0"/>
            </a:endParaRPr>
          </a:p>
        </p:txBody>
      </p:sp>
      <p:sp>
        <p:nvSpPr>
          <p:cNvPr id="14343" name="Text Box 5"/>
          <p:cNvSpPr txBox="1">
            <a:spLocks noChangeArrowheads="1"/>
          </p:cNvSpPr>
          <p:nvPr/>
        </p:nvSpPr>
        <p:spPr bwMode="auto">
          <a:xfrm>
            <a:off x="971550" y="836613"/>
            <a:ext cx="7035800" cy="1465262"/>
          </a:xfrm>
          <a:prstGeom prst="rect">
            <a:avLst/>
          </a:prstGeom>
          <a:solidFill>
            <a:schemeClr val="bg1">
              <a:alpha val="81175"/>
            </a:scheme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/>
            <a:r>
              <a:rPr kumimoji="1" lang="en-US" sz="2800" b="1">
                <a:solidFill>
                  <a:srgbClr val="3366FF"/>
                </a:solidFill>
                <a:latin typeface="Calibri" pitchFamily="34" charset="0"/>
              </a:rPr>
              <a:t>2010 Linear Collider Workshop &amp; International Linear Collider Meeting</a:t>
            </a:r>
          </a:p>
          <a:p>
            <a:pPr algn="ctr"/>
            <a:r>
              <a:rPr kumimoji="1" lang="en-US" sz="1600"/>
              <a:t>Tsinghua University, Beijing university, Institute of Theoretical Physics, University of Sciences and Technologies of China</a:t>
            </a:r>
            <a:r>
              <a:rPr kumimoji="1" lang="en-US"/>
              <a:t> </a:t>
            </a:r>
          </a:p>
        </p:txBody>
      </p:sp>
      <p:pic>
        <p:nvPicPr>
          <p:cNvPr id="14344" name="Picture 6" descr="ilccolo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5589588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258888" cy="59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7" name="Picture 9"/>
          <p:cNvPicPr>
            <a:picLocks noChangeAspect="1" noChangeArrowheads="1"/>
          </p:cNvPicPr>
          <p:nvPr/>
        </p:nvPicPr>
        <p:blipFill>
          <a:blip r:embed="rId5"/>
          <a:srcRect t="-4651" r="-2940" b="-1926"/>
          <a:stretch>
            <a:fillRect/>
          </a:stretch>
        </p:blipFill>
        <p:spPr bwMode="auto">
          <a:xfrm>
            <a:off x="5935663" y="0"/>
            <a:ext cx="320833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Monte Carlo tools and methods</a:t>
            </a:r>
          </a:p>
        </p:txBody>
      </p:sp>
      <p:sp>
        <p:nvSpPr>
          <p:cNvPr id="77827" name="Rectangle 3"/>
          <p:cNvSpPr>
            <a:spLocks noGrp="1"/>
          </p:cNvSpPr>
          <p:nvPr>
            <p:ph type="body" idx="1"/>
          </p:nvPr>
        </p:nvSpPr>
        <p:spPr>
          <a:xfrm>
            <a:off x="257175" y="1104900"/>
            <a:ext cx="8593138" cy="4032250"/>
          </a:xfrm>
        </p:spPr>
        <p:txBody>
          <a:bodyPr/>
          <a:lstStyle/>
          <a:p>
            <a:r>
              <a:rPr lang="en-US" smtClean="0"/>
              <a:t>FLUKA Intra Nuclear cascade code</a:t>
            </a:r>
          </a:p>
          <a:p>
            <a:pPr lvl="1"/>
            <a:r>
              <a:rPr lang="en-US" smtClean="0"/>
              <a:t>Latest version</a:t>
            </a:r>
          </a:p>
          <a:p>
            <a:pPr lvl="1"/>
            <a:r>
              <a:rPr lang="en-US" smtClean="0"/>
              <a:t>LAM-BIASING, Photonuclear/Photomuon reactions</a:t>
            </a:r>
          </a:p>
          <a:p>
            <a:r>
              <a:rPr lang="en-US" smtClean="0"/>
              <a:t>Deq99 fluence to dose conversion routine</a:t>
            </a:r>
          </a:p>
          <a:p>
            <a:r>
              <a:rPr lang="en-US" smtClean="0"/>
              <a:t>FLAIR GUI</a:t>
            </a:r>
          </a:p>
          <a:p>
            <a:r>
              <a:rPr lang="en-US" smtClean="0"/>
              <a:t>PARALLEL simulations at SLAC farm:  about 76000 CPU-hour (some more biasing required…)</a:t>
            </a:r>
          </a:p>
        </p:txBody>
      </p:sp>
      <p:pic>
        <p:nvPicPr>
          <p:cNvPr id="77828" name="Picture 4"/>
          <p:cNvPicPr>
            <a:picLocks noChangeAspect="1" noChangeArrowheads="1"/>
          </p:cNvPicPr>
          <p:nvPr/>
        </p:nvPicPr>
        <p:blipFill>
          <a:blip r:embed="rId2"/>
          <a:srcRect l="20769" t="40816" r="14076" b="25250"/>
          <a:stretch>
            <a:fillRect/>
          </a:stretch>
        </p:blipFill>
        <p:spPr bwMode="auto">
          <a:xfrm>
            <a:off x="2359025" y="4957763"/>
            <a:ext cx="5654675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7829" name="Text Box 5"/>
          <p:cNvSpPr txBox="1">
            <a:spLocks noChangeArrowheads="1"/>
          </p:cNvSpPr>
          <p:nvPr/>
        </p:nvSpPr>
        <p:spPr bwMode="auto">
          <a:xfrm>
            <a:off x="2363788" y="6357938"/>
            <a:ext cx="59721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>
                <a:solidFill>
                  <a:srgbClr val="777777"/>
                </a:solidFill>
              </a:rPr>
              <a:t>V.Vlachoudis "FLAIR: A Powerful But User Friendly Graphical Interface For FLUKA“ Proc. Int. Conf. on Mathematics, Computational Methods &amp; Reactor Physics M&amp;C 2009), Saratoga Springs, New York, 2009             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oter Placeholder 4"/>
          <p:cNvSpPr txBox="1">
            <a:spLocks noGrp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rgbClr val="898989"/>
                </a:solidFill>
                <a:latin typeface="Calibri" pitchFamily="34" charset="0"/>
              </a:rPr>
              <a:t>MSL - SLAC</a:t>
            </a:r>
          </a:p>
        </p:txBody>
      </p:sp>
      <p:sp>
        <p:nvSpPr>
          <p:cNvPr id="5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3220971-DB1F-4D24-A0E5-39B5815A7358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11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46084" name="Rectangle 2"/>
          <p:cNvSpPr>
            <a:spLocks noGrp="1"/>
          </p:cNvSpPr>
          <p:nvPr>
            <p:ph type="title" idx="4294967295"/>
          </p:nvPr>
        </p:nvSpPr>
        <p:spPr>
          <a:xfrm>
            <a:off x="1535113" y="346075"/>
            <a:ext cx="6829425" cy="520700"/>
          </a:xfrm>
        </p:spPr>
        <p:txBody>
          <a:bodyPr/>
          <a:lstStyle/>
          <a:p>
            <a:pPr eaLnBrk="1" hangingPunct="1"/>
            <a:r>
              <a:rPr lang="en-US" sz="2800" smtClean="0"/>
              <a:t>Dose limits</a:t>
            </a:r>
          </a:p>
        </p:txBody>
      </p:sp>
      <p:pic>
        <p:nvPicPr>
          <p:cNvPr id="46085" name="Picture 3" descr="PACySiDPEz"/>
          <p:cNvPicPr>
            <a:picLocks noChangeAspect="1" noChangeArrowheads="1"/>
          </p:cNvPicPr>
          <p:nvPr/>
        </p:nvPicPr>
        <p:blipFill>
          <a:blip r:embed="rId3"/>
          <a:srcRect l="85947" t="18245" r="894" b="18250"/>
          <a:stretch>
            <a:fillRect/>
          </a:stretch>
        </p:blipFill>
        <p:spPr bwMode="auto">
          <a:xfrm>
            <a:off x="7524750" y="1412875"/>
            <a:ext cx="1004888" cy="363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7" name="Text Box 7"/>
          <p:cNvSpPr txBox="1">
            <a:spLocks noChangeArrowheads="1"/>
          </p:cNvSpPr>
          <p:nvPr/>
        </p:nvSpPr>
        <p:spPr bwMode="auto">
          <a:xfrm>
            <a:off x="395288" y="1773238"/>
            <a:ext cx="6192837" cy="366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Annual Occupational Dose Limits (Radiation Worker):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n-US"/>
              <a:t> DOE/DOD:   </a:t>
            </a:r>
            <a:r>
              <a:rPr lang="en-US">
                <a:solidFill>
                  <a:srgbClr val="CC0000"/>
                </a:solidFill>
              </a:rPr>
              <a:t>50 mSv</a:t>
            </a:r>
            <a:r>
              <a:rPr lang="en-US"/>
              <a:t>  (5000 mrem). Rad worker.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n-US"/>
              <a:t> ICRP:           </a:t>
            </a:r>
            <a:r>
              <a:rPr lang="en-US">
                <a:solidFill>
                  <a:srgbClr val="339933"/>
                </a:solidFill>
              </a:rPr>
              <a:t>20 mSv</a:t>
            </a:r>
            <a:r>
              <a:rPr lang="en-US"/>
              <a:t>  (2000 mrem). Rad worker. 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n-US"/>
              <a:t> SLAC:            </a:t>
            </a:r>
            <a:r>
              <a:rPr lang="en-US" i="1"/>
              <a:t>5 mSv    (500 mrem). Rad worker.</a:t>
            </a:r>
          </a:p>
          <a:p>
            <a:pPr>
              <a:spcBef>
                <a:spcPct val="50000"/>
              </a:spcBef>
            </a:pPr>
            <a:r>
              <a:rPr lang="en-US"/>
              <a:t>	          </a:t>
            </a:r>
            <a:r>
              <a:rPr lang="en-US" i="1"/>
              <a:t>1 mSv    (100 mrem). GERT.</a:t>
            </a:r>
          </a:p>
          <a:p>
            <a:pPr>
              <a:spcBef>
                <a:spcPct val="50000"/>
              </a:spcBef>
            </a:pPr>
            <a:r>
              <a:rPr lang="en-US" b="1"/>
              <a:t>Dose limit per accident: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n-US"/>
              <a:t> SLAC:           </a:t>
            </a:r>
            <a:r>
              <a:rPr lang="en-US">
                <a:solidFill>
                  <a:srgbClr val="0000FF"/>
                </a:solidFill>
              </a:rPr>
              <a:t>30 mSv</a:t>
            </a:r>
            <a:r>
              <a:rPr lang="en-US"/>
              <a:t>  (3000 mrem)</a:t>
            </a:r>
          </a:p>
          <a:p>
            <a:pPr>
              <a:spcBef>
                <a:spcPct val="50000"/>
              </a:spcBef>
            </a:pPr>
            <a:r>
              <a:rPr lang="en-US" b="1"/>
              <a:t>Dose </a:t>
            </a:r>
            <a:r>
              <a:rPr lang="en-US" b="1" i="1"/>
              <a:t>rate</a:t>
            </a:r>
            <a:r>
              <a:rPr lang="en-US" b="1"/>
              <a:t> limit for an accident:</a:t>
            </a:r>
          </a:p>
          <a:p>
            <a:pPr>
              <a:spcBef>
                <a:spcPct val="50000"/>
              </a:spcBef>
            </a:pPr>
            <a:r>
              <a:rPr lang="en-US"/>
              <a:t>- SLAC:      250 mSv/h   (25 rem/h)  </a:t>
            </a:r>
          </a:p>
        </p:txBody>
      </p:sp>
      <p:sp>
        <p:nvSpPr>
          <p:cNvPr id="46088" name="Text Box 8"/>
          <p:cNvSpPr txBox="1">
            <a:spLocks noChangeArrowheads="1"/>
          </p:cNvSpPr>
          <p:nvPr/>
        </p:nvSpPr>
        <p:spPr bwMode="auto">
          <a:xfrm>
            <a:off x="6991350" y="1065213"/>
            <a:ext cx="1397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cs typeface="Arial" charset="0"/>
              </a:rPr>
              <a:t>µSv/event</a:t>
            </a:r>
          </a:p>
        </p:txBody>
      </p:sp>
      <p:sp>
        <p:nvSpPr>
          <p:cNvPr id="46089" name="Line 9"/>
          <p:cNvSpPr>
            <a:spLocks noChangeShapeType="1"/>
          </p:cNvSpPr>
          <p:nvPr/>
        </p:nvSpPr>
        <p:spPr bwMode="auto">
          <a:xfrm>
            <a:off x="5651500" y="2349500"/>
            <a:ext cx="792163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091" name="Line 11"/>
          <p:cNvSpPr>
            <a:spLocks noChangeShapeType="1"/>
          </p:cNvSpPr>
          <p:nvPr/>
        </p:nvSpPr>
        <p:spPr bwMode="auto">
          <a:xfrm>
            <a:off x="6443663" y="2349500"/>
            <a:ext cx="576262" cy="4318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092" name="Line 12"/>
          <p:cNvSpPr>
            <a:spLocks noChangeShapeType="1"/>
          </p:cNvSpPr>
          <p:nvPr/>
        </p:nvSpPr>
        <p:spPr bwMode="auto">
          <a:xfrm>
            <a:off x="7019925" y="2781300"/>
            <a:ext cx="504825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093" name="Line 13"/>
          <p:cNvSpPr>
            <a:spLocks noChangeShapeType="1"/>
          </p:cNvSpPr>
          <p:nvPr/>
        </p:nvSpPr>
        <p:spPr bwMode="auto">
          <a:xfrm>
            <a:off x="5670550" y="2808288"/>
            <a:ext cx="792163" cy="0"/>
          </a:xfrm>
          <a:prstGeom prst="line">
            <a:avLst/>
          </a:prstGeom>
          <a:noFill/>
          <a:ln w="12700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094" name="Line 14"/>
          <p:cNvSpPr>
            <a:spLocks noChangeShapeType="1"/>
          </p:cNvSpPr>
          <p:nvPr/>
        </p:nvSpPr>
        <p:spPr bwMode="auto">
          <a:xfrm>
            <a:off x="6453188" y="2808288"/>
            <a:ext cx="561975" cy="117475"/>
          </a:xfrm>
          <a:prstGeom prst="line">
            <a:avLst/>
          </a:prstGeom>
          <a:noFill/>
          <a:ln w="12700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095" name="Line 15"/>
          <p:cNvSpPr>
            <a:spLocks noChangeShapeType="1"/>
          </p:cNvSpPr>
          <p:nvPr/>
        </p:nvSpPr>
        <p:spPr bwMode="auto">
          <a:xfrm>
            <a:off x="7024688" y="2930525"/>
            <a:ext cx="504825" cy="0"/>
          </a:xfrm>
          <a:prstGeom prst="line">
            <a:avLst/>
          </a:prstGeom>
          <a:noFill/>
          <a:ln w="12700">
            <a:solidFill>
              <a:srgbClr val="008000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096" name="Line 16"/>
          <p:cNvSpPr>
            <a:spLocks noChangeShapeType="1"/>
          </p:cNvSpPr>
          <p:nvPr/>
        </p:nvSpPr>
        <p:spPr bwMode="auto">
          <a:xfrm>
            <a:off x="4284663" y="4437063"/>
            <a:ext cx="2232025" cy="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099" name="Line 19"/>
          <p:cNvSpPr>
            <a:spLocks noChangeShapeType="1"/>
          </p:cNvSpPr>
          <p:nvPr/>
        </p:nvSpPr>
        <p:spPr bwMode="auto">
          <a:xfrm flipV="1">
            <a:off x="6516688" y="2854325"/>
            <a:ext cx="393700" cy="1582738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03" name="Line 23"/>
          <p:cNvSpPr>
            <a:spLocks noChangeShapeType="1"/>
          </p:cNvSpPr>
          <p:nvPr/>
        </p:nvSpPr>
        <p:spPr bwMode="auto">
          <a:xfrm>
            <a:off x="6897688" y="2854325"/>
            <a:ext cx="631825" cy="11113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05" name="Line 25"/>
          <p:cNvSpPr>
            <a:spLocks noChangeShapeType="1"/>
          </p:cNvSpPr>
          <p:nvPr/>
        </p:nvSpPr>
        <p:spPr bwMode="auto">
          <a:xfrm>
            <a:off x="5053013" y="3611563"/>
            <a:ext cx="1439862" cy="0"/>
          </a:xfrm>
          <a:prstGeom prst="line">
            <a:avLst/>
          </a:prstGeom>
          <a:noFill/>
          <a:ln w="12700">
            <a:solidFill>
              <a:srgbClr val="96969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06" name="Line 26"/>
          <p:cNvSpPr>
            <a:spLocks noChangeShapeType="1"/>
          </p:cNvSpPr>
          <p:nvPr/>
        </p:nvSpPr>
        <p:spPr bwMode="auto">
          <a:xfrm flipV="1">
            <a:off x="6492875" y="3409950"/>
            <a:ext cx="533400" cy="198438"/>
          </a:xfrm>
          <a:prstGeom prst="line">
            <a:avLst/>
          </a:prstGeom>
          <a:noFill/>
          <a:ln w="12700">
            <a:solidFill>
              <a:srgbClr val="96969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07" name="Line 27"/>
          <p:cNvSpPr>
            <a:spLocks noChangeShapeType="1"/>
          </p:cNvSpPr>
          <p:nvPr/>
        </p:nvSpPr>
        <p:spPr bwMode="auto">
          <a:xfrm flipV="1">
            <a:off x="7000875" y="3413125"/>
            <a:ext cx="517525" cy="0"/>
          </a:xfrm>
          <a:prstGeom prst="line">
            <a:avLst/>
          </a:prstGeom>
          <a:noFill/>
          <a:ln w="12700">
            <a:solidFill>
              <a:srgbClr val="969696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09" name="Text Box 29"/>
          <p:cNvSpPr txBox="1">
            <a:spLocks noChangeArrowheads="1"/>
          </p:cNvSpPr>
          <p:nvPr/>
        </p:nvSpPr>
        <p:spPr bwMode="auto">
          <a:xfrm>
            <a:off x="2987675" y="5661025"/>
            <a:ext cx="5832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/>
              <a:t>For our beam conditions:  1 </a:t>
            </a:r>
            <a:r>
              <a:rPr lang="en-US">
                <a:cs typeface="Arial" charset="0"/>
              </a:rPr>
              <a:t>µ</a:t>
            </a:r>
            <a:r>
              <a:rPr lang="en-US"/>
              <a:t>Sv/event </a:t>
            </a:r>
            <a:r>
              <a:rPr lang="en-US">
                <a:sym typeface="Wingdings" pitchFamily="2" charset="2"/>
              </a:rPr>
              <a:t> 18 mSv/h</a:t>
            </a:r>
            <a:r>
              <a:rPr lang="en-U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Beam conditions / accident conditions</a:t>
            </a:r>
          </a:p>
        </p:txBody>
      </p:sp>
      <p:sp>
        <p:nvSpPr>
          <p:cNvPr id="50179" name="Rectangle 3"/>
          <p:cNvSpPr>
            <a:spLocks noGrp="1"/>
          </p:cNvSpPr>
          <p:nvPr>
            <p:ph type="body" idx="1"/>
          </p:nvPr>
        </p:nvSpPr>
        <p:spPr>
          <a:xfrm>
            <a:off x="1495425" y="1274763"/>
            <a:ext cx="7462838" cy="4751387"/>
          </a:xfrm>
        </p:spPr>
        <p:txBody>
          <a:bodyPr/>
          <a:lstStyle/>
          <a:p>
            <a:r>
              <a:rPr lang="en-US" sz="2800" smtClean="0"/>
              <a:t>500 GeV / beam</a:t>
            </a:r>
          </a:p>
          <a:p>
            <a:r>
              <a:rPr lang="en-US" sz="2800" smtClean="0"/>
              <a:t>9 MW / beam</a:t>
            </a:r>
          </a:p>
          <a:p>
            <a:r>
              <a:rPr lang="en-US" sz="2800" smtClean="0"/>
              <a:t>Typical accidents:</a:t>
            </a:r>
          </a:p>
          <a:p>
            <a:pPr lvl="1"/>
            <a:r>
              <a:rPr lang="en-US" sz="2400" smtClean="0"/>
              <a:t>Beam1 </a:t>
            </a:r>
            <a:r>
              <a:rPr lang="en-US" sz="1800" b="1" smtClean="0"/>
              <a:t>AND</a:t>
            </a:r>
            <a:r>
              <a:rPr lang="en-US" sz="2400" smtClean="0"/>
              <a:t> beam2 hit thick target at IP-14 m</a:t>
            </a:r>
          </a:p>
          <a:p>
            <a:pPr lvl="2"/>
            <a:r>
              <a:rPr lang="en-US" sz="2000" smtClean="0"/>
              <a:t>Weakness cavern-pacman interface?</a:t>
            </a:r>
          </a:p>
          <a:p>
            <a:pPr lvl="1"/>
            <a:r>
              <a:rPr lang="en-US" sz="2400" smtClean="0"/>
              <a:t>Beam1 </a:t>
            </a:r>
            <a:r>
              <a:rPr lang="en-US" sz="1800" b="1" smtClean="0"/>
              <a:t>AND</a:t>
            </a:r>
            <a:r>
              <a:rPr lang="en-US" sz="2400" smtClean="0"/>
              <a:t> beam2 hit thick target at IP-9 m</a:t>
            </a:r>
          </a:p>
          <a:p>
            <a:pPr lvl="2"/>
            <a:r>
              <a:rPr lang="en-US" sz="2000" smtClean="0"/>
              <a:t>Pacman is sufficiently thick? Weakness in penetration.</a:t>
            </a:r>
          </a:p>
          <a:p>
            <a:pPr lvl="1"/>
            <a:r>
              <a:rPr lang="en-US" sz="2400" smtClean="0"/>
              <a:t>Beam1 hits tungsten mask at IP-3 m (unsteered)</a:t>
            </a:r>
          </a:p>
          <a:p>
            <a:pPr lvl="2"/>
            <a:r>
              <a:rPr lang="en-US" sz="2000" smtClean="0"/>
              <a:t>SiD is sufficiently shielded?</a:t>
            </a:r>
          </a:p>
          <a:p>
            <a:r>
              <a:rPr lang="en-US" sz="2800" smtClean="0"/>
              <a:t>Beam aborted after one train = up to 3.6 MJ</a:t>
            </a:r>
          </a:p>
        </p:txBody>
      </p:sp>
      <p:sp>
        <p:nvSpPr>
          <p:cNvPr id="5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AB6C88E-EBEE-4E3C-9A20-0A7DA202091B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12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50181" name="Footer Placeholder 4"/>
          <p:cNvSpPr txBox="1">
            <a:spLocks noGrp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rgbClr val="898989"/>
                </a:solidFill>
                <a:latin typeface="Calibri" pitchFamily="34" charset="0"/>
              </a:rPr>
              <a:t>MSL - SLAC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Footer Placeholder 4"/>
          <p:cNvSpPr txBox="1">
            <a:spLocks noGrp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rgbClr val="898989"/>
                </a:solidFill>
                <a:latin typeface="Calibri" pitchFamily="34" charset="0"/>
              </a:rPr>
              <a:t>MSL - SLAC</a:t>
            </a:r>
          </a:p>
        </p:txBody>
      </p:sp>
      <p:sp>
        <p:nvSpPr>
          <p:cNvPr id="13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D8CA589-6E21-45C4-8FC1-6CAC75925AFC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13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48132" name="Rectangle 2"/>
          <p:cNvSpPr>
            <a:spLocks noGrp="1"/>
          </p:cNvSpPr>
          <p:nvPr>
            <p:ph type="title" idx="4294967295"/>
          </p:nvPr>
        </p:nvSpPr>
        <p:spPr>
          <a:xfrm>
            <a:off x="1535113" y="346075"/>
            <a:ext cx="6829425" cy="520700"/>
          </a:xfrm>
        </p:spPr>
        <p:txBody>
          <a:bodyPr/>
          <a:lstStyle/>
          <a:p>
            <a:pPr eaLnBrk="1" hangingPunct="1"/>
            <a:r>
              <a:rPr lang="en-US" sz="2800" smtClean="0"/>
              <a:t>20 R.L. Cu target in IP-14 m. Pacman size.</a:t>
            </a:r>
          </a:p>
        </p:txBody>
      </p:sp>
      <p:grpSp>
        <p:nvGrpSpPr>
          <p:cNvPr id="48146" name="Group 18"/>
          <p:cNvGrpSpPr>
            <a:grpSpLocks/>
          </p:cNvGrpSpPr>
          <p:nvPr/>
        </p:nvGrpSpPr>
        <p:grpSpPr bwMode="auto">
          <a:xfrm>
            <a:off x="5791200" y="2133600"/>
            <a:ext cx="2543175" cy="406400"/>
            <a:chOff x="3648" y="1104"/>
            <a:chExt cx="1602" cy="256"/>
          </a:xfrm>
        </p:grpSpPr>
        <p:sp>
          <p:nvSpPr>
            <p:cNvPr id="48135" name="Text Box 5"/>
            <p:cNvSpPr txBox="1">
              <a:spLocks noChangeArrowheads="1"/>
            </p:cNvSpPr>
            <p:nvPr/>
          </p:nvSpPr>
          <p:spPr bwMode="auto">
            <a:xfrm>
              <a:off x="3885" y="1104"/>
              <a:ext cx="1365" cy="25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000" b="1"/>
                <a:t>Smaller pacman</a:t>
              </a:r>
            </a:p>
          </p:txBody>
        </p:sp>
        <p:sp>
          <p:nvSpPr>
            <p:cNvPr id="48136" name="Line 6"/>
            <p:cNvSpPr>
              <a:spLocks noChangeShapeType="1"/>
            </p:cNvSpPr>
            <p:nvPr/>
          </p:nvSpPr>
          <p:spPr bwMode="auto">
            <a:xfrm flipH="1">
              <a:off x="3648" y="1248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8145" name="Group 17"/>
          <p:cNvGrpSpPr>
            <a:grpSpLocks/>
          </p:cNvGrpSpPr>
          <p:nvPr/>
        </p:nvGrpSpPr>
        <p:grpSpPr bwMode="auto">
          <a:xfrm>
            <a:off x="900113" y="5084763"/>
            <a:ext cx="2468562" cy="406400"/>
            <a:chOff x="567" y="3022"/>
            <a:chExt cx="1555" cy="256"/>
          </a:xfrm>
        </p:grpSpPr>
        <p:sp>
          <p:nvSpPr>
            <p:cNvPr id="48137" name="Text Box 7"/>
            <p:cNvSpPr txBox="1">
              <a:spLocks noChangeArrowheads="1"/>
            </p:cNvSpPr>
            <p:nvPr/>
          </p:nvSpPr>
          <p:spPr bwMode="auto">
            <a:xfrm>
              <a:off x="567" y="3022"/>
              <a:ext cx="1296" cy="25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000" b="1"/>
                <a:t>Larger pacman</a:t>
              </a:r>
            </a:p>
          </p:txBody>
        </p:sp>
        <p:sp>
          <p:nvSpPr>
            <p:cNvPr id="48138" name="Line 8"/>
            <p:cNvSpPr>
              <a:spLocks noChangeShapeType="1"/>
            </p:cNvSpPr>
            <p:nvPr/>
          </p:nvSpPr>
          <p:spPr bwMode="auto">
            <a:xfrm flipH="1">
              <a:off x="1882" y="3158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lg" len="med"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8141" name="Rectangle 11"/>
          <p:cNvSpPr>
            <a:spLocks noChangeArrowheads="1"/>
          </p:cNvSpPr>
          <p:nvPr/>
        </p:nvSpPr>
        <p:spPr bwMode="auto">
          <a:xfrm>
            <a:off x="4191000" y="5040313"/>
            <a:ext cx="657225" cy="693737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48142" name="Picture 14" descr="BDSySiD"/>
          <p:cNvPicPr>
            <a:picLocks noChangeAspect="1" noChangeArrowheads="1"/>
          </p:cNvPicPr>
          <p:nvPr/>
        </p:nvPicPr>
        <p:blipFill>
          <a:blip r:embed="rId3"/>
          <a:srcRect l="6902" t="10104" r="1875" b="8611"/>
          <a:stretch>
            <a:fillRect/>
          </a:stretch>
        </p:blipFill>
        <p:spPr bwMode="auto">
          <a:xfrm>
            <a:off x="100013" y="865188"/>
            <a:ext cx="5561012" cy="3716337"/>
          </a:xfrm>
          <a:prstGeom prst="rect">
            <a:avLst/>
          </a:prstGeom>
          <a:noFill/>
        </p:spPr>
      </p:pic>
      <p:pic>
        <p:nvPicPr>
          <p:cNvPr id="48144" name="Picture 16" descr="BDSySiD"/>
          <p:cNvPicPr>
            <a:picLocks noChangeAspect="1" noChangeArrowheads="1"/>
          </p:cNvPicPr>
          <p:nvPr/>
        </p:nvPicPr>
        <p:blipFill>
          <a:blip r:embed="rId4"/>
          <a:srcRect l="4713" t="11041" r="781" b="8646"/>
          <a:stretch>
            <a:fillRect/>
          </a:stretch>
        </p:blipFill>
        <p:spPr bwMode="auto">
          <a:xfrm>
            <a:off x="3324225" y="2957513"/>
            <a:ext cx="5761038" cy="36718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Footer Placeholder 4"/>
          <p:cNvSpPr txBox="1">
            <a:spLocks noGrp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rgbClr val="898989"/>
                </a:solidFill>
                <a:latin typeface="Calibri" pitchFamily="34" charset="0"/>
              </a:rPr>
              <a:t>MSL - SLAC</a:t>
            </a:r>
          </a:p>
        </p:txBody>
      </p:sp>
      <p:sp>
        <p:nvSpPr>
          <p:cNvPr id="13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8828D35-5D76-4F39-B7E0-AD898C57EFC2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14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52228" name="Rectangle 2"/>
          <p:cNvSpPr>
            <a:spLocks noGrp="1"/>
          </p:cNvSpPr>
          <p:nvPr>
            <p:ph type="title" idx="4294967295"/>
          </p:nvPr>
        </p:nvSpPr>
        <p:spPr>
          <a:xfrm>
            <a:off x="1535113" y="346075"/>
            <a:ext cx="6829425" cy="520700"/>
          </a:xfrm>
        </p:spPr>
        <p:txBody>
          <a:bodyPr/>
          <a:lstStyle/>
          <a:p>
            <a:pPr eaLnBrk="1" hangingPunct="1"/>
            <a:r>
              <a:rPr lang="en-US" sz="2800" smtClean="0"/>
              <a:t>20 R.L. Cu target in IP-14 m. Small pacman.</a:t>
            </a:r>
            <a:endParaRPr lang="en-US" sz="2400" smtClean="0">
              <a:solidFill>
                <a:srgbClr val="0000FF"/>
              </a:solidFill>
            </a:endParaRPr>
          </a:p>
        </p:txBody>
      </p:sp>
      <p:sp>
        <p:nvSpPr>
          <p:cNvPr id="52235" name="Rectangle 11"/>
          <p:cNvSpPr>
            <a:spLocks noChangeArrowheads="1"/>
          </p:cNvSpPr>
          <p:nvPr/>
        </p:nvSpPr>
        <p:spPr bwMode="auto">
          <a:xfrm>
            <a:off x="4191000" y="5399088"/>
            <a:ext cx="657225" cy="693737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2249" name="Group 25"/>
          <p:cNvGrpSpPr>
            <a:grpSpLocks/>
          </p:cNvGrpSpPr>
          <p:nvPr/>
        </p:nvGrpSpPr>
        <p:grpSpPr bwMode="auto">
          <a:xfrm>
            <a:off x="1258888" y="1484313"/>
            <a:ext cx="6818312" cy="3797300"/>
            <a:chOff x="63" y="545"/>
            <a:chExt cx="4295" cy="2392"/>
          </a:xfrm>
        </p:grpSpPr>
        <p:pic>
          <p:nvPicPr>
            <p:cNvPr id="52236" name="Picture 12" descr="BDSySiD"/>
            <p:cNvPicPr>
              <a:picLocks noChangeAspect="1" noChangeArrowheads="1"/>
            </p:cNvPicPr>
            <p:nvPr/>
          </p:nvPicPr>
          <p:blipFill>
            <a:blip r:embed="rId3"/>
            <a:srcRect l="6902" t="10104" r="1875" b="8611"/>
            <a:stretch>
              <a:fillRect/>
            </a:stretch>
          </p:blipFill>
          <p:spPr bwMode="auto">
            <a:xfrm>
              <a:off x="63" y="545"/>
              <a:ext cx="3503" cy="2341"/>
            </a:xfrm>
            <a:prstGeom prst="rect">
              <a:avLst/>
            </a:prstGeom>
            <a:noFill/>
          </p:spPr>
        </p:pic>
        <p:sp>
          <p:nvSpPr>
            <p:cNvPr id="52242" name="Rectangle 18"/>
            <p:cNvSpPr>
              <a:spLocks noChangeArrowheads="1"/>
            </p:cNvSpPr>
            <p:nvPr/>
          </p:nvSpPr>
          <p:spPr bwMode="auto">
            <a:xfrm>
              <a:off x="3113" y="709"/>
              <a:ext cx="493" cy="195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2248" name="Group 24"/>
            <p:cNvGrpSpPr>
              <a:grpSpLocks/>
            </p:cNvGrpSpPr>
            <p:nvPr/>
          </p:nvGrpSpPr>
          <p:grpSpPr bwMode="auto">
            <a:xfrm>
              <a:off x="3107" y="618"/>
              <a:ext cx="1251" cy="2319"/>
              <a:chOff x="3354" y="618"/>
              <a:chExt cx="1251" cy="2319"/>
            </a:xfrm>
          </p:grpSpPr>
          <p:sp>
            <p:nvSpPr>
              <p:cNvPr id="52239" name="Line 15"/>
              <p:cNvSpPr>
                <a:spLocks noChangeShapeType="1"/>
              </p:cNvSpPr>
              <p:nvPr/>
            </p:nvSpPr>
            <p:spPr bwMode="auto">
              <a:xfrm>
                <a:off x="3424" y="1602"/>
                <a:ext cx="318" cy="0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 type="triangle" w="med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40" name="Line 16"/>
              <p:cNvSpPr>
                <a:spLocks noChangeShapeType="1"/>
              </p:cNvSpPr>
              <p:nvPr/>
            </p:nvSpPr>
            <p:spPr bwMode="auto">
              <a:xfrm>
                <a:off x="3354" y="1559"/>
                <a:ext cx="398" cy="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 type="triangle" w="med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41" name="Line 17"/>
              <p:cNvSpPr>
                <a:spLocks noChangeShapeType="1"/>
              </p:cNvSpPr>
              <p:nvPr/>
            </p:nvSpPr>
            <p:spPr bwMode="auto">
              <a:xfrm flipV="1">
                <a:off x="3418" y="1831"/>
                <a:ext cx="326" cy="0"/>
              </a:xfrm>
              <a:prstGeom prst="line">
                <a:avLst/>
              </a:prstGeom>
              <a:noFill/>
              <a:ln w="12700">
                <a:solidFill>
                  <a:srgbClr val="969696"/>
                </a:solidFill>
                <a:round/>
                <a:headEnd/>
                <a:tailEnd type="triangle" w="med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38" name="Line 14"/>
              <p:cNvSpPr>
                <a:spLocks noChangeShapeType="1"/>
              </p:cNvSpPr>
              <p:nvPr/>
            </p:nvSpPr>
            <p:spPr bwMode="auto">
              <a:xfrm>
                <a:off x="3431" y="1528"/>
                <a:ext cx="318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pic>
            <p:nvPicPr>
              <p:cNvPr id="52243" name="Picture 19" descr="BDSySiD"/>
              <p:cNvPicPr>
                <a:picLocks noChangeAspect="1" noChangeArrowheads="1"/>
              </p:cNvPicPr>
              <p:nvPr/>
            </p:nvPicPr>
            <p:blipFill>
              <a:blip r:embed="rId3"/>
              <a:srcRect l="85573" t="16180" r="1875" b="16701"/>
              <a:stretch>
                <a:fillRect/>
              </a:stretch>
            </p:blipFill>
            <p:spPr bwMode="auto">
              <a:xfrm>
                <a:off x="3769" y="762"/>
                <a:ext cx="482" cy="1933"/>
              </a:xfrm>
              <a:prstGeom prst="rect">
                <a:avLst/>
              </a:prstGeom>
              <a:noFill/>
            </p:spPr>
          </p:pic>
          <p:sp>
            <p:nvSpPr>
              <p:cNvPr id="52244" name="Text Box 20"/>
              <p:cNvSpPr txBox="1">
                <a:spLocks noChangeArrowheads="1"/>
              </p:cNvSpPr>
              <p:nvPr/>
            </p:nvSpPr>
            <p:spPr bwMode="auto">
              <a:xfrm>
                <a:off x="3515" y="618"/>
                <a:ext cx="862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600" b="1">
                    <a:cs typeface="Arial" charset="0"/>
                  </a:rPr>
                  <a:t>µSv/1_train</a:t>
                </a:r>
              </a:p>
            </p:txBody>
          </p:sp>
          <p:sp>
            <p:nvSpPr>
              <p:cNvPr id="52245" name="Line 21"/>
              <p:cNvSpPr>
                <a:spLocks noChangeShapeType="1"/>
              </p:cNvSpPr>
              <p:nvPr/>
            </p:nvSpPr>
            <p:spPr bwMode="auto">
              <a:xfrm flipH="1">
                <a:off x="3925" y="2032"/>
                <a:ext cx="68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46" name="Text Box 22"/>
              <p:cNvSpPr txBox="1">
                <a:spLocks noChangeArrowheads="1"/>
              </p:cNvSpPr>
              <p:nvPr/>
            </p:nvSpPr>
            <p:spPr bwMode="auto">
              <a:xfrm rot="-5400000">
                <a:off x="3164" y="2330"/>
                <a:ext cx="913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/>
                  <a:t>Dose limits</a:t>
                </a:r>
              </a:p>
            </p:txBody>
          </p:sp>
          <p:sp>
            <p:nvSpPr>
              <p:cNvPr id="52247" name="Text Box 23"/>
              <p:cNvSpPr txBox="1">
                <a:spLocks noChangeArrowheads="1"/>
              </p:cNvSpPr>
              <p:nvPr/>
            </p:nvSpPr>
            <p:spPr bwMode="auto">
              <a:xfrm rot="-5400000">
                <a:off x="3921" y="2298"/>
                <a:ext cx="913" cy="3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/>
                  <a:t>Maximum dose</a:t>
                </a:r>
              </a:p>
            </p:txBody>
          </p:sp>
        </p:grpSp>
      </p:grpSp>
      <p:sp>
        <p:nvSpPr>
          <p:cNvPr id="52250" name="Text Box 26"/>
          <p:cNvSpPr txBox="1">
            <a:spLocks noChangeArrowheads="1"/>
          </p:cNvSpPr>
          <p:nvPr/>
        </p:nvSpPr>
        <p:spPr bwMode="auto">
          <a:xfrm>
            <a:off x="1476375" y="5227638"/>
            <a:ext cx="7129463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en-US">
                <a:solidFill>
                  <a:srgbClr val="006600"/>
                </a:solidFill>
              </a:rPr>
              <a:t> The maximum </a:t>
            </a:r>
            <a:r>
              <a:rPr lang="en-US" b="1">
                <a:solidFill>
                  <a:srgbClr val="006600"/>
                </a:solidFill>
              </a:rPr>
              <a:t>integrated dose</a:t>
            </a:r>
            <a:r>
              <a:rPr lang="en-US">
                <a:solidFill>
                  <a:srgbClr val="006600"/>
                </a:solidFill>
              </a:rPr>
              <a:t> per event is ~100 µSv &lt;&lt; 30 mSv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n-US">
                <a:solidFill>
                  <a:srgbClr val="CC0000"/>
                </a:solidFill>
              </a:rPr>
              <a:t> The corresponding peak </a:t>
            </a:r>
            <a:r>
              <a:rPr lang="en-US" b="1">
                <a:solidFill>
                  <a:srgbClr val="CC0000"/>
                </a:solidFill>
              </a:rPr>
              <a:t>dose rate </a:t>
            </a:r>
            <a:r>
              <a:rPr lang="en-US">
                <a:solidFill>
                  <a:srgbClr val="CC0000"/>
                </a:solidFill>
              </a:rPr>
              <a:t>is 1800 mSv/h &gt;&gt; 250 mSv/h</a:t>
            </a:r>
          </a:p>
        </p:txBody>
      </p:sp>
      <p:grpSp>
        <p:nvGrpSpPr>
          <p:cNvPr id="52255" name="Group 31"/>
          <p:cNvGrpSpPr>
            <a:grpSpLocks/>
          </p:cNvGrpSpPr>
          <p:nvPr/>
        </p:nvGrpSpPr>
        <p:grpSpPr bwMode="auto">
          <a:xfrm>
            <a:off x="712788" y="1220788"/>
            <a:ext cx="1668462" cy="366712"/>
            <a:chOff x="449" y="769"/>
            <a:chExt cx="1051" cy="231"/>
          </a:xfrm>
        </p:grpSpPr>
        <p:grpSp>
          <p:nvGrpSpPr>
            <p:cNvPr id="52251" name="Group 27"/>
            <p:cNvGrpSpPr>
              <a:grpSpLocks/>
            </p:cNvGrpSpPr>
            <p:nvPr/>
          </p:nvGrpSpPr>
          <p:grpSpPr bwMode="auto">
            <a:xfrm>
              <a:off x="956" y="821"/>
              <a:ext cx="544" cy="136"/>
              <a:chOff x="431" y="981"/>
              <a:chExt cx="544" cy="136"/>
            </a:xfrm>
          </p:grpSpPr>
          <p:sp>
            <p:nvSpPr>
              <p:cNvPr id="52252" name="AutoShape 28"/>
              <p:cNvSpPr>
                <a:spLocks noChangeArrowheads="1"/>
              </p:cNvSpPr>
              <p:nvPr/>
            </p:nvSpPr>
            <p:spPr bwMode="auto">
              <a:xfrm>
                <a:off x="431" y="1017"/>
                <a:ext cx="363" cy="71"/>
              </a:xfrm>
              <a:prstGeom prst="rightArrow">
                <a:avLst>
                  <a:gd name="adj1" fmla="val 50000"/>
                  <a:gd name="adj2" fmla="val 127817"/>
                </a:avLst>
              </a:prstGeom>
              <a:solidFill>
                <a:srgbClr val="FFCC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253" name="Rectangle 29"/>
              <p:cNvSpPr>
                <a:spLocks noChangeArrowheads="1"/>
              </p:cNvSpPr>
              <p:nvPr/>
            </p:nvSpPr>
            <p:spPr bwMode="auto">
              <a:xfrm>
                <a:off x="793" y="981"/>
                <a:ext cx="182" cy="136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52254" name="Text Box 30"/>
            <p:cNvSpPr txBox="1">
              <a:spLocks noChangeArrowheads="1"/>
            </p:cNvSpPr>
            <p:nvPr/>
          </p:nvSpPr>
          <p:spPr bwMode="auto">
            <a:xfrm>
              <a:off x="449" y="769"/>
              <a:ext cx="5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9 MW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513" name="Picture 25" descr="BDSySiD"/>
          <p:cNvPicPr>
            <a:picLocks noChangeAspect="1" noChangeArrowheads="1"/>
          </p:cNvPicPr>
          <p:nvPr/>
        </p:nvPicPr>
        <p:blipFill>
          <a:blip r:embed="rId3"/>
          <a:srcRect l="5704" r="9297" b="8438"/>
          <a:stretch>
            <a:fillRect/>
          </a:stretch>
        </p:blipFill>
        <p:spPr bwMode="auto">
          <a:xfrm>
            <a:off x="1219200" y="1049338"/>
            <a:ext cx="5181600" cy="4186237"/>
          </a:xfrm>
          <a:prstGeom prst="rect">
            <a:avLst/>
          </a:prstGeom>
          <a:noFill/>
        </p:spPr>
      </p:pic>
      <p:sp>
        <p:nvSpPr>
          <p:cNvPr id="63490" name="Footer Placeholder 4"/>
          <p:cNvSpPr txBox="1">
            <a:spLocks noGrp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rgbClr val="898989"/>
                </a:solidFill>
                <a:latin typeface="Calibri" pitchFamily="34" charset="0"/>
              </a:rPr>
              <a:t>MSL - SLAC</a:t>
            </a:r>
          </a:p>
        </p:txBody>
      </p:sp>
      <p:sp>
        <p:nvSpPr>
          <p:cNvPr id="13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A770F42-21DC-412A-B8B3-D0737B383420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15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63492" name="Rectangle 2"/>
          <p:cNvSpPr>
            <a:spLocks noGrp="1"/>
          </p:cNvSpPr>
          <p:nvPr>
            <p:ph type="title" idx="4294967295"/>
          </p:nvPr>
        </p:nvSpPr>
        <p:spPr>
          <a:xfrm>
            <a:off x="1535113" y="346075"/>
            <a:ext cx="6829425" cy="520700"/>
          </a:xfrm>
        </p:spPr>
        <p:txBody>
          <a:bodyPr/>
          <a:lstStyle/>
          <a:p>
            <a:pPr eaLnBrk="1" hangingPunct="1"/>
            <a:r>
              <a:rPr lang="en-US" sz="2800" smtClean="0"/>
              <a:t>20 R.L. Cu target in IP-14 m. Large pacman.</a:t>
            </a:r>
            <a:endParaRPr lang="en-US" sz="2400" smtClean="0">
              <a:solidFill>
                <a:srgbClr val="0000FF"/>
              </a:solidFill>
            </a:endParaRPr>
          </a:p>
        </p:txBody>
      </p:sp>
      <p:sp>
        <p:nvSpPr>
          <p:cNvPr id="63493" name="Rectangle 11"/>
          <p:cNvSpPr>
            <a:spLocks noChangeArrowheads="1"/>
          </p:cNvSpPr>
          <p:nvPr/>
        </p:nvSpPr>
        <p:spPr bwMode="auto">
          <a:xfrm>
            <a:off x="4191000" y="5399088"/>
            <a:ext cx="657225" cy="693737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6100763" y="1744663"/>
            <a:ext cx="782637" cy="3095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3498" name="Line 10"/>
          <p:cNvSpPr>
            <a:spLocks noChangeShapeType="1"/>
          </p:cNvSpPr>
          <p:nvPr/>
        </p:nvSpPr>
        <p:spPr bwMode="auto">
          <a:xfrm>
            <a:off x="6202363" y="3162300"/>
            <a:ext cx="504825" cy="0"/>
          </a:xfrm>
          <a:prstGeom prst="line">
            <a:avLst/>
          </a:prstGeom>
          <a:noFill/>
          <a:ln w="12700">
            <a:solidFill>
              <a:srgbClr val="008000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3499" name="Line 11"/>
          <p:cNvSpPr>
            <a:spLocks noChangeShapeType="1"/>
          </p:cNvSpPr>
          <p:nvPr/>
        </p:nvSpPr>
        <p:spPr bwMode="auto">
          <a:xfrm>
            <a:off x="6091238" y="3094038"/>
            <a:ext cx="631825" cy="11112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3500" name="Line 12"/>
          <p:cNvSpPr>
            <a:spLocks noChangeShapeType="1"/>
          </p:cNvSpPr>
          <p:nvPr/>
        </p:nvSpPr>
        <p:spPr bwMode="auto">
          <a:xfrm flipV="1">
            <a:off x="6192838" y="3525838"/>
            <a:ext cx="517525" cy="0"/>
          </a:xfrm>
          <a:prstGeom prst="line">
            <a:avLst/>
          </a:prstGeom>
          <a:noFill/>
          <a:ln w="12700">
            <a:solidFill>
              <a:srgbClr val="969696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3501" name="Line 13"/>
          <p:cNvSpPr>
            <a:spLocks noChangeShapeType="1"/>
          </p:cNvSpPr>
          <p:nvPr/>
        </p:nvSpPr>
        <p:spPr bwMode="auto">
          <a:xfrm>
            <a:off x="6213475" y="3044825"/>
            <a:ext cx="504825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63502" name="Picture 14" descr="BDSySiD"/>
          <p:cNvPicPr>
            <a:picLocks noChangeAspect="1" noChangeArrowheads="1"/>
          </p:cNvPicPr>
          <p:nvPr/>
        </p:nvPicPr>
        <p:blipFill>
          <a:blip r:embed="rId4"/>
          <a:srcRect l="85573" t="16180" r="1875" b="16701"/>
          <a:stretch>
            <a:fillRect/>
          </a:stretch>
        </p:blipFill>
        <p:spPr bwMode="auto">
          <a:xfrm>
            <a:off x="6750050" y="1828800"/>
            <a:ext cx="765175" cy="3068638"/>
          </a:xfrm>
          <a:prstGeom prst="rect">
            <a:avLst/>
          </a:prstGeom>
          <a:noFill/>
        </p:spPr>
      </p:pic>
      <p:sp>
        <p:nvSpPr>
          <p:cNvPr id="63503" name="Text Box 15"/>
          <p:cNvSpPr txBox="1">
            <a:spLocks noChangeArrowheads="1"/>
          </p:cNvSpPr>
          <p:nvPr/>
        </p:nvSpPr>
        <p:spPr bwMode="auto">
          <a:xfrm>
            <a:off x="6346825" y="1600200"/>
            <a:ext cx="1368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cs typeface="Arial" charset="0"/>
              </a:rPr>
              <a:t>µSv/1_train</a:t>
            </a:r>
          </a:p>
        </p:txBody>
      </p:sp>
      <p:sp>
        <p:nvSpPr>
          <p:cNvPr id="63504" name="Line 16"/>
          <p:cNvSpPr>
            <a:spLocks noChangeShapeType="1"/>
          </p:cNvSpPr>
          <p:nvPr/>
        </p:nvSpPr>
        <p:spPr bwMode="auto">
          <a:xfrm flipH="1">
            <a:off x="7021513" y="4230688"/>
            <a:ext cx="4556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3505" name="Text Box 17"/>
          <p:cNvSpPr txBox="1">
            <a:spLocks noChangeArrowheads="1"/>
          </p:cNvSpPr>
          <p:nvPr/>
        </p:nvSpPr>
        <p:spPr bwMode="auto">
          <a:xfrm rot="-5400000">
            <a:off x="5790406" y="4317207"/>
            <a:ext cx="14493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/>
              <a:t>Dose limits</a:t>
            </a:r>
          </a:p>
        </p:txBody>
      </p:sp>
      <p:sp>
        <p:nvSpPr>
          <p:cNvPr id="63506" name="Text Box 18"/>
          <p:cNvSpPr txBox="1">
            <a:spLocks noChangeArrowheads="1"/>
          </p:cNvSpPr>
          <p:nvPr/>
        </p:nvSpPr>
        <p:spPr bwMode="auto">
          <a:xfrm rot="-5400000">
            <a:off x="6992144" y="4266406"/>
            <a:ext cx="144938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/>
              <a:t>Maximum dose</a:t>
            </a:r>
          </a:p>
        </p:txBody>
      </p:sp>
      <p:sp>
        <p:nvSpPr>
          <p:cNvPr id="63507" name="Text Box 19"/>
          <p:cNvSpPr txBox="1">
            <a:spLocks noChangeArrowheads="1"/>
          </p:cNvSpPr>
          <p:nvPr/>
        </p:nvSpPr>
        <p:spPr bwMode="auto">
          <a:xfrm>
            <a:off x="1476375" y="5227638"/>
            <a:ext cx="7129463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en-US">
                <a:solidFill>
                  <a:srgbClr val="006600"/>
                </a:solidFill>
              </a:rPr>
              <a:t> The maximum </a:t>
            </a:r>
            <a:r>
              <a:rPr lang="en-US" b="1">
                <a:solidFill>
                  <a:srgbClr val="006600"/>
                </a:solidFill>
              </a:rPr>
              <a:t>integrated dose</a:t>
            </a:r>
            <a:r>
              <a:rPr lang="en-US">
                <a:solidFill>
                  <a:srgbClr val="006600"/>
                </a:solidFill>
              </a:rPr>
              <a:t> per event is ~8 µSv &lt;&lt; 30 mSv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n-US">
                <a:solidFill>
                  <a:srgbClr val="006600"/>
                </a:solidFill>
              </a:rPr>
              <a:t> The corresponding peak </a:t>
            </a:r>
            <a:r>
              <a:rPr lang="en-US" b="1">
                <a:solidFill>
                  <a:srgbClr val="006600"/>
                </a:solidFill>
              </a:rPr>
              <a:t>dose rate </a:t>
            </a:r>
            <a:r>
              <a:rPr lang="en-US">
                <a:solidFill>
                  <a:srgbClr val="006600"/>
                </a:solidFill>
              </a:rPr>
              <a:t>is ~140 mSv/h &lt; 250 mSv/h</a:t>
            </a:r>
          </a:p>
        </p:txBody>
      </p:sp>
      <p:grpSp>
        <p:nvGrpSpPr>
          <p:cNvPr id="63508" name="Group 20"/>
          <p:cNvGrpSpPr>
            <a:grpSpLocks/>
          </p:cNvGrpSpPr>
          <p:nvPr/>
        </p:nvGrpSpPr>
        <p:grpSpPr bwMode="auto">
          <a:xfrm>
            <a:off x="712788" y="1220788"/>
            <a:ext cx="1668462" cy="366712"/>
            <a:chOff x="449" y="769"/>
            <a:chExt cx="1051" cy="231"/>
          </a:xfrm>
        </p:grpSpPr>
        <p:grpSp>
          <p:nvGrpSpPr>
            <p:cNvPr id="63509" name="Group 21"/>
            <p:cNvGrpSpPr>
              <a:grpSpLocks/>
            </p:cNvGrpSpPr>
            <p:nvPr/>
          </p:nvGrpSpPr>
          <p:grpSpPr bwMode="auto">
            <a:xfrm>
              <a:off x="956" y="821"/>
              <a:ext cx="544" cy="136"/>
              <a:chOff x="431" y="981"/>
              <a:chExt cx="544" cy="136"/>
            </a:xfrm>
          </p:grpSpPr>
          <p:sp>
            <p:nvSpPr>
              <p:cNvPr id="63510" name="AutoShape 22"/>
              <p:cNvSpPr>
                <a:spLocks noChangeArrowheads="1"/>
              </p:cNvSpPr>
              <p:nvPr/>
            </p:nvSpPr>
            <p:spPr bwMode="auto">
              <a:xfrm>
                <a:off x="431" y="1017"/>
                <a:ext cx="363" cy="71"/>
              </a:xfrm>
              <a:prstGeom prst="rightArrow">
                <a:avLst>
                  <a:gd name="adj1" fmla="val 50000"/>
                  <a:gd name="adj2" fmla="val 127817"/>
                </a:avLst>
              </a:prstGeom>
              <a:solidFill>
                <a:srgbClr val="FFCC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11" name="Rectangle 23"/>
              <p:cNvSpPr>
                <a:spLocks noChangeArrowheads="1"/>
              </p:cNvSpPr>
              <p:nvPr/>
            </p:nvSpPr>
            <p:spPr bwMode="auto">
              <a:xfrm>
                <a:off x="793" y="981"/>
                <a:ext cx="182" cy="136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63512" name="Text Box 24"/>
            <p:cNvSpPr txBox="1">
              <a:spLocks noChangeArrowheads="1"/>
            </p:cNvSpPr>
            <p:nvPr/>
          </p:nvSpPr>
          <p:spPr bwMode="auto">
            <a:xfrm>
              <a:off x="449" y="769"/>
              <a:ext cx="5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9 MW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MSL - SLAC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5004FC-DA22-4C2B-AD0F-534D9F627D56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31747" name="Rectangle 2"/>
          <p:cNvSpPr>
            <a:spLocks noGrp="1"/>
          </p:cNvSpPr>
          <p:nvPr>
            <p:ph type="title"/>
          </p:nvPr>
        </p:nvSpPr>
        <p:spPr>
          <a:xfrm>
            <a:off x="1535113" y="346075"/>
            <a:ext cx="6829425" cy="520700"/>
          </a:xfrm>
        </p:spPr>
        <p:txBody>
          <a:bodyPr/>
          <a:lstStyle/>
          <a:p>
            <a:pPr eaLnBrk="1" hangingPunct="1"/>
            <a:r>
              <a:rPr lang="en-US" sz="2800" smtClean="0"/>
              <a:t>20 R.L. Cu target in IP-9 m. Small pacman.</a:t>
            </a:r>
          </a:p>
        </p:txBody>
      </p:sp>
      <p:grpSp>
        <p:nvGrpSpPr>
          <p:cNvPr id="31753" name="Group 9"/>
          <p:cNvGrpSpPr>
            <a:grpSpLocks/>
          </p:cNvGrpSpPr>
          <p:nvPr/>
        </p:nvGrpSpPr>
        <p:grpSpPr bwMode="auto">
          <a:xfrm>
            <a:off x="-33338" y="1822450"/>
            <a:ext cx="8959851" cy="3417888"/>
            <a:chOff x="0" y="754"/>
            <a:chExt cx="5644" cy="2153"/>
          </a:xfrm>
        </p:grpSpPr>
        <p:pic>
          <p:nvPicPr>
            <p:cNvPr id="31750" name="Picture 6" descr="PACySiDz"/>
            <p:cNvPicPr>
              <a:picLocks noChangeAspect="1" noChangeArrowheads="1"/>
            </p:cNvPicPr>
            <p:nvPr/>
          </p:nvPicPr>
          <p:blipFill>
            <a:blip r:embed="rId3"/>
            <a:srcRect l="4739" t="11041" r="13776" b="7083"/>
            <a:stretch>
              <a:fillRect/>
            </a:stretch>
          </p:blipFill>
          <p:spPr bwMode="auto">
            <a:xfrm>
              <a:off x="0" y="754"/>
              <a:ext cx="2857" cy="2153"/>
            </a:xfrm>
            <a:prstGeom prst="rect">
              <a:avLst/>
            </a:prstGeom>
            <a:noFill/>
          </p:spPr>
        </p:pic>
        <p:pic>
          <p:nvPicPr>
            <p:cNvPr id="31751" name="Picture 7" descr="PACySiDz"/>
            <p:cNvPicPr>
              <a:picLocks noChangeAspect="1" noChangeArrowheads="1"/>
            </p:cNvPicPr>
            <p:nvPr/>
          </p:nvPicPr>
          <p:blipFill>
            <a:blip r:embed="rId4"/>
            <a:srcRect l="14244" t="12187" r="14272" b="7500"/>
            <a:stretch>
              <a:fillRect/>
            </a:stretch>
          </p:blipFill>
          <p:spPr bwMode="auto">
            <a:xfrm>
              <a:off x="3130" y="793"/>
              <a:ext cx="2514" cy="2111"/>
            </a:xfrm>
            <a:prstGeom prst="rect">
              <a:avLst/>
            </a:prstGeom>
            <a:noFill/>
          </p:spPr>
        </p:pic>
        <p:sp>
          <p:nvSpPr>
            <p:cNvPr id="31752" name="Text Box 8"/>
            <p:cNvSpPr txBox="1">
              <a:spLocks noChangeArrowheads="1"/>
            </p:cNvSpPr>
            <p:nvPr/>
          </p:nvSpPr>
          <p:spPr bwMode="auto">
            <a:xfrm>
              <a:off x="2859" y="1625"/>
              <a:ext cx="227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3200"/>
                <a:t>+</a:t>
              </a:r>
            </a:p>
          </p:txBody>
        </p:sp>
      </p:grpSp>
      <p:pic>
        <p:nvPicPr>
          <p:cNvPr id="31756" name="Picture 12" descr="PACySiDz"/>
          <p:cNvPicPr>
            <a:picLocks noChangeAspect="1" noChangeArrowheads="1"/>
          </p:cNvPicPr>
          <p:nvPr/>
        </p:nvPicPr>
        <p:blipFill>
          <a:blip r:embed="rId5"/>
          <a:srcRect l="18008" t="481" r="16402" b="85501"/>
          <a:stretch>
            <a:fillRect/>
          </a:stretch>
        </p:blipFill>
        <p:spPr bwMode="auto">
          <a:xfrm>
            <a:off x="3779838" y="5157788"/>
            <a:ext cx="4968875" cy="1111250"/>
          </a:xfrm>
          <a:prstGeom prst="rect">
            <a:avLst/>
          </a:prstGeom>
          <a:noFill/>
        </p:spPr>
      </p:pic>
      <p:sp>
        <p:nvSpPr>
          <p:cNvPr id="31758" name="Text Box 14"/>
          <p:cNvSpPr txBox="1">
            <a:spLocks noChangeArrowheads="1"/>
          </p:cNvSpPr>
          <p:nvPr/>
        </p:nvSpPr>
        <p:spPr bwMode="auto">
          <a:xfrm>
            <a:off x="2339975" y="5876925"/>
            <a:ext cx="1397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cs typeface="Arial" charset="0"/>
              </a:rPr>
              <a:t>µSv/event</a:t>
            </a:r>
          </a:p>
        </p:txBody>
      </p:sp>
      <p:grpSp>
        <p:nvGrpSpPr>
          <p:cNvPr id="31767" name="Group 23"/>
          <p:cNvGrpSpPr>
            <a:grpSpLocks/>
          </p:cNvGrpSpPr>
          <p:nvPr/>
        </p:nvGrpSpPr>
        <p:grpSpPr bwMode="auto">
          <a:xfrm>
            <a:off x="684213" y="1557338"/>
            <a:ext cx="863600" cy="215900"/>
            <a:chOff x="431" y="981"/>
            <a:chExt cx="544" cy="136"/>
          </a:xfrm>
        </p:grpSpPr>
        <p:sp>
          <p:nvSpPr>
            <p:cNvPr id="31760" name="AutoShape 16"/>
            <p:cNvSpPr>
              <a:spLocks noChangeArrowheads="1"/>
            </p:cNvSpPr>
            <p:nvPr/>
          </p:nvSpPr>
          <p:spPr bwMode="auto">
            <a:xfrm>
              <a:off x="431" y="1017"/>
              <a:ext cx="363" cy="71"/>
            </a:xfrm>
            <a:prstGeom prst="rightArrow">
              <a:avLst>
                <a:gd name="adj1" fmla="val 50000"/>
                <a:gd name="adj2" fmla="val 127817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61" name="Rectangle 17"/>
            <p:cNvSpPr>
              <a:spLocks noChangeArrowheads="1"/>
            </p:cNvSpPr>
            <p:nvPr/>
          </p:nvSpPr>
          <p:spPr bwMode="auto">
            <a:xfrm>
              <a:off x="793" y="981"/>
              <a:ext cx="182" cy="1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762" name="Text Box 18"/>
          <p:cNvSpPr txBox="1">
            <a:spLocks noChangeArrowheads="1"/>
          </p:cNvSpPr>
          <p:nvPr/>
        </p:nvSpPr>
        <p:spPr bwMode="auto">
          <a:xfrm>
            <a:off x="6627813" y="1471613"/>
            <a:ext cx="1079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Beam 2</a:t>
            </a:r>
          </a:p>
        </p:txBody>
      </p:sp>
      <p:grpSp>
        <p:nvGrpSpPr>
          <p:cNvPr id="31768" name="Group 24"/>
          <p:cNvGrpSpPr>
            <a:grpSpLocks/>
          </p:cNvGrpSpPr>
          <p:nvPr/>
        </p:nvGrpSpPr>
        <p:grpSpPr bwMode="auto">
          <a:xfrm>
            <a:off x="5653088" y="1571625"/>
            <a:ext cx="954087" cy="215900"/>
            <a:chOff x="3561" y="990"/>
            <a:chExt cx="601" cy="136"/>
          </a:xfrm>
        </p:grpSpPr>
        <p:sp>
          <p:nvSpPr>
            <p:cNvPr id="31763" name="AutoShape 19"/>
            <p:cNvSpPr>
              <a:spLocks noChangeArrowheads="1"/>
            </p:cNvSpPr>
            <p:nvPr/>
          </p:nvSpPr>
          <p:spPr bwMode="auto">
            <a:xfrm flipH="1">
              <a:off x="3747" y="1019"/>
              <a:ext cx="415" cy="63"/>
            </a:xfrm>
            <a:prstGeom prst="rightArrow">
              <a:avLst>
                <a:gd name="adj1" fmla="val 50000"/>
                <a:gd name="adj2" fmla="val 164683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64" name="Rectangle 20"/>
            <p:cNvSpPr>
              <a:spLocks noChangeArrowheads="1"/>
            </p:cNvSpPr>
            <p:nvPr/>
          </p:nvSpPr>
          <p:spPr bwMode="auto">
            <a:xfrm>
              <a:off x="3561" y="990"/>
              <a:ext cx="182" cy="1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765" name="Text Box 21"/>
          <p:cNvSpPr txBox="1">
            <a:spLocks noChangeArrowheads="1"/>
          </p:cNvSpPr>
          <p:nvPr/>
        </p:nvSpPr>
        <p:spPr bwMode="auto">
          <a:xfrm>
            <a:off x="1908175" y="1484313"/>
            <a:ext cx="1079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Beam 1</a:t>
            </a:r>
          </a:p>
        </p:txBody>
      </p:sp>
      <p:sp>
        <p:nvSpPr>
          <p:cNvPr id="31766" name="Text Box 22"/>
          <p:cNvSpPr txBox="1">
            <a:spLocks noChangeArrowheads="1"/>
          </p:cNvSpPr>
          <p:nvPr/>
        </p:nvSpPr>
        <p:spPr bwMode="auto">
          <a:xfrm>
            <a:off x="3768725" y="1096963"/>
            <a:ext cx="1684338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BEAM PLANE</a:t>
            </a:r>
          </a:p>
        </p:txBody>
      </p:sp>
      <p:sp>
        <p:nvSpPr>
          <p:cNvPr id="31769" name="Oval 25"/>
          <p:cNvSpPr>
            <a:spLocks noChangeArrowheads="1"/>
          </p:cNvSpPr>
          <p:nvPr/>
        </p:nvSpPr>
        <p:spPr bwMode="auto">
          <a:xfrm>
            <a:off x="4548188" y="3322638"/>
            <a:ext cx="334962" cy="3460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70" name="Line 26"/>
          <p:cNvSpPr>
            <a:spLocks noChangeShapeType="1"/>
          </p:cNvSpPr>
          <p:nvPr/>
        </p:nvSpPr>
        <p:spPr bwMode="auto">
          <a:xfrm flipV="1">
            <a:off x="6659563" y="6165850"/>
            <a:ext cx="0" cy="69215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Footer Placeholder 4"/>
          <p:cNvSpPr txBox="1">
            <a:spLocks noGrp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rgbClr val="898989"/>
                </a:solidFill>
                <a:latin typeface="Calibri" pitchFamily="34" charset="0"/>
              </a:rPr>
              <a:t>MSL - SLAC</a:t>
            </a:r>
          </a:p>
        </p:txBody>
      </p:sp>
      <p:sp>
        <p:nvSpPr>
          <p:cNvPr id="5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2568E56A-20C6-4322-9C1D-D6E4021869EF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17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55300" name="Rectangle 2"/>
          <p:cNvSpPr>
            <a:spLocks noGrp="1"/>
          </p:cNvSpPr>
          <p:nvPr>
            <p:ph type="title" idx="4294967295"/>
          </p:nvPr>
        </p:nvSpPr>
        <p:spPr>
          <a:xfrm>
            <a:off x="1535113" y="346075"/>
            <a:ext cx="6829425" cy="520700"/>
          </a:xfrm>
        </p:spPr>
        <p:txBody>
          <a:bodyPr/>
          <a:lstStyle/>
          <a:p>
            <a:pPr eaLnBrk="1" hangingPunct="1"/>
            <a:r>
              <a:rPr lang="en-US" sz="2800" smtClean="0"/>
              <a:t>20 R.L. Cu target in IP-9 m. Small pacman.</a:t>
            </a:r>
          </a:p>
        </p:txBody>
      </p:sp>
      <p:grpSp>
        <p:nvGrpSpPr>
          <p:cNvPr id="55318" name="Group 22"/>
          <p:cNvGrpSpPr>
            <a:grpSpLocks/>
          </p:cNvGrpSpPr>
          <p:nvPr/>
        </p:nvGrpSpPr>
        <p:grpSpPr bwMode="auto">
          <a:xfrm>
            <a:off x="225425" y="1390650"/>
            <a:ext cx="2762250" cy="350838"/>
            <a:chOff x="1047" y="1058"/>
            <a:chExt cx="2002" cy="235"/>
          </a:xfrm>
        </p:grpSpPr>
        <p:sp>
          <p:nvSpPr>
            <p:cNvPr id="55307" name="AutoShape 11"/>
            <p:cNvSpPr>
              <a:spLocks noChangeArrowheads="1"/>
            </p:cNvSpPr>
            <p:nvPr/>
          </p:nvSpPr>
          <p:spPr bwMode="auto">
            <a:xfrm>
              <a:off x="1561" y="1148"/>
              <a:ext cx="363" cy="71"/>
            </a:xfrm>
            <a:prstGeom prst="rightArrow">
              <a:avLst>
                <a:gd name="adj1" fmla="val 50000"/>
                <a:gd name="adj2" fmla="val 127817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08" name="Rectangle 12"/>
            <p:cNvSpPr>
              <a:spLocks noChangeArrowheads="1"/>
            </p:cNvSpPr>
            <p:nvPr/>
          </p:nvSpPr>
          <p:spPr bwMode="auto">
            <a:xfrm>
              <a:off x="1923" y="1112"/>
              <a:ext cx="182" cy="1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09" name="Text Box 13"/>
            <p:cNvSpPr txBox="1">
              <a:spLocks noChangeArrowheads="1"/>
            </p:cNvSpPr>
            <p:nvPr/>
          </p:nvSpPr>
          <p:spPr bwMode="auto">
            <a:xfrm>
              <a:off x="2505" y="1058"/>
              <a:ext cx="544" cy="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9 MW</a:t>
              </a:r>
            </a:p>
          </p:txBody>
        </p:sp>
        <p:sp>
          <p:nvSpPr>
            <p:cNvPr id="55310" name="AutoShape 14"/>
            <p:cNvSpPr>
              <a:spLocks noChangeArrowheads="1"/>
            </p:cNvSpPr>
            <p:nvPr/>
          </p:nvSpPr>
          <p:spPr bwMode="auto">
            <a:xfrm flipH="1">
              <a:off x="2113" y="1150"/>
              <a:ext cx="348" cy="75"/>
            </a:xfrm>
            <a:prstGeom prst="rightArrow">
              <a:avLst>
                <a:gd name="adj1" fmla="val 50000"/>
                <a:gd name="adj2" fmla="val 116000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12" name="Text Box 16"/>
            <p:cNvSpPr txBox="1">
              <a:spLocks noChangeArrowheads="1"/>
            </p:cNvSpPr>
            <p:nvPr/>
          </p:nvSpPr>
          <p:spPr bwMode="auto">
            <a:xfrm>
              <a:off x="1047" y="1068"/>
              <a:ext cx="680" cy="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9 MW</a:t>
              </a:r>
            </a:p>
          </p:txBody>
        </p:sp>
      </p:grpSp>
      <p:sp>
        <p:nvSpPr>
          <p:cNvPr id="55313" name="Text Box 17"/>
          <p:cNvSpPr txBox="1">
            <a:spLocks noChangeArrowheads="1"/>
          </p:cNvSpPr>
          <p:nvPr/>
        </p:nvSpPr>
        <p:spPr bwMode="auto">
          <a:xfrm>
            <a:off x="1619250" y="1052513"/>
            <a:ext cx="2160588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BEAM PLANE</a:t>
            </a:r>
          </a:p>
        </p:txBody>
      </p:sp>
      <p:grpSp>
        <p:nvGrpSpPr>
          <p:cNvPr id="55316" name="Group 20"/>
          <p:cNvGrpSpPr>
            <a:grpSpLocks/>
          </p:cNvGrpSpPr>
          <p:nvPr/>
        </p:nvGrpSpPr>
        <p:grpSpPr bwMode="auto">
          <a:xfrm>
            <a:off x="-47625" y="1690688"/>
            <a:ext cx="5267325" cy="3455987"/>
            <a:chOff x="1167" y="1254"/>
            <a:chExt cx="3391" cy="2177"/>
          </a:xfrm>
        </p:grpSpPr>
        <p:pic>
          <p:nvPicPr>
            <p:cNvPr id="55314" name="Picture 18" descr="PACySiDz"/>
            <p:cNvPicPr>
              <a:picLocks noChangeAspect="1" noChangeArrowheads="1"/>
            </p:cNvPicPr>
            <p:nvPr/>
          </p:nvPicPr>
          <p:blipFill>
            <a:blip r:embed="rId3"/>
            <a:srcRect l="5000" t="15799" r="10078" b="8611"/>
            <a:stretch>
              <a:fillRect/>
            </a:stretch>
          </p:blipFill>
          <p:spPr bwMode="auto">
            <a:xfrm>
              <a:off x="1167" y="1254"/>
              <a:ext cx="3261" cy="2177"/>
            </a:xfrm>
            <a:prstGeom prst="rect">
              <a:avLst/>
            </a:prstGeom>
            <a:noFill/>
          </p:spPr>
        </p:pic>
        <p:sp>
          <p:nvSpPr>
            <p:cNvPr id="55315" name="Rectangle 19"/>
            <p:cNvSpPr>
              <a:spLocks noChangeArrowheads="1"/>
            </p:cNvSpPr>
            <p:nvPr/>
          </p:nvSpPr>
          <p:spPr bwMode="auto">
            <a:xfrm>
              <a:off x="4286" y="1298"/>
              <a:ext cx="272" cy="181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55317" name="Picture 21" descr="PACySiDPEz"/>
          <p:cNvPicPr>
            <a:picLocks noChangeAspect="1" noChangeArrowheads="1"/>
          </p:cNvPicPr>
          <p:nvPr/>
        </p:nvPicPr>
        <p:blipFill>
          <a:blip r:embed="rId4"/>
          <a:srcRect l="14114" t="15729" r="14063" b="7883"/>
          <a:stretch>
            <a:fillRect/>
          </a:stretch>
        </p:blipFill>
        <p:spPr bwMode="auto">
          <a:xfrm>
            <a:off x="4776788" y="1697038"/>
            <a:ext cx="4227512" cy="3492500"/>
          </a:xfrm>
          <a:prstGeom prst="rect">
            <a:avLst/>
          </a:prstGeom>
          <a:noFill/>
        </p:spPr>
      </p:pic>
      <p:sp>
        <p:nvSpPr>
          <p:cNvPr id="55319" name="Text Box 23"/>
          <p:cNvSpPr txBox="1">
            <a:spLocks noChangeArrowheads="1"/>
          </p:cNvSpPr>
          <p:nvPr/>
        </p:nvSpPr>
        <p:spPr bwMode="auto">
          <a:xfrm>
            <a:off x="5613400" y="1052513"/>
            <a:ext cx="2636838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PENETRATION PLANE</a:t>
            </a:r>
          </a:p>
        </p:txBody>
      </p:sp>
      <p:grpSp>
        <p:nvGrpSpPr>
          <p:cNvPr id="55320" name="Group 24"/>
          <p:cNvGrpSpPr>
            <a:grpSpLocks/>
          </p:cNvGrpSpPr>
          <p:nvPr/>
        </p:nvGrpSpPr>
        <p:grpSpPr bwMode="auto">
          <a:xfrm>
            <a:off x="4271963" y="1420813"/>
            <a:ext cx="2762250" cy="350837"/>
            <a:chOff x="1047" y="1058"/>
            <a:chExt cx="2002" cy="235"/>
          </a:xfrm>
        </p:grpSpPr>
        <p:sp>
          <p:nvSpPr>
            <p:cNvPr id="55321" name="AutoShape 25"/>
            <p:cNvSpPr>
              <a:spLocks noChangeArrowheads="1"/>
            </p:cNvSpPr>
            <p:nvPr/>
          </p:nvSpPr>
          <p:spPr bwMode="auto">
            <a:xfrm>
              <a:off x="1561" y="1148"/>
              <a:ext cx="363" cy="71"/>
            </a:xfrm>
            <a:prstGeom prst="rightArrow">
              <a:avLst>
                <a:gd name="adj1" fmla="val 50000"/>
                <a:gd name="adj2" fmla="val 127817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22" name="Rectangle 26"/>
            <p:cNvSpPr>
              <a:spLocks noChangeArrowheads="1"/>
            </p:cNvSpPr>
            <p:nvPr/>
          </p:nvSpPr>
          <p:spPr bwMode="auto">
            <a:xfrm>
              <a:off x="1923" y="1112"/>
              <a:ext cx="182" cy="1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23" name="Text Box 27"/>
            <p:cNvSpPr txBox="1">
              <a:spLocks noChangeArrowheads="1"/>
            </p:cNvSpPr>
            <p:nvPr/>
          </p:nvSpPr>
          <p:spPr bwMode="auto">
            <a:xfrm>
              <a:off x="2505" y="1058"/>
              <a:ext cx="544" cy="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9 MW</a:t>
              </a:r>
            </a:p>
          </p:txBody>
        </p:sp>
        <p:sp>
          <p:nvSpPr>
            <p:cNvPr id="55324" name="AutoShape 28"/>
            <p:cNvSpPr>
              <a:spLocks noChangeArrowheads="1"/>
            </p:cNvSpPr>
            <p:nvPr/>
          </p:nvSpPr>
          <p:spPr bwMode="auto">
            <a:xfrm flipH="1">
              <a:off x="2113" y="1150"/>
              <a:ext cx="348" cy="75"/>
            </a:xfrm>
            <a:prstGeom prst="rightArrow">
              <a:avLst>
                <a:gd name="adj1" fmla="val 50000"/>
                <a:gd name="adj2" fmla="val 116000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25" name="Text Box 29"/>
            <p:cNvSpPr txBox="1">
              <a:spLocks noChangeArrowheads="1"/>
            </p:cNvSpPr>
            <p:nvPr/>
          </p:nvSpPr>
          <p:spPr bwMode="auto">
            <a:xfrm>
              <a:off x="1047" y="1068"/>
              <a:ext cx="680" cy="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9 MW</a:t>
              </a:r>
            </a:p>
          </p:txBody>
        </p:sp>
      </p:grpSp>
      <p:pic>
        <p:nvPicPr>
          <p:cNvPr id="55326" name="Picture 30" descr="PACySiDz"/>
          <p:cNvPicPr>
            <a:picLocks noChangeAspect="1" noChangeArrowheads="1"/>
          </p:cNvPicPr>
          <p:nvPr/>
        </p:nvPicPr>
        <p:blipFill>
          <a:blip r:embed="rId5"/>
          <a:srcRect l="18008" t="481" r="16402" b="85501"/>
          <a:stretch>
            <a:fillRect/>
          </a:stretch>
        </p:blipFill>
        <p:spPr bwMode="auto">
          <a:xfrm>
            <a:off x="3276600" y="5084763"/>
            <a:ext cx="3546475" cy="1039812"/>
          </a:xfrm>
          <a:prstGeom prst="rect">
            <a:avLst/>
          </a:prstGeom>
          <a:noFill/>
        </p:spPr>
      </p:pic>
      <p:sp>
        <p:nvSpPr>
          <p:cNvPr id="55327" name="Text Box 31"/>
          <p:cNvSpPr txBox="1">
            <a:spLocks noChangeArrowheads="1"/>
          </p:cNvSpPr>
          <p:nvPr/>
        </p:nvSpPr>
        <p:spPr bwMode="auto">
          <a:xfrm>
            <a:off x="1836738" y="5732463"/>
            <a:ext cx="1397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cs typeface="Arial" charset="0"/>
              </a:rPr>
              <a:t>µSv/event</a:t>
            </a:r>
          </a:p>
        </p:txBody>
      </p:sp>
      <p:grpSp>
        <p:nvGrpSpPr>
          <p:cNvPr id="55334" name="Group 38"/>
          <p:cNvGrpSpPr>
            <a:grpSpLocks/>
          </p:cNvGrpSpPr>
          <p:nvPr/>
        </p:nvGrpSpPr>
        <p:grpSpPr bwMode="auto">
          <a:xfrm>
            <a:off x="5265738" y="5395913"/>
            <a:ext cx="3743325" cy="1063625"/>
            <a:chOff x="3317" y="3399"/>
            <a:chExt cx="2358" cy="670"/>
          </a:xfrm>
        </p:grpSpPr>
        <p:sp>
          <p:nvSpPr>
            <p:cNvPr id="55328" name="Line 32"/>
            <p:cNvSpPr>
              <a:spLocks noChangeShapeType="1"/>
            </p:cNvSpPr>
            <p:nvPr/>
          </p:nvSpPr>
          <p:spPr bwMode="auto">
            <a:xfrm flipV="1">
              <a:off x="3317" y="3831"/>
              <a:ext cx="0" cy="2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5329" name="Line 33"/>
            <p:cNvSpPr>
              <a:spLocks noChangeShapeType="1"/>
            </p:cNvSpPr>
            <p:nvPr/>
          </p:nvSpPr>
          <p:spPr bwMode="auto">
            <a:xfrm>
              <a:off x="3334" y="4065"/>
              <a:ext cx="140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5330" name="Rectangle 34"/>
            <p:cNvSpPr>
              <a:spLocks noChangeArrowheads="1"/>
            </p:cNvSpPr>
            <p:nvPr/>
          </p:nvSpPr>
          <p:spPr bwMode="auto">
            <a:xfrm>
              <a:off x="4377" y="3399"/>
              <a:ext cx="1298" cy="48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buFontTx/>
                <a:buChar char="-"/>
              </a:pPr>
              <a:r>
                <a:rPr lang="en-US">
                  <a:solidFill>
                    <a:srgbClr val="006600"/>
                  </a:solidFill>
                </a:rPr>
                <a:t>   1000 µSv/event</a:t>
              </a:r>
            </a:p>
            <a:p>
              <a:pPr>
                <a:buFontTx/>
                <a:buChar char="-"/>
              </a:pPr>
              <a:r>
                <a:rPr lang="en-US">
                  <a:solidFill>
                    <a:srgbClr val="CC0000"/>
                  </a:solidFill>
                </a:rPr>
                <a:t> 18000 mSv/h </a:t>
              </a:r>
            </a:p>
          </p:txBody>
        </p:sp>
        <p:sp>
          <p:nvSpPr>
            <p:cNvPr id="55331" name="Line 35"/>
            <p:cNvSpPr>
              <a:spLocks noChangeShapeType="1"/>
            </p:cNvSpPr>
            <p:nvPr/>
          </p:nvSpPr>
          <p:spPr bwMode="auto">
            <a:xfrm flipH="1">
              <a:off x="4717" y="3884"/>
              <a:ext cx="68" cy="1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Footer Placeholder 4"/>
          <p:cNvSpPr txBox="1">
            <a:spLocks noGrp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rgbClr val="898989"/>
                </a:solidFill>
                <a:latin typeface="Calibri" pitchFamily="34" charset="0"/>
              </a:rPr>
              <a:t>MSL - SLAC</a:t>
            </a:r>
          </a:p>
        </p:txBody>
      </p:sp>
      <p:sp>
        <p:nvSpPr>
          <p:cNvPr id="5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78BD8F6-212E-4CA6-9538-31D1C1CD0DC1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18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72708" name="Rectangle 2"/>
          <p:cNvSpPr>
            <a:spLocks noGrp="1"/>
          </p:cNvSpPr>
          <p:nvPr>
            <p:ph type="title" idx="4294967295"/>
          </p:nvPr>
        </p:nvSpPr>
        <p:spPr>
          <a:xfrm>
            <a:off x="1535113" y="346075"/>
            <a:ext cx="6829425" cy="520700"/>
          </a:xfrm>
        </p:spPr>
        <p:txBody>
          <a:bodyPr/>
          <a:lstStyle/>
          <a:p>
            <a:pPr eaLnBrk="1" hangingPunct="1"/>
            <a:r>
              <a:rPr lang="en-US" sz="2800" smtClean="0"/>
              <a:t>20 R.L. Cu target in IP-9 m. Large pacman.</a:t>
            </a:r>
            <a:endParaRPr lang="en-US" sz="2400" smtClean="0">
              <a:solidFill>
                <a:srgbClr val="0000FF"/>
              </a:solidFill>
            </a:endParaRPr>
          </a:p>
        </p:txBody>
      </p:sp>
      <p:grpSp>
        <p:nvGrpSpPr>
          <p:cNvPr id="72709" name="Group 5"/>
          <p:cNvGrpSpPr>
            <a:grpSpLocks/>
          </p:cNvGrpSpPr>
          <p:nvPr/>
        </p:nvGrpSpPr>
        <p:grpSpPr bwMode="auto">
          <a:xfrm>
            <a:off x="249238" y="1412875"/>
            <a:ext cx="2762250" cy="350838"/>
            <a:chOff x="1047" y="1058"/>
            <a:chExt cx="2002" cy="235"/>
          </a:xfrm>
        </p:grpSpPr>
        <p:sp>
          <p:nvSpPr>
            <p:cNvPr id="72710" name="AutoShape 6"/>
            <p:cNvSpPr>
              <a:spLocks noChangeArrowheads="1"/>
            </p:cNvSpPr>
            <p:nvPr/>
          </p:nvSpPr>
          <p:spPr bwMode="auto">
            <a:xfrm>
              <a:off x="1561" y="1148"/>
              <a:ext cx="363" cy="71"/>
            </a:xfrm>
            <a:prstGeom prst="rightArrow">
              <a:avLst>
                <a:gd name="adj1" fmla="val 50000"/>
                <a:gd name="adj2" fmla="val 127817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711" name="Rectangle 7"/>
            <p:cNvSpPr>
              <a:spLocks noChangeArrowheads="1"/>
            </p:cNvSpPr>
            <p:nvPr/>
          </p:nvSpPr>
          <p:spPr bwMode="auto">
            <a:xfrm>
              <a:off x="1923" y="1112"/>
              <a:ext cx="182" cy="1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712" name="Text Box 8"/>
            <p:cNvSpPr txBox="1">
              <a:spLocks noChangeArrowheads="1"/>
            </p:cNvSpPr>
            <p:nvPr/>
          </p:nvSpPr>
          <p:spPr bwMode="auto">
            <a:xfrm>
              <a:off x="2505" y="1058"/>
              <a:ext cx="544" cy="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9 MW</a:t>
              </a:r>
            </a:p>
          </p:txBody>
        </p:sp>
        <p:sp>
          <p:nvSpPr>
            <p:cNvPr id="72713" name="AutoShape 9"/>
            <p:cNvSpPr>
              <a:spLocks noChangeArrowheads="1"/>
            </p:cNvSpPr>
            <p:nvPr/>
          </p:nvSpPr>
          <p:spPr bwMode="auto">
            <a:xfrm flipH="1">
              <a:off x="2113" y="1150"/>
              <a:ext cx="348" cy="75"/>
            </a:xfrm>
            <a:prstGeom prst="rightArrow">
              <a:avLst>
                <a:gd name="adj1" fmla="val 50000"/>
                <a:gd name="adj2" fmla="val 116000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714" name="Text Box 10"/>
            <p:cNvSpPr txBox="1">
              <a:spLocks noChangeArrowheads="1"/>
            </p:cNvSpPr>
            <p:nvPr/>
          </p:nvSpPr>
          <p:spPr bwMode="auto">
            <a:xfrm>
              <a:off x="1047" y="1068"/>
              <a:ext cx="680" cy="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9 MW</a:t>
              </a:r>
            </a:p>
          </p:txBody>
        </p:sp>
      </p:grpSp>
      <p:sp>
        <p:nvSpPr>
          <p:cNvPr id="72715" name="Text Box 11"/>
          <p:cNvSpPr txBox="1">
            <a:spLocks noChangeArrowheads="1"/>
          </p:cNvSpPr>
          <p:nvPr/>
        </p:nvSpPr>
        <p:spPr bwMode="auto">
          <a:xfrm>
            <a:off x="1619250" y="1052513"/>
            <a:ext cx="2160588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BEAM PLANE</a:t>
            </a:r>
          </a:p>
        </p:txBody>
      </p:sp>
      <p:sp>
        <p:nvSpPr>
          <p:cNvPr id="72720" name="Text Box 16"/>
          <p:cNvSpPr txBox="1">
            <a:spLocks noChangeArrowheads="1"/>
          </p:cNvSpPr>
          <p:nvPr/>
        </p:nvSpPr>
        <p:spPr bwMode="auto">
          <a:xfrm>
            <a:off x="5613400" y="1052513"/>
            <a:ext cx="2636838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PENETRATION PLANE</a:t>
            </a:r>
          </a:p>
        </p:txBody>
      </p:sp>
      <p:grpSp>
        <p:nvGrpSpPr>
          <p:cNvPr id="72721" name="Group 17"/>
          <p:cNvGrpSpPr>
            <a:grpSpLocks/>
          </p:cNvGrpSpPr>
          <p:nvPr/>
        </p:nvGrpSpPr>
        <p:grpSpPr bwMode="auto">
          <a:xfrm>
            <a:off x="4295775" y="1443038"/>
            <a:ext cx="2762250" cy="350837"/>
            <a:chOff x="1047" y="1058"/>
            <a:chExt cx="2002" cy="235"/>
          </a:xfrm>
        </p:grpSpPr>
        <p:sp>
          <p:nvSpPr>
            <p:cNvPr id="72722" name="AutoShape 18"/>
            <p:cNvSpPr>
              <a:spLocks noChangeArrowheads="1"/>
            </p:cNvSpPr>
            <p:nvPr/>
          </p:nvSpPr>
          <p:spPr bwMode="auto">
            <a:xfrm>
              <a:off x="1561" y="1148"/>
              <a:ext cx="363" cy="71"/>
            </a:xfrm>
            <a:prstGeom prst="rightArrow">
              <a:avLst>
                <a:gd name="adj1" fmla="val 50000"/>
                <a:gd name="adj2" fmla="val 127817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723" name="Rectangle 19"/>
            <p:cNvSpPr>
              <a:spLocks noChangeArrowheads="1"/>
            </p:cNvSpPr>
            <p:nvPr/>
          </p:nvSpPr>
          <p:spPr bwMode="auto">
            <a:xfrm>
              <a:off x="1923" y="1112"/>
              <a:ext cx="182" cy="1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724" name="Text Box 20"/>
            <p:cNvSpPr txBox="1">
              <a:spLocks noChangeArrowheads="1"/>
            </p:cNvSpPr>
            <p:nvPr/>
          </p:nvSpPr>
          <p:spPr bwMode="auto">
            <a:xfrm>
              <a:off x="2505" y="1058"/>
              <a:ext cx="544" cy="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9 MW</a:t>
              </a:r>
            </a:p>
          </p:txBody>
        </p:sp>
        <p:sp>
          <p:nvSpPr>
            <p:cNvPr id="72725" name="AutoShape 21"/>
            <p:cNvSpPr>
              <a:spLocks noChangeArrowheads="1"/>
            </p:cNvSpPr>
            <p:nvPr/>
          </p:nvSpPr>
          <p:spPr bwMode="auto">
            <a:xfrm flipH="1">
              <a:off x="2113" y="1150"/>
              <a:ext cx="348" cy="75"/>
            </a:xfrm>
            <a:prstGeom prst="rightArrow">
              <a:avLst>
                <a:gd name="adj1" fmla="val 50000"/>
                <a:gd name="adj2" fmla="val 116000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726" name="Text Box 22"/>
            <p:cNvSpPr txBox="1">
              <a:spLocks noChangeArrowheads="1"/>
            </p:cNvSpPr>
            <p:nvPr/>
          </p:nvSpPr>
          <p:spPr bwMode="auto">
            <a:xfrm>
              <a:off x="1047" y="1068"/>
              <a:ext cx="680" cy="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9 MW</a:t>
              </a:r>
            </a:p>
          </p:txBody>
        </p:sp>
      </p:grpSp>
      <p:pic>
        <p:nvPicPr>
          <p:cNvPr id="72727" name="Picture 23" descr="PACySiDz"/>
          <p:cNvPicPr>
            <a:picLocks noChangeAspect="1" noChangeArrowheads="1"/>
          </p:cNvPicPr>
          <p:nvPr/>
        </p:nvPicPr>
        <p:blipFill>
          <a:blip r:embed="rId3"/>
          <a:srcRect l="18008" t="481" r="16402" b="85501"/>
          <a:stretch>
            <a:fillRect/>
          </a:stretch>
        </p:blipFill>
        <p:spPr bwMode="auto">
          <a:xfrm>
            <a:off x="3276600" y="5084763"/>
            <a:ext cx="3546475" cy="1039812"/>
          </a:xfrm>
          <a:prstGeom prst="rect">
            <a:avLst/>
          </a:prstGeom>
          <a:noFill/>
        </p:spPr>
      </p:pic>
      <p:sp>
        <p:nvSpPr>
          <p:cNvPr id="72728" name="Text Box 24"/>
          <p:cNvSpPr txBox="1">
            <a:spLocks noChangeArrowheads="1"/>
          </p:cNvSpPr>
          <p:nvPr/>
        </p:nvSpPr>
        <p:spPr bwMode="auto">
          <a:xfrm>
            <a:off x="1836738" y="5732463"/>
            <a:ext cx="1397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cs typeface="Arial" charset="0"/>
              </a:rPr>
              <a:t>µSv/event</a:t>
            </a:r>
          </a:p>
        </p:txBody>
      </p:sp>
      <p:sp>
        <p:nvSpPr>
          <p:cNvPr id="72730" name="Line 26"/>
          <p:cNvSpPr>
            <a:spLocks noChangeShapeType="1"/>
          </p:cNvSpPr>
          <p:nvPr/>
        </p:nvSpPr>
        <p:spPr bwMode="auto">
          <a:xfrm flipV="1">
            <a:off x="5983288" y="6069013"/>
            <a:ext cx="0" cy="377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731" name="Line 27"/>
          <p:cNvSpPr>
            <a:spLocks noChangeShapeType="1"/>
          </p:cNvSpPr>
          <p:nvPr/>
        </p:nvSpPr>
        <p:spPr bwMode="auto">
          <a:xfrm>
            <a:off x="5983288" y="6446838"/>
            <a:ext cx="1541462" cy="6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732" name="Rectangle 28"/>
          <p:cNvSpPr>
            <a:spLocks noChangeArrowheads="1"/>
          </p:cNvSpPr>
          <p:nvPr/>
        </p:nvSpPr>
        <p:spPr bwMode="auto">
          <a:xfrm>
            <a:off x="6948488" y="5395913"/>
            <a:ext cx="2060575" cy="7699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FontTx/>
              <a:buChar char="-"/>
            </a:pPr>
            <a:r>
              <a:rPr lang="en-US">
                <a:solidFill>
                  <a:srgbClr val="006600"/>
                </a:solidFill>
              </a:rPr>
              <a:t>     10 µSv/event</a:t>
            </a:r>
          </a:p>
          <a:p>
            <a:pPr>
              <a:buFontTx/>
              <a:buChar char="-"/>
            </a:pPr>
            <a:r>
              <a:rPr lang="en-US">
                <a:solidFill>
                  <a:srgbClr val="006600"/>
                </a:solidFill>
              </a:rPr>
              <a:t>   180 mSv/h </a:t>
            </a:r>
          </a:p>
        </p:txBody>
      </p:sp>
      <p:sp>
        <p:nvSpPr>
          <p:cNvPr id="72733" name="Line 29"/>
          <p:cNvSpPr>
            <a:spLocks noChangeShapeType="1"/>
          </p:cNvSpPr>
          <p:nvPr/>
        </p:nvSpPr>
        <p:spPr bwMode="auto">
          <a:xfrm flipH="1">
            <a:off x="7488238" y="6165850"/>
            <a:ext cx="107950" cy="292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72734" name="Picture 30" descr="PACySiDz"/>
          <p:cNvPicPr>
            <a:picLocks noChangeAspect="1" noChangeArrowheads="1"/>
          </p:cNvPicPr>
          <p:nvPr/>
        </p:nvPicPr>
        <p:blipFill>
          <a:blip r:embed="rId4"/>
          <a:srcRect l="6172" t="15797" r="13969" b="8438"/>
          <a:stretch>
            <a:fillRect/>
          </a:stretch>
        </p:blipFill>
        <p:spPr bwMode="auto">
          <a:xfrm>
            <a:off x="69850" y="1724025"/>
            <a:ext cx="4765675" cy="3463925"/>
          </a:xfrm>
          <a:prstGeom prst="rect">
            <a:avLst/>
          </a:prstGeom>
          <a:noFill/>
        </p:spPr>
      </p:pic>
      <p:pic>
        <p:nvPicPr>
          <p:cNvPr id="72735" name="Picture 31" descr="PACySiDPEz"/>
          <p:cNvPicPr>
            <a:picLocks noChangeAspect="1" noChangeArrowheads="1"/>
          </p:cNvPicPr>
          <p:nvPr/>
        </p:nvPicPr>
        <p:blipFill>
          <a:blip r:embed="rId5"/>
          <a:srcRect l="13985" t="16945" r="14037" b="12917"/>
          <a:stretch>
            <a:fillRect/>
          </a:stretch>
        </p:blipFill>
        <p:spPr bwMode="auto">
          <a:xfrm>
            <a:off x="4833938" y="1779588"/>
            <a:ext cx="4206875" cy="3206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Footer Placeholder 4"/>
          <p:cNvSpPr txBox="1">
            <a:spLocks noGrp="1"/>
          </p:cNvSpPr>
          <p:nvPr/>
        </p:nvSpPr>
        <p:spPr bwMode="auto">
          <a:xfrm>
            <a:off x="3132138" y="63817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rgbClr val="898989"/>
                </a:solidFill>
                <a:latin typeface="Calibri" pitchFamily="34" charset="0"/>
              </a:rPr>
              <a:t>MSL - SLAC</a:t>
            </a:r>
          </a:p>
        </p:txBody>
      </p:sp>
      <p:sp>
        <p:nvSpPr>
          <p:cNvPr id="5" name="Slide Number Placeholder 5"/>
          <p:cNvSpPr txBox="1">
            <a:spLocks noGrp="1"/>
          </p:cNvSpPr>
          <p:nvPr/>
        </p:nvSpPr>
        <p:spPr>
          <a:xfrm>
            <a:off x="3957638" y="7831138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381E308-1DC4-4B92-A373-752251D679A6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19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69636" name="Rectangle 2"/>
          <p:cNvSpPr>
            <a:spLocks noGrp="1"/>
          </p:cNvSpPr>
          <p:nvPr>
            <p:ph type="title" idx="4294967295"/>
          </p:nvPr>
        </p:nvSpPr>
        <p:spPr>
          <a:xfrm>
            <a:off x="1535113" y="346075"/>
            <a:ext cx="6829425" cy="520700"/>
          </a:xfrm>
        </p:spPr>
        <p:txBody>
          <a:bodyPr/>
          <a:lstStyle/>
          <a:p>
            <a:pPr eaLnBrk="1" hangingPunct="1"/>
            <a:r>
              <a:rPr lang="en-US" sz="2800" smtClean="0"/>
              <a:t>20 R.L. Cu target in IP-9 m. Small pacman.</a:t>
            </a:r>
            <a:endParaRPr lang="en-US" sz="2400" smtClean="0">
              <a:solidFill>
                <a:srgbClr val="0000FF"/>
              </a:solidFill>
            </a:endParaRPr>
          </a:p>
        </p:txBody>
      </p:sp>
      <p:sp>
        <p:nvSpPr>
          <p:cNvPr id="69637" name="Text Box 5"/>
          <p:cNvSpPr txBox="1">
            <a:spLocks noChangeArrowheads="1"/>
          </p:cNvSpPr>
          <p:nvPr/>
        </p:nvSpPr>
        <p:spPr bwMode="auto">
          <a:xfrm>
            <a:off x="1763713" y="1125538"/>
            <a:ext cx="6048375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BOTTOM VIEW AT 100 CM HEIGTH (FROM FLOOR)</a:t>
            </a:r>
          </a:p>
        </p:txBody>
      </p:sp>
      <p:grpSp>
        <p:nvGrpSpPr>
          <p:cNvPr id="69639" name="Group 7"/>
          <p:cNvGrpSpPr>
            <a:grpSpLocks/>
          </p:cNvGrpSpPr>
          <p:nvPr/>
        </p:nvGrpSpPr>
        <p:grpSpPr bwMode="auto">
          <a:xfrm>
            <a:off x="1524000" y="1557338"/>
            <a:ext cx="2762250" cy="350837"/>
            <a:chOff x="1047" y="1058"/>
            <a:chExt cx="2002" cy="235"/>
          </a:xfrm>
        </p:grpSpPr>
        <p:sp>
          <p:nvSpPr>
            <p:cNvPr id="69640" name="AutoShape 8"/>
            <p:cNvSpPr>
              <a:spLocks noChangeArrowheads="1"/>
            </p:cNvSpPr>
            <p:nvPr/>
          </p:nvSpPr>
          <p:spPr bwMode="auto">
            <a:xfrm>
              <a:off x="1561" y="1148"/>
              <a:ext cx="363" cy="71"/>
            </a:xfrm>
            <a:prstGeom prst="rightArrow">
              <a:avLst>
                <a:gd name="adj1" fmla="val 50000"/>
                <a:gd name="adj2" fmla="val 127817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641" name="Rectangle 9"/>
            <p:cNvSpPr>
              <a:spLocks noChangeArrowheads="1"/>
            </p:cNvSpPr>
            <p:nvPr/>
          </p:nvSpPr>
          <p:spPr bwMode="auto">
            <a:xfrm>
              <a:off x="1923" y="1112"/>
              <a:ext cx="182" cy="1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642" name="Text Box 10"/>
            <p:cNvSpPr txBox="1">
              <a:spLocks noChangeArrowheads="1"/>
            </p:cNvSpPr>
            <p:nvPr/>
          </p:nvSpPr>
          <p:spPr bwMode="auto">
            <a:xfrm>
              <a:off x="2505" y="1058"/>
              <a:ext cx="544" cy="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9 MW</a:t>
              </a:r>
            </a:p>
          </p:txBody>
        </p:sp>
        <p:sp>
          <p:nvSpPr>
            <p:cNvPr id="69643" name="AutoShape 11"/>
            <p:cNvSpPr>
              <a:spLocks noChangeArrowheads="1"/>
            </p:cNvSpPr>
            <p:nvPr/>
          </p:nvSpPr>
          <p:spPr bwMode="auto">
            <a:xfrm flipH="1">
              <a:off x="2113" y="1150"/>
              <a:ext cx="348" cy="75"/>
            </a:xfrm>
            <a:prstGeom prst="rightArrow">
              <a:avLst>
                <a:gd name="adj1" fmla="val 50000"/>
                <a:gd name="adj2" fmla="val 116000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644" name="Text Box 12"/>
            <p:cNvSpPr txBox="1">
              <a:spLocks noChangeArrowheads="1"/>
            </p:cNvSpPr>
            <p:nvPr/>
          </p:nvSpPr>
          <p:spPr bwMode="auto">
            <a:xfrm>
              <a:off x="1047" y="1068"/>
              <a:ext cx="680" cy="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9 MW</a:t>
              </a:r>
            </a:p>
          </p:txBody>
        </p:sp>
      </p:grpSp>
      <p:pic>
        <p:nvPicPr>
          <p:cNvPr id="69645" name="Picture 13" descr="PACxSiDh100cm"/>
          <p:cNvPicPr>
            <a:picLocks noChangeAspect="1" noChangeArrowheads="1"/>
          </p:cNvPicPr>
          <p:nvPr/>
        </p:nvPicPr>
        <p:blipFill>
          <a:blip r:embed="rId3"/>
          <a:srcRect t="11008" b="8020"/>
          <a:stretch>
            <a:fillRect/>
          </a:stretch>
        </p:blipFill>
        <p:spPr bwMode="auto">
          <a:xfrm>
            <a:off x="395288" y="1809750"/>
            <a:ext cx="6840537" cy="4016375"/>
          </a:xfrm>
          <a:prstGeom prst="rect">
            <a:avLst/>
          </a:prstGeom>
          <a:noFill/>
        </p:spPr>
      </p:pic>
      <p:grpSp>
        <p:nvGrpSpPr>
          <p:cNvPr id="69646" name="Group 14"/>
          <p:cNvGrpSpPr>
            <a:grpSpLocks/>
          </p:cNvGrpSpPr>
          <p:nvPr/>
        </p:nvGrpSpPr>
        <p:grpSpPr bwMode="auto">
          <a:xfrm>
            <a:off x="6435725" y="2460625"/>
            <a:ext cx="2451100" cy="769938"/>
            <a:chOff x="4067" y="1706"/>
            <a:chExt cx="1544" cy="485"/>
          </a:xfrm>
        </p:grpSpPr>
        <p:sp>
          <p:nvSpPr>
            <p:cNvPr id="69647" name="Line 15"/>
            <p:cNvSpPr>
              <a:spLocks noChangeShapeType="1"/>
            </p:cNvSpPr>
            <p:nvPr/>
          </p:nvSpPr>
          <p:spPr bwMode="auto">
            <a:xfrm flipH="1" flipV="1">
              <a:off x="4067" y="1925"/>
              <a:ext cx="387" cy="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9648" name="Rectangle 16"/>
            <p:cNvSpPr>
              <a:spLocks noChangeArrowheads="1"/>
            </p:cNvSpPr>
            <p:nvPr/>
          </p:nvSpPr>
          <p:spPr bwMode="auto">
            <a:xfrm>
              <a:off x="4468" y="1706"/>
              <a:ext cx="1143" cy="48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>
                  <a:solidFill>
                    <a:srgbClr val="006600"/>
                  </a:solidFill>
                </a:rPr>
                <a:t>~   30 µSv/event</a:t>
              </a:r>
            </a:p>
            <a:p>
              <a:r>
                <a:rPr lang="en-US">
                  <a:solidFill>
                    <a:srgbClr val="0000CC"/>
                  </a:solidFill>
                </a:rPr>
                <a:t>~ 540 mSv/h</a:t>
              </a:r>
              <a:r>
                <a:rPr lang="en-US">
                  <a:solidFill>
                    <a:srgbClr val="CC0000"/>
                  </a:solidFill>
                </a:rPr>
                <a:t> </a:t>
              </a:r>
            </a:p>
          </p:txBody>
        </p:sp>
      </p:grpSp>
      <p:sp>
        <p:nvSpPr>
          <p:cNvPr id="2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BCC3B13-919F-494D-8C5A-2751C6A41BA3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19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69650" name="Text Box 18"/>
          <p:cNvSpPr txBox="1">
            <a:spLocks noChangeArrowheads="1"/>
          </p:cNvSpPr>
          <p:nvPr/>
        </p:nvSpPr>
        <p:spPr bwMode="auto">
          <a:xfrm>
            <a:off x="5867400" y="5589588"/>
            <a:ext cx="30257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b="1">
                <a:solidFill>
                  <a:srgbClr val="000099"/>
                </a:solidFill>
              </a:rPr>
              <a:t>Scale is different from that of elevation plots !!</a:t>
            </a:r>
          </a:p>
        </p:txBody>
      </p:sp>
      <p:sp>
        <p:nvSpPr>
          <p:cNvPr id="69651" name="Text Box 19"/>
          <p:cNvSpPr txBox="1">
            <a:spLocks noChangeArrowheads="1"/>
          </p:cNvSpPr>
          <p:nvPr/>
        </p:nvSpPr>
        <p:spPr bwMode="auto">
          <a:xfrm>
            <a:off x="5867400" y="1557338"/>
            <a:ext cx="1368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cs typeface="Arial" charset="0"/>
              </a:rPr>
              <a:t>µSv/2_train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MSL - SLAC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102DEB-100D-4C82-B985-C635728B2C85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331913" y="1196975"/>
            <a:ext cx="7162800" cy="436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800"/>
              <a:t>Geometry and Monte Carlo Settings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800"/>
              <a:t>Dose limits and Beam Conditions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800"/>
              <a:t>Interface pacman-cavern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800"/>
              <a:t>Pacman and penetration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800"/>
              <a:t>SiD detector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800"/>
              <a:t>Ongoing studies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800"/>
              <a:t>Provisional conclusions</a:t>
            </a:r>
          </a:p>
        </p:txBody>
      </p:sp>
      <p:sp>
        <p:nvSpPr>
          <p:cNvPr id="15364" name="Rectang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Overview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79" name="Picture 35" descr="PACxSiDh100cm"/>
          <p:cNvPicPr>
            <a:picLocks noChangeAspect="1" noChangeArrowheads="1"/>
          </p:cNvPicPr>
          <p:nvPr/>
        </p:nvPicPr>
        <p:blipFill>
          <a:blip r:embed="rId3"/>
          <a:srcRect t="10867" r="1511" b="8368"/>
          <a:stretch>
            <a:fillRect/>
          </a:stretch>
        </p:blipFill>
        <p:spPr bwMode="auto">
          <a:xfrm>
            <a:off x="446088" y="1808163"/>
            <a:ext cx="6681787" cy="3989387"/>
          </a:xfrm>
          <a:prstGeom prst="rect">
            <a:avLst/>
          </a:prstGeom>
          <a:noFill/>
        </p:spPr>
      </p:pic>
      <p:sp>
        <p:nvSpPr>
          <p:cNvPr id="57346" name="Footer Placeholder 4"/>
          <p:cNvSpPr txBox="1">
            <a:spLocks noGrp="1"/>
          </p:cNvSpPr>
          <p:nvPr/>
        </p:nvSpPr>
        <p:spPr bwMode="auto">
          <a:xfrm>
            <a:off x="3132138" y="63817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rgbClr val="898989"/>
                </a:solidFill>
                <a:latin typeface="Calibri" pitchFamily="34" charset="0"/>
              </a:rPr>
              <a:t>MSL - SLAC</a:t>
            </a:r>
          </a:p>
        </p:txBody>
      </p:sp>
      <p:sp>
        <p:nvSpPr>
          <p:cNvPr id="5" name="Slide Number Placeholder 5"/>
          <p:cNvSpPr txBox="1">
            <a:spLocks noGrp="1"/>
          </p:cNvSpPr>
          <p:nvPr/>
        </p:nvSpPr>
        <p:spPr>
          <a:xfrm>
            <a:off x="3957638" y="7831138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225F2A3-2B3E-4010-AA69-3ADDCF178E4B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20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57348" name="Rectangle 2"/>
          <p:cNvSpPr>
            <a:spLocks noGrp="1"/>
          </p:cNvSpPr>
          <p:nvPr>
            <p:ph type="title" idx="4294967295"/>
          </p:nvPr>
        </p:nvSpPr>
        <p:spPr>
          <a:xfrm>
            <a:off x="1535113" y="346075"/>
            <a:ext cx="6829425" cy="520700"/>
          </a:xfrm>
        </p:spPr>
        <p:txBody>
          <a:bodyPr/>
          <a:lstStyle/>
          <a:p>
            <a:pPr eaLnBrk="1" hangingPunct="1"/>
            <a:r>
              <a:rPr lang="en-US" sz="2800" smtClean="0"/>
              <a:t>20 R.L. Cu target in IP-9 m. Large pacman.</a:t>
            </a:r>
          </a:p>
        </p:txBody>
      </p:sp>
      <p:sp>
        <p:nvSpPr>
          <p:cNvPr id="57355" name="Text Box 11"/>
          <p:cNvSpPr txBox="1">
            <a:spLocks noChangeArrowheads="1"/>
          </p:cNvSpPr>
          <p:nvPr/>
        </p:nvSpPr>
        <p:spPr bwMode="auto">
          <a:xfrm>
            <a:off x="1763713" y="1125538"/>
            <a:ext cx="6048375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BOTTOM VIEW AT 100 CM HEIGTH (FROM FLOOR)</a:t>
            </a:r>
          </a:p>
        </p:txBody>
      </p:sp>
      <p:grpSp>
        <p:nvGrpSpPr>
          <p:cNvPr id="57361" name="Group 17"/>
          <p:cNvGrpSpPr>
            <a:grpSpLocks/>
          </p:cNvGrpSpPr>
          <p:nvPr/>
        </p:nvGrpSpPr>
        <p:grpSpPr bwMode="auto">
          <a:xfrm>
            <a:off x="1835150" y="1557338"/>
            <a:ext cx="2762250" cy="350837"/>
            <a:chOff x="1047" y="1058"/>
            <a:chExt cx="2002" cy="235"/>
          </a:xfrm>
        </p:grpSpPr>
        <p:sp>
          <p:nvSpPr>
            <p:cNvPr id="57362" name="AutoShape 18"/>
            <p:cNvSpPr>
              <a:spLocks noChangeArrowheads="1"/>
            </p:cNvSpPr>
            <p:nvPr/>
          </p:nvSpPr>
          <p:spPr bwMode="auto">
            <a:xfrm>
              <a:off x="1561" y="1148"/>
              <a:ext cx="363" cy="71"/>
            </a:xfrm>
            <a:prstGeom prst="rightArrow">
              <a:avLst>
                <a:gd name="adj1" fmla="val 50000"/>
                <a:gd name="adj2" fmla="val 127817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63" name="Rectangle 19"/>
            <p:cNvSpPr>
              <a:spLocks noChangeArrowheads="1"/>
            </p:cNvSpPr>
            <p:nvPr/>
          </p:nvSpPr>
          <p:spPr bwMode="auto">
            <a:xfrm>
              <a:off x="1923" y="1112"/>
              <a:ext cx="182" cy="1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64" name="Text Box 20"/>
            <p:cNvSpPr txBox="1">
              <a:spLocks noChangeArrowheads="1"/>
            </p:cNvSpPr>
            <p:nvPr/>
          </p:nvSpPr>
          <p:spPr bwMode="auto">
            <a:xfrm>
              <a:off x="2505" y="1058"/>
              <a:ext cx="544" cy="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9 MW</a:t>
              </a:r>
            </a:p>
          </p:txBody>
        </p:sp>
        <p:sp>
          <p:nvSpPr>
            <p:cNvPr id="57365" name="AutoShape 21"/>
            <p:cNvSpPr>
              <a:spLocks noChangeArrowheads="1"/>
            </p:cNvSpPr>
            <p:nvPr/>
          </p:nvSpPr>
          <p:spPr bwMode="auto">
            <a:xfrm flipH="1">
              <a:off x="2113" y="1150"/>
              <a:ext cx="348" cy="75"/>
            </a:xfrm>
            <a:prstGeom prst="rightArrow">
              <a:avLst>
                <a:gd name="adj1" fmla="val 50000"/>
                <a:gd name="adj2" fmla="val 116000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66" name="Text Box 22"/>
            <p:cNvSpPr txBox="1">
              <a:spLocks noChangeArrowheads="1"/>
            </p:cNvSpPr>
            <p:nvPr/>
          </p:nvSpPr>
          <p:spPr bwMode="auto">
            <a:xfrm>
              <a:off x="1047" y="1068"/>
              <a:ext cx="680" cy="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9 MW</a:t>
              </a:r>
            </a:p>
          </p:txBody>
        </p:sp>
      </p:grpSp>
      <p:grpSp>
        <p:nvGrpSpPr>
          <p:cNvPr id="57376" name="Group 32"/>
          <p:cNvGrpSpPr>
            <a:grpSpLocks/>
          </p:cNvGrpSpPr>
          <p:nvPr/>
        </p:nvGrpSpPr>
        <p:grpSpPr bwMode="auto">
          <a:xfrm>
            <a:off x="6443663" y="2565400"/>
            <a:ext cx="2451100" cy="769938"/>
            <a:chOff x="4067" y="1706"/>
            <a:chExt cx="1544" cy="485"/>
          </a:xfrm>
        </p:grpSpPr>
        <p:sp>
          <p:nvSpPr>
            <p:cNvPr id="57370" name="Line 26"/>
            <p:cNvSpPr>
              <a:spLocks noChangeShapeType="1"/>
            </p:cNvSpPr>
            <p:nvPr/>
          </p:nvSpPr>
          <p:spPr bwMode="auto">
            <a:xfrm flipH="1" flipV="1">
              <a:off x="4067" y="1925"/>
              <a:ext cx="387" cy="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7372" name="Rectangle 28"/>
            <p:cNvSpPr>
              <a:spLocks noChangeArrowheads="1"/>
            </p:cNvSpPr>
            <p:nvPr/>
          </p:nvSpPr>
          <p:spPr bwMode="auto">
            <a:xfrm>
              <a:off x="4468" y="1706"/>
              <a:ext cx="1143" cy="48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>
                  <a:solidFill>
                    <a:srgbClr val="006600"/>
                  </a:solidFill>
                </a:rPr>
                <a:t>~   10 µSv/event</a:t>
              </a:r>
            </a:p>
            <a:p>
              <a:r>
                <a:rPr lang="en-US">
                  <a:solidFill>
                    <a:srgbClr val="006600"/>
                  </a:solidFill>
                </a:rPr>
                <a:t>~ 180 mSv/h </a:t>
              </a:r>
            </a:p>
          </p:txBody>
        </p:sp>
      </p:grpSp>
      <p:sp>
        <p:nvSpPr>
          <p:cNvPr id="2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352B7C3-04A0-483F-9FB1-0B2C75D747DE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20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57380" name="Text Box 36"/>
          <p:cNvSpPr txBox="1">
            <a:spLocks noChangeArrowheads="1"/>
          </p:cNvSpPr>
          <p:nvPr/>
        </p:nvSpPr>
        <p:spPr bwMode="auto">
          <a:xfrm>
            <a:off x="5867400" y="1557338"/>
            <a:ext cx="15843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cs typeface="Arial" charset="0"/>
              </a:rPr>
              <a:t>µSv/2_trains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MSL - SLAC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831BD1-293F-41AE-B5F8-2522EFAC8008}" type="slidenum">
              <a:rPr lang="en-US"/>
              <a:pPr>
                <a:defRPr/>
              </a:pPr>
              <a:t>21</a:t>
            </a:fld>
            <a:endParaRPr lang="en-US"/>
          </a:p>
        </p:txBody>
      </p:sp>
      <p:sp>
        <p:nvSpPr>
          <p:cNvPr id="35843" name="Rectangle 2"/>
          <p:cNvSpPr>
            <a:spLocks noGrp="1"/>
          </p:cNvSpPr>
          <p:nvPr>
            <p:ph type="title"/>
          </p:nvPr>
        </p:nvSpPr>
        <p:spPr>
          <a:xfrm>
            <a:off x="1535113" y="346075"/>
            <a:ext cx="6829425" cy="520700"/>
          </a:xfrm>
        </p:spPr>
        <p:txBody>
          <a:bodyPr/>
          <a:lstStyle/>
          <a:p>
            <a:pPr eaLnBrk="1" hangingPunct="1"/>
            <a:r>
              <a:rPr lang="en-US" sz="2800" smtClean="0"/>
              <a:t>Beam 1 hits tungsten mask at IP-3 m</a:t>
            </a:r>
            <a:endParaRPr lang="en-US" sz="2400" smtClean="0">
              <a:solidFill>
                <a:srgbClr val="0000FF"/>
              </a:solidFill>
            </a:endParaRPr>
          </a:p>
        </p:txBody>
      </p:sp>
      <p:sp>
        <p:nvSpPr>
          <p:cNvPr id="35852" name="Rectangle 11"/>
          <p:cNvSpPr>
            <a:spLocks noChangeArrowheads="1"/>
          </p:cNvSpPr>
          <p:nvPr/>
        </p:nvSpPr>
        <p:spPr bwMode="auto">
          <a:xfrm>
            <a:off x="4191000" y="5040313"/>
            <a:ext cx="657225" cy="693737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5854" name="Picture 14" descr="DETySiDz"/>
          <p:cNvPicPr>
            <a:picLocks noChangeAspect="1" noChangeArrowheads="1"/>
          </p:cNvPicPr>
          <p:nvPr/>
        </p:nvPicPr>
        <p:blipFill>
          <a:blip r:embed="rId3"/>
          <a:srcRect l="5104" t="10625" r="-781" b="7465"/>
          <a:stretch>
            <a:fillRect/>
          </a:stretch>
        </p:blipFill>
        <p:spPr bwMode="auto">
          <a:xfrm>
            <a:off x="323850" y="1341438"/>
            <a:ext cx="6913563" cy="4440237"/>
          </a:xfrm>
          <a:prstGeom prst="rect">
            <a:avLst/>
          </a:prstGeom>
          <a:noFill/>
        </p:spPr>
      </p:pic>
      <p:grpSp>
        <p:nvGrpSpPr>
          <p:cNvPr id="35855" name="Group 15"/>
          <p:cNvGrpSpPr>
            <a:grpSpLocks/>
          </p:cNvGrpSpPr>
          <p:nvPr/>
        </p:nvGrpSpPr>
        <p:grpSpPr bwMode="auto">
          <a:xfrm>
            <a:off x="6443663" y="3708400"/>
            <a:ext cx="2370137" cy="769938"/>
            <a:chOff x="4067" y="1706"/>
            <a:chExt cx="1544" cy="485"/>
          </a:xfrm>
        </p:grpSpPr>
        <p:sp>
          <p:nvSpPr>
            <p:cNvPr id="35856" name="Line 16"/>
            <p:cNvSpPr>
              <a:spLocks noChangeShapeType="1"/>
            </p:cNvSpPr>
            <p:nvPr/>
          </p:nvSpPr>
          <p:spPr bwMode="auto">
            <a:xfrm flipH="1" flipV="1">
              <a:off x="4067" y="1925"/>
              <a:ext cx="387" cy="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5857" name="Rectangle 17"/>
            <p:cNvSpPr>
              <a:spLocks noChangeArrowheads="1"/>
            </p:cNvSpPr>
            <p:nvPr/>
          </p:nvSpPr>
          <p:spPr bwMode="auto">
            <a:xfrm>
              <a:off x="4468" y="1706"/>
              <a:ext cx="1143" cy="48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>
                  <a:solidFill>
                    <a:srgbClr val="006600"/>
                  </a:solidFill>
                </a:rPr>
                <a:t>~   100 /event</a:t>
              </a:r>
            </a:p>
            <a:p>
              <a:r>
                <a:rPr lang="en-US">
                  <a:solidFill>
                    <a:srgbClr val="CC0000"/>
                  </a:solidFill>
                </a:rPr>
                <a:t>~ 1800 mSv/h</a:t>
              </a:r>
              <a:r>
                <a:rPr lang="en-US">
                  <a:solidFill>
                    <a:srgbClr val="006600"/>
                  </a:solidFill>
                </a:rPr>
                <a:t> </a:t>
              </a:r>
            </a:p>
          </p:txBody>
        </p:sp>
      </p:grpSp>
      <p:sp>
        <p:nvSpPr>
          <p:cNvPr id="35858" name="Text Box 18"/>
          <p:cNvSpPr txBox="1">
            <a:spLocks noChangeArrowheads="1"/>
          </p:cNvSpPr>
          <p:nvPr/>
        </p:nvSpPr>
        <p:spPr bwMode="auto">
          <a:xfrm>
            <a:off x="5792788" y="1128713"/>
            <a:ext cx="1368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cs typeface="Arial" charset="0"/>
              </a:rPr>
              <a:t>µSv/1_train</a:t>
            </a:r>
          </a:p>
        </p:txBody>
      </p:sp>
      <p:grpSp>
        <p:nvGrpSpPr>
          <p:cNvPr id="35866" name="Group 26"/>
          <p:cNvGrpSpPr>
            <a:grpSpLocks/>
          </p:cNvGrpSpPr>
          <p:nvPr/>
        </p:nvGrpSpPr>
        <p:grpSpPr bwMode="auto">
          <a:xfrm>
            <a:off x="1624013" y="1100138"/>
            <a:ext cx="1460500" cy="336550"/>
            <a:chOff x="1111" y="627"/>
            <a:chExt cx="920" cy="212"/>
          </a:xfrm>
        </p:grpSpPr>
        <p:sp>
          <p:nvSpPr>
            <p:cNvPr id="35860" name="AutoShape 20"/>
            <p:cNvSpPr>
              <a:spLocks noChangeArrowheads="1"/>
            </p:cNvSpPr>
            <p:nvPr/>
          </p:nvSpPr>
          <p:spPr bwMode="auto">
            <a:xfrm>
              <a:off x="1558" y="703"/>
              <a:ext cx="315" cy="66"/>
            </a:xfrm>
            <a:prstGeom prst="rightArrow">
              <a:avLst>
                <a:gd name="adj1" fmla="val 50000"/>
                <a:gd name="adj2" fmla="val 119318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5865" name="Group 25"/>
            <p:cNvGrpSpPr>
              <a:grpSpLocks/>
            </p:cNvGrpSpPr>
            <p:nvPr/>
          </p:nvGrpSpPr>
          <p:grpSpPr bwMode="auto">
            <a:xfrm>
              <a:off x="1111" y="627"/>
              <a:ext cx="920" cy="212"/>
              <a:chOff x="1111" y="627"/>
              <a:chExt cx="920" cy="212"/>
            </a:xfrm>
          </p:grpSpPr>
          <p:sp>
            <p:nvSpPr>
              <p:cNvPr id="35861" name="Rectangle 21"/>
              <p:cNvSpPr>
                <a:spLocks noChangeArrowheads="1"/>
              </p:cNvSpPr>
              <p:nvPr/>
            </p:nvSpPr>
            <p:spPr bwMode="auto">
              <a:xfrm>
                <a:off x="1872" y="669"/>
                <a:ext cx="159" cy="12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864" name="Text Box 24"/>
              <p:cNvSpPr txBox="1">
                <a:spLocks noChangeArrowheads="1"/>
              </p:cNvSpPr>
              <p:nvPr/>
            </p:nvSpPr>
            <p:spPr bwMode="auto">
              <a:xfrm>
                <a:off x="1111" y="627"/>
                <a:ext cx="591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600"/>
                  <a:t>9 MW</a:t>
                </a:r>
              </a:p>
            </p:txBody>
          </p:sp>
        </p:grpSp>
      </p:grpSp>
      <p:sp>
        <p:nvSpPr>
          <p:cNvPr id="35867" name="Text Box 27"/>
          <p:cNvSpPr txBox="1">
            <a:spLocks noChangeArrowheads="1"/>
          </p:cNvSpPr>
          <p:nvPr/>
        </p:nvSpPr>
        <p:spPr bwMode="auto">
          <a:xfrm>
            <a:off x="2484438" y="5734050"/>
            <a:ext cx="63373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b="1" i="1"/>
              <a:t>The spaces between the door plates are empty in the model, but in the real detector they will be partially filled</a:t>
            </a:r>
          </a:p>
        </p:txBody>
      </p:sp>
      <p:pic>
        <p:nvPicPr>
          <p:cNvPr id="35868" name="Picture 4" descr="SiD_topviewdetector"/>
          <p:cNvPicPr>
            <a:picLocks noChangeAspect="1" noChangeArrowheads="1"/>
          </p:cNvPicPr>
          <p:nvPr/>
        </p:nvPicPr>
        <p:blipFill>
          <a:blip r:embed="rId4"/>
          <a:srcRect l="19650" t="45399" r="50400" b="45000"/>
          <a:stretch>
            <a:fillRect/>
          </a:stretch>
        </p:blipFill>
        <p:spPr bwMode="auto">
          <a:xfrm>
            <a:off x="5730875" y="1698625"/>
            <a:ext cx="2728913" cy="10906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5869" name="Line 29"/>
          <p:cNvSpPr>
            <a:spLocks noChangeShapeType="1"/>
          </p:cNvSpPr>
          <p:nvPr/>
        </p:nvSpPr>
        <p:spPr bwMode="auto">
          <a:xfrm>
            <a:off x="7019925" y="692150"/>
            <a:ext cx="144463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MSL - SLAC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9A1737-1BB5-4E17-9509-13F26C83992F}" type="slidenum">
              <a:rPr lang="en-US"/>
              <a:pPr>
                <a:defRPr/>
              </a:pPr>
              <a:t>22</a:t>
            </a:fld>
            <a:endParaRPr lang="en-US"/>
          </a:p>
        </p:txBody>
      </p:sp>
      <p:sp>
        <p:nvSpPr>
          <p:cNvPr id="41987" name="Rectangle 2"/>
          <p:cNvSpPr>
            <a:spLocks noGrp="1"/>
          </p:cNvSpPr>
          <p:nvPr>
            <p:ph type="title"/>
          </p:nvPr>
        </p:nvSpPr>
        <p:spPr>
          <a:xfrm>
            <a:off x="1535113" y="346075"/>
            <a:ext cx="6829425" cy="520700"/>
          </a:xfrm>
        </p:spPr>
        <p:txBody>
          <a:bodyPr/>
          <a:lstStyle/>
          <a:p>
            <a:pPr eaLnBrk="1" hangingPunct="1"/>
            <a:r>
              <a:rPr lang="en-US" smtClean="0"/>
              <a:t>Ongoing studies</a:t>
            </a:r>
            <a:endParaRPr lang="en-US" sz="2800" smtClean="0">
              <a:solidFill>
                <a:srgbClr val="0000FF"/>
              </a:solidFill>
            </a:endParaRPr>
          </a:p>
        </p:txBody>
      </p:sp>
      <p:sp>
        <p:nvSpPr>
          <p:cNvPr id="41988" name="Text Box 3"/>
          <p:cNvSpPr txBox="1">
            <a:spLocks noChangeArrowheads="1"/>
          </p:cNvSpPr>
          <p:nvPr/>
        </p:nvSpPr>
        <p:spPr bwMode="auto">
          <a:xfrm>
            <a:off x="971550" y="1989138"/>
            <a:ext cx="7162800" cy="287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800"/>
              <a:t>Better resolution: Customized biasing + weight windows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800"/>
              <a:t>Mis-steering studies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800"/>
              <a:t>Analysis of other possible weakness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800"/>
              <a:t>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Provisional conclusions</a:t>
            </a:r>
          </a:p>
        </p:txBody>
      </p:sp>
      <p:sp>
        <p:nvSpPr>
          <p:cNvPr id="74755" name="Rectangle 3"/>
          <p:cNvSpPr>
            <a:spLocks noGrp="1"/>
          </p:cNvSpPr>
          <p:nvPr>
            <p:ph type="body" idx="1"/>
          </p:nvPr>
        </p:nvSpPr>
        <p:spPr>
          <a:xfrm>
            <a:off x="468313" y="1196975"/>
            <a:ext cx="8372475" cy="4464050"/>
          </a:xfrm>
          <a:solidFill>
            <a:schemeClr val="bg1"/>
          </a:solidFill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 sz="2400" smtClean="0"/>
              <a:t>Small pacman and pacman-cavern interface are sufficient in terms of </a:t>
            </a:r>
            <a:r>
              <a:rPr lang="en-US" sz="2400" i="1" smtClean="0"/>
              <a:t>dose per event</a:t>
            </a:r>
            <a:r>
              <a:rPr lang="en-US" sz="2400" smtClean="0"/>
              <a:t>.</a:t>
            </a:r>
          </a:p>
          <a:p>
            <a:pPr marL="609600" indent="-609600">
              <a:lnSpc>
                <a:spcPct val="90000"/>
              </a:lnSpc>
            </a:pPr>
            <a:r>
              <a:rPr lang="en-US" sz="2400" smtClean="0"/>
              <a:t>However, the </a:t>
            </a:r>
            <a:r>
              <a:rPr lang="en-US" sz="2400" i="1" smtClean="0"/>
              <a:t>dose rates</a:t>
            </a:r>
            <a:r>
              <a:rPr lang="en-US" sz="2400" smtClean="0"/>
              <a:t> for the small pacman are very high:</a:t>
            </a:r>
          </a:p>
          <a:p>
            <a:pPr marL="990600" lvl="1" indent="-533400">
              <a:lnSpc>
                <a:spcPct val="90000"/>
              </a:lnSpc>
            </a:pPr>
            <a:r>
              <a:rPr lang="en-US" sz="2000" smtClean="0"/>
              <a:t> Proven mechanisms should be installed to:</a:t>
            </a:r>
          </a:p>
          <a:p>
            <a:pPr marL="1371600" lvl="2" indent="-457200">
              <a:lnSpc>
                <a:spcPct val="90000"/>
              </a:lnSpc>
            </a:pPr>
            <a:r>
              <a:rPr lang="en-US" sz="1800" smtClean="0"/>
              <a:t> avoid these accidents to occur</a:t>
            </a:r>
          </a:p>
          <a:p>
            <a:pPr marL="1371600" lvl="2" indent="-457200">
              <a:lnSpc>
                <a:spcPct val="90000"/>
              </a:lnSpc>
            </a:pPr>
            <a:r>
              <a:rPr lang="en-US" sz="1800" smtClean="0"/>
              <a:t> shut off beam after 1 train (200 mS)</a:t>
            </a:r>
          </a:p>
          <a:p>
            <a:pPr marL="990600" lvl="1" indent="-533400">
              <a:lnSpc>
                <a:spcPct val="90000"/>
              </a:lnSpc>
            </a:pPr>
            <a:r>
              <a:rPr lang="en-US" sz="2000" smtClean="0"/>
              <a:t> Possible Debates</a:t>
            </a:r>
          </a:p>
          <a:p>
            <a:pPr marL="609600" indent="-609600">
              <a:lnSpc>
                <a:spcPct val="90000"/>
              </a:lnSpc>
            </a:pPr>
            <a:r>
              <a:rPr lang="en-US" sz="2400" smtClean="0"/>
              <a:t>The large pacman complies with all criteria.</a:t>
            </a:r>
          </a:p>
          <a:p>
            <a:pPr marL="609600" indent="-609600">
              <a:lnSpc>
                <a:spcPct val="90000"/>
              </a:lnSpc>
            </a:pPr>
            <a:r>
              <a:rPr lang="en-US" sz="2400" smtClean="0"/>
              <a:t>The penetrations in the pacman don’t require local shielding.</a:t>
            </a:r>
          </a:p>
          <a:p>
            <a:pPr marL="609600" indent="-609600">
              <a:lnSpc>
                <a:spcPct val="90000"/>
              </a:lnSpc>
            </a:pPr>
            <a:r>
              <a:rPr lang="en-US" sz="2400" smtClean="0"/>
              <a:t>The shielding of the detector may be insufficient to comply with dose rate limit. Exclusion area?</a:t>
            </a:r>
          </a:p>
          <a:p>
            <a:pPr marL="609600" indent="-609600">
              <a:lnSpc>
                <a:spcPct val="90000"/>
              </a:lnSpc>
            </a:pPr>
            <a:r>
              <a:rPr lang="en-US" sz="2400" smtClean="0"/>
              <a:t>More studies ongoing (mis-steering…) </a:t>
            </a:r>
          </a:p>
          <a:p>
            <a:pPr marL="609600" indent="-609600">
              <a:lnSpc>
                <a:spcPct val="90000"/>
              </a:lnSpc>
            </a:pPr>
            <a:endParaRPr lang="en-US" sz="240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MSL - SLAC</a:t>
            </a:r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3DA806-5C5B-4993-91B5-E00531592D16}" type="slidenum">
              <a:rPr lang="en-US"/>
              <a:pPr>
                <a:defRPr/>
              </a:pPr>
              <a:t>3</a:t>
            </a:fld>
            <a:endParaRPr lang="en-US"/>
          </a:p>
        </p:txBody>
      </p:sp>
      <p:pic>
        <p:nvPicPr>
          <p:cNvPr id="17411" name="Picture 3" descr="SiD_topviewcavern"/>
          <p:cNvPicPr>
            <a:picLocks noChangeAspect="1" noChangeArrowheads="1"/>
          </p:cNvPicPr>
          <p:nvPr/>
        </p:nvPicPr>
        <p:blipFill>
          <a:blip r:embed="rId3"/>
          <a:srcRect l="7318" t="12465" r="12865" b="11736"/>
          <a:stretch>
            <a:fillRect/>
          </a:stretch>
        </p:blipFill>
        <p:spPr bwMode="auto">
          <a:xfrm>
            <a:off x="1503363" y="1519238"/>
            <a:ext cx="5715000" cy="407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412" name="Group 4"/>
          <p:cNvGrpSpPr>
            <a:grpSpLocks/>
          </p:cNvGrpSpPr>
          <p:nvPr/>
        </p:nvGrpSpPr>
        <p:grpSpPr bwMode="auto">
          <a:xfrm>
            <a:off x="4532313" y="1143000"/>
            <a:ext cx="465137" cy="5029200"/>
            <a:chOff x="2827" y="720"/>
            <a:chExt cx="293" cy="3168"/>
          </a:xfrm>
        </p:grpSpPr>
        <p:sp>
          <p:nvSpPr>
            <p:cNvPr id="17434" name="Line 5"/>
            <p:cNvSpPr>
              <a:spLocks noChangeShapeType="1"/>
            </p:cNvSpPr>
            <p:nvPr/>
          </p:nvSpPr>
          <p:spPr bwMode="auto">
            <a:xfrm>
              <a:off x="2832" y="720"/>
              <a:ext cx="0" cy="31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35" name="Line 6"/>
            <p:cNvSpPr>
              <a:spLocks noChangeShapeType="1"/>
            </p:cNvSpPr>
            <p:nvPr/>
          </p:nvSpPr>
          <p:spPr bwMode="auto">
            <a:xfrm>
              <a:off x="2832" y="81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36" name="Line 7"/>
            <p:cNvSpPr>
              <a:spLocks noChangeShapeType="1"/>
            </p:cNvSpPr>
            <p:nvPr/>
          </p:nvSpPr>
          <p:spPr bwMode="auto">
            <a:xfrm>
              <a:off x="2827" y="369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7413" name="Group 8"/>
          <p:cNvGrpSpPr>
            <a:grpSpLocks/>
          </p:cNvGrpSpPr>
          <p:nvPr/>
        </p:nvGrpSpPr>
        <p:grpSpPr bwMode="auto">
          <a:xfrm rot="-5400000">
            <a:off x="3756819" y="-99218"/>
            <a:ext cx="465137" cy="5029200"/>
            <a:chOff x="2827" y="720"/>
            <a:chExt cx="293" cy="3168"/>
          </a:xfrm>
        </p:grpSpPr>
        <p:sp>
          <p:nvSpPr>
            <p:cNvPr id="17431" name="Line 9"/>
            <p:cNvSpPr>
              <a:spLocks noChangeShapeType="1"/>
            </p:cNvSpPr>
            <p:nvPr/>
          </p:nvSpPr>
          <p:spPr bwMode="auto">
            <a:xfrm>
              <a:off x="2832" y="720"/>
              <a:ext cx="0" cy="31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32" name="Line 10"/>
            <p:cNvSpPr>
              <a:spLocks noChangeShapeType="1"/>
            </p:cNvSpPr>
            <p:nvPr/>
          </p:nvSpPr>
          <p:spPr bwMode="auto">
            <a:xfrm>
              <a:off x="2832" y="81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33" name="Line 11"/>
            <p:cNvSpPr>
              <a:spLocks noChangeShapeType="1"/>
            </p:cNvSpPr>
            <p:nvPr/>
          </p:nvSpPr>
          <p:spPr bwMode="auto">
            <a:xfrm>
              <a:off x="2827" y="369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7414" name="Group 12"/>
          <p:cNvGrpSpPr>
            <a:grpSpLocks/>
          </p:cNvGrpSpPr>
          <p:nvPr/>
        </p:nvGrpSpPr>
        <p:grpSpPr bwMode="auto">
          <a:xfrm rot="-5400000">
            <a:off x="5128419" y="1737519"/>
            <a:ext cx="465138" cy="5029200"/>
            <a:chOff x="2827" y="720"/>
            <a:chExt cx="293" cy="3168"/>
          </a:xfrm>
        </p:grpSpPr>
        <p:sp>
          <p:nvSpPr>
            <p:cNvPr id="17428" name="Line 13"/>
            <p:cNvSpPr>
              <a:spLocks noChangeShapeType="1"/>
            </p:cNvSpPr>
            <p:nvPr/>
          </p:nvSpPr>
          <p:spPr bwMode="auto">
            <a:xfrm>
              <a:off x="2832" y="720"/>
              <a:ext cx="0" cy="31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29" name="Line 14"/>
            <p:cNvSpPr>
              <a:spLocks noChangeShapeType="1"/>
            </p:cNvSpPr>
            <p:nvPr/>
          </p:nvSpPr>
          <p:spPr bwMode="auto">
            <a:xfrm>
              <a:off x="2832" y="81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30" name="Line 15"/>
            <p:cNvSpPr>
              <a:spLocks noChangeShapeType="1"/>
            </p:cNvSpPr>
            <p:nvPr/>
          </p:nvSpPr>
          <p:spPr bwMode="auto">
            <a:xfrm>
              <a:off x="2827" y="369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7415" name="Group 16"/>
          <p:cNvGrpSpPr>
            <a:grpSpLocks/>
          </p:cNvGrpSpPr>
          <p:nvPr/>
        </p:nvGrpSpPr>
        <p:grpSpPr bwMode="auto">
          <a:xfrm rot="-5400000">
            <a:off x="4496594" y="800894"/>
            <a:ext cx="465138" cy="5029200"/>
            <a:chOff x="2827" y="720"/>
            <a:chExt cx="293" cy="3168"/>
          </a:xfrm>
        </p:grpSpPr>
        <p:sp>
          <p:nvSpPr>
            <p:cNvPr id="17425" name="Line 17"/>
            <p:cNvSpPr>
              <a:spLocks noChangeShapeType="1"/>
            </p:cNvSpPr>
            <p:nvPr/>
          </p:nvSpPr>
          <p:spPr bwMode="auto">
            <a:xfrm>
              <a:off x="2832" y="720"/>
              <a:ext cx="0" cy="31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26" name="Line 18"/>
            <p:cNvSpPr>
              <a:spLocks noChangeShapeType="1"/>
            </p:cNvSpPr>
            <p:nvPr/>
          </p:nvSpPr>
          <p:spPr bwMode="auto">
            <a:xfrm>
              <a:off x="2832" y="81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27" name="Line 19"/>
            <p:cNvSpPr>
              <a:spLocks noChangeShapeType="1"/>
            </p:cNvSpPr>
            <p:nvPr/>
          </p:nvSpPr>
          <p:spPr bwMode="auto">
            <a:xfrm>
              <a:off x="2827" y="369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416" name="Text Box 20"/>
          <p:cNvSpPr txBox="1">
            <a:spLocks noChangeArrowheads="1"/>
          </p:cNvSpPr>
          <p:nvPr/>
        </p:nvSpPr>
        <p:spPr bwMode="auto">
          <a:xfrm>
            <a:off x="1244600" y="23114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A</a:t>
            </a:r>
          </a:p>
        </p:txBody>
      </p:sp>
      <p:sp>
        <p:nvSpPr>
          <p:cNvPr id="17417" name="Text Box 21"/>
          <p:cNvSpPr txBox="1">
            <a:spLocks noChangeArrowheads="1"/>
          </p:cNvSpPr>
          <p:nvPr/>
        </p:nvSpPr>
        <p:spPr bwMode="auto">
          <a:xfrm>
            <a:off x="6202363" y="2274888"/>
            <a:ext cx="457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A’</a:t>
            </a:r>
          </a:p>
        </p:txBody>
      </p:sp>
      <p:sp>
        <p:nvSpPr>
          <p:cNvPr id="17418" name="Text Box 22"/>
          <p:cNvSpPr txBox="1">
            <a:spLocks noChangeArrowheads="1"/>
          </p:cNvSpPr>
          <p:nvPr/>
        </p:nvSpPr>
        <p:spPr bwMode="auto">
          <a:xfrm>
            <a:off x="1978025" y="3146425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B</a:t>
            </a:r>
          </a:p>
        </p:txBody>
      </p:sp>
      <p:sp>
        <p:nvSpPr>
          <p:cNvPr id="17419" name="Text Box 23"/>
          <p:cNvSpPr txBox="1">
            <a:spLocks noChangeArrowheads="1"/>
          </p:cNvSpPr>
          <p:nvPr/>
        </p:nvSpPr>
        <p:spPr bwMode="auto">
          <a:xfrm>
            <a:off x="6935788" y="3109913"/>
            <a:ext cx="457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B’</a:t>
            </a:r>
          </a:p>
        </p:txBody>
      </p:sp>
      <p:sp>
        <p:nvSpPr>
          <p:cNvPr id="17420" name="Text Box 24"/>
          <p:cNvSpPr txBox="1">
            <a:spLocks noChangeArrowheads="1"/>
          </p:cNvSpPr>
          <p:nvPr/>
        </p:nvSpPr>
        <p:spPr bwMode="auto">
          <a:xfrm>
            <a:off x="2587625" y="4103688"/>
            <a:ext cx="457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C</a:t>
            </a:r>
          </a:p>
        </p:txBody>
      </p:sp>
      <p:sp>
        <p:nvSpPr>
          <p:cNvPr id="17421" name="Text Box 25"/>
          <p:cNvSpPr txBox="1">
            <a:spLocks noChangeArrowheads="1"/>
          </p:cNvSpPr>
          <p:nvPr/>
        </p:nvSpPr>
        <p:spPr bwMode="auto">
          <a:xfrm>
            <a:off x="7545388" y="4067175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C’</a:t>
            </a:r>
          </a:p>
        </p:txBody>
      </p:sp>
      <p:sp>
        <p:nvSpPr>
          <p:cNvPr id="17422" name="Text Box 26"/>
          <p:cNvSpPr txBox="1">
            <a:spLocks noChangeArrowheads="1"/>
          </p:cNvSpPr>
          <p:nvPr/>
        </p:nvSpPr>
        <p:spPr bwMode="auto">
          <a:xfrm>
            <a:off x="4572000" y="9906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D</a:t>
            </a:r>
          </a:p>
        </p:txBody>
      </p:sp>
      <p:sp>
        <p:nvSpPr>
          <p:cNvPr id="17423" name="Text Box 27"/>
          <p:cNvSpPr txBox="1">
            <a:spLocks noChangeArrowheads="1"/>
          </p:cNvSpPr>
          <p:nvPr/>
        </p:nvSpPr>
        <p:spPr bwMode="auto">
          <a:xfrm>
            <a:off x="4572000" y="54864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D’</a:t>
            </a:r>
          </a:p>
        </p:txBody>
      </p:sp>
      <p:sp>
        <p:nvSpPr>
          <p:cNvPr id="17424" name="Rectang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SiD Geometry implementation</a:t>
            </a:r>
          </a:p>
        </p:txBody>
      </p:sp>
      <p:grpSp>
        <p:nvGrpSpPr>
          <p:cNvPr id="17455" name="Group 16"/>
          <p:cNvGrpSpPr>
            <a:grpSpLocks/>
          </p:cNvGrpSpPr>
          <p:nvPr/>
        </p:nvGrpSpPr>
        <p:grpSpPr bwMode="auto">
          <a:xfrm rot="-5400000">
            <a:off x="4979194" y="865982"/>
            <a:ext cx="465137" cy="5029200"/>
            <a:chOff x="2827" y="720"/>
            <a:chExt cx="293" cy="3168"/>
          </a:xfrm>
        </p:grpSpPr>
        <p:sp>
          <p:nvSpPr>
            <p:cNvPr id="17456" name="Line 17"/>
            <p:cNvSpPr>
              <a:spLocks noChangeShapeType="1"/>
            </p:cNvSpPr>
            <p:nvPr/>
          </p:nvSpPr>
          <p:spPr bwMode="auto">
            <a:xfrm>
              <a:off x="2832" y="720"/>
              <a:ext cx="0" cy="31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57" name="Line 18"/>
            <p:cNvSpPr>
              <a:spLocks noChangeShapeType="1"/>
            </p:cNvSpPr>
            <p:nvPr/>
          </p:nvSpPr>
          <p:spPr bwMode="auto">
            <a:xfrm>
              <a:off x="2832" y="81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58" name="Line 19"/>
            <p:cNvSpPr>
              <a:spLocks noChangeShapeType="1"/>
            </p:cNvSpPr>
            <p:nvPr/>
          </p:nvSpPr>
          <p:spPr bwMode="auto">
            <a:xfrm>
              <a:off x="2827" y="369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459" name="Text Box 22"/>
          <p:cNvSpPr txBox="1">
            <a:spLocks noChangeArrowheads="1"/>
          </p:cNvSpPr>
          <p:nvPr/>
        </p:nvSpPr>
        <p:spPr bwMode="auto">
          <a:xfrm>
            <a:off x="2460625" y="3211513"/>
            <a:ext cx="457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b</a:t>
            </a:r>
          </a:p>
        </p:txBody>
      </p:sp>
      <p:sp>
        <p:nvSpPr>
          <p:cNvPr id="17460" name="Text Box 23"/>
          <p:cNvSpPr txBox="1">
            <a:spLocks noChangeArrowheads="1"/>
          </p:cNvSpPr>
          <p:nvPr/>
        </p:nvSpPr>
        <p:spPr bwMode="auto">
          <a:xfrm>
            <a:off x="7418388" y="31750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b’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MSL - SLAC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B2E7CB-68E6-47AA-95C0-D4DFF7705892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19459" name="Rectangle 2"/>
          <p:cNvSpPr>
            <a:spLocks noGrp="1"/>
          </p:cNvSpPr>
          <p:nvPr>
            <p:ph type="title"/>
          </p:nvPr>
        </p:nvSpPr>
        <p:spPr>
          <a:xfrm>
            <a:off x="1535113" y="346075"/>
            <a:ext cx="6829425" cy="520700"/>
          </a:xfrm>
        </p:spPr>
        <p:txBody>
          <a:bodyPr/>
          <a:lstStyle/>
          <a:p>
            <a:pPr eaLnBrk="1" hangingPunct="1"/>
            <a:r>
              <a:rPr lang="en-US" smtClean="0"/>
              <a:t>Geometry: end shafts</a:t>
            </a:r>
          </a:p>
        </p:txBody>
      </p:sp>
      <p:pic>
        <p:nvPicPr>
          <p:cNvPr id="19460" name="Picture 3" descr="SiD_elevationLgallery"/>
          <p:cNvPicPr>
            <a:picLocks noChangeAspect="1" noChangeArrowheads="1"/>
          </p:cNvPicPr>
          <p:nvPr/>
        </p:nvPicPr>
        <p:blipFill>
          <a:blip r:embed="rId3"/>
          <a:srcRect l="5936" t="9682" r="10596" b="10457"/>
          <a:stretch>
            <a:fillRect/>
          </a:stretch>
        </p:blipFill>
        <p:spPr bwMode="auto">
          <a:xfrm>
            <a:off x="1647825" y="935038"/>
            <a:ext cx="5915025" cy="285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4" descr="SiD_elevationRgallery"/>
          <p:cNvPicPr>
            <a:picLocks noChangeAspect="1" noChangeArrowheads="1"/>
          </p:cNvPicPr>
          <p:nvPr/>
        </p:nvPicPr>
        <p:blipFill>
          <a:blip r:embed="rId4"/>
          <a:srcRect l="8333" t="11714" r="10703" b="9044"/>
          <a:stretch>
            <a:fillRect/>
          </a:stretch>
        </p:blipFill>
        <p:spPr bwMode="auto">
          <a:xfrm>
            <a:off x="1784350" y="3678238"/>
            <a:ext cx="5849938" cy="276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Text Box 5"/>
          <p:cNvSpPr txBox="1">
            <a:spLocks noChangeArrowheads="1"/>
          </p:cNvSpPr>
          <p:nvPr/>
        </p:nvSpPr>
        <p:spPr bwMode="auto">
          <a:xfrm>
            <a:off x="914400" y="14478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A-A’</a:t>
            </a:r>
          </a:p>
        </p:txBody>
      </p:sp>
      <p:sp>
        <p:nvSpPr>
          <p:cNvPr id="19463" name="Text Box 6"/>
          <p:cNvSpPr txBox="1">
            <a:spLocks noChangeArrowheads="1"/>
          </p:cNvSpPr>
          <p:nvPr/>
        </p:nvSpPr>
        <p:spPr bwMode="auto">
          <a:xfrm>
            <a:off x="990600" y="38862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C-C’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MSL - SLAC</a:t>
            </a: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66D3CB-94D2-4C98-A881-70A590D021A0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21507" name="Rectangle 2"/>
          <p:cNvSpPr>
            <a:spLocks noGrp="1"/>
          </p:cNvSpPr>
          <p:nvPr>
            <p:ph type="title"/>
          </p:nvPr>
        </p:nvSpPr>
        <p:spPr>
          <a:xfrm>
            <a:off x="1535113" y="346075"/>
            <a:ext cx="6829425" cy="520700"/>
          </a:xfrm>
        </p:spPr>
        <p:txBody>
          <a:bodyPr/>
          <a:lstStyle/>
          <a:p>
            <a:pPr eaLnBrk="1" hangingPunct="1"/>
            <a:r>
              <a:rPr lang="en-US" smtClean="0"/>
              <a:t>Geometry: pacman and SiD</a:t>
            </a:r>
          </a:p>
        </p:txBody>
      </p:sp>
      <p:sp>
        <p:nvSpPr>
          <p:cNvPr id="21508" name="Text Box 3"/>
          <p:cNvSpPr txBox="1">
            <a:spLocks noChangeArrowheads="1"/>
          </p:cNvSpPr>
          <p:nvPr/>
        </p:nvSpPr>
        <p:spPr bwMode="auto">
          <a:xfrm>
            <a:off x="4338638" y="1003300"/>
            <a:ext cx="654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B-B’</a:t>
            </a:r>
          </a:p>
        </p:txBody>
      </p:sp>
      <p:grpSp>
        <p:nvGrpSpPr>
          <p:cNvPr id="21509" name="Group 18"/>
          <p:cNvGrpSpPr>
            <a:grpSpLocks/>
          </p:cNvGrpSpPr>
          <p:nvPr/>
        </p:nvGrpSpPr>
        <p:grpSpPr bwMode="auto">
          <a:xfrm>
            <a:off x="684213" y="1427163"/>
            <a:ext cx="3543300" cy="3765550"/>
            <a:chOff x="431" y="899"/>
            <a:chExt cx="2232" cy="2372"/>
          </a:xfrm>
        </p:grpSpPr>
        <p:pic>
          <p:nvPicPr>
            <p:cNvPr id="21518" name="Picture 5" descr="SiD_elevationcavern"/>
            <p:cNvPicPr>
              <a:picLocks noChangeAspect="1" noChangeArrowheads="1"/>
            </p:cNvPicPr>
            <p:nvPr/>
          </p:nvPicPr>
          <p:blipFill>
            <a:blip r:embed="rId3"/>
            <a:srcRect l="6946" t="12778" r="11797" b="11180"/>
            <a:stretch>
              <a:fillRect/>
            </a:stretch>
          </p:blipFill>
          <p:spPr bwMode="auto">
            <a:xfrm>
              <a:off x="431" y="1081"/>
              <a:ext cx="2232" cy="2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19" name="Text Box 8"/>
            <p:cNvSpPr txBox="1">
              <a:spLocks noChangeArrowheads="1"/>
            </p:cNvSpPr>
            <p:nvPr/>
          </p:nvSpPr>
          <p:spPr bwMode="auto">
            <a:xfrm>
              <a:off x="732" y="899"/>
              <a:ext cx="1695" cy="32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/>
                <a:t>SiD elevation at beam plane Small PACMAN</a:t>
              </a:r>
            </a:p>
          </p:txBody>
        </p:sp>
      </p:grpSp>
      <p:sp>
        <p:nvSpPr>
          <p:cNvPr id="21510" name="Text Box 9"/>
          <p:cNvSpPr txBox="1">
            <a:spLocks noChangeArrowheads="1"/>
          </p:cNvSpPr>
          <p:nvPr/>
        </p:nvSpPr>
        <p:spPr bwMode="auto">
          <a:xfrm>
            <a:off x="5651500" y="1484313"/>
            <a:ext cx="248285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/>
              <a:t>SiD elevation at beam plane Large PACMAN</a:t>
            </a:r>
          </a:p>
        </p:txBody>
      </p:sp>
      <p:sp>
        <p:nvSpPr>
          <p:cNvPr id="21511" name="Line 12"/>
          <p:cNvSpPr>
            <a:spLocks noChangeShapeType="1"/>
          </p:cNvSpPr>
          <p:nvPr/>
        </p:nvSpPr>
        <p:spPr bwMode="auto">
          <a:xfrm flipH="1">
            <a:off x="3754438" y="1341438"/>
            <a:ext cx="601662" cy="412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1512" name="Line 13"/>
          <p:cNvSpPr>
            <a:spLocks noChangeShapeType="1"/>
          </p:cNvSpPr>
          <p:nvPr/>
        </p:nvSpPr>
        <p:spPr bwMode="auto">
          <a:xfrm>
            <a:off x="4970463" y="1341438"/>
            <a:ext cx="644525" cy="415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grpSp>
        <p:nvGrpSpPr>
          <p:cNvPr id="21513" name="Group 19"/>
          <p:cNvGrpSpPr>
            <a:grpSpLocks/>
          </p:cNvGrpSpPr>
          <p:nvPr/>
        </p:nvGrpSpPr>
        <p:grpSpPr bwMode="auto">
          <a:xfrm>
            <a:off x="5003800" y="1414463"/>
            <a:ext cx="3544888" cy="3787775"/>
            <a:chOff x="3152" y="891"/>
            <a:chExt cx="2233" cy="2386"/>
          </a:xfrm>
        </p:grpSpPr>
        <p:pic>
          <p:nvPicPr>
            <p:cNvPr id="21516" name="Picture 6" descr="SiD_elevationcavernBP"/>
            <p:cNvPicPr>
              <a:picLocks noChangeAspect="1" noChangeArrowheads="1"/>
            </p:cNvPicPr>
            <p:nvPr/>
          </p:nvPicPr>
          <p:blipFill>
            <a:blip r:embed="rId4"/>
            <a:srcRect l="7712" t="12187" r="10672" b="11319"/>
            <a:stretch>
              <a:fillRect/>
            </a:stretch>
          </p:blipFill>
          <p:spPr bwMode="auto">
            <a:xfrm>
              <a:off x="3152" y="1071"/>
              <a:ext cx="2233" cy="2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17" name="Text Box 14"/>
            <p:cNvSpPr txBox="1">
              <a:spLocks noChangeArrowheads="1"/>
            </p:cNvSpPr>
            <p:nvPr/>
          </p:nvSpPr>
          <p:spPr bwMode="auto">
            <a:xfrm>
              <a:off x="3474" y="891"/>
              <a:ext cx="1631" cy="32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/>
                <a:t>SiD elevation at beam plane Large PACMAN</a:t>
              </a:r>
            </a:p>
          </p:txBody>
        </p:sp>
      </p:grpSp>
      <p:sp>
        <p:nvSpPr>
          <p:cNvPr id="21514" name="Text Box 16"/>
          <p:cNvSpPr txBox="1">
            <a:spLocks noChangeArrowheads="1"/>
          </p:cNvSpPr>
          <p:nvPr/>
        </p:nvSpPr>
        <p:spPr bwMode="auto">
          <a:xfrm>
            <a:off x="1908175" y="5229225"/>
            <a:ext cx="2087563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50 cm steel +</a:t>
            </a:r>
          </a:p>
          <a:p>
            <a:pPr>
              <a:spcBef>
                <a:spcPct val="50000"/>
              </a:spcBef>
            </a:pPr>
            <a:r>
              <a:rPr lang="en-US"/>
              <a:t>170 cm concrete</a:t>
            </a:r>
          </a:p>
        </p:txBody>
      </p:sp>
      <p:sp>
        <p:nvSpPr>
          <p:cNvPr id="21515" name="Text Box 17"/>
          <p:cNvSpPr txBox="1">
            <a:spLocks noChangeArrowheads="1"/>
          </p:cNvSpPr>
          <p:nvPr/>
        </p:nvSpPr>
        <p:spPr bwMode="auto">
          <a:xfrm>
            <a:off x="5835650" y="5181600"/>
            <a:ext cx="2087563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120 cm steel +</a:t>
            </a:r>
          </a:p>
          <a:p>
            <a:pPr>
              <a:spcBef>
                <a:spcPct val="50000"/>
              </a:spcBef>
            </a:pPr>
            <a:r>
              <a:rPr lang="en-US"/>
              <a:t>250 cm concrete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MSL - SLAC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E49E14-C96F-4E7F-BE29-322AD2F95FD9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23555" name="Rectangle 2"/>
          <p:cNvSpPr>
            <a:spLocks noGrp="1"/>
          </p:cNvSpPr>
          <p:nvPr>
            <p:ph type="title"/>
          </p:nvPr>
        </p:nvSpPr>
        <p:spPr>
          <a:xfrm>
            <a:off x="1535113" y="346075"/>
            <a:ext cx="6829425" cy="520700"/>
          </a:xfrm>
        </p:spPr>
        <p:txBody>
          <a:bodyPr/>
          <a:lstStyle/>
          <a:p>
            <a:pPr eaLnBrk="1" hangingPunct="1"/>
            <a:r>
              <a:rPr lang="en-US" smtClean="0"/>
              <a:t>Geometry: pacman-cavern interface</a:t>
            </a:r>
          </a:p>
        </p:txBody>
      </p:sp>
      <p:grpSp>
        <p:nvGrpSpPr>
          <p:cNvPr id="23556" name="Group 26"/>
          <p:cNvGrpSpPr>
            <a:grpSpLocks/>
          </p:cNvGrpSpPr>
          <p:nvPr/>
        </p:nvGrpSpPr>
        <p:grpSpPr bwMode="auto">
          <a:xfrm>
            <a:off x="4879975" y="1401763"/>
            <a:ext cx="3233738" cy="4305300"/>
            <a:chOff x="567" y="928"/>
            <a:chExt cx="2037" cy="2712"/>
          </a:xfrm>
        </p:grpSpPr>
        <p:pic>
          <p:nvPicPr>
            <p:cNvPr id="23564" name="Picture 16" descr="SiD_elevationcavern"/>
            <p:cNvPicPr>
              <a:picLocks noChangeAspect="1" noChangeArrowheads="1"/>
            </p:cNvPicPr>
            <p:nvPr/>
          </p:nvPicPr>
          <p:blipFill>
            <a:blip r:embed="rId3"/>
            <a:srcRect l="6946" t="41077" r="66623" b="35277"/>
            <a:stretch>
              <a:fillRect/>
            </a:stretch>
          </p:blipFill>
          <p:spPr bwMode="auto">
            <a:xfrm>
              <a:off x="567" y="1253"/>
              <a:ext cx="1860" cy="1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65" name="Picture 19" descr="SiD_elevationcavern"/>
            <p:cNvPicPr>
              <a:picLocks noChangeAspect="1" noChangeArrowheads="1"/>
            </p:cNvPicPr>
            <p:nvPr/>
          </p:nvPicPr>
          <p:blipFill>
            <a:blip r:embed="rId3"/>
            <a:srcRect l="11096" t="79132" r="66296" b="11180"/>
            <a:stretch>
              <a:fillRect/>
            </a:stretch>
          </p:blipFill>
          <p:spPr bwMode="auto">
            <a:xfrm>
              <a:off x="854" y="3002"/>
              <a:ext cx="1660" cy="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566" name="Text Box 25"/>
            <p:cNvSpPr txBox="1">
              <a:spLocks noChangeArrowheads="1"/>
            </p:cNvSpPr>
            <p:nvPr/>
          </p:nvSpPr>
          <p:spPr bwMode="auto">
            <a:xfrm>
              <a:off x="959" y="928"/>
              <a:ext cx="1645" cy="2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b="1"/>
                <a:t>CURRENT DESIGN</a:t>
              </a:r>
            </a:p>
          </p:txBody>
        </p:sp>
      </p:grpSp>
      <p:grpSp>
        <p:nvGrpSpPr>
          <p:cNvPr id="23557" name="Group 29"/>
          <p:cNvGrpSpPr>
            <a:grpSpLocks/>
          </p:cNvGrpSpPr>
          <p:nvPr/>
        </p:nvGrpSpPr>
        <p:grpSpPr bwMode="auto">
          <a:xfrm>
            <a:off x="909638" y="1397000"/>
            <a:ext cx="3346450" cy="4254500"/>
            <a:chOff x="564" y="836"/>
            <a:chExt cx="2108" cy="2680"/>
          </a:xfrm>
        </p:grpSpPr>
        <p:sp>
          <p:nvSpPr>
            <p:cNvPr id="23559" name="Text Box 6"/>
            <p:cNvSpPr txBox="1">
              <a:spLocks noChangeArrowheads="1"/>
            </p:cNvSpPr>
            <p:nvPr/>
          </p:nvSpPr>
          <p:spPr bwMode="auto">
            <a:xfrm>
              <a:off x="1027" y="836"/>
              <a:ext cx="1645" cy="2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b="1"/>
                <a:t>PREVIOUS DESIGN</a:t>
              </a:r>
            </a:p>
          </p:txBody>
        </p:sp>
        <p:pic>
          <p:nvPicPr>
            <p:cNvPr id="23560" name="Picture 21"/>
            <p:cNvPicPr>
              <a:picLocks noChangeAspect="1" noChangeArrowheads="1"/>
            </p:cNvPicPr>
            <p:nvPr/>
          </p:nvPicPr>
          <p:blipFill>
            <a:blip r:embed="rId4"/>
            <a:srcRect l="24219" t="28223" r="53334" b="31062"/>
            <a:stretch>
              <a:fillRect/>
            </a:stretch>
          </p:blipFill>
          <p:spPr bwMode="auto">
            <a:xfrm>
              <a:off x="839" y="1156"/>
              <a:ext cx="1678" cy="18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61" name="Picture 23" descr="SiD_elevationcavern"/>
            <p:cNvPicPr>
              <a:picLocks noChangeAspect="1" noChangeArrowheads="1"/>
            </p:cNvPicPr>
            <p:nvPr/>
          </p:nvPicPr>
          <p:blipFill>
            <a:blip r:embed="rId3"/>
            <a:srcRect l="11099" t="79201" r="66299" b="11200"/>
            <a:stretch>
              <a:fillRect/>
            </a:stretch>
          </p:blipFill>
          <p:spPr bwMode="auto">
            <a:xfrm>
              <a:off x="884" y="2884"/>
              <a:ext cx="1660" cy="6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3562" name="Picture 24" descr="SiD_elevationcavern"/>
            <p:cNvPicPr>
              <a:picLocks noChangeAspect="1" noChangeArrowheads="1"/>
            </p:cNvPicPr>
            <p:nvPr/>
          </p:nvPicPr>
          <p:blipFill>
            <a:blip r:embed="rId3"/>
            <a:srcRect l="6900" t="41000" r="85350" b="35201"/>
            <a:stretch>
              <a:fillRect/>
            </a:stretch>
          </p:blipFill>
          <p:spPr bwMode="auto">
            <a:xfrm>
              <a:off x="564" y="1150"/>
              <a:ext cx="545" cy="175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23563" name="Line 27"/>
            <p:cNvSpPr>
              <a:spLocks noChangeShapeType="1"/>
            </p:cNvSpPr>
            <p:nvPr/>
          </p:nvSpPr>
          <p:spPr bwMode="auto">
            <a:xfrm>
              <a:off x="1165" y="1156"/>
              <a:ext cx="0" cy="18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3558" name="AutoShape 30"/>
          <p:cNvSpPr>
            <a:spLocks noChangeArrowheads="1"/>
          </p:cNvSpPr>
          <p:nvPr/>
        </p:nvSpPr>
        <p:spPr bwMode="auto">
          <a:xfrm>
            <a:off x="4211638" y="3284538"/>
            <a:ext cx="1081087" cy="360362"/>
          </a:xfrm>
          <a:prstGeom prst="rightArrow">
            <a:avLst>
              <a:gd name="adj1" fmla="val 50000"/>
              <a:gd name="adj2" fmla="val 7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MSL - SLAC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3A36AE-8304-4220-B6BE-4089EF4548CA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25603" name="Rectangle 2"/>
          <p:cNvSpPr>
            <a:spLocks noGrp="1"/>
          </p:cNvSpPr>
          <p:nvPr>
            <p:ph type="title"/>
          </p:nvPr>
        </p:nvSpPr>
        <p:spPr>
          <a:xfrm>
            <a:off x="1535113" y="346075"/>
            <a:ext cx="6829425" cy="520700"/>
          </a:xfrm>
        </p:spPr>
        <p:txBody>
          <a:bodyPr/>
          <a:lstStyle/>
          <a:p>
            <a:pPr eaLnBrk="1" hangingPunct="1"/>
            <a:r>
              <a:rPr lang="en-US" smtClean="0"/>
              <a:t>Geometry: pacman penetrations</a:t>
            </a:r>
          </a:p>
        </p:txBody>
      </p:sp>
      <p:pic>
        <p:nvPicPr>
          <p:cNvPr id="25604" name="Picture 6" descr="SiD_elevationSiDpenetration"/>
          <p:cNvPicPr>
            <a:picLocks noChangeAspect="1" noChangeArrowheads="1"/>
          </p:cNvPicPr>
          <p:nvPr/>
        </p:nvPicPr>
        <p:blipFill>
          <a:blip r:embed="rId3"/>
          <a:srcRect l="7474" t="10625" r="9843" b="13072"/>
          <a:stretch>
            <a:fillRect/>
          </a:stretch>
        </p:blipFill>
        <p:spPr bwMode="auto">
          <a:xfrm>
            <a:off x="1136650" y="1125538"/>
            <a:ext cx="5883275" cy="482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7" descr="SiD_elevationSiDpenetration"/>
          <p:cNvPicPr>
            <a:picLocks noChangeAspect="1" noChangeArrowheads="1"/>
          </p:cNvPicPr>
          <p:nvPr/>
        </p:nvPicPr>
        <p:blipFill>
          <a:blip r:embed="rId3"/>
          <a:srcRect l="62250" t="54201" r="26250" b="29800"/>
          <a:stretch>
            <a:fillRect/>
          </a:stretch>
        </p:blipFill>
        <p:spPr bwMode="auto">
          <a:xfrm>
            <a:off x="6981825" y="2716213"/>
            <a:ext cx="1809750" cy="2108200"/>
          </a:xfrm>
          <a:prstGeom prst="rect">
            <a:avLst/>
          </a:prstGeom>
          <a:noFill/>
          <a:ln w="1587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25606" name="Rectangle 9"/>
          <p:cNvSpPr>
            <a:spLocks noChangeArrowheads="1"/>
          </p:cNvSpPr>
          <p:nvPr/>
        </p:nvSpPr>
        <p:spPr bwMode="auto">
          <a:xfrm>
            <a:off x="5148263" y="3933825"/>
            <a:ext cx="733425" cy="101282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7" name="Line 10"/>
          <p:cNvSpPr>
            <a:spLocks noChangeShapeType="1"/>
          </p:cNvSpPr>
          <p:nvPr/>
        </p:nvSpPr>
        <p:spPr bwMode="auto">
          <a:xfrm flipV="1">
            <a:off x="5867400" y="3811588"/>
            <a:ext cx="1123950" cy="62547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5609" name="Text Box 5"/>
          <p:cNvSpPr txBox="1">
            <a:spLocks noChangeArrowheads="1"/>
          </p:cNvSpPr>
          <p:nvPr/>
        </p:nvSpPr>
        <p:spPr bwMode="auto">
          <a:xfrm>
            <a:off x="539750" y="1341438"/>
            <a:ext cx="762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b-b’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MSL - SLAC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04E9BE-823C-4D69-8AF3-A5E014615ED4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27651" name="Rectangle 2"/>
          <p:cNvSpPr>
            <a:spLocks noGrp="1"/>
          </p:cNvSpPr>
          <p:nvPr>
            <p:ph type="title"/>
          </p:nvPr>
        </p:nvSpPr>
        <p:spPr>
          <a:xfrm>
            <a:off x="1535113" y="346075"/>
            <a:ext cx="6829425" cy="520700"/>
          </a:xfrm>
        </p:spPr>
        <p:txBody>
          <a:bodyPr/>
          <a:lstStyle/>
          <a:p>
            <a:pPr eaLnBrk="1" hangingPunct="1"/>
            <a:r>
              <a:rPr lang="en-US" smtClean="0"/>
              <a:t>Geometry: cross section at IP</a:t>
            </a:r>
          </a:p>
        </p:txBody>
      </p:sp>
      <p:sp>
        <p:nvSpPr>
          <p:cNvPr id="27652" name="Text Box 3"/>
          <p:cNvSpPr txBox="1">
            <a:spLocks noChangeArrowheads="1"/>
          </p:cNvSpPr>
          <p:nvPr/>
        </p:nvSpPr>
        <p:spPr bwMode="auto">
          <a:xfrm>
            <a:off x="762000" y="14478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D-D’</a:t>
            </a:r>
          </a:p>
        </p:txBody>
      </p:sp>
      <p:grpSp>
        <p:nvGrpSpPr>
          <p:cNvPr id="27657" name="Group 9"/>
          <p:cNvGrpSpPr>
            <a:grpSpLocks/>
          </p:cNvGrpSpPr>
          <p:nvPr/>
        </p:nvGrpSpPr>
        <p:grpSpPr bwMode="auto">
          <a:xfrm>
            <a:off x="395288" y="1644650"/>
            <a:ext cx="8324850" cy="3557588"/>
            <a:chOff x="249" y="1036"/>
            <a:chExt cx="5244" cy="2241"/>
          </a:xfrm>
        </p:grpSpPr>
        <p:pic>
          <p:nvPicPr>
            <p:cNvPr id="27653" name="Picture 4" descr="SiD_crossseccavern"/>
            <p:cNvPicPr>
              <a:picLocks noChangeAspect="1" noChangeArrowheads="1"/>
            </p:cNvPicPr>
            <p:nvPr/>
          </p:nvPicPr>
          <p:blipFill>
            <a:blip r:embed="rId3"/>
            <a:srcRect l="6198" t="16258" r="14114" b="12396"/>
            <a:stretch>
              <a:fillRect/>
            </a:stretch>
          </p:blipFill>
          <p:spPr bwMode="auto">
            <a:xfrm>
              <a:off x="249" y="1471"/>
              <a:ext cx="5232" cy="17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654" name="Text Box 7"/>
            <p:cNvSpPr txBox="1">
              <a:spLocks noChangeArrowheads="1"/>
            </p:cNvSpPr>
            <p:nvPr/>
          </p:nvSpPr>
          <p:spPr bwMode="auto">
            <a:xfrm>
              <a:off x="2012" y="1036"/>
              <a:ext cx="2139" cy="44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000" b="1"/>
                <a:t>Cavern cross section at IP   Small PACMAN</a:t>
              </a:r>
            </a:p>
          </p:txBody>
        </p:sp>
        <p:pic>
          <p:nvPicPr>
            <p:cNvPr id="27656" name="Picture 4" descr="SiD_crossseccavern"/>
            <p:cNvPicPr>
              <a:picLocks noChangeAspect="1" noChangeArrowheads="1"/>
            </p:cNvPicPr>
            <p:nvPr/>
          </p:nvPicPr>
          <p:blipFill>
            <a:blip r:embed="rId3"/>
            <a:srcRect l="6149" t="83000" r="14101" b="12399"/>
            <a:stretch>
              <a:fillRect/>
            </a:stretch>
          </p:blipFill>
          <p:spPr bwMode="auto">
            <a:xfrm>
              <a:off x="257" y="3032"/>
              <a:ext cx="5236" cy="24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MSL - SLAC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515D17-816D-4D8F-8937-D372B0D317D0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29699" name="Rectangle 2"/>
          <p:cNvSpPr>
            <a:spLocks noGrp="1"/>
          </p:cNvSpPr>
          <p:nvPr>
            <p:ph type="title"/>
          </p:nvPr>
        </p:nvSpPr>
        <p:spPr>
          <a:xfrm>
            <a:off x="1535113" y="346075"/>
            <a:ext cx="6829425" cy="520700"/>
          </a:xfrm>
        </p:spPr>
        <p:txBody>
          <a:bodyPr/>
          <a:lstStyle/>
          <a:p>
            <a:pPr eaLnBrk="1" hangingPunct="1"/>
            <a:r>
              <a:rPr lang="en-US" smtClean="0"/>
              <a:t>Geometry: SiD</a:t>
            </a:r>
          </a:p>
        </p:txBody>
      </p:sp>
      <p:pic>
        <p:nvPicPr>
          <p:cNvPr id="29700" name="Picture 3" descr="SiD_crosssecSiD"/>
          <p:cNvPicPr>
            <a:picLocks noChangeAspect="1" noChangeArrowheads="1"/>
          </p:cNvPicPr>
          <p:nvPr/>
        </p:nvPicPr>
        <p:blipFill>
          <a:blip r:embed="rId3"/>
          <a:srcRect l="7500" t="10001" r="12500" b="10001"/>
          <a:stretch>
            <a:fillRect/>
          </a:stretch>
        </p:blipFill>
        <p:spPr bwMode="auto">
          <a:xfrm>
            <a:off x="323850" y="1125538"/>
            <a:ext cx="4273550" cy="454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4" descr="SiD_topviewdetector"/>
          <p:cNvPicPr>
            <a:picLocks noChangeAspect="1" noChangeArrowheads="1"/>
          </p:cNvPicPr>
          <p:nvPr/>
        </p:nvPicPr>
        <p:blipFill>
          <a:blip r:embed="rId4"/>
          <a:srcRect l="9297" t="11493" r="12135" b="10938"/>
          <a:stretch>
            <a:fillRect/>
          </a:stretch>
        </p:blipFill>
        <p:spPr bwMode="auto">
          <a:xfrm>
            <a:off x="4565650" y="1214438"/>
            <a:ext cx="4216400" cy="440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2" name="Text Box 5"/>
          <p:cNvSpPr txBox="1">
            <a:spLocks noChangeArrowheads="1"/>
          </p:cNvSpPr>
          <p:nvPr/>
        </p:nvSpPr>
        <p:spPr bwMode="auto">
          <a:xfrm>
            <a:off x="1125538" y="1201738"/>
            <a:ext cx="2952750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SiD cross section at IP</a:t>
            </a:r>
          </a:p>
        </p:txBody>
      </p:sp>
      <p:sp>
        <p:nvSpPr>
          <p:cNvPr id="29703" name="Text Box 6"/>
          <p:cNvSpPr txBox="1">
            <a:spLocks noChangeArrowheads="1"/>
          </p:cNvSpPr>
          <p:nvPr/>
        </p:nvSpPr>
        <p:spPr bwMode="auto">
          <a:xfrm>
            <a:off x="5195888" y="1163638"/>
            <a:ext cx="2952750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SiD top 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</TotalTime>
  <Words>745</Words>
  <Application>Microsoft Office PowerPoint</Application>
  <PresentationFormat>On-screen Show (4:3)</PresentationFormat>
  <Paragraphs>202</Paragraphs>
  <Slides>23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Times New Roman</vt:lpstr>
      <vt:lpstr>Wingdings</vt:lpstr>
      <vt:lpstr>Office Theme</vt:lpstr>
      <vt:lpstr>Slide 1</vt:lpstr>
      <vt:lpstr>Overview</vt:lpstr>
      <vt:lpstr>SiD Geometry implementation</vt:lpstr>
      <vt:lpstr>Geometry: end shafts</vt:lpstr>
      <vt:lpstr>Geometry: pacman and SiD</vt:lpstr>
      <vt:lpstr>Geometry: pacman-cavern interface</vt:lpstr>
      <vt:lpstr>Geometry: pacman penetrations</vt:lpstr>
      <vt:lpstr>Geometry: cross section at IP</vt:lpstr>
      <vt:lpstr>Geometry: SiD</vt:lpstr>
      <vt:lpstr>Monte Carlo tools and methods</vt:lpstr>
      <vt:lpstr>Dose limits</vt:lpstr>
      <vt:lpstr>Beam conditions / accident conditions</vt:lpstr>
      <vt:lpstr>20 R.L. Cu target in IP-14 m. Pacman size.</vt:lpstr>
      <vt:lpstr>20 R.L. Cu target in IP-14 m. Small pacman.</vt:lpstr>
      <vt:lpstr>20 R.L. Cu target in IP-14 m. Large pacman.</vt:lpstr>
      <vt:lpstr>20 R.L. Cu target in IP-9 m. Small pacman.</vt:lpstr>
      <vt:lpstr>20 R.L. Cu target in IP-9 m. Small pacman.</vt:lpstr>
      <vt:lpstr>20 R.L. Cu target in IP-9 m. Large pacman.</vt:lpstr>
      <vt:lpstr>20 R.L. Cu target in IP-9 m. Small pacman.</vt:lpstr>
      <vt:lpstr>20 R.L. Cu target in IP-9 m. Large pacman.</vt:lpstr>
      <vt:lpstr>Beam 1 hits tungsten mask at IP-3 m</vt:lpstr>
      <vt:lpstr>Ongoing studies</vt:lpstr>
      <vt:lpstr>Provisional conclusions</vt:lpstr>
    </vt:vector>
  </TitlesOfParts>
  <Company>SLAC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SLAC</dc:creator>
  <cp:lastModifiedBy>msantana</cp:lastModifiedBy>
  <cp:revision>59</cp:revision>
  <dcterms:created xsi:type="dcterms:W3CDTF">2010-03-25T23:10:15Z</dcterms:created>
  <dcterms:modified xsi:type="dcterms:W3CDTF">2010-03-27T04:14:32Z</dcterms:modified>
</cp:coreProperties>
</file>