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tiff" ContentType="image/tif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14" r:id="rId2"/>
    <p:sldMasterId id="2147483726" r:id="rId3"/>
  </p:sldMasterIdLst>
  <p:notesMasterIdLst>
    <p:notesMasterId r:id="rId17"/>
  </p:notesMasterIdLst>
  <p:handoutMasterIdLst>
    <p:handoutMasterId r:id="rId18"/>
  </p:handoutMasterIdLst>
  <p:sldIdLst>
    <p:sldId id="310" r:id="rId4"/>
    <p:sldId id="311" r:id="rId5"/>
    <p:sldId id="313" r:id="rId6"/>
    <p:sldId id="312" r:id="rId7"/>
    <p:sldId id="322" r:id="rId8"/>
    <p:sldId id="314" r:id="rId9"/>
    <p:sldId id="315" r:id="rId10"/>
    <p:sldId id="316" r:id="rId11"/>
    <p:sldId id="317" r:id="rId12"/>
    <p:sldId id="323" r:id="rId13"/>
    <p:sldId id="324" r:id="rId14"/>
    <p:sldId id="321" r:id="rId15"/>
    <p:sldId id="319" r:id="rId16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0000"/>
    <a:srgbClr val="CC6600"/>
    <a:srgbClr val="FFCC00"/>
    <a:srgbClr val="8C04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86410" autoAdjust="0"/>
  </p:normalViewPr>
  <p:slideViewPr>
    <p:cSldViewPr snapToGrid="0">
      <p:cViewPr varScale="1">
        <p:scale>
          <a:sx n="94" d="100"/>
          <a:sy n="94" d="100"/>
        </p:scale>
        <p:origin x="-450" y="72"/>
      </p:cViewPr>
      <p:guideLst>
        <p:guide orient="horz" pos="2160"/>
        <p:guide pos="2926"/>
      </p:guideLst>
    </p:cSldViewPr>
  </p:slideViewPr>
  <p:outlineViewPr>
    <p:cViewPr>
      <p:scale>
        <a:sx n="33" d="100"/>
        <a:sy n="33" d="100"/>
      </p:scale>
      <p:origin x="0" y="3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7673867F-5715-4436-92E3-58C1BF6558DC}" type="datetime1">
              <a:rPr lang="en-US" altLang="ja-JP"/>
              <a:pPr/>
              <a:t>9/18/2009</a:t>
            </a:fld>
            <a:endParaRPr lang="en-US" altLang="ja-JP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39068C46-5764-4D57-B057-D3874B55DA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fld id="{B763A8B9-AD59-4536-8ABA-FB4A69A3E7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52BA60-8CC8-4F55-8FC4-2DD09D8AA6A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357A34D-FE28-4A82-889E-76C29EAC1FB8}" type="slidenum">
              <a:rPr lang="en-US" sz="1200" kern="12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 kern="1200" dirty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B763A8B9-AD59-4536-8ABA-FB4A69A3E741}" type="slidenum">
              <a:rPr lang="en-US" altLang="ja-JP" sz="1200" kern="12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ja-JP" sz="1200" kern="12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406DE62-FEB2-4610-B3EE-DA8A6DC889B0}" type="slidenum">
              <a:rPr kumimoji="1" lang="en-US">
                <a:solidFill>
                  <a:prstClr val="black"/>
                </a:solidFill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kumimoji="1" lang="en-US" dirty="0">
              <a:solidFill>
                <a:prstClr val="black"/>
              </a:solidFill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50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4DAA626-4AE5-4193-95A0-10621B428725}" type="slidenum">
              <a:rPr lang="en-US">
                <a:solidFill>
                  <a:prstClr val="black"/>
                </a:solidFill>
                <a:ea typeface="ＭＳ Ｐゴシック" pitchFamily="50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>
              <a:solidFill>
                <a:prstClr val="black"/>
              </a:solidFill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en-US" sz="2400">
              <a:ea typeface="ＭＳ Ｐゴシック" pitchFamily="34" charset="-128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en-US" sz="2400">
              <a:ea typeface="ＭＳ Ｐゴシック" pitchFamily="34" charset="-128"/>
            </a:endParaRPr>
          </a:p>
        </p:txBody>
      </p:sp>
      <p:pic>
        <p:nvPicPr>
          <p:cNvPr id="6" name="Picture 9" descr="1024_greendot_div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ilcc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WG Convener Meeting</a:t>
            </a:r>
            <a:endParaRPr lang="en-US" altLang="ja-JP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3A9F3-41DF-488A-B2CE-9645E574118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EAEE4888-E29E-41BD-A44E-DBCA6B69BB43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9F020EA-C930-4640-B859-77F745E84AB3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EA20265-7D4D-4CDB-946A-4535E3DB3F63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7E25A3F-D35C-4179-ADDC-5CAB8157F882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8D1A7D4-C11C-4237-8FD9-E70A4334A5D3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1AFB6E6-440C-4CF3-BBD0-320C41154474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9AB60E2-5436-4A1F-872E-370DAD9FA214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38A87C8-1B34-4152-B436-6529ABA81155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76EC6B4-ACF2-4700-980B-869399BAF33A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90289F4-6F9B-444D-89BE-76183A54C1FC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5D6F0BA-0B5F-44D6-8010-EF864FF672C8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4A7BE75-8F5C-43AA-9665-B556231923C7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16BADD7-2EB5-4DD7-8959-A3E82149303C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3567136E-DC62-4945-971F-ACBE02E878A7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D1AC1F2-E760-467B-B4AD-906E7104E036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BFAF68B-B9A3-4C59-BE34-04EBBCE7040F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5013448-AC65-4582-B6F4-F9CC5FC45D8D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058C02A-1A5A-42A8-8783-A42B6F90A03F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 smtClean="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sz="1600" b="1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918EEC7-0AEC-4B5E-A22C-9F6239576EF9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B72CE69-8047-48B0-9BA7-9939790BD93F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90A044-71C9-41C8-9F7E-879F90A0F13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F92E44B-7645-42C2-B901-56888EE3E486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47998BD-05C8-4700-B0C1-C5B2158176C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E9A5D070-BC64-449D-85EC-DFE0B2AB3351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B9FE2CA-DAFB-43A6-A422-F3E8F34F955F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1D4B159-3715-40D8-991F-388FB16B344C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51DC3EA-CAB6-4161-A86A-3D0856EEAFC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07D3C93-877F-4357-99E1-A37673350BA1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231FF26-E0ED-4DAF-A445-D549F5AD78E1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EC19399B-FF98-42F2-ADBB-271CA002FE71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E3363407-BEC7-4C5A-99D5-EAC6C13A9D94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63A90E4-51EB-4F6F-BC50-F111BD5FE275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rtl="0">
                <a:defRPr/>
              </a:pPr>
              <a:t>2009/9/18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83C5A62-B19E-47F1-82B6-463233D23F08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rtl="0">
                <a:defRPr/>
              </a:pPr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ea typeface="ＭＳ Ｐゴシック" pitchFamily="34" charset="-128"/>
              </a:defRPr>
            </a:lvl1pPr>
          </a:lstStyle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97063" y="6400800"/>
            <a:ext cx="53498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>
                <a:solidFill>
                  <a:srgbClr val="23346C"/>
                </a:solidFill>
                <a:ea typeface="ＭＳ Ｐゴシック" pitchFamily="34" charset="-128"/>
              </a:defRPr>
            </a:lvl1pPr>
          </a:lstStyle>
          <a:p>
            <a:r>
              <a:rPr lang="en-US" altLang="ja-JP" smtClean="0"/>
              <a:t>WG Convener Meeting</a:t>
            </a:r>
            <a:endParaRPr lang="en-US" altLang="ja-JP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ea typeface="ＭＳ Ｐゴシック" pitchFamily="34" charset="-128"/>
              </a:defRPr>
            </a:lvl1pPr>
          </a:lstStyle>
          <a:p>
            <a:fld id="{5D825BFF-E28A-4B06-AC84-A089A3B845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23346C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pitchFamily="-2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rgbClr val="0070C0"/>
          </a:solidFill>
          <a:latin typeface="+mn-lt"/>
          <a:ea typeface="ＭＳ Ｐゴシック" pitchFamily="-2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pitchFamily="-2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29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rtl="0">
              <a:defRPr/>
            </a:pPr>
            <a:fld id="{478BFAFC-2B27-4319-A2DA-B0483C451F57}" type="datetimeFigureOut">
              <a:rPr kumimoji="1" lang="ja-JP" alt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rtl="0">
                <a:defRPr/>
              </a:pPr>
              <a:t>2009/9/18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rtl="0">
              <a:defRPr/>
            </a:pPr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rtl="0">
              <a:defRPr/>
            </a:pPr>
            <a:fld id="{31F4394A-0D2C-494A-880F-02342368361C}" type="slidenum">
              <a:rPr kumimoji="1" lang="ja-JP" alt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rtl="0">
                <a:defRPr/>
              </a:pPr>
              <a:t>‹#›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kern="120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  <a:endParaRPr lang="en-GB" kern="12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fld id="{20F50857-5A8B-4BF3-B3EE-3065156FA3E9}" type="slidenum">
              <a:rPr lang="en-GB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71F6-F249-4018-AF3B-6446EECB48F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124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/>
            <a:fld id="{222D3DB6-30BF-46F6-8B6E-56A56CE9AD28}" type="slidenum">
              <a:rPr lang="en-US" altLang="ja-JP" sz="1400">
                <a:ea typeface="ＭＳ Ｐゴシック" pitchFamily="34" charset="-128"/>
              </a:rPr>
              <a:pPr algn="r" fontAlgn="base"/>
              <a:t>1</a:t>
            </a:fld>
            <a:endParaRPr lang="en-US" altLang="ja-JP" sz="1400">
              <a:ea typeface="ＭＳ Ｐゴシック" pitchFamily="34" charset="-128"/>
            </a:endParaRPr>
          </a:p>
        </p:txBody>
      </p:sp>
      <p:sp>
        <p:nvSpPr>
          <p:cNvPr id="5125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/>
            <a:fld id="{6F372943-9455-4BC1-97A5-44BCFB389F7B}" type="slidenum">
              <a:rPr lang="en-US" altLang="ja-JP" sz="1400">
                <a:ea typeface="ＭＳ Ｐゴシック" pitchFamily="34" charset="-128"/>
              </a:rPr>
              <a:pPr algn="r" fontAlgn="base"/>
              <a:t>1</a:t>
            </a:fld>
            <a:endParaRPr lang="en-US" altLang="ja-JP" sz="1400">
              <a:ea typeface="ＭＳ Ｐゴシック" pitchFamily="34" charset="-128"/>
            </a:endParaRPr>
          </a:p>
        </p:txBody>
      </p:sp>
      <p:sp>
        <p:nvSpPr>
          <p:cNvPr id="5126" name="Rectangle 8"/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kumimoji="0" lang="en-US" altLang="ja-JP" sz="3200" dirty="0" smtClean="0"/>
              <a:t>2009 Linear Collider Workshop of the Americas – WG Convener Meeting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Agenda: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Goals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Format: Plenary and Parallel Sessions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Parallel Sessions (Conveners)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800" dirty="0" smtClean="0"/>
              <a:t>Goals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800" dirty="0" smtClean="0"/>
              <a:t>Joint Sessions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After the workshop: preparing the ‘SB2009’ Proposal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Conclusions: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3110"/>
            <a:ext cx="7772400" cy="5621209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Goals for the next GDE workshop: LCWS10 Beijing, March 26-30, 2010</a:t>
            </a:r>
          </a:p>
          <a:p>
            <a:pPr lvl="1"/>
            <a:r>
              <a:rPr lang="en-US" dirty="0" smtClean="0"/>
              <a:t>R &amp; D, Engineering, Test Facilities</a:t>
            </a:r>
          </a:p>
          <a:p>
            <a:r>
              <a:rPr lang="en-US" sz="2400" dirty="0" smtClean="0"/>
              <a:t> ‘</a:t>
            </a:r>
            <a:r>
              <a:rPr lang="en-US" sz="2400" dirty="0" smtClean="0"/>
              <a:t>SB2009 Proposal’ 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lvl="1"/>
            <a:r>
              <a:rPr lang="en-US" altLang="ja-JP" dirty="0" smtClean="0"/>
              <a:t>Conveners</a:t>
            </a:r>
            <a:r>
              <a:rPr lang="en-US" altLang="ja-JP" baseline="0" dirty="0" smtClean="0"/>
              <a:t> and Group Leaders: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Develop the contents outline </a:t>
            </a:r>
            <a:r>
              <a:rPr lang="en-US" altLang="ja-JP" dirty="0" smtClean="0">
                <a:sym typeface="Wingdings" pitchFamily="2" charset="2"/>
              </a:rPr>
              <a:t> skeleton</a:t>
            </a:r>
            <a:r>
              <a:rPr lang="en-US" altLang="ja-JP" baseline="0" dirty="0" smtClean="0">
                <a:sym typeface="Wingdings" pitchFamily="2" charset="2"/>
              </a:rPr>
              <a:t> exists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Develop the writing plan</a:t>
            </a:r>
          </a:p>
          <a:p>
            <a:pPr lvl="2"/>
            <a:r>
              <a:rPr lang="en-US" altLang="ja-JP" dirty="0" smtClean="0"/>
              <a:t>Assign the authors</a:t>
            </a:r>
          </a:p>
          <a:p>
            <a:pPr lvl="2"/>
            <a:r>
              <a:rPr lang="en-US" altLang="ja-JP" dirty="0" smtClean="0"/>
              <a:t>And report to PMs, before the end of this ALCPG mtg.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Note: AD &amp; I meeting: DESY December 2 – 3, 2009</a:t>
            </a:r>
          </a:p>
          <a:p>
            <a:pPr lvl="1"/>
            <a:r>
              <a:rPr lang="en-US" dirty="0" smtClean="0"/>
              <a:t>M. Ross, </a:t>
            </a:r>
            <a:r>
              <a:rPr lang="en-US" altLang="ja-JP" dirty="0" smtClean="0"/>
              <a:t>A. Yamamoto, N. </a:t>
            </a:r>
            <a:r>
              <a:rPr lang="en-US" altLang="ja-JP" dirty="0" err="1" smtClean="0"/>
              <a:t>Toge</a:t>
            </a:r>
            <a:endParaRPr lang="en-US" dirty="0" smtClean="0"/>
          </a:p>
          <a:p>
            <a:r>
              <a:rPr lang="en-US" sz="2400" dirty="0" smtClean="0"/>
              <a:t>Also note,</a:t>
            </a:r>
          </a:p>
          <a:p>
            <a:pPr lvl="1"/>
            <a:r>
              <a:rPr lang="en-US" dirty="0" smtClean="0"/>
              <a:t>AAP Review,</a:t>
            </a:r>
            <a:r>
              <a:rPr lang="en-US" baseline="0" dirty="0" smtClean="0"/>
              <a:t> January 2010</a:t>
            </a:r>
          </a:p>
          <a:p>
            <a:pPr lvl="1"/>
            <a:r>
              <a:rPr lang="en-US" altLang="ja-JP" dirty="0" smtClean="0"/>
              <a:t>GDE workshop: LCWS10 Beijing, March 26-30, 2010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Timeline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38A87C8-1B34-4152-B436-6529ABA81155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039813"/>
            <a:ext cx="7772400" cy="5818187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1500" dirty="0" smtClean="0"/>
              <a:t>3-4 September	ADI/CFS Meeting (</a:t>
            </a:r>
            <a:r>
              <a:rPr lang="en-GB" sz="1500" dirty="0" err="1" smtClean="0"/>
              <a:t>Daresbury</a:t>
            </a:r>
            <a:r>
              <a:rPr lang="en-GB" sz="15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rgbClr val="A6A6A6"/>
                </a:solidFill>
              </a:rPr>
              <a:t>Finalise CFS SB2009 layout drawings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rgbClr val="A6A6A6"/>
                </a:solidFill>
              </a:rPr>
              <a:t>Review CRI layouts / solutions / CAD3D</a:t>
            </a:r>
          </a:p>
          <a:p>
            <a:pPr>
              <a:lnSpc>
                <a:spcPct val="80000"/>
              </a:lnSpc>
            </a:pPr>
            <a:endParaRPr lang="en-GB" sz="1500" dirty="0" smtClean="0"/>
          </a:p>
          <a:p>
            <a:pPr>
              <a:lnSpc>
                <a:spcPct val="80000"/>
              </a:lnSpc>
            </a:pPr>
            <a:r>
              <a:rPr lang="en-GB" sz="1500" dirty="0" smtClean="0"/>
              <a:t>29.09-03.10	ALCPG (Albuquerque)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Review results of May Action Items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Reports from </a:t>
            </a:r>
            <a:r>
              <a:rPr lang="en-GB" sz="1300" dirty="0" err="1" smtClean="0">
                <a:solidFill>
                  <a:schemeClr val="tx1"/>
                </a:solidFill>
              </a:rPr>
              <a:t>AvTF</a:t>
            </a:r>
            <a:r>
              <a:rPr lang="en-GB" sz="1300" dirty="0" smtClean="0">
                <a:solidFill>
                  <a:schemeClr val="tx1"/>
                </a:solidFill>
              </a:rPr>
              <a:t> and tunnel safety (CFS)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Review cost increment estimates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Identify and resolve outstanding SB2009 issues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Achieve agreement on what goes into Proposal Document</a:t>
            </a:r>
          </a:p>
          <a:p>
            <a:pPr lvl="2">
              <a:lnSpc>
                <a:spcPct val="80000"/>
              </a:lnSpc>
            </a:pPr>
            <a:r>
              <a:rPr lang="en-GB" sz="1100" dirty="0" smtClean="0"/>
              <a:t>Agree on Proposal Document outline, scope and writing assignments</a:t>
            </a:r>
          </a:p>
          <a:p>
            <a:pPr lvl="1">
              <a:lnSpc>
                <a:spcPct val="80000"/>
              </a:lnSpc>
            </a:pPr>
            <a:r>
              <a:rPr lang="en-GB" sz="1300" dirty="0" smtClean="0">
                <a:solidFill>
                  <a:schemeClr val="tx1"/>
                </a:solidFill>
              </a:rPr>
              <a:t>Communication with Phys &amp; Detector community</a:t>
            </a:r>
          </a:p>
          <a:p>
            <a:pPr>
              <a:lnSpc>
                <a:spcPct val="80000"/>
              </a:lnSpc>
            </a:pPr>
            <a:endParaRPr lang="en-GB" sz="1500" dirty="0" smtClean="0"/>
          </a:p>
          <a:p>
            <a:pPr>
              <a:lnSpc>
                <a:spcPct val="80000"/>
              </a:lnSpc>
            </a:pPr>
            <a:r>
              <a:rPr lang="en-GB" sz="1500" dirty="0" smtClean="0"/>
              <a:t>2-3.12 	2nd AD&amp;I meeting @ DESY 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Final review / editing of Proposal Document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Resolution of remaining issues from ALCPG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Final action items towards producing final Proposal Document.</a:t>
            </a:r>
            <a:endParaRPr lang="en-GB" sz="13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en-GB" sz="1500" dirty="0" smtClean="0"/>
          </a:p>
          <a:p>
            <a:pPr>
              <a:lnSpc>
                <a:spcPct val="80000"/>
              </a:lnSpc>
            </a:pPr>
            <a:r>
              <a:rPr lang="en-GB" sz="1500" dirty="0" smtClean="0"/>
              <a:t>Mid/End Dec.   Proposal Report to EC/AAP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Need to set a drop-dead date which takes into account the Christmas Holiday period.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Friday December 18 would be two-weeks after 2nd ADI meeting</a:t>
            </a:r>
            <a:endParaRPr lang="en-GB" sz="13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en-GB" sz="1500" dirty="0" smtClean="0"/>
          </a:p>
          <a:p>
            <a:pPr>
              <a:lnSpc>
                <a:spcPct val="80000"/>
              </a:lnSpc>
            </a:pPr>
            <a:r>
              <a:rPr lang="en-GB" sz="1500" dirty="0" smtClean="0"/>
              <a:t>6-8.01.10          2nd AAP review</a:t>
            </a:r>
          </a:p>
          <a:p>
            <a:pPr>
              <a:lnSpc>
                <a:spcPct val="80000"/>
              </a:lnSpc>
            </a:pPr>
            <a:endParaRPr lang="en-US" sz="1500" dirty="0" smtClean="0"/>
          </a:p>
          <a:p>
            <a:pPr>
              <a:lnSpc>
                <a:spcPct val="80000"/>
              </a:lnSpc>
            </a:pPr>
            <a:r>
              <a:rPr lang="en-US" sz="1500" dirty="0" smtClean="0"/>
              <a:t>26-30.03.2010 LCWS (Beijing)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Consensus agreement on TD Phase 2 baseline for TDR cost estimation</a:t>
            </a:r>
          </a:p>
          <a:p>
            <a:pPr lvl="1">
              <a:lnSpc>
                <a:spcPct val="80000"/>
              </a:lnSpc>
            </a:pPr>
            <a:r>
              <a:rPr lang="en-US" sz="13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Including feedback from AAP and larger community.</a:t>
            </a:r>
            <a:endParaRPr lang="en-GB" sz="13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en-GB" sz="1500" dirty="0" smtClean="0"/>
          </a:p>
        </p:txBody>
      </p:sp>
      <p:sp>
        <p:nvSpPr>
          <p:cNvPr id="8" name="TextBox 7"/>
          <p:cNvSpPr txBox="1"/>
          <p:nvPr/>
        </p:nvSpPr>
        <p:spPr>
          <a:xfrm rot="19232605">
            <a:off x="5247238" y="1083203"/>
            <a:ext cx="1045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Done</a:t>
            </a:r>
          </a:p>
        </p:txBody>
      </p:sp>
      <p:sp>
        <p:nvSpPr>
          <p:cNvPr id="9" name="TextBox 7"/>
          <p:cNvSpPr txBox="1"/>
          <p:nvPr/>
        </p:nvSpPr>
        <p:spPr>
          <a:xfrm rot="19232605">
            <a:off x="6099021" y="2259185"/>
            <a:ext cx="2157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 are here</a:t>
            </a:r>
            <a:endParaRPr lang="en-US" sz="2800" kern="1200" dirty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SB2009 Proposal Document Outline</a:t>
            </a:r>
            <a:endParaRPr lang="en-US" sz="3200" dirty="0"/>
          </a:p>
        </p:txBody>
      </p:sp>
      <p:pic>
        <p:nvPicPr>
          <p:cNvPr id="5" name="Content Placeholder 4" descr="SB2009 Proposal Document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2015" t="10521" r="18885" b="47697"/>
          <a:stretch>
            <a:fillRect/>
          </a:stretch>
        </p:blipFill>
        <p:spPr>
          <a:xfrm>
            <a:off x="959371" y="1089439"/>
            <a:ext cx="6850504" cy="53605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August 26, 2009</a:t>
            </a:r>
            <a:endParaRPr lang="en-GB" sz="12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38A87C8-1B34-4152-B436-6529ABA81155}" type="slidenum">
              <a:rPr lang="en-GB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sz="14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kern="12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CFS / Glo (PM report)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3181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4000" dirty="0" smtClean="0"/>
              <a:t>SB2009 Development at ALCPG:</a:t>
            </a:r>
            <a:endParaRPr lang="ja-JP" altLang="en-US" sz="4000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644"/>
            <a:ext cx="8229600" cy="4972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800" b="1" dirty="0" smtClean="0">
                <a:solidFill>
                  <a:srgbClr val="0070C0"/>
                </a:solidFill>
              </a:rPr>
              <a:t>System description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Check the summary descriptions and confirm within the group, and with other groups. Identify open issues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800" b="1" dirty="0" smtClean="0">
                <a:solidFill>
                  <a:srgbClr val="0070C0"/>
                </a:solidFill>
              </a:rPr>
              <a:t>Layout description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Check the outline drawings and confirm within the group,  and with other groups, in particular, CF/S. Identify open issues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800" b="1" dirty="0" smtClean="0">
                <a:solidFill>
                  <a:srgbClr val="0070C0"/>
                </a:solidFill>
              </a:rPr>
              <a:t>Cost implications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Check the preliminary component counts and unit costs for new components. Check within the group, and communicate with Costing G. Identify open issues.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800" b="1" dirty="0" smtClean="0">
                <a:solidFill>
                  <a:srgbClr val="0070C0"/>
                </a:solidFill>
              </a:rPr>
              <a:t>TDP2 activities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Check the table for key technical issues. Confirm within the group, and with other groups. Identify open issues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800" b="1" dirty="0" smtClean="0">
                <a:solidFill>
                  <a:srgbClr val="0070C0"/>
                </a:solidFill>
              </a:rPr>
              <a:t>By the end of ALCPG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Report the outcome of discussion.  Sort out the established agreement and/or outstanding issues.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Assign the responsible chief author for each section.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z="1800" dirty="0" smtClean="0"/>
              <a:t>Update the outline for the Proposal Document. Fill in a few sentences for each of these bullets if possible. Create a list of open issues as part of it. Share. This is our v.0.1 draft.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altLang="ja-JP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ja-JP" alt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398434" cy="914400"/>
          </a:xfrm>
        </p:spPr>
        <p:txBody>
          <a:bodyPr/>
          <a:lstStyle/>
          <a:p>
            <a:r>
              <a:rPr lang="en-US" dirty="0" smtClean="0"/>
              <a:t>Goals – R &amp; D: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Progress on </a:t>
            </a:r>
            <a:r>
              <a:rPr lang="en-US" sz="2400" dirty="0" smtClean="0">
                <a:solidFill>
                  <a:srgbClr val="FF0000"/>
                </a:solidFill>
              </a:rPr>
              <a:t>risk mitigating </a:t>
            </a:r>
            <a:r>
              <a:rPr lang="en-US" sz="2400" dirty="0" smtClean="0"/>
              <a:t>R&amp;D, </a:t>
            </a:r>
          </a:p>
          <a:p>
            <a:pPr lvl="1"/>
            <a:r>
              <a:rPr lang="en-US" sz="2400" dirty="0" smtClean="0"/>
              <a:t>primarily the global high-gradient SCRF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; </a:t>
            </a:r>
          </a:p>
          <a:p>
            <a:pPr lvl="1"/>
            <a:r>
              <a:rPr lang="en-US" sz="2400" dirty="0" smtClean="0"/>
              <a:t>electron cloud suppression and ultra-small emittance generation in the damping rings (CESR-TA, ATF, DANE, etc.); </a:t>
            </a:r>
          </a:p>
          <a:p>
            <a:pPr lvl="1"/>
            <a:r>
              <a:rPr lang="en-US" sz="2400" dirty="0" smtClean="0"/>
              <a:t>ATF2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for demonstration of the final focus optics and beam </a:t>
            </a:r>
            <a:r>
              <a:rPr lang="en-US" sz="2400" dirty="0" err="1" smtClean="0"/>
              <a:t>stabilisation</a:t>
            </a:r>
            <a:r>
              <a:rPr lang="en-US" sz="2400" dirty="0" smtClean="0"/>
              <a:t>. </a:t>
            </a:r>
          </a:p>
          <a:p>
            <a:pPr lvl="1"/>
            <a:r>
              <a:rPr lang="en-US" sz="2400" dirty="0" smtClean="0"/>
              <a:t>Review of TTF/FLASH 9mA experimental run. </a:t>
            </a:r>
          </a:p>
          <a:p>
            <a:pPr lvl="1"/>
            <a:endParaRPr lang="en-US" sz="2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398434" cy="914400"/>
          </a:xfrm>
        </p:spPr>
        <p:txBody>
          <a:bodyPr/>
          <a:lstStyle/>
          <a:p>
            <a:r>
              <a:rPr lang="en-US" dirty="0" smtClean="0"/>
              <a:t>Goals - Engineering: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048036"/>
            <a:ext cx="7772400" cy="5486400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Technical progress on </a:t>
            </a:r>
            <a:r>
              <a:rPr lang="en-US" sz="2400" dirty="0" smtClean="0">
                <a:solidFill>
                  <a:srgbClr val="FF0000"/>
                </a:solidFill>
              </a:rPr>
              <a:t>engineering design </a:t>
            </a:r>
            <a:r>
              <a:rPr lang="en-US" sz="2400" dirty="0" smtClean="0"/>
              <a:t>work, </a:t>
            </a:r>
          </a:p>
          <a:p>
            <a:pPr lvl="1"/>
            <a:r>
              <a:rPr lang="en-US" sz="2400" dirty="0" smtClean="0"/>
              <a:t>specifically the SCRF linac (cryomodules) and</a:t>
            </a:r>
          </a:p>
          <a:p>
            <a:pPr lvl="1"/>
            <a:r>
              <a:rPr lang="en-US" sz="2400" dirty="0" smtClean="0"/>
              <a:t> development of „plug compatibility‟ interface specifications. </a:t>
            </a:r>
          </a:p>
          <a:p>
            <a:pPr lvl="1"/>
            <a:r>
              <a:rPr lang="en-US" sz="2400" dirty="0" smtClean="0"/>
              <a:t>Global 31.5 MV/m cryomodule test (“Global S1”);</a:t>
            </a:r>
          </a:p>
          <a:p>
            <a:pPr lvl="1"/>
            <a:r>
              <a:rPr lang="en-US" sz="2400" dirty="0" smtClean="0"/>
              <a:t> development of world-wide infrastructure and SCRF test facilities; </a:t>
            </a:r>
          </a:p>
          <a:p>
            <a:pPr lvl="1"/>
            <a:r>
              <a:rPr lang="en-US" sz="2400" dirty="0" smtClean="0"/>
              <a:t>development of cost effective high-level RF power sources (including HLRF solutions associated with a single-tunnel option).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Machine Detector Interface </a:t>
            </a:r>
          </a:p>
          <a:p>
            <a:pPr lvl="1"/>
            <a:r>
              <a:rPr lang="en-US" sz="2400" dirty="0" smtClean="0"/>
              <a:t>(jointly with ALCPG), including CFS for collider hall. </a:t>
            </a:r>
          </a:p>
          <a:p>
            <a:pPr lvl="1"/>
            <a:endParaRPr lang="en-US" sz="2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398434" cy="914400"/>
          </a:xfrm>
        </p:spPr>
        <p:txBody>
          <a:bodyPr/>
          <a:lstStyle/>
          <a:p>
            <a:r>
              <a:rPr lang="en-US" dirty="0" smtClean="0"/>
              <a:t>Goals - Design: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Accelerator Design &amp; Integration (AD&amp;I): </a:t>
            </a:r>
          </a:p>
          <a:p>
            <a:pPr lvl="1"/>
            <a:r>
              <a:rPr lang="en-US" sz="2400" dirty="0" smtClean="0"/>
              <a:t>review of the “Straw-man Baseline 2009” (SB2009) elements, </a:t>
            </a:r>
          </a:p>
          <a:p>
            <a:pPr lvl="1"/>
            <a:r>
              <a:rPr lang="en-US" sz="2400" dirty="0" smtClean="0"/>
              <a:t>including reports on </a:t>
            </a:r>
            <a:r>
              <a:rPr lang="en-US" sz="2400" dirty="0" err="1" smtClean="0"/>
              <a:t>on</a:t>
            </a:r>
            <a:r>
              <a:rPr lang="en-US" sz="2400" dirty="0" smtClean="0"/>
              <a:t>-going studies and plans towards a baseline proposal. </a:t>
            </a:r>
          </a:p>
          <a:p>
            <a:pPr lvl="1"/>
            <a:r>
              <a:rPr lang="en-US" sz="2400" dirty="0" smtClean="0"/>
              <a:t>Assessment of associated cost increments and risk (via the development of the Risk Register). </a:t>
            </a:r>
          </a:p>
          <a:p>
            <a:pPr lvl="1"/>
            <a:r>
              <a:rPr lang="en-US" sz="2400" dirty="0" smtClean="0"/>
              <a:t>This workshop will also provide an </a:t>
            </a:r>
            <a:r>
              <a:rPr lang="en-US" sz="2400" dirty="0" smtClean="0">
                <a:solidFill>
                  <a:srgbClr val="FF0000"/>
                </a:solidFill>
              </a:rPr>
              <a:t>open forum </a:t>
            </a:r>
            <a:r>
              <a:rPr lang="en-US" sz="2400" dirty="0" smtClean="0"/>
              <a:t>for discussion of the proposed design modifications with the </a:t>
            </a:r>
            <a:r>
              <a:rPr lang="en-US" sz="2400" dirty="0" smtClean="0">
                <a:solidFill>
                  <a:srgbClr val="FF0000"/>
                </a:solidFill>
              </a:rPr>
              <a:t>physics and detector </a:t>
            </a:r>
            <a:r>
              <a:rPr lang="en-US" sz="2400" dirty="0" smtClean="0"/>
              <a:t>community. </a:t>
            </a:r>
          </a:p>
          <a:p>
            <a:pPr lvl="2"/>
            <a:r>
              <a:rPr lang="en-US" sz="2400" dirty="0" smtClean="0"/>
              <a:t>Tuesday 16:45 – 17:45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398434" cy="914400"/>
          </a:xfrm>
        </p:spPr>
        <p:txBody>
          <a:bodyPr/>
          <a:lstStyle/>
          <a:p>
            <a:r>
              <a:rPr lang="en-US" dirty="0" smtClean="0"/>
              <a:t>Goals - Design:</a:t>
            </a:r>
            <a:br>
              <a:rPr lang="en-US" dirty="0" smtClean="0"/>
            </a:br>
            <a:r>
              <a:rPr lang="en-US" sz="2000" b="1" dirty="0" smtClean="0">
                <a:solidFill>
                  <a:srgbClr val="00B0F0"/>
                </a:solidFill>
              </a:rPr>
              <a:t>THIS IS OUR HIGHLIGHT THIS TIME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3095" y="1207827"/>
            <a:ext cx="7772400" cy="48006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Accelerator Design &amp; Integration (AD&amp;I): </a:t>
            </a:r>
          </a:p>
          <a:p>
            <a:pPr lvl="1"/>
            <a:r>
              <a:rPr lang="en-US" dirty="0" smtClean="0"/>
              <a:t>We will complete our </a:t>
            </a:r>
            <a:r>
              <a:rPr lang="en-US" dirty="0" err="1" smtClean="0"/>
              <a:t>rebaselining</a:t>
            </a:r>
            <a:r>
              <a:rPr lang="en-US" dirty="0" smtClean="0"/>
              <a:t> proposal by the end of this year, and we now </a:t>
            </a:r>
            <a:r>
              <a:rPr lang="en-US" dirty="0" smtClean="0"/>
              <a:t>must move forward. </a:t>
            </a:r>
            <a:r>
              <a:rPr lang="en-US" dirty="0" smtClean="0"/>
              <a:t>So, let us -</a:t>
            </a:r>
          </a:p>
          <a:p>
            <a:pPr lvl="2"/>
            <a:r>
              <a:rPr lang="en-US" sz="1800" dirty="0" smtClean="0"/>
              <a:t>Review of the “Straw-man Baseline 2009” (SB2009) elements, </a:t>
            </a:r>
            <a:r>
              <a:rPr lang="en-US" sz="1800" dirty="0" smtClean="0">
                <a:sym typeface="Wingdings" pitchFamily="2" charset="2"/>
              </a:rPr>
              <a:t> Please check these.</a:t>
            </a:r>
            <a:endParaRPr lang="en-US" sz="1800" dirty="0" smtClean="0"/>
          </a:p>
          <a:p>
            <a:pPr lvl="2"/>
            <a:r>
              <a:rPr lang="en-US" sz="1800" dirty="0" smtClean="0"/>
              <a:t>Complete our first cut at the cost increment analysis and the risk register analysis.</a:t>
            </a:r>
          </a:p>
          <a:p>
            <a:pPr lvl="2"/>
            <a:r>
              <a:rPr lang="en-US" altLang="ja-JP" sz="1800" dirty="0" smtClean="0"/>
              <a:t>Sort out the homework items to do within this year, toward writing the proposal doc.</a:t>
            </a:r>
          </a:p>
          <a:p>
            <a:pPr lvl="2"/>
            <a:r>
              <a:rPr lang="en-US" altLang="ja-JP" sz="1800" dirty="0" smtClean="0"/>
              <a:t>Identify the key design issues to remain in TDP2. Outline our rough plans of attack, in particular if some related R&amp;D plans are already in place.</a:t>
            </a:r>
          </a:p>
          <a:p>
            <a:pPr lvl="1"/>
            <a:r>
              <a:rPr lang="en-US" dirty="0" smtClean="0"/>
              <a:t>This workshop will also provide an </a:t>
            </a:r>
            <a:r>
              <a:rPr lang="en-US" dirty="0" smtClean="0">
                <a:solidFill>
                  <a:srgbClr val="FF0000"/>
                </a:solidFill>
              </a:rPr>
              <a:t>open forum </a:t>
            </a:r>
            <a:r>
              <a:rPr lang="en-US" dirty="0" smtClean="0"/>
              <a:t>for discussion of the proposed design modifications with the </a:t>
            </a:r>
            <a:r>
              <a:rPr lang="en-US" dirty="0" smtClean="0">
                <a:solidFill>
                  <a:srgbClr val="FF0000"/>
                </a:solidFill>
              </a:rPr>
              <a:t>physics and detector </a:t>
            </a:r>
            <a:r>
              <a:rPr lang="en-US" dirty="0" smtClean="0"/>
              <a:t>community. </a:t>
            </a:r>
          </a:p>
          <a:p>
            <a:pPr lvl="2"/>
            <a:r>
              <a:rPr lang="en-US" sz="1800" dirty="0" smtClean="0"/>
              <a:t>Tuesday 16:45 – 17:45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Sept 18, 2009</a:t>
            </a:r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WG Convener Meeting</a:t>
            </a:r>
            <a:endParaRPr lang="en-US" altLang="ja-JP" dirty="0"/>
          </a:p>
        </p:txBody>
      </p:sp>
      <p:sp>
        <p:nvSpPr>
          <p:cNvPr id="9" name="テキスト ボックス 9"/>
          <p:cNvSpPr txBox="1"/>
          <p:nvPr/>
        </p:nvSpPr>
        <p:spPr>
          <a:xfrm rot="19640333">
            <a:off x="6589045" y="176249"/>
            <a:ext cx="2339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Revision –</a:t>
            </a:r>
          </a:p>
          <a:p>
            <a:r>
              <a:rPr kumimoji="1" lang="en-US" altLang="ja-JP" dirty="0" err="1" smtClean="0"/>
              <a:t>Mcr</a:t>
            </a:r>
            <a:r>
              <a:rPr kumimoji="1" lang="en-US" altLang="ja-JP" dirty="0" smtClean="0"/>
              <a:t>/NKT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400800" cy="563563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ALCPG09 GDE 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Strawman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agenda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5867400"/>
            <a:ext cx="8305800" cy="3810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16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WG’s: Sources, BDS, Damping Rings, Main Linac, CFS, Beam Dynamics (?) ….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t>Slide </a:t>
            </a:r>
            <a:fld id="{45708E46-220E-468C-A415-B31038FD8C4B}" type="slidenum">
              <a:rPr lang="en-US" sz="12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kern="120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914400"/>
          <a:ext cx="8077200" cy="4811396"/>
        </p:xfrm>
        <a:graphic>
          <a:graphicData uri="http://schemas.openxmlformats.org/drawingml/2006/table">
            <a:tbl>
              <a:tblPr/>
              <a:tblGrid>
                <a:gridCol w="1236663"/>
                <a:gridCol w="1565275"/>
                <a:gridCol w="1319212"/>
                <a:gridCol w="1319213"/>
                <a:gridCol w="1317625"/>
                <a:gridCol w="1319212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Tuesday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Wednesday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Thursday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Friday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Saturday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8.30 – 10.00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Joint Plenary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Plenary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Accelerator Design &amp; Integration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Peter G - 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Peter G – Main Linac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Plenary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 summaries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10.00 – 10.30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10.30 – 12.00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Joint Plenary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Gov &amp; PIP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Gov &amp; PIP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Joint Plenary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summary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LCWS summary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12.00 – 13.30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lunch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lunch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lunch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EC lunch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12271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13.30 – 15.00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plenary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CLIC, SRF, XFEL  etc…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B19BE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Special Det. Session –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machine parameters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4E9922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Peter G – damping 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Peter G - BDS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Peter G - CFS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15.30 – 16.00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16.00 – 17.30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Plenary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PM’s &amp; TAGL’s goals, organisatiion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etc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B19BE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Panel discussion (in early evening)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WG’s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GDE Plenary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E9922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Accelerator Design &amp; Integration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262673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30 Parallel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733" y="1413803"/>
            <a:ext cx="7772400" cy="480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 smtClean="0">
                <a:solidFill>
                  <a:srgbClr val="000000"/>
                </a:solidFill>
                <a:ea typeface="ＭＳ Ｐゴシック" charset="-128"/>
              </a:rPr>
              <a:t>Slide </a:t>
            </a:r>
            <a:fld id="{0D64C2C9-77A8-412C-8EDF-09525E753397}" type="slidenum">
              <a:rPr lang="en-US" sz="1200" kern="1200" smtClean="0">
                <a:solidFill>
                  <a:srgbClr val="000000"/>
                </a:solidFill>
                <a:ea typeface="ＭＳ Ｐゴシック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200" kern="120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38" y="849313"/>
            <a:ext cx="9210676" cy="5918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</a:t>
            </a:r>
            <a:r>
              <a:rPr lang="en-US" baseline="0" dirty="0" smtClean="0"/>
              <a:t> 1 Parallel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1938"/>
            <a:ext cx="77724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8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6763"/>
            <a:ext cx="9144000" cy="532447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2 Parallel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 18, 2009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WG Convener Meeting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3A9F3-41DF-488A-B2CE-9645E574118C}" type="slidenum">
              <a:rPr lang="en-US" altLang="ja-JP" smtClean="0"/>
              <a:pPr/>
              <a:t>9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1125538"/>
            <a:ext cx="9169400" cy="46053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LC 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17409</TotalTime>
  <Words>980</Words>
  <Application>Microsoft Office PowerPoint</Application>
  <PresentationFormat>On-screen Show (4:3)</PresentationFormat>
  <Paragraphs>209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6_Blank Presentation</vt:lpstr>
      <vt:lpstr>Office テーマ</vt:lpstr>
      <vt:lpstr>ILC standard</vt:lpstr>
      <vt:lpstr>2009 Linear Collider Workshop of the Americas – WG Convener Meeting</vt:lpstr>
      <vt:lpstr>Goals – R &amp; D:</vt:lpstr>
      <vt:lpstr>Goals - Engineering:</vt:lpstr>
      <vt:lpstr>Goals - Design:</vt:lpstr>
      <vt:lpstr>Goals - Design: THIS IS OUR HIGHLIGHT THIS TIME</vt:lpstr>
      <vt:lpstr>ALCPG09 GDE Strawman agenda</vt:lpstr>
      <vt:lpstr>September 30 Parallel session</vt:lpstr>
      <vt:lpstr>October 1 Parallel session</vt:lpstr>
      <vt:lpstr>October 2 Parallel session</vt:lpstr>
      <vt:lpstr>Workshop Conclusions:</vt:lpstr>
      <vt:lpstr>Timeline</vt:lpstr>
      <vt:lpstr>SB2009 Proposal Document Outline</vt:lpstr>
      <vt:lpstr>SB2009 Development at ALCPG: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</dc:title>
  <dc:creator>PM</dc:creator>
  <cp:lastModifiedBy>Marc Ross</cp:lastModifiedBy>
  <cp:revision>677</cp:revision>
  <dcterms:created xsi:type="dcterms:W3CDTF">2009-01-26T00:39:37Z</dcterms:created>
  <dcterms:modified xsi:type="dcterms:W3CDTF">2009-09-18T12:42:47Z</dcterms:modified>
</cp:coreProperties>
</file>