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B69E33-4988-499E-9317-7FFED838B5E6}" type="datetimeFigureOut">
              <a:rPr lang="en-US" smtClean="0"/>
              <a:t>9/16/2009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772EFB-999C-4B9D-B978-50C2AC42F11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53FFF9-875D-4CE8-945E-57159BE99C38}" type="slidenum">
              <a:rPr lang="en-US"/>
              <a:pPr/>
              <a:t>2</a:t>
            </a:fld>
            <a:endParaRPr lang="en-US"/>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B0DD45-841D-46CF-B0DE-7771050B7AEB}" type="slidenum">
              <a:rPr lang="en-US"/>
              <a:pPr/>
              <a:t>4</a:t>
            </a:fld>
            <a:endParaRPr lang="en-US"/>
          </a:p>
        </p:txBody>
      </p:sp>
      <p:sp>
        <p:nvSpPr>
          <p:cNvPr id="4098" name="Rectangle 2"/>
          <p:cNvSpPr>
            <a:spLocks noRo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6E2402-4057-456A-829E-13DA491F255F}" type="datetimeFigureOut">
              <a:rPr lang="en-US" smtClean="0"/>
              <a:t>9/16/2009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6E2402-4057-456A-829E-13DA491F255F}" type="datetimeFigureOut">
              <a:rPr lang="en-US" smtClean="0"/>
              <a:t>9/16/2009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6E2402-4057-456A-829E-13DA491F255F}" type="datetimeFigureOut">
              <a:rPr lang="en-US" smtClean="0"/>
              <a:t>9/16/2009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6E2402-4057-456A-829E-13DA491F255F}" type="datetimeFigureOut">
              <a:rPr lang="en-US" smtClean="0"/>
              <a:t>9/16/2009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6E2402-4057-456A-829E-13DA491F255F}" type="datetimeFigureOut">
              <a:rPr lang="en-US" smtClean="0"/>
              <a:t>9/16/2009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6E2402-4057-456A-829E-13DA491F255F}" type="datetimeFigureOut">
              <a:rPr lang="en-US" smtClean="0"/>
              <a:t>9/16/2009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6E2402-4057-456A-829E-13DA491F255F}" type="datetimeFigureOut">
              <a:rPr lang="en-US" smtClean="0"/>
              <a:t>9/16/2009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6E2402-4057-456A-829E-13DA491F255F}" type="datetimeFigureOut">
              <a:rPr lang="en-US" smtClean="0"/>
              <a:t>9/16/2009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6E2402-4057-456A-829E-13DA491F255F}" type="datetimeFigureOut">
              <a:rPr lang="en-US" smtClean="0"/>
              <a:t>9/16/2009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6E2402-4057-456A-829E-13DA491F255F}" type="datetimeFigureOut">
              <a:rPr lang="en-US" smtClean="0"/>
              <a:t>9/16/2009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6E2402-4057-456A-829E-13DA491F255F}" type="datetimeFigureOut">
              <a:rPr lang="en-US" smtClean="0"/>
              <a:t>9/16/2009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402B3B-D902-4FF9-85ED-D1AF2D4F00A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6E2402-4057-456A-829E-13DA491F255F}" type="datetimeFigureOut">
              <a:rPr lang="en-US" smtClean="0"/>
              <a:t>9/16/2009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402B3B-D902-4FF9-85ED-D1AF2D4F00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Laser upgrade for NML</a:t>
            </a:r>
            <a:endParaRPr lang="en-US" dirty="0"/>
          </a:p>
        </p:txBody>
      </p:sp>
      <p:sp>
        <p:nvSpPr>
          <p:cNvPr id="3" name="Subtitle 2"/>
          <p:cNvSpPr>
            <a:spLocks noGrp="1"/>
          </p:cNvSpPr>
          <p:nvPr>
            <p:ph type="subTitle" idx="1"/>
          </p:nvPr>
        </p:nvSpPr>
        <p:spPr/>
        <p:txBody>
          <a:bodyPr/>
          <a:lstStyle/>
          <a:p>
            <a:r>
              <a:rPr lang="en-US" dirty="0" err="1" smtClean="0"/>
              <a:t>Jinhao</a:t>
            </a:r>
            <a:r>
              <a:rPr lang="en-US" dirty="0" smtClean="0"/>
              <a:t> </a:t>
            </a:r>
            <a:r>
              <a:rPr lang="en-US" dirty="0" err="1" smtClean="0"/>
              <a:t>Ruan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far</a:t>
            </a:r>
            <a:endParaRPr lang="en-US" dirty="0"/>
          </a:p>
        </p:txBody>
      </p:sp>
      <p:sp>
        <p:nvSpPr>
          <p:cNvPr id="3" name="Content Placeholder 2"/>
          <p:cNvSpPr>
            <a:spLocks noGrp="1"/>
          </p:cNvSpPr>
          <p:nvPr>
            <p:ph idx="1"/>
          </p:nvPr>
        </p:nvSpPr>
        <p:spPr>
          <a:xfrm>
            <a:off x="304800" y="1600200"/>
            <a:ext cx="8686800" cy="4525963"/>
          </a:xfrm>
        </p:spPr>
        <p:txBody>
          <a:bodyPr>
            <a:normAutofit lnSpcReduction="10000"/>
          </a:bodyPr>
          <a:lstStyle/>
          <a:p>
            <a:r>
              <a:rPr lang="en-US" dirty="0" smtClean="0"/>
              <a:t>Diode pumped MP structure was able to deliver 3MHz flat pulse train</a:t>
            </a:r>
          </a:p>
          <a:p>
            <a:r>
              <a:rPr lang="en-US" dirty="0" smtClean="0"/>
              <a:t>Current power level is probably enough for 3.2 </a:t>
            </a:r>
            <a:r>
              <a:rPr lang="en-US" dirty="0" err="1" smtClean="0"/>
              <a:t>nC</a:t>
            </a:r>
            <a:r>
              <a:rPr lang="en-US" dirty="0" smtClean="0"/>
              <a:t> charge . However there’s not too much margin for error. </a:t>
            </a:r>
            <a:r>
              <a:rPr lang="en-US" dirty="0" smtClean="0"/>
              <a:t>Laser diode is already working at the 90% of the power level.</a:t>
            </a:r>
          </a:p>
          <a:p>
            <a:r>
              <a:rPr lang="en-US" dirty="0"/>
              <a:t>F</a:t>
            </a:r>
            <a:r>
              <a:rPr lang="en-US" dirty="0" smtClean="0"/>
              <a:t>lash lamp pumped diode was not able to keep the flatness over the train. More effort is on the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diode working position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28600" y="1676400"/>
            <a:ext cx="8631848" cy="3771900"/>
          </a:xfrm>
          <a:prstGeom prst="rect">
            <a:avLst/>
          </a:prstGeom>
          <a:noFill/>
          <a:ln w="9525">
            <a:noFill/>
            <a:miter lim="800000"/>
            <a:headEnd/>
            <a:tailEnd/>
          </a:ln>
        </p:spPr>
      </p:pic>
      <p:cxnSp>
        <p:nvCxnSpPr>
          <p:cNvPr id="6" name="Straight Arrow Connector 5"/>
          <p:cNvCxnSpPr/>
          <p:nvPr/>
        </p:nvCxnSpPr>
        <p:spPr>
          <a:xfrm rot="5400000" flipH="1" flipV="1">
            <a:off x="5449094" y="3313906"/>
            <a:ext cx="838200" cy="1588"/>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MP performance</a:t>
            </a:r>
            <a:endParaRPr lang="en-US" dirty="0"/>
          </a:p>
        </p:txBody>
      </p:sp>
      <p:pic>
        <p:nvPicPr>
          <p:cNvPr id="4" name="Picture 3" descr="jitter14.jpg"/>
          <p:cNvPicPr>
            <a:picLocks noChangeAspect="1"/>
          </p:cNvPicPr>
          <p:nvPr/>
        </p:nvPicPr>
        <p:blipFill>
          <a:blip r:embed="rId2" cstate="print"/>
          <a:stretch>
            <a:fillRect/>
          </a:stretch>
        </p:blipFill>
        <p:spPr>
          <a:xfrm>
            <a:off x="4495800" y="1295400"/>
            <a:ext cx="4064000" cy="3048000"/>
          </a:xfrm>
          <a:prstGeom prst="rect">
            <a:avLst/>
          </a:prstGeom>
        </p:spPr>
      </p:pic>
      <p:pic>
        <p:nvPicPr>
          <p:cNvPr id="5" name="Picture 4" descr="jitter15.jpg"/>
          <p:cNvPicPr>
            <a:picLocks noChangeAspect="1"/>
          </p:cNvPicPr>
          <p:nvPr/>
        </p:nvPicPr>
        <p:blipFill>
          <a:blip r:embed="rId3" cstate="print"/>
          <a:stretch>
            <a:fillRect/>
          </a:stretch>
        </p:blipFill>
        <p:spPr>
          <a:xfrm>
            <a:off x="152400" y="1295400"/>
            <a:ext cx="4191000" cy="3143250"/>
          </a:xfrm>
          <a:prstGeom prst="rect">
            <a:avLst/>
          </a:prstGeom>
        </p:spPr>
      </p:pic>
      <p:sp>
        <p:nvSpPr>
          <p:cNvPr id="6" name="TextBox 5"/>
          <p:cNvSpPr txBox="1"/>
          <p:nvPr/>
        </p:nvSpPr>
        <p:spPr>
          <a:xfrm>
            <a:off x="838200" y="4876800"/>
            <a:ext cx="3124200" cy="369332"/>
          </a:xfrm>
          <a:prstGeom prst="rect">
            <a:avLst/>
          </a:prstGeom>
          <a:noFill/>
        </p:spPr>
        <p:txBody>
          <a:bodyPr wrap="square" rtlCol="0">
            <a:spAutoFit/>
          </a:bodyPr>
          <a:lstStyle/>
          <a:p>
            <a:r>
              <a:rPr lang="en-US" dirty="0" smtClean="0"/>
              <a:t>18 round trip inside cavity</a:t>
            </a:r>
            <a:endParaRPr lang="en-US" dirty="0"/>
          </a:p>
        </p:txBody>
      </p:sp>
      <p:sp>
        <p:nvSpPr>
          <p:cNvPr id="7" name="TextBox 6"/>
          <p:cNvSpPr txBox="1"/>
          <p:nvPr/>
        </p:nvSpPr>
        <p:spPr>
          <a:xfrm>
            <a:off x="5181600" y="4876800"/>
            <a:ext cx="3124200" cy="369332"/>
          </a:xfrm>
          <a:prstGeom prst="rect">
            <a:avLst/>
          </a:prstGeom>
          <a:noFill/>
        </p:spPr>
        <p:txBody>
          <a:bodyPr wrap="square" rtlCol="0">
            <a:spAutoFit/>
          </a:bodyPr>
          <a:lstStyle/>
          <a:p>
            <a:r>
              <a:rPr lang="en-US" dirty="0" smtClean="0"/>
              <a:t>19 round trip inside cavity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thoughts</a:t>
            </a:r>
            <a:endParaRPr lang="en-US" dirty="0"/>
          </a:p>
        </p:txBody>
      </p:sp>
      <p:sp>
        <p:nvSpPr>
          <p:cNvPr id="3" name="Content Placeholder 2"/>
          <p:cNvSpPr>
            <a:spLocks noGrp="1"/>
          </p:cNvSpPr>
          <p:nvPr>
            <p:ph idx="1"/>
          </p:nvPr>
        </p:nvSpPr>
        <p:spPr>
          <a:xfrm>
            <a:off x="457200" y="1600201"/>
            <a:ext cx="8229600" cy="3810000"/>
          </a:xfrm>
        </p:spPr>
        <p:txBody>
          <a:bodyPr/>
          <a:lstStyle/>
          <a:p>
            <a:r>
              <a:rPr lang="en-US" dirty="0" smtClean="0"/>
              <a:t>New powerful pump diode</a:t>
            </a:r>
          </a:p>
          <a:p>
            <a:pPr lvl="1"/>
            <a:r>
              <a:rPr lang="en-US" dirty="0" smtClean="0"/>
              <a:t>100W  QCW diode ?</a:t>
            </a:r>
          </a:p>
          <a:p>
            <a:pPr lvl="1"/>
            <a:r>
              <a:rPr lang="en-US" dirty="0" smtClean="0"/>
              <a:t>I will use this to double our current energy by 2 but the diode will work at 60% level instead of 90%.</a:t>
            </a:r>
          </a:p>
          <a:p>
            <a:pPr lvl="1"/>
            <a:r>
              <a:rPr lang="en-US" dirty="0" smtClean="0"/>
              <a:t>Current diode will be still be used to make another 1 pass structure to double the energy again </a:t>
            </a:r>
          </a:p>
          <a:p>
            <a:pPr lvl="1"/>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thoughts</a:t>
            </a:r>
            <a:endParaRPr lang="en-US" dirty="0"/>
          </a:p>
        </p:txBody>
      </p:sp>
      <p:sp>
        <p:nvSpPr>
          <p:cNvPr id="3" name="Content Placeholder 2"/>
          <p:cNvSpPr>
            <a:spLocks noGrp="1"/>
          </p:cNvSpPr>
          <p:nvPr>
            <p:ph idx="1"/>
          </p:nvPr>
        </p:nvSpPr>
        <p:spPr/>
        <p:txBody>
          <a:bodyPr>
            <a:normAutofit lnSpcReduction="10000"/>
          </a:bodyPr>
          <a:lstStyle/>
          <a:p>
            <a:r>
              <a:rPr lang="en-US" dirty="0" smtClean="0"/>
              <a:t>Flash lamp 2-pass booster (Booster energy in the range of 30-40 times)</a:t>
            </a:r>
          </a:p>
          <a:p>
            <a:pPr lvl="1"/>
            <a:r>
              <a:rPr lang="en-US" dirty="0" smtClean="0"/>
              <a:t>We already get into touch with power supply group(Dan wolf) to see what we can do on the flash lamp power supply. By changing the waveform of the flash lamp power supply we may flatten the train.</a:t>
            </a:r>
          </a:p>
          <a:p>
            <a:pPr lvl="1"/>
            <a:r>
              <a:rPr lang="en-US" dirty="0" smtClean="0"/>
              <a:t>We also have a pulse train shape available.</a:t>
            </a:r>
          </a:p>
          <a:p>
            <a:pPr lvl="1"/>
            <a:r>
              <a:rPr lang="en-US" dirty="0" smtClean="0"/>
              <a:t>Is it possible to upgrade to all diode pump version?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DESY laser structure – all diode pump</a:t>
            </a:r>
            <a:endParaRPr lang="en-US" dirty="0"/>
          </a:p>
        </p:txBody>
      </p:sp>
      <p:sp>
        <p:nvSpPr>
          <p:cNvPr id="2152" name="Rectangle 10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49" name="Group 1"/>
          <p:cNvGrpSpPr>
            <a:grpSpLocks noChangeAspect="1"/>
          </p:cNvGrpSpPr>
          <p:nvPr/>
        </p:nvGrpSpPr>
        <p:grpSpPr bwMode="auto">
          <a:xfrm>
            <a:off x="533400" y="1295400"/>
            <a:ext cx="8164286" cy="4572000"/>
            <a:chOff x="730" y="1992"/>
            <a:chExt cx="9000" cy="5040"/>
          </a:xfrm>
        </p:grpSpPr>
        <p:sp>
          <p:nvSpPr>
            <p:cNvPr id="2151" name="AutoShape 103"/>
            <p:cNvSpPr>
              <a:spLocks noChangeAspect="1" noChangeArrowheads="1" noTextEdit="1"/>
            </p:cNvSpPr>
            <p:nvPr/>
          </p:nvSpPr>
          <p:spPr bwMode="auto">
            <a:xfrm>
              <a:off x="730" y="1992"/>
              <a:ext cx="9000" cy="504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0" name="Text Box 102"/>
            <p:cNvSpPr txBox="1">
              <a:spLocks noChangeArrowheads="1"/>
            </p:cNvSpPr>
            <p:nvPr/>
          </p:nvSpPr>
          <p:spPr bwMode="auto">
            <a:xfrm>
              <a:off x="1450" y="2092"/>
              <a:ext cx="90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Seed</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149" name="Line 101"/>
            <p:cNvSpPr>
              <a:spLocks noChangeShapeType="1"/>
            </p:cNvSpPr>
            <p:nvPr/>
          </p:nvSpPr>
          <p:spPr bwMode="auto">
            <a:xfrm flipH="1">
              <a:off x="730" y="217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8" name="Line 100"/>
            <p:cNvSpPr>
              <a:spLocks noChangeShapeType="1"/>
            </p:cNvSpPr>
            <p:nvPr/>
          </p:nvSpPr>
          <p:spPr bwMode="auto">
            <a:xfrm>
              <a:off x="730" y="289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7" name="Line 99"/>
            <p:cNvSpPr>
              <a:spLocks noChangeShapeType="1"/>
            </p:cNvSpPr>
            <p:nvPr/>
          </p:nvSpPr>
          <p:spPr bwMode="auto">
            <a:xfrm flipH="1">
              <a:off x="910" y="2353"/>
              <a:ext cx="54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46" name="Line 98"/>
            <p:cNvSpPr>
              <a:spLocks noChangeShapeType="1"/>
            </p:cNvSpPr>
            <p:nvPr/>
          </p:nvSpPr>
          <p:spPr bwMode="auto">
            <a:xfrm>
              <a:off x="910" y="2353"/>
              <a:ext cx="0" cy="719"/>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45" name="Line 97"/>
            <p:cNvSpPr>
              <a:spLocks noChangeShapeType="1"/>
            </p:cNvSpPr>
            <p:nvPr/>
          </p:nvSpPr>
          <p:spPr bwMode="auto">
            <a:xfrm>
              <a:off x="730" y="2712"/>
              <a:ext cx="360" cy="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144" name="Text Box 96"/>
            <p:cNvSpPr txBox="1">
              <a:spLocks noChangeArrowheads="1"/>
            </p:cNvSpPr>
            <p:nvPr/>
          </p:nvSpPr>
          <p:spPr bwMode="auto">
            <a:xfrm>
              <a:off x="970" y="255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500</a:t>
              </a:r>
              <a:endParaRPr kumimoji="0" lang="en-US" altLang="ja-JP" sz="1800" b="0" i="0" u="none" strike="noStrike" cap="none" normalizeH="0" baseline="0" smtClean="0">
                <a:ln>
                  <a:noFill/>
                </a:ln>
                <a:solidFill>
                  <a:schemeClr val="tx1"/>
                </a:solidFill>
                <a:effectLst/>
                <a:latin typeface="Arial" pitchFamily="34" charset="0"/>
              </a:endParaRPr>
            </a:p>
          </p:txBody>
        </p:sp>
        <p:grpSp>
          <p:nvGrpSpPr>
            <p:cNvPr id="2141" name="Group 93"/>
            <p:cNvGrpSpPr>
              <a:grpSpLocks/>
            </p:cNvGrpSpPr>
            <p:nvPr/>
          </p:nvGrpSpPr>
          <p:grpSpPr bwMode="auto">
            <a:xfrm>
              <a:off x="1270" y="2982"/>
              <a:ext cx="180" cy="180"/>
              <a:chOff x="1270" y="2892"/>
              <a:chExt cx="360" cy="360"/>
            </a:xfrm>
          </p:grpSpPr>
          <p:sp>
            <p:nvSpPr>
              <p:cNvPr id="2143" name="Rectangle 95"/>
              <p:cNvSpPr>
                <a:spLocks noChangeArrowheads="1"/>
              </p:cNvSpPr>
              <p:nvPr/>
            </p:nvSpPr>
            <p:spPr bwMode="auto">
              <a:xfrm>
                <a:off x="1270" y="2892"/>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2" name="Line 94"/>
              <p:cNvSpPr>
                <a:spLocks noChangeShapeType="1"/>
              </p:cNvSpPr>
              <p:nvPr/>
            </p:nvSpPr>
            <p:spPr bwMode="auto">
              <a:xfrm flipH="1">
                <a:off x="1270" y="289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40" name="Line 92"/>
            <p:cNvSpPr>
              <a:spLocks noChangeShapeType="1"/>
            </p:cNvSpPr>
            <p:nvPr/>
          </p:nvSpPr>
          <p:spPr bwMode="auto">
            <a:xfrm>
              <a:off x="910" y="3072"/>
              <a:ext cx="720" cy="1"/>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39" name="Text Box 91"/>
            <p:cNvSpPr txBox="1">
              <a:spLocks noChangeArrowheads="1"/>
            </p:cNvSpPr>
            <p:nvPr/>
          </p:nvSpPr>
          <p:spPr bwMode="auto">
            <a:xfrm>
              <a:off x="1630" y="2712"/>
              <a:ext cx="10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Faraday Rotator</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138" name="Line 90"/>
            <p:cNvSpPr>
              <a:spLocks noChangeShapeType="1"/>
            </p:cNvSpPr>
            <p:nvPr/>
          </p:nvSpPr>
          <p:spPr bwMode="auto">
            <a:xfrm>
              <a:off x="2710" y="3072"/>
              <a:ext cx="720" cy="1"/>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nvGrpSpPr>
            <p:cNvPr id="2135" name="Group 87"/>
            <p:cNvGrpSpPr>
              <a:grpSpLocks/>
            </p:cNvGrpSpPr>
            <p:nvPr/>
          </p:nvGrpSpPr>
          <p:grpSpPr bwMode="auto">
            <a:xfrm>
              <a:off x="2900" y="2462"/>
              <a:ext cx="720" cy="970"/>
              <a:chOff x="2900" y="2462"/>
              <a:chExt cx="720" cy="970"/>
            </a:xfrm>
          </p:grpSpPr>
          <p:sp>
            <p:nvSpPr>
              <p:cNvPr id="2137" name="Rectangle 89"/>
              <p:cNvSpPr>
                <a:spLocks noChangeArrowheads="1"/>
              </p:cNvSpPr>
              <p:nvPr/>
            </p:nvSpPr>
            <p:spPr bwMode="auto">
              <a:xfrm>
                <a:off x="3070" y="2712"/>
                <a:ext cx="1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6" name="Text Box 88"/>
              <p:cNvSpPr txBox="1">
                <a:spLocks noChangeArrowheads="1"/>
              </p:cNvSpPr>
              <p:nvPr/>
            </p:nvSpPr>
            <p:spPr bwMode="auto">
              <a:xfrm>
                <a:off x="2900" y="246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λ/2</a:t>
                </a:r>
                <a:endParaRPr kumimoji="0" lang="en-US" altLang="ja-JP" sz="1800" b="0" i="0" u="none" strike="noStrike" cap="none" normalizeH="0" baseline="0" smtClean="0">
                  <a:ln>
                    <a:noFill/>
                  </a:ln>
                  <a:solidFill>
                    <a:schemeClr val="tx1"/>
                  </a:solidFill>
                  <a:effectLst/>
                  <a:latin typeface="Arial" pitchFamily="34" charset="0"/>
                </a:endParaRPr>
              </a:p>
            </p:txBody>
          </p:sp>
        </p:grpSp>
        <p:sp>
          <p:nvSpPr>
            <p:cNvPr id="2134" name="Text Box 86"/>
            <p:cNvSpPr txBox="1">
              <a:spLocks noChangeArrowheads="1"/>
            </p:cNvSpPr>
            <p:nvPr/>
          </p:nvSpPr>
          <p:spPr bwMode="auto">
            <a:xfrm>
              <a:off x="6360" y="2792"/>
              <a:ext cx="72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Pulse picker</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133" name="Line 85"/>
            <p:cNvSpPr>
              <a:spLocks noChangeShapeType="1"/>
            </p:cNvSpPr>
            <p:nvPr/>
          </p:nvSpPr>
          <p:spPr bwMode="auto">
            <a:xfrm>
              <a:off x="3430" y="3072"/>
              <a:ext cx="5760" cy="1"/>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nvGrpSpPr>
            <p:cNvPr id="2128" name="Group 80"/>
            <p:cNvGrpSpPr>
              <a:grpSpLocks/>
            </p:cNvGrpSpPr>
            <p:nvPr/>
          </p:nvGrpSpPr>
          <p:grpSpPr bwMode="auto">
            <a:xfrm>
              <a:off x="4440" y="2532"/>
              <a:ext cx="720" cy="760"/>
              <a:chOff x="4440" y="2532"/>
              <a:chExt cx="720" cy="760"/>
            </a:xfrm>
          </p:grpSpPr>
          <p:grpSp>
            <p:nvGrpSpPr>
              <p:cNvPr id="2130" name="Group 82"/>
              <p:cNvGrpSpPr>
                <a:grpSpLocks/>
              </p:cNvGrpSpPr>
              <p:nvPr/>
            </p:nvGrpSpPr>
            <p:grpSpPr bwMode="auto">
              <a:xfrm>
                <a:off x="4690" y="2852"/>
                <a:ext cx="1" cy="440"/>
                <a:chOff x="4690" y="2852"/>
                <a:chExt cx="1" cy="440"/>
              </a:xfrm>
            </p:grpSpPr>
            <p:sp>
              <p:nvSpPr>
                <p:cNvPr id="2132" name="Line 84"/>
                <p:cNvSpPr>
                  <a:spLocks noChangeShapeType="1"/>
                </p:cNvSpPr>
                <p:nvPr/>
              </p:nvSpPr>
              <p:spPr bwMode="auto">
                <a:xfrm>
                  <a:off x="4690" y="3112"/>
                  <a:ext cx="1"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1" name="Line 83"/>
                <p:cNvSpPr>
                  <a:spLocks noChangeShapeType="1"/>
                </p:cNvSpPr>
                <p:nvPr/>
              </p:nvSpPr>
              <p:spPr bwMode="auto">
                <a:xfrm>
                  <a:off x="4690" y="2852"/>
                  <a:ext cx="1"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29" name="Text Box 81"/>
              <p:cNvSpPr txBox="1">
                <a:spLocks noChangeArrowheads="1"/>
              </p:cNvSpPr>
              <p:nvPr/>
            </p:nvSpPr>
            <p:spPr bwMode="auto">
              <a:xfrm>
                <a:off x="4440" y="25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Iris</a:t>
                </a:r>
                <a:endParaRPr kumimoji="0" lang="en-US" altLang="ja-JP" sz="1800" b="0" i="0" u="none" strike="noStrike" cap="none" normalizeH="0" baseline="0" smtClean="0">
                  <a:ln>
                    <a:noFill/>
                  </a:ln>
                  <a:solidFill>
                    <a:schemeClr val="tx1"/>
                  </a:solidFill>
                  <a:effectLst/>
                  <a:latin typeface="Arial" pitchFamily="34" charset="0"/>
                </a:endParaRPr>
              </a:p>
            </p:txBody>
          </p:sp>
        </p:grpSp>
        <p:grpSp>
          <p:nvGrpSpPr>
            <p:cNvPr id="2123" name="Group 75"/>
            <p:cNvGrpSpPr>
              <a:grpSpLocks/>
            </p:cNvGrpSpPr>
            <p:nvPr/>
          </p:nvGrpSpPr>
          <p:grpSpPr bwMode="auto">
            <a:xfrm>
              <a:off x="5050" y="2532"/>
              <a:ext cx="720" cy="760"/>
              <a:chOff x="4440" y="2532"/>
              <a:chExt cx="720" cy="760"/>
            </a:xfrm>
          </p:grpSpPr>
          <p:grpSp>
            <p:nvGrpSpPr>
              <p:cNvPr id="2125" name="Group 77"/>
              <p:cNvGrpSpPr>
                <a:grpSpLocks/>
              </p:cNvGrpSpPr>
              <p:nvPr/>
            </p:nvGrpSpPr>
            <p:grpSpPr bwMode="auto">
              <a:xfrm>
                <a:off x="4690" y="2852"/>
                <a:ext cx="1" cy="440"/>
                <a:chOff x="4690" y="2852"/>
                <a:chExt cx="1" cy="440"/>
              </a:xfrm>
            </p:grpSpPr>
            <p:sp>
              <p:nvSpPr>
                <p:cNvPr id="2127" name="Line 79"/>
                <p:cNvSpPr>
                  <a:spLocks noChangeShapeType="1"/>
                </p:cNvSpPr>
                <p:nvPr/>
              </p:nvSpPr>
              <p:spPr bwMode="auto">
                <a:xfrm>
                  <a:off x="4690" y="3112"/>
                  <a:ext cx="1"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6" name="Line 78"/>
                <p:cNvSpPr>
                  <a:spLocks noChangeShapeType="1"/>
                </p:cNvSpPr>
                <p:nvPr/>
              </p:nvSpPr>
              <p:spPr bwMode="auto">
                <a:xfrm>
                  <a:off x="4690" y="2852"/>
                  <a:ext cx="1"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24" name="Text Box 76"/>
              <p:cNvSpPr txBox="1">
                <a:spLocks noChangeArrowheads="1"/>
              </p:cNvSpPr>
              <p:nvPr/>
            </p:nvSpPr>
            <p:spPr bwMode="auto">
              <a:xfrm>
                <a:off x="4440" y="25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Iris</a:t>
                </a:r>
                <a:endParaRPr kumimoji="0" lang="en-US" altLang="ja-JP" sz="1800" b="0" i="0" u="none" strike="noStrike" cap="none" normalizeH="0" baseline="0" smtClean="0">
                  <a:ln>
                    <a:noFill/>
                  </a:ln>
                  <a:solidFill>
                    <a:schemeClr val="tx1"/>
                  </a:solidFill>
                  <a:effectLst/>
                  <a:latin typeface="Arial" pitchFamily="34" charset="0"/>
                </a:endParaRPr>
              </a:p>
            </p:txBody>
          </p:sp>
        </p:grpSp>
        <p:grpSp>
          <p:nvGrpSpPr>
            <p:cNvPr id="2120" name="Group 72"/>
            <p:cNvGrpSpPr>
              <a:grpSpLocks/>
            </p:cNvGrpSpPr>
            <p:nvPr/>
          </p:nvGrpSpPr>
          <p:grpSpPr bwMode="auto">
            <a:xfrm>
              <a:off x="5490" y="2632"/>
              <a:ext cx="720" cy="620"/>
              <a:chOff x="5490" y="2632"/>
              <a:chExt cx="720" cy="620"/>
            </a:xfrm>
          </p:grpSpPr>
          <p:sp>
            <p:nvSpPr>
              <p:cNvPr id="2122" name="Line 74"/>
              <p:cNvSpPr>
                <a:spLocks noChangeShapeType="1"/>
              </p:cNvSpPr>
              <p:nvPr/>
            </p:nvSpPr>
            <p:spPr bwMode="auto">
              <a:xfrm>
                <a:off x="5770" y="2892"/>
                <a:ext cx="0" cy="36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121" name="Text Box 73"/>
              <p:cNvSpPr txBox="1">
                <a:spLocks noChangeArrowheads="1"/>
              </p:cNvSpPr>
              <p:nvPr/>
            </p:nvSpPr>
            <p:spPr bwMode="auto">
              <a:xfrm>
                <a:off x="5490" y="26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750</a:t>
                </a:r>
                <a:endParaRPr kumimoji="0" lang="en-US" altLang="ja-JP" sz="1800" b="0" i="0" u="none" strike="noStrike" cap="none" normalizeH="0" baseline="0" smtClean="0">
                  <a:ln>
                    <a:noFill/>
                  </a:ln>
                  <a:solidFill>
                    <a:schemeClr val="tx1"/>
                  </a:solidFill>
                  <a:effectLst/>
                  <a:latin typeface="Arial" pitchFamily="34" charset="0"/>
                </a:endParaRPr>
              </a:p>
            </p:txBody>
          </p:sp>
        </p:grpSp>
        <p:grpSp>
          <p:nvGrpSpPr>
            <p:cNvPr id="2117" name="Group 69"/>
            <p:cNvGrpSpPr>
              <a:grpSpLocks/>
            </p:cNvGrpSpPr>
            <p:nvPr/>
          </p:nvGrpSpPr>
          <p:grpSpPr bwMode="auto">
            <a:xfrm>
              <a:off x="5980" y="2982"/>
              <a:ext cx="180" cy="180"/>
              <a:chOff x="1270" y="2892"/>
              <a:chExt cx="360" cy="360"/>
            </a:xfrm>
          </p:grpSpPr>
          <p:sp>
            <p:nvSpPr>
              <p:cNvPr id="2119" name="Rectangle 71"/>
              <p:cNvSpPr>
                <a:spLocks noChangeArrowheads="1"/>
              </p:cNvSpPr>
              <p:nvPr/>
            </p:nvSpPr>
            <p:spPr bwMode="auto">
              <a:xfrm>
                <a:off x="1270" y="2892"/>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8" name="Line 70"/>
              <p:cNvSpPr>
                <a:spLocks noChangeShapeType="1"/>
              </p:cNvSpPr>
              <p:nvPr/>
            </p:nvSpPr>
            <p:spPr bwMode="auto">
              <a:xfrm flipH="1">
                <a:off x="1270" y="289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14" name="Group 66"/>
            <p:cNvGrpSpPr>
              <a:grpSpLocks/>
            </p:cNvGrpSpPr>
            <p:nvPr/>
          </p:nvGrpSpPr>
          <p:grpSpPr bwMode="auto">
            <a:xfrm>
              <a:off x="7210" y="2982"/>
              <a:ext cx="180" cy="180"/>
              <a:chOff x="1270" y="2892"/>
              <a:chExt cx="360" cy="360"/>
            </a:xfrm>
          </p:grpSpPr>
          <p:sp>
            <p:nvSpPr>
              <p:cNvPr id="2116" name="Rectangle 68"/>
              <p:cNvSpPr>
                <a:spLocks noChangeArrowheads="1"/>
              </p:cNvSpPr>
              <p:nvPr/>
            </p:nvSpPr>
            <p:spPr bwMode="auto">
              <a:xfrm>
                <a:off x="1270" y="2892"/>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5" name="Line 67"/>
              <p:cNvSpPr>
                <a:spLocks noChangeShapeType="1"/>
              </p:cNvSpPr>
              <p:nvPr/>
            </p:nvSpPr>
            <p:spPr bwMode="auto">
              <a:xfrm flipH="1">
                <a:off x="1270" y="289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11" name="Group 63"/>
            <p:cNvGrpSpPr>
              <a:grpSpLocks/>
            </p:cNvGrpSpPr>
            <p:nvPr/>
          </p:nvGrpSpPr>
          <p:grpSpPr bwMode="auto">
            <a:xfrm>
              <a:off x="7310" y="2452"/>
              <a:ext cx="720" cy="970"/>
              <a:chOff x="2900" y="2462"/>
              <a:chExt cx="720" cy="970"/>
            </a:xfrm>
          </p:grpSpPr>
          <p:sp>
            <p:nvSpPr>
              <p:cNvPr id="2113" name="Rectangle 65"/>
              <p:cNvSpPr>
                <a:spLocks noChangeArrowheads="1"/>
              </p:cNvSpPr>
              <p:nvPr/>
            </p:nvSpPr>
            <p:spPr bwMode="auto">
              <a:xfrm>
                <a:off x="3070" y="2712"/>
                <a:ext cx="1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2" name="Text Box 64"/>
              <p:cNvSpPr txBox="1">
                <a:spLocks noChangeArrowheads="1"/>
              </p:cNvSpPr>
              <p:nvPr/>
            </p:nvSpPr>
            <p:spPr bwMode="auto">
              <a:xfrm>
                <a:off x="2900" y="246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λ/2</a:t>
                </a:r>
                <a:endParaRPr kumimoji="0" lang="en-US" altLang="ja-JP" sz="1800" b="0" i="0" u="none" strike="noStrike" cap="none" normalizeH="0" baseline="0" smtClean="0">
                  <a:ln>
                    <a:noFill/>
                  </a:ln>
                  <a:solidFill>
                    <a:schemeClr val="tx1"/>
                  </a:solidFill>
                  <a:effectLst/>
                  <a:latin typeface="Arial" pitchFamily="34" charset="0"/>
                </a:endParaRPr>
              </a:p>
            </p:txBody>
          </p:sp>
        </p:grpSp>
        <p:sp>
          <p:nvSpPr>
            <p:cNvPr id="2110" name="Text Box 62"/>
            <p:cNvSpPr txBox="1">
              <a:spLocks noChangeArrowheads="1"/>
            </p:cNvSpPr>
            <p:nvPr/>
          </p:nvSpPr>
          <p:spPr bwMode="auto">
            <a:xfrm>
              <a:off x="3488" y="2694"/>
              <a:ext cx="10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30 W laser diode amplifier </a:t>
              </a:r>
              <a:r>
                <a:rPr kumimoji="0" lang="en-US" altLang="ja-JP" sz="800" b="1"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 </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109" name="Text Box 61"/>
            <p:cNvSpPr txBox="1">
              <a:spLocks noChangeArrowheads="1"/>
            </p:cNvSpPr>
            <p:nvPr/>
          </p:nvSpPr>
          <p:spPr bwMode="auto">
            <a:xfrm>
              <a:off x="7930" y="2712"/>
              <a:ext cx="10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30 W laser diode amplifier </a:t>
              </a:r>
              <a:r>
                <a:rPr kumimoji="0" lang="en-US" altLang="ja-JP" sz="800" b="1"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II</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108" name="Line 60"/>
            <p:cNvSpPr>
              <a:spLocks noChangeShapeType="1"/>
            </p:cNvSpPr>
            <p:nvPr/>
          </p:nvSpPr>
          <p:spPr bwMode="auto">
            <a:xfrm>
              <a:off x="9199" y="2793"/>
              <a:ext cx="1" cy="5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7" name="Line 59"/>
            <p:cNvSpPr>
              <a:spLocks noChangeShapeType="1"/>
            </p:cNvSpPr>
            <p:nvPr/>
          </p:nvSpPr>
          <p:spPr bwMode="auto">
            <a:xfrm>
              <a:off x="1306" y="3072"/>
              <a:ext cx="7902" cy="37"/>
            </a:xfrm>
            <a:prstGeom prst="line">
              <a:avLst/>
            </a:prstGeom>
            <a:noFill/>
            <a:ln w="9525">
              <a:solidFill>
                <a:srgbClr val="FF0000"/>
              </a:solidFill>
              <a:prstDash val="dash"/>
              <a:round/>
              <a:headEnd type="triangle" w="med" len="med"/>
              <a:tailEnd/>
            </a:ln>
          </p:spPr>
          <p:txBody>
            <a:bodyPr vert="horz" wrap="square" lIns="91440" tIns="45720" rIns="91440" bIns="45720" numCol="1" anchor="t" anchorCtr="0" compatLnSpc="1">
              <a:prstTxWarp prst="textNoShape">
                <a:avLst/>
              </a:prstTxWarp>
            </a:bodyPr>
            <a:lstStyle/>
            <a:p>
              <a:endParaRPr lang="en-US"/>
            </a:p>
          </p:txBody>
        </p:sp>
        <p:sp>
          <p:nvSpPr>
            <p:cNvPr id="2106" name="Line 58"/>
            <p:cNvSpPr>
              <a:spLocks noChangeShapeType="1"/>
            </p:cNvSpPr>
            <p:nvPr/>
          </p:nvSpPr>
          <p:spPr bwMode="auto">
            <a:xfrm>
              <a:off x="1351" y="3072"/>
              <a:ext cx="1" cy="1152"/>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05" name="Line 57"/>
            <p:cNvSpPr>
              <a:spLocks noChangeShapeType="1"/>
            </p:cNvSpPr>
            <p:nvPr/>
          </p:nvSpPr>
          <p:spPr bwMode="auto">
            <a:xfrm>
              <a:off x="1090" y="397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4" name="Line 56"/>
            <p:cNvSpPr>
              <a:spLocks noChangeShapeType="1"/>
            </p:cNvSpPr>
            <p:nvPr/>
          </p:nvSpPr>
          <p:spPr bwMode="auto">
            <a:xfrm flipV="1">
              <a:off x="1360" y="4197"/>
              <a:ext cx="8010" cy="1"/>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nvGrpSpPr>
            <p:cNvPr id="2101" name="Group 53"/>
            <p:cNvGrpSpPr>
              <a:grpSpLocks/>
            </p:cNvGrpSpPr>
            <p:nvPr/>
          </p:nvGrpSpPr>
          <p:grpSpPr bwMode="auto">
            <a:xfrm>
              <a:off x="1450" y="3792"/>
              <a:ext cx="720" cy="620"/>
              <a:chOff x="5490" y="2632"/>
              <a:chExt cx="720" cy="620"/>
            </a:xfrm>
          </p:grpSpPr>
          <p:sp>
            <p:nvSpPr>
              <p:cNvPr id="2103" name="Line 55"/>
              <p:cNvSpPr>
                <a:spLocks noChangeShapeType="1"/>
              </p:cNvSpPr>
              <p:nvPr/>
            </p:nvSpPr>
            <p:spPr bwMode="auto">
              <a:xfrm>
                <a:off x="5770" y="2892"/>
                <a:ext cx="0" cy="36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102" name="Text Box 54"/>
              <p:cNvSpPr txBox="1">
                <a:spLocks noChangeArrowheads="1"/>
              </p:cNvSpPr>
              <p:nvPr/>
            </p:nvSpPr>
            <p:spPr bwMode="auto">
              <a:xfrm>
                <a:off x="5490" y="26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175</a:t>
                </a:r>
                <a:endParaRPr kumimoji="0" lang="en-US" altLang="ja-JP" sz="1800" b="0" i="0" u="none" strike="noStrike" cap="none" normalizeH="0" baseline="0" smtClean="0">
                  <a:ln>
                    <a:noFill/>
                  </a:ln>
                  <a:solidFill>
                    <a:schemeClr val="tx1"/>
                  </a:solidFill>
                  <a:effectLst/>
                  <a:latin typeface="Arial" pitchFamily="34" charset="0"/>
                </a:endParaRPr>
              </a:p>
            </p:txBody>
          </p:sp>
        </p:grpSp>
        <p:sp>
          <p:nvSpPr>
            <p:cNvPr id="2100" name="Line 52"/>
            <p:cNvSpPr>
              <a:spLocks noChangeShapeType="1"/>
            </p:cNvSpPr>
            <p:nvPr/>
          </p:nvSpPr>
          <p:spPr bwMode="auto">
            <a:xfrm>
              <a:off x="2170" y="4053"/>
              <a:ext cx="1"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9" name="Text Box 51"/>
            <p:cNvSpPr txBox="1">
              <a:spLocks noChangeArrowheads="1"/>
            </p:cNvSpPr>
            <p:nvPr/>
          </p:nvSpPr>
          <p:spPr bwMode="auto">
            <a:xfrm>
              <a:off x="1765" y="3792"/>
              <a:ext cx="90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Pinhole</a:t>
              </a:r>
              <a:endParaRPr kumimoji="0" lang="en-US" altLang="ja-JP" sz="1800" b="0" i="0" u="none" strike="noStrike" cap="none" normalizeH="0" baseline="0" smtClean="0">
                <a:ln>
                  <a:noFill/>
                </a:ln>
                <a:solidFill>
                  <a:schemeClr val="tx1"/>
                </a:solidFill>
                <a:effectLst/>
                <a:latin typeface="Arial" pitchFamily="34" charset="0"/>
              </a:endParaRPr>
            </a:p>
          </p:txBody>
        </p:sp>
        <p:grpSp>
          <p:nvGrpSpPr>
            <p:cNvPr id="2096" name="Group 48"/>
            <p:cNvGrpSpPr>
              <a:grpSpLocks/>
            </p:cNvGrpSpPr>
            <p:nvPr/>
          </p:nvGrpSpPr>
          <p:grpSpPr bwMode="auto">
            <a:xfrm>
              <a:off x="2629" y="3605"/>
              <a:ext cx="720" cy="970"/>
              <a:chOff x="2900" y="2462"/>
              <a:chExt cx="720" cy="970"/>
            </a:xfrm>
          </p:grpSpPr>
          <p:sp>
            <p:nvSpPr>
              <p:cNvPr id="2098" name="Rectangle 50"/>
              <p:cNvSpPr>
                <a:spLocks noChangeArrowheads="1"/>
              </p:cNvSpPr>
              <p:nvPr/>
            </p:nvSpPr>
            <p:spPr bwMode="auto">
              <a:xfrm>
                <a:off x="3070" y="2712"/>
                <a:ext cx="1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7" name="Text Box 49"/>
              <p:cNvSpPr txBox="1">
                <a:spLocks noChangeArrowheads="1"/>
              </p:cNvSpPr>
              <p:nvPr/>
            </p:nvSpPr>
            <p:spPr bwMode="auto">
              <a:xfrm>
                <a:off x="2900" y="246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λ/2</a:t>
                </a:r>
                <a:endParaRPr kumimoji="0" lang="en-US" altLang="ja-JP" sz="1800" b="0" i="0" u="none" strike="noStrike" cap="none" normalizeH="0" baseline="0" smtClean="0">
                  <a:ln>
                    <a:noFill/>
                  </a:ln>
                  <a:solidFill>
                    <a:schemeClr val="tx1"/>
                  </a:solidFill>
                  <a:effectLst/>
                  <a:latin typeface="Arial" pitchFamily="34" charset="0"/>
                </a:endParaRPr>
              </a:p>
            </p:txBody>
          </p:sp>
        </p:grpSp>
        <p:sp>
          <p:nvSpPr>
            <p:cNvPr id="2095" name="Line 47"/>
            <p:cNvSpPr>
              <a:spLocks noChangeShapeType="1"/>
            </p:cNvSpPr>
            <p:nvPr/>
          </p:nvSpPr>
          <p:spPr bwMode="auto">
            <a:xfrm>
              <a:off x="3350" y="4052"/>
              <a:ext cx="0" cy="36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094" name="Text Box 46"/>
            <p:cNvSpPr txBox="1">
              <a:spLocks noChangeArrowheads="1"/>
            </p:cNvSpPr>
            <p:nvPr/>
          </p:nvSpPr>
          <p:spPr bwMode="auto">
            <a:xfrm>
              <a:off x="3070" y="43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300</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93" name="Line 45"/>
            <p:cNvSpPr>
              <a:spLocks noChangeShapeType="1"/>
            </p:cNvSpPr>
            <p:nvPr/>
          </p:nvSpPr>
          <p:spPr bwMode="auto">
            <a:xfrm rot="660000" flipV="1">
              <a:off x="3970" y="4026"/>
              <a:ext cx="1"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2" name="Line 44"/>
            <p:cNvSpPr>
              <a:spLocks noChangeShapeType="1"/>
            </p:cNvSpPr>
            <p:nvPr/>
          </p:nvSpPr>
          <p:spPr bwMode="auto">
            <a:xfrm flipH="1" flipV="1">
              <a:off x="3430" y="3792"/>
              <a:ext cx="558" cy="360"/>
            </a:xfrm>
            <a:prstGeom prst="line">
              <a:avLst/>
            </a:prstGeom>
            <a:noFill/>
            <a:ln w="9525" cap="rnd">
              <a:solidFill>
                <a:srgbClr val="FF0000"/>
              </a:solidFill>
              <a:prstDash val="sysDot"/>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91" name="Text Box 43"/>
            <p:cNvSpPr txBox="1">
              <a:spLocks noChangeArrowheads="1"/>
            </p:cNvSpPr>
            <p:nvPr/>
          </p:nvSpPr>
          <p:spPr bwMode="auto">
            <a:xfrm>
              <a:off x="3070" y="3486"/>
              <a:ext cx="540" cy="4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PD</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90" name="Text Box 42"/>
            <p:cNvSpPr txBox="1">
              <a:spLocks noChangeArrowheads="1"/>
            </p:cNvSpPr>
            <p:nvPr/>
          </p:nvSpPr>
          <p:spPr bwMode="auto">
            <a:xfrm>
              <a:off x="3655" y="3720"/>
              <a:ext cx="90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pickup</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89" name="Text Box 41"/>
            <p:cNvSpPr txBox="1">
              <a:spLocks noChangeArrowheads="1"/>
            </p:cNvSpPr>
            <p:nvPr/>
          </p:nvSpPr>
          <p:spPr bwMode="auto">
            <a:xfrm>
              <a:off x="4330" y="3828"/>
              <a:ext cx="12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30 W laser diode amplifier </a:t>
              </a:r>
              <a:r>
                <a:rPr kumimoji="0" lang="en-US" altLang="ja-JP" sz="800" b="1"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III</a:t>
              </a:r>
              <a:endParaRPr kumimoji="0" lang="en-US" altLang="ja-JP" sz="1800" b="0" i="0" u="none" strike="noStrike" cap="none" normalizeH="0" baseline="0" smtClean="0">
                <a:ln>
                  <a:noFill/>
                </a:ln>
                <a:solidFill>
                  <a:schemeClr val="tx1"/>
                </a:solidFill>
                <a:effectLst/>
                <a:latin typeface="Arial" pitchFamily="34" charset="0"/>
              </a:endParaRPr>
            </a:p>
          </p:txBody>
        </p:sp>
        <p:grpSp>
          <p:nvGrpSpPr>
            <p:cNvPr id="2086" name="Group 38"/>
            <p:cNvGrpSpPr>
              <a:grpSpLocks/>
            </p:cNvGrpSpPr>
            <p:nvPr/>
          </p:nvGrpSpPr>
          <p:grpSpPr bwMode="auto">
            <a:xfrm>
              <a:off x="5770" y="3792"/>
              <a:ext cx="720" cy="620"/>
              <a:chOff x="5490" y="2632"/>
              <a:chExt cx="720" cy="620"/>
            </a:xfrm>
          </p:grpSpPr>
          <p:sp>
            <p:nvSpPr>
              <p:cNvPr id="2088" name="Line 40"/>
              <p:cNvSpPr>
                <a:spLocks noChangeShapeType="1"/>
              </p:cNvSpPr>
              <p:nvPr/>
            </p:nvSpPr>
            <p:spPr bwMode="auto">
              <a:xfrm>
                <a:off x="5770" y="2892"/>
                <a:ext cx="0" cy="36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087" name="Text Box 39"/>
              <p:cNvSpPr txBox="1">
                <a:spLocks noChangeArrowheads="1"/>
              </p:cNvSpPr>
              <p:nvPr/>
            </p:nvSpPr>
            <p:spPr bwMode="auto">
              <a:xfrm>
                <a:off x="5490" y="26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175</a:t>
                </a:r>
                <a:endParaRPr kumimoji="0" lang="en-US" altLang="ja-JP" sz="1800" b="0" i="0" u="none" strike="noStrike" cap="none" normalizeH="0" baseline="0" smtClean="0">
                  <a:ln>
                    <a:noFill/>
                  </a:ln>
                  <a:solidFill>
                    <a:schemeClr val="tx1"/>
                  </a:solidFill>
                  <a:effectLst/>
                  <a:latin typeface="Arial" pitchFamily="34" charset="0"/>
                </a:endParaRPr>
              </a:p>
            </p:txBody>
          </p:sp>
        </p:grpSp>
        <p:grpSp>
          <p:nvGrpSpPr>
            <p:cNvPr id="2083" name="Group 35"/>
            <p:cNvGrpSpPr>
              <a:grpSpLocks/>
            </p:cNvGrpSpPr>
            <p:nvPr/>
          </p:nvGrpSpPr>
          <p:grpSpPr bwMode="auto">
            <a:xfrm>
              <a:off x="6103" y="3569"/>
              <a:ext cx="720" cy="970"/>
              <a:chOff x="2900" y="2462"/>
              <a:chExt cx="720" cy="970"/>
            </a:xfrm>
          </p:grpSpPr>
          <p:sp>
            <p:nvSpPr>
              <p:cNvPr id="2085" name="Rectangle 37"/>
              <p:cNvSpPr>
                <a:spLocks noChangeArrowheads="1"/>
              </p:cNvSpPr>
              <p:nvPr/>
            </p:nvSpPr>
            <p:spPr bwMode="auto">
              <a:xfrm>
                <a:off x="3070" y="2712"/>
                <a:ext cx="1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4" name="Text Box 36"/>
              <p:cNvSpPr txBox="1">
                <a:spLocks noChangeArrowheads="1"/>
              </p:cNvSpPr>
              <p:nvPr/>
            </p:nvSpPr>
            <p:spPr bwMode="auto">
              <a:xfrm>
                <a:off x="2900" y="246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λ/2</a:t>
                </a:r>
                <a:endParaRPr kumimoji="0" lang="en-US" altLang="ja-JP" sz="1800" b="0" i="0" u="none" strike="noStrike" cap="none" normalizeH="0" baseline="0" smtClean="0">
                  <a:ln>
                    <a:noFill/>
                  </a:ln>
                  <a:solidFill>
                    <a:schemeClr val="tx1"/>
                  </a:solidFill>
                  <a:effectLst/>
                  <a:latin typeface="Arial" pitchFamily="34" charset="0"/>
                </a:endParaRPr>
              </a:p>
            </p:txBody>
          </p:sp>
        </p:grpSp>
        <p:sp>
          <p:nvSpPr>
            <p:cNvPr id="2082" name="Text Box 34"/>
            <p:cNvSpPr txBox="1">
              <a:spLocks noChangeArrowheads="1"/>
            </p:cNvSpPr>
            <p:nvPr/>
          </p:nvSpPr>
          <p:spPr bwMode="auto">
            <a:xfrm>
              <a:off x="6670" y="3792"/>
              <a:ext cx="10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Faraday Rotator</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81" name="Text Box 33"/>
            <p:cNvSpPr txBox="1">
              <a:spLocks noChangeArrowheads="1"/>
            </p:cNvSpPr>
            <p:nvPr/>
          </p:nvSpPr>
          <p:spPr bwMode="auto">
            <a:xfrm>
              <a:off x="7930" y="3828"/>
              <a:ext cx="10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100 W laser diode amplifier </a:t>
              </a:r>
              <a:r>
                <a:rPr kumimoji="0" lang="en-US" altLang="ja-JP" sz="800" b="1"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80" name="Line 32"/>
            <p:cNvSpPr>
              <a:spLocks noChangeShapeType="1"/>
            </p:cNvSpPr>
            <p:nvPr/>
          </p:nvSpPr>
          <p:spPr bwMode="auto">
            <a:xfrm flipV="1">
              <a:off x="1360" y="6131"/>
              <a:ext cx="8010" cy="1"/>
            </a:xfrm>
            <a:prstGeom prst="line">
              <a:avLst/>
            </a:prstGeom>
            <a:noFill/>
            <a:ln w="952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a:p>
          </p:txBody>
        </p:sp>
        <p:sp>
          <p:nvSpPr>
            <p:cNvPr id="2079" name="Line 31"/>
            <p:cNvSpPr>
              <a:spLocks noChangeShapeType="1"/>
            </p:cNvSpPr>
            <p:nvPr/>
          </p:nvSpPr>
          <p:spPr bwMode="auto">
            <a:xfrm flipH="1" flipV="1">
              <a:off x="9190" y="3990"/>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8" name="Line 30"/>
            <p:cNvSpPr>
              <a:spLocks noChangeShapeType="1"/>
            </p:cNvSpPr>
            <p:nvPr/>
          </p:nvSpPr>
          <p:spPr bwMode="auto">
            <a:xfrm>
              <a:off x="6075" y="3081"/>
              <a:ext cx="1" cy="360"/>
            </a:xfrm>
            <a:prstGeom prst="line">
              <a:avLst/>
            </a:prstGeom>
            <a:noFill/>
            <a:ln w="9525" cap="rnd">
              <a:solidFill>
                <a:srgbClr val="FF0000"/>
              </a:solidFill>
              <a:prstDash val="sysDot"/>
              <a:round/>
              <a:headEnd/>
              <a:tailEnd type="arrow" w="sm" len="sm"/>
            </a:ln>
          </p:spPr>
          <p:txBody>
            <a:bodyPr vert="horz" wrap="square" lIns="91440" tIns="45720" rIns="91440" bIns="45720" numCol="1" anchor="t" anchorCtr="0" compatLnSpc="1">
              <a:prstTxWarp prst="textNoShape">
                <a:avLst/>
              </a:prstTxWarp>
            </a:bodyPr>
            <a:lstStyle/>
            <a:p>
              <a:endParaRPr lang="en-US"/>
            </a:p>
          </p:txBody>
        </p:sp>
        <p:sp>
          <p:nvSpPr>
            <p:cNvPr id="2077" name="Line 29"/>
            <p:cNvSpPr>
              <a:spLocks noChangeShapeType="1"/>
            </p:cNvSpPr>
            <p:nvPr/>
          </p:nvSpPr>
          <p:spPr bwMode="auto">
            <a:xfrm flipV="1">
              <a:off x="5995" y="3351"/>
              <a:ext cx="18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6" name="Text Box 28"/>
            <p:cNvSpPr txBox="1">
              <a:spLocks noChangeArrowheads="1"/>
            </p:cNvSpPr>
            <p:nvPr/>
          </p:nvSpPr>
          <p:spPr bwMode="auto">
            <a:xfrm>
              <a:off x="5239" y="3315"/>
              <a:ext cx="540" cy="4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PD</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75" name="Line 27"/>
            <p:cNvSpPr>
              <a:spLocks noChangeShapeType="1"/>
            </p:cNvSpPr>
            <p:nvPr/>
          </p:nvSpPr>
          <p:spPr bwMode="auto">
            <a:xfrm flipH="1">
              <a:off x="5727" y="3432"/>
              <a:ext cx="367" cy="1"/>
            </a:xfrm>
            <a:prstGeom prst="line">
              <a:avLst/>
            </a:prstGeom>
            <a:noFill/>
            <a:ln w="9525" cap="rnd">
              <a:solidFill>
                <a:srgbClr val="FF0000"/>
              </a:solidFill>
              <a:prstDash val="sysDot"/>
              <a:round/>
              <a:headEnd/>
              <a:tailEnd type="arrow" w="sm" len="sm"/>
            </a:ln>
          </p:spPr>
          <p:txBody>
            <a:bodyPr vert="horz" wrap="square" lIns="91440" tIns="45720" rIns="91440" bIns="45720" numCol="1" anchor="t" anchorCtr="0" compatLnSpc="1">
              <a:prstTxWarp prst="textNoShape">
                <a:avLst/>
              </a:prstTxWarp>
            </a:bodyPr>
            <a:lstStyle/>
            <a:p>
              <a:endParaRPr lang="en-US"/>
            </a:p>
          </p:txBody>
        </p:sp>
        <p:sp>
          <p:nvSpPr>
            <p:cNvPr id="2074" name="Line 26"/>
            <p:cNvSpPr>
              <a:spLocks noChangeShapeType="1"/>
            </p:cNvSpPr>
            <p:nvPr/>
          </p:nvSpPr>
          <p:spPr bwMode="auto">
            <a:xfrm>
              <a:off x="9369" y="4152"/>
              <a:ext cx="1" cy="198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73" name="Text Box 25"/>
            <p:cNvSpPr txBox="1">
              <a:spLocks noChangeArrowheads="1"/>
            </p:cNvSpPr>
            <p:nvPr/>
          </p:nvSpPr>
          <p:spPr bwMode="auto">
            <a:xfrm>
              <a:off x="8740" y="5058"/>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200</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72" name="Line 24"/>
            <p:cNvSpPr>
              <a:spLocks noChangeShapeType="1"/>
            </p:cNvSpPr>
            <p:nvPr/>
          </p:nvSpPr>
          <p:spPr bwMode="auto">
            <a:xfrm flipH="1">
              <a:off x="9190" y="595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1" name="Text Box 23"/>
            <p:cNvSpPr txBox="1">
              <a:spLocks noChangeArrowheads="1"/>
            </p:cNvSpPr>
            <p:nvPr/>
          </p:nvSpPr>
          <p:spPr bwMode="auto">
            <a:xfrm>
              <a:off x="6573" y="5853"/>
              <a:ext cx="72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Pulse picker</a:t>
              </a:r>
              <a:endParaRPr kumimoji="0" lang="en-US" altLang="ja-JP" sz="1800" b="0" i="0" u="none" strike="noStrike" cap="none" normalizeH="0" baseline="0" smtClean="0">
                <a:ln>
                  <a:noFill/>
                </a:ln>
                <a:solidFill>
                  <a:schemeClr val="tx1"/>
                </a:solidFill>
                <a:effectLst/>
                <a:latin typeface="Arial" pitchFamily="34" charset="0"/>
              </a:endParaRPr>
            </a:p>
          </p:txBody>
        </p:sp>
        <p:grpSp>
          <p:nvGrpSpPr>
            <p:cNvPr id="2068" name="Group 20"/>
            <p:cNvGrpSpPr>
              <a:grpSpLocks/>
            </p:cNvGrpSpPr>
            <p:nvPr/>
          </p:nvGrpSpPr>
          <p:grpSpPr bwMode="auto">
            <a:xfrm>
              <a:off x="6193" y="6043"/>
              <a:ext cx="180" cy="180"/>
              <a:chOff x="1270" y="2892"/>
              <a:chExt cx="360" cy="360"/>
            </a:xfrm>
          </p:grpSpPr>
          <p:sp>
            <p:nvSpPr>
              <p:cNvPr id="2070" name="Rectangle 22"/>
              <p:cNvSpPr>
                <a:spLocks noChangeArrowheads="1"/>
              </p:cNvSpPr>
              <p:nvPr/>
            </p:nvSpPr>
            <p:spPr bwMode="auto">
              <a:xfrm>
                <a:off x="1270" y="2892"/>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9" name="Line 21"/>
              <p:cNvSpPr>
                <a:spLocks noChangeShapeType="1"/>
              </p:cNvSpPr>
              <p:nvPr/>
            </p:nvSpPr>
            <p:spPr bwMode="auto">
              <a:xfrm flipH="1">
                <a:off x="1270" y="289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65" name="Group 17"/>
            <p:cNvGrpSpPr>
              <a:grpSpLocks/>
            </p:cNvGrpSpPr>
            <p:nvPr/>
          </p:nvGrpSpPr>
          <p:grpSpPr bwMode="auto">
            <a:xfrm>
              <a:off x="7423" y="6043"/>
              <a:ext cx="180" cy="180"/>
              <a:chOff x="1270" y="2892"/>
              <a:chExt cx="360" cy="360"/>
            </a:xfrm>
          </p:grpSpPr>
          <p:sp>
            <p:nvSpPr>
              <p:cNvPr id="2067" name="Rectangle 19"/>
              <p:cNvSpPr>
                <a:spLocks noChangeArrowheads="1"/>
              </p:cNvSpPr>
              <p:nvPr/>
            </p:nvSpPr>
            <p:spPr bwMode="auto">
              <a:xfrm>
                <a:off x="1270" y="2892"/>
                <a:ext cx="360" cy="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6" name="Line 18"/>
              <p:cNvSpPr>
                <a:spLocks noChangeShapeType="1"/>
              </p:cNvSpPr>
              <p:nvPr/>
            </p:nvSpPr>
            <p:spPr bwMode="auto">
              <a:xfrm flipH="1">
                <a:off x="1270" y="2892"/>
                <a:ext cx="36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62" name="Group 14"/>
            <p:cNvGrpSpPr>
              <a:grpSpLocks/>
            </p:cNvGrpSpPr>
            <p:nvPr/>
          </p:nvGrpSpPr>
          <p:grpSpPr bwMode="auto">
            <a:xfrm>
              <a:off x="7750" y="5692"/>
              <a:ext cx="720" cy="620"/>
              <a:chOff x="5490" y="2632"/>
              <a:chExt cx="720" cy="620"/>
            </a:xfrm>
          </p:grpSpPr>
          <p:sp>
            <p:nvSpPr>
              <p:cNvPr id="2064" name="Line 16"/>
              <p:cNvSpPr>
                <a:spLocks noChangeShapeType="1"/>
              </p:cNvSpPr>
              <p:nvPr/>
            </p:nvSpPr>
            <p:spPr bwMode="auto">
              <a:xfrm>
                <a:off x="5770" y="2892"/>
                <a:ext cx="0" cy="36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063" name="Text Box 15"/>
              <p:cNvSpPr txBox="1">
                <a:spLocks noChangeArrowheads="1"/>
              </p:cNvSpPr>
              <p:nvPr/>
            </p:nvSpPr>
            <p:spPr bwMode="auto">
              <a:xfrm>
                <a:off x="5490" y="26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300</a:t>
                </a:r>
                <a:endParaRPr kumimoji="0" lang="en-US" altLang="ja-JP" sz="1800" b="0" i="0" u="none" strike="noStrike" cap="none" normalizeH="0" baseline="0" smtClean="0">
                  <a:ln>
                    <a:noFill/>
                  </a:ln>
                  <a:solidFill>
                    <a:schemeClr val="tx1"/>
                  </a:solidFill>
                  <a:effectLst/>
                  <a:latin typeface="Arial" pitchFamily="34" charset="0"/>
                </a:endParaRPr>
              </a:p>
            </p:txBody>
          </p:sp>
        </p:grpSp>
        <p:sp>
          <p:nvSpPr>
            <p:cNvPr id="2061" name="Line 13"/>
            <p:cNvSpPr>
              <a:spLocks noChangeShapeType="1"/>
            </p:cNvSpPr>
            <p:nvPr/>
          </p:nvSpPr>
          <p:spPr bwMode="auto">
            <a:xfrm flipH="1">
              <a:off x="6310" y="6132"/>
              <a:ext cx="5" cy="540"/>
            </a:xfrm>
            <a:prstGeom prst="line">
              <a:avLst/>
            </a:prstGeom>
            <a:noFill/>
            <a:ln w="9525" cap="rnd">
              <a:solidFill>
                <a:srgbClr val="FF0000"/>
              </a:solidFill>
              <a:prstDash val="sysDot"/>
              <a:round/>
              <a:headEnd/>
              <a:tailEnd type="arrow" w="sm" len="sm"/>
            </a:ln>
          </p:spPr>
          <p:txBody>
            <a:bodyPr vert="horz" wrap="square" lIns="91440" tIns="45720" rIns="91440" bIns="45720" numCol="1" anchor="t" anchorCtr="0" compatLnSpc="1">
              <a:prstTxWarp prst="textNoShape">
                <a:avLst/>
              </a:prstTxWarp>
            </a:bodyPr>
            <a:lstStyle/>
            <a:p>
              <a:endParaRPr lang="en-US"/>
            </a:p>
          </p:txBody>
        </p:sp>
        <p:sp>
          <p:nvSpPr>
            <p:cNvPr id="2060" name="Line 12"/>
            <p:cNvSpPr>
              <a:spLocks noChangeShapeType="1"/>
            </p:cNvSpPr>
            <p:nvPr/>
          </p:nvSpPr>
          <p:spPr bwMode="auto">
            <a:xfrm>
              <a:off x="6193" y="6555"/>
              <a:ext cx="18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Line 11"/>
            <p:cNvSpPr>
              <a:spLocks noChangeShapeType="1"/>
            </p:cNvSpPr>
            <p:nvPr/>
          </p:nvSpPr>
          <p:spPr bwMode="auto">
            <a:xfrm>
              <a:off x="6319" y="6645"/>
              <a:ext cx="720" cy="1"/>
            </a:xfrm>
            <a:prstGeom prst="line">
              <a:avLst/>
            </a:prstGeom>
            <a:noFill/>
            <a:ln w="9525" cap="rnd">
              <a:solidFill>
                <a:srgbClr val="FF0000"/>
              </a:solidFill>
              <a:prstDash val="sysDot"/>
              <a:round/>
              <a:headEnd/>
              <a:tailEnd type="arrow" w="sm" len="sm"/>
            </a:ln>
          </p:spPr>
          <p:txBody>
            <a:bodyPr vert="horz" wrap="square" lIns="91440" tIns="45720" rIns="91440" bIns="45720" numCol="1" anchor="t" anchorCtr="0" compatLnSpc="1">
              <a:prstTxWarp prst="textNoShape">
                <a:avLst/>
              </a:prstTxWarp>
            </a:bodyPr>
            <a:lstStyle/>
            <a:p>
              <a:endParaRPr lang="en-US"/>
            </a:p>
          </p:txBody>
        </p:sp>
        <p:sp>
          <p:nvSpPr>
            <p:cNvPr id="2058" name="Text Box 10"/>
            <p:cNvSpPr txBox="1">
              <a:spLocks noChangeArrowheads="1"/>
            </p:cNvSpPr>
            <p:nvPr/>
          </p:nvSpPr>
          <p:spPr bwMode="auto">
            <a:xfrm>
              <a:off x="7030" y="6438"/>
              <a:ext cx="540" cy="4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PD</a:t>
              </a:r>
              <a:endParaRPr kumimoji="0" lang="en-US" altLang="ja-JP" sz="1800" b="0" i="0" u="none" strike="noStrike" cap="none" normalizeH="0" baseline="0" smtClean="0">
                <a:ln>
                  <a:noFill/>
                </a:ln>
                <a:solidFill>
                  <a:schemeClr val="tx1"/>
                </a:solidFill>
                <a:effectLst/>
                <a:latin typeface="Arial" pitchFamily="34" charset="0"/>
              </a:endParaRPr>
            </a:p>
          </p:txBody>
        </p:sp>
        <p:sp>
          <p:nvSpPr>
            <p:cNvPr id="2057" name="Text Box 9"/>
            <p:cNvSpPr txBox="1">
              <a:spLocks noChangeArrowheads="1"/>
            </p:cNvSpPr>
            <p:nvPr/>
          </p:nvSpPr>
          <p:spPr bwMode="auto">
            <a:xfrm>
              <a:off x="4870" y="5772"/>
              <a:ext cx="108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100 W laser diode amplifier </a:t>
              </a:r>
              <a:r>
                <a:rPr kumimoji="0" lang="en-US" altLang="ja-JP" sz="800" b="1"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II</a:t>
              </a:r>
              <a:endParaRPr kumimoji="0" lang="en-US" altLang="ja-JP" sz="1800" b="0" i="0" u="none" strike="noStrike" cap="none" normalizeH="0" baseline="0" smtClean="0">
                <a:ln>
                  <a:noFill/>
                </a:ln>
                <a:solidFill>
                  <a:schemeClr val="tx1"/>
                </a:solidFill>
                <a:effectLst/>
                <a:latin typeface="Arial" pitchFamily="34" charset="0"/>
              </a:endParaRPr>
            </a:p>
          </p:txBody>
        </p:sp>
        <p:grpSp>
          <p:nvGrpSpPr>
            <p:cNvPr id="2054" name="Group 6"/>
            <p:cNvGrpSpPr>
              <a:grpSpLocks/>
            </p:cNvGrpSpPr>
            <p:nvPr/>
          </p:nvGrpSpPr>
          <p:grpSpPr bwMode="auto">
            <a:xfrm>
              <a:off x="4294" y="5691"/>
              <a:ext cx="720" cy="620"/>
              <a:chOff x="5490" y="2632"/>
              <a:chExt cx="720" cy="620"/>
            </a:xfrm>
          </p:grpSpPr>
          <p:sp>
            <p:nvSpPr>
              <p:cNvPr id="2056" name="Line 8"/>
              <p:cNvSpPr>
                <a:spLocks noChangeShapeType="1"/>
              </p:cNvSpPr>
              <p:nvPr/>
            </p:nvSpPr>
            <p:spPr bwMode="auto">
              <a:xfrm>
                <a:off x="5770" y="2892"/>
                <a:ext cx="0" cy="36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055" name="Text Box 7"/>
              <p:cNvSpPr txBox="1">
                <a:spLocks noChangeArrowheads="1"/>
              </p:cNvSpPr>
              <p:nvPr/>
            </p:nvSpPr>
            <p:spPr bwMode="auto">
              <a:xfrm>
                <a:off x="5490" y="26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200</a:t>
                </a:r>
                <a:endParaRPr kumimoji="0" lang="en-US" altLang="ja-JP" sz="1800" b="0" i="0" u="none" strike="noStrike" cap="none" normalizeH="0" baseline="0" smtClean="0">
                  <a:ln>
                    <a:noFill/>
                  </a:ln>
                  <a:solidFill>
                    <a:schemeClr val="tx1"/>
                  </a:solidFill>
                  <a:effectLst/>
                  <a:latin typeface="Arial" pitchFamily="34" charset="0"/>
                </a:endParaRPr>
              </a:p>
            </p:txBody>
          </p:sp>
        </p:grpSp>
        <p:grpSp>
          <p:nvGrpSpPr>
            <p:cNvPr id="2051" name="Group 3"/>
            <p:cNvGrpSpPr>
              <a:grpSpLocks/>
            </p:cNvGrpSpPr>
            <p:nvPr/>
          </p:nvGrpSpPr>
          <p:grpSpPr bwMode="auto">
            <a:xfrm>
              <a:off x="3070" y="5692"/>
              <a:ext cx="720" cy="620"/>
              <a:chOff x="5490" y="2632"/>
              <a:chExt cx="720" cy="620"/>
            </a:xfrm>
          </p:grpSpPr>
          <p:sp>
            <p:nvSpPr>
              <p:cNvPr id="2053" name="Line 5"/>
              <p:cNvSpPr>
                <a:spLocks noChangeShapeType="1"/>
              </p:cNvSpPr>
              <p:nvPr/>
            </p:nvSpPr>
            <p:spPr bwMode="auto">
              <a:xfrm>
                <a:off x="5770" y="2892"/>
                <a:ext cx="0" cy="36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US"/>
              </a:p>
            </p:txBody>
          </p:sp>
          <p:sp>
            <p:nvSpPr>
              <p:cNvPr id="2052" name="Text Box 4"/>
              <p:cNvSpPr txBox="1">
                <a:spLocks noChangeArrowheads="1"/>
              </p:cNvSpPr>
              <p:nvPr/>
            </p:nvSpPr>
            <p:spPr bwMode="auto">
              <a:xfrm>
                <a:off x="5490" y="2632"/>
                <a:ext cx="72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9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300</a:t>
                </a:r>
                <a:endParaRPr kumimoji="0" lang="en-US" altLang="ja-JP" sz="1800" b="0" i="0" u="none" strike="noStrike" cap="none" normalizeH="0" baseline="0" smtClean="0">
                  <a:ln>
                    <a:noFill/>
                  </a:ln>
                  <a:solidFill>
                    <a:schemeClr val="tx1"/>
                  </a:solidFill>
                  <a:effectLst/>
                  <a:latin typeface="Arial" pitchFamily="34" charset="0"/>
                </a:endParaRPr>
              </a:p>
            </p:txBody>
          </p:sp>
        </p:grpSp>
        <p:sp>
          <p:nvSpPr>
            <p:cNvPr id="2050" name="Text Box 2"/>
            <p:cNvSpPr txBox="1">
              <a:spLocks noChangeArrowheads="1"/>
            </p:cNvSpPr>
            <p:nvPr/>
          </p:nvSpPr>
          <p:spPr bwMode="auto">
            <a:xfrm>
              <a:off x="1630" y="5772"/>
              <a:ext cx="126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100 W laser diode amplifier </a:t>
              </a:r>
              <a:r>
                <a:rPr kumimoji="0" lang="en-US" altLang="ja-JP" sz="800" b="1"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rPr>
                <a:t>III</a:t>
              </a:r>
              <a:endParaRPr kumimoji="0" lang="en-US" altLang="ja-JP" sz="1800" b="0" i="0" u="none" strike="noStrike" cap="none" normalizeH="0" baseline="0" smtClean="0">
                <a:ln>
                  <a:noFill/>
                </a:ln>
                <a:solidFill>
                  <a:schemeClr val="tx1"/>
                </a:solidFill>
                <a:effectLst/>
                <a:latin typeface="Arial" pitchFamily="34"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NML version</a:t>
            </a:r>
            <a:endParaRPr lang="en-US" dirty="0"/>
          </a:p>
        </p:txBody>
      </p:sp>
      <p:sp>
        <p:nvSpPr>
          <p:cNvPr id="5" name="TextBox 4"/>
          <p:cNvSpPr txBox="1"/>
          <p:nvPr/>
        </p:nvSpPr>
        <p:spPr>
          <a:xfrm>
            <a:off x="1828800" y="1371600"/>
            <a:ext cx="1219200" cy="369332"/>
          </a:xfrm>
          <a:prstGeom prst="rect">
            <a:avLst/>
          </a:prstGeom>
          <a:noFill/>
          <a:ln>
            <a:solidFill>
              <a:schemeClr val="tx1"/>
            </a:solidFill>
          </a:ln>
        </p:spPr>
        <p:txBody>
          <a:bodyPr wrap="square" rtlCol="0">
            <a:spAutoFit/>
          </a:bodyPr>
          <a:lstStyle/>
          <a:p>
            <a:r>
              <a:rPr lang="en-US" dirty="0" smtClean="0"/>
              <a:t>Seed laser</a:t>
            </a:r>
            <a:endParaRPr lang="en-US" dirty="0"/>
          </a:p>
        </p:txBody>
      </p:sp>
      <p:sp>
        <p:nvSpPr>
          <p:cNvPr id="31848" name="Rectangle 10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0" name="TextBox 109"/>
          <p:cNvSpPr txBox="1"/>
          <p:nvPr/>
        </p:nvSpPr>
        <p:spPr>
          <a:xfrm>
            <a:off x="3581400" y="1371600"/>
            <a:ext cx="1447800" cy="369332"/>
          </a:xfrm>
          <a:prstGeom prst="rect">
            <a:avLst/>
          </a:prstGeom>
          <a:noFill/>
          <a:ln>
            <a:solidFill>
              <a:schemeClr val="tx1"/>
            </a:solidFill>
          </a:ln>
        </p:spPr>
        <p:txBody>
          <a:bodyPr wrap="square" rtlCol="0">
            <a:spAutoFit/>
          </a:bodyPr>
          <a:lstStyle/>
          <a:p>
            <a:r>
              <a:rPr lang="en-US" dirty="0" smtClean="0"/>
              <a:t>100W MP</a:t>
            </a:r>
            <a:endParaRPr lang="en-US" dirty="0"/>
          </a:p>
        </p:txBody>
      </p:sp>
      <p:cxnSp>
        <p:nvCxnSpPr>
          <p:cNvPr id="112" name="Straight Arrow Connector 111"/>
          <p:cNvCxnSpPr>
            <a:stCxn id="5" idx="3"/>
            <a:endCxn id="110" idx="1"/>
          </p:cNvCxnSpPr>
          <p:nvPr/>
        </p:nvCxnSpPr>
        <p:spPr>
          <a:xfrm>
            <a:off x="3048000" y="155626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5078766" y="154175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5638800" y="1371600"/>
            <a:ext cx="1447800" cy="369332"/>
          </a:xfrm>
          <a:prstGeom prst="rect">
            <a:avLst/>
          </a:prstGeom>
          <a:noFill/>
          <a:ln>
            <a:solidFill>
              <a:schemeClr val="tx1"/>
            </a:solidFill>
          </a:ln>
        </p:spPr>
        <p:txBody>
          <a:bodyPr wrap="square" rtlCol="0">
            <a:spAutoFit/>
          </a:bodyPr>
          <a:lstStyle/>
          <a:p>
            <a:r>
              <a:rPr lang="en-US" dirty="0" smtClean="0"/>
              <a:t>Pulse picker</a:t>
            </a:r>
            <a:endParaRPr lang="en-US" dirty="0"/>
          </a:p>
        </p:txBody>
      </p:sp>
      <p:cxnSp>
        <p:nvCxnSpPr>
          <p:cNvPr id="120" name="Straight Arrow Connector 119"/>
          <p:cNvCxnSpPr>
            <a:stCxn id="117" idx="2"/>
          </p:cNvCxnSpPr>
          <p:nvPr/>
        </p:nvCxnSpPr>
        <p:spPr>
          <a:xfrm rot="5400000">
            <a:off x="6134100" y="1969532"/>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5638800" y="2209800"/>
            <a:ext cx="1447800" cy="369332"/>
          </a:xfrm>
          <a:prstGeom prst="rect">
            <a:avLst/>
          </a:prstGeom>
          <a:noFill/>
          <a:ln>
            <a:solidFill>
              <a:schemeClr val="tx1"/>
            </a:solidFill>
          </a:ln>
        </p:spPr>
        <p:txBody>
          <a:bodyPr wrap="square" rtlCol="0">
            <a:spAutoFit/>
          </a:bodyPr>
          <a:lstStyle/>
          <a:p>
            <a:r>
              <a:rPr lang="en-US" dirty="0" smtClean="0"/>
              <a:t>100W SP</a:t>
            </a:r>
            <a:endParaRPr lang="en-US" dirty="0"/>
          </a:p>
        </p:txBody>
      </p:sp>
      <p:sp>
        <p:nvSpPr>
          <p:cNvPr id="123" name="TextBox 122"/>
          <p:cNvSpPr txBox="1"/>
          <p:nvPr/>
        </p:nvSpPr>
        <p:spPr>
          <a:xfrm>
            <a:off x="3581400" y="2209800"/>
            <a:ext cx="1447800" cy="369332"/>
          </a:xfrm>
          <a:prstGeom prst="rect">
            <a:avLst/>
          </a:prstGeom>
          <a:noFill/>
          <a:ln>
            <a:solidFill>
              <a:schemeClr val="tx1"/>
            </a:solidFill>
          </a:ln>
        </p:spPr>
        <p:txBody>
          <a:bodyPr wrap="square" rtlCol="0">
            <a:spAutoFit/>
          </a:bodyPr>
          <a:lstStyle/>
          <a:p>
            <a:r>
              <a:rPr lang="en-US" dirty="0" smtClean="0"/>
              <a:t>100W SP</a:t>
            </a:r>
            <a:endParaRPr lang="en-US" dirty="0"/>
          </a:p>
        </p:txBody>
      </p:sp>
      <p:cxnSp>
        <p:nvCxnSpPr>
          <p:cNvPr id="125" name="Straight Arrow Connector 124"/>
          <p:cNvCxnSpPr>
            <a:stCxn id="122" idx="1"/>
            <a:endCxn id="123" idx="3"/>
          </p:cNvCxnSpPr>
          <p:nvPr/>
        </p:nvCxnSpPr>
        <p:spPr>
          <a:xfrm rot="10800000">
            <a:off x="5029200" y="239446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stCxn id="123" idx="1"/>
          </p:cNvCxnSpPr>
          <p:nvPr/>
        </p:nvCxnSpPr>
        <p:spPr>
          <a:xfrm rot="10800000" flipV="1">
            <a:off x="2971800" y="2438400"/>
            <a:ext cx="609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1524000" y="2232732"/>
            <a:ext cx="1447800" cy="369332"/>
          </a:xfrm>
          <a:prstGeom prst="rect">
            <a:avLst/>
          </a:prstGeom>
          <a:noFill/>
          <a:ln>
            <a:solidFill>
              <a:schemeClr val="tx1"/>
            </a:solidFill>
          </a:ln>
        </p:spPr>
        <p:txBody>
          <a:bodyPr wrap="square" rtlCol="0">
            <a:spAutoFit/>
          </a:bodyPr>
          <a:lstStyle/>
          <a:p>
            <a:r>
              <a:rPr lang="en-US" dirty="0" smtClean="0"/>
              <a:t>100W SP*</a:t>
            </a:r>
            <a:endParaRPr lang="en-US" dirty="0"/>
          </a:p>
        </p:txBody>
      </p:sp>
      <p:cxnSp>
        <p:nvCxnSpPr>
          <p:cNvPr id="133" name="Straight Arrow Connector 132"/>
          <p:cNvCxnSpPr>
            <a:stCxn id="131" idx="2"/>
          </p:cNvCxnSpPr>
          <p:nvPr/>
        </p:nvCxnSpPr>
        <p:spPr>
          <a:xfrm rot="16200000" flipH="1">
            <a:off x="2063032" y="2786932"/>
            <a:ext cx="3697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1524000" y="3059668"/>
            <a:ext cx="4191000" cy="369332"/>
          </a:xfrm>
          <a:prstGeom prst="rect">
            <a:avLst/>
          </a:prstGeom>
          <a:noFill/>
          <a:ln>
            <a:solidFill>
              <a:schemeClr val="tx1"/>
            </a:solidFill>
          </a:ln>
        </p:spPr>
        <p:txBody>
          <a:bodyPr wrap="square" rtlCol="0">
            <a:spAutoFit/>
          </a:bodyPr>
          <a:lstStyle/>
          <a:p>
            <a:r>
              <a:rPr lang="en-US" dirty="0" smtClean="0"/>
              <a:t>Frequency conversion</a:t>
            </a:r>
            <a:endParaRPr lang="en-US" dirty="0"/>
          </a:p>
        </p:txBody>
      </p:sp>
      <p:sp>
        <p:nvSpPr>
          <p:cNvPr id="135" name="TextBox 134"/>
          <p:cNvSpPr txBox="1"/>
          <p:nvPr/>
        </p:nvSpPr>
        <p:spPr>
          <a:xfrm>
            <a:off x="990600" y="4191000"/>
            <a:ext cx="7467600" cy="646331"/>
          </a:xfrm>
          <a:prstGeom prst="rect">
            <a:avLst/>
          </a:prstGeom>
          <a:noFill/>
        </p:spPr>
        <p:txBody>
          <a:bodyPr wrap="square" rtlCol="0">
            <a:spAutoFit/>
          </a:bodyPr>
          <a:lstStyle/>
          <a:p>
            <a:r>
              <a:rPr lang="en-US" dirty="0" smtClean="0"/>
              <a:t>The last 100W SP amplifying stage may not be necessary. We need 6 more QCW laser diode plus diode power supply which is about 10k each.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Possibility for 81.25MHz train</a:t>
            </a:r>
            <a:endParaRPr lang="en-US" dirty="0"/>
          </a:p>
        </p:txBody>
      </p:sp>
      <p:sp>
        <p:nvSpPr>
          <p:cNvPr id="4" name="Content Placeholder 3"/>
          <p:cNvSpPr>
            <a:spLocks noGrp="1"/>
          </p:cNvSpPr>
          <p:nvPr>
            <p:ph idx="1"/>
          </p:nvPr>
        </p:nvSpPr>
        <p:spPr>
          <a:xfrm>
            <a:off x="457200" y="1219200"/>
            <a:ext cx="8229600" cy="5029200"/>
          </a:xfrm>
        </p:spPr>
        <p:txBody>
          <a:bodyPr>
            <a:normAutofit fontScale="85000" lnSpcReduction="20000"/>
          </a:bodyPr>
          <a:lstStyle/>
          <a:p>
            <a:r>
              <a:rPr lang="en-US" dirty="0" smtClean="0"/>
              <a:t>Current MP configuration is not going to work with 81.25MHz train.</a:t>
            </a:r>
          </a:p>
          <a:p>
            <a:r>
              <a:rPr lang="en-US" dirty="0" smtClean="0"/>
              <a:t>Current seed laser is too weak to get amplified stage by stage.</a:t>
            </a:r>
          </a:p>
          <a:p>
            <a:r>
              <a:rPr lang="en-US" dirty="0" smtClean="0"/>
              <a:t>We can convert our MP configuration to a mode lock laser, with 100W diodes. </a:t>
            </a:r>
          </a:p>
          <a:p>
            <a:pPr lvl="1"/>
            <a:r>
              <a:rPr lang="en-US" dirty="0" smtClean="0"/>
              <a:t>How to lock the laser within 200fs? We already have a little bit </a:t>
            </a:r>
            <a:r>
              <a:rPr lang="en-US" dirty="0" err="1" smtClean="0"/>
              <a:t>experince</a:t>
            </a:r>
            <a:r>
              <a:rPr lang="en-US" dirty="0" smtClean="0"/>
              <a:t> now</a:t>
            </a:r>
          </a:p>
          <a:p>
            <a:pPr lvl="1"/>
            <a:r>
              <a:rPr lang="en-US" dirty="0" smtClean="0"/>
              <a:t>Then with multiple amplify stage get to the desired energy</a:t>
            </a:r>
          </a:p>
          <a:p>
            <a:pPr lvl="1"/>
            <a:r>
              <a:rPr lang="en-US" dirty="0" smtClean="0"/>
              <a:t>However still can’t guarantee 200 pc at the end because we may approach the YLF rod damage threshold with that much energy. Maybe 100pc.</a:t>
            </a:r>
          </a:p>
          <a:p>
            <a:pPr lvl="1"/>
            <a:r>
              <a:rPr lang="en-US" dirty="0" smtClean="0"/>
              <a:t>My estimate will be about 500k US $ is needed for more study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Grids"/>
          <p:cNvPicPr>
            <a:picLocks noChangeAspect="1" noChangeArrowheads="1"/>
          </p:cNvPicPr>
          <p:nvPr/>
        </p:nvPicPr>
        <p:blipFill>
          <a:blip r:embed="rId3" cstate="print"/>
          <a:srcRect/>
          <a:stretch>
            <a:fillRect/>
          </a:stretch>
        </p:blipFill>
        <p:spPr bwMode="auto">
          <a:xfrm>
            <a:off x="838200" y="1447800"/>
            <a:ext cx="6443663" cy="4894263"/>
          </a:xfrm>
          <a:prstGeom prst="rect">
            <a:avLst/>
          </a:prstGeom>
          <a:noFill/>
        </p:spPr>
      </p:pic>
      <p:sp>
        <p:nvSpPr>
          <p:cNvPr id="9219" name="Rectangle 3"/>
          <p:cNvSpPr>
            <a:spLocks noGrp="1" noChangeArrowheads="1"/>
          </p:cNvSpPr>
          <p:nvPr>
            <p:ph type="ctrTitle"/>
          </p:nvPr>
        </p:nvSpPr>
        <p:spPr>
          <a:xfrm>
            <a:off x="685800" y="228600"/>
            <a:ext cx="7772400" cy="1066800"/>
          </a:xfrm>
        </p:spPr>
        <p:txBody>
          <a:bodyPr/>
          <a:lstStyle/>
          <a:p>
            <a:r>
              <a:rPr lang="en-US" sz="3600" dirty="0" smtClean="0"/>
              <a:t>Current A0 </a:t>
            </a:r>
            <a:r>
              <a:rPr lang="en-US" sz="3600" dirty="0"/>
              <a:t>IR table layout</a:t>
            </a:r>
          </a:p>
        </p:txBody>
      </p:sp>
      <p:sp>
        <p:nvSpPr>
          <p:cNvPr id="9220" name="Line 4"/>
          <p:cNvSpPr>
            <a:spLocks noChangeShapeType="1"/>
          </p:cNvSpPr>
          <p:nvPr/>
        </p:nvSpPr>
        <p:spPr bwMode="auto">
          <a:xfrm>
            <a:off x="1143000" y="5257800"/>
            <a:ext cx="5791200" cy="0"/>
          </a:xfrm>
          <a:prstGeom prst="line">
            <a:avLst/>
          </a:prstGeom>
          <a:noFill/>
          <a:ln w="9525">
            <a:solidFill>
              <a:schemeClr val="tx1"/>
            </a:solidFill>
            <a:round/>
            <a:headEnd/>
            <a:tailEnd/>
          </a:ln>
          <a:effectLst/>
        </p:spPr>
        <p:txBody>
          <a:bodyPr/>
          <a:lstStyle/>
          <a:p>
            <a:endParaRPr lang="en-US"/>
          </a:p>
        </p:txBody>
      </p:sp>
      <p:sp>
        <p:nvSpPr>
          <p:cNvPr id="9221" name="Line 5"/>
          <p:cNvSpPr>
            <a:spLocks noChangeShapeType="1"/>
          </p:cNvSpPr>
          <p:nvPr/>
        </p:nvSpPr>
        <p:spPr bwMode="auto">
          <a:xfrm flipV="1">
            <a:off x="1143000" y="2362200"/>
            <a:ext cx="0" cy="2895600"/>
          </a:xfrm>
          <a:prstGeom prst="line">
            <a:avLst/>
          </a:prstGeom>
          <a:noFill/>
          <a:ln w="9525">
            <a:solidFill>
              <a:schemeClr val="tx1"/>
            </a:solidFill>
            <a:round/>
            <a:headEnd/>
            <a:tailEnd/>
          </a:ln>
          <a:effectLst/>
        </p:spPr>
        <p:txBody>
          <a:bodyPr/>
          <a:lstStyle/>
          <a:p>
            <a:endParaRPr lang="en-US"/>
          </a:p>
        </p:txBody>
      </p:sp>
      <p:sp>
        <p:nvSpPr>
          <p:cNvPr id="9222" name="Line 6"/>
          <p:cNvSpPr>
            <a:spLocks noChangeShapeType="1"/>
          </p:cNvSpPr>
          <p:nvPr/>
        </p:nvSpPr>
        <p:spPr bwMode="auto">
          <a:xfrm>
            <a:off x="1066800" y="2362200"/>
            <a:ext cx="5867400" cy="0"/>
          </a:xfrm>
          <a:prstGeom prst="line">
            <a:avLst/>
          </a:prstGeom>
          <a:noFill/>
          <a:ln w="9525">
            <a:solidFill>
              <a:schemeClr val="tx1"/>
            </a:solidFill>
            <a:round/>
            <a:headEnd/>
            <a:tailEnd/>
          </a:ln>
          <a:effectLst/>
        </p:spPr>
        <p:txBody>
          <a:bodyPr/>
          <a:lstStyle/>
          <a:p>
            <a:endParaRPr lang="en-US"/>
          </a:p>
        </p:txBody>
      </p:sp>
      <p:sp>
        <p:nvSpPr>
          <p:cNvPr id="9223" name="Line 7"/>
          <p:cNvSpPr>
            <a:spLocks noChangeShapeType="1"/>
          </p:cNvSpPr>
          <p:nvPr/>
        </p:nvSpPr>
        <p:spPr bwMode="auto">
          <a:xfrm>
            <a:off x="6934200" y="2362200"/>
            <a:ext cx="0" cy="2895600"/>
          </a:xfrm>
          <a:prstGeom prst="line">
            <a:avLst/>
          </a:prstGeom>
          <a:noFill/>
          <a:ln w="9525">
            <a:solidFill>
              <a:schemeClr val="tx1"/>
            </a:solidFill>
            <a:round/>
            <a:headEnd/>
            <a:tailEnd/>
          </a:ln>
          <a:effectLst/>
        </p:spPr>
        <p:txBody>
          <a:bodyPr/>
          <a:lstStyle/>
          <a:p>
            <a:endParaRPr lang="en-US"/>
          </a:p>
        </p:txBody>
      </p:sp>
      <p:sp>
        <p:nvSpPr>
          <p:cNvPr id="9224" name="Line 8"/>
          <p:cNvSpPr>
            <a:spLocks noChangeShapeType="1"/>
          </p:cNvSpPr>
          <p:nvPr/>
        </p:nvSpPr>
        <p:spPr bwMode="auto">
          <a:xfrm>
            <a:off x="685800" y="2362200"/>
            <a:ext cx="457200" cy="0"/>
          </a:xfrm>
          <a:prstGeom prst="line">
            <a:avLst/>
          </a:prstGeom>
          <a:noFill/>
          <a:ln w="9525">
            <a:solidFill>
              <a:schemeClr val="tx1"/>
            </a:solidFill>
            <a:round/>
            <a:headEnd/>
            <a:tailEnd/>
          </a:ln>
          <a:effectLst/>
        </p:spPr>
        <p:txBody>
          <a:bodyPr/>
          <a:lstStyle/>
          <a:p>
            <a:endParaRPr lang="en-US"/>
          </a:p>
        </p:txBody>
      </p:sp>
      <p:sp>
        <p:nvSpPr>
          <p:cNvPr id="9225" name="Line 9"/>
          <p:cNvSpPr>
            <a:spLocks noChangeShapeType="1"/>
          </p:cNvSpPr>
          <p:nvPr/>
        </p:nvSpPr>
        <p:spPr bwMode="auto">
          <a:xfrm>
            <a:off x="685800" y="5257800"/>
            <a:ext cx="457200" cy="0"/>
          </a:xfrm>
          <a:prstGeom prst="line">
            <a:avLst/>
          </a:prstGeom>
          <a:noFill/>
          <a:ln w="9525">
            <a:solidFill>
              <a:schemeClr val="tx1"/>
            </a:solidFill>
            <a:round/>
            <a:headEnd/>
            <a:tailEnd/>
          </a:ln>
          <a:effectLst/>
        </p:spPr>
        <p:txBody>
          <a:bodyPr/>
          <a:lstStyle/>
          <a:p>
            <a:endParaRPr lang="en-US"/>
          </a:p>
        </p:txBody>
      </p:sp>
      <p:sp>
        <p:nvSpPr>
          <p:cNvPr id="9226" name="Line 10"/>
          <p:cNvSpPr>
            <a:spLocks noChangeShapeType="1"/>
          </p:cNvSpPr>
          <p:nvPr/>
        </p:nvSpPr>
        <p:spPr bwMode="auto">
          <a:xfrm>
            <a:off x="838200" y="2362200"/>
            <a:ext cx="0" cy="28956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227" name="Text Box 11"/>
          <p:cNvSpPr txBox="1">
            <a:spLocks noChangeArrowheads="1"/>
          </p:cNvSpPr>
          <p:nvPr/>
        </p:nvSpPr>
        <p:spPr bwMode="auto">
          <a:xfrm>
            <a:off x="381000" y="3124200"/>
            <a:ext cx="533400" cy="366713"/>
          </a:xfrm>
          <a:prstGeom prst="rect">
            <a:avLst/>
          </a:prstGeom>
          <a:noFill/>
          <a:ln w="9525">
            <a:noFill/>
            <a:miter lim="800000"/>
            <a:headEnd/>
            <a:tailEnd/>
          </a:ln>
          <a:effectLst/>
        </p:spPr>
        <p:txBody>
          <a:bodyPr>
            <a:spAutoFit/>
          </a:bodyPr>
          <a:lstStyle/>
          <a:p>
            <a:pPr>
              <a:spcBef>
                <a:spcPct val="50000"/>
              </a:spcBef>
            </a:pPr>
            <a:r>
              <a:rPr lang="en-US"/>
              <a:t>48’</a:t>
            </a:r>
          </a:p>
        </p:txBody>
      </p:sp>
      <p:sp>
        <p:nvSpPr>
          <p:cNvPr id="9228" name="Text Box 12"/>
          <p:cNvSpPr txBox="1">
            <a:spLocks noChangeArrowheads="1"/>
          </p:cNvSpPr>
          <p:nvPr/>
        </p:nvSpPr>
        <p:spPr bwMode="auto">
          <a:xfrm>
            <a:off x="3657600" y="5562600"/>
            <a:ext cx="533400" cy="366713"/>
          </a:xfrm>
          <a:prstGeom prst="rect">
            <a:avLst/>
          </a:prstGeom>
          <a:noFill/>
          <a:ln w="9525">
            <a:noFill/>
            <a:miter lim="800000"/>
            <a:headEnd/>
            <a:tailEnd/>
          </a:ln>
          <a:effectLst/>
        </p:spPr>
        <p:txBody>
          <a:bodyPr>
            <a:spAutoFit/>
          </a:bodyPr>
          <a:lstStyle/>
          <a:p>
            <a:pPr>
              <a:spcBef>
                <a:spcPct val="50000"/>
              </a:spcBef>
            </a:pPr>
            <a:r>
              <a:rPr lang="en-US"/>
              <a:t>96’</a:t>
            </a:r>
          </a:p>
        </p:txBody>
      </p:sp>
      <p:sp>
        <p:nvSpPr>
          <p:cNvPr id="9229" name="Line 13"/>
          <p:cNvSpPr>
            <a:spLocks noChangeShapeType="1"/>
          </p:cNvSpPr>
          <p:nvPr/>
        </p:nvSpPr>
        <p:spPr bwMode="auto">
          <a:xfrm>
            <a:off x="1143000" y="5257800"/>
            <a:ext cx="0" cy="533400"/>
          </a:xfrm>
          <a:prstGeom prst="line">
            <a:avLst/>
          </a:prstGeom>
          <a:noFill/>
          <a:ln w="9525">
            <a:solidFill>
              <a:schemeClr val="tx1"/>
            </a:solidFill>
            <a:round/>
            <a:headEnd/>
            <a:tailEnd/>
          </a:ln>
          <a:effectLst/>
        </p:spPr>
        <p:txBody>
          <a:bodyPr/>
          <a:lstStyle/>
          <a:p>
            <a:endParaRPr lang="en-US"/>
          </a:p>
        </p:txBody>
      </p:sp>
      <p:sp>
        <p:nvSpPr>
          <p:cNvPr id="9230" name="Line 14"/>
          <p:cNvSpPr>
            <a:spLocks noChangeShapeType="1"/>
          </p:cNvSpPr>
          <p:nvPr/>
        </p:nvSpPr>
        <p:spPr bwMode="auto">
          <a:xfrm>
            <a:off x="6934200" y="5257800"/>
            <a:ext cx="0" cy="609600"/>
          </a:xfrm>
          <a:prstGeom prst="line">
            <a:avLst/>
          </a:prstGeom>
          <a:noFill/>
          <a:ln w="9525">
            <a:solidFill>
              <a:schemeClr val="tx1"/>
            </a:solidFill>
            <a:round/>
            <a:headEnd/>
            <a:tailEnd/>
          </a:ln>
          <a:effectLst/>
        </p:spPr>
        <p:txBody>
          <a:bodyPr/>
          <a:lstStyle/>
          <a:p>
            <a:endParaRPr lang="en-US"/>
          </a:p>
        </p:txBody>
      </p:sp>
      <p:sp>
        <p:nvSpPr>
          <p:cNvPr id="9231" name="Line 15"/>
          <p:cNvSpPr>
            <a:spLocks noChangeShapeType="1"/>
          </p:cNvSpPr>
          <p:nvPr/>
        </p:nvSpPr>
        <p:spPr bwMode="auto">
          <a:xfrm>
            <a:off x="1143000" y="5486400"/>
            <a:ext cx="5791200" cy="0"/>
          </a:xfrm>
          <a:prstGeom prst="line">
            <a:avLst/>
          </a:prstGeom>
          <a:noFill/>
          <a:ln w="9525">
            <a:solidFill>
              <a:schemeClr val="tx1"/>
            </a:solidFill>
            <a:round/>
            <a:headEnd/>
            <a:tailEnd type="triangle" w="med" len="med"/>
          </a:ln>
          <a:effectLst/>
        </p:spPr>
        <p:txBody>
          <a:bodyPr/>
          <a:lstStyle/>
          <a:p>
            <a:endParaRPr lang="en-US"/>
          </a:p>
        </p:txBody>
      </p:sp>
      <p:sp>
        <p:nvSpPr>
          <p:cNvPr id="9232" name="Rectangle 16"/>
          <p:cNvSpPr>
            <a:spLocks noChangeArrowheads="1"/>
          </p:cNvSpPr>
          <p:nvPr/>
        </p:nvSpPr>
        <p:spPr bwMode="auto">
          <a:xfrm>
            <a:off x="1752600" y="4495800"/>
            <a:ext cx="4800600" cy="74295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233" name="Text Box 17"/>
          <p:cNvSpPr txBox="1">
            <a:spLocks noChangeArrowheads="1"/>
          </p:cNvSpPr>
          <p:nvPr/>
        </p:nvSpPr>
        <p:spPr bwMode="auto">
          <a:xfrm>
            <a:off x="3505200" y="4495800"/>
            <a:ext cx="1371600" cy="366713"/>
          </a:xfrm>
          <a:prstGeom prst="rect">
            <a:avLst/>
          </a:prstGeom>
          <a:noFill/>
          <a:ln w="9525">
            <a:noFill/>
            <a:miter lim="800000"/>
            <a:headEnd/>
            <a:tailEnd/>
          </a:ln>
          <a:effectLst/>
        </p:spPr>
        <p:txBody>
          <a:bodyPr>
            <a:spAutoFit/>
          </a:bodyPr>
          <a:lstStyle/>
          <a:p>
            <a:pPr>
              <a:spcBef>
                <a:spcPct val="50000"/>
              </a:spcBef>
            </a:pPr>
            <a:r>
              <a:rPr lang="en-US">
                <a:latin typeface="Times New Roman" pitchFamily="18" charset="0"/>
              </a:rPr>
              <a:t>OLD MP</a:t>
            </a:r>
          </a:p>
        </p:txBody>
      </p:sp>
      <p:sp>
        <p:nvSpPr>
          <p:cNvPr id="9234" name="Line 18"/>
          <p:cNvSpPr>
            <a:spLocks noChangeShapeType="1"/>
          </p:cNvSpPr>
          <p:nvPr/>
        </p:nvSpPr>
        <p:spPr bwMode="auto">
          <a:xfrm>
            <a:off x="1143000" y="4648200"/>
            <a:ext cx="609600" cy="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235" name="Text Box 19"/>
          <p:cNvSpPr txBox="1">
            <a:spLocks noChangeArrowheads="1"/>
          </p:cNvSpPr>
          <p:nvPr/>
        </p:nvSpPr>
        <p:spPr bwMode="auto">
          <a:xfrm>
            <a:off x="1219200" y="4724400"/>
            <a:ext cx="533400" cy="366713"/>
          </a:xfrm>
          <a:prstGeom prst="rect">
            <a:avLst/>
          </a:prstGeom>
          <a:noFill/>
          <a:ln w="9525">
            <a:noFill/>
            <a:miter lim="800000"/>
            <a:headEnd/>
            <a:tailEnd/>
          </a:ln>
          <a:effectLst/>
        </p:spPr>
        <p:txBody>
          <a:bodyPr>
            <a:spAutoFit/>
          </a:bodyPr>
          <a:lstStyle/>
          <a:p>
            <a:pPr>
              <a:spcBef>
                <a:spcPct val="50000"/>
              </a:spcBef>
            </a:pPr>
            <a:r>
              <a:rPr lang="en-US"/>
              <a:t>10’</a:t>
            </a:r>
          </a:p>
        </p:txBody>
      </p:sp>
      <p:sp>
        <p:nvSpPr>
          <p:cNvPr id="9236" name="Text Box 20"/>
          <p:cNvSpPr txBox="1">
            <a:spLocks noChangeArrowheads="1"/>
          </p:cNvSpPr>
          <p:nvPr/>
        </p:nvSpPr>
        <p:spPr bwMode="auto">
          <a:xfrm>
            <a:off x="6629400" y="4191000"/>
            <a:ext cx="533400" cy="366713"/>
          </a:xfrm>
          <a:prstGeom prst="rect">
            <a:avLst/>
          </a:prstGeom>
          <a:noFill/>
          <a:ln w="9525">
            <a:noFill/>
            <a:miter lim="800000"/>
            <a:headEnd/>
            <a:tailEnd/>
          </a:ln>
          <a:effectLst/>
        </p:spPr>
        <p:txBody>
          <a:bodyPr>
            <a:spAutoFit/>
          </a:bodyPr>
          <a:lstStyle/>
          <a:p>
            <a:pPr>
              <a:spcBef>
                <a:spcPct val="50000"/>
              </a:spcBef>
            </a:pPr>
            <a:r>
              <a:rPr lang="en-US"/>
              <a:t>7’</a:t>
            </a:r>
          </a:p>
        </p:txBody>
      </p:sp>
      <p:sp>
        <p:nvSpPr>
          <p:cNvPr id="9237" name="Line 21"/>
          <p:cNvSpPr>
            <a:spLocks noChangeShapeType="1"/>
          </p:cNvSpPr>
          <p:nvPr/>
        </p:nvSpPr>
        <p:spPr bwMode="auto">
          <a:xfrm>
            <a:off x="6553200" y="4572000"/>
            <a:ext cx="381000" cy="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238" name="Line 22"/>
          <p:cNvSpPr>
            <a:spLocks noChangeShapeType="1"/>
          </p:cNvSpPr>
          <p:nvPr/>
        </p:nvSpPr>
        <p:spPr bwMode="auto">
          <a:xfrm>
            <a:off x="2362200" y="4495800"/>
            <a:ext cx="0" cy="7620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239" name="Text Box 23"/>
          <p:cNvSpPr txBox="1">
            <a:spLocks noChangeArrowheads="1"/>
          </p:cNvSpPr>
          <p:nvPr/>
        </p:nvSpPr>
        <p:spPr bwMode="auto">
          <a:xfrm>
            <a:off x="2438400" y="4724400"/>
            <a:ext cx="533400" cy="366713"/>
          </a:xfrm>
          <a:prstGeom prst="rect">
            <a:avLst/>
          </a:prstGeom>
          <a:noFill/>
          <a:ln w="9525">
            <a:noFill/>
            <a:miter lim="800000"/>
            <a:headEnd/>
            <a:tailEnd/>
          </a:ln>
          <a:effectLst/>
        </p:spPr>
        <p:txBody>
          <a:bodyPr>
            <a:spAutoFit/>
          </a:bodyPr>
          <a:lstStyle/>
          <a:p>
            <a:pPr>
              <a:spcBef>
                <a:spcPct val="50000"/>
              </a:spcBef>
            </a:pPr>
            <a:r>
              <a:rPr lang="en-US"/>
              <a:t>13’</a:t>
            </a:r>
          </a:p>
        </p:txBody>
      </p:sp>
      <p:sp>
        <p:nvSpPr>
          <p:cNvPr id="9240" name="Rectangle 24"/>
          <p:cNvSpPr>
            <a:spLocks noChangeArrowheads="1"/>
          </p:cNvSpPr>
          <p:nvPr/>
        </p:nvSpPr>
        <p:spPr bwMode="auto">
          <a:xfrm>
            <a:off x="1447800" y="3581400"/>
            <a:ext cx="1447800" cy="685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241" name="Line 25"/>
          <p:cNvSpPr>
            <a:spLocks noChangeShapeType="1"/>
          </p:cNvSpPr>
          <p:nvPr/>
        </p:nvSpPr>
        <p:spPr bwMode="auto">
          <a:xfrm>
            <a:off x="2057400" y="4267200"/>
            <a:ext cx="0" cy="2286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242" name="Text Box 26"/>
          <p:cNvSpPr txBox="1">
            <a:spLocks noChangeArrowheads="1"/>
          </p:cNvSpPr>
          <p:nvPr/>
        </p:nvSpPr>
        <p:spPr bwMode="auto">
          <a:xfrm>
            <a:off x="2133600" y="4191000"/>
            <a:ext cx="533400" cy="366713"/>
          </a:xfrm>
          <a:prstGeom prst="rect">
            <a:avLst/>
          </a:prstGeom>
          <a:noFill/>
          <a:ln w="9525">
            <a:noFill/>
            <a:miter lim="800000"/>
            <a:headEnd/>
            <a:tailEnd/>
          </a:ln>
          <a:effectLst/>
        </p:spPr>
        <p:txBody>
          <a:bodyPr>
            <a:spAutoFit/>
          </a:bodyPr>
          <a:lstStyle/>
          <a:p>
            <a:pPr>
              <a:spcBef>
                <a:spcPct val="50000"/>
              </a:spcBef>
            </a:pPr>
            <a:r>
              <a:rPr lang="en-US"/>
              <a:t>3’</a:t>
            </a:r>
          </a:p>
        </p:txBody>
      </p:sp>
      <p:sp>
        <p:nvSpPr>
          <p:cNvPr id="9243" name="Line 27"/>
          <p:cNvSpPr>
            <a:spLocks noChangeShapeType="1"/>
          </p:cNvSpPr>
          <p:nvPr/>
        </p:nvSpPr>
        <p:spPr bwMode="auto">
          <a:xfrm>
            <a:off x="1828800" y="3581400"/>
            <a:ext cx="0" cy="6858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244" name="Text Box 28"/>
          <p:cNvSpPr txBox="1">
            <a:spLocks noChangeArrowheads="1"/>
          </p:cNvSpPr>
          <p:nvPr/>
        </p:nvSpPr>
        <p:spPr bwMode="auto">
          <a:xfrm>
            <a:off x="1905000" y="3733800"/>
            <a:ext cx="533400" cy="366713"/>
          </a:xfrm>
          <a:prstGeom prst="rect">
            <a:avLst/>
          </a:prstGeom>
          <a:noFill/>
          <a:ln w="9525">
            <a:noFill/>
            <a:miter lim="800000"/>
            <a:headEnd/>
            <a:tailEnd/>
          </a:ln>
          <a:effectLst/>
        </p:spPr>
        <p:txBody>
          <a:bodyPr>
            <a:spAutoFit/>
          </a:bodyPr>
          <a:lstStyle/>
          <a:p>
            <a:pPr>
              <a:spcBef>
                <a:spcPct val="50000"/>
              </a:spcBef>
            </a:pPr>
            <a:r>
              <a:rPr lang="en-US"/>
              <a:t>12’</a:t>
            </a:r>
          </a:p>
        </p:txBody>
      </p:sp>
      <p:sp>
        <p:nvSpPr>
          <p:cNvPr id="9245" name="Line 29"/>
          <p:cNvSpPr>
            <a:spLocks noChangeShapeType="1"/>
          </p:cNvSpPr>
          <p:nvPr/>
        </p:nvSpPr>
        <p:spPr bwMode="auto">
          <a:xfrm>
            <a:off x="1143000" y="4038600"/>
            <a:ext cx="228600" cy="228600"/>
          </a:xfrm>
          <a:prstGeom prst="line">
            <a:avLst/>
          </a:prstGeom>
          <a:noFill/>
          <a:ln w="9525">
            <a:solidFill>
              <a:schemeClr val="tx1"/>
            </a:solidFill>
            <a:round/>
            <a:headEnd/>
            <a:tailEnd/>
          </a:ln>
          <a:effectLst/>
        </p:spPr>
        <p:txBody>
          <a:bodyPr/>
          <a:lstStyle/>
          <a:p>
            <a:endParaRPr lang="en-US"/>
          </a:p>
        </p:txBody>
      </p:sp>
      <p:sp>
        <p:nvSpPr>
          <p:cNvPr id="9246" name="Line 30"/>
          <p:cNvSpPr>
            <a:spLocks noChangeShapeType="1"/>
          </p:cNvSpPr>
          <p:nvPr/>
        </p:nvSpPr>
        <p:spPr bwMode="auto">
          <a:xfrm flipH="1">
            <a:off x="1219200" y="4114800"/>
            <a:ext cx="228600" cy="0"/>
          </a:xfrm>
          <a:prstGeom prst="line">
            <a:avLst/>
          </a:prstGeom>
          <a:noFill/>
          <a:ln w="19050">
            <a:solidFill>
              <a:srgbClr val="FF0000"/>
            </a:solidFill>
            <a:round/>
            <a:headEnd/>
            <a:tailEnd type="triangle" w="med" len="med"/>
          </a:ln>
          <a:effectLst/>
        </p:spPr>
        <p:txBody>
          <a:bodyPr/>
          <a:lstStyle/>
          <a:p>
            <a:endParaRPr lang="en-US"/>
          </a:p>
        </p:txBody>
      </p:sp>
      <p:sp>
        <p:nvSpPr>
          <p:cNvPr id="9247" name="Line 31"/>
          <p:cNvSpPr>
            <a:spLocks noChangeShapeType="1"/>
          </p:cNvSpPr>
          <p:nvPr/>
        </p:nvSpPr>
        <p:spPr bwMode="auto">
          <a:xfrm flipV="1">
            <a:off x="1219200" y="3429000"/>
            <a:ext cx="0" cy="685800"/>
          </a:xfrm>
          <a:prstGeom prst="line">
            <a:avLst/>
          </a:prstGeom>
          <a:noFill/>
          <a:ln w="19050">
            <a:solidFill>
              <a:srgbClr val="FF0000"/>
            </a:solidFill>
            <a:round/>
            <a:headEnd/>
            <a:tailEnd type="triangle" w="med" len="med"/>
          </a:ln>
          <a:effectLst/>
        </p:spPr>
        <p:txBody>
          <a:bodyPr/>
          <a:lstStyle/>
          <a:p>
            <a:endParaRPr lang="en-US"/>
          </a:p>
        </p:txBody>
      </p:sp>
      <p:sp>
        <p:nvSpPr>
          <p:cNvPr id="9248" name="Line 32"/>
          <p:cNvSpPr>
            <a:spLocks noChangeShapeType="1"/>
          </p:cNvSpPr>
          <p:nvPr/>
        </p:nvSpPr>
        <p:spPr bwMode="auto">
          <a:xfrm flipH="1">
            <a:off x="1066800" y="3276600"/>
            <a:ext cx="304800" cy="304800"/>
          </a:xfrm>
          <a:prstGeom prst="line">
            <a:avLst/>
          </a:prstGeom>
          <a:noFill/>
          <a:ln w="9525">
            <a:solidFill>
              <a:schemeClr val="tx1"/>
            </a:solidFill>
            <a:round/>
            <a:headEnd/>
            <a:tailEnd/>
          </a:ln>
          <a:effectLst/>
        </p:spPr>
        <p:txBody>
          <a:bodyPr/>
          <a:lstStyle/>
          <a:p>
            <a:endParaRPr lang="en-US"/>
          </a:p>
        </p:txBody>
      </p:sp>
      <p:sp>
        <p:nvSpPr>
          <p:cNvPr id="9249" name="Text Box 33"/>
          <p:cNvSpPr txBox="1">
            <a:spLocks noChangeArrowheads="1"/>
          </p:cNvSpPr>
          <p:nvPr/>
        </p:nvSpPr>
        <p:spPr bwMode="auto">
          <a:xfrm>
            <a:off x="1905000" y="3733800"/>
            <a:ext cx="533400" cy="366713"/>
          </a:xfrm>
          <a:prstGeom prst="rect">
            <a:avLst/>
          </a:prstGeom>
          <a:noFill/>
          <a:ln w="9525">
            <a:noFill/>
            <a:miter lim="800000"/>
            <a:headEnd/>
            <a:tailEnd/>
          </a:ln>
          <a:effectLst/>
        </p:spPr>
        <p:txBody>
          <a:bodyPr>
            <a:spAutoFit/>
          </a:bodyPr>
          <a:lstStyle/>
          <a:p>
            <a:pPr>
              <a:spcBef>
                <a:spcPct val="50000"/>
              </a:spcBef>
            </a:pPr>
            <a:r>
              <a:rPr lang="en-US"/>
              <a:t>12’</a:t>
            </a:r>
          </a:p>
        </p:txBody>
      </p:sp>
      <p:sp>
        <p:nvSpPr>
          <p:cNvPr id="9250" name="Line 34"/>
          <p:cNvSpPr>
            <a:spLocks noChangeShapeType="1"/>
          </p:cNvSpPr>
          <p:nvPr/>
        </p:nvSpPr>
        <p:spPr bwMode="auto">
          <a:xfrm flipV="1">
            <a:off x="1219200" y="3429000"/>
            <a:ext cx="0" cy="685800"/>
          </a:xfrm>
          <a:prstGeom prst="line">
            <a:avLst/>
          </a:prstGeom>
          <a:noFill/>
          <a:ln w="19050">
            <a:solidFill>
              <a:srgbClr val="FF0000"/>
            </a:solidFill>
            <a:round/>
            <a:headEnd/>
            <a:tailEnd type="triangle" w="med" len="med"/>
          </a:ln>
          <a:effectLst/>
        </p:spPr>
        <p:txBody>
          <a:bodyPr/>
          <a:lstStyle/>
          <a:p>
            <a:endParaRPr lang="en-US"/>
          </a:p>
        </p:txBody>
      </p:sp>
      <p:sp>
        <p:nvSpPr>
          <p:cNvPr id="9251" name="Rectangle 35"/>
          <p:cNvSpPr>
            <a:spLocks noChangeArrowheads="1"/>
          </p:cNvSpPr>
          <p:nvPr/>
        </p:nvSpPr>
        <p:spPr bwMode="auto">
          <a:xfrm>
            <a:off x="1447800" y="3276600"/>
            <a:ext cx="457200" cy="304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252" name="Line 36"/>
          <p:cNvSpPr>
            <a:spLocks noChangeShapeType="1"/>
          </p:cNvSpPr>
          <p:nvPr/>
        </p:nvSpPr>
        <p:spPr bwMode="auto">
          <a:xfrm flipV="1">
            <a:off x="1219200" y="3429000"/>
            <a:ext cx="1600200" cy="0"/>
          </a:xfrm>
          <a:prstGeom prst="line">
            <a:avLst/>
          </a:prstGeom>
          <a:noFill/>
          <a:ln w="19050">
            <a:solidFill>
              <a:srgbClr val="FF0000"/>
            </a:solidFill>
            <a:round/>
            <a:headEnd/>
            <a:tailEnd type="triangle" w="med" len="med"/>
          </a:ln>
          <a:effectLst/>
        </p:spPr>
        <p:txBody>
          <a:bodyPr/>
          <a:lstStyle/>
          <a:p>
            <a:endParaRPr lang="en-US"/>
          </a:p>
        </p:txBody>
      </p:sp>
      <p:sp>
        <p:nvSpPr>
          <p:cNvPr id="9253" name="Line 37"/>
          <p:cNvSpPr>
            <a:spLocks noChangeShapeType="1"/>
          </p:cNvSpPr>
          <p:nvPr/>
        </p:nvSpPr>
        <p:spPr bwMode="auto">
          <a:xfrm>
            <a:off x="1600200" y="3276600"/>
            <a:ext cx="0" cy="3048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254" name="Text Box 38"/>
          <p:cNvSpPr txBox="1">
            <a:spLocks noChangeArrowheads="1"/>
          </p:cNvSpPr>
          <p:nvPr/>
        </p:nvSpPr>
        <p:spPr bwMode="auto">
          <a:xfrm>
            <a:off x="1600200" y="3276600"/>
            <a:ext cx="533400" cy="366713"/>
          </a:xfrm>
          <a:prstGeom prst="rect">
            <a:avLst/>
          </a:prstGeom>
          <a:noFill/>
          <a:ln w="9525">
            <a:noFill/>
            <a:miter lim="800000"/>
            <a:headEnd/>
            <a:tailEnd/>
          </a:ln>
          <a:effectLst/>
        </p:spPr>
        <p:txBody>
          <a:bodyPr>
            <a:spAutoFit/>
          </a:bodyPr>
          <a:lstStyle/>
          <a:p>
            <a:pPr>
              <a:spcBef>
                <a:spcPct val="50000"/>
              </a:spcBef>
            </a:pPr>
            <a:r>
              <a:rPr lang="en-US"/>
              <a:t>6’</a:t>
            </a:r>
          </a:p>
        </p:txBody>
      </p:sp>
      <p:sp>
        <p:nvSpPr>
          <p:cNvPr id="9255" name="AutoShape 39"/>
          <p:cNvSpPr>
            <a:spLocks noChangeArrowheads="1"/>
          </p:cNvSpPr>
          <p:nvPr/>
        </p:nvSpPr>
        <p:spPr bwMode="auto">
          <a:xfrm rot="-1354449">
            <a:off x="2781300" y="3324225"/>
            <a:ext cx="152400" cy="152400"/>
          </a:xfrm>
          <a:prstGeom prst="triangle">
            <a:avLst>
              <a:gd name="adj" fmla="val 62296"/>
            </a:avLst>
          </a:prstGeom>
          <a:solidFill>
            <a:schemeClr val="accent1"/>
          </a:solidFill>
          <a:ln w="9525">
            <a:solidFill>
              <a:schemeClr val="tx1"/>
            </a:solidFill>
            <a:miter lim="800000"/>
            <a:headEnd/>
            <a:tailEnd/>
          </a:ln>
          <a:effectLst/>
        </p:spPr>
        <p:txBody>
          <a:bodyPr wrap="none" anchor="ctr"/>
          <a:lstStyle/>
          <a:p>
            <a:endParaRPr lang="en-US"/>
          </a:p>
        </p:txBody>
      </p:sp>
      <p:sp>
        <p:nvSpPr>
          <p:cNvPr id="9256" name="Line 40"/>
          <p:cNvSpPr>
            <a:spLocks noChangeShapeType="1"/>
          </p:cNvSpPr>
          <p:nvPr/>
        </p:nvSpPr>
        <p:spPr bwMode="auto">
          <a:xfrm>
            <a:off x="2895600" y="3457575"/>
            <a:ext cx="152400" cy="152400"/>
          </a:xfrm>
          <a:prstGeom prst="line">
            <a:avLst/>
          </a:prstGeom>
          <a:noFill/>
          <a:ln w="19050">
            <a:solidFill>
              <a:srgbClr val="FF0000"/>
            </a:solidFill>
            <a:round/>
            <a:headEnd/>
            <a:tailEnd type="triangle" w="med" len="med"/>
          </a:ln>
          <a:effectLst/>
        </p:spPr>
        <p:txBody>
          <a:bodyPr/>
          <a:lstStyle/>
          <a:p>
            <a:endParaRPr lang="en-US"/>
          </a:p>
        </p:txBody>
      </p:sp>
      <p:sp>
        <p:nvSpPr>
          <p:cNvPr id="9257" name="Line 41"/>
          <p:cNvSpPr>
            <a:spLocks noChangeShapeType="1"/>
          </p:cNvSpPr>
          <p:nvPr/>
        </p:nvSpPr>
        <p:spPr bwMode="auto">
          <a:xfrm flipV="1">
            <a:off x="2971800" y="3505200"/>
            <a:ext cx="228600" cy="152400"/>
          </a:xfrm>
          <a:prstGeom prst="line">
            <a:avLst/>
          </a:prstGeom>
          <a:noFill/>
          <a:ln w="9525">
            <a:solidFill>
              <a:schemeClr val="tx1"/>
            </a:solidFill>
            <a:round/>
            <a:headEnd/>
            <a:tailEnd/>
          </a:ln>
          <a:effectLst/>
        </p:spPr>
        <p:txBody>
          <a:bodyPr/>
          <a:lstStyle/>
          <a:p>
            <a:endParaRPr lang="en-US"/>
          </a:p>
        </p:txBody>
      </p:sp>
      <p:sp>
        <p:nvSpPr>
          <p:cNvPr id="9258" name="Line 42"/>
          <p:cNvSpPr>
            <a:spLocks noChangeShapeType="1"/>
          </p:cNvSpPr>
          <p:nvPr/>
        </p:nvSpPr>
        <p:spPr bwMode="auto">
          <a:xfrm flipH="1">
            <a:off x="2971800" y="3276600"/>
            <a:ext cx="152400" cy="152400"/>
          </a:xfrm>
          <a:prstGeom prst="line">
            <a:avLst/>
          </a:prstGeom>
          <a:noFill/>
          <a:ln w="9525">
            <a:solidFill>
              <a:schemeClr val="tx1"/>
            </a:solidFill>
            <a:round/>
            <a:headEnd/>
            <a:tailEnd/>
          </a:ln>
          <a:effectLst/>
        </p:spPr>
        <p:txBody>
          <a:bodyPr/>
          <a:lstStyle/>
          <a:p>
            <a:endParaRPr lang="en-US"/>
          </a:p>
        </p:txBody>
      </p:sp>
      <p:sp>
        <p:nvSpPr>
          <p:cNvPr id="9259" name="Line 43"/>
          <p:cNvSpPr>
            <a:spLocks noChangeShapeType="1"/>
          </p:cNvSpPr>
          <p:nvPr/>
        </p:nvSpPr>
        <p:spPr bwMode="auto">
          <a:xfrm flipH="1" flipV="1">
            <a:off x="3048000" y="3352800"/>
            <a:ext cx="0" cy="228600"/>
          </a:xfrm>
          <a:prstGeom prst="line">
            <a:avLst/>
          </a:prstGeom>
          <a:noFill/>
          <a:ln w="19050">
            <a:solidFill>
              <a:srgbClr val="FF0000"/>
            </a:solidFill>
            <a:round/>
            <a:headEnd/>
            <a:tailEnd type="triangle" w="med" len="med"/>
          </a:ln>
          <a:effectLst/>
        </p:spPr>
        <p:txBody>
          <a:bodyPr/>
          <a:lstStyle/>
          <a:p>
            <a:endParaRPr lang="en-US"/>
          </a:p>
        </p:txBody>
      </p:sp>
      <p:sp>
        <p:nvSpPr>
          <p:cNvPr id="9260" name="Line 44"/>
          <p:cNvSpPr>
            <a:spLocks noChangeShapeType="1"/>
          </p:cNvSpPr>
          <p:nvPr/>
        </p:nvSpPr>
        <p:spPr bwMode="auto">
          <a:xfrm flipV="1">
            <a:off x="3048000" y="3352800"/>
            <a:ext cx="304800" cy="0"/>
          </a:xfrm>
          <a:prstGeom prst="line">
            <a:avLst/>
          </a:prstGeom>
          <a:noFill/>
          <a:ln w="19050">
            <a:solidFill>
              <a:srgbClr val="FF0000"/>
            </a:solidFill>
            <a:round/>
            <a:headEnd/>
            <a:tailEnd type="triangle" w="med" len="med"/>
          </a:ln>
          <a:effectLst/>
        </p:spPr>
        <p:txBody>
          <a:bodyPr/>
          <a:lstStyle/>
          <a:p>
            <a:endParaRPr lang="en-US"/>
          </a:p>
        </p:txBody>
      </p:sp>
      <p:sp>
        <p:nvSpPr>
          <p:cNvPr id="9261" name="Line 45"/>
          <p:cNvSpPr>
            <a:spLocks noChangeShapeType="1"/>
          </p:cNvSpPr>
          <p:nvPr/>
        </p:nvSpPr>
        <p:spPr bwMode="auto">
          <a:xfrm>
            <a:off x="3276600" y="3276600"/>
            <a:ext cx="152400" cy="152400"/>
          </a:xfrm>
          <a:prstGeom prst="line">
            <a:avLst/>
          </a:prstGeom>
          <a:noFill/>
          <a:ln w="9525">
            <a:solidFill>
              <a:schemeClr val="tx1"/>
            </a:solidFill>
            <a:round/>
            <a:headEnd/>
            <a:tailEnd/>
          </a:ln>
          <a:effectLst/>
        </p:spPr>
        <p:txBody>
          <a:bodyPr/>
          <a:lstStyle/>
          <a:p>
            <a:endParaRPr lang="en-US"/>
          </a:p>
        </p:txBody>
      </p:sp>
      <p:sp>
        <p:nvSpPr>
          <p:cNvPr id="9262" name="Rectangle 46"/>
          <p:cNvSpPr>
            <a:spLocks noChangeArrowheads="1"/>
          </p:cNvSpPr>
          <p:nvPr/>
        </p:nvSpPr>
        <p:spPr bwMode="auto">
          <a:xfrm>
            <a:off x="3248025" y="3638550"/>
            <a:ext cx="152400" cy="2286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263" name="Line 47"/>
          <p:cNvSpPr>
            <a:spLocks noChangeShapeType="1"/>
          </p:cNvSpPr>
          <p:nvPr/>
        </p:nvSpPr>
        <p:spPr bwMode="auto">
          <a:xfrm flipH="1" flipV="1">
            <a:off x="3324225" y="3352800"/>
            <a:ext cx="0" cy="914400"/>
          </a:xfrm>
          <a:prstGeom prst="line">
            <a:avLst/>
          </a:prstGeom>
          <a:noFill/>
          <a:ln w="19050">
            <a:solidFill>
              <a:srgbClr val="FF0000"/>
            </a:solidFill>
            <a:round/>
            <a:headEnd type="triangle" w="med" len="med"/>
            <a:tailEnd/>
          </a:ln>
          <a:effectLst/>
        </p:spPr>
        <p:txBody>
          <a:bodyPr/>
          <a:lstStyle/>
          <a:p>
            <a:endParaRPr lang="en-US"/>
          </a:p>
        </p:txBody>
      </p:sp>
      <p:sp>
        <p:nvSpPr>
          <p:cNvPr id="9264" name="Line 48"/>
          <p:cNvSpPr>
            <a:spLocks noChangeShapeType="1"/>
          </p:cNvSpPr>
          <p:nvPr/>
        </p:nvSpPr>
        <p:spPr bwMode="auto">
          <a:xfrm flipV="1">
            <a:off x="3200400" y="4114800"/>
            <a:ext cx="304800" cy="304800"/>
          </a:xfrm>
          <a:prstGeom prst="line">
            <a:avLst/>
          </a:prstGeom>
          <a:noFill/>
          <a:ln w="9525">
            <a:solidFill>
              <a:schemeClr val="tx1"/>
            </a:solidFill>
            <a:round/>
            <a:headEnd/>
            <a:tailEnd/>
          </a:ln>
          <a:effectLst/>
        </p:spPr>
        <p:txBody>
          <a:bodyPr/>
          <a:lstStyle/>
          <a:p>
            <a:endParaRPr lang="en-US"/>
          </a:p>
        </p:txBody>
      </p:sp>
      <p:sp>
        <p:nvSpPr>
          <p:cNvPr id="9265" name="Rectangle 49"/>
          <p:cNvSpPr>
            <a:spLocks noChangeArrowheads="1"/>
          </p:cNvSpPr>
          <p:nvPr/>
        </p:nvSpPr>
        <p:spPr bwMode="auto">
          <a:xfrm>
            <a:off x="3286125" y="3543300"/>
            <a:ext cx="76200" cy="762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266" name="Line 50"/>
          <p:cNvSpPr>
            <a:spLocks noChangeShapeType="1"/>
          </p:cNvSpPr>
          <p:nvPr/>
        </p:nvSpPr>
        <p:spPr bwMode="auto">
          <a:xfrm flipH="1">
            <a:off x="2895600" y="4038600"/>
            <a:ext cx="152400" cy="304800"/>
          </a:xfrm>
          <a:prstGeom prst="line">
            <a:avLst/>
          </a:prstGeom>
          <a:noFill/>
          <a:ln w="9525">
            <a:solidFill>
              <a:schemeClr val="tx1"/>
            </a:solidFill>
            <a:round/>
            <a:headEnd/>
            <a:tailEnd/>
          </a:ln>
          <a:effectLst/>
        </p:spPr>
        <p:txBody>
          <a:bodyPr/>
          <a:lstStyle/>
          <a:p>
            <a:endParaRPr lang="en-US"/>
          </a:p>
        </p:txBody>
      </p:sp>
      <p:sp>
        <p:nvSpPr>
          <p:cNvPr id="9267" name="Line 51"/>
          <p:cNvSpPr>
            <a:spLocks noChangeShapeType="1"/>
          </p:cNvSpPr>
          <p:nvPr/>
        </p:nvSpPr>
        <p:spPr bwMode="auto">
          <a:xfrm flipH="1" flipV="1">
            <a:off x="2971800" y="4114800"/>
            <a:ext cx="304800" cy="152400"/>
          </a:xfrm>
          <a:prstGeom prst="line">
            <a:avLst/>
          </a:prstGeom>
          <a:noFill/>
          <a:ln w="19050">
            <a:solidFill>
              <a:srgbClr val="FF0000"/>
            </a:solidFill>
            <a:round/>
            <a:headEnd type="triangle" w="med" len="med"/>
            <a:tailEnd type="triangle" w="med" len="med"/>
          </a:ln>
          <a:effectLst/>
        </p:spPr>
        <p:txBody>
          <a:bodyPr/>
          <a:lstStyle/>
          <a:p>
            <a:endParaRPr lang="en-US"/>
          </a:p>
        </p:txBody>
      </p:sp>
      <p:sp>
        <p:nvSpPr>
          <p:cNvPr id="9268" name="Line 52"/>
          <p:cNvSpPr>
            <a:spLocks noChangeShapeType="1"/>
          </p:cNvSpPr>
          <p:nvPr/>
        </p:nvSpPr>
        <p:spPr bwMode="auto">
          <a:xfrm>
            <a:off x="2000250" y="4657725"/>
            <a:ext cx="0" cy="457200"/>
          </a:xfrm>
          <a:prstGeom prst="line">
            <a:avLst/>
          </a:prstGeom>
          <a:noFill/>
          <a:ln w="9525">
            <a:solidFill>
              <a:schemeClr val="tx1"/>
            </a:solidFill>
            <a:round/>
            <a:headEnd/>
            <a:tailEnd/>
          </a:ln>
          <a:effectLst/>
        </p:spPr>
        <p:txBody>
          <a:bodyPr/>
          <a:lstStyle/>
          <a:p>
            <a:endParaRPr lang="en-US"/>
          </a:p>
        </p:txBody>
      </p:sp>
      <p:sp>
        <p:nvSpPr>
          <p:cNvPr id="9269" name="Line 53"/>
          <p:cNvSpPr>
            <a:spLocks noChangeShapeType="1"/>
          </p:cNvSpPr>
          <p:nvPr/>
        </p:nvSpPr>
        <p:spPr bwMode="auto">
          <a:xfrm>
            <a:off x="6477000" y="4648200"/>
            <a:ext cx="0" cy="457200"/>
          </a:xfrm>
          <a:prstGeom prst="line">
            <a:avLst/>
          </a:prstGeom>
          <a:noFill/>
          <a:ln w="9525">
            <a:solidFill>
              <a:schemeClr val="tx1"/>
            </a:solidFill>
            <a:round/>
            <a:headEnd/>
            <a:tailEnd/>
          </a:ln>
          <a:effectLst/>
        </p:spPr>
        <p:txBody>
          <a:bodyPr/>
          <a:lstStyle/>
          <a:p>
            <a:endParaRPr lang="en-US"/>
          </a:p>
        </p:txBody>
      </p:sp>
      <p:sp>
        <p:nvSpPr>
          <p:cNvPr id="9270" name="Line 54"/>
          <p:cNvSpPr>
            <a:spLocks noChangeShapeType="1"/>
          </p:cNvSpPr>
          <p:nvPr/>
        </p:nvSpPr>
        <p:spPr bwMode="auto">
          <a:xfrm flipH="1" flipV="1">
            <a:off x="2971800" y="4114800"/>
            <a:ext cx="228600" cy="762000"/>
          </a:xfrm>
          <a:prstGeom prst="line">
            <a:avLst/>
          </a:prstGeom>
          <a:noFill/>
          <a:ln w="19050">
            <a:solidFill>
              <a:srgbClr val="FF0000"/>
            </a:solidFill>
            <a:round/>
            <a:headEnd type="triangle" w="med" len="med"/>
            <a:tailEnd type="triangle" w="med" len="med"/>
          </a:ln>
          <a:effectLst/>
        </p:spPr>
        <p:txBody>
          <a:bodyPr/>
          <a:lstStyle/>
          <a:p>
            <a:endParaRPr lang="en-US"/>
          </a:p>
        </p:txBody>
      </p:sp>
      <p:sp>
        <p:nvSpPr>
          <p:cNvPr id="9271" name="Line 55"/>
          <p:cNvSpPr>
            <a:spLocks noChangeShapeType="1"/>
          </p:cNvSpPr>
          <p:nvPr/>
        </p:nvSpPr>
        <p:spPr bwMode="auto">
          <a:xfrm flipV="1">
            <a:off x="3124200" y="4724400"/>
            <a:ext cx="228600" cy="304800"/>
          </a:xfrm>
          <a:prstGeom prst="line">
            <a:avLst/>
          </a:prstGeom>
          <a:noFill/>
          <a:ln w="9525">
            <a:solidFill>
              <a:schemeClr val="tx1"/>
            </a:solidFill>
            <a:round/>
            <a:headEnd/>
            <a:tailEnd/>
          </a:ln>
          <a:effectLst/>
        </p:spPr>
        <p:txBody>
          <a:bodyPr/>
          <a:lstStyle/>
          <a:p>
            <a:endParaRPr lang="en-US"/>
          </a:p>
        </p:txBody>
      </p:sp>
      <p:sp>
        <p:nvSpPr>
          <p:cNvPr id="9272" name="Line 56"/>
          <p:cNvSpPr>
            <a:spLocks noChangeShapeType="1"/>
          </p:cNvSpPr>
          <p:nvPr/>
        </p:nvSpPr>
        <p:spPr bwMode="auto">
          <a:xfrm flipV="1">
            <a:off x="1981200" y="4876800"/>
            <a:ext cx="4495800" cy="0"/>
          </a:xfrm>
          <a:prstGeom prst="line">
            <a:avLst/>
          </a:prstGeom>
          <a:noFill/>
          <a:ln w="31750">
            <a:solidFill>
              <a:srgbClr val="FF0000"/>
            </a:solidFill>
            <a:prstDash val="dash"/>
            <a:round/>
            <a:headEnd type="triangle" w="med" len="med"/>
            <a:tailEnd type="triangle" w="med" len="med"/>
          </a:ln>
          <a:effectLst/>
        </p:spPr>
        <p:txBody>
          <a:bodyPr/>
          <a:lstStyle/>
          <a:p>
            <a:endParaRPr lang="en-US"/>
          </a:p>
        </p:txBody>
      </p:sp>
      <p:sp>
        <p:nvSpPr>
          <p:cNvPr id="9274" name="Line 58"/>
          <p:cNvSpPr>
            <a:spLocks noChangeShapeType="1"/>
          </p:cNvSpPr>
          <p:nvPr/>
        </p:nvSpPr>
        <p:spPr bwMode="auto">
          <a:xfrm flipV="1">
            <a:off x="3352800" y="3581400"/>
            <a:ext cx="533400" cy="0"/>
          </a:xfrm>
          <a:prstGeom prst="line">
            <a:avLst/>
          </a:prstGeom>
          <a:noFill/>
          <a:ln w="31750">
            <a:solidFill>
              <a:srgbClr val="FF0000"/>
            </a:solidFill>
            <a:round/>
            <a:headEnd/>
            <a:tailEnd type="triangle" w="med" len="med"/>
          </a:ln>
          <a:effectLst/>
        </p:spPr>
        <p:txBody>
          <a:bodyPr/>
          <a:lstStyle/>
          <a:p>
            <a:endParaRPr lang="en-US"/>
          </a:p>
        </p:txBody>
      </p:sp>
      <p:sp>
        <p:nvSpPr>
          <p:cNvPr id="9275" name="Line 59"/>
          <p:cNvSpPr>
            <a:spLocks noChangeShapeType="1"/>
          </p:cNvSpPr>
          <p:nvPr/>
        </p:nvSpPr>
        <p:spPr bwMode="auto">
          <a:xfrm flipH="1" flipV="1">
            <a:off x="3733800" y="3429000"/>
            <a:ext cx="228600" cy="228600"/>
          </a:xfrm>
          <a:prstGeom prst="line">
            <a:avLst/>
          </a:prstGeom>
          <a:noFill/>
          <a:ln w="9525">
            <a:solidFill>
              <a:schemeClr val="tx1"/>
            </a:solidFill>
            <a:round/>
            <a:headEnd/>
            <a:tailEnd/>
          </a:ln>
          <a:effectLst/>
        </p:spPr>
        <p:txBody>
          <a:bodyPr/>
          <a:lstStyle/>
          <a:p>
            <a:endParaRPr lang="en-US"/>
          </a:p>
        </p:txBody>
      </p:sp>
      <p:sp>
        <p:nvSpPr>
          <p:cNvPr id="9277" name="Line 61"/>
          <p:cNvSpPr>
            <a:spLocks noChangeShapeType="1"/>
          </p:cNvSpPr>
          <p:nvPr/>
        </p:nvSpPr>
        <p:spPr bwMode="auto">
          <a:xfrm>
            <a:off x="3657600" y="3962400"/>
            <a:ext cx="381000" cy="381000"/>
          </a:xfrm>
          <a:prstGeom prst="line">
            <a:avLst/>
          </a:prstGeom>
          <a:noFill/>
          <a:ln w="9525">
            <a:solidFill>
              <a:schemeClr val="tx1"/>
            </a:solidFill>
            <a:round/>
            <a:headEnd/>
            <a:tailEnd/>
          </a:ln>
          <a:effectLst/>
        </p:spPr>
        <p:txBody>
          <a:bodyPr/>
          <a:lstStyle/>
          <a:p>
            <a:endParaRPr lang="en-US"/>
          </a:p>
        </p:txBody>
      </p:sp>
      <p:sp>
        <p:nvSpPr>
          <p:cNvPr id="9278" name="Line 62"/>
          <p:cNvSpPr>
            <a:spLocks noChangeShapeType="1"/>
          </p:cNvSpPr>
          <p:nvPr/>
        </p:nvSpPr>
        <p:spPr bwMode="auto">
          <a:xfrm flipV="1">
            <a:off x="3886200" y="4191000"/>
            <a:ext cx="2057400" cy="0"/>
          </a:xfrm>
          <a:prstGeom prst="line">
            <a:avLst/>
          </a:prstGeom>
          <a:noFill/>
          <a:ln w="31750">
            <a:solidFill>
              <a:srgbClr val="FF0000"/>
            </a:solidFill>
            <a:round/>
            <a:headEnd/>
            <a:tailEnd type="triangle" w="med" len="med"/>
          </a:ln>
          <a:effectLst/>
        </p:spPr>
        <p:txBody>
          <a:bodyPr/>
          <a:lstStyle/>
          <a:p>
            <a:endParaRPr lang="en-US"/>
          </a:p>
        </p:txBody>
      </p:sp>
      <p:sp>
        <p:nvSpPr>
          <p:cNvPr id="9279" name="Line 63"/>
          <p:cNvSpPr>
            <a:spLocks noChangeShapeType="1"/>
          </p:cNvSpPr>
          <p:nvPr/>
        </p:nvSpPr>
        <p:spPr bwMode="auto">
          <a:xfrm flipV="1">
            <a:off x="5867400" y="4038600"/>
            <a:ext cx="228600" cy="304800"/>
          </a:xfrm>
          <a:prstGeom prst="line">
            <a:avLst/>
          </a:prstGeom>
          <a:noFill/>
          <a:ln w="9525">
            <a:solidFill>
              <a:schemeClr val="tx1"/>
            </a:solidFill>
            <a:round/>
            <a:headEnd/>
            <a:tailEnd/>
          </a:ln>
          <a:effectLst/>
        </p:spPr>
        <p:txBody>
          <a:bodyPr/>
          <a:lstStyle/>
          <a:p>
            <a:endParaRPr lang="en-US"/>
          </a:p>
        </p:txBody>
      </p:sp>
      <p:sp>
        <p:nvSpPr>
          <p:cNvPr id="9280" name="Line 64"/>
          <p:cNvSpPr>
            <a:spLocks noChangeShapeType="1"/>
          </p:cNvSpPr>
          <p:nvPr/>
        </p:nvSpPr>
        <p:spPr bwMode="auto">
          <a:xfrm flipV="1">
            <a:off x="5943600" y="3810000"/>
            <a:ext cx="0" cy="381000"/>
          </a:xfrm>
          <a:prstGeom prst="line">
            <a:avLst/>
          </a:prstGeom>
          <a:noFill/>
          <a:ln w="31750">
            <a:solidFill>
              <a:srgbClr val="FF0000"/>
            </a:solidFill>
            <a:round/>
            <a:headEnd/>
            <a:tailEnd type="triangle" w="med" len="med"/>
          </a:ln>
          <a:effectLst/>
        </p:spPr>
        <p:txBody>
          <a:bodyPr/>
          <a:lstStyle/>
          <a:p>
            <a:endParaRPr lang="en-US"/>
          </a:p>
        </p:txBody>
      </p:sp>
      <p:sp>
        <p:nvSpPr>
          <p:cNvPr id="9281" name="Line 65"/>
          <p:cNvSpPr>
            <a:spLocks noChangeShapeType="1"/>
          </p:cNvSpPr>
          <p:nvPr/>
        </p:nvSpPr>
        <p:spPr bwMode="auto">
          <a:xfrm>
            <a:off x="5810250" y="3657600"/>
            <a:ext cx="304800" cy="228600"/>
          </a:xfrm>
          <a:prstGeom prst="line">
            <a:avLst/>
          </a:prstGeom>
          <a:noFill/>
          <a:ln w="9525">
            <a:solidFill>
              <a:schemeClr val="tx1"/>
            </a:solidFill>
            <a:round/>
            <a:headEnd/>
            <a:tailEnd/>
          </a:ln>
          <a:effectLst/>
        </p:spPr>
        <p:txBody>
          <a:bodyPr/>
          <a:lstStyle/>
          <a:p>
            <a:endParaRPr lang="en-US"/>
          </a:p>
        </p:txBody>
      </p:sp>
      <p:sp>
        <p:nvSpPr>
          <p:cNvPr id="9282" name="Line 66"/>
          <p:cNvSpPr>
            <a:spLocks noChangeShapeType="1"/>
          </p:cNvSpPr>
          <p:nvPr/>
        </p:nvSpPr>
        <p:spPr bwMode="auto">
          <a:xfrm flipV="1">
            <a:off x="4343400" y="3810000"/>
            <a:ext cx="1600200" cy="0"/>
          </a:xfrm>
          <a:prstGeom prst="line">
            <a:avLst/>
          </a:prstGeom>
          <a:noFill/>
          <a:ln w="31750">
            <a:solidFill>
              <a:srgbClr val="FF0000"/>
            </a:solidFill>
            <a:round/>
            <a:headEnd type="triangle" w="med" len="med"/>
            <a:tailEnd/>
          </a:ln>
          <a:effectLst/>
        </p:spPr>
        <p:txBody>
          <a:bodyPr/>
          <a:lstStyle/>
          <a:p>
            <a:endParaRPr lang="en-US"/>
          </a:p>
        </p:txBody>
      </p:sp>
      <p:sp>
        <p:nvSpPr>
          <p:cNvPr id="9284" name="Line 68"/>
          <p:cNvSpPr>
            <a:spLocks noChangeShapeType="1"/>
          </p:cNvSpPr>
          <p:nvPr/>
        </p:nvSpPr>
        <p:spPr bwMode="auto">
          <a:xfrm flipH="1">
            <a:off x="6629400" y="3962400"/>
            <a:ext cx="152400" cy="152400"/>
          </a:xfrm>
          <a:prstGeom prst="line">
            <a:avLst/>
          </a:prstGeom>
          <a:noFill/>
          <a:ln w="9525">
            <a:solidFill>
              <a:schemeClr val="tx1"/>
            </a:solidFill>
            <a:round/>
            <a:headEnd/>
            <a:tailEnd/>
          </a:ln>
          <a:effectLst/>
        </p:spPr>
        <p:txBody>
          <a:bodyPr/>
          <a:lstStyle/>
          <a:p>
            <a:endParaRPr lang="en-US"/>
          </a:p>
        </p:txBody>
      </p:sp>
      <p:sp>
        <p:nvSpPr>
          <p:cNvPr id="9285" name="Line 69"/>
          <p:cNvSpPr>
            <a:spLocks noChangeShapeType="1"/>
          </p:cNvSpPr>
          <p:nvPr/>
        </p:nvSpPr>
        <p:spPr bwMode="auto">
          <a:xfrm flipH="1">
            <a:off x="3886200" y="3581400"/>
            <a:ext cx="0" cy="609600"/>
          </a:xfrm>
          <a:prstGeom prst="line">
            <a:avLst/>
          </a:prstGeom>
          <a:noFill/>
          <a:ln w="31750">
            <a:solidFill>
              <a:srgbClr val="FF0000"/>
            </a:solidFill>
            <a:round/>
            <a:headEnd/>
            <a:tailEnd type="triangle" w="med" len="med"/>
          </a:ln>
          <a:effectLst/>
        </p:spPr>
        <p:txBody>
          <a:bodyPr/>
          <a:lstStyle/>
          <a:p>
            <a:endParaRPr lang="en-US"/>
          </a:p>
        </p:txBody>
      </p:sp>
      <p:sp>
        <p:nvSpPr>
          <p:cNvPr id="9286" name="Line 70"/>
          <p:cNvSpPr>
            <a:spLocks noChangeShapeType="1"/>
          </p:cNvSpPr>
          <p:nvPr/>
        </p:nvSpPr>
        <p:spPr bwMode="auto">
          <a:xfrm>
            <a:off x="4238625" y="3724275"/>
            <a:ext cx="228600" cy="228600"/>
          </a:xfrm>
          <a:prstGeom prst="line">
            <a:avLst/>
          </a:prstGeom>
          <a:noFill/>
          <a:ln w="9525">
            <a:solidFill>
              <a:schemeClr val="tx1"/>
            </a:solidFill>
            <a:round/>
            <a:headEnd/>
            <a:tailEnd/>
          </a:ln>
          <a:effectLst/>
        </p:spPr>
        <p:txBody>
          <a:bodyPr/>
          <a:lstStyle/>
          <a:p>
            <a:endParaRPr lang="en-US"/>
          </a:p>
        </p:txBody>
      </p:sp>
      <p:grpSp>
        <p:nvGrpSpPr>
          <p:cNvPr id="2" name="Group 81"/>
          <p:cNvGrpSpPr>
            <a:grpSpLocks/>
          </p:cNvGrpSpPr>
          <p:nvPr/>
        </p:nvGrpSpPr>
        <p:grpSpPr bwMode="auto">
          <a:xfrm>
            <a:off x="3962400" y="3429000"/>
            <a:ext cx="2286000" cy="228600"/>
            <a:chOff x="2352" y="1536"/>
            <a:chExt cx="1440" cy="144"/>
          </a:xfrm>
        </p:grpSpPr>
        <p:sp>
          <p:nvSpPr>
            <p:cNvPr id="9283" name="Rectangle 67"/>
            <p:cNvSpPr>
              <a:spLocks noChangeArrowheads="1"/>
            </p:cNvSpPr>
            <p:nvPr/>
          </p:nvSpPr>
          <p:spPr bwMode="auto">
            <a:xfrm>
              <a:off x="2352" y="1536"/>
              <a:ext cx="1440" cy="144"/>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288" name="Line 72"/>
            <p:cNvSpPr>
              <a:spLocks noChangeShapeType="1"/>
            </p:cNvSpPr>
            <p:nvPr/>
          </p:nvSpPr>
          <p:spPr bwMode="auto">
            <a:xfrm flipV="1">
              <a:off x="2526" y="1536"/>
              <a:ext cx="96" cy="144"/>
            </a:xfrm>
            <a:prstGeom prst="line">
              <a:avLst/>
            </a:prstGeom>
            <a:noFill/>
            <a:ln w="9525">
              <a:solidFill>
                <a:schemeClr val="tx1"/>
              </a:solidFill>
              <a:round/>
              <a:headEnd/>
              <a:tailEnd/>
            </a:ln>
            <a:effectLst/>
          </p:spPr>
          <p:txBody>
            <a:bodyPr/>
            <a:lstStyle/>
            <a:p>
              <a:endParaRPr lang="en-US"/>
            </a:p>
          </p:txBody>
        </p:sp>
        <p:sp>
          <p:nvSpPr>
            <p:cNvPr id="9289" name="Line 73"/>
            <p:cNvSpPr>
              <a:spLocks noChangeShapeType="1"/>
            </p:cNvSpPr>
            <p:nvPr/>
          </p:nvSpPr>
          <p:spPr bwMode="auto">
            <a:xfrm flipH="1">
              <a:off x="2400" y="1536"/>
              <a:ext cx="96" cy="144"/>
            </a:xfrm>
            <a:prstGeom prst="line">
              <a:avLst/>
            </a:prstGeom>
            <a:noFill/>
            <a:ln w="9525">
              <a:solidFill>
                <a:schemeClr val="tx1"/>
              </a:solidFill>
              <a:round/>
              <a:headEnd/>
              <a:tailEnd/>
            </a:ln>
            <a:effectLst/>
          </p:spPr>
          <p:txBody>
            <a:bodyPr/>
            <a:lstStyle/>
            <a:p>
              <a:endParaRPr lang="en-US"/>
            </a:p>
          </p:txBody>
        </p:sp>
        <p:sp>
          <p:nvSpPr>
            <p:cNvPr id="9290" name="Rectangle 74"/>
            <p:cNvSpPr>
              <a:spLocks noChangeArrowheads="1"/>
            </p:cNvSpPr>
            <p:nvPr/>
          </p:nvSpPr>
          <p:spPr bwMode="auto">
            <a:xfrm>
              <a:off x="2688" y="1584"/>
              <a:ext cx="336" cy="48"/>
            </a:xfrm>
            <a:prstGeom prst="rect">
              <a:avLst/>
            </a:prstGeom>
            <a:solidFill>
              <a:srgbClr val="339966"/>
            </a:solidFill>
            <a:ln w="9525">
              <a:solidFill>
                <a:schemeClr val="tx1"/>
              </a:solidFill>
              <a:miter lim="800000"/>
              <a:headEnd/>
              <a:tailEnd/>
            </a:ln>
            <a:effectLst/>
          </p:spPr>
          <p:txBody>
            <a:bodyPr wrap="none" anchor="ctr"/>
            <a:lstStyle/>
            <a:p>
              <a:endParaRPr lang="en-US"/>
            </a:p>
          </p:txBody>
        </p:sp>
        <p:sp>
          <p:nvSpPr>
            <p:cNvPr id="9291" name="Rectangle 75"/>
            <p:cNvSpPr>
              <a:spLocks noChangeArrowheads="1"/>
            </p:cNvSpPr>
            <p:nvPr/>
          </p:nvSpPr>
          <p:spPr bwMode="auto">
            <a:xfrm>
              <a:off x="3264" y="1584"/>
              <a:ext cx="336" cy="48"/>
            </a:xfrm>
            <a:prstGeom prst="rect">
              <a:avLst/>
            </a:prstGeom>
            <a:solidFill>
              <a:srgbClr val="339966"/>
            </a:solidFill>
            <a:ln w="9525">
              <a:solidFill>
                <a:schemeClr val="tx1"/>
              </a:solidFill>
              <a:miter lim="800000"/>
              <a:headEnd/>
              <a:tailEnd/>
            </a:ln>
            <a:effectLst/>
          </p:spPr>
          <p:txBody>
            <a:bodyPr wrap="none" anchor="ctr"/>
            <a:lstStyle/>
            <a:p>
              <a:endParaRPr lang="en-US"/>
            </a:p>
          </p:txBody>
        </p:sp>
        <p:sp>
          <p:nvSpPr>
            <p:cNvPr id="9292" name="Line 76"/>
            <p:cNvSpPr>
              <a:spLocks noChangeShapeType="1"/>
            </p:cNvSpPr>
            <p:nvPr/>
          </p:nvSpPr>
          <p:spPr bwMode="auto">
            <a:xfrm>
              <a:off x="3696" y="1554"/>
              <a:ext cx="0" cy="96"/>
            </a:xfrm>
            <a:prstGeom prst="line">
              <a:avLst/>
            </a:prstGeom>
            <a:noFill/>
            <a:ln w="9525">
              <a:solidFill>
                <a:schemeClr val="tx1"/>
              </a:solidFill>
              <a:round/>
              <a:headEnd/>
              <a:tailEnd/>
            </a:ln>
            <a:effectLst/>
          </p:spPr>
          <p:txBody>
            <a:bodyPr/>
            <a:lstStyle/>
            <a:p>
              <a:endParaRPr lang="en-US"/>
            </a:p>
          </p:txBody>
        </p:sp>
        <p:sp>
          <p:nvSpPr>
            <p:cNvPr id="9293" name="Line 77"/>
            <p:cNvSpPr>
              <a:spLocks noChangeShapeType="1"/>
            </p:cNvSpPr>
            <p:nvPr/>
          </p:nvSpPr>
          <p:spPr bwMode="auto">
            <a:xfrm>
              <a:off x="2448" y="1608"/>
              <a:ext cx="1248" cy="0"/>
            </a:xfrm>
            <a:prstGeom prst="line">
              <a:avLst/>
            </a:prstGeom>
            <a:noFill/>
            <a:ln w="38100">
              <a:solidFill>
                <a:srgbClr val="FF0000"/>
              </a:solidFill>
              <a:prstDash val="dash"/>
              <a:round/>
              <a:headEnd type="triangle" w="med" len="med"/>
              <a:tailEnd type="triangle" w="med" len="med"/>
            </a:ln>
            <a:effectLst/>
          </p:spPr>
          <p:txBody>
            <a:bodyPr/>
            <a:lstStyle/>
            <a:p>
              <a:endParaRPr lang="en-US"/>
            </a:p>
          </p:txBody>
        </p:sp>
      </p:grpSp>
      <p:sp>
        <p:nvSpPr>
          <p:cNvPr id="9294" name="Line 78"/>
          <p:cNvSpPr>
            <a:spLocks noChangeShapeType="1"/>
          </p:cNvSpPr>
          <p:nvPr/>
        </p:nvSpPr>
        <p:spPr bwMode="auto">
          <a:xfrm>
            <a:off x="4038600" y="3962400"/>
            <a:ext cx="152400" cy="152400"/>
          </a:xfrm>
          <a:prstGeom prst="line">
            <a:avLst/>
          </a:prstGeom>
          <a:noFill/>
          <a:ln w="9525">
            <a:solidFill>
              <a:schemeClr val="tx1"/>
            </a:solidFill>
            <a:round/>
            <a:headEnd/>
            <a:tailEnd/>
          </a:ln>
          <a:effectLst/>
        </p:spPr>
        <p:txBody>
          <a:bodyPr/>
          <a:lstStyle/>
          <a:p>
            <a:endParaRPr lang="en-US"/>
          </a:p>
        </p:txBody>
      </p:sp>
      <p:sp>
        <p:nvSpPr>
          <p:cNvPr id="9295" name="Line 79"/>
          <p:cNvSpPr>
            <a:spLocks noChangeShapeType="1"/>
          </p:cNvSpPr>
          <p:nvPr/>
        </p:nvSpPr>
        <p:spPr bwMode="auto">
          <a:xfrm>
            <a:off x="4114800" y="3581400"/>
            <a:ext cx="0" cy="457200"/>
          </a:xfrm>
          <a:prstGeom prst="line">
            <a:avLst/>
          </a:prstGeom>
          <a:noFill/>
          <a:ln w="50800">
            <a:solidFill>
              <a:srgbClr val="FF0000"/>
            </a:solidFill>
            <a:round/>
            <a:headEnd/>
            <a:tailEnd type="triangle" w="med" len="med"/>
          </a:ln>
          <a:effectLst/>
        </p:spPr>
        <p:txBody>
          <a:bodyPr/>
          <a:lstStyle/>
          <a:p>
            <a:endParaRPr lang="en-US"/>
          </a:p>
        </p:txBody>
      </p:sp>
      <p:sp>
        <p:nvSpPr>
          <p:cNvPr id="9296" name="Line 80"/>
          <p:cNvSpPr>
            <a:spLocks noChangeShapeType="1"/>
          </p:cNvSpPr>
          <p:nvPr/>
        </p:nvSpPr>
        <p:spPr bwMode="auto">
          <a:xfrm flipV="1">
            <a:off x="4114800" y="4038600"/>
            <a:ext cx="2590800" cy="0"/>
          </a:xfrm>
          <a:prstGeom prst="line">
            <a:avLst/>
          </a:prstGeom>
          <a:noFill/>
          <a:ln w="50800">
            <a:solidFill>
              <a:srgbClr val="FF0000"/>
            </a:solidFill>
            <a:round/>
            <a:headEnd/>
            <a:tailEnd type="triangle" w="med" len="med"/>
          </a:ln>
          <a:effectLst/>
        </p:spPr>
        <p:txBody>
          <a:bodyPr/>
          <a:lstStyle/>
          <a:p>
            <a:endParaRPr lang="en-US"/>
          </a:p>
        </p:txBody>
      </p:sp>
      <p:sp>
        <p:nvSpPr>
          <p:cNvPr id="9287" name="Line 71"/>
          <p:cNvSpPr>
            <a:spLocks noChangeShapeType="1"/>
          </p:cNvSpPr>
          <p:nvPr/>
        </p:nvSpPr>
        <p:spPr bwMode="auto">
          <a:xfrm flipV="1">
            <a:off x="4343400" y="3514725"/>
            <a:ext cx="0" cy="304800"/>
          </a:xfrm>
          <a:prstGeom prst="line">
            <a:avLst/>
          </a:prstGeom>
          <a:noFill/>
          <a:ln w="31750">
            <a:solidFill>
              <a:srgbClr val="FF0000"/>
            </a:solidFill>
            <a:round/>
            <a:headEnd/>
            <a:tailEnd type="triangle" w="med" len="med"/>
          </a:ln>
          <a:effectLst/>
        </p:spPr>
        <p:txBody>
          <a:bodyPr/>
          <a:lstStyle/>
          <a:p>
            <a:endParaRPr lang="en-US"/>
          </a:p>
        </p:txBody>
      </p:sp>
      <p:sp>
        <p:nvSpPr>
          <p:cNvPr id="9298" name="Line 82"/>
          <p:cNvSpPr>
            <a:spLocks noChangeShapeType="1"/>
          </p:cNvSpPr>
          <p:nvPr/>
        </p:nvSpPr>
        <p:spPr bwMode="auto">
          <a:xfrm flipV="1">
            <a:off x="6705600" y="2971800"/>
            <a:ext cx="0" cy="1066800"/>
          </a:xfrm>
          <a:prstGeom prst="line">
            <a:avLst/>
          </a:prstGeom>
          <a:noFill/>
          <a:ln w="50800">
            <a:solidFill>
              <a:srgbClr val="FF0000"/>
            </a:solidFill>
            <a:round/>
            <a:headEnd/>
            <a:tailEnd type="triangle" w="med" len="med"/>
          </a:ln>
          <a:effectLst/>
        </p:spPr>
        <p:txBody>
          <a:bodyPr/>
          <a:lstStyle/>
          <a:p>
            <a:endParaRPr lang="en-US"/>
          </a:p>
        </p:txBody>
      </p:sp>
      <p:sp>
        <p:nvSpPr>
          <p:cNvPr id="9299" name="Line 83"/>
          <p:cNvSpPr>
            <a:spLocks noChangeShapeType="1"/>
          </p:cNvSpPr>
          <p:nvPr/>
        </p:nvSpPr>
        <p:spPr bwMode="auto">
          <a:xfrm flipH="1">
            <a:off x="6477000" y="2819400"/>
            <a:ext cx="381000" cy="381000"/>
          </a:xfrm>
          <a:prstGeom prst="line">
            <a:avLst/>
          </a:prstGeom>
          <a:noFill/>
          <a:ln w="9525">
            <a:solidFill>
              <a:schemeClr val="tx1"/>
            </a:solidFill>
            <a:round/>
            <a:headEnd/>
            <a:tailEnd/>
          </a:ln>
          <a:effectLst/>
        </p:spPr>
        <p:txBody>
          <a:bodyPr/>
          <a:lstStyle/>
          <a:p>
            <a:endParaRPr lang="en-US"/>
          </a:p>
        </p:txBody>
      </p:sp>
      <p:sp>
        <p:nvSpPr>
          <p:cNvPr id="9300" name="Line 84"/>
          <p:cNvSpPr>
            <a:spLocks noChangeShapeType="1"/>
          </p:cNvSpPr>
          <p:nvPr/>
        </p:nvSpPr>
        <p:spPr bwMode="auto">
          <a:xfrm>
            <a:off x="6705600" y="2971800"/>
            <a:ext cx="685800" cy="0"/>
          </a:xfrm>
          <a:prstGeom prst="line">
            <a:avLst/>
          </a:prstGeom>
          <a:noFill/>
          <a:ln w="50800">
            <a:solidFill>
              <a:srgbClr val="FF0000"/>
            </a:solidFill>
            <a:round/>
            <a:headEnd/>
            <a:tailEnd type="triangle" w="med" len="med"/>
          </a:ln>
          <a:effectLst/>
        </p:spPr>
        <p:txBody>
          <a:bodyPr/>
          <a:lstStyle/>
          <a:p>
            <a:endParaRPr lang="en-US"/>
          </a:p>
        </p:txBody>
      </p:sp>
      <p:sp>
        <p:nvSpPr>
          <p:cNvPr id="9301" name="Rectangle 85"/>
          <p:cNvSpPr>
            <a:spLocks noChangeArrowheads="1"/>
          </p:cNvSpPr>
          <p:nvPr/>
        </p:nvSpPr>
        <p:spPr bwMode="auto">
          <a:xfrm>
            <a:off x="1371600" y="2400300"/>
            <a:ext cx="4800600" cy="66675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302" name="Text Box 86"/>
          <p:cNvSpPr txBox="1">
            <a:spLocks noChangeArrowheads="1"/>
          </p:cNvSpPr>
          <p:nvPr/>
        </p:nvSpPr>
        <p:spPr bwMode="auto">
          <a:xfrm>
            <a:off x="2743200" y="2667000"/>
            <a:ext cx="1371600" cy="366713"/>
          </a:xfrm>
          <a:prstGeom prst="rect">
            <a:avLst/>
          </a:prstGeom>
          <a:noFill/>
          <a:ln w="9525">
            <a:noFill/>
            <a:miter lim="800000"/>
            <a:headEnd/>
            <a:tailEnd/>
          </a:ln>
          <a:effectLst/>
        </p:spPr>
        <p:txBody>
          <a:bodyPr>
            <a:spAutoFit/>
          </a:bodyPr>
          <a:lstStyle/>
          <a:p>
            <a:pPr>
              <a:spcBef>
                <a:spcPct val="50000"/>
              </a:spcBef>
            </a:pPr>
            <a:r>
              <a:rPr lang="en-US">
                <a:latin typeface="Times New Roman" pitchFamily="18" charset="0"/>
              </a:rPr>
              <a:t>NEW MP</a:t>
            </a:r>
          </a:p>
        </p:txBody>
      </p:sp>
      <p:sp>
        <p:nvSpPr>
          <p:cNvPr id="9304" name="Line 88"/>
          <p:cNvSpPr>
            <a:spLocks noChangeShapeType="1"/>
          </p:cNvSpPr>
          <p:nvPr/>
        </p:nvSpPr>
        <p:spPr bwMode="auto">
          <a:xfrm flipV="1">
            <a:off x="3124200" y="3276600"/>
            <a:ext cx="133350" cy="152400"/>
          </a:xfrm>
          <a:prstGeom prst="line">
            <a:avLst/>
          </a:prstGeom>
          <a:noFill/>
          <a:ln w="12700" cmpd="dbl">
            <a:solidFill>
              <a:srgbClr val="0000FF"/>
            </a:solidFill>
            <a:prstDash val="lgDash"/>
            <a:round/>
            <a:headEnd/>
            <a:tailEnd/>
          </a:ln>
          <a:effectLst/>
        </p:spPr>
        <p:txBody>
          <a:bodyPr/>
          <a:lstStyle/>
          <a:p>
            <a:endParaRPr lang="en-US"/>
          </a:p>
        </p:txBody>
      </p:sp>
      <p:sp>
        <p:nvSpPr>
          <p:cNvPr id="9305" name="Line 89"/>
          <p:cNvSpPr>
            <a:spLocks noChangeShapeType="1"/>
          </p:cNvSpPr>
          <p:nvPr/>
        </p:nvSpPr>
        <p:spPr bwMode="auto">
          <a:xfrm flipH="1" flipV="1">
            <a:off x="3190875" y="3124200"/>
            <a:ext cx="0" cy="228600"/>
          </a:xfrm>
          <a:prstGeom prst="line">
            <a:avLst/>
          </a:prstGeom>
          <a:noFill/>
          <a:ln w="19050">
            <a:solidFill>
              <a:srgbClr val="FF0000"/>
            </a:solidFill>
            <a:round/>
            <a:headEnd/>
            <a:tailEnd type="triangle" w="med" len="med"/>
          </a:ln>
          <a:effectLst/>
        </p:spPr>
        <p:txBody>
          <a:bodyPr/>
          <a:lstStyle/>
          <a:p>
            <a:endParaRPr lang="en-US"/>
          </a:p>
        </p:txBody>
      </p:sp>
      <p:sp>
        <p:nvSpPr>
          <p:cNvPr id="9306" name="Line 90"/>
          <p:cNvSpPr>
            <a:spLocks noChangeShapeType="1"/>
          </p:cNvSpPr>
          <p:nvPr/>
        </p:nvSpPr>
        <p:spPr bwMode="auto">
          <a:xfrm flipH="1">
            <a:off x="3048000" y="3105150"/>
            <a:ext cx="228600" cy="152400"/>
          </a:xfrm>
          <a:prstGeom prst="line">
            <a:avLst/>
          </a:prstGeom>
          <a:noFill/>
          <a:ln w="9525">
            <a:solidFill>
              <a:schemeClr val="tx1"/>
            </a:solidFill>
            <a:round/>
            <a:headEnd/>
            <a:tailEnd/>
          </a:ln>
          <a:effectLst/>
        </p:spPr>
        <p:txBody>
          <a:bodyPr/>
          <a:lstStyle/>
          <a:p>
            <a:endParaRPr lang="en-US"/>
          </a:p>
        </p:txBody>
      </p:sp>
      <p:sp>
        <p:nvSpPr>
          <p:cNvPr id="9307" name="Line 91"/>
          <p:cNvSpPr>
            <a:spLocks noChangeShapeType="1"/>
          </p:cNvSpPr>
          <p:nvPr/>
        </p:nvSpPr>
        <p:spPr bwMode="auto">
          <a:xfrm flipV="1">
            <a:off x="3200400" y="3162300"/>
            <a:ext cx="1905000" cy="0"/>
          </a:xfrm>
          <a:prstGeom prst="line">
            <a:avLst/>
          </a:prstGeom>
          <a:noFill/>
          <a:ln w="19050">
            <a:solidFill>
              <a:srgbClr val="FF0000"/>
            </a:solidFill>
            <a:round/>
            <a:headEnd/>
            <a:tailEnd type="triangle" w="med" len="med"/>
          </a:ln>
          <a:effectLst/>
        </p:spPr>
        <p:txBody>
          <a:bodyPr/>
          <a:lstStyle/>
          <a:p>
            <a:endParaRPr lang="en-US"/>
          </a:p>
        </p:txBody>
      </p:sp>
      <p:sp>
        <p:nvSpPr>
          <p:cNvPr id="9311" name="Rectangle 95"/>
          <p:cNvSpPr>
            <a:spLocks noChangeArrowheads="1"/>
          </p:cNvSpPr>
          <p:nvPr/>
        </p:nvSpPr>
        <p:spPr bwMode="auto">
          <a:xfrm>
            <a:off x="4114800" y="3086100"/>
            <a:ext cx="304800" cy="1524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312" name="Rectangle 96"/>
          <p:cNvSpPr>
            <a:spLocks noChangeArrowheads="1"/>
          </p:cNvSpPr>
          <p:nvPr/>
        </p:nvSpPr>
        <p:spPr bwMode="auto">
          <a:xfrm>
            <a:off x="4000500" y="3133725"/>
            <a:ext cx="76200" cy="762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313" name="Line 97"/>
          <p:cNvSpPr>
            <a:spLocks noChangeShapeType="1"/>
          </p:cNvSpPr>
          <p:nvPr/>
        </p:nvSpPr>
        <p:spPr bwMode="auto">
          <a:xfrm flipH="1" flipV="1">
            <a:off x="5029200" y="3086100"/>
            <a:ext cx="228600" cy="152400"/>
          </a:xfrm>
          <a:prstGeom prst="line">
            <a:avLst/>
          </a:prstGeom>
          <a:noFill/>
          <a:ln w="9525">
            <a:solidFill>
              <a:schemeClr val="tx1"/>
            </a:solidFill>
            <a:round/>
            <a:headEnd/>
            <a:tailEnd/>
          </a:ln>
          <a:effectLst/>
        </p:spPr>
        <p:txBody>
          <a:bodyPr/>
          <a:lstStyle/>
          <a:p>
            <a:endParaRPr lang="en-US"/>
          </a:p>
        </p:txBody>
      </p:sp>
      <p:sp>
        <p:nvSpPr>
          <p:cNvPr id="9314" name="Line 98"/>
          <p:cNvSpPr>
            <a:spLocks noChangeShapeType="1"/>
          </p:cNvSpPr>
          <p:nvPr/>
        </p:nvSpPr>
        <p:spPr bwMode="auto">
          <a:xfrm>
            <a:off x="4648200" y="3276600"/>
            <a:ext cx="152400" cy="152400"/>
          </a:xfrm>
          <a:prstGeom prst="line">
            <a:avLst/>
          </a:prstGeom>
          <a:noFill/>
          <a:ln w="9525">
            <a:solidFill>
              <a:schemeClr val="tx1"/>
            </a:solidFill>
            <a:round/>
            <a:headEnd/>
            <a:tailEnd/>
          </a:ln>
          <a:effectLst/>
        </p:spPr>
        <p:txBody>
          <a:bodyPr/>
          <a:lstStyle/>
          <a:p>
            <a:endParaRPr lang="en-US"/>
          </a:p>
        </p:txBody>
      </p:sp>
      <p:sp>
        <p:nvSpPr>
          <p:cNvPr id="9315" name="Line 99"/>
          <p:cNvSpPr>
            <a:spLocks noChangeShapeType="1"/>
          </p:cNvSpPr>
          <p:nvPr/>
        </p:nvSpPr>
        <p:spPr bwMode="auto">
          <a:xfrm flipH="1">
            <a:off x="4724400" y="3200400"/>
            <a:ext cx="381000" cy="152400"/>
          </a:xfrm>
          <a:prstGeom prst="line">
            <a:avLst/>
          </a:prstGeom>
          <a:noFill/>
          <a:ln w="19050">
            <a:solidFill>
              <a:srgbClr val="FF0000"/>
            </a:solidFill>
            <a:round/>
            <a:headEnd type="triangle" w="med" len="med"/>
            <a:tailEnd type="triangle" w="med" len="med"/>
          </a:ln>
          <a:effectLst/>
        </p:spPr>
        <p:txBody>
          <a:bodyPr/>
          <a:lstStyle/>
          <a:p>
            <a:endParaRPr lang="en-US"/>
          </a:p>
        </p:txBody>
      </p:sp>
      <p:sp>
        <p:nvSpPr>
          <p:cNvPr id="9316" name="Line 100"/>
          <p:cNvSpPr>
            <a:spLocks noChangeShapeType="1"/>
          </p:cNvSpPr>
          <p:nvPr/>
        </p:nvSpPr>
        <p:spPr bwMode="auto">
          <a:xfrm flipH="1">
            <a:off x="4724400" y="2590800"/>
            <a:ext cx="228600" cy="228600"/>
          </a:xfrm>
          <a:prstGeom prst="line">
            <a:avLst/>
          </a:prstGeom>
          <a:noFill/>
          <a:ln w="9525">
            <a:solidFill>
              <a:schemeClr val="tx1"/>
            </a:solidFill>
            <a:round/>
            <a:headEnd/>
            <a:tailEnd/>
          </a:ln>
          <a:effectLst/>
        </p:spPr>
        <p:txBody>
          <a:bodyPr/>
          <a:lstStyle/>
          <a:p>
            <a:endParaRPr lang="en-US"/>
          </a:p>
        </p:txBody>
      </p:sp>
      <p:sp>
        <p:nvSpPr>
          <p:cNvPr id="9317" name="Line 101"/>
          <p:cNvSpPr>
            <a:spLocks noChangeShapeType="1"/>
          </p:cNvSpPr>
          <p:nvPr/>
        </p:nvSpPr>
        <p:spPr bwMode="auto">
          <a:xfrm flipV="1">
            <a:off x="4724400" y="2667000"/>
            <a:ext cx="152400" cy="685800"/>
          </a:xfrm>
          <a:prstGeom prst="line">
            <a:avLst/>
          </a:prstGeom>
          <a:noFill/>
          <a:ln w="19050">
            <a:solidFill>
              <a:srgbClr val="FF0000"/>
            </a:solidFill>
            <a:round/>
            <a:headEnd type="triangle" w="med" len="med"/>
            <a:tailEnd type="triangle" w="med" len="med"/>
          </a:ln>
          <a:effectLst/>
        </p:spPr>
        <p:txBody>
          <a:bodyPr/>
          <a:lstStyle/>
          <a:p>
            <a:endParaRPr lang="en-US"/>
          </a:p>
        </p:txBody>
      </p:sp>
      <p:sp>
        <p:nvSpPr>
          <p:cNvPr id="9318" name="Line 102"/>
          <p:cNvSpPr>
            <a:spLocks noChangeShapeType="1"/>
          </p:cNvSpPr>
          <p:nvPr/>
        </p:nvSpPr>
        <p:spPr bwMode="auto">
          <a:xfrm flipV="1">
            <a:off x="1524000" y="2667000"/>
            <a:ext cx="4495800" cy="0"/>
          </a:xfrm>
          <a:prstGeom prst="line">
            <a:avLst/>
          </a:prstGeom>
          <a:noFill/>
          <a:ln w="31750">
            <a:solidFill>
              <a:srgbClr val="FF0000"/>
            </a:solidFill>
            <a:prstDash val="dash"/>
            <a:round/>
            <a:headEnd type="triangle" w="med" len="med"/>
            <a:tailEnd type="triangle" w="med" len="med"/>
          </a:ln>
          <a:effectLst/>
        </p:spPr>
        <p:txBody>
          <a:bodyPr/>
          <a:lstStyle/>
          <a:p>
            <a:endParaRPr lang="en-US"/>
          </a:p>
        </p:txBody>
      </p:sp>
      <p:sp>
        <p:nvSpPr>
          <p:cNvPr id="9319" name="Line 103"/>
          <p:cNvSpPr>
            <a:spLocks noChangeShapeType="1"/>
          </p:cNvSpPr>
          <p:nvPr/>
        </p:nvSpPr>
        <p:spPr bwMode="auto">
          <a:xfrm>
            <a:off x="1524000" y="2514600"/>
            <a:ext cx="0" cy="381000"/>
          </a:xfrm>
          <a:prstGeom prst="line">
            <a:avLst/>
          </a:prstGeom>
          <a:noFill/>
          <a:ln w="9525">
            <a:solidFill>
              <a:schemeClr val="tx1"/>
            </a:solidFill>
            <a:round/>
            <a:headEnd/>
            <a:tailEnd/>
          </a:ln>
          <a:effectLst/>
        </p:spPr>
        <p:txBody>
          <a:bodyPr/>
          <a:lstStyle/>
          <a:p>
            <a:endParaRPr lang="en-US"/>
          </a:p>
        </p:txBody>
      </p:sp>
      <p:sp>
        <p:nvSpPr>
          <p:cNvPr id="9320" name="Line 104"/>
          <p:cNvSpPr>
            <a:spLocks noChangeShapeType="1"/>
          </p:cNvSpPr>
          <p:nvPr/>
        </p:nvSpPr>
        <p:spPr bwMode="auto">
          <a:xfrm>
            <a:off x="6019800" y="2514600"/>
            <a:ext cx="0" cy="381000"/>
          </a:xfrm>
          <a:prstGeom prst="line">
            <a:avLst/>
          </a:prstGeom>
          <a:noFill/>
          <a:ln w="9525">
            <a:solidFill>
              <a:schemeClr val="tx1"/>
            </a:solidFill>
            <a:round/>
            <a:headEnd/>
            <a:tailEnd/>
          </a:ln>
          <a:effectLst/>
        </p:spPr>
        <p:txBody>
          <a:bodyPr/>
          <a:lstStyle/>
          <a:p>
            <a:endParaRPr lang="en-US"/>
          </a:p>
        </p:txBody>
      </p:sp>
      <p:sp>
        <p:nvSpPr>
          <p:cNvPr id="9321" name="Line 105"/>
          <p:cNvSpPr>
            <a:spLocks noChangeShapeType="1"/>
          </p:cNvSpPr>
          <p:nvPr/>
        </p:nvSpPr>
        <p:spPr bwMode="auto">
          <a:xfrm flipV="1">
            <a:off x="3962400" y="3295650"/>
            <a:ext cx="152400" cy="76200"/>
          </a:xfrm>
          <a:prstGeom prst="line">
            <a:avLst/>
          </a:prstGeom>
          <a:noFill/>
          <a:ln w="9525">
            <a:solidFill>
              <a:schemeClr val="tx1"/>
            </a:solidFill>
            <a:round/>
            <a:headEnd/>
            <a:tailEnd/>
          </a:ln>
          <a:effectLst/>
        </p:spPr>
        <p:txBody>
          <a:bodyPr/>
          <a:lstStyle/>
          <a:p>
            <a:endParaRPr lang="en-US"/>
          </a:p>
        </p:txBody>
      </p:sp>
      <p:sp>
        <p:nvSpPr>
          <p:cNvPr id="9322" name="Line 106"/>
          <p:cNvSpPr>
            <a:spLocks noChangeShapeType="1"/>
          </p:cNvSpPr>
          <p:nvPr/>
        </p:nvSpPr>
        <p:spPr bwMode="auto">
          <a:xfrm>
            <a:off x="4038600" y="3124200"/>
            <a:ext cx="0" cy="228600"/>
          </a:xfrm>
          <a:prstGeom prst="line">
            <a:avLst/>
          </a:prstGeom>
          <a:noFill/>
          <a:ln w="31750">
            <a:solidFill>
              <a:srgbClr val="FF0000"/>
            </a:solidFill>
            <a:round/>
            <a:headEnd/>
            <a:tailEnd type="triangle" w="med" len="med"/>
          </a:ln>
          <a:effectLst/>
        </p:spPr>
        <p:txBody>
          <a:bodyPr/>
          <a:lstStyle/>
          <a:p>
            <a:endParaRPr lang="en-US"/>
          </a:p>
        </p:txBody>
      </p:sp>
      <p:sp>
        <p:nvSpPr>
          <p:cNvPr id="9323" name="Line 107"/>
          <p:cNvSpPr>
            <a:spLocks noChangeShapeType="1"/>
          </p:cNvSpPr>
          <p:nvPr/>
        </p:nvSpPr>
        <p:spPr bwMode="auto">
          <a:xfrm flipH="1" flipV="1">
            <a:off x="3581400" y="3276600"/>
            <a:ext cx="457200" cy="0"/>
          </a:xfrm>
          <a:prstGeom prst="line">
            <a:avLst/>
          </a:prstGeom>
          <a:noFill/>
          <a:ln w="31750">
            <a:solidFill>
              <a:srgbClr val="FF0000"/>
            </a:solidFill>
            <a:round/>
            <a:headEnd/>
            <a:tailEnd type="triangle" w="med" len="med"/>
          </a:ln>
          <a:effectLst/>
        </p:spPr>
        <p:txBody>
          <a:bodyPr/>
          <a:lstStyle/>
          <a:p>
            <a:endParaRPr lang="en-US"/>
          </a:p>
        </p:txBody>
      </p:sp>
      <p:sp>
        <p:nvSpPr>
          <p:cNvPr id="9324" name="Line 108"/>
          <p:cNvSpPr>
            <a:spLocks noChangeShapeType="1"/>
          </p:cNvSpPr>
          <p:nvPr/>
        </p:nvSpPr>
        <p:spPr bwMode="auto">
          <a:xfrm flipV="1">
            <a:off x="3514725" y="3190875"/>
            <a:ext cx="152400" cy="152400"/>
          </a:xfrm>
          <a:prstGeom prst="line">
            <a:avLst/>
          </a:prstGeom>
          <a:noFill/>
          <a:ln w="9525">
            <a:solidFill>
              <a:schemeClr val="tx1"/>
            </a:solidFill>
            <a:round/>
            <a:headEnd/>
            <a:tailEnd/>
          </a:ln>
          <a:effectLst/>
        </p:spPr>
        <p:txBody>
          <a:bodyPr/>
          <a:lstStyle/>
          <a:p>
            <a:endParaRPr lang="en-US"/>
          </a:p>
        </p:txBody>
      </p:sp>
      <p:sp>
        <p:nvSpPr>
          <p:cNvPr id="9325" name="Line 109"/>
          <p:cNvSpPr>
            <a:spLocks noChangeShapeType="1"/>
          </p:cNvSpPr>
          <p:nvPr/>
        </p:nvSpPr>
        <p:spPr bwMode="auto">
          <a:xfrm flipH="1" flipV="1">
            <a:off x="5181600" y="3886200"/>
            <a:ext cx="247650" cy="228600"/>
          </a:xfrm>
          <a:prstGeom prst="line">
            <a:avLst/>
          </a:prstGeom>
          <a:noFill/>
          <a:ln w="12700" cmpd="dbl">
            <a:solidFill>
              <a:srgbClr val="0000FF"/>
            </a:solidFill>
            <a:prstDash val="lgDash"/>
            <a:round/>
            <a:headEnd/>
            <a:tailEnd/>
          </a:ln>
          <a:effectLst/>
        </p:spPr>
        <p:txBody>
          <a:bodyPr/>
          <a:lstStyle/>
          <a:p>
            <a:endParaRPr lang="en-US"/>
          </a:p>
        </p:txBody>
      </p:sp>
      <p:sp>
        <p:nvSpPr>
          <p:cNvPr id="9327" name="Line 111"/>
          <p:cNvSpPr>
            <a:spLocks noChangeShapeType="1"/>
          </p:cNvSpPr>
          <p:nvPr/>
        </p:nvSpPr>
        <p:spPr bwMode="auto">
          <a:xfrm flipH="1">
            <a:off x="3581400" y="3305175"/>
            <a:ext cx="9525" cy="123825"/>
          </a:xfrm>
          <a:prstGeom prst="line">
            <a:avLst/>
          </a:prstGeom>
          <a:noFill/>
          <a:ln w="31750">
            <a:solidFill>
              <a:srgbClr val="FF0000"/>
            </a:solidFill>
            <a:round/>
            <a:headEnd/>
            <a:tailEnd type="triangle" w="med" len="med"/>
          </a:ln>
          <a:effectLst/>
        </p:spPr>
        <p:txBody>
          <a:bodyPr/>
          <a:lstStyle/>
          <a:p>
            <a:endParaRPr lang="en-US"/>
          </a:p>
        </p:txBody>
      </p:sp>
      <p:sp>
        <p:nvSpPr>
          <p:cNvPr id="9328" name="Line 112"/>
          <p:cNvSpPr>
            <a:spLocks noChangeShapeType="1"/>
          </p:cNvSpPr>
          <p:nvPr/>
        </p:nvSpPr>
        <p:spPr bwMode="auto">
          <a:xfrm>
            <a:off x="2133600" y="2438400"/>
            <a:ext cx="0" cy="6096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9329" name="Text Box 113"/>
          <p:cNvSpPr txBox="1">
            <a:spLocks noChangeArrowheads="1"/>
          </p:cNvSpPr>
          <p:nvPr/>
        </p:nvSpPr>
        <p:spPr bwMode="auto">
          <a:xfrm>
            <a:off x="2209800" y="2667000"/>
            <a:ext cx="533400" cy="366713"/>
          </a:xfrm>
          <a:prstGeom prst="rect">
            <a:avLst/>
          </a:prstGeom>
          <a:noFill/>
          <a:ln w="9525">
            <a:noFill/>
            <a:miter lim="800000"/>
            <a:headEnd/>
            <a:tailEnd/>
          </a:ln>
          <a:effectLst/>
        </p:spPr>
        <p:txBody>
          <a:bodyPr>
            <a:spAutoFit/>
          </a:bodyPr>
          <a:lstStyle/>
          <a:p>
            <a:pPr>
              <a:spcBef>
                <a:spcPct val="50000"/>
              </a:spcBef>
            </a:pPr>
            <a:r>
              <a:rPr lang="en-US"/>
              <a:t>10’</a:t>
            </a:r>
          </a:p>
        </p:txBody>
      </p:sp>
      <p:sp>
        <p:nvSpPr>
          <p:cNvPr id="9330" name="Text Box 114"/>
          <p:cNvSpPr txBox="1">
            <a:spLocks noChangeArrowheads="1"/>
          </p:cNvSpPr>
          <p:nvPr/>
        </p:nvSpPr>
        <p:spPr bwMode="auto">
          <a:xfrm>
            <a:off x="3048000" y="3276600"/>
            <a:ext cx="304800" cy="366713"/>
          </a:xfrm>
          <a:prstGeom prst="rect">
            <a:avLst/>
          </a:prstGeom>
          <a:noFill/>
          <a:ln w="9525">
            <a:noFill/>
            <a:miter lim="800000"/>
            <a:headEnd/>
            <a:tailEnd/>
          </a:ln>
          <a:effectLst/>
        </p:spPr>
        <p:txBody>
          <a:bodyPr>
            <a:spAutoFit/>
          </a:bodyPr>
          <a:lstStyle/>
          <a:p>
            <a:pPr>
              <a:spcBef>
                <a:spcPct val="50000"/>
              </a:spcBef>
            </a:pPr>
            <a:r>
              <a:rPr lang="en-US"/>
              <a:t>F</a:t>
            </a:r>
          </a:p>
        </p:txBody>
      </p:sp>
      <p:sp>
        <p:nvSpPr>
          <p:cNvPr id="9331" name="Text Box 115"/>
          <p:cNvSpPr txBox="1">
            <a:spLocks noChangeArrowheads="1"/>
          </p:cNvSpPr>
          <p:nvPr/>
        </p:nvSpPr>
        <p:spPr bwMode="auto">
          <a:xfrm>
            <a:off x="3429000" y="3581400"/>
            <a:ext cx="304800" cy="366713"/>
          </a:xfrm>
          <a:prstGeom prst="rect">
            <a:avLst/>
          </a:prstGeom>
          <a:noFill/>
          <a:ln w="9525">
            <a:noFill/>
            <a:miter lim="800000"/>
            <a:headEnd/>
            <a:tailEnd/>
          </a:ln>
          <a:effectLst/>
        </p:spPr>
        <p:txBody>
          <a:bodyPr>
            <a:spAutoFit/>
          </a:bodyPr>
          <a:lstStyle/>
          <a:p>
            <a:pPr>
              <a:spcBef>
                <a:spcPct val="50000"/>
              </a:spcBef>
            </a:pPr>
            <a:r>
              <a:rPr lang="en-US"/>
              <a:t>F</a:t>
            </a:r>
          </a:p>
        </p:txBody>
      </p:sp>
      <p:sp>
        <p:nvSpPr>
          <p:cNvPr id="9332" name="Text Box 116"/>
          <p:cNvSpPr txBox="1">
            <a:spLocks noChangeArrowheads="1"/>
          </p:cNvSpPr>
          <p:nvPr/>
        </p:nvSpPr>
        <p:spPr bwMode="auto">
          <a:xfrm>
            <a:off x="1295400" y="6019800"/>
            <a:ext cx="5486400" cy="641350"/>
          </a:xfrm>
          <a:prstGeom prst="rect">
            <a:avLst/>
          </a:prstGeom>
          <a:noFill/>
          <a:ln w="9525">
            <a:noFill/>
            <a:miter lim="800000"/>
            <a:headEnd/>
            <a:tailEnd/>
          </a:ln>
          <a:effectLst/>
        </p:spPr>
        <p:txBody>
          <a:bodyPr>
            <a:spAutoFit/>
          </a:bodyPr>
          <a:lstStyle/>
          <a:p>
            <a:pPr>
              <a:spcBef>
                <a:spcPct val="50000"/>
              </a:spcBef>
            </a:pPr>
            <a:r>
              <a:rPr lang="en-US"/>
              <a:t>F stands for Flipper mirror, PP stands for second pulse picker to clean up the pulse after MP</a:t>
            </a:r>
          </a:p>
        </p:txBody>
      </p:sp>
      <p:sp>
        <p:nvSpPr>
          <p:cNvPr id="9333" name="Rectangle 117"/>
          <p:cNvSpPr>
            <a:spLocks noChangeArrowheads="1"/>
          </p:cNvSpPr>
          <p:nvPr/>
        </p:nvSpPr>
        <p:spPr bwMode="auto">
          <a:xfrm>
            <a:off x="4267200" y="4114800"/>
            <a:ext cx="457200" cy="304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334" name="Text Box 118"/>
          <p:cNvSpPr txBox="1">
            <a:spLocks noChangeArrowheads="1"/>
          </p:cNvSpPr>
          <p:nvPr/>
        </p:nvSpPr>
        <p:spPr bwMode="auto">
          <a:xfrm>
            <a:off x="4267200" y="4095750"/>
            <a:ext cx="609600" cy="366713"/>
          </a:xfrm>
          <a:prstGeom prst="rect">
            <a:avLst/>
          </a:prstGeom>
          <a:noFill/>
          <a:ln w="9525">
            <a:noFill/>
            <a:miter lim="800000"/>
            <a:headEnd/>
            <a:tailEnd/>
          </a:ln>
          <a:effectLst/>
        </p:spPr>
        <p:txBody>
          <a:bodyPr>
            <a:spAutoFit/>
          </a:bodyPr>
          <a:lstStyle/>
          <a:p>
            <a:pPr>
              <a:spcBef>
                <a:spcPct val="50000"/>
              </a:spcBef>
            </a:pPr>
            <a:r>
              <a:rPr lang="en-US"/>
              <a:t>PP</a:t>
            </a:r>
          </a:p>
        </p:txBody>
      </p:sp>
      <p:sp>
        <p:nvSpPr>
          <p:cNvPr id="9335" name="Line 119"/>
          <p:cNvSpPr>
            <a:spLocks noChangeShapeType="1"/>
          </p:cNvSpPr>
          <p:nvPr/>
        </p:nvSpPr>
        <p:spPr bwMode="auto">
          <a:xfrm flipH="1" flipV="1">
            <a:off x="5257800" y="4114800"/>
            <a:ext cx="152400" cy="152400"/>
          </a:xfrm>
          <a:prstGeom prst="line">
            <a:avLst/>
          </a:prstGeom>
          <a:noFill/>
          <a:ln w="12700" cmpd="dbl">
            <a:solidFill>
              <a:srgbClr val="0000FF"/>
            </a:solidFill>
            <a:prstDash val="lgDash"/>
            <a:round/>
            <a:headEnd/>
            <a:tailEnd/>
          </a:ln>
          <a:effectLst/>
        </p:spPr>
        <p:txBody>
          <a:bodyPr/>
          <a:lstStyle/>
          <a:p>
            <a:endParaRPr lang="en-US"/>
          </a:p>
        </p:txBody>
      </p:sp>
      <p:sp>
        <p:nvSpPr>
          <p:cNvPr id="9337" name="Line 121"/>
          <p:cNvSpPr>
            <a:spLocks noChangeShapeType="1"/>
          </p:cNvSpPr>
          <p:nvPr/>
        </p:nvSpPr>
        <p:spPr bwMode="auto">
          <a:xfrm>
            <a:off x="5334000" y="4038600"/>
            <a:ext cx="0" cy="304800"/>
          </a:xfrm>
          <a:prstGeom prst="line">
            <a:avLst/>
          </a:prstGeom>
          <a:noFill/>
          <a:ln w="31750">
            <a:solidFill>
              <a:srgbClr val="FF0000"/>
            </a:solidFill>
            <a:prstDash val="dash"/>
            <a:round/>
            <a:headEnd/>
            <a:tailEnd type="triangle" w="med" len="med"/>
          </a:ln>
          <a:effectLst/>
        </p:spPr>
        <p:txBody>
          <a:bodyPr/>
          <a:lstStyle/>
          <a:p>
            <a:endParaRPr lang="en-US"/>
          </a:p>
        </p:txBody>
      </p:sp>
      <p:sp>
        <p:nvSpPr>
          <p:cNvPr id="9338" name="Line 122"/>
          <p:cNvSpPr>
            <a:spLocks noChangeShapeType="1"/>
          </p:cNvSpPr>
          <p:nvPr/>
        </p:nvSpPr>
        <p:spPr bwMode="auto">
          <a:xfrm>
            <a:off x="5219700" y="4229100"/>
            <a:ext cx="152400" cy="200025"/>
          </a:xfrm>
          <a:prstGeom prst="line">
            <a:avLst/>
          </a:prstGeom>
          <a:noFill/>
          <a:ln w="9525">
            <a:solidFill>
              <a:schemeClr val="tx1"/>
            </a:solidFill>
            <a:round/>
            <a:headEnd/>
            <a:tailEnd/>
          </a:ln>
          <a:effectLst/>
        </p:spPr>
        <p:txBody>
          <a:bodyPr/>
          <a:lstStyle/>
          <a:p>
            <a:endParaRPr lang="en-US"/>
          </a:p>
        </p:txBody>
      </p:sp>
      <p:sp>
        <p:nvSpPr>
          <p:cNvPr id="9339" name="Line 123"/>
          <p:cNvSpPr>
            <a:spLocks noChangeShapeType="1"/>
          </p:cNvSpPr>
          <p:nvPr/>
        </p:nvSpPr>
        <p:spPr bwMode="auto">
          <a:xfrm flipV="1">
            <a:off x="5334000" y="4343400"/>
            <a:ext cx="914400" cy="9525"/>
          </a:xfrm>
          <a:prstGeom prst="line">
            <a:avLst/>
          </a:prstGeom>
          <a:noFill/>
          <a:ln w="31750">
            <a:solidFill>
              <a:srgbClr val="FF0000"/>
            </a:solidFill>
            <a:prstDash val="dash"/>
            <a:round/>
            <a:headEnd/>
            <a:tailEnd type="triangle" w="med" len="med"/>
          </a:ln>
          <a:effectLst/>
        </p:spPr>
        <p:txBody>
          <a:bodyPr/>
          <a:lstStyle/>
          <a:p>
            <a:endParaRPr lang="en-US"/>
          </a:p>
        </p:txBody>
      </p:sp>
      <p:sp>
        <p:nvSpPr>
          <p:cNvPr id="9340" name="Text Box 124"/>
          <p:cNvSpPr txBox="1">
            <a:spLocks noChangeArrowheads="1"/>
          </p:cNvSpPr>
          <p:nvPr/>
        </p:nvSpPr>
        <p:spPr bwMode="auto">
          <a:xfrm>
            <a:off x="5257800" y="3733800"/>
            <a:ext cx="304800" cy="366713"/>
          </a:xfrm>
          <a:prstGeom prst="rect">
            <a:avLst/>
          </a:prstGeom>
          <a:noFill/>
          <a:ln w="9525">
            <a:noFill/>
            <a:miter lim="800000"/>
            <a:headEnd/>
            <a:tailEnd/>
          </a:ln>
          <a:effectLst/>
        </p:spPr>
        <p:txBody>
          <a:bodyPr>
            <a:spAutoFit/>
          </a:bodyPr>
          <a:lstStyle/>
          <a:p>
            <a:pPr>
              <a:spcBef>
                <a:spcPct val="50000"/>
              </a:spcBef>
            </a:pPr>
            <a:r>
              <a:rPr lang="en-US"/>
              <a:t>F</a:t>
            </a:r>
          </a:p>
        </p:txBody>
      </p:sp>
      <p:sp>
        <p:nvSpPr>
          <p:cNvPr id="9341" name="Text Box 125"/>
          <p:cNvSpPr txBox="1">
            <a:spLocks noChangeArrowheads="1"/>
          </p:cNvSpPr>
          <p:nvPr/>
        </p:nvSpPr>
        <p:spPr bwMode="auto">
          <a:xfrm>
            <a:off x="4953000" y="3962400"/>
            <a:ext cx="304800" cy="366713"/>
          </a:xfrm>
          <a:prstGeom prst="rect">
            <a:avLst/>
          </a:prstGeom>
          <a:noFill/>
          <a:ln w="9525">
            <a:noFill/>
            <a:miter lim="800000"/>
            <a:headEnd/>
            <a:tailEnd/>
          </a:ln>
          <a:effectLst/>
        </p:spPr>
        <p:txBody>
          <a:bodyPr>
            <a:spAutoFit/>
          </a:bodyPr>
          <a:lstStyle/>
          <a:p>
            <a:pPr>
              <a:spcBef>
                <a:spcPct val="50000"/>
              </a:spcBef>
            </a:pPr>
            <a:r>
              <a:rPr lang="en-US"/>
              <a:t>F</a:t>
            </a:r>
          </a:p>
        </p:txBody>
      </p:sp>
      <p:sp>
        <p:nvSpPr>
          <p:cNvPr id="9342" name="Rectangle 126"/>
          <p:cNvSpPr>
            <a:spLocks noChangeArrowheads="1"/>
          </p:cNvSpPr>
          <p:nvPr/>
        </p:nvSpPr>
        <p:spPr bwMode="auto">
          <a:xfrm>
            <a:off x="6248400" y="4191000"/>
            <a:ext cx="457200" cy="2286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343" name="Text Box 127"/>
          <p:cNvSpPr txBox="1">
            <a:spLocks noChangeArrowheads="1"/>
          </p:cNvSpPr>
          <p:nvPr/>
        </p:nvSpPr>
        <p:spPr bwMode="auto">
          <a:xfrm>
            <a:off x="6248400" y="4114800"/>
            <a:ext cx="533400" cy="366713"/>
          </a:xfrm>
          <a:prstGeom prst="rect">
            <a:avLst/>
          </a:prstGeom>
          <a:noFill/>
          <a:ln w="9525">
            <a:noFill/>
            <a:miter lim="800000"/>
            <a:headEnd/>
            <a:tailEnd/>
          </a:ln>
          <a:effectLst/>
        </p:spPr>
        <p:txBody>
          <a:bodyPr>
            <a:spAutoFit/>
          </a:bodyPr>
          <a:lstStyle/>
          <a:p>
            <a:pPr>
              <a:spcBef>
                <a:spcPct val="50000"/>
              </a:spcBef>
            </a:pPr>
            <a:r>
              <a:rPr lang="en-US"/>
              <a:t>PD</a:t>
            </a:r>
          </a:p>
        </p:txBody>
      </p:sp>
      <p:sp>
        <p:nvSpPr>
          <p:cNvPr id="120" name="Line 70"/>
          <p:cNvSpPr>
            <a:spLocks noChangeShapeType="1"/>
          </p:cNvSpPr>
          <p:nvPr/>
        </p:nvSpPr>
        <p:spPr bwMode="auto">
          <a:xfrm>
            <a:off x="3505200" y="3357976"/>
            <a:ext cx="152400" cy="76200"/>
          </a:xfrm>
          <a:prstGeom prst="line">
            <a:avLst/>
          </a:prstGeom>
          <a:noFill/>
          <a:ln w="9525">
            <a:solidFill>
              <a:schemeClr val="tx1"/>
            </a:solidFill>
            <a:round/>
            <a:headEnd/>
            <a:tailEnd/>
          </a:ln>
          <a:effectLst/>
        </p:spPr>
        <p:txBody>
          <a:bodyPr/>
          <a:lstStyle/>
          <a:p>
            <a:endParaRPr lang="en-US"/>
          </a:p>
        </p:txBody>
      </p:sp>
      <p:sp>
        <p:nvSpPr>
          <p:cNvPr id="121" name="Line 62"/>
          <p:cNvSpPr>
            <a:spLocks noChangeShapeType="1"/>
          </p:cNvSpPr>
          <p:nvPr/>
        </p:nvSpPr>
        <p:spPr bwMode="auto">
          <a:xfrm flipV="1">
            <a:off x="3622088" y="3352800"/>
            <a:ext cx="2778712" cy="40688"/>
          </a:xfrm>
          <a:prstGeom prst="line">
            <a:avLst/>
          </a:prstGeom>
          <a:noFill/>
          <a:ln w="31750">
            <a:solidFill>
              <a:srgbClr val="FF0000"/>
            </a:solidFill>
            <a:round/>
            <a:headEnd/>
            <a:tailEnd type="triangle" w="med" len="med"/>
          </a:ln>
          <a:effectLst/>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print"/>
          <a:srcRect/>
          <a:stretch>
            <a:fillRect/>
          </a:stretch>
        </p:blipFill>
        <p:spPr bwMode="auto">
          <a:xfrm>
            <a:off x="685800" y="1066800"/>
            <a:ext cx="7693025" cy="5472113"/>
          </a:xfrm>
          <a:prstGeom prst="rect">
            <a:avLst/>
          </a:prstGeom>
          <a:noFill/>
          <a:ln w="9525">
            <a:noFill/>
            <a:miter lim="800000"/>
            <a:headEnd/>
            <a:tailEnd/>
          </a:ln>
          <a:effectLst/>
        </p:spPr>
      </p:pic>
      <p:sp>
        <p:nvSpPr>
          <p:cNvPr id="3" name="Rectangle 3"/>
          <p:cNvSpPr txBox="1">
            <a:spLocks noChangeArrowheads="1"/>
          </p:cNvSpPr>
          <p:nvPr/>
        </p:nvSpPr>
        <p:spPr>
          <a:xfrm>
            <a:off x="685800" y="228600"/>
            <a:ext cx="7772400" cy="1066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Old MP long pulse train output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LeCroy118"/>
          <p:cNvPicPr>
            <a:picLocks noChangeAspect="1" noChangeArrowheads="1"/>
          </p:cNvPicPr>
          <p:nvPr/>
        </p:nvPicPr>
        <p:blipFill>
          <a:blip r:embed="rId3" cstate="print"/>
          <a:srcRect/>
          <a:stretch>
            <a:fillRect/>
          </a:stretch>
        </p:blipFill>
        <p:spPr bwMode="auto">
          <a:xfrm>
            <a:off x="1143000" y="76200"/>
            <a:ext cx="6858000" cy="2847975"/>
          </a:xfrm>
          <a:prstGeom prst="rect">
            <a:avLst/>
          </a:prstGeom>
          <a:noFill/>
        </p:spPr>
      </p:pic>
      <p:pic>
        <p:nvPicPr>
          <p:cNvPr id="2053" name="Picture 5" descr="LeCroy116"/>
          <p:cNvPicPr>
            <a:picLocks noChangeAspect="1" noChangeArrowheads="1"/>
          </p:cNvPicPr>
          <p:nvPr/>
        </p:nvPicPr>
        <p:blipFill>
          <a:blip r:embed="rId4" cstate="print"/>
          <a:srcRect/>
          <a:stretch>
            <a:fillRect/>
          </a:stretch>
        </p:blipFill>
        <p:spPr bwMode="auto">
          <a:xfrm>
            <a:off x="1143000" y="3124200"/>
            <a:ext cx="6858000" cy="3227388"/>
          </a:xfrm>
          <a:prstGeom prst="rect">
            <a:avLst/>
          </a:prstGeom>
          <a:noFill/>
        </p:spPr>
      </p:pic>
      <p:sp>
        <p:nvSpPr>
          <p:cNvPr id="2054" name="Text Box 6"/>
          <p:cNvSpPr txBox="1">
            <a:spLocks noChangeArrowheads="1"/>
          </p:cNvSpPr>
          <p:nvPr/>
        </p:nvSpPr>
        <p:spPr bwMode="auto">
          <a:xfrm>
            <a:off x="2743200" y="2819400"/>
            <a:ext cx="3810000" cy="369332"/>
          </a:xfrm>
          <a:prstGeom prst="rect">
            <a:avLst/>
          </a:prstGeom>
          <a:noFill/>
          <a:ln w="9525">
            <a:noFill/>
            <a:miter lim="800000"/>
            <a:headEnd/>
            <a:tailEnd/>
          </a:ln>
          <a:effectLst/>
        </p:spPr>
        <p:txBody>
          <a:bodyPr wrap="square">
            <a:spAutoFit/>
          </a:bodyPr>
          <a:lstStyle/>
          <a:p>
            <a:pPr>
              <a:spcBef>
                <a:spcPct val="50000"/>
              </a:spcBef>
            </a:pPr>
            <a:r>
              <a:rPr lang="en-US" dirty="0"/>
              <a:t>1000 </a:t>
            </a:r>
            <a:r>
              <a:rPr lang="en-US" dirty="0" smtClean="0"/>
              <a:t>1MHz pulse </a:t>
            </a:r>
            <a:r>
              <a:rPr lang="en-US" dirty="0"/>
              <a:t>train before new </a:t>
            </a:r>
            <a:r>
              <a:rPr lang="en-US" dirty="0" smtClean="0"/>
              <a:t>MP</a:t>
            </a:r>
            <a:endParaRPr lang="en-US" dirty="0"/>
          </a:p>
        </p:txBody>
      </p:sp>
      <p:sp>
        <p:nvSpPr>
          <p:cNvPr id="6" name="Text Box 6"/>
          <p:cNvSpPr txBox="1">
            <a:spLocks noChangeArrowheads="1"/>
          </p:cNvSpPr>
          <p:nvPr/>
        </p:nvSpPr>
        <p:spPr bwMode="auto">
          <a:xfrm>
            <a:off x="1447800" y="6324600"/>
            <a:ext cx="6781800" cy="369332"/>
          </a:xfrm>
          <a:prstGeom prst="rect">
            <a:avLst/>
          </a:prstGeom>
          <a:noFill/>
          <a:ln w="9525">
            <a:noFill/>
            <a:miter lim="800000"/>
            <a:headEnd/>
            <a:tailEnd/>
          </a:ln>
          <a:effectLst/>
        </p:spPr>
        <p:txBody>
          <a:bodyPr wrap="square">
            <a:spAutoFit/>
          </a:bodyPr>
          <a:lstStyle/>
          <a:p>
            <a:pPr>
              <a:spcBef>
                <a:spcPct val="50000"/>
              </a:spcBef>
            </a:pPr>
            <a:r>
              <a:rPr lang="en-US" dirty="0"/>
              <a:t>1000 </a:t>
            </a:r>
            <a:r>
              <a:rPr lang="en-US" dirty="0" smtClean="0"/>
              <a:t>1MHz pulse </a:t>
            </a:r>
            <a:r>
              <a:rPr lang="en-US" dirty="0"/>
              <a:t>train before new </a:t>
            </a:r>
            <a:r>
              <a:rPr lang="en-US" dirty="0" smtClean="0"/>
              <a:t>MP at the beginning of this year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Improvement</a:t>
            </a:r>
            <a:endParaRPr lang="en-US" dirty="0"/>
          </a:p>
        </p:txBody>
      </p:sp>
      <p:pic>
        <p:nvPicPr>
          <p:cNvPr id="6" name="Picture 5" descr="jitter12.jpg"/>
          <p:cNvPicPr>
            <a:picLocks noChangeAspect="1"/>
          </p:cNvPicPr>
          <p:nvPr/>
        </p:nvPicPr>
        <p:blipFill>
          <a:blip r:embed="rId2" cstate="print"/>
          <a:stretch>
            <a:fillRect/>
          </a:stretch>
        </p:blipFill>
        <p:spPr>
          <a:xfrm>
            <a:off x="1447800" y="762000"/>
            <a:ext cx="6705600" cy="5029200"/>
          </a:xfrm>
          <a:prstGeom prst="rect">
            <a:avLst/>
          </a:prstGeom>
        </p:spPr>
      </p:pic>
      <p:cxnSp>
        <p:nvCxnSpPr>
          <p:cNvPr id="10" name="Straight Arrow Connector 9"/>
          <p:cNvCxnSpPr/>
          <p:nvPr/>
        </p:nvCxnSpPr>
        <p:spPr>
          <a:xfrm>
            <a:off x="2895600" y="3733800"/>
            <a:ext cx="4846320" cy="0"/>
          </a:xfrm>
          <a:prstGeom prst="straightConnector1">
            <a:avLst/>
          </a:prstGeom>
          <a:ln w="28575">
            <a:solidFill>
              <a:srgbClr val="FF0000"/>
            </a:solidFill>
            <a:headEnd type="arrow"/>
            <a:tailEnd type="arrow"/>
          </a:ln>
        </p:spPr>
        <p:style>
          <a:lnRef idx="1">
            <a:schemeClr val="accent2"/>
          </a:lnRef>
          <a:fillRef idx="0">
            <a:schemeClr val="accent2"/>
          </a:fillRef>
          <a:effectRef idx="0">
            <a:schemeClr val="accent2"/>
          </a:effectRef>
          <a:fontRef idx="minor">
            <a:schemeClr val="tx1"/>
          </a:fontRef>
        </p:style>
      </p:cxnSp>
      <p:sp>
        <p:nvSpPr>
          <p:cNvPr id="11" name="TextBox 10"/>
          <p:cNvSpPr txBox="1"/>
          <p:nvPr/>
        </p:nvSpPr>
        <p:spPr>
          <a:xfrm>
            <a:off x="4572000" y="3429000"/>
            <a:ext cx="1371600" cy="369332"/>
          </a:xfrm>
          <a:prstGeom prst="rect">
            <a:avLst/>
          </a:prstGeom>
          <a:noFill/>
        </p:spPr>
        <p:txBody>
          <a:bodyPr wrap="square" rtlCol="0">
            <a:spAutoFit/>
          </a:bodyPr>
          <a:lstStyle/>
          <a:p>
            <a:r>
              <a:rPr lang="en-US" dirty="0" smtClean="0"/>
              <a:t>1.5 ms long</a:t>
            </a:r>
            <a:endParaRPr lang="en-US" dirty="0"/>
          </a:p>
        </p:txBody>
      </p:sp>
      <p:cxnSp>
        <p:nvCxnSpPr>
          <p:cNvPr id="12" name="Straight Arrow Connector 11"/>
          <p:cNvCxnSpPr/>
          <p:nvPr/>
        </p:nvCxnSpPr>
        <p:spPr>
          <a:xfrm>
            <a:off x="4419600" y="2133600"/>
            <a:ext cx="3276600" cy="1588"/>
          </a:xfrm>
          <a:prstGeom prst="straightConnector1">
            <a:avLst/>
          </a:prstGeom>
          <a:ln w="28575">
            <a:solidFill>
              <a:srgbClr val="FF0000"/>
            </a:solidFill>
            <a:headEnd type="arrow"/>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4495800" y="1752600"/>
            <a:ext cx="3505200" cy="369332"/>
          </a:xfrm>
          <a:prstGeom prst="rect">
            <a:avLst/>
          </a:prstGeom>
          <a:noFill/>
        </p:spPr>
        <p:txBody>
          <a:bodyPr wrap="square" rtlCol="0">
            <a:spAutoFit/>
          </a:bodyPr>
          <a:lstStyle/>
          <a:p>
            <a:r>
              <a:rPr lang="en-US" dirty="0" smtClean="0"/>
              <a:t>1ms long train we plan to use</a:t>
            </a:r>
            <a:endParaRPr lang="en-US" dirty="0"/>
          </a:p>
        </p:txBody>
      </p:sp>
      <p:sp>
        <p:nvSpPr>
          <p:cNvPr id="16" name="TextBox 15"/>
          <p:cNvSpPr txBox="1"/>
          <p:nvPr/>
        </p:nvSpPr>
        <p:spPr>
          <a:xfrm>
            <a:off x="1066800" y="6019800"/>
            <a:ext cx="7086600" cy="646331"/>
          </a:xfrm>
          <a:prstGeom prst="rect">
            <a:avLst/>
          </a:prstGeom>
          <a:noFill/>
        </p:spPr>
        <p:txBody>
          <a:bodyPr wrap="square" rtlCol="0">
            <a:spAutoFit/>
          </a:bodyPr>
          <a:lstStyle/>
          <a:p>
            <a:r>
              <a:rPr lang="en-US" dirty="0" smtClean="0"/>
              <a:t>1MHz train, each pulse is about 2-3 </a:t>
            </a:r>
            <a:r>
              <a:rPr lang="en-US" dirty="0" err="1" smtClean="0"/>
              <a:t>uJ</a:t>
            </a:r>
            <a:r>
              <a:rPr lang="en-US" dirty="0" smtClean="0"/>
              <a:t> which is a little higher than the way we are running in A0 right now. Pulse-pulse fluctuation is about 3.6%.</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792162"/>
          </a:xfrm>
        </p:spPr>
        <p:txBody>
          <a:bodyPr>
            <a:normAutofit/>
          </a:bodyPr>
          <a:lstStyle/>
          <a:p>
            <a:r>
              <a:rPr lang="en-US" dirty="0" smtClean="0"/>
              <a:t>3MHz train from the initial test</a:t>
            </a:r>
            <a:endParaRPr lang="en-US" dirty="0"/>
          </a:p>
        </p:txBody>
      </p:sp>
      <p:pic>
        <p:nvPicPr>
          <p:cNvPr id="5" name="Picture 2" descr="LeCroy124"/>
          <p:cNvPicPr>
            <a:picLocks noGrp="1" noChangeAspect="1" noChangeArrowheads="1"/>
          </p:cNvPicPr>
          <p:nvPr>
            <p:ph sz="half" idx="1"/>
          </p:nvPr>
        </p:nvPicPr>
        <p:blipFill>
          <a:blip r:embed="rId2" cstate="print"/>
          <a:srcRect/>
          <a:stretch>
            <a:fillRect/>
          </a:stretch>
        </p:blipFill>
        <p:spPr bwMode="auto">
          <a:xfrm>
            <a:off x="685800" y="1143000"/>
            <a:ext cx="7696200" cy="5518031"/>
          </a:xfrm>
          <a:prstGeom prst="rect">
            <a:avLst/>
          </a:prstGeom>
          <a:noFill/>
        </p:spPr>
      </p:pic>
      <p:cxnSp>
        <p:nvCxnSpPr>
          <p:cNvPr id="6" name="Straight Arrow Connector 5"/>
          <p:cNvCxnSpPr/>
          <p:nvPr/>
        </p:nvCxnSpPr>
        <p:spPr>
          <a:xfrm>
            <a:off x="3048000" y="1981200"/>
            <a:ext cx="3733800" cy="1588"/>
          </a:xfrm>
          <a:prstGeom prst="straightConnector1">
            <a:avLst/>
          </a:prstGeom>
          <a:ln w="28575">
            <a:solidFill>
              <a:srgbClr val="FF0000"/>
            </a:solidFill>
            <a:headEnd type="arrow"/>
            <a:tailEnd type="arrow"/>
          </a:ln>
        </p:spPr>
        <p:style>
          <a:lnRef idx="1">
            <a:schemeClr val="accent2"/>
          </a:lnRef>
          <a:fillRef idx="0">
            <a:schemeClr val="accent2"/>
          </a:fillRef>
          <a:effectRef idx="0">
            <a:schemeClr val="accent2"/>
          </a:effectRef>
          <a:fontRef idx="minor">
            <a:schemeClr val="tx1"/>
          </a:fontRef>
        </p:style>
      </p:cxnSp>
      <p:sp>
        <p:nvSpPr>
          <p:cNvPr id="8" name="TextBox 7"/>
          <p:cNvSpPr txBox="1"/>
          <p:nvPr/>
        </p:nvSpPr>
        <p:spPr>
          <a:xfrm>
            <a:off x="4495800" y="1600200"/>
            <a:ext cx="1371600" cy="369332"/>
          </a:xfrm>
          <a:prstGeom prst="rect">
            <a:avLst/>
          </a:prstGeom>
          <a:noFill/>
        </p:spPr>
        <p:txBody>
          <a:bodyPr wrap="square" rtlCol="0">
            <a:spAutoFit/>
          </a:bodyPr>
          <a:lstStyle/>
          <a:p>
            <a:r>
              <a:rPr lang="en-US" dirty="0" smtClean="0"/>
              <a:t>1.5 ms long</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3MHz train now</a:t>
            </a:r>
            <a:endParaRPr lang="en-US" dirty="0"/>
          </a:p>
        </p:txBody>
      </p:sp>
      <p:pic>
        <p:nvPicPr>
          <p:cNvPr id="6" name="Picture 5" descr="jitter19.jpg"/>
          <p:cNvPicPr>
            <a:picLocks noChangeAspect="1"/>
          </p:cNvPicPr>
          <p:nvPr/>
        </p:nvPicPr>
        <p:blipFill>
          <a:blip r:embed="rId2" cstate="print"/>
          <a:stretch>
            <a:fillRect/>
          </a:stretch>
        </p:blipFill>
        <p:spPr>
          <a:xfrm>
            <a:off x="609600" y="838200"/>
            <a:ext cx="8001000" cy="5372100"/>
          </a:xfrm>
          <a:prstGeom prst="rect">
            <a:avLst/>
          </a:prstGeom>
        </p:spPr>
      </p:pic>
      <p:cxnSp>
        <p:nvCxnSpPr>
          <p:cNvPr id="7" name="Straight Arrow Connector 6"/>
          <p:cNvCxnSpPr/>
          <p:nvPr/>
        </p:nvCxnSpPr>
        <p:spPr>
          <a:xfrm>
            <a:off x="3810000" y="4191000"/>
            <a:ext cx="3200400" cy="1588"/>
          </a:xfrm>
          <a:prstGeom prst="straightConnector1">
            <a:avLst/>
          </a:prstGeom>
          <a:ln w="28575">
            <a:solidFill>
              <a:srgbClr val="FF0000"/>
            </a:solidFill>
            <a:headEnd type="arrow"/>
            <a:tailEnd type="arrow"/>
          </a:ln>
        </p:spPr>
        <p:style>
          <a:lnRef idx="1">
            <a:schemeClr val="accent2"/>
          </a:lnRef>
          <a:fillRef idx="0">
            <a:schemeClr val="accent2"/>
          </a:fillRef>
          <a:effectRef idx="0">
            <a:schemeClr val="accent2"/>
          </a:effectRef>
          <a:fontRef idx="minor">
            <a:schemeClr val="tx1"/>
          </a:fontRef>
        </p:style>
      </p:cxnSp>
      <p:sp>
        <p:nvSpPr>
          <p:cNvPr id="11" name="TextBox 10"/>
          <p:cNvSpPr txBox="1"/>
          <p:nvPr/>
        </p:nvSpPr>
        <p:spPr>
          <a:xfrm>
            <a:off x="4495800" y="4267200"/>
            <a:ext cx="1371600" cy="369332"/>
          </a:xfrm>
          <a:prstGeom prst="rect">
            <a:avLst/>
          </a:prstGeom>
          <a:solidFill>
            <a:schemeClr val="bg1"/>
          </a:solidFill>
          <a:ln>
            <a:solidFill>
              <a:schemeClr val="bg1"/>
            </a:solidFill>
          </a:ln>
        </p:spPr>
        <p:txBody>
          <a:bodyPr wrap="square" rtlCol="0">
            <a:spAutoFit/>
          </a:bodyPr>
          <a:lstStyle/>
          <a:p>
            <a:r>
              <a:rPr lang="en-US" dirty="0" smtClean="0"/>
              <a:t>2 ms long</a:t>
            </a:r>
            <a:endParaRPr lang="en-US" dirty="0"/>
          </a:p>
        </p:txBody>
      </p:sp>
      <p:cxnSp>
        <p:nvCxnSpPr>
          <p:cNvPr id="12" name="Straight Arrow Connector 11"/>
          <p:cNvCxnSpPr/>
          <p:nvPr/>
        </p:nvCxnSpPr>
        <p:spPr>
          <a:xfrm>
            <a:off x="5334000" y="2514600"/>
            <a:ext cx="1600200" cy="1588"/>
          </a:xfrm>
          <a:prstGeom prst="straightConnector1">
            <a:avLst/>
          </a:prstGeom>
          <a:ln w="28575">
            <a:solidFill>
              <a:srgbClr val="FF0000"/>
            </a:solidFill>
            <a:headEnd type="arrow"/>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4648200" y="2221468"/>
            <a:ext cx="3505200" cy="369332"/>
          </a:xfrm>
          <a:prstGeom prst="rect">
            <a:avLst/>
          </a:prstGeom>
          <a:noFill/>
        </p:spPr>
        <p:txBody>
          <a:bodyPr wrap="square" rtlCol="0">
            <a:spAutoFit/>
          </a:bodyPr>
          <a:lstStyle/>
          <a:p>
            <a:r>
              <a:rPr lang="en-US" dirty="0" smtClean="0"/>
              <a:t>1ms long train we plan to use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3MHz train now</a:t>
            </a:r>
            <a:endParaRPr lang="en-US" dirty="0"/>
          </a:p>
        </p:txBody>
      </p:sp>
      <p:pic>
        <p:nvPicPr>
          <p:cNvPr id="4" name="Picture 3" descr="jitter17.jpg"/>
          <p:cNvPicPr>
            <a:picLocks noChangeAspect="1"/>
          </p:cNvPicPr>
          <p:nvPr/>
        </p:nvPicPr>
        <p:blipFill>
          <a:blip r:embed="rId2" cstate="print"/>
          <a:stretch>
            <a:fillRect/>
          </a:stretch>
        </p:blipFill>
        <p:spPr>
          <a:xfrm>
            <a:off x="304800" y="1447800"/>
            <a:ext cx="4191000" cy="3143250"/>
          </a:xfrm>
          <a:prstGeom prst="rect">
            <a:avLst/>
          </a:prstGeom>
        </p:spPr>
      </p:pic>
      <p:cxnSp>
        <p:nvCxnSpPr>
          <p:cNvPr id="5" name="Straight Arrow Connector 4"/>
          <p:cNvCxnSpPr/>
          <p:nvPr/>
        </p:nvCxnSpPr>
        <p:spPr>
          <a:xfrm>
            <a:off x="1336088" y="2362200"/>
            <a:ext cx="685800" cy="1588"/>
          </a:xfrm>
          <a:prstGeom prst="straightConnector1">
            <a:avLst/>
          </a:prstGeom>
          <a:ln w="28575">
            <a:solidFill>
              <a:srgbClr val="FF0000"/>
            </a:solidFill>
            <a:headEnd type="arrow"/>
            <a:tailEnd type="arrow"/>
          </a:ln>
        </p:spPr>
        <p:style>
          <a:lnRef idx="1">
            <a:schemeClr val="accent2"/>
          </a:lnRef>
          <a:fillRef idx="0">
            <a:schemeClr val="accent2"/>
          </a:fillRef>
          <a:effectRef idx="0">
            <a:schemeClr val="accent2"/>
          </a:effectRef>
          <a:fontRef idx="minor">
            <a:schemeClr val="tx1"/>
          </a:fontRef>
        </p:style>
      </p:cxnSp>
      <p:sp>
        <p:nvSpPr>
          <p:cNvPr id="9" name="TextBox 8"/>
          <p:cNvSpPr txBox="1"/>
          <p:nvPr/>
        </p:nvSpPr>
        <p:spPr>
          <a:xfrm>
            <a:off x="1295400" y="1981200"/>
            <a:ext cx="838200" cy="369332"/>
          </a:xfrm>
          <a:prstGeom prst="rect">
            <a:avLst/>
          </a:prstGeom>
          <a:noFill/>
        </p:spPr>
        <p:txBody>
          <a:bodyPr wrap="square" rtlCol="0">
            <a:spAutoFit/>
          </a:bodyPr>
          <a:lstStyle/>
          <a:p>
            <a:r>
              <a:rPr lang="en-US" dirty="0" smtClean="0"/>
              <a:t>333ns</a:t>
            </a:r>
            <a:endParaRPr lang="en-US" dirty="0"/>
          </a:p>
        </p:txBody>
      </p:sp>
      <p:pic>
        <p:nvPicPr>
          <p:cNvPr id="12" name="Picture 11" descr="jitter18.jpg"/>
          <p:cNvPicPr>
            <a:picLocks noChangeAspect="1"/>
          </p:cNvPicPr>
          <p:nvPr/>
        </p:nvPicPr>
        <p:blipFill>
          <a:blip r:embed="rId3" cstate="print"/>
          <a:stretch>
            <a:fillRect/>
          </a:stretch>
        </p:blipFill>
        <p:spPr>
          <a:xfrm>
            <a:off x="4800600" y="1447800"/>
            <a:ext cx="4165600" cy="3124200"/>
          </a:xfrm>
          <a:prstGeom prst="rect">
            <a:avLst/>
          </a:prstGeom>
        </p:spPr>
      </p:pic>
      <p:sp>
        <p:nvSpPr>
          <p:cNvPr id="13" name="TextBox 12"/>
          <p:cNvSpPr txBox="1"/>
          <p:nvPr/>
        </p:nvSpPr>
        <p:spPr>
          <a:xfrm>
            <a:off x="1524000" y="5105400"/>
            <a:ext cx="4876800" cy="923330"/>
          </a:xfrm>
          <a:prstGeom prst="rect">
            <a:avLst/>
          </a:prstGeom>
          <a:noFill/>
        </p:spPr>
        <p:txBody>
          <a:bodyPr wrap="square" rtlCol="0">
            <a:spAutoFit/>
          </a:bodyPr>
          <a:lstStyle/>
          <a:p>
            <a:r>
              <a:rPr lang="en-US" dirty="0" smtClean="0"/>
              <a:t>Each pulse is about 1uJ right now  This probably will meet the 3.2nC for NML if we need it right now.</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2P amplification – flash pump</a:t>
            </a:r>
            <a:endParaRPr lang="en-US" dirty="0"/>
          </a:p>
        </p:txBody>
      </p:sp>
      <p:pic>
        <p:nvPicPr>
          <p:cNvPr id="5" name="Picture 4" descr="jitter10.jpg"/>
          <p:cNvPicPr>
            <a:picLocks noChangeAspect="1"/>
          </p:cNvPicPr>
          <p:nvPr/>
        </p:nvPicPr>
        <p:blipFill>
          <a:blip r:embed="rId2" cstate="print"/>
          <a:stretch>
            <a:fillRect/>
          </a:stretch>
        </p:blipFill>
        <p:spPr>
          <a:xfrm>
            <a:off x="609600" y="1295400"/>
            <a:ext cx="6502400" cy="4876800"/>
          </a:xfrm>
          <a:prstGeom prst="rect">
            <a:avLst/>
          </a:prstGeom>
        </p:spPr>
      </p:pic>
      <p:cxnSp>
        <p:nvCxnSpPr>
          <p:cNvPr id="6" name="Straight Arrow Connector 5"/>
          <p:cNvCxnSpPr/>
          <p:nvPr/>
        </p:nvCxnSpPr>
        <p:spPr>
          <a:xfrm>
            <a:off x="1981200" y="2590800"/>
            <a:ext cx="3200400" cy="1588"/>
          </a:xfrm>
          <a:prstGeom prst="straightConnector1">
            <a:avLst/>
          </a:prstGeom>
          <a:ln w="28575">
            <a:solidFill>
              <a:srgbClr val="FF0000"/>
            </a:solidFill>
            <a:headEnd type="arrow"/>
            <a:tailEnd type="arrow"/>
          </a:ln>
        </p:spPr>
        <p:style>
          <a:lnRef idx="1">
            <a:schemeClr val="accent2"/>
          </a:lnRef>
          <a:fillRef idx="0">
            <a:schemeClr val="accent2"/>
          </a:fillRef>
          <a:effectRef idx="0">
            <a:schemeClr val="accent2"/>
          </a:effectRef>
          <a:fontRef idx="minor">
            <a:schemeClr val="tx1"/>
          </a:fontRef>
        </p:style>
      </p:cxnSp>
      <p:sp>
        <p:nvSpPr>
          <p:cNvPr id="7" name="TextBox 6"/>
          <p:cNvSpPr txBox="1"/>
          <p:nvPr/>
        </p:nvSpPr>
        <p:spPr>
          <a:xfrm>
            <a:off x="2895600" y="2133600"/>
            <a:ext cx="1371600" cy="369332"/>
          </a:xfrm>
          <a:prstGeom prst="rect">
            <a:avLst/>
          </a:prstGeom>
          <a:noFill/>
        </p:spPr>
        <p:txBody>
          <a:bodyPr wrap="square" rtlCol="0">
            <a:spAutoFit/>
          </a:bodyPr>
          <a:lstStyle/>
          <a:p>
            <a:r>
              <a:rPr lang="en-US" dirty="0" smtClean="0"/>
              <a:t>1 ms long</a:t>
            </a:r>
            <a:endParaRPr lang="en-US" dirty="0"/>
          </a:p>
        </p:txBody>
      </p:sp>
      <p:sp>
        <p:nvSpPr>
          <p:cNvPr id="8" name="TextBox 7"/>
          <p:cNvSpPr txBox="1"/>
          <p:nvPr/>
        </p:nvSpPr>
        <p:spPr>
          <a:xfrm>
            <a:off x="7315200" y="1981200"/>
            <a:ext cx="1600200" cy="3970318"/>
          </a:xfrm>
          <a:prstGeom prst="rect">
            <a:avLst/>
          </a:prstGeom>
          <a:noFill/>
        </p:spPr>
        <p:txBody>
          <a:bodyPr wrap="square" rtlCol="0">
            <a:spAutoFit/>
          </a:bodyPr>
          <a:lstStyle/>
          <a:p>
            <a:r>
              <a:rPr lang="en-US" dirty="0" smtClean="0"/>
              <a:t>This is the picture of 1000 1MHz pulse train after 2P. The energy after 2P is about 40uJ/ pulse for the beginning 500 pulse and slowly dropping to 30uJ or so at the end.</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TotalTime>
  <Words>665</Words>
  <Application>Microsoft Office PowerPoint</Application>
  <PresentationFormat>On-screen Show (4:3)</PresentationFormat>
  <Paragraphs>109</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Laser upgrade for NML</vt:lpstr>
      <vt:lpstr>Current A0 IR table layout</vt:lpstr>
      <vt:lpstr>Slide 3</vt:lpstr>
      <vt:lpstr>Slide 4</vt:lpstr>
      <vt:lpstr>Improvement</vt:lpstr>
      <vt:lpstr>3MHz train from the initial test</vt:lpstr>
      <vt:lpstr>3MHz train now</vt:lpstr>
      <vt:lpstr>3MHz train now</vt:lpstr>
      <vt:lpstr>With 2P amplification – flash pump</vt:lpstr>
      <vt:lpstr>So far</vt:lpstr>
      <vt:lpstr>Current diode working position</vt:lpstr>
      <vt:lpstr>MP performance</vt:lpstr>
      <vt:lpstr>Some thoughts</vt:lpstr>
      <vt:lpstr>Some thoughts</vt:lpstr>
      <vt:lpstr>DESY laser structure – all diode pump</vt:lpstr>
      <vt:lpstr>NML version</vt:lpstr>
      <vt:lpstr>Possibility for 81.25MHz train</vt:lpstr>
    </vt:vector>
  </TitlesOfParts>
  <Company>Fermilab | Accelerator Division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 upgrade for NML</dc:title>
  <dc:creator>Jinhao Ruan</dc:creator>
  <cp:lastModifiedBy>Jinhao Ruan</cp:lastModifiedBy>
  <cp:revision>42</cp:revision>
  <dcterms:created xsi:type="dcterms:W3CDTF">2009-09-16T16:02:27Z</dcterms:created>
  <dcterms:modified xsi:type="dcterms:W3CDTF">2009-09-16T22:50:26Z</dcterms:modified>
</cp:coreProperties>
</file>