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60" r:id="rId4"/>
    <p:sldId id="259" r:id="rId5"/>
    <p:sldId id="261" r:id="rId6"/>
    <p:sldId id="256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46" autoAdjust="0"/>
    <p:restoredTop sz="94643" autoAdjust="0"/>
  </p:normalViewPr>
  <p:slideViewPr>
    <p:cSldViewPr>
      <p:cViewPr varScale="1">
        <p:scale>
          <a:sx n="69" d="100"/>
          <a:sy n="69" d="100"/>
        </p:scale>
        <p:origin x="-654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CBA31A-5618-4D36-8345-E2A2BCAE60AE}" type="datetimeFigureOut">
              <a:rPr lang="en-US" smtClean="0"/>
              <a:pPr/>
              <a:t>9/30/2009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0F007D-D287-457D-9431-60B3E237242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CBA31A-5618-4D36-8345-E2A2BCAE60AE}" type="datetimeFigureOut">
              <a:rPr lang="en-US" smtClean="0"/>
              <a:pPr/>
              <a:t>9/30/2009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0F007D-D287-457D-9431-60B3E237242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CBA31A-5618-4D36-8345-E2A2BCAE60AE}" type="datetimeFigureOut">
              <a:rPr lang="en-US" smtClean="0"/>
              <a:pPr/>
              <a:t>9/30/2009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0F007D-D287-457D-9431-60B3E237242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Times New Roman" pitchFamily="18" charset="0"/>
                <a:cs typeface="Times New Roman" pitchFamily="18" charset="0"/>
              </a:defRPr>
            </a:lvl1pPr>
            <a:lvl2pPr>
              <a:defRPr>
                <a:latin typeface="Times New Roman" pitchFamily="18" charset="0"/>
                <a:cs typeface="Times New Roman" pitchFamily="18" charset="0"/>
              </a:defRPr>
            </a:lvl2pPr>
            <a:lvl3pPr>
              <a:defRPr>
                <a:latin typeface="Times New Roman" pitchFamily="18" charset="0"/>
                <a:cs typeface="Times New Roman" pitchFamily="18" charset="0"/>
              </a:defRPr>
            </a:lvl3pPr>
            <a:lvl4pPr>
              <a:defRPr>
                <a:latin typeface="Times New Roman" pitchFamily="18" charset="0"/>
                <a:cs typeface="Times New Roman" pitchFamily="18" charset="0"/>
              </a:defRPr>
            </a:lvl4pPr>
            <a:lvl5pPr>
              <a:defRPr>
                <a:latin typeface="Times New Roman" pitchFamily="18" charset="0"/>
                <a:cs typeface="Times New Roman" pitchFamily="18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CBA31A-5618-4D36-8345-E2A2BCAE60AE}" type="datetimeFigureOut">
              <a:rPr lang="en-US" smtClean="0"/>
              <a:pPr/>
              <a:t>9/30/2009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0F007D-D287-457D-9431-60B3E237242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CBA31A-5618-4D36-8345-E2A2BCAE60AE}" type="datetimeFigureOut">
              <a:rPr lang="en-US" smtClean="0"/>
              <a:pPr/>
              <a:t>9/30/2009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0F007D-D287-457D-9431-60B3E237242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CBA31A-5618-4D36-8345-E2A2BCAE60AE}" type="datetimeFigureOut">
              <a:rPr lang="en-US" smtClean="0"/>
              <a:pPr/>
              <a:t>9/30/2009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0F007D-D287-457D-9431-60B3E237242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CBA31A-5618-4D36-8345-E2A2BCAE60AE}" type="datetimeFigureOut">
              <a:rPr lang="en-US" smtClean="0"/>
              <a:pPr/>
              <a:t>9/30/2009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0F007D-D287-457D-9431-60B3E237242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CBA31A-5618-4D36-8345-E2A2BCAE60AE}" type="datetimeFigureOut">
              <a:rPr lang="en-US" smtClean="0"/>
              <a:pPr/>
              <a:t>9/30/2009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0F007D-D287-457D-9431-60B3E237242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CBA31A-5618-4D36-8345-E2A2BCAE60AE}" type="datetimeFigureOut">
              <a:rPr lang="en-US" smtClean="0"/>
              <a:pPr/>
              <a:t>9/30/2009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0F007D-D287-457D-9431-60B3E237242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CBA31A-5618-4D36-8345-E2A2BCAE60AE}" type="datetimeFigureOut">
              <a:rPr lang="en-US" smtClean="0"/>
              <a:pPr/>
              <a:t>9/30/2009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0F007D-D287-457D-9431-60B3E237242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CBA31A-5618-4D36-8345-E2A2BCAE60AE}" type="datetimeFigureOut">
              <a:rPr lang="en-US" smtClean="0"/>
              <a:pPr/>
              <a:t>9/30/2009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0F007D-D287-457D-9431-60B3E237242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71600"/>
            <a:ext cx="8229600" cy="4754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CBA31A-5618-4D36-8345-E2A2BCAE60AE}" type="datetimeFigureOut">
              <a:rPr lang="en-US" smtClean="0"/>
              <a:pPr/>
              <a:t>9/30/2009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0F007D-D287-457D-9431-60B3E237242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200" b="1" kern="1200">
          <a:solidFill>
            <a:schemeClr val="accent3">
              <a:lumMod val="50000"/>
            </a:schemeClr>
          </a:solidFill>
          <a:latin typeface="Comic Sans MS" pitchFamily="66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Camera Options for A0/NML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Purchase camera to match </a:t>
            </a:r>
            <a:r>
              <a:rPr lang="en-US" dirty="0" err="1" smtClean="0"/>
              <a:t>Radiabeam</a:t>
            </a:r>
            <a:r>
              <a:rPr lang="en-US" dirty="0" smtClean="0"/>
              <a:t> prototype optical design</a:t>
            </a:r>
          </a:p>
          <a:p>
            <a:pPr lvl="1"/>
            <a:r>
              <a:rPr lang="en-US" dirty="0" smtClean="0"/>
              <a:t>Field of view at Object – 18 x 18 mm</a:t>
            </a:r>
          </a:p>
          <a:p>
            <a:pPr lvl="1"/>
            <a:r>
              <a:rPr lang="en-US" dirty="0" smtClean="0"/>
              <a:t>Field of view at camera – ½” sensor</a:t>
            </a:r>
          </a:p>
          <a:p>
            <a:pPr lvl="1"/>
            <a:r>
              <a:rPr lang="en-US" dirty="0" smtClean="0"/>
              <a:t>Object pixel resolution – 20 microns</a:t>
            </a:r>
          </a:p>
          <a:p>
            <a:pPr lvl="1"/>
            <a:r>
              <a:rPr lang="en-US" dirty="0" smtClean="0"/>
              <a:t>Requires at least 1000 pixels for each axis</a:t>
            </a:r>
          </a:p>
          <a:p>
            <a:pPr lvl="1"/>
            <a:r>
              <a:rPr lang="en-US" dirty="0" smtClean="0"/>
              <a:t>Electronic shutter speed</a:t>
            </a:r>
            <a:r>
              <a:rPr lang="en-US" dirty="0" smtClean="0"/>
              <a:t>?</a:t>
            </a:r>
          </a:p>
          <a:p>
            <a:r>
              <a:rPr lang="en-US" dirty="0" smtClean="0"/>
              <a:t>Look for </a:t>
            </a:r>
            <a:r>
              <a:rPr lang="en-US" dirty="0" err="1" smtClean="0"/>
              <a:t>GIGe</a:t>
            </a:r>
            <a:r>
              <a:rPr lang="en-US" dirty="0" smtClean="0"/>
              <a:t> cameras</a:t>
            </a:r>
            <a:endParaRPr lang="en-US" dirty="0" smtClean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7" name="Content Placeholder 6" descr="CCD_Sensor_Sizes.pn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1963382" y="457199"/>
            <a:ext cx="7180618" cy="2904033"/>
          </a:xfrm>
        </p:spPr>
      </p:pic>
      <p:pic>
        <p:nvPicPr>
          <p:cNvPr id="8" name="Content Placeholder 7" descr="CCD_Sensor_Size_Table.pn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1295400" y="3640992"/>
            <a:ext cx="7524838" cy="3064608"/>
          </a:xfrm>
        </p:spPr>
      </p:pic>
      <p:sp>
        <p:nvSpPr>
          <p:cNvPr id="9" name="TextBox 8"/>
          <p:cNvSpPr txBox="1"/>
          <p:nvPr/>
        </p:nvSpPr>
        <p:spPr>
          <a:xfrm>
            <a:off x="304800" y="1371600"/>
            <a:ext cx="1527982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CCD</a:t>
            </a:r>
          </a:p>
          <a:p>
            <a:pPr algn="ctr"/>
            <a:r>
              <a:rPr lang="en-US" sz="3200" b="1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Sensor</a:t>
            </a:r>
            <a:br>
              <a:rPr lang="en-US" sz="3200" b="1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</a:br>
            <a:r>
              <a:rPr lang="en-US" sz="3200" b="1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Sizes</a:t>
            </a:r>
            <a:endParaRPr lang="en-US" sz="3200" b="1" dirty="0">
              <a:solidFill>
                <a:schemeClr val="accent3">
                  <a:lumMod val="50000"/>
                </a:schemeClr>
              </a:solidFill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Sony </a:t>
            </a:r>
            <a:r>
              <a:rPr lang="en-US" dirty="0" err="1" smtClean="0"/>
              <a:t>GIGe</a:t>
            </a:r>
            <a:r>
              <a:rPr lang="en-US" dirty="0" smtClean="0"/>
              <a:t> Cameras</a:t>
            </a:r>
            <a:endParaRPr lang="en-US" dirty="0"/>
          </a:p>
        </p:txBody>
      </p:sp>
      <p:pic>
        <p:nvPicPr>
          <p:cNvPr id="7" name="Content Placeholder 6" descr="Sony_GIGe_Cameras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1701" y="1295400"/>
            <a:ext cx="8924559" cy="4128293"/>
          </a:xfrm>
        </p:spPr>
      </p:pic>
      <p:sp>
        <p:nvSpPr>
          <p:cNvPr id="8" name="TextBox 7"/>
          <p:cNvSpPr txBox="1"/>
          <p:nvPr/>
        </p:nvSpPr>
        <p:spPr>
          <a:xfrm>
            <a:off x="1219200" y="5562600"/>
            <a:ext cx="288893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rgbClr val="FF0000"/>
                </a:solidFill>
              </a:rPr>
              <a:t>No ½” sensor?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7" name="Content Placeholder 6" descr="Prosilica_GIGe_Cameras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-42084" y="609600"/>
            <a:ext cx="9228168" cy="5516563"/>
          </a:xfrm>
        </p:spPr>
      </p:pic>
      <p:cxnSp>
        <p:nvCxnSpPr>
          <p:cNvPr id="9" name="Straight Arrow Connector 8"/>
          <p:cNvCxnSpPr/>
          <p:nvPr/>
        </p:nvCxnSpPr>
        <p:spPr>
          <a:xfrm rot="5400000" flipH="1" flipV="1">
            <a:off x="1943100" y="5676900"/>
            <a:ext cx="1447800" cy="1588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/>
          <a:lstStyle/>
          <a:p>
            <a:r>
              <a:rPr lang="en-US" dirty="0" err="1" smtClean="0"/>
              <a:t>Pulnix</a:t>
            </a:r>
            <a:r>
              <a:rPr lang="en-US" dirty="0" smtClean="0"/>
              <a:t> </a:t>
            </a:r>
            <a:r>
              <a:rPr lang="en-US" dirty="0" err="1" smtClean="0"/>
              <a:t>GIGe</a:t>
            </a:r>
            <a:r>
              <a:rPr lang="en-US" dirty="0" smtClean="0"/>
              <a:t> Cameras</a:t>
            </a:r>
            <a:endParaRPr lang="en-US" dirty="0"/>
          </a:p>
        </p:txBody>
      </p:sp>
      <p:pic>
        <p:nvPicPr>
          <p:cNvPr id="7" name="Content Placeholder 6" descr="Pulnix_GIGe_Edmunds_Specs.pn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381000" y="824650"/>
            <a:ext cx="8534400" cy="3874403"/>
          </a:xfrm>
        </p:spPr>
      </p:pic>
      <p:pic>
        <p:nvPicPr>
          <p:cNvPr id="8" name="Content Placeholder 7" descr="Pulnix_GIGe_Edmunds_Price_List.pn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457200" y="4648200"/>
            <a:ext cx="8590473" cy="1905000"/>
          </a:xfrm>
        </p:spPr>
      </p:pic>
      <p:cxnSp>
        <p:nvCxnSpPr>
          <p:cNvPr id="10" name="Straight Arrow Connector 9"/>
          <p:cNvCxnSpPr/>
          <p:nvPr/>
        </p:nvCxnSpPr>
        <p:spPr>
          <a:xfrm>
            <a:off x="76200" y="5484812"/>
            <a:ext cx="381000" cy="1588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6477000" y="5486400"/>
            <a:ext cx="381000" cy="1588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GIGe</a:t>
            </a:r>
            <a:r>
              <a:rPr lang="en-US" dirty="0" smtClean="0"/>
              <a:t> Camera Manufactures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Sony – Japan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PixeLINK</a:t>
            </a:r>
            <a:r>
              <a:rPr lang="en-US" dirty="0" smtClean="0"/>
              <a:t> – Canada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Pulnix</a:t>
            </a:r>
            <a:r>
              <a:rPr lang="en-US" dirty="0" smtClean="0"/>
              <a:t> - ???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Toshiba </a:t>
            </a:r>
            <a:r>
              <a:rPr lang="en-US" dirty="0" err="1" smtClean="0"/>
              <a:t>Teli</a:t>
            </a:r>
            <a:r>
              <a:rPr lang="en-US" dirty="0" smtClean="0"/>
              <a:t> – Japan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IDS (</a:t>
            </a:r>
            <a:r>
              <a:rPr lang="en-US" dirty="0" err="1" smtClean="0"/>
              <a:t>Ueye</a:t>
            </a:r>
            <a:r>
              <a:rPr lang="en-US" dirty="0" smtClean="0"/>
              <a:t> cameras) – Germany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Prosilica</a:t>
            </a:r>
            <a:r>
              <a:rPr lang="en-US" dirty="0" smtClean="0"/>
              <a:t> – Canada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Dalsa</a:t>
            </a:r>
            <a:r>
              <a:rPr lang="en-US" dirty="0" smtClean="0"/>
              <a:t> – Canada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CIS Americas – USA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Others??</a:t>
            </a:r>
          </a:p>
          <a:p>
            <a:pPr marL="514350" indent="-514350">
              <a:buFont typeface="+mj-lt"/>
              <a:buAutoNum type="arabicPeriod"/>
            </a:pP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731838"/>
            <a:ext cx="3810000" cy="8683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CIS Americas</a:t>
            </a:r>
            <a:r>
              <a:rPr lang="en-US" dirty="0"/>
              <a:t> </a:t>
            </a:r>
            <a:r>
              <a:rPr lang="en-US" dirty="0" err="1" smtClean="0"/>
              <a:t>GIGe</a:t>
            </a:r>
            <a:r>
              <a:rPr lang="en-US" dirty="0" smtClean="0"/>
              <a:t> Camera</a:t>
            </a:r>
            <a:endParaRPr lang="en-US" dirty="0"/>
          </a:p>
        </p:txBody>
      </p:sp>
      <p:pic>
        <p:nvPicPr>
          <p:cNvPr id="7" name="Content Placeholder 6" descr="CIS_GIGe_Camera_Photo.pn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152400" y="1752600"/>
            <a:ext cx="4442988" cy="3348819"/>
          </a:xfrm>
        </p:spPr>
      </p:pic>
      <p:pic>
        <p:nvPicPr>
          <p:cNvPr id="8" name="Content Placeholder 7" descr="CIS_GIGe_Camera_Specs.pn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4495800" y="341006"/>
            <a:ext cx="4680975" cy="5785157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to do Now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If non-US company ok then many vendors to choose from</a:t>
            </a:r>
          </a:p>
          <a:p>
            <a:r>
              <a:rPr lang="en-US" dirty="0" smtClean="0"/>
              <a:t>If US vendor required then may not have many choices for </a:t>
            </a:r>
            <a:r>
              <a:rPr lang="en-US" dirty="0" smtClean="0"/>
              <a:t>camera</a:t>
            </a:r>
          </a:p>
          <a:p>
            <a:pPr lvl="1"/>
            <a:r>
              <a:rPr lang="en-US" dirty="0" smtClean="0"/>
              <a:t>Consider </a:t>
            </a:r>
            <a:r>
              <a:rPr lang="en-US" dirty="0" err="1" smtClean="0"/>
              <a:t>Firewire</a:t>
            </a:r>
            <a:r>
              <a:rPr lang="en-US" dirty="0" smtClean="0"/>
              <a:t>?</a:t>
            </a:r>
            <a:endParaRPr lang="en-US" dirty="0" smtClean="0"/>
          </a:p>
          <a:p>
            <a:r>
              <a:rPr lang="en-US" dirty="0" smtClean="0"/>
              <a:t>Purchase one or two ½” sensor cameras to develop software and test with </a:t>
            </a:r>
            <a:r>
              <a:rPr lang="en-US" dirty="0" err="1" smtClean="0"/>
              <a:t>Radiabeam</a:t>
            </a:r>
            <a:r>
              <a:rPr lang="en-US" dirty="0" smtClean="0"/>
              <a:t> prototype</a:t>
            </a:r>
          </a:p>
          <a:p>
            <a:r>
              <a:rPr lang="en-US" dirty="0" smtClean="0"/>
              <a:t>Before picking camera for NML, optical design should be determined</a:t>
            </a:r>
          </a:p>
          <a:p>
            <a:pPr lvl="1"/>
            <a:r>
              <a:rPr lang="en-US" dirty="0" smtClean="0"/>
              <a:t>Optimize sensor to optics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/>
          <a:lstStyle/>
          <a:p>
            <a:r>
              <a:rPr lang="en-US" dirty="0" err="1" smtClean="0"/>
              <a:t>Firewire</a:t>
            </a:r>
            <a:r>
              <a:rPr lang="en-US" dirty="0" smtClean="0"/>
              <a:t> </a:t>
            </a:r>
            <a:r>
              <a:rPr lang="en-US" dirty="0" err="1" smtClean="0"/>
              <a:t>vs</a:t>
            </a:r>
            <a:r>
              <a:rPr lang="en-US" dirty="0" smtClean="0"/>
              <a:t> </a:t>
            </a:r>
            <a:r>
              <a:rPr lang="en-US" dirty="0" err="1" smtClean="0"/>
              <a:t>GigE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14400"/>
            <a:ext cx="8229600" cy="5211763"/>
          </a:xfrm>
        </p:spPr>
        <p:txBody>
          <a:bodyPr>
            <a:normAutofit fontScale="62500" lnSpcReduction="20000"/>
          </a:bodyPr>
          <a:lstStyle/>
          <a:p>
            <a:r>
              <a:rPr lang="en-US" b="1" dirty="0" smtClean="0"/>
              <a:t>When using industrial FireWire® cameras, users find that: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*Cables are less expensive (they can be obtained from a local computer retailer),</a:t>
            </a:r>
          </a:p>
          <a:p>
            <a:r>
              <a:rPr lang="en-US" dirty="0" smtClean="0"/>
              <a:t>*The standardized software interface for industrial cameras (DCAM or IIDC) offers the ability for any compliant camera to be operated by any compliant driver,</a:t>
            </a:r>
          </a:p>
          <a:p>
            <a:r>
              <a:rPr lang="en-US" dirty="0" smtClean="0"/>
              <a:t>*There are minimal </a:t>
            </a:r>
            <a:r>
              <a:rPr lang="en-US" dirty="0" err="1" smtClean="0"/>
              <a:t>framegrabber</a:t>
            </a:r>
            <a:r>
              <a:rPr lang="en-US" dirty="0" smtClean="0"/>
              <a:t> costs or connectivity issues since many computers are now including built-in FireWire® ports,</a:t>
            </a:r>
          </a:p>
          <a:p>
            <a:r>
              <a:rPr lang="en-US" dirty="0" smtClean="0"/>
              <a:t>*PCI or </a:t>
            </a:r>
            <a:r>
              <a:rPr lang="en-US" dirty="0" err="1" smtClean="0"/>
              <a:t>Cardbus</a:t>
            </a:r>
            <a:r>
              <a:rPr lang="en-US" dirty="0" smtClean="0"/>
              <a:t> FireWire® interface can be purchased for less than a hundred dollars at your local computer retailer if your computer does not have a built in FireWire® port,</a:t>
            </a:r>
          </a:p>
          <a:p>
            <a:r>
              <a:rPr lang="en-US" dirty="0" smtClean="0"/>
              <a:t>*The software offerings and maturity of the technology's standardization also makes FireWire® IEEE1394 a good long-term investment in a technology future for your application</a:t>
            </a:r>
            <a:r>
              <a:rPr lang="en-US" dirty="0" smtClean="0"/>
              <a:t>.</a:t>
            </a:r>
          </a:p>
          <a:p>
            <a:endParaRPr lang="en-US" dirty="0" smtClean="0"/>
          </a:p>
          <a:p>
            <a:r>
              <a:rPr lang="en-US" b="1" dirty="0" err="1" smtClean="0"/>
              <a:t>GigE</a:t>
            </a:r>
            <a:r>
              <a:rPr lang="en-US" b="1" dirty="0" smtClean="0"/>
              <a:t> does offer some attractive advantages over FireWire</a:t>
            </a:r>
            <a:r>
              <a:rPr lang="en-US" b="1" dirty="0" smtClean="0"/>
              <a:t>®:</a:t>
            </a:r>
            <a:endParaRPr lang="en-US" dirty="0" smtClean="0"/>
          </a:p>
          <a:p>
            <a:r>
              <a:rPr lang="en-US" dirty="0" smtClean="0"/>
              <a:t>*</a:t>
            </a:r>
            <a:r>
              <a:rPr lang="en-US" dirty="0" smtClean="0"/>
              <a:t>Cable lengths are available up to 100 meters long (compared to </a:t>
            </a:r>
            <a:r>
              <a:rPr lang="en-US" dirty="0" err="1" smtClean="0"/>
              <a:t>FireWire®'s</a:t>
            </a:r>
            <a:r>
              <a:rPr lang="en-US" dirty="0" smtClean="0"/>
              <a:t> 5 meters),</a:t>
            </a:r>
          </a:p>
          <a:p>
            <a:r>
              <a:rPr lang="en-US" dirty="0" smtClean="0"/>
              <a:t>*Faster transfer speed (1000 Mbps),</a:t>
            </a:r>
          </a:p>
          <a:p>
            <a:r>
              <a:rPr lang="en-US" dirty="0" smtClean="0"/>
              <a:t>*Provides a truly plug and play interface standard,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91</TotalTime>
  <Words>176</Words>
  <Application>Microsoft Office PowerPoint</Application>
  <PresentationFormat>On-screen Show (4:3)</PresentationFormat>
  <Paragraphs>43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Camera Options for A0/NML</vt:lpstr>
      <vt:lpstr>Slide 2</vt:lpstr>
      <vt:lpstr>Sony GIGe Cameras</vt:lpstr>
      <vt:lpstr>Slide 4</vt:lpstr>
      <vt:lpstr>Pulnix GIGe Cameras</vt:lpstr>
      <vt:lpstr>GIGe Camera Manufactures</vt:lpstr>
      <vt:lpstr>CIS Americas GIGe Camera</vt:lpstr>
      <vt:lpstr>What to do Now</vt:lpstr>
      <vt:lpstr>Firewire vs GigE</vt:lpstr>
    </vt:vector>
  </TitlesOfParts>
  <Company>Fermilab | Accelerator Division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vic scarpine</dc:creator>
  <cp:lastModifiedBy>vic scarpine</cp:lastModifiedBy>
  <cp:revision>18</cp:revision>
  <dcterms:created xsi:type="dcterms:W3CDTF">2009-09-30T02:29:43Z</dcterms:created>
  <dcterms:modified xsi:type="dcterms:W3CDTF">2009-09-30T14:20:38Z</dcterms:modified>
</cp:coreProperties>
</file>