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77" r:id="rId2"/>
    <p:sldId id="278" r:id="rId3"/>
    <p:sldId id="285" r:id="rId4"/>
    <p:sldId id="279" r:id="rId5"/>
    <p:sldId id="282" r:id="rId6"/>
    <p:sldId id="280" r:id="rId7"/>
    <p:sldId id="281" r:id="rId8"/>
    <p:sldId id="283" r:id="rId9"/>
    <p:sldId id="286" r:id="rId10"/>
    <p:sldId id="287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68" d="100"/>
          <a:sy n="68" d="100"/>
        </p:scale>
        <p:origin x="-62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2009/10/14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7772400" cy="2500330"/>
          </a:xfrm>
        </p:spPr>
        <p:txBody>
          <a:bodyPr/>
          <a:lstStyle/>
          <a:p>
            <a:r>
              <a:rPr lang="en-US" altLang="ja-JP" sz="4400" dirty="0" smtClean="0"/>
              <a:t>A Study of SB2009 by CAIN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4286256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14-Oct-2009</a:t>
            </a:r>
          </a:p>
          <a:p>
            <a:r>
              <a:rPr kumimoji="0" lang="en-US" altLang="ja-JP" dirty="0" smtClean="0"/>
              <a:t>KEK</a:t>
            </a:r>
          </a:p>
          <a:p>
            <a:r>
              <a:rPr kumimoji="0" lang="en-US" altLang="ja-JP" dirty="0" smtClean="0"/>
              <a:t>ILD-Optimization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step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Coordinate </a:t>
            </a:r>
            <a:r>
              <a:rPr lang="en-US" altLang="ja-JP" dirty="0" smtClean="0"/>
              <a:t>efforts in ILD to study new ILC parameter is necessary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Background study by </a:t>
            </a:r>
            <a:r>
              <a:rPr lang="en-US" altLang="ja-JP" dirty="0" err="1" smtClean="0"/>
              <a:t>Mokka</a:t>
            </a:r>
            <a:r>
              <a:rPr lang="en-US" altLang="ja-JP" dirty="0" smtClean="0"/>
              <a:t>/Marlin, etc.</a:t>
            </a:r>
          </a:p>
          <a:p>
            <a:pPr lvl="1"/>
            <a:r>
              <a:rPr lang="en-US" altLang="ja-JP" dirty="0" smtClean="0"/>
              <a:t>Samples for background study at 500 GeV are available.</a:t>
            </a:r>
          </a:p>
          <a:p>
            <a:pPr lvl="2"/>
            <a:r>
              <a:rPr lang="en-US" altLang="ja-JP" dirty="0" smtClean="0"/>
              <a:t>CAIN</a:t>
            </a:r>
          </a:p>
          <a:p>
            <a:pPr lvl="2"/>
            <a:r>
              <a:rPr lang="en-US" altLang="ja-JP" dirty="0" err="1" smtClean="0"/>
              <a:t>GunieaPig</a:t>
            </a:r>
            <a:r>
              <a:rPr lang="en-US" altLang="ja-JP" dirty="0" smtClean="0"/>
              <a:t> samples produced by SLAC colleague</a:t>
            </a:r>
          </a:p>
          <a:p>
            <a:pPr lvl="1"/>
            <a:r>
              <a:rPr lang="en-US" altLang="ja-JP" dirty="0" smtClean="0"/>
              <a:t>Some study would be possible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Study impact on physics</a:t>
            </a:r>
          </a:p>
          <a:p>
            <a:pPr lvl="1"/>
            <a:r>
              <a:rPr lang="en-US" altLang="ja-JP" dirty="0" smtClean="0"/>
              <a:t>Concrete parameters are not available.</a:t>
            </a:r>
          </a:p>
          <a:p>
            <a:pPr lvl="2"/>
            <a:r>
              <a:rPr lang="en-US" altLang="ja-JP" dirty="0" smtClean="0"/>
              <a:t>500 GeV physics:</a:t>
            </a:r>
          </a:p>
          <a:p>
            <a:pPr lvl="3"/>
            <a:r>
              <a:rPr lang="en-US" altLang="ja-JP" dirty="0" smtClean="0"/>
              <a:t>Need information about the energy spread ?</a:t>
            </a:r>
          </a:p>
          <a:p>
            <a:pPr lvl="2"/>
            <a:r>
              <a:rPr lang="en-US" altLang="ja-JP" dirty="0" smtClean="0"/>
              <a:t>Parameter for 250 GeV</a:t>
            </a:r>
          </a:p>
          <a:p>
            <a:pPr lvl="1"/>
            <a:r>
              <a:rPr lang="en-US" altLang="ja-JP" dirty="0" smtClean="0"/>
              <a:t>If </a:t>
            </a:r>
            <a:r>
              <a:rPr lang="en-US" altLang="ja-JP" dirty="0" err="1" smtClean="0"/>
              <a:t>StdHep</a:t>
            </a:r>
            <a:r>
              <a:rPr lang="en-US" altLang="ja-JP" dirty="0" smtClean="0"/>
              <a:t> samples have to be re-created, we need to start to negotiate </a:t>
            </a:r>
            <a:br>
              <a:rPr lang="en-US" altLang="ja-JP" dirty="0" smtClean="0"/>
            </a:br>
            <a:r>
              <a:rPr lang="en-US" altLang="ja-JP" dirty="0" smtClean="0"/>
              <a:t>with SLAC colleagues soon.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Study of ILD performance with new ILC beam parameter is urgent</a:t>
            </a:r>
            <a:r>
              <a:rPr kumimoji="1" lang="en-US" altLang="ja-JP" dirty="0" smtClean="0"/>
              <a:t>.</a:t>
            </a:r>
            <a:br>
              <a:rPr kumimoji="1" lang="en-US" altLang="ja-JP" dirty="0" smtClean="0"/>
            </a:br>
            <a:r>
              <a:rPr kumimoji="1" lang="en-US" altLang="ja-JP" dirty="0" smtClean="0"/>
              <a:t>Comments on SB2009 should be by early December(?)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No solid official parameters yet</a:t>
            </a:r>
          </a:p>
          <a:p>
            <a:pPr lvl="1"/>
            <a:r>
              <a:rPr lang="en-US" altLang="ja-JP" dirty="0" smtClean="0"/>
              <a:t>250 GeV parameter</a:t>
            </a:r>
          </a:p>
          <a:p>
            <a:pPr lvl="1"/>
            <a:r>
              <a:rPr lang="en-US" altLang="ja-JP" dirty="0" smtClean="0"/>
              <a:t>Energy spread at 500/250 GeV, …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While waiting, I have created a few plots by CAIN.</a:t>
            </a:r>
          </a:p>
          <a:p>
            <a:pPr lvl="1"/>
            <a:r>
              <a:rPr lang="en-US" altLang="ja-JP" dirty="0" smtClean="0"/>
              <a:t>SB2009, 500 GeV parameter</a:t>
            </a:r>
          </a:p>
          <a:p>
            <a:pPr lvl="1"/>
            <a:r>
              <a:rPr lang="en-US" altLang="ja-JP" dirty="0" smtClean="0"/>
              <a:t>CAIN version 240,   include simulation with traveling focus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I expect that</a:t>
            </a:r>
          </a:p>
          <a:p>
            <a:pPr lvl="1"/>
            <a:r>
              <a:rPr lang="en-US" altLang="ja-JP" dirty="0" smtClean="0"/>
              <a:t>SLAC colleagues will create standard samples by </a:t>
            </a:r>
            <a:r>
              <a:rPr lang="en-US" altLang="ja-JP" dirty="0" err="1" smtClean="0"/>
              <a:t>GunieaPig</a:t>
            </a:r>
            <a:r>
              <a:rPr lang="en-US" altLang="ja-JP" dirty="0" smtClean="0"/>
              <a:t> as soon as</a:t>
            </a:r>
            <a:br>
              <a:rPr lang="en-US" altLang="ja-JP" dirty="0" smtClean="0"/>
            </a:br>
            <a:r>
              <a:rPr lang="en-US" altLang="ja-JP" dirty="0" smtClean="0"/>
              <a:t>parameters are fixed.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Beam Parameters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357158" y="1785927"/>
          <a:ext cx="8429684" cy="456352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343197"/>
                <a:gridCol w="820554"/>
                <a:gridCol w="1332757"/>
                <a:gridCol w="1332757"/>
                <a:gridCol w="1324192"/>
                <a:gridCol w="1276227"/>
              </a:tblGrid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RDR </a:t>
                      </a:r>
                      <a:r>
                        <a:rPr kumimoji="0" lang="en-GB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LowP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RDR  Nominal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SB2009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Beam and RF Parameters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No. of bunches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1330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2625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1312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Bunch spacing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370 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740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IP Parameters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Norm. horizontal emittance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mm.mr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Norm. vertical </a:t>
                      </a:r>
                      <a:r>
                        <a:rPr kumimoji="0" lang="en-GB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emittance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mm.mr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0.035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0.040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0.035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bunch length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0.3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0.3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horizontal b*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horizontal beam size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640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470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 trav. focus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with trav. focus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vertical b*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0.40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0.48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0.2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vertical beam size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nm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0.38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5.7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5.8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3.8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</a:tr>
              <a:tr h="32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Luminosity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0" lang="en-GB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0" lang="en-GB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2×10</a:t>
                      </a:r>
                      <a:r>
                        <a:rPr kumimoji="0" lang="en-GB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2×10</a:t>
                      </a:r>
                      <a:r>
                        <a:rPr kumimoji="0" lang="en-GB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1.5×10</a:t>
                      </a:r>
                      <a:r>
                        <a:rPr kumimoji="0" lang="en-GB" sz="1400" u="none" strike="noStrike" cap="none" normalizeH="0" baseline="3000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2×10</a:t>
                      </a:r>
                      <a:r>
                        <a:rPr kumimoji="0" lang="en-GB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51524" marR="51524" marT="0" marB="0" anchor="ctr" horzOverflow="overflow"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357158" y="1071546"/>
            <a:ext cx="8276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Parameters used for CAIN.  SB2009 parameters are taken from ALCPG09 talk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N.Walker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Differential Luminosity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pic>
        <p:nvPicPr>
          <p:cNvPr id="7" name="図 6" descr="luminosit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214422"/>
            <a:ext cx="6629400" cy="44958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000100" y="5857892"/>
            <a:ext cx="6519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SB2009 is about in the middle of RDR nominal and RDR </a:t>
            </a:r>
            <a:r>
              <a:rPr kumimoji="1" lang="en-US" altLang="ja-JP" i="1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lowP</a:t>
            </a:r>
            <a:endParaRPr kumimoji="1" lang="ja-JP" altLang="en-US" i="1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Differential Luminosity: Values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428597" y="1357298"/>
          <a:ext cx="7643866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671"/>
                <a:gridCol w="825447"/>
                <a:gridCol w="1161300"/>
                <a:gridCol w="1777803"/>
                <a:gridCol w="1222055"/>
                <a:gridCol w="1492590"/>
              </a:tblGrid>
              <a:tr h="370840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Total </a:t>
                      </a:r>
                      <a:r>
                        <a:rPr kumimoji="1" lang="en-US" altLang="ja-JP" dirty="0" err="1" smtClean="0"/>
                        <a:t>Lum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. in E</a:t>
                      </a:r>
                      <a:r>
                        <a:rPr kumimoji="1" lang="en-US" altLang="ja-JP" baseline="-25000" dirty="0" smtClean="0"/>
                        <a:t>0</a:t>
                      </a:r>
                      <a:r>
                        <a:rPr kumimoji="1" lang="en-US" altLang="ja-JP" dirty="0" smtClean="0"/>
                        <a:t>~E</a:t>
                      </a:r>
                      <a:r>
                        <a:rPr kumimoji="1" lang="en-US" altLang="ja-JP" baseline="-25000" dirty="0" smtClean="0"/>
                        <a:t>0</a:t>
                      </a:r>
                      <a:r>
                        <a:rPr kumimoji="1" lang="en-US" altLang="ja-JP" dirty="0" smtClean="0"/>
                        <a:t>-2.5GeV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 in E</a:t>
                      </a:r>
                      <a:r>
                        <a:rPr kumimoji="1" lang="en-US" altLang="ja-JP" baseline="-25000" dirty="0" smtClean="0"/>
                        <a:t>0</a:t>
                      </a:r>
                      <a:r>
                        <a:rPr kumimoji="1" lang="en-US" altLang="ja-JP" dirty="0" smtClean="0"/>
                        <a:t>~E</a:t>
                      </a:r>
                      <a:r>
                        <a:rPr kumimoji="1" lang="en-US" altLang="ja-JP" baseline="-25000" dirty="0" smtClean="0"/>
                        <a:t>0</a:t>
                      </a:r>
                      <a:r>
                        <a:rPr kumimoji="1" lang="en-US" altLang="ja-JP" dirty="0" smtClean="0"/>
                        <a:t>-25.0GeV</a:t>
                      </a:r>
                      <a:endParaRPr kumimoji="1" lang="ja-JP" alt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5785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/Total(%)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.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Lum</a:t>
                      </a:r>
                      <a:r>
                        <a:rPr kumimoji="1" lang="en-US" altLang="ja-JP" dirty="0" smtClean="0"/>
                        <a:t>/Total(%)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RDR </a:t>
                      </a:r>
                      <a:r>
                        <a:rPr kumimoji="1" lang="en-US" altLang="ja-JP" dirty="0" err="1" smtClean="0"/>
                        <a:t>LowP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2.01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0.89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RDR </a:t>
                      </a:r>
                      <a:r>
                        <a:rPr kumimoji="1" lang="en-US" altLang="ja-JP" dirty="0" err="1" smtClean="0"/>
                        <a:t>nominalA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1.20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SB2009 w/o</a:t>
                      </a:r>
                      <a:r>
                        <a:rPr kumimoji="1" lang="en-US" altLang="ja-JP" baseline="0" dirty="0" smtClean="0"/>
                        <a:t> 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SB2009 w.TF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0.96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88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571472" y="5357826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Peak luminosity ( with in 2.5GeV) of SB2009 w. TF (0.96x10</a:t>
            </a:r>
            <a:r>
              <a:rPr kumimoji="1" lang="en-US" altLang="ja-JP" i="1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34</a:t>
            </a:r>
            <a:r>
              <a:rPr kumimoji="1"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 is about</a:t>
            </a:r>
          </a:p>
          <a:p>
            <a:r>
              <a:rPr kumimoji="1"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20% less than that of RDR nominal (1.2x10</a:t>
            </a:r>
            <a:r>
              <a:rPr kumimoji="1" lang="en-US" altLang="ja-JP" i="1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34</a:t>
            </a:r>
            <a:r>
              <a:rPr kumimoji="1"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</a:p>
          <a:p>
            <a:pPr>
              <a:buFont typeface="Wingdings" pitchFamily="2" charset="2"/>
              <a:buChar char="n"/>
            </a:pPr>
            <a:r>
              <a:rPr lang="ja-JP" altLang="en-US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i="1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</a:t>
            </a:r>
            <a:r>
              <a:rPr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with Traveling Focus/ </a:t>
            </a:r>
            <a:r>
              <a:rPr lang="en-US" altLang="ja-JP" i="1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</a:t>
            </a:r>
            <a:r>
              <a:rPr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without Traveling Focus ~ 1.3 </a:t>
            </a:r>
            <a:endParaRPr kumimoji="1" lang="ja-JP" altLang="en-US" i="1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57752" y="1000108"/>
            <a:ext cx="3332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kumimoji="1" lang="en-US" altLang="ja-JP" sz="1400" baseline="-25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=500GeV, </a:t>
            </a:r>
            <a:r>
              <a:rPr kumimoji="1" lang="en-US" altLang="ja-JP" sz="14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Lum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in unit of 10</a:t>
            </a:r>
            <a:r>
              <a:rPr kumimoji="1" lang="en-US" altLang="ja-JP" sz="14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34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</a:t>
            </a:r>
            <a:r>
              <a:rPr kumimoji="1" lang="en-US" altLang="ja-JP" sz="14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-2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</a:t>
            </a:r>
            <a:r>
              <a:rPr kumimoji="1" lang="en-US" altLang="ja-JP" sz="14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-1</a:t>
            </a:r>
            <a:r>
              <a:rPr kumimoji="1"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Pair : Energy spectrum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pic>
        <p:nvPicPr>
          <p:cNvPr id="6" name="図 5" descr="enepai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14348" y="5786454"/>
            <a:ext cx="7975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Pair energy is 2~3 times larger than RDR nominal, but lower than RDR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lowP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Number of bunch of SB2009 is a half of the RDR nominal 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Beamstrahlung</a:t>
            </a:r>
            <a:r>
              <a:rPr kumimoji="1" lang="en-US" altLang="ja-JP" dirty="0" smtClean="0"/>
              <a:t> Photon : Energy </a:t>
            </a:r>
            <a:r>
              <a:rPr kumimoji="1" lang="en-US" altLang="ja-JP" dirty="0" err="1" smtClean="0"/>
              <a:t>Spect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pic>
        <p:nvPicPr>
          <p:cNvPr id="6" name="図 5" descr="enebeam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428736"/>
            <a:ext cx="6629400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CAIN samples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8</a:t>
            </a:fld>
            <a:endParaRPr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  <p:pic>
        <p:nvPicPr>
          <p:cNvPr id="6" name="図 5" descr="ILCbeamWeb.png"/>
          <p:cNvPicPr>
            <a:picLocks noChangeAspect="1"/>
          </p:cNvPicPr>
          <p:nvPr/>
        </p:nvPicPr>
        <p:blipFill>
          <a:blip r:embed="rId2" cstate="print"/>
          <a:srcRect t="2066"/>
          <a:stretch>
            <a:fillRect/>
          </a:stretch>
        </p:blipFill>
        <p:spPr>
          <a:xfrm>
            <a:off x="785786" y="1000108"/>
            <a:ext cx="6858489" cy="585789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Information about CAIN background data are 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available at </a:t>
            </a:r>
          </a:p>
          <a:p>
            <a:pPr algn="ctr"/>
            <a:r>
              <a:rPr lang="en-US" altLang="ja-JP" sz="2400" dirty="0" smtClean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http://ilcphys.kek.jp/soft/ILCBeam/index.html</a:t>
            </a:r>
            <a:endParaRPr kumimoji="1" lang="ja-JP" altLang="en-US" sz="2400" dirty="0" smtClean="0">
              <a:solidFill>
                <a:schemeClr val="bg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3214710"/>
          </a:xfrm>
        </p:spPr>
        <p:txBody>
          <a:bodyPr/>
          <a:lstStyle/>
          <a:p>
            <a:r>
              <a:rPr lang="en-US" altLang="ja-JP" dirty="0" smtClean="0"/>
              <a:t>Luminosity and background distribution were studied by CAIN.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(Total) luminosity of SB2009 w. TF is same as the RDR nominal, but</a:t>
            </a:r>
            <a:br>
              <a:rPr lang="en-US" altLang="ja-JP" dirty="0" smtClean="0"/>
            </a:br>
            <a:r>
              <a:rPr lang="en-US" altLang="ja-JP" dirty="0" smtClean="0"/>
              <a:t>luminosity within 2.5GeV from the nominal energy is </a:t>
            </a:r>
            <a:r>
              <a:rPr lang="en-US" altLang="ja-JP" dirty="0" smtClean="0">
                <a:solidFill>
                  <a:srgbClr val="FF0000"/>
                </a:solidFill>
              </a:rPr>
              <a:t>about 20% less </a:t>
            </a:r>
            <a:r>
              <a:rPr lang="en-US" altLang="ja-JP" dirty="0" smtClean="0"/>
              <a:t>than the RDR nominal.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Pair backgrounds per bunch of SB2009 w.TF is 2~3 larger </a:t>
            </a:r>
            <a:br>
              <a:rPr lang="en-US" altLang="ja-JP" dirty="0" smtClean="0"/>
            </a:br>
            <a:r>
              <a:rPr lang="en-US" altLang="ja-JP" dirty="0" smtClean="0"/>
              <a:t>than RDR nominal.</a:t>
            </a:r>
            <a:br>
              <a:rPr lang="en-US" altLang="ja-JP" dirty="0" smtClean="0"/>
            </a:br>
            <a:r>
              <a:rPr lang="en-US" altLang="ja-JP" dirty="0" smtClean="0"/>
              <a:t>Backgrounds per pulse would be </a:t>
            </a:r>
            <a:r>
              <a:rPr lang="en-US" altLang="ja-JP" dirty="0" smtClean="0">
                <a:solidFill>
                  <a:srgbClr val="FF0000"/>
                </a:solidFill>
              </a:rPr>
              <a:t>1~1.5 lager </a:t>
            </a:r>
            <a:r>
              <a:rPr lang="en-US" altLang="ja-JP" dirty="0" smtClean="0"/>
              <a:t>than RDR nominal.</a:t>
            </a:r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9</a:t>
            </a:fld>
            <a:endParaRPr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2009/10/14 Akiya Miyamoto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Weekly ILD Optimization Meeting</a:t>
            </a:r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693</TotalTime>
  <Words>461</Words>
  <Application>Microsoft Office PowerPoint</Application>
  <PresentationFormat>画面に合わせる (4:3)</PresentationFormat>
  <Paragraphs>170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白紙2</vt:lpstr>
      <vt:lpstr>A Study of SB2009 by CAIN</vt:lpstr>
      <vt:lpstr>Introduction</vt:lpstr>
      <vt:lpstr>Beam Parameters</vt:lpstr>
      <vt:lpstr>Differential Luminosity</vt:lpstr>
      <vt:lpstr>Differential Luminosity: Values</vt:lpstr>
      <vt:lpstr>Pair : Energy spectrum</vt:lpstr>
      <vt:lpstr>Beamstrahlung Photon : Energy Spect.</vt:lpstr>
      <vt:lpstr>CAIN samples</vt:lpstr>
      <vt:lpstr>Summary</vt:lpstr>
      <vt:lpstr>Next step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31</cp:revision>
  <dcterms:created xsi:type="dcterms:W3CDTF">2009-06-04T06:26:41Z</dcterms:created>
  <dcterms:modified xsi:type="dcterms:W3CDTF">2009-10-14T11:41:20Z</dcterms:modified>
</cp:coreProperties>
</file>