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77" r:id="rId2"/>
    <p:sldId id="278" r:id="rId3"/>
    <p:sldId id="285" r:id="rId4"/>
    <p:sldId id="279" r:id="rId5"/>
    <p:sldId id="282" r:id="rId6"/>
    <p:sldId id="280" r:id="rId7"/>
    <p:sldId id="281" r:id="rId8"/>
    <p:sldId id="283" r:id="rId9"/>
    <p:sldId id="286" r:id="rId10"/>
    <p:sldId id="287" r:id="rId1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6075" autoAdjust="0"/>
  </p:normalViewPr>
  <p:slideViewPr>
    <p:cSldViewPr>
      <p:cViewPr>
        <p:scale>
          <a:sx n="68" d="100"/>
          <a:sy n="68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7C64F06-836B-44EE-983A-F436E38B9489}" type="datetimeFigureOut">
              <a:rPr lang="ja-JP" altLang="en-US"/>
              <a:pPr>
                <a:defRPr/>
              </a:pPr>
              <a:t>2009/11/11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449CA8F-07A0-40B8-97FC-A4BC89D40C5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77050" y="6567488"/>
            <a:ext cx="1905000" cy="228600"/>
          </a:xfrm>
        </p:spPr>
        <p:txBody>
          <a:bodyPr/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ED620688-39FD-43FB-89E8-D6DF84A16A1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  <p:sp>
        <p:nvSpPr>
          <p:cNvPr id="5" name="日付プレースホルダ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ja-JP"/>
              <a:t>2009/10/14 Akiya Miyamoto</a:t>
            </a:r>
            <a:endParaRPr lang="ja-JP" altLang="en-US" dirty="0"/>
          </a:p>
        </p:txBody>
      </p:sp>
      <p:sp>
        <p:nvSpPr>
          <p:cNvPr id="6" name="フッター プレースホルダ 10"/>
          <p:cNvSpPr>
            <a:spLocks noGrp="1"/>
          </p:cNvSpPr>
          <p:nvPr>
            <p:ph type="ftr" sz="quarter" idx="12"/>
          </p:nvPr>
        </p:nvSpPr>
        <p:spPr>
          <a:xfrm>
            <a:off x="3200400" y="6572250"/>
            <a:ext cx="3157538" cy="220663"/>
          </a:xfrm>
        </p:spPr>
        <p:txBody>
          <a:bodyPr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zh-TW"/>
              <a:t>Weekly ILD Optimization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77050" y="6567488"/>
            <a:ext cx="1905000" cy="228600"/>
          </a:xfrm>
        </p:spPr>
        <p:txBody>
          <a:bodyPr/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6BC340AA-A3A6-478D-90D9-32276E3A7AB3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  <p:sp>
        <p:nvSpPr>
          <p:cNvPr id="4" name="日付プレースホルダ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ja-JP"/>
              <a:t>2009/10/14 Akiya Miyamoto</a:t>
            </a:r>
            <a:endParaRPr lang="ja-JP" altLang="en-US" dirty="0"/>
          </a:p>
        </p:txBody>
      </p:sp>
      <p:sp>
        <p:nvSpPr>
          <p:cNvPr id="5" name="フッター プレースホルダ 10"/>
          <p:cNvSpPr>
            <a:spLocks noGrp="1"/>
          </p:cNvSpPr>
          <p:nvPr>
            <p:ph type="ftr" sz="quarter" idx="12"/>
          </p:nvPr>
        </p:nvSpPr>
        <p:spPr>
          <a:xfrm>
            <a:off x="3200400" y="6572250"/>
            <a:ext cx="3157538" cy="220663"/>
          </a:xfrm>
        </p:spPr>
        <p:txBody>
          <a:bodyPr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zh-TW"/>
              <a:t>Weekly ILD Optimization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48201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マスターテキストの書式設定</a:t>
            </a:r>
            <a:endParaRPr lang="en-US" altLang="ja-JP" smtClean="0"/>
          </a:p>
          <a:p>
            <a:pPr lvl="1"/>
            <a:r>
              <a:rPr lang="ja-JP" altLang="en-US" smtClean="0"/>
              <a:t>第</a:t>
            </a:r>
            <a:r>
              <a:rPr lang="en-US" altLang="ja-JP" smtClean="0"/>
              <a:t>2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2"/>
            <a:r>
              <a:rPr lang="ja-JP" altLang="en-US" smtClean="0"/>
              <a:t>第</a:t>
            </a:r>
            <a:r>
              <a:rPr lang="en-US" altLang="ja-JP" smtClean="0"/>
              <a:t>3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3"/>
            <a:r>
              <a:rPr lang="ja-JP" altLang="en-US" smtClean="0"/>
              <a:t>第</a:t>
            </a:r>
            <a:r>
              <a:rPr lang="en-US" altLang="ja-JP" smtClean="0"/>
              <a:t>4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4"/>
            <a:r>
              <a:rPr lang="ja-JP" altLang="en-US" smtClean="0"/>
              <a:t>第</a:t>
            </a:r>
            <a:r>
              <a:rPr lang="en-US" altLang="ja-JP" smtClean="0"/>
              <a:t>5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214313"/>
            <a:ext cx="8334375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pPr>
              <a:defRPr/>
            </a:pPr>
            <a:fld id="{C8BB5289-2F37-4BE2-B289-6B1ABC89D951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50" y="6572250"/>
            <a:ext cx="2500313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2009/10/14 Akiya Miyamoto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400" y="6572250"/>
            <a:ext cx="3228975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pPr>
              <a:defRPr/>
            </a:pPr>
            <a:r>
              <a:rPr lang="en-US" altLang="zh-TW"/>
              <a:t>Weekly ILD Optimization Meeting</a:t>
            </a:r>
            <a:endParaRPr lang="ja-JP" altLang="en-US" dirty="0"/>
          </a:p>
        </p:txBody>
      </p:sp>
      <p:cxnSp>
        <p:nvCxnSpPr>
          <p:cNvPr id="1031" name="直線コネクタ 13"/>
          <p:cNvCxnSpPr>
            <a:cxnSpLocks noChangeShapeType="1"/>
          </p:cNvCxnSpPr>
          <p:nvPr/>
        </p:nvCxnSpPr>
        <p:spPr bwMode="auto">
          <a:xfrm>
            <a:off x="304800" y="6499225"/>
            <a:ext cx="8501063" cy="1588"/>
          </a:xfrm>
          <a:prstGeom prst="line">
            <a:avLst/>
          </a:prstGeom>
          <a:noFill/>
          <a:ln w="57150" algn="ctr">
            <a:solidFill>
              <a:srgbClr val="8094D6"/>
            </a:solidFill>
            <a:prstDash val="sysDot"/>
            <a:round/>
            <a:headEnd/>
            <a:tailEnd/>
          </a:ln>
        </p:spPr>
      </p:cxnSp>
      <p:cxnSp>
        <p:nvCxnSpPr>
          <p:cNvPr id="1032" name="直線コネクタ 15"/>
          <p:cNvCxnSpPr>
            <a:cxnSpLocks noChangeShapeType="1"/>
          </p:cNvCxnSpPr>
          <p:nvPr/>
        </p:nvCxnSpPr>
        <p:spPr bwMode="auto">
          <a:xfrm>
            <a:off x="285750" y="928688"/>
            <a:ext cx="8515350" cy="36512"/>
          </a:xfrm>
          <a:prstGeom prst="line">
            <a:avLst/>
          </a:prstGeom>
          <a:noFill/>
          <a:ln w="57150" algn="ctr">
            <a:solidFill>
              <a:srgbClr val="8094D6"/>
            </a:solidFill>
            <a:prstDash val="sysDot"/>
            <a:round/>
            <a:headEnd/>
            <a:tailEnd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642938"/>
            <a:ext cx="7772400" cy="2500312"/>
          </a:xfrm>
        </p:spPr>
        <p:txBody>
          <a:bodyPr/>
          <a:lstStyle/>
          <a:p>
            <a:r>
              <a:rPr lang="en-US" altLang="ja-JP" sz="4400" smtClean="0"/>
              <a:t>A Study of SB2009 by CAIN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85875" y="4286250"/>
            <a:ext cx="6400800" cy="1752600"/>
          </a:xfrm>
        </p:spPr>
        <p:txBody>
          <a:bodyPr/>
          <a:lstStyle/>
          <a:p>
            <a:r>
              <a:rPr kumimoji="0" lang="en-US" altLang="ja-JP" smtClean="0"/>
              <a:t>Akiya Miyamoto</a:t>
            </a:r>
          </a:p>
          <a:p>
            <a:r>
              <a:rPr kumimoji="0" lang="en-US" altLang="ja-JP" smtClean="0"/>
              <a:t>14-Oct-2009</a:t>
            </a:r>
          </a:p>
          <a:p>
            <a:r>
              <a:rPr kumimoji="0" lang="en-US" altLang="ja-JP" smtClean="0"/>
              <a:t>KEK</a:t>
            </a:r>
          </a:p>
          <a:p>
            <a:r>
              <a:rPr kumimoji="0" lang="en-US" altLang="ja-JP" smtClean="0"/>
              <a:t>ILD-Optimization meeting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Next step</a:t>
            </a:r>
            <a:endParaRPr lang="ja-JP" altLang="en-US" smtClean="0"/>
          </a:p>
        </p:txBody>
      </p:sp>
      <p:sp>
        <p:nvSpPr>
          <p:cNvPr id="1536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Coordinate efforts in ILD to study new ILC parameter is necessary</a:t>
            </a:r>
          </a:p>
          <a:p>
            <a:endParaRPr lang="en-US" altLang="ja-JP" smtClean="0"/>
          </a:p>
          <a:p>
            <a:r>
              <a:rPr lang="en-US" altLang="ja-JP" smtClean="0"/>
              <a:t>Background study by Mokka/Marlin, etc.</a:t>
            </a:r>
          </a:p>
          <a:p>
            <a:pPr lvl="1"/>
            <a:r>
              <a:rPr lang="en-US" altLang="ja-JP" smtClean="0"/>
              <a:t>Samples for background study at 500 GeV are available.</a:t>
            </a:r>
          </a:p>
          <a:p>
            <a:pPr lvl="2"/>
            <a:r>
              <a:rPr lang="en-US" altLang="ja-JP" smtClean="0"/>
              <a:t>CAIN</a:t>
            </a:r>
          </a:p>
          <a:p>
            <a:pPr lvl="2"/>
            <a:r>
              <a:rPr lang="en-US" altLang="ja-JP" smtClean="0"/>
              <a:t>GunieaPig samples produced by SLAC colleague</a:t>
            </a:r>
          </a:p>
          <a:p>
            <a:pPr lvl="1"/>
            <a:r>
              <a:rPr lang="en-US" altLang="ja-JP" smtClean="0"/>
              <a:t>Some study would be possible</a:t>
            </a:r>
          </a:p>
          <a:p>
            <a:pPr lvl="1"/>
            <a:endParaRPr lang="en-US" altLang="ja-JP" smtClean="0"/>
          </a:p>
          <a:p>
            <a:r>
              <a:rPr lang="en-US" altLang="ja-JP" smtClean="0"/>
              <a:t>Study impact on physics</a:t>
            </a:r>
          </a:p>
          <a:p>
            <a:pPr lvl="1"/>
            <a:r>
              <a:rPr lang="en-US" altLang="ja-JP" smtClean="0"/>
              <a:t>Concrete parameters are not available.</a:t>
            </a:r>
          </a:p>
          <a:p>
            <a:pPr lvl="2"/>
            <a:r>
              <a:rPr lang="en-US" altLang="ja-JP" smtClean="0"/>
              <a:t>500 GeV physics:</a:t>
            </a:r>
          </a:p>
          <a:p>
            <a:pPr lvl="3"/>
            <a:r>
              <a:rPr lang="en-US" altLang="ja-JP" smtClean="0"/>
              <a:t>Need information about the energy spread ?</a:t>
            </a:r>
          </a:p>
          <a:p>
            <a:pPr lvl="2"/>
            <a:r>
              <a:rPr lang="en-US" altLang="ja-JP" smtClean="0"/>
              <a:t>Parameter for 250 GeV</a:t>
            </a:r>
          </a:p>
          <a:p>
            <a:pPr lvl="1"/>
            <a:r>
              <a:rPr lang="en-US" altLang="ja-JP" smtClean="0"/>
              <a:t>If StdHep samples have to be re-created, we need to start to negotiate </a:t>
            </a:r>
            <a:br>
              <a:rPr lang="en-US" altLang="ja-JP" smtClean="0"/>
            </a:br>
            <a:r>
              <a:rPr lang="en-US" altLang="ja-JP" smtClean="0"/>
              <a:t>with SLAC colleagues soon.</a:t>
            </a:r>
          </a:p>
        </p:txBody>
      </p:sp>
      <p:sp>
        <p:nvSpPr>
          <p:cNvPr id="15364" name="スライド番号プレースホルダ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28EFAA9-B505-4515-B02B-4AA445603928}" type="slidenum">
              <a:rPr lang="en-US" altLang="ja-JP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ja-JP" smtClean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2009/10/14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Weekly ILD Optimization Meeting</a:t>
            </a:r>
            <a:endParaRPr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Introduction</a:t>
            </a:r>
            <a:endParaRPr lang="ja-JP" altLang="en-US" smtClean="0"/>
          </a:p>
        </p:txBody>
      </p:sp>
      <p:sp>
        <p:nvSpPr>
          <p:cNvPr id="7171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Study of ILD performance with new ILC beam parameter is urgent.</a:t>
            </a:r>
            <a:br>
              <a:rPr lang="en-US" altLang="ja-JP" smtClean="0"/>
            </a:br>
            <a:r>
              <a:rPr lang="en-US" altLang="ja-JP" smtClean="0"/>
              <a:t>Comments on SB2009 should be by early December(?)</a:t>
            </a:r>
          </a:p>
          <a:p>
            <a:endParaRPr lang="en-US" altLang="ja-JP" smtClean="0"/>
          </a:p>
          <a:p>
            <a:r>
              <a:rPr lang="en-US" altLang="ja-JP" smtClean="0"/>
              <a:t>No solid official parameters yet</a:t>
            </a:r>
          </a:p>
          <a:p>
            <a:pPr lvl="1"/>
            <a:r>
              <a:rPr lang="en-US" altLang="ja-JP" smtClean="0"/>
              <a:t>250 GeV parameter</a:t>
            </a:r>
          </a:p>
          <a:p>
            <a:pPr lvl="1"/>
            <a:r>
              <a:rPr lang="en-US" altLang="ja-JP" smtClean="0"/>
              <a:t>Energy spread at 500/250 GeV, …</a:t>
            </a:r>
          </a:p>
          <a:p>
            <a:pPr lvl="1"/>
            <a:endParaRPr lang="en-US" altLang="ja-JP" smtClean="0"/>
          </a:p>
          <a:p>
            <a:r>
              <a:rPr lang="en-US" altLang="ja-JP" smtClean="0"/>
              <a:t>While waiting, I have created a few plots by CAIN.</a:t>
            </a:r>
          </a:p>
          <a:p>
            <a:pPr lvl="1"/>
            <a:r>
              <a:rPr lang="en-US" altLang="ja-JP" smtClean="0"/>
              <a:t>SB2009, 500 GeV parameter</a:t>
            </a:r>
          </a:p>
          <a:p>
            <a:pPr lvl="1"/>
            <a:r>
              <a:rPr lang="en-US" altLang="ja-JP" smtClean="0"/>
              <a:t>CAIN version 240,   include simulation with traveling focus</a:t>
            </a:r>
          </a:p>
          <a:p>
            <a:pPr lvl="1"/>
            <a:endParaRPr lang="en-US" altLang="ja-JP" smtClean="0"/>
          </a:p>
          <a:p>
            <a:r>
              <a:rPr lang="en-US" altLang="ja-JP" smtClean="0"/>
              <a:t>I expect that</a:t>
            </a:r>
          </a:p>
          <a:p>
            <a:pPr lvl="1"/>
            <a:r>
              <a:rPr lang="en-US" altLang="ja-JP" smtClean="0"/>
              <a:t>SLAC colleagues will create standard samples by GunieaPig as soon as</a:t>
            </a:r>
            <a:br>
              <a:rPr lang="en-US" altLang="ja-JP" smtClean="0"/>
            </a:br>
            <a:r>
              <a:rPr lang="en-US" altLang="ja-JP" smtClean="0"/>
              <a:t>parameters are fixed. </a:t>
            </a:r>
          </a:p>
        </p:txBody>
      </p:sp>
      <p:sp>
        <p:nvSpPr>
          <p:cNvPr id="7172" name="スライド番号プレースホルダ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4FF33DC-1B41-426F-A87E-25C888E7BD9E}" type="slidenum">
              <a:rPr lang="en-US" altLang="ja-JP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ja-JP" smtClean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2009/10/14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Weekly ILD Optimization Meeting</a:t>
            </a:r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Beam Parameters</a:t>
            </a:r>
            <a:endParaRPr lang="ja-JP" altLang="en-US" dirty="0"/>
          </a:p>
        </p:txBody>
      </p:sp>
      <p:sp>
        <p:nvSpPr>
          <p:cNvPr id="8195" name="スライド番号プレースホル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243F74B-95B9-4A49-BC67-9E5DCBE1072F}" type="slidenum">
              <a:rPr lang="en-US" altLang="ja-JP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ja-JP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2009/10/14 Akiya Miyamoto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Weekly ILD Optimization Meeting</a:t>
            </a:r>
            <a:endParaRPr lang="ja-JP" altLang="en-US" dirty="0"/>
          </a:p>
        </p:txBody>
      </p:sp>
      <p:graphicFrame>
        <p:nvGraphicFramePr>
          <p:cNvPr id="6" name="Table 4"/>
          <p:cNvGraphicFramePr>
            <a:graphicFrameLocks noGrp="1"/>
          </p:cNvGraphicFramePr>
          <p:nvPr/>
        </p:nvGraphicFramePr>
        <p:xfrm>
          <a:off x="357158" y="1785927"/>
          <a:ext cx="8429684" cy="456352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343197"/>
                <a:gridCol w="820554"/>
                <a:gridCol w="1332757"/>
                <a:gridCol w="1332757"/>
                <a:gridCol w="1324192"/>
                <a:gridCol w="1276227"/>
              </a:tblGrid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RDR </a:t>
                      </a:r>
                      <a:r>
                        <a:rPr kumimoji="0" lang="en-GB" sz="1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LowP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RDR  Nominal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SB2009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Beam and RF Parameters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No. of bunches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1330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2625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1312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Bunch spacing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370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740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IP Parameters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Norm. horizontal emittance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mm.mr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Norm. vertical </a:t>
                      </a:r>
                      <a:r>
                        <a:rPr kumimoji="0" lang="en-GB" sz="1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emittance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mm.mr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0.035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0.040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0.035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bunch length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mm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0.3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0.3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horizontal b*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mm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horizontal beam size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nm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452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640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470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 trav. focus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with trav. focus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vertical b*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mm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0.40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0.48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vertical beam size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nm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3.8*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5.7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5.8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3.8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Luminosity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0" lang="en-GB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0" lang="en-GB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2×10</a:t>
                      </a:r>
                      <a:r>
                        <a:rPr kumimoji="0" lang="en-GB" altLang="ja-JP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2×10</a:t>
                      </a:r>
                      <a:r>
                        <a:rPr kumimoji="0" lang="en-GB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1.5×10</a:t>
                      </a:r>
                      <a:r>
                        <a:rPr kumimoji="0" lang="en-GB" sz="1400" u="none" strike="noStrike" cap="none" normalizeH="0" baseline="3000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2×10</a:t>
                      </a:r>
                      <a:r>
                        <a:rPr kumimoji="0" lang="en-GB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</a:tr>
            </a:tbl>
          </a:graphicData>
        </a:graphic>
      </p:graphicFrame>
      <p:sp>
        <p:nvSpPr>
          <p:cNvPr id="8199" name="テキスト ボックス 7"/>
          <p:cNvSpPr txBox="1">
            <a:spLocks noChangeArrowheads="1"/>
          </p:cNvSpPr>
          <p:nvPr/>
        </p:nvSpPr>
        <p:spPr bwMode="auto">
          <a:xfrm>
            <a:off x="357188" y="1071563"/>
            <a:ext cx="8277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Parameters used for CAIN.  SB2009 parameters are taken from ALCPG09 talk </a:t>
            </a:r>
            <a:br>
              <a:rPr lang="en-US" altLang="ja-JP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N.Walker.</a:t>
            </a:r>
            <a:endParaRPr lang="ja-JP" altLang="en-US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3500" y="6357938"/>
            <a:ext cx="3429000" cy="2857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*) typo in the </a:t>
            </a:r>
            <a:r>
              <a:rPr lang="en-US" altLang="ja-JP" sz="12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original</a:t>
            </a:r>
            <a:r>
              <a:rPr lang="en-US" altLang="ja-JP" sz="105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slide was modified(2009/11/11)</a:t>
            </a:r>
            <a:endParaRPr lang="ja-JP" altLang="en-US" sz="105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Differential Luminosity</a:t>
            </a:r>
            <a:endParaRPr lang="ja-JP" altLang="en-US" dirty="0"/>
          </a:p>
        </p:txBody>
      </p:sp>
      <p:sp>
        <p:nvSpPr>
          <p:cNvPr id="9219" name="スライド番号プレースホルダ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73BF6A-2F07-4267-A38F-2831DF4366CA}" type="slidenum">
              <a:rPr lang="en-US" altLang="ja-JP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ja-JP" smtClean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2009/10/14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Weekly ILD Optimization Meeting</a:t>
            </a:r>
            <a:endParaRPr lang="ja-JP" altLang="en-US" dirty="0"/>
          </a:p>
        </p:txBody>
      </p:sp>
      <p:pic>
        <p:nvPicPr>
          <p:cNvPr id="9222" name="図 6" descr="luminosity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214438"/>
            <a:ext cx="6629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テキスト ボックス 8"/>
          <p:cNvSpPr txBox="1">
            <a:spLocks noChangeArrowheads="1"/>
          </p:cNvSpPr>
          <p:nvPr/>
        </p:nvSpPr>
        <p:spPr bwMode="auto">
          <a:xfrm>
            <a:off x="1000125" y="5857875"/>
            <a:ext cx="6519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i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SB2009 is about in the middle of RDR nominal and RDR lowP</a:t>
            </a:r>
            <a:endParaRPr lang="ja-JP" altLang="en-US" i="1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Differential Luminosity: Values</a:t>
            </a:r>
            <a:endParaRPr lang="ja-JP" altLang="en-US" dirty="0"/>
          </a:p>
        </p:txBody>
      </p:sp>
      <p:sp>
        <p:nvSpPr>
          <p:cNvPr id="10243" name="スライド番号プレースホルダ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2D2AE6-3EB4-4FA2-A17A-9CF0981DF3A7}" type="slidenum">
              <a:rPr lang="en-US" altLang="ja-JP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ja-JP" smtClean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2009/10/14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Weekly ILD Optimization Meeting</a:t>
            </a:r>
            <a:endParaRPr lang="ja-JP" altLang="en-US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/>
        </p:nvGraphicFramePr>
        <p:xfrm>
          <a:off x="428625" y="1357313"/>
          <a:ext cx="7643866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671"/>
                <a:gridCol w="825447"/>
                <a:gridCol w="1161300"/>
                <a:gridCol w="1777803"/>
                <a:gridCol w="1222055"/>
                <a:gridCol w="1492590"/>
              </a:tblGrid>
              <a:tr h="370840">
                <a:tc row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dirty="0" smtClean="0"/>
                        <a:t>Total </a:t>
                      </a:r>
                      <a:r>
                        <a:rPr kumimoji="1" lang="en-US" altLang="ja-JP" dirty="0" err="1" smtClean="0"/>
                        <a:t>Lum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Lum</a:t>
                      </a:r>
                      <a:r>
                        <a:rPr kumimoji="1" lang="en-US" altLang="ja-JP" dirty="0" smtClean="0"/>
                        <a:t>. in E</a:t>
                      </a:r>
                      <a:r>
                        <a:rPr kumimoji="1" lang="en-US" altLang="ja-JP" baseline="-25000" dirty="0" smtClean="0"/>
                        <a:t>0</a:t>
                      </a:r>
                      <a:r>
                        <a:rPr kumimoji="1" lang="en-US" altLang="ja-JP" dirty="0" smtClean="0"/>
                        <a:t>~E</a:t>
                      </a:r>
                      <a:r>
                        <a:rPr kumimoji="1" lang="en-US" altLang="ja-JP" baseline="-25000" dirty="0" smtClean="0"/>
                        <a:t>0</a:t>
                      </a:r>
                      <a:r>
                        <a:rPr kumimoji="1" lang="en-US" altLang="ja-JP" dirty="0" smtClean="0"/>
                        <a:t>-2.5GeV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/>
                        <a:t>Lum</a:t>
                      </a:r>
                      <a:r>
                        <a:rPr kumimoji="1" lang="en-US" altLang="ja-JP" dirty="0" smtClean="0"/>
                        <a:t> in E</a:t>
                      </a:r>
                      <a:r>
                        <a:rPr kumimoji="1" lang="en-US" altLang="ja-JP" baseline="-25000" dirty="0" smtClean="0"/>
                        <a:t>0</a:t>
                      </a:r>
                      <a:r>
                        <a:rPr kumimoji="1" lang="en-US" altLang="ja-JP" dirty="0" smtClean="0"/>
                        <a:t>~E</a:t>
                      </a:r>
                      <a:r>
                        <a:rPr kumimoji="1" lang="en-US" altLang="ja-JP" baseline="-25000" dirty="0" smtClean="0"/>
                        <a:t>0</a:t>
                      </a:r>
                      <a:r>
                        <a:rPr kumimoji="1" lang="en-US" altLang="ja-JP" dirty="0" smtClean="0"/>
                        <a:t>-25.0GeV</a:t>
                      </a:r>
                      <a:endParaRPr kumimoji="1" lang="ja-JP" alt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55785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Lum</a:t>
                      </a:r>
                      <a:r>
                        <a:rPr kumimoji="1" lang="en-US" altLang="ja-JP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Lum</a:t>
                      </a:r>
                      <a:r>
                        <a:rPr kumimoji="1" lang="en-US" altLang="ja-JP" dirty="0" smtClean="0"/>
                        <a:t>/Total(%)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/>
                        <a:t>Lum</a:t>
                      </a:r>
                      <a:r>
                        <a:rPr kumimoji="1" lang="en-US" altLang="ja-JP" dirty="0" smtClean="0"/>
                        <a:t>.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/>
                        <a:t>Lum</a:t>
                      </a:r>
                      <a:r>
                        <a:rPr kumimoji="1" lang="en-US" altLang="ja-JP" dirty="0" smtClean="0"/>
                        <a:t>/Total(%)</a:t>
                      </a:r>
                      <a:endParaRPr kumimoji="1" lang="ja-JP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RDR </a:t>
                      </a:r>
                      <a:r>
                        <a:rPr kumimoji="1" lang="en-US" altLang="ja-JP" dirty="0" err="1" smtClean="0"/>
                        <a:t>LowP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2.01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0.89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84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RDR </a:t>
                      </a:r>
                      <a:r>
                        <a:rPr kumimoji="1" lang="en-US" altLang="ja-JP" dirty="0" err="1" smtClean="0"/>
                        <a:t>nominalA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2.00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1.20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95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SB2009 w/o</a:t>
                      </a:r>
                      <a:r>
                        <a:rPr kumimoji="1" lang="en-US" altLang="ja-JP" baseline="0" dirty="0" smtClean="0"/>
                        <a:t> TF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1.55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0.74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88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SB2009 w.TF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2.01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0.96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88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96" name="テキスト ボックス 8"/>
          <p:cNvSpPr txBox="1">
            <a:spLocks noChangeArrowheads="1"/>
          </p:cNvSpPr>
          <p:nvPr/>
        </p:nvSpPr>
        <p:spPr bwMode="auto">
          <a:xfrm>
            <a:off x="571500" y="5357813"/>
            <a:ext cx="77866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en-US" altLang="ja-JP" i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Peak luminosity ( with in 2.5GeV) of SB2009 w. TF (0.96x10</a:t>
            </a:r>
            <a:r>
              <a:rPr lang="en-US" altLang="ja-JP" i="1" baseline="300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34</a:t>
            </a:r>
            <a:r>
              <a:rPr lang="en-US" altLang="ja-JP" i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 is about</a:t>
            </a:r>
          </a:p>
          <a:p>
            <a:r>
              <a:rPr lang="en-US" altLang="ja-JP" i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20% less than that of RDR nominal (1.2x10</a:t>
            </a:r>
            <a:r>
              <a:rPr lang="en-US" altLang="ja-JP" i="1" baseline="300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34</a:t>
            </a:r>
            <a:r>
              <a:rPr lang="en-US" altLang="ja-JP" i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</a:p>
          <a:p>
            <a:pPr>
              <a:buFont typeface="Wingdings" pitchFamily="2" charset="2"/>
              <a:buChar char="n"/>
            </a:pPr>
            <a:r>
              <a:rPr lang="ja-JP" altLang="en-US" i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i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Lum. with Traveling Focus/ Lum. without Traveling Focus ~ 1.3 </a:t>
            </a:r>
            <a:endParaRPr lang="ja-JP" altLang="en-US" i="1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297" name="テキスト ボックス 9"/>
          <p:cNvSpPr txBox="1">
            <a:spLocks noChangeArrowheads="1"/>
          </p:cNvSpPr>
          <p:nvPr/>
        </p:nvSpPr>
        <p:spPr bwMode="auto">
          <a:xfrm>
            <a:off x="4857750" y="1000125"/>
            <a:ext cx="3333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lang="en-US" altLang="ja-JP" sz="1400" baseline="-250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</a:t>
            </a:r>
            <a:r>
              <a:rPr lang="en-US" altLang="ja-JP" sz="14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=500GeV, Lum. in unit of 10</a:t>
            </a:r>
            <a:r>
              <a:rPr lang="en-US" altLang="ja-JP" sz="1400" baseline="300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34</a:t>
            </a:r>
            <a:r>
              <a:rPr lang="en-US" altLang="ja-JP" sz="14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cm</a:t>
            </a:r>
            <a:r>
              <a:rPr lang="en-US" altLang="ja-JP" sz="1400" baseline="300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-2</a:t>
            </a:r>
            <a:r>
              <a:rPr lang="en-US" altLang="ja-JP" sz="14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</a:t>
            </a:r>
            <a:r>
              <a:rPr lang="en-US" altLang="ja-JP" sz="1400" baseline="300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-1</a:t>
            </a:r>
            <a:r>
              <a:rPr lang="en-US" altLang="ja-JP" sz="14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lang="ja-JP" altLang="en-US" sz="140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Pair : Energy spectrum</a:t>
            </a:r>
            <a:endParaRPr lang="ja-JP" altLang="en-US" dirty="0"/>
          </a:p>
        </p:txBody>
      </p:sp>
      <p:sp>
        <p:nvSpPr>
          <p:cNvPr id="11267" name="スライド番号プレースホル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B030C-1024-471C-9FE7-C42DC1367CA6}" type="slidenum">
              <a:rPr lang="en-US" altLang="ja-JP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ja-JP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2009/10/14 Akiya Miyamoto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Weekly ILD Optimization Meeting</a:t>
            </a:r>
            <a:endParaRPr lang="ja-JP" altLang="en-US" dirty="0"/>
          </a:p>
        </p:txBody>
      </p:sp>
      <p:pic>
        <p:nvPicPr>
          <p:cNvPr id="11270" name="図 5" descr="enepair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300" y="1181100"/>
            <a:ext cx="6629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テキスト ボックス 6"/>
          <p:cNvSpPr txBox="1">
            <a:spLocks noChangeArrowheads="1"/>
          </p:cNvSpPr>
          <p:nvPr/>
        </p:nvSpPr>
        <p:spPr bwMode="auto">
          <a:xfrm>
            <a:off x="714375" y="5786438"/>
            <a:ext cx="7975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Pair energy is 2~3 times larger than RDR nominal, but lower than RDR lowP</a:t>
            </a:r>
            <a:br>
              <a:rPr lang="en-US" altLang="ja-JP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 Number of bunch of SB2009 is a half of the RDR nominal )</a:t>
            </a:r>
            <a:endParaRPr lang="ja-JP" altLang="en-US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err="1" smtClean="0"/>
              <a:t>Beamstrahlung</a:t>
            </a:r>
            <a:r>
              <a:rPr lang="en-US" altLang="ja-JP" dirty="0" smtClean="0"/>
              <a:t> Photon : Energy </a:t>
            </a:r>
            <a:r>
              <a:rPr lang="en-US" altLang="ja-JP" dirty="0" err="1" smtClean="0"/>
              <a:t>Spect</a:t>
            </a:r>
            <a:r>
              <a:rPr lang="en-US" altLang="ja-JP" dirty="0" smtClean="0"/>
              <a:t>.</a:t>
            </a:r>
            <a:endParaRPr lang="ja-JP" altLang="en-US" dirty="0"/>
          </a:p>
        </p:txBody>
      </p:sp>
      <p:sp>
        <p:nvSpPr>
          <p:cNvPr id="12291" name="スライド番号プレースホル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8B34C4-C12D-421F-BE89-395360EE5946}" type="slidenum">
              <a:rPr lang="en-US" altLang="ja-JP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ja-JP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2009/10/14 Akiya Miyamoto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Weekly ILD Optimization Meeting</a:t>
            </a:r>
            <a:endParaRPr lang="ja-JP" altLang="en-US" dirty="0"/>
          </a:p>
        </p:txBody>
      </p:sp>
      <p:pic>
        <p:nvPicPr>
          <p:cNvPr id="12294" name="図 5" descr="enebeam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1428750"/>
            <a:ext cx="6629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CAIN samples</a:t>
            </a:r>
            <a:endParaRPr lang="ja-JP" altLang="en-US" dirty="0"/>
          </a:p>
        </p:txBody>
      </p:sp>
      <p:sp>
        <p:nvSpPr>
          <p:cNvPr id="13315" name="スライド番号プレースホル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C96793-9E1F-4A3E-A4A0-1A27BC4BC928}" type="slidenum">
              <a:rPr lang="en-US" altLang="ja-JP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ja-JP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2009/10/14 Akiya Miyamoto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Weekly ILD Optimization Meeting</a:t>
            </a:r>
            <a:endParaRPr lang="ja-JP" altLang="en-US" dirty="0"/>
          </a:p>
        </p:txBody>
      </p:sp>
      <p:pic>
        <p:nvPicPr>
          <p:cNvPr id="13318" name="図 5" descr="ILCbeamWeb.png"/>
          <p:cNvPicPr>
            <a:picLocks noChangeAspect="1"/>
          </p:cNvPicPr>
          <p:nvPr/>
        </p:nvPicPr>
        <p:blipFill>
          <a:blip r:embed="rId2" cstate="print"/>
          <a:srcRect t="2066"/>
          <a:stretch>
            <a:fillRect/>
          </a:stretch>
        </p:blipFill>
        <p:spPr bwMode="auto">
          <a:xfrm>
            <a:off x="785813" y="1000125"/>
            <a:ext cx="68580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0" y="0"/>
            <a:ext cx="9144000" cy="8302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dirty="0">
                <a:solidFill>
                  <a:schemeClr val="bg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Information about CAIN background data are available at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dirty="0">
                <a:solidFill>
                  <a:schemeClr val="bg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http://ilcphys.kek.jp/soft/ILCBeam/index.html</a:t>
            </a:r>
            <a:endParaRPr lang="ja-JP" altLang="en-US" sz="2400" dirty="0">
              <a:solidFill>
                <a:schemeClr val="bg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Summary</a:t>
            </a:r>
            <a:endParaRPr lang="ja-JP" altLang="en-US" smtClean="0"/>
          </a:p>
        </p:txBody>
      </p:sp>
      <p:sp>
        <p:nvSpPr>
          <p:cNvPr id="14339" name="コンテンツ プレースホルダ 5"/>
          <p:cNvSpPr>
            <a:spLocks noGrp="1"/>
          </p:cNvSpPr>
          <p:nvPr>
            <p:ph idx="1"/>
          </p:nvPr>
        </p:nvSpPr>
        <p:spPr>
          <a:xfrm>
            <a:off x="304800" y="1143000"/>
            <a:ext cx="8482013" cy="3214688"/>
          </a:xfrm>
        </p:spPr>
        <p:txBody>
          <a:bodyPr/>
          <a:lstStyle/>
          <a:p>
            <a:r>
              <a:rPr lang="en-US" altLang="ja-JP" smtClean="0"/>
              <a:t>Luminosity and background distribution were studied by CAIN.</a:t>
            </a:r>
          </a:p>
          <a:p>
            <a:endParaRPr lang="en-US" altLang="ja-JP" smtClean="0"/>
          </a:p>
          <a:p>
            <a:r>
              <a:rPr lang="en-US" altLang="ja-JP" smtClean="0"/>
              <a:t>(Total) luminosity of SB2009 w. TF is same as the RDR nominal, but</a:t>
            </a:r>
            <a:br>
              <a:rPr lang="en-US" altLang="ja-JP" smtClean="0"/>
            </a:br>
            <a:r>
              <a:rPr lang="en-US" altLang="ja-JP" smtClean="0"/>
              <a:t>luminosity within 2.5GeV from the nominal energy is </a:t>
            </a:r>
            <a:r>
              <a:rPr lang="en-US" altLang="ja-JP" smtClean="0">
                <a:solidFill>
                  <a:srgbClr val="FF0000"/>
                </a:solidFill>
              </a:rPr>
              <a:t>about 20% less </a:t>
            </a:r>
            <a:r>
              <a:rPr lang="en-US" altLang="ja-JP" smtClean="0"/>
              <a:t>than the RDR nominal.</a:t>
            </a:r>
          </a:p>
          <a:p>
            <a:endParaRPr lang="en-US" altLang="ja-JP" smtClean="0"/>
          </a:p>
          <a:p>
            <a:r>
              <a:rPr lang="en-US" altLang="ja-JP" smtClean="0"/>
              <a:t>Pair backgrounds per bunch of SB2009 w.TF is 2~3 larger </a:t>
            </a:r>
            <a:br>
              <a:rPr lang="en-US" altLang="ja-JP" smtClean="0"/>
            </a:br>
            <a:r>
              <a:rPr lang="en-US" altLang="ja-JP" smtClean="0"/>
              <a:t>than RDR nominal.</a:t>
            </a:r>
            <a:br>
              <a:rPr lang="en-US" altLang="ja-JP" smtClean="0"/>
            </a:br>
            <a:r>
              <a:rPr lang="en-US" altLang="ja-JP" smtClean="0"/>
              <a:t>Backgrounds per pulse would be </a:t>
            </a:r>
            <a:r>
              <a:rPr lang="en-US" altLang="ja-JP" smtClean="0">
                <a:solidFill>
                  <a:srgbClr val="FF0000"/>
                </a:solidFill>
              </a:rPr>
              <a:t>1~1.5 lager </a:t>
            </a:r>
            <a:r>
              <a:rPr lang="en-US" altLang="ja-JP" smtClean="0"/>
              <a:t>than RDR nominal.</a:t>
            </a:r>
          </a:p>
          <a:p>
            <a:pPr>
              <a:buFont typeface="Wingdings" pitchFamily="2" charset="2"/>
              <a:buNone/>
            </a:pPr>
            <a:endParaRPr lang="ja-JP" altLang="en-US" smtClean="0"/>
          </a:p>
        </p:txBody>
      </p:sp>
      <p:sp>
        <p:nvSpPr>
          <p:cNvPr id="14340" name="スライド番号プレースホルダ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A2EB584-67D1-47C0-A8A0-558F985A28B1}" type="slidenum">
              <a:rPr lang="en-US" altLang="ja-JP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ja-JP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2009/10/14 Akiya Miyamoto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Weekly ILD Optimization Meeting</a:t>
            </a:r>
            <a:endParaRPr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697</TotalTime>
  <Words>471</Words>
  <Application>Microsoft Office PowerPoint</Application>
  <PresentationFormat>画面に合わせる (4:3)</PresentationFormat>
  <Paragraphs>171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7" baseType="lpstr">
      <vt:lpstr>Arial</vt:lpstr>
      <vt:lpstr>ＭＳ Ｐゴシック</vt:lpstr>
      <vt:lpstr>Arial Unicode MS</vt:lpstr>
      <vt:lpstr>Wingdings</vt:lpstr>
      <vt:lpstr>Calibri</vt:lpstr>
      <vt:lpstr>Times New Roman</vt:lpstr>
      <vt:lpstr>白紙2</vt:lpstr>
      <vt:lpstr>A Study of SB2009 by CAIN</vt:lpstr>
      <vt:lpstr>Introduction</vt:lpstr>
      <vt:lpstr>Beam Parameters</vt:lpstr>
      <vt:lpstr>Differential Luminosity</vt:lpstr>
      <vt:lpstr>Differential Luminosity: Values</vt:lpstr>
      <vt:lpstr>Pair : Energy spectrum</vt:lpstr>
      <vt:lpstr>Beamstrahlung Photon : Energy Spect.</vt:lpstr>
      <vt:lpstr>CAIN samples</vt:lpstr>
      <vt:lpstr>Summary</vt:lpstr>
      <vt:lpstr>Next step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32</cp:revision>
  <dcterms:created xsi:type="dcterms:W3CDTF">2009-06-04T06:26:41Z</dcterms:created>
  <dcterms:modified xsi:type="dcterms:W3CDTF">2009-11-11T01:08:06Z</dcterms:modified>
</cp:coreProperties>
</file>