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62" r:id="rId5"/>
    <p:sldId id="264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5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6359-6F12-449E-A8E5-9C4C7030CC81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21F8-3526-45F2-896F-1254F2A0674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6359-6F12-449E-A8E5-9C4C7030CC81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21F8-3526-45F2-896F-1254F2A06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6359-6F12-449E-A8E5-9C4C7030CC81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21F8-3526-45F2-896F-1254F2A06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6359-6F12-449E-A8E5-9C4C7030CC81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21F8-3526-45F2-896F-1254F2A06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6359-6F12-449E-A8E5-9C4C7030CC81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23321F8-3526-45F2-896F-1254F2A0674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6359-6F12-449E-A8E5-9C4C7030CC81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21F8-3526-45F2-896F-1254F2A06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6359-6F12-449E-A8E5-9C4C7030CC81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21F8-3526-45F2-896F-1254F2A06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6359-6F12-449E-A8E5-9C4C7030CC81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21F8-3526-45F2-896F-1254F2A06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6359-6F12-449E-A8E5-9C4C7030CC81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21F8-3526-45F2-896F-1254F2A06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6359-6F12-449E-A8E5-9C4C7030CC81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21F8-3526-45F2-896F-1254F2A06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6359-6F12-449E-A8E5-9C4C7030CC81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21F8-3526-45F2-896F-1254F2A06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3366359-6F12-449E-A8E5-9C4C7030CC81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23321F8-3526-45F2-896F-1254F2A0674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Crystals in a Test Beam: Status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Adam Para</a:t>
            </a:r>
          </a:p>
          <a:p>
            <a:r>
              <a:rPr lang="en-US" dirty="0" smtClean="0"/>
              <a:t>October 20, 2009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Term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crystal studies: </a:t>
            </a:r>
          </a:p>
          <a:p>
            <a:pPr lvl="1"/>
            <a:r>
              <a:rPr lang="en-US" dirty="0" smtClean="0"/>
              <a:t>Scintillation and Cherenkov light yield</a:t>
            </a:r>
          </a:p>
          <a:p>
            <a:pPr lvl="1"/>
            <a:r>
              <a:rPr lang="en-US" dirty="0" smtClean="0"/>
              <a:t>With different filters</a:t>
            </a:r>
          </a:p>
          <a:p>
            <a:pPr lvl="1"/>
            <a:r>
              <a:rPr lang="en-US" dirty="0" smtClean="0"/>
              <a:t>With different photodetectors</a:t>
            </a:r>
          </a:p>
          <a:p>
            <a:pPr lvl="1"/>
            <a:r>
              <a:rPr lang="en-US" dirty="0" smtClean="0"/>
              <a:t>Position dependence</a:t>
            </a:r>
          </a:p>
          <a:p>
            <a:pPr lvl="1"/>
            <a:r>
              <a:rPr lang="en-US" dirty="0" smtClean="0"/>
              <a:t>Angular dependence</a:t>
            </a:r>
          </a:p>
          <a:p>
            <a:pPr lvl="1"/>
            <a:r>
              <a:rPr lang="en-US" dirty="0" smtClean="0"/>
              <a:t>Angular distribution of Cherenkov light in a shower</a:t>
            </a:r>
          </a:p>
          <a:p>
            <a:pPr lvl="1"/>
            <a:r>
              <a:rPr lang="en-US" dirty="0" smtClean="0"/>
              <a:t>Time profiles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 and Photodetectors</a:t>
            </a:r>
            <a:endParaRPr lang="en-US" dirty="0"/>
          </a:p>
        </p:txBody>
      </p:sp>
      <p:pic>
        <p:nvPicPr>
          <p:cNvPr id="4" name="Content Placeholder 3" descr="ewacrystal2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362200"/>
            <a:ext cx="3619500" cy="2895600"/>
          </a:xfrm>
        </p:spPr>
      </p:pic>
      <p:sp>
        <p:nvSpPr>
          <p:cNvPr id="5" name="TextBox 4"/>
          <p:cNvSpPr txBox="1"/>
          <p:nvPr/>
        </p:nvSpPr>
        <p:spPr>
          <a:xfrm>
            <a:off x="4267200" y="1905000"/>
            <a:ext cx="4343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BGO crystal, 5x5x5 cm. More BGO and PbF2 crystals coming (</a:t>
            </a:r>
            <a:r>
              <a:rPr lang="en-US" dirty="0" err="1" smtClean="0"/>
              <a:t>variuos</a:t>
            </a:r>
            <a:r>
              <a:rPr lang="en-US" dirty="0" smtClean="0"/>
              <a:t> sizes)</a:t>
            </a:r>
          </a:p>
          <a:p>
            <a:r>
              <a:rPr lang="en-US" dirty="0" smtClean="0"/>
              <a:t>Flexible filters and photodetectors arrangement on all sides of the crystals</a:t>
            </a:r>
          </a:p>
          <a:p>
            <a:r>
              <a:rPr lang="en-US" dirty="0" smtClean="0"/>
              <a:t>Up to 9 photodetectors per side</a:t>
            </a:r>
          </a:p>
          <a:p>
            <a:r>
              <a:rPr lang="en-US" dirty="0" smtClean="0"/>
              <a:t>Different photodetectors can be mounted</a:t>
            </a:r>
          </a:p>
          <a:p>
            <a:r>
              <a:rPr lang="en-US" dirty="0" smtClean="0"/>
              <a:t>Photodetectors available: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Hamamatsu 1x1 mm, 25m, 50m, 100m pixels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Hamamatsu 3x3 mm 50m pixels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IRST 1x1 mm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PMT’s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 Board: TB4</a:t>
            </a:r>
            <a:endParaRPr lang="en-US" dirty="0"/>
          </a:p>
        </p:txBody>
      </p:sp>
      <p:pic>
        <p:nvPicPr>
          <p:cNvPr id="4" name="Content Placeholder 3" descr="DSCF27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76400"/>
            <a:ext cx="4978400" cy="3733800"/>
          </a:xfrm>
        </p:spPr>
      </p:pic>
      <p:sp>
        <p:nvSpPr>
          <p:cNvPr id="5" name="TextBox 4"/>
          <p:cNvSpPr txBox="1"/>
          <p:nvPr/>
        </p:nvSpPr>
        <p:spPr>
          <a:xfrm>
            <a:off x="5943600" y="1752600"/>
            <a:ext cx="2819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motherboard (three more coming)</a:t>
            </a:r>
          </a:p>
          <a:p>
            <a:r>
              <a:rPr lang="en-US" dirty="0" smtClean="0"/>
              <a:t>Four daughter cards</a:t>
            </a:r>
          </a:p>
          <a:p>
            <a:r>
              <a:rPr lang="en-US" dirty="0" smtClean="0"/>
              <a:t>12 </a:t>
            </a:r>
            <a:r>
              <a:rPr lang="en-US" dirty="0" err="1" smtClean="0"/>
              <a:t>chanels</a:t>
            </a:r>
            <a:endParaRPr lang="en-US" dirty="0" smtClean="0"/>
          </a:p>
          <a:p>
            <a:r>
              <a:rPr lang="en-US" dirty="0" smtClean="0"/>
              <a:t>Paul’s data acquisition program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Segmented Crystal Calorimeter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CMS EM test module (University of Iowa)</a:t>
            </a:r>
          </a:p>
          <a:p>
            <a:r>
              <a:rPr lang="en-US" dirty="0" smtClean="0"/>
              <a:t>49 PbWO4 crystals, photomultipliers, </a:t>
            </a:r>
            <a:r>
              <a:rPr lang="en-US" dirty="0" err="1" smtClean="0"/>
              <a:t>lightguides</a:t>
            </a:r>
            <a:endParaRPr lang="en-US" dirty="0" smtClean="0"/>
          </a:p>
          <a:p>
            <a:r>
              <a:rPr lang="en-US" dirty="0" smtClean="0"/>
              <a:t>Sent over from CERN</a:t>
            </a:r>
          </a:p>
          <a:p>
            <a:r>
              <a:rPr lang="en-US" dirty="0" smtClean="0"/>
              <a:t>Support structure under construction</a:t>
            </a:r>
          </a:p>
          <a:p>
            <a:r>
              <a:rPr lang="en-US" dirty="0" smtClean="0"/>
              <a:t>(Short term) plan:</a:t>
            </a:r>
          </a:p>
          <a:p>
            <a:pPr lvl="1"/>
            <a:r>
              <a:rPr lang="en-US" dirty="0" smtClean="0"/>
              <a:t>Re-assemble the test beam module</a:t>
            </a:r>
          </a:p>
          <a:p>
            <a:pPr lvl="1"/>
            <a:r>
              <a:rPr lang="en-US" dirty="0" smtClean="0"/>
              <a:t>Establish the performance (resolution) for electrons using the original PMT’s</a:t>
            </a:r>
          </a:p>
          <a:p>
            <a:pPr lvl="1"/>
            <a:r>
              <a:rPr lang="en-US" dirty="0" smtClean="0"/>
              <a:t>Equip crystals with IRST </a:t>
            </a:r>
            <a:r>
              <a:rPr lang="en-US" dirty="0" err="1" smtClean="0"/>
              <a:t>SiPM’s</a:t>
            </a:r>
            <a:r>
              <a:rPr lang="en-US" dirty="0" smtClean="0"/>
              <a:t>, direct comparison of  the resolution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ernECALPics-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97807" y="1905000"/>
            <a:ext cx="6655593" cy="443706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ernECALPics-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2125662"/>
            <a:ext cx="5486400" cy="36576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ernECALPics-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2125662"/>
            <a:ext cx="5486400" cy="36576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ernECALPics-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2125662"/>
            <a:ext cx="5486400" cy="36576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</TotalTime>
  <Words>194</Words>
  <Application>Microsoft Office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Crystals in a Test Beam: Status Report</vt:lpstr>
      <vt:lpstr>Short Term Program</vt:lpstr>
      <vt:lpstr>Crystal and Photodetectors</vt:lpstr>
      <vt:lpstr>Readout Board: TB4</vt:lpstr>
      <vt:lpstr>Segmented Crystal Calorimeter</vt:lpstr>
      <vt:lpstr>Slide 6</vt:lpstr>
      <vt:lpstr>Slide 7</vt:lpstr>
      <vt:lpstr>Slide 8</vt:lpstr>
      <vt:lpstr>Slide 9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Crystals in a Test Beam: Status Report</dc:title>
  <dc:creator>para</dc:creator>
  <cp:lastModifiedBy>para</cp:lastModifiedBy>
  <cp:revision>3</cp:revision>
  <dcterms:created xsi:type="dcterms:W3CDTF">2009-10-20T13:48:40Z</dcterms:created>
  <dcterms:modified xsi:type="dcterms:W3CDTF">2009-10-20T14:15:02Z</dcterms:modified>
</cp:coreProperties>
</file>