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9" r:id="rId4"/>
    <p:sldId id="272" r:id="rId5"/>
    <p:sldId id="269" r:id="rId6"/>
    <p:sldId id="273" r:id="rId7"/>
    <p:sldId id="266" r:id="rId8"/>
  </p:sldIdLst>
  <p:sldSz cx="9144000" cy="6858000" type="screen4x3"/>
  <p:notesSz cx="69977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  <a:srgbClr val="6600CC"/>
    <a:srgbClr val="333399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63988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D8C6EE-7A5B-48B1-B687-46A39B8986A5}" type="datetimeFigureOut">
              <a:rPr lang="en-US" smtClean="0"/>
              <a:pPr/>
              <a:t>10/21/2009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8563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63988" y="8818563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ACDFBB-8105-4422-B6BF-E7923ED80D6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3744" y="0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r">
              <a:defRPr sz="1200"/>
            </a:lvl1pPr>
          </a:lstStyle>
          <a:p>
            <a:fld id="{EFC0D00A-B283-4FF7-91B6-9D2C57A63393}" type="datetimeFigureOut">
              <a:rPr lang="en-US" smtClean="0"/>
              <a:pPr/>
              <a:t>10/21/2009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031" tIns="46516" rIns="93031" bIns="46516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9770" y="4409758"/>
            <a:ext cx="5598160" cy="4177665"/>
          </a:xfrm>
          <a:prstGeom prst="rect">
            <a:avLst/>
          </a:prstGeom>
        </p:spPr>
        <p:txBody>
          <a:bodyPr vert="horz" lIns="93031" tIns="46516" rIns="93031" bIns="4651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3744" y="8817904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r">
              <a:defRPr sz="1200"/>
            </a:lvl1pPr>
          </a:lstStyle>
          <a:p>
            <a:fld id="{1FFF2F36-6C82-49F0-A1B4-44D102E0BA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716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18"/>
          <p:cNvSpPr txBox="1">
            <a:spLocks noChangeArrowheads="1"/>
          </p:cNvSpPr>
          <p:nvPr userDrawn="1"/>
        </p:nvSpPr>
        <p:spPr bwMode="auto">
          <a:xfrm>
            <a:off x="1295400" y="533400"/>
            <a:ext cx="28216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i="1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Global Design Effort  - CFS</a:t>
            </a:r>
          </a:p>
        </p:txBody>
      </p:sp>
      <p:sp>
        <p:nvSpPr>
          <p:cNvPr id="9" name="Line 9"/>
          <p:cNvSpPr>
            <a:spLocks noChangeShapeType="1"/>
          </p:cNvSpPr>
          <p:nvPr userDrawn="1"/>
        </p:nvSpPr>
        <p:spPr bwMode="auto">
          <a:xfrm flipV="1">
            <a:off x="1295400" y="838199"/>
            <a:ext cx="7391400" cy="45719"/>
          </a:xfrm>
          <a:prstGeom prst="line">
            <a:avLst/>
          </a:prstGeom>
          <a:noFill/>
          <a:ln w="31750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solidFill>
                <a:srgbClr val="333399"/>
              </a:solidFill>
            </a:endParaRPr>
          </a:p>
        </p:txBody>
      </p:sp>
      <p:sp>
        <p:nvSpPr>
          <p:cNvPr id="13" name="Text Box 21"/>
          <p:cNvSpPr txBox="1">
            <a:spLocks noChangeArrowheads="1"/>
          </p:cNvSpPr>
          <p:nvPr userDrawn="1"/>
        </p:nvSpPr>
        <p:spPr bwMode="auto">
          <a:xfrm>
            <a:off x="457200" y="6400800"/>
            <a:ext cx="6559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10-21-09</a:t>
            </a:r>
            <a:endParaRPr lang="en-US" sz="1000" b="1" i="1" dirty="0">
              <a:solidFill>
                <a:srgbClr val="0099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04800" y="6248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 b="1" i="1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3276600" y="6400800"/>
            <a:ext cx="23461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ILC CFS &amp; Global</a:t>
            </a:r>
            <a:r>
              <a:rPr lang="en-US" sz="1200" b="1" i="1" baseline="0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Systems Meeting</a:t>
            </a:r>
            <a:endParaRPr lang="en-US" sz="1200" b="1" i="1" dirty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02E7A-9825-426C-BFF6-49DA157E8728}" type="datetime1">
              <a:rPr lang="en-US" smtClean="0"/>
              <a:pPr/>
              <a:t>10/21/2009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3F14A-0E49-4CFA-B125-B50352C3B864}" type="datetime1">
              <a:rPr lang="en-US" smtClean="0"/>
              <a:pPr/>
              <a:t>10/21/2009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A4891-2A66-4B85-B866-0471410B8301}" type="datetime1">
              <a:rPr lang="en-US" smtClean="0"/>
              <a:pPr/>
              <a:t>10/21/2009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202AC-7C3A-4DE8-BF77-A53084E0A5E5}" type="datetime1">
              <a:rPr lang="en-US" smtClean="0"/>
              <a:pPr/>
              <a:t>10/21/2009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A42E7-F7D4-4F09-A88B-BED44BBCEAC1}" type="datetime1">
              <a:rPr lang="en-US" smtClean="0"/>
              <a:pPr/>
              <a:t>10/21/2009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487EC-9205-4A18-B4EB-C5199B48BABC}" type="datetime1">
              <a:rPr lang="en-US" smtClean="0"/>
              <a:pPr/>
              <a:t>10/21/2009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FC6C4-2DFE-4CE0-9725-602FBDADCB57}" type="datetime1">
              <a:rPr lang="en-US" smtClean="0"/>
              <a:pPr/>
              <a:t>10/21/2009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354C4-F37F-4CD8-8366-E00B7E6C0101}" type="datetime1">
              <a:rPr lang="en-US" smtClean="0"/>
              <a:pPr/>
              <a:t>10/21/2009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1F657-22AF-406C-81A9-3F7A7475210C}" type="datetime1">
              <a:rPr lang="en-US" smtClean="0"/>
              <a:pPr/>
              <a:t>10/21/2009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F3E52-D0A6-485A-90C4-D2CC9DD4CC20}" type="datetime1">
              <a:rPr lang="en-US" smtClean="0"/>
              <a:pPr/>
              <a:t>10/21/2009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BC014F-89D2-4D92-8CC1-F52C35F22150}" type="datetime1">
              <a:rPr lang="en-US" smtClean="0"/>
              <a:pPr/>
              <a:t>10/21/2009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609600" y="1371600"/>
            <a:ext cx="7939087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b="1" i="1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ILC </a:t>
            </a:r>
            <a:r>
              <a:rPr lang="en-US" sz="3600" b="1" i="1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CFS &amp; GLOBAL </a:t>
            </a:r>
            <a:r>
              <a:rPr lang="en-US" sz="3600" b="1" i="1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SYSTEMS MEETING</a:t>
            </a:r>
          </a:p>
          <a:p>
            <a:pPr algn="ctr"/>
            <a:endParaRPr lang="en-US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r>
              <a:rPr lang="en-US" sz="32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CONVENTIONAL FACILITIES</a:t>
            </a:r>
          </a:p>
          <a:p>
            <a:pPr algn="ctr"/>
            <a:r>
              <a:rPr lang="en-US" sz="32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AND SITING GROUP</a:t>
            </a:r>
          </a:p>
          <a:p>
            <a:pPr algn="ctr"/>
            <a:endParaRPr lang="en-US" sz="3200" b="1" i="1" u="sng" dirty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r>
              <a:rPr lang="en-US" sz="32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CFS Status Report</a:t>
            </a:r>
            <a:endParaRPr lang="en-US" sz="3200" b="1" i="1" dirty="0"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endParaRPr lang="en-US" b="1" i="1" u="sng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r>
              <a:rPr lang="en-US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V. Kuchler, J. Osborne, A. Enomoto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1143000" y="1828800"/>
            <a:ext cx="68580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Overview</a:t>
            </a:r>
            <a:endParaRPr lang="en-US" sz="28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>
              <a:defRPr/>
            </a:pPr>
            <a:endParaRPr lang="en-US" sz="8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i="1" u="none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Update from Previous Meeting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CFS Planning Toward the DESY AD&amp;I 	Meeting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CFS and the EDMS </a:t>
            </a: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System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i="1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</a:t>
            </a:r>
            <a:r>
              <a:rPr lang="en-US" sz="2400" b="1" i="1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CLIC 09</a:t>
            </a:r>
            <a:endParaRPr lang="en-US" sz="2400" b="1" i="1" dirty="0" smtClean="0">
              <a:solidFill>
                <a:srgbClr val="0099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Summary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533400" y="1371600"/>
            <a:ext cx="80772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Update from Previous Meeting</a:t>
            </a:r>
            <a:endParaRPr lang="en-US" sz="24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>
              <a:defRPr/>
            </a:pPr>
            <a:endParaRPr lang="en-US" sz="8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en-US" sz="2000" b="1" i="1" u="none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AD&amp;I Central Region Layout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sz="16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A New Machine Layout has been Developed and Provided to the CFS 	Group by N. Collomb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sz="16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A Preliminary 2D Enclosure Layout has been Developed at FNAL and 	Initially Reviewed for Accuracy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sz="16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In the Current Layout, the Main </a:t>
            </a:r>
            <a:r>
              <a:rPr lang="en-US" sz="1600" b="1" i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Linac</a:t>
            </a:r>
            <a:r>
              <a:rPr lang="en-US" sz="16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Dumps and Fast Aborts Point 	Away from the Damping Ring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sz="16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While the </a:t>
            </a:r>
            <a:r>
              <a:rPr lang="en-US" sz="1600" b="1" i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Beamline</a:t>
            </a:r>
            <a:r>
              <a:rPr lang="en-US" sz="16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Layout will Remain Unchanged, the CFS Group is 	Investigating Repositioning the Service Tunnel to the Damping 	Ring Side of the BDS Tunnel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sz="16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Klystron Cluster and DRSF Alternatives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sz="16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Each Region has Developed a Preference for the RF System that is 	More Appropriate for the Regional Application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sz="16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This, as Well as Other Factors, will Affect the Details of the CFS 	Enclosure and Cavern Layout in Each Region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533400" y="990600"/>
            <a:ext cx="80772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CFS Planning Toward the DESY AD&amp;I Meeting</a:t>
            </a:r>
            <a:endParaRPr lang="en-US" sz="24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>
              <a:defRPr/>
            </a:pPr>
            <a:endParaRPr lang="en-US" sz="8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en-US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The CFS Group at FNAL is Leading the Analysis of the New 	</a:t>
            </a:r>
            <a:r>
              <a:rPr lang="en-US" b="1" i="1" dirty="0" err="1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Beamline</a:t>
            </a:r>
            <a:r>
              <a:rPr lang="en-US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Layout with E. Paterson and M. Ross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A New 2D Drawing is Being Developed, Based on the New 	</a:t>
            </a:r>
            <a:r>
              <a:rPr lang="en-US" b="1" i="1" dirty="0" err="1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Beamline</a:t>
            </a:r>
            <a:r>
              <a:rPr lang="en-US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Layout, at FNAL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When Finalized, the New 2D Enclosure Drawing will be Made 	Available to the Area System Representatives for Review 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Each Region will Develop a 2D Layout that Reflects Local 	Geologic Configurations, Life Safety Criteria and RF System	Preference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Each Region will Develop 3D Enclosure Layouts, but the 	European Region will Provide the 3D Enclosure Information 	for the Overall 3D Machine Drawings Being Developed at 	DESY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FNAL (M+W </a:t>
            </a:r>
            <a:r>
              <a:rPr lang="en-US" b="1" i="1" dirty="0" err="1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Zander</a:t>
            </a:r>
            <a:r>
              <a:rPr lang="en-US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) will Provide the 3D Drawings for the 	Mechanical and Electrical Support Systems for the Overall 	3D Machine Drawings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381000" y="1295400"/>
            <a:ext cx="8382000" cy="3662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CFS EDMS Effort</a:t>
            </a:r>
            <a:endParaRPr lang="en-US" sz="24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defRPr/>
            </a:pPr>
            <a:endParaRPr lang="en-US" sz="800" b="1" i="1" u="none" dirty="0" smtClean="0">
              <a:solidFill>
                <a:srgbClr val="0099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At ALCPG 09 a Parallel Session was Held to Review the 	Current Status of CFS Members w/Respect to Accounts and 	Needed Password Revisions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Las </a:t>
            </a:r>
            <a:r>
              <a:rPr lang="en-US" sz="2000" b="1" i="1" dirty="0" err="1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Hagge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is Currently Providing the Necessary Password 	Updates and Accounts that are Needed for the CFS Group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The New </a:t>
            </a:r>
            <a:r>
              <a:rPr lang="en-US" sz="2000" b="1" i="1" dirty="0" err="1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Beamline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Layout and CFS AD&amp;I Layout will be the 	First Documents Posted into the EDMS System by the CFS 	Group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Don Mitchell will Provide Help as Needed to the CFS Group 	for the Utilization of the EDMS System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685800" y="1295400"/>
            <a:ext cx="76962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CLIC 09 Collaboration Meeting</a:t>
            </a:r>
            <a:endParaRPr lang="en-US" sz="28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defRPr/>
            </a:pPr>
            <a:endParaRPr lang="en-US" sz="800" b="1" i="1" u="none" dirty="0" smtClean="0">
              <a:solidFill>
                <a:srgbClr val="0099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</a:t>
            </a: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CLIC 09 Collaboration Meeting was Held at 	CERN Last Week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Much of the Discussion Centered of the CLIC 	Design, However Tunnel Diameter, Life 	Safety and Egress and Ventilation Issues 	Remain Common to Both the CLIC and ILC 	CFS Design Solutions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</a:t>
            </a: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The European Region Continues to Prefer the 	Klystron Cluster RF Scheme</a:t>
            </a:r>
            <a:endParaRPr lang="en-US" sz="2400" b="1" i="1" dirty="0" smtClean="0">
              <a:solidFill>
                <a:srgbClr val="0099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762000" y="1066800"/>
            <a:ext cx="7696200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Summary</a:t>
            </a:r>
            <a:endParaRPr lang="en-US" sz="28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>
              <a:defRPr/>
            </a:pPr>
            <a:endParaRPr lang="en-US" sz="8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i="1" u="none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</a:t>
            </a: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Work is Proceeding Toward the Development 	of a New CFS Enclosure layout Based on the 	Newest Version of the ILC </a:t>
            </a:r>
            <a:r>
              <a:rPr lang="en-US" sz="2400" b="1" i="1" dirty="0" err="1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Beamline</a:t>
            </a: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Layout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i="1" u="none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Once Established and Reviewed, </a:t>
            </a: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the New 	Layout will be the Basis for the AD&amp;I 	Proposal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i="1" u="none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</a:t>
            </a: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The New Layout will Also be Used to Develop 	Regionally Specific Layouts for Each Sample 	Site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CFS will Continue to Utilize the EDMS System 	as the Review Tool for CFS Documentation</a:t>
            </a:r>
            <a:endParaRPr lang="en-US" sz="2400" b="1" i="1" dirty="0">
              <a:solidFill>
                <a:srgbClr val="0099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860</TotalTime>
  <Words>122</Words>
  <Application>Microsoft Office PowerPoint</Application>
  <PresentationFormat>On-screen Show (4:3)</PresentationFormat>
  <Paragraphs>57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>Fermi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kuchler</dc:creator>
  <cp:lastModifiedBy>kuchler</cp:lastModifiedBy>
  <cp:revision>93</cp:revision>
  <dcterms:created xsi:type="dcterms:W3CDTF">2009-08-24T14:41:00Z</dcterms:created>
  <dcterms:modified xsi:type="dcterms:W3CDTF">2009-10-21T13:00:07Z</dcterms:modified>
</cp:coreProperties>
</file>