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9" r:id="rId2"/>
    <p:sldId id="260" r:id="rId3"/>
    <p:sldId id="257" r:id="rId4"/>
    <p:sldId id="256" r:id="rId5"/>
    <p:sldId id="258" r:id="rId6"/>
    <p:sldId id="263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16B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278" y="-10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AA33AD-F223-4674-82BD-FD242EE72845}" type="datetimeFigureOut">
              <a:rPr kumimoji="1" lang="ja-JP" altLang="en-US" smtClean="0"/>
              <a:t>2009/10/27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FF7ABA-A769-4A91-8B29-819201C7A73B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F7ABA-A769-4A91-8B29-819201C7A73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F7ABA-A769-4A91-8B29-819201C7A73B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F7ABA-A769-4A91-8B29-819201C7A73B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F7ABA-A769-4A91-8B29-819201C7A73B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F7ABA-A769-4A91-8B29-819201C7A73B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F7ABA-A769-4A91-8B29-819201C7A73B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F7ABA-A769-4A91-8B29-819201C7A73B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F7ABA-A769-4A91-8B29-819201C7A73B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F7ABA-A769-4A91-8B29-819201C7A73B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2009/10/27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22nd S1-G Webex meeting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5BD05-B7C6-4ACF-8586-F10470836ACD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2009/10/27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22nd S1-G Webex meeting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5BD05-B7C6-4ACF-8586-F10470836ACD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2009/10/27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22nd S1-G Webex meeting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5BD05-B7C6-4ACF-8586-F10470836ACD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2009/10/27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22nd S1-G Webex meeting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5BD05-B7C6-4ACF-8586-F10470836ACD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2009/10/27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22nd S1-G Webex meeting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5BD05-B7C6-4ACF-8586-F10470836ACD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2009/10/27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22nd S1-G Webex meeting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5BD05-B7C6-4ACF-8586-F10470836ACD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2009/10/27</a:t>
            </a:r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22nd S1-G Webex meeting</a:t>
            </a:r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5BD05-B7C6-4ACF-8586-F10470836ACD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2009/10/27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22nd S1-G Webex meeting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5BD05-B7C6-4ACF-8586-F10470836ACD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2009/10/27</a:t>
            </a:r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22nd S1-G Webex meeting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5BD05-B7C6-4ACF-8586-F10470836ACD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2009/10/27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22nd S1-G Webex meeting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5BD05-B7C6-4ACF-8586-F10470836ACD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2009/10/27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22nd S1-G Webex meeting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5BD05-B7C6-4ACF-8586-F10470836ACD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2009/10/27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22nd S1-G Webex meeting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5BD05-B7C6-4ACF-8586-F10470836ACD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Signal port flange and beam pipe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tx1"/>
                </a:solidFill>
              </a:rPr>
              <a:t>Norihito Ohuchi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2009/10/27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5BD05-B7C6-4ACF-8586-F10470836ACD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22nd S1-G Webex meeting</a:t>
            </a:r>
            <a:endParaRPr kumimoji="1"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71414"/>
            <a:ext cx="8229600" cy="785818"/>
          </a:xfrm>
        </p:spPr>
        <p:txBody>
          <a:bodyPr>
            <a:normAutofit/>
          </a:bodyPr>
          <a:lstStyle/>
          <a:p>
            <a:r>
              <a:rPr kumimoji="1" lang="en-US" altLang="ja-JP" sz="3600" dirty="0" smtClean="0"/>
              <a:t>Signal cable assignment on A and B flanges</a:t>
            </a:r>
            <a:endParaRPr kumimoji="1" lang="ja-JP" altLang="en-US" sz="3600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2009/10/27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22nd S1-G Webex meeting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5BD05-B7C6-4ACF-8586-F10470836ACD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71472" y="714356"/>
            <a:ext cx="7643866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altLang="ja-JP" sz="2000" u="sng" dirty="0" smtClean="0">
                <a:solidFill>
                  <a:srgbClr val="0070C0"/>
                </a:solidFill>
              </a:rPr>
              <a:t>Original design of signal cables  for A and B flanges</a:t>
            </a:r>
          </a:p>
          <a:p>
            <a:pPr marL="800100" lvl="1" indent="-342900"/>
            <a:r>
              <a:rPr lang="en-US" altLang="ja-JP" dirty="0" smtClean="0"/>
              <a:t>A flange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altLang="ja-JP" sz="1600" dirty="0" smtClean="0"/>
              <a:t>2 ×</a:t>
            </a:r>
            <a:r>
              <a:rPr lang="en-US" altLang="ja-JP" sz="1600" dirty="0" err="1" smtClean="0"/>
              <a:t>Piezo</a:t>
            </a:r>
            <a:r>
              <a:rPr lang="en-US" altLang="ja-JP" sz="1600" dirty="0" smtClean="0"/>
              <a:t> 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altLang="ja-JP" sz="1600" dirty="0" smtClean="0"/>
              <a:t>4 ×WPMs</a:t>
            </a:r>
          </a:p>
          <a:p>
            <a:pPr marL="800100" lvl="1" indent="-342900"/>
            <a:r>
              <a:rPr lang="en-US" altLang="ja-JP" dirty="0" smtClean="0"/>
              <a:t>B flange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altLang="ja-JP" sz="1600" dirty="0"/>
              <a:t>2×e‐pickup coupler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altLang="ja-JP" sz="1600" dirty="0"/>
              <a:t>2 ×cavity HOM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altLang="ja-JP" sz="1600" dirty="0"/>
              <a:t>1 ×cavity pickup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altLang="ja-JP" sz="1600" dirty="0"/>
              <a:t>2 ×PT1000 coupler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altLang="ja-JP" sz="1600" dirty="0"/>
              <a:t>1 ×STC He </a:t>
            </a:r>
            <a:r>
              <a:rPr lang="en-US" altLang="ja-JP" sz="1600" dirty="0" smtClean="0"/>
              <a:t>vessel</a:t>
            </a:r>
          </a:p>
          <a:p>
            <a:pPr marL="800100" lvl="1" indent="-342900"/>
            <a:r>
              <a:rPr lang="en-US" altLang="ja-JP" dirty="0" smtClean="0"/>
              <a:t>D flange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altLang="ja-JP" sz="1600" dirty="0" smtClean="0"/>
              <a:t>Stepping motor, BPM, </a:t>
            </a:r>
            <a:r>
              <a:rPr lang="en-US" altLang="ja-JP" sz="1600" dirty="0" err="1" smtClean="0"/>
              <a:t>Piezo</a:t>
            </a:r>
            <a:r>
              <a:rPr lang="en-US" altLang="ja-JP" sz="1600" dirty="0" smtClean="0"/>
              <a:t> vibration sensors</a:t>
            </a:r>
            <a:endParaRPr lang="en-US" altLang="ja-JP" dirty="0" smtClean="0"/>
          </a:p>
          <a:p>
            <a:r>
              <a:rPr lang="en-US" altLang="ja-JP" sz="2000" u="sng" dirty="0">
                <a:solidFill>
                  <a:srgbClr val="FF0000"/>
                </a:solidFill>
              </a:rPr>
              <a:t>Signal cables from cavities for S1-G Module-C</a:t>
            </a:r>
          </a:p>
          <a:p>
            <a:pPr marL="800100" lvl="1" indent="-342900"/>
            <a:r>
              <a:rPr lang="en-US" altLang="ja-JP" dirty="0" smtClean="0"/>
              <a:t>A flange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altLang="ja-JP" sz="1600" dirty="0" smtClean="0"/>
              <a:t>2 ×</a:t>
            </a:r>
            <a:r>
              <a:rPr lang="en-US" altLang="ja-JP" sz="1600" dirty="0" err="1" smtClean="0"/>
              <a:t>Piezo</a:t>
            </a:r>
            <a:endParaRPr lang="en-US" altLang="ja-JP" sz="1600" dirty="0" smtClean="0"/>
          </a:p>
          <a:p>
            <a:pPr marL="800100" lvl="1" indent="-342900"/>
            <a:r>
              <a:rPr lang="en-US" altLang="ja-JP" dirty="0" smtClean="0"/>
              <a:t>B flange</a:t>
            </a:r>
            <a:endParaRPr lang="en-US" altLang="ja-JP" dirty="0" smtClean="0"/>
          </a:p>
          <a:p>
            <a:pPr marL="1257300" lvl="2" indent="-342900">
              <a:buFont typeface="Arial" pitchFamily="34" charset="0"/>
              <a:buChar char="•"/>
            </a:pPr>
            <a:r>
              <a:rPr lang="en-US" altLang="ja-JP" sz="1600" dirty="0" smtClean="0"/>
              <a:t>2 × e‐pickup coupler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altLang="ja-JP" sz="1600" dirty="0" smtClean="0"/>
              <a:t>2 ×cavity HOM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altLang="ja-JP" sz="1600" dirty="0" smtClean="0"/>
              <a:t>1 ×cavity pickup</a:t>
            </a:r>
          </a:p>
          <a:p>
            <a:pPr marL="800100" lvl="1" indent="-342900"/>
            <a:r>
              <a:rPr lang="en-US" altLang="ja-JP" dirty="0" smtClean="0"/>
              <a:t>D flange</a:t>
            </a:r>
            <a:endParaRPr lang="en-US" altLang="ja-JP" dirty="0" smtClean="0"/>
          </a:p>
          <a:p>
            <a:pPr marL="1257300" lvl="2" indent="-342900">
              <a:buFont typeface="Arial" pitchFamily="34" charset="0"/>
              <a:buChar char="•"/>
            </a:pPr>
            <a:r>
              <a:rPr lang="en-US" altLang="ja-JP" sz="1600" dirty="0" smtClean="0"/>
              <a:t>Stepping motor                                       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572132" y="5357826"/>
            <a:ext cx="3214710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Signals for WPMs and temperature sensors go through the KEK terminal ports. 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2852"/>
            <a:ext cx="9144000" cy="6452171"/>
          </a:xfrm>
          <a:prstGeom prst="rect">
            <a:avLst/>
          </a:prstGeom>
          <a:noFill/>
        </p:spPr>
      </p:pic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2009/10/27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5BD05-B7C6-4ACF-8586-F10470836ACD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22nd S1-G Webex meeting</a:t>
            </a:r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571868" y="642918"/>
            <a:ext cx="12272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0000"/>
                </a:solidFill>
              </a:rPr>
              <a:t>A-flange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7" name="円/楕円 6"/>
          <p:cNvSpPr/>
          <p:nvPr/>
        </p:nvSpPr>
        <p:spPr>
          <a:xfrm>
            <a:off x="6572264" y="2357430"/>
            <a:ext cx="642942" cy="6429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コネクタ 8"/>
          <p:cNvCxnSpPr/>
          <p:nvPr/>
        </p:nvCxnSpPr>
        <p:spPr>
          <a:xfrm rot="5400000">
            <a:off x="6715140" y="1857364"/>
            <a:ext cx="357190" cy="35719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 rot="16200000" flipH="1">
            <a:off x="6715140" y="1857364"/>
            <a:ext cx="357190" cy="35719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rot="5400000">
            <a:off x="6072198" y="2500306"/>
            <a:ext cx="357190" cy="35719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 rot="16200000" flipH="1">
            <a:off x="6072198" y="2500306"/>
            <a:ext cx="357190" cy="35719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 rot="5400000">
            <a:off x="7358082" y="2500306"/>
            <a:ext cx="357190" cy="35719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 rot="16200000" flipH="1">
            <a:off x="7358082" y="2500306"/>
            <a:ext cx="357190" cy="35719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 rot="5400000">
            <a:off x="6715140" y="3143248"/>
            <a:ext cx="357190" cy="35719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 rot="16200000" flipH="1">
            <a:off x="6715140" y="3143248"/>
            <a:ext cx="357190" cy="35719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正方形/長方形 19"/>
          <p:cNvSpPr/>
          <p:nvPr/>
        </p:nvSpPr>
        <p:spPr>
          <a:xfrm>
            <a:off x="5715008" y="1428736"/>
            <a:ext cx="10905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2 ×</a:t>
            </a:r>
            <a:r>
              <a:rPr lang="en-US" altLang="ja-JP" dirty="0" err="1" smtClean="0">
                <a:solidFill>
                  <a:srgbClr val="FF0000"/>
                </a:solidFill>
              </a:rPr>
              <a:t>Piezo</a:t>
            </a:r>
            <a:endParaRPr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22" name="直線矢印コネクタ 21"/>
          <p:cNvCxnSpPr>
            <a:stCxn id="20" idx="2"/>
          </p:cNvCxnSpPr>
          <p:nvPr/>
        </p:nvCxnSpPr>
        <p:spPr>
          <a:xfrm rot="16200000" flipH="1">
            <a:off x="6136595" y="1921758"/>
            <a:ext cx="845113" cy="597731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6929454" y="1857364"/>
            <a:ext cx="835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416BC"/>
                </a:solidFill>
              </a:rPr>
              <a:t>No use</a:t>
            </a:r>
            <a:endParaRPr kumimoji="1" lang="ja-JP" altLang="en-US" dirty="0">
              <a:solidFill>
                <a:srgbClr val="0416BC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7572396" y="2500306"/>
            <a:ext cx="835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416BC"/>
                </a:solidFill>
              </a:rPr>
              <a:t>No use</a:t>
            </a:r>
            <a:endParaRPr kumimoji="1" lang="ja-JP" altLang="en-US" dirty="0">
              <a:solidFill>
                <a:srgbClr val="0416BC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6929454" y="3143248"/>
            <a:ext cx="835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416BC"/>
                </a:solidFill>
              </a:rPr>
              <a:t>No use</a:t>
            </a:r>
            <a:endParaRPr kumimoji="1" lang="ja-JP" altLang="en-US" dirty="0">
              <a:solidFill>
                <a:srgbClr val="0416BC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357818" y="2500306"/>
            <a:ext cx="835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416BC"/>
                </a:solidFill>
              </a:rPr>
              <a:t>No use</a:t>
            </a:r>
            <a:endParaRPr kumimoji="1" lang="ja-JP" altLang="en-US" dirty="0">
              <a:solidFill>
                <a:srgbClr val="0416BC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7373" y="214290"/>
            <a:ext cx="9181373" cy="6500834"/>
          </a:xfrm>
          <a:prstGeom prst="rect">
            <a:avLst/>
          </a:prstGeom>
          <a:noFill/>
        </p:spPr>
      </p:pic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2009/10/27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5BD05-B7C6-4ACF-8586-F10470836ACD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22nd S1-G Webex meeting</a:t>
            </a:r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571868" y="642918"/>
            <a:ext cx="12160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srgbClr val="FF0000"/>
                </a:solidFill>
              </a:rPr>
              <a:t>B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-flange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358082" y="2000240"/>
            <a:ext cx="1392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c</a:t>
            </a:r>
            <a:r>
              <a:rPr kumimoji="1" lang="en-US" altLang="ja-JP" dirty="0" smtClean="0">
                <a:solidFill>
                  <a:srgbClr val="FF0000"/>
                </a:solidFill>
              </a:rPr>
              <a:t>avity Pickup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786578" y="3643314"/>
            <a:ext cx="1389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c</a:t>
            </a:r>
            <a:r>
              <a:rPr kumimoji="1" lang="en-US" altLang="ja-JP" dirty="0" smtClean="0">
                <a:solidFill>
                  <a:srgbClr val="FF0000"/>
                </a:solidFill>
              </a:rPr>
              <a:t>avity HOM1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857752" y="2214554"/>
            <a:ext cx="1389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c</a:t>
            </a:r>
            <a:r>
              <a:rPr kumimoji="1" lang="en-US" altLang="ja-JP" dirty="0" smtClean="0">
                <a:solidFill>
                  <a:srgbClr val="FF0000"/>
                </a:solidFill>
              </a:rPr>
              <a:t>avity HOM2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500826" y="1785926"/>
            <a:ext cx="699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spare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4929190" y="3071810"/>
            <a:ext cx="17507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e‐pickup coupler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7143768" y="3071810"/>
            <a:ext cx="17507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e‐pickup coupler</a:t>
            </a:r>
            <a:endParaRPr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29" name="直線コネクタ 28"/>
          <p:cNvCxnSpPr/>
          <p:nvPr/>
        </p:nvCxnSpPr>
        <p:spPr>
          <a:xfrm rot="5400000">
            <a:off x="6643702" y="2571744"/>
            <a:ext cx="428628" cy="42862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 rot="16200000" flipH="1">
            <a:off x="6643702" y="2571745"/>
            <a:ext cx="428628" cy="42862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6879787" y="2571744"/>
            <a:ext cx="835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416BC"/>
                </a:solidFill>
              </a:rPr>
              <a:t>No use</a:t>
            </a:r>
            <a:endParaRPr kumimoji="1" lang="ja-JP" altLang="en-US" dirty="0">
              <a:solidFill>
                <a:srgbClr val="0416BC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142852"/>
            <a:ext cx="9067800" cy="6488884"/>
          </a:xfrm>
          <a:prstGeom prst="rect">
            <a:avLst/>
          </a:prstGeom>
          <a:noFill/>
        </p:spPr>
      </p:pic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2009/10/27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5BD05-B7C6-4ACF-8586-F10470836ACD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22nd S1-G Webex meeting</a:t>
            </a:r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2000232" y="2071678"/>
            <a:ext cx="1928826" cy="64294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000496" y="2285992"/>
            <a:ext cx="1729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Stepping motors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929058" y="714356"/>
            <a:ext cx="12384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0000"/>
                </a:solidFill>
              </a:rPr>
              <a:t>D-flange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286116" y="2857496"/>
            <a:ext cx="835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416BC"/>
                </a:solidFill>
              </a:rPr>
              <a:t>No use</a:t>
            </a:r>
            <a:endParaRPr kumimoji="1" lang="ja-JP" altLang="en-US" dirty="0">
              <a:solidFill>
                <a:srgbClr val="0416BC"/>
              </a:solidFill>
            </a:endParaRPr>
          </a:p>
        </p:txBody>
      </p:sp>
      <p:cxnSp>
        <p:nvCxnSpPr>
          <p:cNvPr id="11" name="直線コネクタ 10"/>
          <p:cNvCxnSpPr/>
          <p:nvPr/>
        </p:nvCxnSpPr>
        <p:spPr>
          <a:xfrm rot="5400000">
            <a:off x="2714612" y="2857495"/>
            <a:ext cx="428628" cy="42862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 rot="16200000" flipH="1">
            <a:off x="2714612" y="2857496"/>
            <a:ext cx="428628" cy="42862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96908"/>
          </a:xfrm>
        </p:spPr>
        <p:txBody>
          <a:bodyPr/>
          <a:lstStyle/>
          <a:p>
            <a:r>
              <a:rPr kumimoji="1" lang="en-US" altLang="ja-JP" dirty="0" smtClean="0"/>
              <a:t>D-flange location</a:t>
            </a:r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2009/10/27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22nd S1-G Webex meeting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5BD05-B7C6-4ACF-8586-F10470836ACD}" type="slidenum">
              <a:rPr kumimoji="1" lang="ja-JP" altLang="en-US" smtClean="0"/>
              <a:t>6</a:t>
            </a:fld>
            <a:endParaRPr kumimoji="1" lang="ja-JP" alt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966882" y="1804993"/>
            <a:ext cx="6927850" cy="3140075"/>
          </a:xfrm>
          <a:prstGeom prst="rect">
            <a:avLst/>
          </a:prstGeom>
          <a:noFill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2644781"/>
            <a:ext cx="150812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円/楕円 7"/>
          <p:cNvSpPr/>
          <p:nvPr/>
        </p:nvSpPr>
        <p:spPr>
          <a:xfrm>
            <a:off x="2514570" y="3338518"/>
            <a:ext cx="474662" cy="438150"/>
          </a:xfrm>
          <a:prstGeom prst="ellipse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/>
          </a:p>
        </p:txBody>
      </p:sp>
      <p:sp>
        <p:nvSpPr>
          <p:cNvPr id="9" name="円/楕円 8"/>
          <p:cNvSpPr/>
          <p:nvPr/>
        </p:nvSpPr>
        <p:spPr>
          <a:xfrm>
            <a:off x="433357" y="3338518"/>
            <a:ext cx="474663" cy="438150"/>
          </a:xfrm>
          <a:prstGeom prst="ellipse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/>
          </a:p>
        </p:txBody>
      </p:sp>
      <p:sp>
        <p:nvSpPr>
          <p:cNvPr id="10" name="下矢印 9"/>
          <p:cNvSpPr/>
          <p:nvPr/>
        </p:nvSpPr>
        <p:spPr>
          <a:xfrm rot="20749263">
            <a:off x="519082" y="4005268"/>
            <a:ext cx="698500" cy="730250"/>
          </a:xfrm>
          <a:prstGeom prst="downArrow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/>
          </a:p>
        </p:txBody>
      </p:sp>
      <p:sp>
        <p:nvSpPr>
          <p:cNvPr id="11" name="テキスト ボックス 14"/>
          <p:cNvSpPr txBox="1">
            <a:spLocks noChangeArrowheads="1"/>
          </p:cNvSpPr>
          <p:nvPr/>
        </p:nvSpPr>
        <p:spPr bwMode="auto">
          <a:xfrm>
            <a:off x="7553295" y="2827343"/>
            <a:ext cx="12049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solidFill>
                  <a:srgbClr val="FF0000"/>
                </a:solidFill>
                <a:latin typeface="Calibri" pitchFamily="34" charset="0"/>
              </a:rPr>
              <a:t>Upper side</a:t>
            </a:r>
            <a:endParaRPr lang="ja-JP" altLang="en-US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433357" y="2827343"/>
            <a:ext cx="474663" cy="438150"/>
          </a:xfrm>
          <a:prstGeom prst="ellipse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/>
          </a:p>
        </p:txBody>
      </p:sp>
      <p:sp>
        <p:nvSpPr>
          <p:cNvPr id="13" name="テキスト ボックス 18"/>
          <p:cNvSpPr txBox="1">
            <a:spLocks noChangeArrowheads="1"/>
          </p:cNvSpPr>
          <p:nvPr/>
        </p:nvSpPr>
        <p:spPr bwMode="auto">
          <a:xfrm>
            <a:off x="285720" y="1214422"/>
            <a:ext cx="26635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dirty="0" smtClean="0">
                <a:solidFill>
                  <a:srgbClr val="0070C0"/>
                </a:solidFill>
                <a:latin typeface="Calibri" pitchFamily="34" charset="0"/>
              </a:rPr>
              <a:t>WPMs and D-flange</a:t>
            </a:r>
            <a:endParaRPr lang="ja-JP" altLang="en-US" sz="2400" dirty="0">
              <a:solidFill>
                <a:srgbClr val="0070C0"/>
              </a:solidFill>
              <a:latin typeface="Calibri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766" y="4876827"/>
            <a:ext cx="1854901" cy="1695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テキスト ボックス 14"/>
          <p:cNvSpPr txBox="1"/>
          <p:nvPr/>
        </p:nvSpPr>
        <p:spPr>
          <a:xfrm>
            <a:off x="2214546" y="5786454"/>
            <a:ext cx="4567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C00000"/>
                </a:solidFill>
              </a:rPr>
              <a:t>Temperature sensors, strain gauges, pin diodes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  <p:sp>
        <p:nvSpPr>
          <p:cNvPr id="16" name="下矢印 15"/>
          <p:cNvSpPr/>
          <p:nvPr/>
        </p:nvSpPr>
        <p:spPr>
          <a:xfrm rot="11426274">
            <a:off x="488966" y="1771720"/>
            <a:ext cx="698500" cy="730250"/>
          </a:xfrm>
          <a:prstGeom prst="downArrow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/>
          </a:p>
        </p:txBody>
      </p:sp>
      <p:sp>
        <p:nvSpPr>
          <p:cNvPr id="17" name="円/楕円 16"/>
          <p:cNvSpPr/>
          <p:nvPr/>
        </p:nvSpPr>
        <p:spPr>
          <a:xfrm>
            <a:off x="2500298" y="2786058"/>
            <a:ext cx="474663" cy="438150"/>
          </a:xfrm>
          <a:prstGeom prst="ellipse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785818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err="1" smtClean="0"/>
              <a:t>Feedthroughs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sz="3100" dirty="0" smtClean="0"/>
              <a:t>(From data of </a:t>
            </a:r>
            <a:r>
              <a:rPr lang="en-US" altLang="ja-JP" sz="3100" dirty="0" smtClean="0"/>
              <a:t>#</a:t>
            </a:r>
            <a:r>
              <a:rPr lang="en-US" altLang="ja-JP" sz="3100" dirty="0" smtClean="0"/>
              <a:t>M9) </a:t>
            </a:r>
            <a:endParaRPr kumimoji="1" lang="ja-JP" altLang="en-US" sz="3100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2009/10/27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22nd S1-G Webex meeting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5BD05-B7C6-4ACF-8586-F10470836ACD}" type="slidenum">
              <a:rPr kumimoji="1" lang="ja-JP" altLang="en-US" smtClean="0"/>
              <a:t>7</a:t>
            </a:fld>
            <a:endParaRPr kumimoji="1" lang="ja-JP" alt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42984"/>
            <a:ext cx="914400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347905"/>
            <a:ext cx="9144000" cy="1938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654032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Confirmation for </a:t>
            </a:r>
            <a:r>
              <a:rPr kumimoji="1" lang="en-US" altLang="ja-JP" dirty="0" err="1" smtClean="0"/>
              <a:t>feedthroughs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158" y="1000108"/>
            <a:ext cx="8572560" cy="5214974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altLang="ja-JP" sz="2400" dirty="0" smtClean="0"/>
              <a:t>A</a:t>
            </a:r>
            <a:r>
              <a:rPr kumimoji="1" lang="en-US" altLang="ja-JP" sz="2400" dirty="0" smtClean="0"/>
              <a:t>ssignment of the cables to the A and B flanges is  basically same as the #M9.</a:t>
            </a:r>
          </a:p>
          <a:p>
            <a:pPr marL="914400" lvl="1" indent="-514350"/>
            <a:r>
              <a:rPr lang="en-US" altLang="ja-JP" sz="2000" dirty="0" smtClean="0"/>
              <a:t>#M9 is the module which DESY sent to FNAL as CM1.</a:t>
            </a:r>
          </a:p>
          <a:p>
            <a:pPr marL="914400" lvl="1" indent="-514350"/>
            <a:r>
              <a:rPr kumimoji="1" lang="en-US" altLang="ja-JP" sz="2000" dirty="0" smtClean="0"/>
              <a:t>However, the cables for WPMs and temperature sensors go out via the KEK terminal ports. 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sz="2400" dirty="0" smtClean="0"/>
              <a:t>D-flange locates at the downstream of Module-C.</a:t>
            </a:r>
            <a:endParaRPr kumimoji="1" lang="en-US" altLang="ja-JP" sz="2400" dirty="0" smtClean="0"/>
          </a:p>
          <a:p>
            <a:pPr marL="914400" lvl="1" indent="-514350"/>
            <a:r>
              <a:rPr lang="en-US" altLang="ja-JP" sz="2000" dirty="0" smtClean="0"/>
              <a:t>The cable lengths are same as the #M9 including the stepping motors.</a:t>
            </a: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400" dirty="0" smtClean="0"/>
              <a:t>The machine process of the A, B and D flanges</a:t>
            </a:r>
          </a:p>
          <a:p>
            <a:pPr marL="914400" lvl="1" indent="-514350"/>
            <a:r>
              <a:rPr kumimoji="1" lang="en-US" altLang="ja-JP" sz="2000" dirty="0" smtClean="0"/>
              <a:t>The blind A and B flanges  will be sent to KEK with Module-C components from INFN/</a:t>
            </a:r>
            <a:r>
              <a:rPr kumimoji="1" lang="en-US" altLang="ja-JP" sz="2000" dirty="0" err="1" smtClean="0"/>
              <a:t>Zanon</a:t>
            </a:r>
            <a:r>
              <a:rPr kumimoji="1" lang="en-US" altLang="ja-JP" sz="2000" dirty="0" smtClean="0"/>
              <a:t>.</a:t>
            </a:r>
          </a:p>
          <a:p>
            <a:pPr marL="914400" lvl="1" indent="-514350"/>
            <a:r>
              <a:rPr lang="en-US" altLang="ja-JP" sz="2000" dirty="0" smtClean="0"/>
              <a:t>Proposal: the flanges would be machine-processed by FNAL or DESY, and be checked with </a:t>
            </a:r>
            <a:r>
              <a:rPr lang="en-US" altLang="ja-JP" sz="2000" dirty="0" err="1" smtClean="0"/>
              <a:t>feedthroughs</a:t>
            </a:r>
            <a:r>
              <a:rPr lang="en-US" altLang="ja-JP" sz="2000" dirty="0" smtClean="0"/>
              <a:t> for leak tightness.</a:t>
            </a:r>
            <a:endParaRPr kumimoji="1" lang="en-US" altLang="ja-JP" sz="2000" dirty="0" smtClean="0"/>
          </a:p>
          <a:p>
            <a:pPr marL="914400" lvl="1" indent="-514350"/>
            <a:endParaRPr kumimoji="1" lang="ja-JP" altLang="en-US" sz="2000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2009/10/27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22nd S1-G Webex meeting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5BD05-B7C6-4ACF-8586-F10470836ACD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71414"/>
            <a:ext cx="8229600" cy="1071570"/>
          </a:xfrm>
        </p:spPr>
        <p:txBody>
          <a:bodyPr>
            <a:normAutofit/>
          </a:bodyPr>
          <a:lstStyle/>
          <a:p>
            <a:r>
              <a:rPr kumimoji="1" lang="en-US" altLang="ja-JP" sz="3200" dirty="0" smtClean="0"/>
              <a:t>Beam pipe between gate valve and FNAL cavity</a:t>
            </a:r>
            <a:endParaRPr kumimoji="1" lang="ja-JP" altLang="en-US" sz="3200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2009/10/27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22nd S1-G Webex meeting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5BD05-B7C6-4ACF-8586-F10470836ACD}" type="slidenum">
              <a:rPr kumimoji="1" lang="ja-JP" altLang="en-US" smtClean="0"/>
              <a:t>9</a:t>
            </a:fld>
            <a:endParaRPr kumimoji="1" lang="ja-JP" alt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42984"/>
            <a:ext cx="9053153" cy="361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テキスト ボックス 6"/>
          <p:cNvSpPr txBox="1"/>
          <p:nvPr/>
        </p:nvSpPr>
        <p:spPr>
          <a:xfrm>
            <a:off x="6072198" y="3786190"/>
            <a:ext cx="15159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0070C0"/>
                </a:solidFill>
              </a:rPr>
              <a:t>FNAL cavity</a:t>
            </a:r>
          </a:p>
          <a:p>
            <a:r>
              <a:rPr kumimoji="1" lang="en-US" altLang="ja-JP" sz="2000" dirty="0" smtClean="0">
                <a:solidFill>
                  <a:srgbClr val="0070C0"/>
                </a:solidFill>
              </a:rPr>
              <a:t>: fixed flange</a:t>
            </a:r>
            <a:endParaRPr kumimoji="1" lang="ja-JP" altLang="en-US" sz="2000" dirty="0">
              <a:solidFill>
                <a:srgbClr val="0070C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85786" y="3857628"/>
            <a:ext cx="19651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C00000"/>
                </a:solidFill>
              </a:rPr>
              <a:t>KEK gate valve</a:t>
            </a:r>
          </a:p>
          <a:p>
            <a:r>
              <a:rPr lang="en-US" altLang="ja-JP" sz="2000" dirty="0" smtClean="0">
                <a:solidFill>
                  <a:srgbClr val="C00000"/>
                </a:solidFill>
              </a:rPr>
              <a:t>: rotatable flange</a:t>
            </a:r>
            <a:endParaRPr kumimoji="1" lang="ja-JP" altLang="en-US" sz="2000" dirty="0">
              <a:solidFill>
                <a:srgbClr val="C000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71472" y="4714884"/>
            <a:ext cx="82153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kumimoji="1" lang="en-US" altLang="ja-JP" sz="2400" dirty="0" smtClean="0"/>
              <a:t>KEK cavity group will prepare this components.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kumimoji="1" lang="en-US" altLang="ja-JP" sz="2400" dirty="0" smtClean="0"/>
              <a:t>For checking leak tightness, the group needs the hexagon seals and the blind flange.</a:t>
            </a:r>
            <a:endParaRPr kumimoji="1" lang="ja-JP" alt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383</Words>
  <Application>Microsoft Office PowerPoint</Application>
  <PresentationFormat>画面に合わせる (4:3)</PresentationFormat>
  <Paragraphs>99</Paragraphs>
  <Slides>9</Slides>
  <Notes>9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0" baseType="lpstr">
      <vt:lpstr>Office テーマ</vt:lpstr>
      <vt:lpstr>Signal port flange and beam pipe</vt:lpstr>
      <vt:lpstr>Signal cable assignment on A and B flanges</vt:lpstr>
      <vt:lpstr>スライド 3</vt:lpstr>
      <vt:lpstr>スライド 4</vt:lpstr>
      <vt:lpstr>スライド 5</vt:lpstr>
      <vt:lpstr>D-flange location</vt:lpstr>
      <vt:lpstr>Feedthroughs (From data of #M9) </vt:lpstr>
      <vt:lpstr>Confirmation for feedthroughs</vt:lpstr>
      <vt:lpstr>Beam pipe between gate valve and FNAL cavity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 </dc:creator>
  <cp:lastModifiedBy> </cp:lastModifiedBy>
  <cp:revision>4</cp:revision>
  <dcterms:created xsi:type="dcterms:W3CDTF">2009-10-27T04:49:07Z</dcterms:created>
  <dcterms:modified xsi:type="dcterms:W3CDTF">2009-10-27T12:00:35Z</dcterms:modified>
</cp:coreProperties>
</file>