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56" r:id="rId2"/>
    <p:sldId id="307" r:id="rId3"/>
    <p:sldId id="309" r:id="rId4"/>
    <p:sldId id="313" r:id="rId5"/>
    <p:sldId id="310" r:id="rId6"/>
    <p:sldId id="314" r:id="rId7"/>
    <p:sldId id="299" r:id="rId8"/>
    <p:sldId id="300" r:id="rId9"/>
    <p:sldId id="301" r:id="rId10"/>
    <p:sldId id="302" r:id="rId11"/>
    <p:sldId id="303" r:id="rId12"/>
    <p:sldId id="304" r:id="rId13"/>
    <p:sldId id="31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9DA2B"/>
    <a:srgbClr val="23346C"/>
    <a:srgbClr val="CCFF33"/>
    <a:srgbClr val="339966"/>
    <a:srgbClr val="6600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5" autoAdjust="0"/>
    <p:restoredTop sz="94700" autoAdjust="0"/>
  </p:normalViewPr>
  <p:slideViewPr>
    <p:cSldViewPr snapToGrid="0">
      <p:cViewPr>
        <p:scale>
          <a:sx n="80" d="100"/>
          <a:sy n="80" d="100"/>
        </p:scale>
        <p:origin x="-7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notesViewPr>
    <p:cSldViewPr snapToGrid="0">
      <p:cViewPr varScale="1">
        <p:scale>
          <a:sx n="56" d="100"/>
          <a:sy n="56" d="100"/>
        </p:scale>
        <p:origin x="-1296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base" hangingPunct="0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7BD69289-AEDB-424C-95DD-44FFFB09B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96437F-3C28-4E5A-BCB8-819D9C9A7EA0}" type="slidenum">
              <a:rPr lang="en-US" smtClean="0">
                <a:cs typeface="Arial Unicode MS" charset="0"/>
              </a:rPr>
              <a:pPr/>
              <a:t>1</a:t>
            </a:fld>
            <a:endParaRPr lang="en-US" smtClean="0">
              <a:cs typeface="Arial Unicode MS" charset="0"/>
            </a:endParaRPr>
          </a:p>
        </p:txBody>
      </p:sp>
      <p:sp>
        <p:nvSpPr>
          <p:cNvPr id="1536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cs typeface="Arial Unicode MS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8C7FBF-427C-4E48-A60F-C75DD3228E35}" type="slidenum">
              <a:rPr lang="en-US" smtClean="0">
                <a:cs typeface="Arial Unicode MS" charset="0"/>
              </a:rPr>
              <a:pPr/>
              <a:t>10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cs typeface="Arial Unicode MS" charset="0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DEC862-FE55-4BB1-8A88-5CED59DF9008}" type="slidenum">
              <a:rPr lang="en-US" smtClean="0">
                <a:cs typeface="Arial Unicode MS" charset="0"/>
              </a:rPr>
              <a:pPr/>
              <a:t>11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cs typeface="Arial Unicode MS" charset="0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A7EAFD-D8BD-4634-84CE-0F9E984931BC}" type="slidenum">
              <a:rPr lang="en-US" smtClean="0">
                <a:cs typeface="Arial Unicode MS" charset="0"/>
              </a:rPr>
              <a:pPr/>
              <a:t>12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cs typeface="Arial Unicode MS" charset="0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0F35D-0F3B-43EE-8E03-025F372D0205}" type="slidenum">
              <a:rPr lang="en-US" smtClean="0">
                <a:cs typeface="Arial Unicode MS" charset="0"/>
              </a:rPr>
              <a:pPr/>
              <a:t>13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cs typeface="Arial Unicode MS" charset="0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9F216-B8FB-461C-88C3-1DD48A9F570F}" type="slidenum">
              <a:rPr lang="en-US" smtClean="0">
                <a:cs typeface="Arial Unicode MS" charset="0"/>
              </a:rPr>
              <a:pPr/>
              <a:t>2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cs typeface="Arial Unicode MS" charset="0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3CB460-CFEB-4D95-9D20-8A420242DC54}" type="slidenum">
              <a:rPr lang="en-US" smtClean="0">
                <a:cs typeface="Arial Unicode MS" charset="0"/>
              </a:rPr>
              <a:pPr/>
              <a:t>3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cs typeface="Arial Unicode MS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54F7AA-0E7D-4893-86F0-AA545E924E9F}" type="slidenum">
              <a:rPr lang="en-US" smtClean="0">
                <a:cs typeface="Arial Unicode MS" charset="0"/>
              </a:rPr>
              <a:pPr/>
              <a:t>4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cs typeface="Arial Unicode MS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5EA066-00D1-4861-A676-77DF687D54EF}" type="slidenum">
              <a:rPr lang="en-US" smtClean="0">
                <a:cs typeface="Arial Unicode MS" charset="0"/>
              </a:rPr>
              <a:pPr/>
              <a:t>5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cs typeface="Arial Unicode MS" charset="0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47FC59-6924-43C1-9782-46991C6B5750}" type="slidenum">
              <a:rPr lang="en-US" smtClean="0">
                <a:cs typeface="Arial Unicode MS" charset="0"/>
              </a:rPr>
              <a:pPr/>
              <a:t>6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 Unicode MS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507604-2BF7-4B8D-9BE3-8090CBC43EB3}" type="slidenum">
              <a:rPr lang="en-US" smtClean="0">
                <a:cs typeface="Arial Unicode MS" charset="0"/>
              </a:rPr>
              <a:pPr/>
              <a:t>7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cs typeface="Arial Unicode MS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BFA600-4D0B-415F-846E-CCE534DCA13A}" type="slidenum">
              <a:rPr lang="en-US" smtClean="0">
                <a:cs typeface="Arial Unicode MS" charset="0"/>
              </a:rPr>
              <a:pPr/>
              <a:t>8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cs typeface="Arial Unicode MS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065A7F-B160-482B-A7EA-79C68546F307}" type="slidenum">
              <a:rPr lang="en-US" smtClean="0">
                <a:cs typeface="Arial Unicode MS" charset="0"/>
              </a:rPr>
              <a:pPr/>
              <a:t>9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>
              <a:cs typeface="Arial Unicode MS" pitchFamily="34" charset="-128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>
              <a:cs typeface="Arial Unicode MS" pitchFamily="34" charset="-128"/>
            </a:endParaRPr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F5275-3AB3-46A0-82F8-0A646F6B7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28194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28/10/09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Positron Workshop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4D13B-9038-425B-BBE6-2DE64F1A3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28194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28/10/09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Positron Workshop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9F039-F87A-4ACB-B614-B13AF4F220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52767-EAFD-466F-A837-98927FDEA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F3135-BAC0-4CC2-AD0F-68BD23D9E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97197-4D18-4741-82BF-F23A7F86E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28194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28/10/09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Positron Workshop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98A4A-0016-424E-9C54-CD563F7D5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8EA1D-E467-4D1A-B9B4-3D907A302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28194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28/10/09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Positron Workshop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A126A-6BE0-4157-A317-528F864E0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28194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28/10/09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Positron Workshop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825F8-C2A6-430C-8FB3-F483C9712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28194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28/10/09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</p:spPr>
        <p:txBody>
          <a:bodyPr/>
          <a:lstStyle>
            <a:lvl1pPr eaLnBrk="0" fontAlgn="ctr" hangingPunct="0">
              <a:defRPr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Positron Workshop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63876-D8ED-4221-B381-64174805A4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400">
                <a:cs typeface="Arial Unicode MS" pitchFamily="34" charset="-128"/>
              </a:defRPr>
            </a:lvl1pPr>
          </a:lstStyle>
          <a:p>
            <a:pPr>
              <a:defRPr/>
            </a:pPr>
            <a:fld id="{2FD9FE39-C2A3-4F1C-A600-7DDF52488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8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>
              <a:cs typeface="Arial Unicode MS" pitchFamily="34" charset="-128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>
              <a:cs typeface="Arial Unicode MS" pitchFamily="34" charset="-128"/>
            </a:endParaRPr>
          </a:p>
        </p:txBody>
      </p:sp>
      <p:sp>
        <p:nvSpPr>
          <p:cNvPr id="1032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3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6" r:id="rId2"/>
    <p:sldLayoutId id="2147483657" r:id="rId3"/>
    <p:sldLayoutId id="2147483658" r:id="rId4"/>
    <p:sldLayoutId id="2147483661" r:id="rId5"/>
    <p:sldLayoutId id="2147483659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BDE4023-0598-4261-9FDE-F6CBB6919345}" type="slidenum">
              <a:rPr lang="en-US" smtClean="0">
                <a:cs typeface="Arial Unicode MS" charset="0"/>
              </a:rPr>
              <a:pPr/>
              <a:t>1</a:t>
            </a:fld>
            <a:endParaRPr lang="en-US" smtClean="0">
              <a:cs typeface="Arial Unicode MS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524000"/>
            <a:ext cx="7772400" cy="1600200"/>
          </a:xfrm>
        </p:spPr>
        <p:txBody>
          <a:bodyPr/>
          <a:lstStyle/>
          <a:p>
            <a:pPr eaLnBrk="1" hangingPunct="1"/>
            <a:r>
              <a:rPr lang="en-US" altLang="ja-JP" b="1" smtClean="0">
                <a:ea typeface="ＭＳ Ｐゴシック" charset="-128"/>
              </a:rPr>
              <a:t>Running at Lower Energies</a:t>
            </a:r>
            <a:endParaRPr lang="en-US" b="1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pPr eaLnBrk="1" hangingPunct="1"/>
            <a:r>
              <a:rPr lang="en-US" smtClean="0"/>
              <a:t>Jim Clarke</a:t>
            </a:r>
          </a:p>
          <a:p>
            <a:pPr eaLnBrk="1" hangingPunct="1"/>
            <a:r>
              <a:rPr lang="en-US" smtClean="0"/>
              <a:t>ASTeC &amp; Cockcroft Institute</a:t>
            </a:r>
          </a:p>
          <a:p>
            <a:pPr eaLnBrk="1" hangingPunct="1"/>
            <a:r>
              <a:rPr lang="en-US" smtClean="0"/>
              <a:t>Daresbury Laboratory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Electron energy spread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solidFill>
                  <a:srgbClr val="0000FF"/>
                </a:solidFill>
              </a:rPr>
              <a:t>SB2009 has two modes of operation</a:t>
            </a:r>
          </a:p>
          <a:p>
            <a:pPr lvl="1"/>
            <a:r>
              <a:rPr lang="en-GB" smtClean="0"/>
              <a:t>First mode (5Hz) have to account for changing undulator length</a:t>
            </a:r>
          </a:p>
          <a:p>
            <a:pPr lvl="1"/>
            <a:r>
              <a:rPr lang="en-GB" smtClean="0"/>
              <a:t>Second mode (2.5Hz), although e- beam for IP is not used to generate e+ it still travels through the undulator and emits SR</a:t>
            </a: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906D489-9BB3-4B3F-9732-EF63D3D854AF}" type="slidenum">
              <a:rPr lang="en-US" smtClean="0">
                <a:cs typeface="Arial Unicode MS" charset="0"/>
              </a:rPr>
              <a:pPr/>
              <a:t>10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Electron energy spread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SB2009</a:t>
            </a: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A8416EF-3A4F-43CA-926F-208444FDF270}" type="slidenum">
              <a:rPr lang="en-US" smtClean="0">
                <a:cs typeface="Arial Unicode MS" charset="0"/>
              </a:rPr>
              <a:pPr/>
              <a:t>11</a:t>
            </a:fld>
            <a:endParaRPr lang="en-US" smtClean="0">
              <a:cs typeface="Arial Unicode MS" charset="0"/>
            </a:endParaRPr>
          </a:p>
        </p:txBody>
      </p:sp>
      <p:grpSp>
        <p:nvGrpSpPr>
          <p:cNvPr id="34820" name="Group 9"/>
          <p:cNvGrpSpPr>
            <a:grpSpLocks/>
          </p:cNvGrpSpPr>
          <p:nvPr/>
        </p:nvGrpSpPr>
        <p:grpSpPr bwMode="auto">
          <a:xfrm>
            <a:off x="266700" y="1843088"/>
            <a:ext cx="8640763" cy="2262187"/>
            <a:chOff x="285750" y="2690813"/>
            <a:chExt cx="8640763" cy="2262187"/>
          </a:xfrm>
        </p:grpSpPr>
        <p:pic>
          <p:nvPicPr>
            <p:cNvPr id="34821" name="Picture 9"/>
            <p:cNvPicPr>
              <a:picLocks noChangeAspect="1" noChangeArrowheads="1"/>
            </p:cNvPicPr>
            <p:nvPr/>
          </p:nvPicPr>
          <p:blipFill>
            <a:blip r:embed="rId3"/>
            <a:srcRect t="36974"/>
            <a:stretch>
              <a:fillRect/>
            </a:stretch>
          </p:blipFill>
          <p:spPr bwMode="auto">
            <a:xfrm>
              <a:off x="295275" y="3028950"/>
              <a:ext cx="8631238" cy="1924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2" name="Picture 9"/>
            <p:cNvPicPr>
              <a:picLocks noChangeAspect="1" noChangeArrowheads="1"/>
            </p:cNvPicPr>
            <p:nvPr/>
          </p:nvPicPr>
          <p:blipFill>
            <a:blip r:embed="rId3"/>
            <a:srcRect b="88924"/>
            <a:stretch>
              <a:fillRect/>
            </a:stretch>
          </p:blipFill>
          <p:spPr bwMode="auto">
            <a:xfrm>
              <a:off x="285750" y="2690813"/>
              <a:ext cx="8631238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Electron energy spread</a:t>
            </a:r>
          </a:p>
        </p:txBody>
      </p:sp>
      <p:sp>
        <p:nvSpPr>
          <p:cNvPr id="36866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84348C-ED39-4BEC-A034-1EB2F628C13E}" type="slidenum">
              <a:rPr lang="en-US" smtClean="0">
                <a:cs typeface="Arial Unicode MS" charset="0"/>
              </a:rPr>
              <a:pPr/>
              <a:t>12</a:t>
            </a:fld>
            <a:endParaRPr lang="en-US" smtClean="0">
              <a:cs typeface="Arial Unicode MS" charset="0"/>
            </a:endParaRPr>
          </a:p>
        </p:txBody>
      </p:sp>
      <p:pic>
        <p:nvPicPr>
          <p:cNvPr id="3686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75" y="858838"/>
            <a:ext cx="821055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Mitigating the Low Energy Impact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365125" y="990600"/>
            <a:ext cx="8413750" cy="5334000"/>
          </a:xfrm>
        </p:spPr>
        <p:txBody>
          <a:bodyPr/>
          <a:lstStyle/>
          <a:p>
            <a:r>
              <a:rPr lang="en-GB" smtClean="0">
                <a:solidFill>
                  <a:srgbClr val="0000FF"/>
                </a:solidFill>
              </a:rPr>
              <a:t>The present ‘breakpoints’ of 150 GeV and 125 GeV are somewhat arbitrary</a:t>
            </a:r>
          </a:p>
          <a:p>
            <a:r>
              <a:rPr lang="en-GB" smtClean="0">
                <a:solidFill>
                  <a:srgbClr val="FF0000"/>
                </a:solidFill>
              </a:rPr>
              <a:t>Once the mass of Higgs is known the ILC can be tailored to provide improved performance</a:t>
            </a:r>
          </a:p>
          <a:p>
            <a:r>
              <a:rPr lang="en-GB" smtClean="0"/>
              <a:t> </a:t>
            </a:r>
            <a:r>
              <a:rPr lang="en-GB" smtClean="0">
                <a:solidFill>
                  <a:srgbClr val="0000FF"/>
                </a:solidFill>
              </a:rPr>
              <a:t>If the mass is ~120 GeV then higher rep rate operation of the ILC (ie &gt;5 Hz) during pulse switching is an option</a:t>
            </a:r>
          </a:p>
          <a:p>
            <a:r>
              <a:rPr lang="en-GB" smtClean="0"/>
              <a:t>If the mass is ~140 GeV then a ~20% longer undulator would restore the present loss in positron yield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F9B4E09-2805-4F97-9815-A6605EF534E5}" type="slidenum">
              <a:rPr lang="en-US" smtClean="0">
                <a:cs typeface="Arial Unicode MS" charset="0"/>
              </a:rPr>
              <a:pPr/>
              <a:t>13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Schematic Layout</a:t>
            </a:r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BF649EC-AC30-40FD-8DB2-5FB613DC0D71}" type="slidenum">
              <a:rPr lang="en-US" smtClean="0">
                <a:cs typeface="Arial Unicode MS" charset="0"/>
              </a:rPr>
              <a:pPr/>
              <a:t>2</a:t>
            </a:fld>
            <a:endParaRPr lang="en-US" smtClean="0">
              <a:cs typeface="Arial Unicode MS" charset="0"/>
            </a:endParaRPr>
          </a:p>
        </p:txBody>
      </p:sp>
      <p:grpSp>
        <p:nvGrpSpPr>
          <p:cNvPr id="16387" name="Group 65"/>
          <p:cNvGrpSpPr>
            <a:grpSpLocks/>
          </p:cNvGrpSpPr>
          <p:nvPr/>
        </p:nvGrpSpPr>
        <p:grpSpPr bwMode="auto">
          <a:xfrm>
            <a:off x="-57150" y="1127125"/>
            <a:ext cx="9201150" cy="5127625"/>
            <a:chOff x="-57150" y="1231900"/>
            <a:chExt cx="9201150" cy="5127625"/>
          </a:xfrm>
        </p:grpSpPr>
        <p:sp>
          <p:nvSpPr>
            <p:cNvPr id="16388" name="Line 3"/>
            <p:cNvSpPr>
              <a:spLocks noChangeShapeType="1"/>
            </p:cNvSpPr>
            <p:nvPr/>
          </p:nvSpPr>
          <p:spPr bwMode="auto">
            <a:xfrm>
              <a:off x="304800" y="3286125"/>
              <a:ext cx="515461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89" name="Rectangle 4"/>
            <p:cNvSpPr>
              <a:spLocks noChangeArrowheads="1"/>
            </p:cNvSpPr>
            <p:nvPr/>
          </p:nvSpPr>
          <p:spPr bwMode="auto">
            <a:xfrm>
              <a:off x="914400" y="3155950"/>
              <a:ext cx="333375" cy="261938"/>
            </a:xfrm>
            <a:prstGeom prst="rect">
              <a:avLst/>
            </a:prstGeom>
            <a:solidFill>
              <a:srgbClr val="33CCCC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390" name="Line 5"/>
            <p:cNvSpPr>
              <a:spLocks noChangeShapeType="1"/>
            </p:cNvSpPr>
            <p:nvPr/>
          </p:nvSpPr>
          <p:spPr bwMode="auto">
            <a:xfrm flipV="1">
              <a:off x="609600" y="2590800"/>
              <a:ext cx="838200" cy="6921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1" name="Line 6"/>
            <p:cNvSpPr>
              <a:spLocks noChangeShapeType="1"/>
            </p:cNvSpPr>
            <p:nvPr/>
          </p:nvSpPr>
          <p:spPr bwMode="auto">
            <a:xfrm>
              <a:off x="2308225" y="4464050"/>
              <a:ext cx="50165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2" name="Line 7"/>
            <p:cNvSpPr>
              <a:spLocks noChangeShapeType="1"/>
            </p:cNvSpPr>
            <p:nvPr/>
          </p:nvSpPr>
          <p:spPr bwMode="auto">
            <a:xfrm>
              <a:off x="4305300" y="3295650"/>
              <a:ext cx="733425" cy="1047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3" name="Rectangle 8"/>
            <p:cNvSpPr>
              <a:spLocks noChangeArrowheads="1"/>
            </p:cNvSpPr>
            <p:nvPr/>
          </p:nvSpPr>
          <p:spPr bwMode="auto">
            <a:xfrm>
              <a:off x="7321550" y="4321175"/>
              <a:ext cx="241300" cy="222250"/>
            </a:xfrm>
            <a:prstGeom prst="rect">
              <a:avLst/>
            </a:prstGeom>
            <a:solidFill>
              <a:srgbClr val="FF99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394" name="Line 9"/>
            <p:cNvSpPr>
              <a:spLocks noChangeShapeType="1"/>
            </p:cNvSpPr>
            <p:nvPr/>
          </p:nvSpPr>
          <p:spPr bwMode="auto">
            <a:xfrm>
              <a:off x="2193925" y="3298825"/>
              <a:ext cx="311150" cy="5207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5" name="Line 10"/>
            <p:cNvSpPr>
              <a:spLocks noChangeShapeType="1"/>
            </p:cNvSpPr>
            <p:nvPr/>
          </p:nvSpPr>
          <p:spPr bwMode="auto">
            <a:xfrm>
              <a:off x="2495550" y="3810000"/>
              <a:ext cx="63150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6" name="Oval 12"/>
            <p:cNvSpPr>
              <a:spLocks noChangeArrowheads="1"/>
            </p:cNvSpPr>
            <p:nvPr/>
          </p:nvSpPr>
          <p:spPr bwMode="auto">
            <a:xfrm>
              <a:off x="3228975" y="3063875"/>
              <a:ext cx="95250" cy="428625"/>
            </a:xfrm>
            <a:prstGeom prst="ellipse">
              <a:avLst/>
            </a:prstGeom>
            <a:solidFill>
              <a:srgbClr val="FF99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397" name="Rectangle 13"/>
            <p:cNvSpPr>
              <a:spLocks noChangeArrowheads="1"/>
            </p:cNvSpPr>
            <p:nvPr/>
          </p:nvSpPr>
          <p:spPr bwMode="auto">
            <a:xfrm>
              <a:off x="3438525" y="3206750"/>
              <a:ext cx="638175" cy="133350"/>
            </a:xfrm>
            <a:prstGeom prst="rect">
              <a:avLst/>
            </a:prstGeom>
            <a:solidFill>
              <a:srgbClr val="339966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398" name="Line 14"/>
            <p:cNvSpPr>
              <a:spLocks noChangeShapeType="1"/>
            </p:cNvSpPr>
            <p:nvPr/>
          </p:nvSpPr>
          <p:spPr bwMode="auto">
            <a:xfrm flipV="1">
              <a:off x="4305300" y="2730500"/>
              <a:ext cx="342900" cy="5524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9" name="Rectangle 16"/>
            <p:cNvSpPr>
              <a:spLocks noChangeArrowheads="1"/>
            </p:cNvSpPr>
            <p:nvPr/>
          </p:nvSpPr>
          <p:spPr bwMode="auto">
            <a:xfrm>
              <a:off x="5384800" y="3184525"/>
              <a:ext cx="241300" cy="222250"/>
            </a:xfrm>
            <a:prstGeom prst="rect">
              <a:avLst/>
            </a:prstGeom>
            <a:solidFill>
              <a:srgbClr val="FF99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400" name="Rectangle 17"/>
            <p:cNvSpPr>
              <a:spLocks noChangeArrowheads="1"/>
            </p:cNvSpPr>
            <p:nvPr/>
          </p:nvSpPr>
          <p:spPr bwMode="auto">
            <a:xfrm>
              <a:off x="4413250" y="3413125"/>
              <a:ext cx="241300" cy="222250"/>
            </a:xfrm>
            <a:prstGeom prst="rect">
              <a:avLst/>
            </a:prstGeom>
            <a:solidFill>
              <a:srgbClr val="FF99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401" name="Line 18"/>
            <p:cNvSpPr>
              <a:spLocks noChangeShapeType="1"/>
            </p:cNvSpPr>
            <p:nvPr/>
          </p:nvSpPr>
          <p:spPr bwMode="auto">
            <a:xfrm>
              <a:off x="4295775" y="3282950"/>
              <a:ext cx="114300" cy="13652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2" name="Line 19"/>
            <p:cNvSpPr>
              <a:spLocks noChangeShapeType="1"/>
            </p:cNvSpPr>
            <p:nvPr/>
          </p:nvSpPr>
          <p:spPr bwMode="auto">
            <a:xfrm>
              <a:off x="5438775" y="2730500"/>
              <a:ext cx="571500" cy="7620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3" name="Line 20"/>
            <p:cNvSpPr>
              <a:spLocks noChangeShapeType="1"/>
            </p:cNvSpPr>
            <p:nvPr/>
          </p:nvSpPr>
          <p:spPr bwMode="auto">
            <a:xfrm>
              <a:off x="6010275" y="3502025"/>
              <a:ext cx="219075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4" name="Line 21"/>
            <p:cNvSpPr>
              <a:spLocks noChangeShapeType="1"/>
            </p:cNvSpPr>
            <p:nvPr/>
          </p:nvSpPr>
          <p:spPr bwMode="auto">
            <a:xfrm flipV="1">
              <a:off x="8201025" y="2609850"/>
              <a:ext cx="247650" cy="8826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5" name="Rectangle 22"/>
            <p:cNvSpPr>
              <a:spLocks noChangeArrowheads="1"/>
            </p:cNvSpPr>
            <p:nvPr/>
          </p:nvSpPr>
          <p:spPr bwMode="auto">
            <a:xfrm>
              <a:off x="6188075" y="3432175"/>
              <a:ext cx="638175" cy="133350"/>
            </a:xfrm>
            <a:prstGeom prst="rect">
              <a:avLst/>
            </a:prstGeom>
            <a:solidFill>
              <a:srgbClr val="339966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406" name="Rectangle 23"/>
            <p:cNvSpPr>
              <a:spLocks noChangeArrowheads="1"/>
            </p:cNvSpPr>
            <p:nvPr/>
          </p:nvSpPr>
          <p:spPr bwMode="auto">
            <a:xfrm>
              <a:off x="7340600" y="3432175"/>
              <a:ext cx="638175" cy="133350"/>
            </a:xfrm>
            <a:prstGeom prst="rect">
              <a:avLst/>
            </a:prstGeom>
            <a:solidFill>
              <a:srgbClr val="339966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407" name="Rectangle 24"/>
            <p:cNvSpPr>
              <a:spLocks noChangeArrowheads="1"/>
            </p:cNvSpPr>
            <p:nvPr/>
          </p:nvSpPr>
          <p:spPr bwMode="auto">
            <a:xfrm>
              <a:off x="514350" y="3101975"/>
              <a:ext cx="95250" cy="352425"/>
            </a:xfrm>
            <a:prstGeom prst="rect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408" name="Text Box 38"/>
            <p:cNvSpPr txBox="1">
              <a:spLocks noChangeArrowheads="1"/>
            </p:cNvSpPr>
            <p:nvPr/>
          </p:nvSpPr>
          <p:spPr bwMode="auto">
            <a:xfrm>
              <a:off x="7715250" y="1568450"/>
              <a:ext cx="1428750" cy="111760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1600" b="1"/>
                <a:t>To DR (spin rotation &amp; energy compressor)</a:t>
              </a:r>
            </a:p>
          </p:txBody>
        </p:sp>
        <p:sp>
          <p:nvSpPr>
            <p:cNvPr id="16409" name="Text Box 39"/>
            <p:cNvSpPr txBox="1">
              <a:spLocks noChangeArrowheads="1"/>
            </p:cNvSpPr>
            <p:nvPr/>
          </p:nvSpPr>
          <p:spPr bwMode="auto">
            <a:xfrm>
              <a:off x="8018463" y="3762375"/>
              <a:ext cx="681037" cy="3365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1600" b="1"/>
                <a:t>To IP</a:t>
              </a:r>
            </a:p>
          </p:txBody>
        </p:sp>
        <p:sp>
          <p:nvSpPr>
            <p:cNvPr id="16410" name="Text Box 42"/>
            <p:cNvSpPr txBox="1">
              <a:spLocks noChangeArrowheads="1"/>
            </p:cNvSpPr>
            <p:nvPr/>
          </p:nvSpPr>
          <p:spPr bwMode="auto">
            <a:xfrm>
              <a:off x="-57150" y="1917700"/>
              <a:ext cx="1200150" cy="5810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1600" b="1"/>
                <a:t>Fast Abort</a:t>
              </a:r>
              <a:br>
                <a:rPr lang="en-GB" sz="1600" b="1"/>
              </a:br>
              <a:r>
                <a:rPr lang="en-GB" sz="1600" b="1"/>
                <a:t> Kicker</a:t>
              </a:r>
            </a:p>
          </p:txBody>
        </p:sp>
        <p:sp>
          <p:nvSpPr>
            <p:cNvPr id="16411" name="Text Box 43"/>
            <p:cNvSpPr txBox="1">
              <a:spLocks noChangeArrowheads="1"/>
            </p:cNvSpPr>
            <p:nvPr/>
          </p:nvSpPr>
          <p:spPr bwMode="auto">
            <a:xfrm>
              <a:off x="236538" y="3987800"/>
              <a:ext cx="1143000" cy="3365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1600" b="1"/>
                <a:t>Undulator</a:t>
              </a:r>
            </a:p>
          </p:txBody>
        </p:sp>
        <p:sp>
          <p:nvSpPr>
            <p:cNvPr id="16412" name="Text Box 44"/>
            <p:cNvSpPr txBox="1">
              <a:spLocks noChangeArrowheads="1"/>
            </p:cNvSpPr>
            <p:nvPr/>
          </p:nvSpPr>
          <p:spPr bwMode="auto">
            <a:xfrm>
              <a:off x="3098800" y="2343150"/>
              <a:ext cx="796925" cy="33813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1600" b="1"/>
                <a:t>Target</a:t>
              </a:r>
            </a:p>
          </p:txBody>
        </p:sp>
        <p:sp>
          <p:nvSpPr>
            <p:cNvPr id="16413" name="Text Box 45"/>
            <p:cNvSpPr txBox="1">
              <a:spLocks noChangeArrowheads="1"/>
            </p:cNvSpPr>
            <p:nvPr/>
          </p:nvSpPr>
          <p:spPr bwMode="auto">
            <a:xfrm>
              <a:off x="4721225" y="1943100"/>
              <a:ext cx="1876425" cy="3365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1600" b="1"/>
                <a:t>400MeV NC Linac</a:t>
              </a:r>
            </a:p>
          </p:txBody>
        </p:sp>
        <p:sp>
          <p:nvSpPr>
            <p:cNvPr id="16414" name="Text Box 46"/>
            <p:cNvSpPr txBox="1">
              <a:spLocks noChangeArrowheads="1"/>
            </p:cNvSpPr>
            <p:nvPr/>
          </p:nvSpPr>
          <p:spPr bwMode="auto">
            <a:xfrm>
              <a:off x="5986463" y="1390650"/>
              <a:ext cx="1628775" cy="3365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1600" b="1"/>
                <a:t>5GeV SC Linac</a:t>
              </a:r>
            </a:p>
          </p:txBody>
        </p:sp>
        <p:sp>
          <p:nvSpPr>
            <p:cNvPr id="16415" name="Text Box 47"/>
            <p:cNvSpPr txBox="1">
              <a:spLocks noChangeArrowheads="1"/>
            </p:cNvSpPr>
            <p:nvPr/>
          </p:nvSpPr>
          <p:spPr bwMode="auto">
            <a:xfrm>
              <a:off x="7431088" y="4581525"/>
              <a:ext cx="1322387" cy="58420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1600" b="1"/>
                <a:t>High Power Dump</a:t>
              </a:r>
            </a:p>
          </p:txBody>
        </p:sp>
        <p:sp>
          <p:nvSpPr>
            <p:cNvPr id="16416" name="Line 48"/>
            <p:cNvSpPr>
              <a:spLocks noChangeShapeType="1"/>
            </p:cNvSpPr>
            <p:nvPr/>
          </p:nvSpPr>
          <p:spPr bwMode="auto">
            <a:xfrm flipH="1">
              <a:off x="571500" y="2473325"/>
              <a:ext cx="76200" cy="5937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7" name="Line 49"/>
            <p:cNvSpPr>
              <a:spLocks noChangeShapeType="1"/>
            </p:cNvSpPr>
            <p:nvPr/>
          </p:nvSpPr>
          <p:spPr bwMode="auto">
            <a:xfrm>
              <a:off x="1019175" y="1628775"/>
              <a:ext cx="295275" cy="8858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8" name="Line 50"/>
            <p:cNvSpPr>
              <a:spLocks noChangeShapeType="1"/>
            </p:cNvSpPr>
            <p:nvPr/>
          </p:nvSpPr>
          <p:spPr bwMode="auto">
            <a:xfrm flipH="1">
              <a:off x="3276600" y="2638425"/>
              <a:ext cx="142875" cy="396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9" name="Line 51"/>
            <p:cNvSpPr>
              <a:spLocks noChangeShapeType="1"/>
            </p:cNvSpPr>
            <p:nvPr/>
          </p:nvSpPr>
          <p:spPr bwMode="auto">
            <a:xfrm flipH="1">
              <a:off x="3819525" y="1682750"/>
              <a:ext cx="495300" cy="14890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0" name="Line 52"/>
            <p:cNvSpPr>
              <a:spLocks noChangeShapeType="1"/>
            </p:cNvSpPr>
            <p:nvPr/>
          </p:nvSpPr>
          <p:spPr bwMode="auto">
            <a:xfrm>
              <a:off x="6829425" y="1701800"/>
              <a:ext cx="762000" cy="16795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1" name="Rectangle 53"/>
            <p:cNvSpPr>
              <a:spLocks noChangeArrowheads="1"/>
            </p:cNvSpPr>
            <p:nvPr/>
          </p:nvSpPr>
          <p:spPr bwMode="auto">
            <a:xfrm>
              <a:off x="1797050" y="2860675"/>
              <a:ext cx="638175" cy="133350"/>
            </a:xfrm>
            <a:prstGeom prst="rect">
              <a:avLst/>
            </a:prstGeom>
            <a:solidFill>
              <a:srgbClr val="339966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422" name="Line 54"/>
            <p:cNvSpPr>
              <a:spLocks noChangeShapeType="1"/>
            </p:cNvSpPr>
            <p:nvPr/>
          </p:nvSpPr>
          <p:spPr bwMode="auto">
            <a:xfrm>
              <a:off x="2428875" y="2997200"/>
              <a:ext cx="266700" cy="2794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3" name="Line 55"/>
            <p:cNvSpPr>
              <a:spLocks noChangeShapeType="1"/>
            </p:cNvSpPr>
            <p:nvPr/>
          </p:nvSpPr>
          <p:spPr bwMode="auto">
            <a:xfrm>
              <a:off x="2705100" y="3282950"/>
              <a:ext cx="51435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4" name="Text Box 56"/>
            <p:cNvSpPr txBox="1">
              <a:spLocks noChangeArrowheads="1"/>
            </p:cNvSpPr>
            <p:nvPr/>
          </p:nvSpPr>
          <p:spPr bwMode="auto">
            <a:xfrm>
              <a:off x="1998663" y="1231900"/>
              <a:ext cx="1519237" cy="107791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1600" b="1"/>
                <a:t>Auxiliary</a:t>
              </a:r>
              <a:br>
                <a:rPr lang="en-GB" sz="1600" b="1"/>
              </a:br>
              <a:r>
                <a:rPr lang="en-GB" sz="1600" b="1"/>
                <a:t>Source 500MeV Drive Beam</a:t>
              </a:r>
            </a:p>
          </p:txBody>
        </p:sp>
        <p:sp>
          <p:nvSpPr>
            <p:cNvPr id="16425" name="Line 57"/>
            <p:cNvSpPr>
              <a:spLocks noChangeShapeType="1"/>
            </p:cNvSpPr>
            <p:nvPr/>
          </p:nvSpPr>
          <p:spPr bwMode="auto">
            <a:xfrm flipH="1">
              <a:off x="2190750" y="2254250"/>
              <a:ext cx="552450" cy="584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6" name="Text Box 61"/>
            <p:cNvSpPr txBox="1">
              <a:spLocks noChangeArrowheads="1"/>
            </p:cNvSpPr>
            <p:nvPr/>
          </p:nvSpPr>
          <p:spPr bwMode="auto">
            <a:xfrm>
              <a:off x="1520825" y="5341938"/>
              <a:ext cx="2433638" cy="83026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1600" b="1"/>
                <a:t>150 GeV Electron Transport to Dump (Switched Mode)</a:t>
              </a:r>
            </a:p>
          </p:txBody>
        </p:sp>
        <p:sp>
          <p:nvSpPr>
            <p:cNvPr id="16427" name="Line 62"/>
            <p:cNvSpPr>
              <a:spLocks noChangeShapeType="1"/>
            </p:cNvSpPr>
            <p:nvPr/>
          </p:nvSpPr>
          <p:spPr bwMode="auto">
            <a:xfrm flipH="1" flipV="1">
              <a:off x="2722563" y="4486275"/>
              <a:ext cx="1587" cy="8572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8" name="Text Box 63"/>
            <p:cNvSpPr txBox="1">
              <a:spLocks noChangeArrowheads="1"/>
            </p:cNvSpPr>
            <p:nvPr/>
          </p:nvSpPr>
          <p:spPr bwMode="auto">
            <a:xfrm>
              <a:off x="306388" y="1304925"/>
              <a:ext cx="1370012" cy="33813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1600" b="1"/>
                <a:t>Abort Dump</a:t>
              </a:r>
            </a:p>
          </p:txBody>
        </p:sp>
        <p:sp>
          <p:nvSpPr>
            <p:cNvPr id="16429" name="Line 64"/>
            <p:cNvSpPr>
              <a:spLocks noChangeShapeType="1"/>
            </p:cNvSpPr>
            <p:nvPr/>
          </p:nvSpPr>
          <p:spPr bwMode="auto">
            <a:xfrm flipV="1">
              <a:off x="838200" y="3460750"/>
              <a:ext cx="196850" cy="4921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30" name="Text Box 65"/>
            <p:cNvSpPr txBox="1">
              <a:spLocks noChangeArrowheads="1"/>
            </p:cNvSpPr>
            <p:nvPr/>
          </p:nvSpPr>
          <p:spPr bwMode="auto">
            <a:xfrm>
              <a:off x="2865438" y="3775075"/>
              <a:ext cx="858837" cy="33813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1600" b="1"/>
                <a:t>BDS</a:t>
              </a:r>
            </a:p>
          </p:txBody>
        </p:sp>
        <p:sp>
          <p:nvSpPr>
            <p:cNvPr id="16431" name="Line 66"/>
            <p:cNvSpPr>
              <a:spLocks noChangeShapeType="1"/>
            </p:cNvSpPr>
            <p:nvPr/>
          </p:nvSpPr>
          <p:spPr bwMode="auto">
            <a:xfrm flipH="1" flipV="1">
              <a:off x="4529138" y="3657600"/>
              <a:ext cx="33337" cy="14192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32" name="Rectangle 17"/>
            <p:cNvSpPr>
              <a:spLocks noChangeArrowheads="1"/>
            </p:cNvSpPr>
            <p:nvPr/>
          </p:nvSpPr>
          <p:spPr bwMode="auto">
            <a:xfrm rot="-2315986">
              <a:off x="1298575" y="2527300"/>
              <a:ext cx="241300" cy="222250"/>
            </a:xfrm>
            <a:prstGeom prst="rect">
              <a:avLst/>
            </a:prstGeom>
            <a:solidFill>
              <a:srgbClr val="FF99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433" name="Line 9"/>
            <p:cNvSpPr>
              <a:spLocks noChangeShapeType="1"/>
            </p:cNvSpPr>
            <p:nvPr/>
          </p:nvSpPr>
          <p:spPr bwMode="auto">
            <a:xfrm>
              <a:off x="1612900" y="3289300"/>
              <a:ext cx="701675" cy="11747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34" name="Line 9"/>
            <p:cNvSpPr>
              <a:spLocks noChangeShapeType="1"/>
            </p:cNvSpPr>
            <p:nvPr/>
          </p:nvSpPr>
          <p:spPr bwMode="auto">
            <a:xfrm>
              <a:off x="7013575" y="3803650"/>
              <a:ext cx="311150" cy="5207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35" name="Line 18"/>
            <p:cNvSpPr>
              <a:spLocks noChangeShapeType="1"/>
            </p:cNvSpPr>
            <p:nvPr/>
          </p:nvSpPr>
          <p:spPr bwMode="auto">
            <a:xfrm>
              <a:off x="5029200" y="3397250"/>
              <a:ext cx="114300" cy="13652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36" name="Line 20"/>
            <p:cNvSpPr>
              <a:spLocks noChangeShapeType="1"/>
            </p:cNvSpPr>
            <p:nvPr/>
          </p:nvSpPr>
          <p:spPr bwMode="auto">
            <a:xfrm>
              <a:off x="4648200" y="2740025"/>
              <a:ext cx="7905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37" name="Text Box 45"/>
            <p:cNvSpPr txBox="1">
              <a:spLocks noChangeArrowheads="1"/>
            </p:cNvSpPr>
            <p:nvPr/>
          </p:nvSpPr>
          <p:spPr bwMode="auto">
            <a:xfrm>
              <a:off x="3770313" y="1381125"/>
              <a:ext cx="1892300" cy="33813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1600" b="1"/>
                <a:t>125MeV NC Linac</a:t>
              </a:r>
            </a:p>
          </p:txBody>
        </p:sp>
        <p:sp>
          <p:nvSpPr>
            <p:cNvPr id="16438" name="Line 51"/>
            <p:cNvSpPr>
              <a:spLocks noChangeShapeType="1"/>
            </p:cNvSpPr>
            <p:nvPr/>
          </p:nvSpPr>
          <p:spPr bwMode="auto">
            <a:xfrm>
              <a:off x="5705475" y="2263775"/>
              <a:ext cx="742950" cy="11271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39" name="Rectangle 24"/>
            <p:cNvSpPr>
              <a:spLocks noChangeArrowheads="1"/>
            </p:cNvSpPr>
            <p:nvPr/>
          </p:nvSpPr>
          <p:spPr bwMode="auto">
            <a:xfrm>
              <a:off x="1543050" y="3101975"/>
              <a:ext cx="95250" cy="352425"/>
            </a:xfrm>
            <a:prstGeom prst="rect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  <p:sp>
          <p:nvSpPr>
            <p:cNvPr id="16440" name="Text Box 43"/>
            <p:cNvSpPr txBox="1">
              <a:spLocks noChangeArrowheads="1"/>
            </p:cNvSpPr>
            <p:nvPr/>
          </p:nvSpPr>
          <p:spPr bwMode="auto">
            <a:xfrm>
              <a:off x="252413" y="4740275"/>
              <a:ext cx="1290637" cy="83026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1600" b="1"/>
                <a:t>Switching Magnet (2.5 Hz)</a:t>
              </a:r>
            </a:p>
          </p:txBody>
        </p:sp>
        <p:sp>
          <p:nvSpPr>
            <p:cNvPr id="16441" name="Line 64"/>
            <p:cNvSpPr>
              <a:spLocks noChangeShapeType="1"/>
            </p:cNvSpPr>
            <p:nvPr/>
          </p:nvSpPr>
          <p:spPr bwMode="auto">
            <a:xfrm flipV="1">
              <a:off x="1333500" y="3489325"/>
              <a:ext cx="244475" cy="13303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2" name="Text Box 65"/>
            <p:cNvSpPr txBox="1">
              <a:spLocks noChangeArrowheads="1"/>
            </p:cNvSpPr>
            <p:nvPr/>
          </p:nvSpPr>
          <p:spPr bwMode="auto">
            <a:xfrm>
              <a:off x="3827463" y="5089525"/>
              <a:ext cx="1649412" cy="58420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1600" b="1"/>
                <a:t>Low Energy Electron Dump</a:t>
              </a:r>
            </a:p>
          </p:txBody>
        </p:sp>
        <p:sp>
          <p:nvSpPr>
            <p:cNvPr id="16443" name="Line 66"/>
            <p:cNvSpPr>
              <a:spLocks noChangeShapeType="1"/>
            </p:cNvSpPr>
            <p:nvPr/>
          </p:nvSpPr>
          <p:spPr bwMode="auto">
            <a:xfrm flipH="1" flipV="1">
              <a:off x="5229225" y="3724275"/>
              <a:ext cx="542925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4" name="Text Box 65"/>
            <p:cNvSpPr txBox="1">
              <a:spLocks noChangeArrowheads="1"/>
            </p:cNvSpPr>
            <p:nvPr/>
          </p:nvSpPr>
          <p:spPr bwMode="auto">
            <a:xfrm>
              <a:off x="5113338" y="5775325"/>
              <a:ext cx="1649412" cy="58420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1600" b="1"/>
                <a:t>500MeV Electron Dump</a:t>
              </a:r>
            </a:p>
          </p:txBody>
        </p:sp>
        <p:sp>
          <p:nvSpPr>
            <p:cNvPr id="16445" name="Line 66"/>
            <p:cNvSpPr>
              <a:spLocks noChangeShapeType="1"/>
            </p:cNvSpPr>
            <p:nvPr/>
          </p:nvSpPr>
          <p:spPr bwMode="auto">
            <a:xfrm flipH="1" flipV="1">
              <a:off x="5586413" y="3419475"/>
              <a:ext cx="957262" cy="1752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6" name="Text Box 65"/>
            <p:cNvSpPr txBox="1">
              <a:spLocks noChangeArrowheads="1"/>
            </p:cNvSpPr>
            <p:nvPr/>
          </p:nvSpPr>
          <p:spPr bwMode="auto">
            <a:xfrm>
              <a:off x="5970588" y="5108575"/>
              <a:ext cx="1249362" cy="58420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1600" b="1"/>
                <a:t>Photon Dump</a:t>
              </a:r>
            </a:p>
          </p:txBody>
        </p:sp>
        <p:sp>
          <p:nvSpPr>
            <p:cNvPr id="16447" name="Line 6"/>
            <p:cNvSpPr>
              <a:spLocks noChangeShapeType="1"/>
            </p:cNvSpPr>
            <p:nvPr/>
          </p:nvSpPr>
          <p:spPr bwMode="auto">
            <a:xfrm>
              <a:off x="2184400" y="3282950"/>
              <a:ext cx="5111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8" name="Line 6"/>
            <p:cNvSpPr>
              <a:spLocks noChangeShapeType="1"/>
            </p:cNvSpPr>
            <p:nvPr/>
          </p:nvSpPr>
          <p:spPr bwMode="auto">
            <a:xfrm>
              <a:off x="4308475" y="3282950"/>
              <a:ext cx="10731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9" name="Rectangle 17"/>
            <p:cNvSpPr>
              <a:spLocks noChangeArrowheads="1"/>
            </p:cNvSpPr>
            <p:nvPr/>
          </p:nvSpPr>
          <p:spPr bwMode="auto">
            <a:xfrm>
              <a:off x="5108575" y="3498850"/>
              <a:ext cx="241300" cy="222250"/>
            </a:xfrm>
            <a:prstGeom prst="rect">
              <a:avLst/>
            </a:prstGeom>
            <a:solidFill>
              <a:srgbClr val="FF99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ctr" hangingPunct="0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04800" y="2609850"/>
            <a:ext cx="8505825" cy="1209675"/>
            <a:chOff x="304800" y="2609850"/>
            <a:chExt cx="8505825" cy="1209675"/>
          </a:xfrm>
        </p:grpSpPr>
        <p:sp>
          <p:nvSpPr>
            <p:cNvPr id="18473" name="Line 3"/>
            <p:cNvSpPr>
              <a:spLocks noChangeShapeType="1"/>
            </p:cNvSpPr>
            <p:nvPr/>
          </p:nvSpPr>
          <p:spPr bwMode="auto">
            <a:xfrm>
              <a:off x="304800" y="3286125"/>
              <a:ext cx="515461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4" name="Line 9"/>
            <p:cNvSpPr>
              <a:spLocks noChangeShapeType="1"/>
            </p:cNvSpPr>
            <p:nvPr/>
          </p:nvSpPr>
          <p:spPr bwMode="auto">
            <a:xfrm>
              <a:off x="2193925" y="3298825"/>
              <a:ext cx="311150" cy="5207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5" name="Line 10"/>
            <p:cNvSpPr>
              <a:spLocks noChangeShapeType="1"/>
            </p:cNvSpPr>
            <p:nvPr/>
          </p:nvSpPr>
          <p:spPr bwMode="auto">
            <a:xfrm>
              <a:off x="2495550" y="3810000"/>
              <a:ext cx="6315075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6" name="Line 14"/>
            <p:cNvSpPr>
              <a:spLocks noChangeShapeType="1"/>
            </p:cNvSpPr>
            <p:nvPr/>
          </p:nvSpPr>
          <p:spPr bwMode="auto">
            <a:xfrm flipV="1">
              <a:off x="4305300" y="2730500"/>
              <a:ext cx="342900" cy="55245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7" name="Line 18"/>
            <p:cNvSpPr>
              <a:spLocks noChangeShapeType="1"/>
            </p:cNvSpPr>
            <p:nvPr/>
          </p:nvSpPr>
          <p:spPr bwMode="auto">
            <a:xfrm>
              <a:off x="4295775" y="3282950"/>
              <a:ext cx="114300" cy="13652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8" name="Line 19"/>
            <p:cNvSpPr>
              <a:spLocks noChangeShapeType="1"/>
            </p:cNvSpPr>
            <p:nvPr/>
          </p:nvSpPr>
          <p:spPr bwMode="auto">
            <a:xfrm>
              <a:off x="5438775" y="2730500"/>
              <a:ext cx="571500" cy="76200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9" name="Line 20"/>
            <p:cNvSpPr>
              <a:spLocks noChangeShapeType="1"/>
            </p:cNvSpPr>
            <p:nvPr/>
          </p:nvSpPr>
          <p:spPr bwMode="auto">
            <a:xfrm>
              <a:off x="6010275" y="3502025"/>
              <a:ext cx="2190750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80" name="Line 21"/>
            <p:cNvSpPr>
              <a:spLocks noChangeShapeType="1"/>
            </p:cNvSpPr>
            <p:nvPr/>
          </p:nvSpPr>
          <p:spPr bwMode="auto">
            <a:xfrm flipV="1">
              <a:off x="8201025" y="2609850"/>
              <a:ext cx="247650" cy="88265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81" name="Line 20"/>
            <p:cNvSpPr>
              <a:spLocks noChangeShapeType="1"/>
            </p:cNvSpPr>
            <p:nvPr/>
          </p:nvSpPr>
          <p:spPr bwMode="auto">
            <a:xfrm>
              <a:off x="4648200" y="2740025"/>
              <a:ext cx="790575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82" name="Line 6"/>
            <p:cNvSpPr>
              <a:spLocks noChangeShapeType="1"/>
            </p:cNvSpPr>
            <p:nvPr/>
          </p:nvSpPr>
          <p:spPr bwMode="auto">
            <a:xfrm>
              <a:off x="2184400" y="3282950"/>
              <a:ext cx="124991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83" name="Line 6"/>
            <p:cNvSpPr>
              <a:spLocks noChangeShapeType="1"/>
            </p:cNvSpPr>
            <p:nvPr/>
          </p:nvSpPr>
          <p:spPr bwMode="auto">
            <a:xfrm>
              <a:off x="4308475" y="3282950"/>
              <a:ext cx="107315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Normal Operation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4A9226B-BAE0-48BE-9073-9A725419AB3E}" type="slidenum">
              <a:rPr lang="en-US" smtClean="0">
                <a:cs typeface="Arial Unicode MS" charset="0"/>
              </a:rPr>
              <a:pPr/>
              <a:t>3</a:t>
            </a:fld>
            <a:endParaRPr lang="en-US" smtClean="0">
              <a:cs typeface="Arial Unicode MS" charset="0"/>
            </a:endParaRPr>
          </a:p>
        </p:txBody>
      </p:sp>
      <p:sp>
        <p:nvSpPr>
          <p:cNvPr id="18436" name="Line 5"/>
          <p:cNvSpPr>
            <a:spLocks noChangeShapeType="1"/>
          </p:cNvSpPr>
          <p:nvPr/>
        </p:nvSpPr>
        <p:spPr bwMode="auto">
          <a:xfrm flipV="1">
            <a:off x="609600" y="2590800"/>
            <a:ext cx="838200" cy="6921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>
            <a:off x="2308225" y="4464050"/>
            <a:ext cx="50165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4305300" y="3295650"/>
            <a:ext cx="733425" cy="1047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7321550" y="4321175"/>
            <a:ext cx="241300" cy="222250"/>
          </a:xfrm>
          <a:prstGeom prst="rect">
            <a:avLst/>
          </a:prstGeom>
          <a:solidFill>
            <a:srgbClr val="FF9900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40" name="Rectangle 24"/>
          <p:cNvSpPr>
            <a:spLocks noChangeArrowheads="1"/>
          </p:cNvSpPr>
          <p:nvPr/>
        </p:nvSpPr>
        <p:spPr bwMode="auto">
          <a:xfrm>
            <a:off x="514350" y="3101975"/>
            <a:ext cx="95250" cy="352425"/>
          </a:xfrm>
          <a:prstGeom prst="rect">
            <a:avLst/>
          </a:prstGeom>
          <a:solidFill>
            <a:schemeClr val="tx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41" name="Text Box 38"/>
          <p:cNvSpPr txBox="1">
            <a:spLocks noChangeArrowheads="1"/>
          </p:cNvSpPr>
          <p:nvPr/>
        </p:nvSpPr>
        <p:spPr bwMode="auto">
          <a:xfrm>
            <a:off x="7715250" y="1568450"/>
            <a:ext cx="1428750" cy="11176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600" b="1"/>
              <a:t>To DR (spin rotation &amp; energy compressor)</a:t>
            </a:r>
          </a:p>
        </p:txBody>
      </p:sp>
      <p:sp>
        <p:nvSpPr>
          <p:cNvPr id="18442" name="Text Box 39"/>
          <p:cNvSpPr txBox="1">
            <a:spLocks noChangeArrowheads="1"/>
          </p:cNvSpPr>
          <p:nvPr/>
        </p:nvSpPr>
        <p:spPr bwMode="auto">
          <a:xfrm>
            <a:off x="8018463" y="3762375"/>
            <a:ext cx="681037" cy="3365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GB" sz="1600" b="1"/>
              <a:t>To IP</a:t>
            </a:r>
          </a:p>
        </p:txBody>
      </p:sp>
      <p:sp>
        <p:nvSpPr>
          <p:cNvPr id="18443" name="Text Box 43"/>
          <p:cNvSpPr txBox="1">
            <a:spLocks noChangeArrowheads="1"/>
          </p:cNvSpPr>
          <p:nvPr/>
        </p:nvSpPr>
        <p:spPr bwMode="auto">
          <a:xfrm>
            <a:off x="236538" y="3987800"/>
            <a:ext cx="1143000" cy="3365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GB" sz="1600" b="1"/>
              <a:t>Undulator</a:t>
            </a:r>
          </a:p>
        </p:txBody>
      </p:sp>
      <p:sp>
        <p:nvSpPr>
          <p:cNvPr id="18444" name="Text Box 44"/>
          <p:cNvSpPr txBox="1">
            <a:spLocks noChangeArrowheads="1"/>
          </p:cNvSpPr>
          <p:nvPr/>
        </p:nvSpPr>
        <p:spPr bwMode="auto">
          <a:xfrm>
            <a:off x="3098800" y="2343150"/>
            <a:ext cx="796925" cy="3381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GB" sz="1600" b="1"/>
              <a:t>Target</a:t>
            </a:r>
          </a:p>
        </p:txBody>
      </p:sp>
      <p:sp>
        <p:nvSpPr>
          <p:cNvPr id="18445" name="Text Box 45"/>
          <p:cNvSpPr txBox="1">
            <a:spLocks noChangeArrowheads="1"/>
          </p:cNvSpPr>
          <p:nvPr/>
        </p:nvSpPr>
        <p:spPr bwMode="auto">
          <a:xfrm>
            <a:off x="4721225" y="1943100"/>
            <a:ext cx="1876425" cy="3365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GB" sz="1600" b="1"/>
              <a:t>400MeV NC Linac</a:t>
            </a:r>
          </a:p>
        </p:txBody>
      </p:sp>
      <p:sp>
        <p:nvSpPr>
          <p:cNvPr id="18446" name="Text Box 46"/>
          <p:cNvSpPr txBox="1">
            <a:spLocks noChangeArrowheads="1"/>
          </p:cNvSpPr>
          <p:nvPr/>
        </p:nvSpPr>
        <p:spPr bwMode="auto">
          <a:xfrm>
            <a:off x="5986463" y="1390650"/>
            <a:ext cx="1628775" cy="3365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GB" sz="1600" b="1"/>
              <a:t>5GeV SC Linac</a:t>
            </a:r>
          </a:p>
        </p:txBody>
      </p:sp>
      <p:sp>
        <p:nvSpPr>
          <p:cNvPr id="18447" name="Line 50"/>
          <p:cNvSpPr>
            <a:spLocks noChangeShapeType="1"/>
          </p:cNvSpPr>
          <p:nvPr/>
        </p:nvSpPr>
        <p:spPr bwMode="auto">
          <a:xfrm flipH="1">
            <a:off x="3276600" y="2638425"/>
            <a:ext cx="142875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8" name="Line 51"/>
          <p:cNvSpPr>
            <a:spLocks noChangeShapeType="1"/>
          </p:cNvSpPr>
          <p:nvPr/>
        </p:nvSpPr>
        <p:spPr bwMode="auto">
          <a:xfrm flipH="1">
            <a:off x="3819525" y="1682750"/>
            <a:ext cx="495300" cy="1489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9" name="Line 52"/>
          <p:cNvSpPr>
            <a:spLocks noChangeShapeType="1"/>
          </p:cNvSpPr>
          <p:nvPr/>
        </p:nvSpPr>
        <p:spPr bwMode="auto">
          <a:xfrm>
            <a:off x="6829425" y="1701800"/>
            <a:ext cx="762000" cy="16795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0" name="Rectangle 53"/>
          <p:cNvSpPr>
            <a:spLocks noChangeArrowheads="1"/>
          </p:cNvSpPr>
          <p:nvPr/>
        </p:nvSpPr>
        <p:spPr bwMode="auto">
          <a:xfrm>
            <a:off x="1797050" y="2860675"/>
            <a:ext cx="638175" cy="133350"/>
          </a:xfrm>
          <a:prstGeom prst="rect">
            <a:avLst/>
          </a:prstGeom>
          <a:solidFill>
            <a:srgbClr val="339966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51" name="Line 54"/>
          <p:cNvSpPr>
            <a:spLocks noChangeShapeType="1"/>
          </p:cNvSpPr>
          <p:nvPr/>
        </p:nvSpPr>
        <p:spPr bwMode="auto">
          <a:xfrm>
            <a:off x="2428875" y="2997200"/>
            <a:ext cx="266700" cy="279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2" name="Line 64"/>
          <p:cNvSpPr>
            <a:spLocks noChangeShapeType="1"/>
          </p:cNvSpPr>
          <p:nvPr/>
        </p:nvSpPr>
        <p:spPr bwMode="auto">
          <a:xfrm flipV="1">
            <a:off x="838200" y="3460750"/>
            <a:ext cx="196850" cy="492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3" name="Text Box 65"/>
          <p:cNvSpPr txBox="1">
            <a:spLocks noChangeArrowheads="1"/>
          </p:cNvSpPr>
          <p:nvPr/>
        </p:nvSpPr>
        <p:spPr bwMode="auto">
          <a:xfrm>
            <a:off x="2865438" y="3775075"/>
            <a:ext cx="858837" cy="3381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600" b="1"/>
              <a:t>BDS</a:t>
            </a:r>
          </a:p>
        </p:txBody>
      </p:sp>
      <p:sp>
        <p:nvSpPr>
          <p:cNvPr id="18454" name="Line 66"/>
          <p:cNvSpPr>
            <a:spLocks noChangeShapeType="1"/>
          </p:cNvSpPr>
          <p:nvPr/>
        </p:nvSpPr>
        <p:spPr bwMode="auto">
          <a:xfrm flipH="1" flipV="1">
            <a:off x="4529138" y="3657600"/>
            <a:ext cx="33337" cy="1419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5" name="Rectangle 17"/>
          <p:cNvSpPr>
            <a:spLocks noChangeArrowheads="1"/>
          </p:cNvSpPr>
          <p:nvPr/>
        </p:nvSpPr>
        <p:spPr bwMode="auto">
          <a:xfrm rot="-2315986">
            <a:off x="1298575" y="2527300"/>
            <a:ext cx="241300" cy="222250"/>
          </a:xfrm>
          <a:prstGeom prst="rect">
            <a:avLst/>
          </a:prstGeom>
          <a:solidFill>
            <a:srgbClr val="FF9900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56" name="Line 9"/>
          <p:cNvSpPr>
            <a:spLocks noChangeShapeType="1"/>
          </p:cNvSpPr>
          <p:nvPr/>
        </p:nvSpPr>
        <p:spPr bwMode="auto">
          <a:xfrm>
            <a:off x="1612900" y="3289300"/>
            <a:ext cx="701675" cy="11747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7" name="Line 9"/>
          <p:cNvSpPr>
            <a:spLocks noChangeShapeType="1"/>
          </p:cNvSpPr>
          <p:nvPr/>
        </p:nvSpPr>
        <p:spPr bwMode="auto">
          <a:xfrm>
            <a:off x="7013575" y="3803650"/>
            <a:ext cx="311150" cy="5207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8" name="Rectangle 17"/>
          <p:cNvSpPr>
            <a:spLocks noChangeArrowheads="1"/>
          </p:cNvSpPr>
          <p:nvPr/>
        </p:nvSpPr>
        <p:spPr bwMode="auto">
          <a:xfrm>
            <a:off x="5137150" y="3536950"/>
            <a:ext cx="241300" cy="222250"/>
          </a:xfrm>
          <a:prstGeom prst="rect">
            <a:avLst/>
          </a:prstGeom>
          <a:solidFill>
            <a:srgbClr val="FF9900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59" name="Line 18"/>
          <p:cNvSpPr>
            <a:spLocks noChangeShapeType="1"/>
          </p:cNvSpPr>
          <p:nvPr/>
        </p:nvSpPr>
        <p:spPr bwMode="auto">
          <a:xfrm>
            <a:off x="5019675" y="3397250"/>
            <a:ext cx="114300" cy="136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0" name="Text Box 45"/>
          <p:cNvSpPr txBox="1">
            <a:spLocks noChangeArrowheads="1"/>
          </p:cNvSpPr>
          <p:nvPr/>
        </p:nvSpPr>
        <p:spPr bwMode="auto">
          <a:xfrm>
            <a:off x="3770313" y="1381125"/>
            <a:ext cx="1892300" cy="3381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GB" sz="1600" b="1"/>
              <a:t>125MeV NC Linac</a:t>
            </a:r>
          </a:p>
        </p:txBody>
      </p:sp>
      <p:sp>
        <p:nvSpPr>
          <p:cNvPr id="18461" name="Line 51"/>
          <p:cNvSpPr>
            <a:spLocks noChangeShapeType="1"/>
          </p:cNvSpPr>
          <p:nvPr/>
        </p:nvSpPr>
        <p:spPr bwMode="auto">
          <a:xfrm>
            <a:off x="5705475" y="2263775"/>
            <a:ext cx="742950" cy="1127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2" name="Rectangle 24"/>
          <p:cNvSpPr>
            <a:spLocks noChangeArrowheads="1"/>
          </p:cNvSpPr>
          <p:nvPr/>
        </p:nvSpPr>
        <p:spPr bwMode="auto">
          <a:xfrm>
            <a:off x="1543050" y="3101975"/>
            <a:ext cx="95250" cy="352425"/>
          </a:xfrm>
          <a:prstGeom prst="rect">
            <a:avLst/>
          </a:prstGeom>
          <a:solidFill>
            <a:schemeClr val="tx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63" name="Text Box 65"/>
          <p:cNvSpPr txBox="1">
            <a:spLocks noChangeArrowheads="1"/>
          </p:cNvSpPr>
          <p:nvPr/>
        </p:nvSpPr>
        <p:spPr bwMode="auto">
          <a:xfrm>
            <a:off x="3827463" y="5089525"/>
            <a:ext cx="1649412" cy="584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600" b="1"/>
              <a:t>Low Energy Electron Dump</a:t>
            </a:r>
          </a:p>
        </p:txBody>
      </p:sp>
      <p:sp>
        <p:nvSpPr>
          <p:cNvPr id="18464" name="Line 66"/>
          <p:cNvSpPr>
            <a:spLocks noChangeShapeType="1"/>
          </p:cNvSpPr>
          <p:nvPr/>
        </p:nvSpPr>
        <p:spPr bwMode="auto">
          <a:xfrm flipH="1" flipV="1">
            <a:off x="5586413" y="3419475"/>
            <a:ext cx="957262" cy="1752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5" name="Text Box 65"/>
          <p:cNvSpPr txBox="1">
            <a:spLocks noChangeArrowheads="1"/>
          </p:cNvSpPr>
          <p:nvPr/>
        </p:nvSpPr>
        <p:spPr bwMode="auto">
          <a:xfrm>
            <a:off x="5970588" y="5108575"/>
            <a:ext cx="1249362" cy="584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600" b="1"/>
              <a:t>Photon Dump</a:t>
            </a:r>
          </a:p>
        </p:txBody>
      </p:sp>
      <p:sp>
        <p:nvSpPr>
          <p:cNvPr id="18466" name="Rectangle 4"/>
          <p:cNvSpPr>
            <a:spLocks noChangeArrowheads="1"/>
          </p:cNvSpPr>
          <p:nvPr/>
        </p:nvSpPr>
        <p:spPr bwMode="auto">
          <a:xfrm>
            <a:off x="914400" y="3155950"/>
            <a:ext cx="333375" cy="261938"/>
          </a:xfrm>
          <a:prstGeom prst="rect">
            <a:avLst/>
          </a:prstGeom>
          <a:solidFill>
            <a:srgbClr val="33CCCC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67" name="Oval 12"/>
          <p:cNvSpPr>
            <a:spLocks noChangeArrowheads="1"/>
          </p:cNvSpPr>
          <p:nvPr/>
        </p:nvSpPr>
        <p:spPr bwMode="auto">
          <a:xfrm>
            <a:off x="3228975" y="3063875"/>
            <a:ext cx="95250" cy="428625"/>
          </a:xfrm>
          <a:prstGeom prst="ellipse">
            <a:avLst/>
          </a:prstGeom>
          <a:solidFill>
            <a:srgbClr val="FF9900"/>
          </a:solidFill>
          <a:ln w="571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68" name="Rectangle 13"/>
          <p:cNvSpPr>
            <a:spLocks noChangeArrowheads="1"/>
          </p:cNvSpPr>
          <p:nvPr/>
        </p:nvSpPr>
        <p:spPr bwMode="auto">
          <a:xfrm>
            <a:off x="3438525" y="3206750"/>
            <a:ext cx="638175" cy="133350"/>
          </a:xfrm>
          <a:prstGeom prst="rect">
            <a:avLst/>
          </a:prstGeom>
          <a:solidFill>
            <a:srgbClr val="339966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69" name="Rectangle 16"/>
          <p:cNvSpPr>
            <a:spLocks noChangeArrowheads="1"/>
          </p:cNvSpPr>
          <p:nvPr/>
        </p:nvSpPr>
        <p:spPr bwMode="auto">
          <a:xfrm>
            <a:off x="5384800" y="3184525"/>
            <a:ext cx="241300" cy="222250"/>
          </a:xfrm>
          <a:prstGeom prst="rect">
            <a:avLst/>
          </a:prstGeom>
          <a:solidFill>
            <a:srgbClr val="FF9900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70" name="Rectangle 17"/>
          <p:cNvSpPr>
            <a:spLocks noChangeArrowheads="1"/>
          </p:cNvSpPr>
          <p:nvPr/>
        </p:nvSpPr>
        <p:spPr bwMode="auto">
          <a:xfrm>
            <a:off x="4413250" y="3413125"/>
            <a:ext cx="241300" cy="222250"/>
          </a:xfrm>
          <a:prstGeom prst="rect">
            <a:avLst/>
          </a:prstGeom>
          <a:solidFill>
            <a:srgbClr val="FF9900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71" name="Rectangle 22"/>
          <p:cNvSpPr>
            <a:spLocks noChangeArrowheads="1"/>
          </p:cNvSpPr>
          <p:nvPr/>
        </p:nvSpPr>
        <p:spPr bwMode="auto">
          <a:xfrm>
            <a:off x="6188075" y="3432175"/>
            <a:ext cx="638175" cy="133350"/>
          </a:xfrm>
          <a:prstGeom prst="rect">
            <a:avLst/>
          </a:prstGeom>
          <a:solidFill>
            <a:srgbClr val="339966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18472" name="Rectangle 23"/>
          <p:cNvSpPr>
            <a:spLocks noChangeArrowheads="1"/>
          </p:cNvSpPr>
          <p:nvPr/>
        </p:nvSpPr>
        <p:spPr bwMode="auto">
          <a:xfrm>
            <a:off x="7340600" y="3432175"/>
            <a:ext cx="638175" cy="133350"/>
          </a:xfrm>
          <a:prstGeom prst="rect">
            <a:avLst/>
          </a:prstGeom>
          <a:solidFill>
            <a:srgbClr val="339966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Positron Yield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CFB43A5-C5A6-4876-8F50-9F89E32A4FBF}" type="slidenum">
              <a:rPr lang="en-US" smtClean="0">
                <a:cs typeface="Arial Unicode MS" charset="0"/>
              </a:rPr>
              <a:pPr/>
              <a:t>4</a:t>
            </a:fld>
            <a:endParaRPr lang="en-US" smtClean="0">
              <a:cs typeface="Arial Unicode MS" charset="0"/>
            </a:endParaRPr>
          </a:p>
        </p:txBody>
      </p:sp>
      <p:pic>
        <p:nvPicPr>
          <p:cNvPr id="20483" name="Content Placeholder 4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98525" y="990600"/>
            <a:ext cx="734695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304800" y="2609850"/>
            <a:ext cx="8143875" cy="1854200"/>
            <a:chOff x="304800" y="2609850"/>
            <a:chExt cx="8143875" cy="1854200"/>
          </a:xfrm>
        </p:grpSpPr>
        <p:grpSp>
          <p:nvGrpSpPr>
            <p:cNvPr id="22563" name="Group 56"/>
            <p:cNvGrpSpPr>
              <a:grpSpLocks/>
            </p:cNvGrpSpPr>
            <p:nvPr/>
          </p:nvGrpSpPr>
          <p:grpSpPr bwMode="auto">
            <a:xfrm>
              <a:off x="304800" y="2609850"/>
              <a:ext cx="8143875" cy="1854200"/>
              <a:chOff x="304800" y="2609850"/>
              <a:chExt cx="8143875" cy="1854200"/>
            </a:xfrm>
          </p:grpSpPr>
          <p:sp>
            <p:nvSpPr>
              <p:cNvPr id="22565" name="Line 3"/>
              <p:cNvSpPr>
                <a:spLocks noChangeShapeType="1"/>
              </p:cNvSpPr>
              <p:nvPr/>
            </p:nvSpPr>
            <p:spPr bwMode="auto">
              <a:xfrm>
                <a:off x="304800" y="3286125"/>
                <a:ext cx="5154613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6" name="Line 14"/>
              <p:cNvSpPr>
                <a:spLocks noChangeShapeType="1"/>
              </p:cNvSpPr>
              <p:nvPr/>
            </p:nvSpPr>
            <p:spPr bwMode="auto">
              <a:xfrm flipV="1">
                <a:off x="4305300" y="2730500"/>
                <a:ext cx="342900" cy="552450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7" name="Line 18"/>
              <p:cNvSpPr>
                <a:spLocks noChangeShapeType="1"/>
              </p:cNvSpPr>
              <p:nvPr/>
            </p:nvSpPr>
            <p:spPr bwMode="auto">
              <a:xfrm>
                <a:off x="4295775" y="3282950"/>
                <a:ext cx="114300" cy="136525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8" name="Line 19"/>
              <p:cNvSpPr>
                <a:spLocks noChangeShapeType="1"/>
              </p:cNvSpPr>
              <p:nvPr/>
            </p:nvSpPr>
            <p:spPr bwMode="auto">
              <a:xfrm>
                <a:off x="5438775" y="2730500"/>
                <a:ext cx="571500" cy="762000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9" name="Line 20"/>
              <p:cNvSpPr>
                <a:spLocks noChangeShapeType="1"/>
              </p:cNvSpPr>
              <p:nvPr/>
            </p:nvSpPr>
            <p:spPr bwMode="auto">
              <a:xfrm>
                <a:off x="6010275" y="3502025"/>
                <a:ext cx="2190750" cy="0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0" name="Line 21"/>
              <p:cNvSpPr>
                <a:spLocks noChangeShapeType="1"/>
              </p:cNvSpPr>
              <p:nvPr/>
            </p:nvSpPr>
            <p:spPr bwMode="auto">
              <a:xfrm flipV="1">
                <a:off x="8201025" y="2609850"/>
                <a:ext cx="247650" cy="882650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1" name="Line 20"/>
              <p:cNvSpPr>
                <a:spLocks noChangeShapeType="1"/>
              </p:cNvSpPr>
              <p:nvPr/>
            </p:nvSpPr>
            <p:spPr bwMode="auto">
              <a:xfrm>
                <a:off x="4648200" y="2740025"/>
                <a:ext cx="790575" cy="0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2" name="Line 6"/>
              <p:cNvSpPr>
                <a:spLocks noChangeShapeType="1"/>
              </p:cNvSpPr>
              <p:nvPr/>
            </p:nvSpPr>
            <p:spPr bwMode="auto">
              <a:xfrm>
                <a:off x="1605516" y="3282950"/>
                <a:ext cx="18288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3" name="Line 6"/>
              <p:cNvSpPr>
                <a:spLocks noChangeShapeType="1"/>
              </p:cNvSpPr>
              <p:nvPr/>
            </p:nvSpPr>
            <p:spPr bwMode="auto">
              <a:xfrm>
                <a:off x="2308225" y="4464050"/>
                <a:ext cx="5016500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4" name="Line 9"/>
              <p:cNvSpPr>
                <a:spLocks noChangeShapeType="1"/>
              </p:cNvSpPr>
              <p:nvPr/>
            </p:nvSpPr>
            <p:spPr bwMode="auto">
              <a:xfrm>
                <a:off x="1612900" y="3289300"/>
                <a:ext cx="701675" cy="117475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564" name="Line 6"/>
            <p:cNvSpPr>
              <a:spLocks noChangeShapeType="1"/>
            </p:cNvSpPr>
            <p:nvPr/>
          </p:nvSpPr>
          <p:spPr bwMode="auto">
            <a:xfrm>
              <a:off x="4308475" y="3282950"/>
              <a:ext cx="107315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Switched Mode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EA15C0-A6C2-4677-AA15-51D2A21216D0}" type="slidenum">
              <a:rPr lang="en-US" smtClean="0">
                <a:cs typeface="Arial Unicode MS" charset="0"/>
              </a:rPr>
              <a:pPr/>
              <a:t>5</a:t>
            </a:fld>
            <a:endParaRPr lang="en-US" smtClean="0">
              <a:cs typeface="Arial Unicode MS" charset="0"/>
            </a:endParaRPr>
          </a:p>
        </p:txBody>
      </p:sp>
      <p:sp>
        <p:nvSpPr>
          <p:cNvPr id="22532" name="Line 5"/>
          <p:cNvSpPr>
            <a:spLocks noChangeShapeType="1"/>
          </p:cNvSpPr>
          <p:nvPr/>
        </p:nvSpPr>
        <p:spPr bwMode="auto">
          <a:xfrm flipV="1">
            <a:off x="609600" y="2590800"/>
            <a:ext cx="838200" cy="6921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Line 7"/>
          <p:cNvSpPr>
            <a:spLocks noChangeShapeType="1"/>
          </p:cNvSpPr>
          <p:nvPr/>
        </p:nvSpPr>
        <p:spPr bwMode="auto">
          <a:xfrm>
            <a:off x="4305300" y="3295650"/>
            <a:ext cx="733425" cy="1047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Rectangle 8"/>
          <p:cNvSpPr>
            <a:spLocks noChangeArrowheads="1"/>
          </p:cNvSpPr>
          <p:nvPr/>
        </p:nvSpPr>
        <p:spPr bwMode="auto">
          <a:xfrm>
            <a:off x="7321550" y="4321175"/>
            <a:ext cx="241300" cy="222250"/>
          </a:xfrm>
          <a:prstGeom prst="rect">
            <a:avLst/>
          </a:prstGeom>
          <a:solidFill>
            <a:srgbClr val="FF9900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22535" name="Text Box 39"/>
          <p:cNvSpPr txBox="1">
            <a:spLocks noChangeArrowheads="1"/>
          </p:cNvSpPr>
          <p:nvPr/>
        </p:nvSpPr>
        <p:spPr bwMode="auto">
          <a:xfrm>
            <a:off x="8018463" y="3762375"/>
            <a:ext cx="681037" cy="3365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GB" sz="1600" b="1"/>
              <a:t>To IP</a:t>
            </a:r>
          </a:p>
        </p:txBody>
      </p:sp>
      <p:sp>
        <p:nvSpPr>
          <p:cNvPr id="22536" name="Text Box 43"/>
          <p:cNvSpPr txBox="1">
            <a:spLocks noChangeArrowheads="1"/>
          </p:cNvSpPr>
          <p:nvPr/>
        </p:nvSpPr>
        <p:spPr bwMode="auto">
          <a:xfrm>
            <a:off x="236538" y="3987800"/>
            <a:ext cx="1143000" cy="3365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GB" sz="1600" b="1"/>
              <a:t>Undulator</a:t>
            </a:r>
          </a:p>
        </p:txBody>
      </p:sp>
      <p:sp>
        <p:nvSpPr>
          <p:cNvPr id="22537" name="Rectangle 53"/>
          <p:cNvSpPr>
            <a:spLocks noChangeArrowheads="1"/>
          </p:cNvSpPr>
          <p:nvPr/>
        </p:nvSpPr>
        <p:spPr bwMode="auto">
          <a:xfrm>
            <a:off x="1797050" y="2860675"/>
            <a:ext cx="638175" cy="133350"/>
          </a:xfrm>
          <a:prstGeom prst="rect">
            <a:avLst/>
          </a:prstGeom>
          <a:solidFill>
            <a:srgbClr val="339966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22538" name="Line 54"/>
          <p:cNvSpPr>
            <a:spLocks noChangeShapeType="1"/>
          </p:cNvSpPr>
          <p:nvPr/>
        </p:nvSpPr>
        <p:spPr bwMode="auto">
          <a:xfrm>
            <a:off x="2428875" y="2997200"/>
            <a:ext cx="266700" cy="279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Line 64"/>
          <p:cNvSpPr>
            <a:spLocks noChangeShapeType="1"/>
          </p:cNvSpPr>
          <p:nvPr/>
        </p:nvSpPr>
        <p:spPr bwMode="auto">
          <a:xfrm flipV="1">
            <a:off x="838200" y="3460750"/>
            <a:ext cx="196850" cy="492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Text Box 65"/>
          <p:cNvSpPr txBox="1">
            <a:spLocks noChangeArrowheads="1"/>
          </p:cNvSpPr>
          <p:nvPr/>
        </p:nvSpPr>
        <p:spPr bwMode="auto">
          <a:xfrm>
            <a:off x="2865438" y="3775075"/>
            <a:ext cx="858837" cy="3381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600" b="1"/>
              <a:t>BDS</a:t>
            </a:r>
          </a:p>
        </p:txBody>
      </p:sp>
      <p:sp>
        <p:nvSpPr>
          <p:cNvPr id="22541" name="Rectangle 17"/>
          <p:cNvSpPr>
            <a:spLocks noChangeArrowheads="1"/>
          </p:cNvSpPr>
          <p:nvPr/>
        </p:nvSpPr>
        <p:spPr bwMode="auto">
          <a:xfrm rot="-2315986">
            <a:off x="1298575" y="2527300"/>
            <a:ext cx="241300" cy="222250"/>
          </a:xfrm>
          <a:prstGeom prst="rect">
            <a:avLst/>
          </a:prstGeom>
          <a:solidFill>
            <a:srgbClr val="FF9900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22542" name="Line 9"/>
          <p:cNvSpPr>
            <a:spLocks noChangeShapeType="1"/>
          </p:cNvSpPr>
          <p:nvPr/>
        </p:nvSpPr>
        <p:spPr bwMode="auto">
          <a:xfrm>
            <a:off x="7013575" y="3803650"/>
            <a:ext cx="311150" cy="5207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Rectangle 17"/>
          <p:cNvSpPr>
            <a:spLocks noChangeArrowheads="1"/>
          </p:cNvSpPr>
          <p:nvPr/>
        </p:nvSpPr>
        <p:spPr bwMode="auto">
          <a:xfrm>
            <a:off x="5137150" y="3536950"/>
            <a:ext cx="241300" cy="222250"/>
          </a:xfrm>
          <a:prstGeom prst="rect">
            <a:avLst/>
          </a:prstGeom>
          <a:solidFill>
            <a:srgbClr val="FF9900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22544" name="Line 18"/>
          <p:cNvSpPr>
            <a:spLocks noChangeShapeType="1"/>
          </p:cNvSpPr>
          <p:nvPr/>
        </p:nvSpPr>
        <p:spPr bwMode="auto">
          <a:xfrm>
            <a:off x="5019675" y="3397250"/>
            <a:ext cx="114300" cy="136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Oval 12"/>
          <p:cNvSpPr>
            <a:spLocks noChangeArrowheads="1"/>
          </p:cNvSpPr>
          <p:nvPr/>
        </p:nvSpPr>
        <p:spPr bwMode="auto">
          <a:xfrm>
            <a:off x="3228975" y="3063875"/>
            <a:ext cx="95250" cy="428625"/>
          </a:xfrm>
          <a:prstGeom prst="ellipse">
            <a:avLst/>
          </a:prstGeom>
          <a:solidFill>
            <a:srgbClr val="FF9900"/>
          </a:solidFill>
          <a:ln w="571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22546" name="Rectangle 13"/>
          <p:cNvSpPr>
            <a:spLocks noChangeArrowheads="1"/>
          </p:cNvSpPr>
          <p:nvPr/>
        </p:nvSpPr>
        <p:spPr bwMode="auto">
          <a:xfrm>
            <a:off x="3438525" y="3206750"/>
            <a:ext cx="638175" cy="133350"/>
          </a:xfrm>
          <a:prstGeom prst="rect">
            <a:avLst/>
          </a:prstGeom>
          <a:solidFill>
            <a:srgbClr val="339966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22547" name="Rectangle 16"/>
          <p:cNvSpPr>
            <a:spLocks noChangeArrowheads="1"/>
          </p:cNvSpPr>
          <p:nvPr/>
        </p:nvSpPr>
        <p:spPr bwMode="auto">
          <a:xfrm>
            <a:off x="5384800" y="3184525"/>
            <a:ext cx="241300" cy="222250"/>
          </a:xfrm>
          <a:prstGeom prst="rect">
            <a:avLst/>
          </a:prstGeom>
          <a:solidFill>
            <a:srgbClr val="FF9900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22548" name="Rectangle 17"/>
          <p:cNvSpPr>
            <a:spLocks noChangeArrowheads="1"/>
          </p:cNvSpPr>
          <p:nvPr/>
        </p:nvSpPr>
        <p:spPr bwMode="auto">
          <a:xfrm>
            <a:off x="4413250" y="3413125"/>
            <a:ext cx="241300" cy="222250"/>
          </a:xfrm>
          <a:prstGeom prst="rect">
            <a:avLst/>
          </a:prstGeom>
          <a:solidFill>
            <a:srgbClr val="FF9900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22549" name="Rectangle 22"/>
          <p:cNvSpPr>
            <a:spLocks noChangeArrowheads="1"/>
          </p:cNvSpPr>
          <p:nvPr/>
        </p:nvSpPr>
        <p:spPr bwMode="auto">
          <a:xfrm>
            <a:off x="6188075" y="3432175"/>
            <a:ext cx="638175" cy="133350"/>
          </a:xfrm>
          <a:prstGeom prst="rect">
            <a:avLst/>
          </a:prstGeom>
          <a:solidFill>
            <a:srgbClr val="339966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22550" name="Rectangle 23"/>
          <p:cNvSpPr>
            <a:spLocks noChangeArrowheads="1"/>
          </p:cNvSpPr>
          <p:nvPr/>
        </p:nvSpPr>
        <p:spPr bwMode="auto">
          <a:xfrm>
            <a:off x="7340600" y="3432175"/>
            <a:ext cx="638175" cy="133350"/>
          </a:xfrm>
          <a:prstGeom prst="rect">
            <a:avLst/>
          </a:prstGeom>
          <a:solidFill>
            <a:srgbClr val="339966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grpSp>
        <p:nvGrpSpPr>
          <p:cNvPr id="4" name="Group 53"/>
          <p:cNvGrpSpPr>
            <a:grpSpLocks/>
          </p:cNvGrpSpPr>
          <p:nvPr/>
        </p:nvGrpSpPr>
        <p:grpSpPr bwMode="auto">
          <a:xfrm>
            <a:off x="307975" y="3287713"/>
            <a:ext cx="8502650" cy="531812"/>
            <a:chOff x="308343" y="3287376"/>
            <a:chExt cx="8502282" cy="532149"/>
          </a:xfrm>
        </p:grpSpPr>
        <p:sp>
          <p:nvSpPr>
            <p:cNvPr id="22560" name="Line 9"/>
            <p:cNvSpPr>
              <a:spLocks noChangeShapeType="1"/>
            </p:cNvSpPr>
            <p:nvPr/>
          </p:nvSpPr>
          <p:spPr bwMode="auto">
            <a:xfrm>
              <a:off x="2193925" y="3298825"/>
              <a:ext cx="311150" cy="5207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1" name="Line 10"/>
            <p:cNvSpPr>
              <a:spLocks noChangeShapeType="1"/>
            </p:cNvSpPr>
            <p:nvPr/>
          </p:nvSpPr>
          <p:spPr bwMode="auto">
            <a:xfrm>
              <a:off x="2495550" y="3810000"/>
              <a:ext cx="6315075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2" name="Line 6"/>
            <p:cNvSpPr>
              <a:spLocks noChangeShapeType="1"/>
            </p:cNvSpPr>
            <p:nvPr/>
          </p:nvSpPr>
          <p:spPr bwMode="auto">
            <a:xfrm>
              <a:off x="308343" y="3287376"/>
              <a:ext cx="188196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52" name="Text Box 47"/>
          <p:cNvSpPr txBox="1">
            <a:spLocks noChangeArrowheads="1"/>
          </p:cNvSpPr>
          <p:nvPr/>
        </p:nvSpPr>
        <p:spPr bwMode="auto">
          <a:xfrm>
            <a:off x="7431088" y="4581525"/>
            <a:ext cx="1322387" cy="584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600" b="1"/>
              <a:t>High Power Dump</a:t>
            </a:r>
          </a:p>
        </p:txBody>
      </p:sp>
      <p:sp>
        <p:nvSpPr>
          <p:cNvPr id="22553" name="Text Box 61"/>
          <p:cNvSpPr txBox="1">
            <a:spLocks noChangeArrowheads="1"/>
          </p:cNvSpPr>
          <p:nvPr/>
        </p:nvSpPr>
        <p:spPr bwMode="auto">
          <a:xfrm>
            <a:off x="1520825" y="5341938"/>
            <a:ext cx="2433638" cy="83026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600" b="1"/>
              <a:t>150 GeV Electron Transport to Dump (Switched Mode)</a:t>
            </a:r>
          </a:p>
        </p:txBody>
      </p:sp>
      <p:sp>
        <p:nvSpPr>
          <p:cNvPr id="22554" name="Line 62"/>
          <p:cNvSpPr>
            <a:spLocks noChangeShapeType="1"/>
          </p:cNvSpPr>
          <p:nvPr/>
        </p:nvSpPr>
        <p:spPr bwMode="auto">
          <a:xfrm flipH="1" flipV="1">
            <a:off x="2722563" y="4486275"/>
            <a:ext cx="1587" cy="857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5" name="Text Box 43"/>
          <p:cNvSpPr txBox="1">
            <a:spLocks noChangeArrowheads="1"/>
          </p:cNvSpPr>
          <p:nvPr/>
        </p:nvSpPr>
        <p:spPr bwMode="auto">
          <a:xfrm>
            <a:off x="252413" y="4740275"/>
            <a:ext cx="1290637" cy="8302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600" b="1"/>
              <a:t>Switching Magnet (2.5 Hz)</a:t>
            </a:r>
          </a:p>
        </p:txBody>
      </p:sp>
      <p:sp>
        <p:nvSpPr>
          <p:cNvPr id="22556" name="Line 64"/>
          <p:cNvSpPr>
            <a:spLocks noChangeShapeType="1"/>
          </p:cNvSpPr>
          <p:nvPr/>
        </p:nvSpPr>
        <p:spPr bwMode="auto">
          <a:xfrm flipV="1">
            <a:off x="1333500" y="3489325"/>
            <a:ext cx="244475" cy="1330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7" name="Rectangle 24"/>
          <p:cNvSpPr>
            <a:spLocks noChangeArrowheads="1"/>
          </p:cNvSpPr>
          <p:nvPr/>
        </p:nvSpPr>
        <p:spPr bwMode="auto">
          <a:xfrm>
            <a:off x="514350" y="3101975"/>
            <a:ext cx="95250" cy="352425"/>
          </a:xfrm>
          <a:prstGeom prst="rect">
            <a:avLst/>
          </a:prstGeom>
          <a:solidFill>
            <a:schemeClr val="tx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22558" name="Rectangle 24"/>
          <p:cNvSpPr>
            <a:spLocks noChangeArrowheads="1"/>
          </p:cNvSpPr>
          <p:nvPr/>
        </p:nvSpPr>
        <p:spPr bwMode="auto">
          <a:xfrm>
            <a:off x="1543050" y="3101975"/>
            <a:ext cx="95250" cy="352425"/>
          </a:xfrm>
          <a:prstGeom prst="rect">
            <a:avLst/>
          </a:prstGeom>
          <a:solidFill>
            <a:schemeClr val="tx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  <p:sp>
        <p:nvSpPr>
          <p:cNvPr id="22559" name="Rectangle 4"/>
          <p:cNvSpPr>
            <a:spLocks noChangeArrowheads="1"/>
          </p:cNvSpPr>
          <p:nvPr/>
        </p:nvSpPr>
        <p:spPr bwMode="auto">
          <a:xfrm>
            <a:off x="914400" y="3155950"/>
            <a:ext cx="333375" cy="261938"/>
          </a:xfrm>
          <a:prstGeom prst="rect">
            <a:avLst/>
          </a:prstGeom>
          <a:solidFill>
            <a:srgbClr val="33CCCC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ctr" hangingPunct="0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Number of Positrons per Bunch</a:t>
            </a:r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D1CCAFF-7CC1-467F-B1B7-FD146CDB2990}" type="slidenum">
              <a:rPr lang="en-US" smtClean="0">
                <a:cs typeface="Arial Unicode MS" charset="0"/>
              </a:rPr>
              <a:pPr/>
              <a:t>6</a:t>
            </a:fld>
            <a:endParaRPr lang="en-US" smtClean="0">
              <a:cs typeface="Arial Unicode MS" charset="0"/>
            </a:endParaRPr>
          </a:p>
        </p:txBody>
      </p:sp>
      <p:pic>
        <p:nvPicPr>
          <p:cNvPr id="24579" name="図 14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752850" y="846138"/>
            <a:ext cx="4095750" cy="2681287"/>
          </a:xfrm>
        </p:spPr>
      </p:pic>
      <p:pic>
        <p:nvPicPr>
          <p:cNvPr id="24580" name="図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1900" y="3609975"/>
            <a:ext cx="40957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781050" y="1685925"/>
            <a:ext cx="2800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ctr" hangingPunct="0"/>
            <a:r>
              <a:rPr lang="en-GB"/>
              <a:t>SB2009</a:t>
            </a:r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781050" y="4514850"/>
            <a:ext cx="2800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ctr" hangingPunct="0"/>
            <a:r>
              <a:rPr lang="en-GB"/>
              <a:t>RDR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Energy Spread Assumptions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05800" cy="5334000"/>
          </a:xfrm>
        </p:spPr>
        <p:txBody>
          <a:bodyPr/>
          <a:lstStyle/>
          <a:p>
            <a:pPr eaLnBrk="1" hangingPunct="1"/>
            <a:r>
              <a:rPr lang="en-GB" sz="2400" smtClean="0"/>
              <a:t>Energy spread at the entrance to the main linac is 1.5% at 15 GeV for RDR and 1.08% at 15GeV for SB2009 (N Solyak)</a:t>
            </a:r>
          </a:p>
          <a:p>
            <a:pPr eaLnBrk="1" hangingPunct="1"/>
            <a:r>
              <a:rPr lang="en-GB" sz="2400" smtClean="0"/>
              <a:t>No growth due to linac etc</a:t>
            </a:r>
          </a:p>
          <a:p>
            <a:pPr eaLnBrk="1" hangingPunct="1"/>
            <a:r>
              <a:rPr lang="en-GB" sz="2400" smtClean="0">
                <a:solidFill>
                  <a:srgbClr val="FF0000"/>
                </a:solidFill>
              </a:rPr>
              <a:t>In RDR case e+ are generated by e- at 150GeV</a:t>
            </a:r>
          </a:p>
          <a:p>
            <a:pPr lvl="1" eaLnBrk="1" hangingPunct="1"/>
            <a:r>
              <a:rPr lang="en-GB" sz="2000" smtClean="0">
                <a:solidFill>
                  <a:srgbClr val="FF0000"/>
                </a:solidFill>
              </a:rPr>
              <a:t>e- are either accelerated or decellerated after the undulator to achieve their required energy at the IP</a:t>
            </a:r>
          </a:p>
          <a:p>
            <a:pPr eaLnBrk="1" hangingPunct="1"/>
            <a:r>
              <a:rPr lang="en-GB" sz="2400" smtClean="0">
                <a:solidFill>
                  <a:srgbClr val="0000FF"/>
                </a:solidFill>
              </a:rPr>
              <a:t>In SB2009, energy of e- is variable in the undulator</a:t>
            </a:r>
          </a:p>
          <a:p>
            <a:pPr lvl="1" eaLnBrk="1" hangingPunct="1"/>
            <a:r>
              <a:rPr lang="en-GB" sz="2000" smtClean="0">
                <a:solidFill>
                  <a:srgbClr val="0000FF"/>
                </a:solidFill>
              </a:rPr>
              <a:t>125 to 250GeV @ 5Hz operation or</a:t>
            </a:r>
          </a:p>
          <a:p>
            <a:pPr lvl="1" eaLnBrk="1" hangingPunct="1"/>
            <a:r>
              <a:rPr lang="en-GB" sz="2000" smtClean="0">
                <a:solidFill>
                  <a:srgbClr val="0000FF"/>
                </a:solidFill>
              </a:rPr>
              <a:t>150 GeV @ 2.5Hz operation</a:t>
            </a:r>
          </a:p>
          <a:p>
            <a:pPr lvl="1" eaLnBrk="1" hangingPunct="1"/>
            <a:r>
              <a:rPr lang="en-GB" sz="2000" smtClean="0">
                <a:solidFill>
                  <a:srgbClr val="0000FF"/>
                </a:solidFill>
              </a:rPr>
              <a:t>Length of undulator is varied (modules are switched on/off) to keep yield at 1.5e+/e-</a:t>
            </a:r>
          </a:p>
          <a:p>
            <a:pPr lvl="1" eaLnBrk="1" hangingPunct="1"/>
            <a:endParaRPr lang="en-GB" sz="2000" smtClean="0">
              <a:solidFill>
                <a:srgbClr val="0000FF"/>
              </a:solidFill>
            </a:endParaRPr>
          </a:p>
          <a:p>
            <a:pPr eaLnBrk="1" hangingPunct="1"/>
            <a:endParaRPr lang="en-GB" sz="2400" smtClean="0"/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6BBA943-002A-44E8-96D8-D3F7D8EA60E2}" type="slidenum">
              <a:rPr lang="en-US" smtClean="0">
                <a:cs typeface="Arial Unicode MS" charset="0"/>
              </a:rPr>
              <a:pPr/>
              <a:t>7</a:t>
            </a:fld>
            <a:endParaRPr lang="en-US" smtClean="0">
              <a:cs typeface="Arial Unicode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Positron Energy Spread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solidFill>
                  <a:srgbClr val="0000FF"/>
                </a:solidFill>
              </a:rPr>
              <a:t>e+ energy spread is </a:t>
            </a:r>
            <a:r>
              <a:rPr lang="en-GB" b="1" smtClean="0">
                <a:solidFill>
                  <a:srgbClr val="0000FF"/>
                </a:solidFill>
              </a:rPr>
              <a:t>independent</a:t>
            </a:r>
            <a:r>
              <a:rPr lang="en-GB" smtClean="0">
                <a:solidFill>
                  <a:srgbClr val="0000FF"/>
                </a:solidFill>
              </a:rPr>
              <a:t> of the source (set by DR &amp; RTML)</a:t>
            </a:r>
          </a:p>
          <a:p>
            <a:pPr lvl="1"/>
            <a:r>
              <a:rPr lang="en-GB" smtClean="0"/>
              <a:t>Scales as inverse of IP energy</a:t>
            </a:r>
          </a:p>
          <a:p>
            <a:pPr lvl="1"/>
            <a:r>
              <a:rPr lang="en-GB" smtClean="0"/>
              <a:t>RDR and SB2009 are different </a:t>
            </a: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323C479-0198-40FA-BF77-D6B54E751B61}" type="slidenum">
              <a:rPr lang="en-US" smtClean="0">
                <a:cs typeface="Arial Unicode MS" charset="0"/>
              </a:rPr>
              <a:pPr/>
              <a:t>8</a:t>
            </a:fld>
            <a:endParaRPr lang="en-US" smtClean="0">
              <a:cs typeface="Arial Unicode MS" charset="0"/>
            </a:endParaRPr>
          </a:p>
        </p:txBody>
      </p:sp>
      <p:grpSp>
        <p:nvGrpSpPr>
          <p:cNvPr id="28676" name="Group 6"/>
          <p:cNvGrpSpPr>
            <a:grpSpLocks/>
          </p:cNvGrpSpPr>
          <p:nvPr/>
        </p:nvGrpSpPr>
        <p:grpSpPr bwMode="auto">
          <a:xfrm>
            <a:off x="274638" y="3767138"/>
            <a:ext cx="8678862" cy="2319337"/>
            <a:chOff x="274195" y="3376613"/>
            <a:chExt cx="8679025" cy="2319337"/>
          </a:xfrm>
        </p:grpSpPr>
        <p:pic>
          <p:nvPicPr>
            <p:cNvPr id="2867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4195" y="3381375"/>
              <a:ext cx="5648767" cy="230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915024" y="3376613"/>
              <a:ext cx="3038196" cy="2319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677" name="TextBox 7"/>
          <p:cNvSpPr txBox="1">
            <a:spLocks noChangeArrowheads="1"/>
          </p:cNvSpPr>
          <p:nvPr/>
        </p:nvSpPr>
        <p:spPr bwMode="auto">
          <a:xfrm>
            <a:off x="3352800" y="3257550"/>
            <a:ext cx="2019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/>
            <a:r>
              <a:rPr lang="en-GB" sz="2400">
                <a:solidFill>
                  <a:srgbClr val="FF0000"/>
                </a:solidFill>
              </a:rPr>
              <a:t>RDR</a:t>
            </a:r>
          </a:p>
        </p:txBody>
      </p:sp>
      <p:sp>
        <p:nvSpPr>
          <p:cNvPr id="28678" name="TextBox 8"/>
          <p:cNvSpPr txBox="1">
            <a:spLocks noChangeArrowheads="1"/>
          </p:cNvSpPr>
          <p:nvPr/>
        </p:nvSpPr>
        <p:spPr bwMode="auto">
          <a:xfrm>
            <a:off x="6419850" y="3257550"/>
            <a:ext cx="2019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/>
            <a:r>
              <a:rPr lang="en-GB" sz="2400">
                <a:solidFill>
                  <a:srgbClr val="FF0000"/>
                </a:solidFill>
              </a:rPr>
              <a:t>SB2009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Electron energy spread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solidFill>
                  <a:srgbClr val="0000FF"/>
                </a:solidFill>
              </a:rPr>
              <a:t>When e</a:t>
            </a:r>
            <a:r>
              <a:rPr lang="en-GB" baseline="30000" smtClean="0">
                <a:solidFill>
                  <a:srgbClr val="0000FF"/>
                </a:solidFill>
              </a:rPr>
              <a:t>- </a:t>
            </a:r>
            <a:r>
              <a:rPr lang="en-GB" smtClean="0">
                <a:solidFill>
                  <a:srgbClr val="0000FF"/>
                </a:solidFill>
              </a:rPr>
              <a:t>emit SR in undulator energy spread is </a:t>
            </a:r>
            <a:r>
              <a:rPr lang="en-GB" b="1" smtClean="0">
                <a:solidFill>
                  <a:srgbClr val="0000FF"/>
                </a:solidFill>
              </a:rPr>
              <a:t>increased</a:t>
            </a:r>
          </a:p>
          <a:p>
            <a:r>
              <a:rPr lang="en-GB" smtClean="0"/>
              <a:t>The SR induced contribution is added in quadrature to inherent energy spread</a:t>
            </a: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D3A03A5-364B-4425-8808-ADA3947D2A57}" type="slidenum">
              <a:rPr lang="en-US" smtClean="0">
                <a:cs typeface="Arial Unicode MS" charset="0"/>
              </a:rPr>
              <a:pPr/>
              <a:t>9</a:t>
            </a:fld>
            <a:endParaRPr lang="en-US" smtClean="0">
              <a:cs typeface="Arial Unicode MS" charset="0"/>
            </a:endParaRPr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505200"/>
            <a:ext cx="60134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4924425" y="3028950"/>
            <a:ext cx="2019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/>
            <a:r>
              <a:rPr lang="en-GB" sz="2400">
                <a:solidFill>
                  <a:srgbClr val="FF0000"/>
                </a:solidFill>
              </a:rPr>
              <a:t>RDR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2303</TotalTime>
  <Words>424</Words>
  <Application>Microsoft Office PowerPoint</Application>
  <PresentationFormat>On-screen Show (4:3)</PresentationFormat>
  <Paragraphs>101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Arial Unicode MS</vt:lpstr>
      <vt:lpstr>ＭＳ Ｐゴシック</vt:lpstr>
      <vt:lpstr>Blank Presentation</vt:lpstr>
      <vt:lpstr>Blank Presentation</vt:lpstr>
      <vt:lpstr>Blank Presentation</vt:lpstr>
      <vt:lpstr>Blank Presentation</vt:lpstr>
      <vt:lpstr>Blank Presentation</vt:lpstr>
      <vt:lpstr>Blank Presentation</vt:lpstr>
      <vt:lpstr>Blank Presentation</vt:lpstr>
      <vt:lpstr>Blank Presentation</vt:lpstr>
      <vt:lpstr>Running at Lower Energies</vt:lpstr>
      <vt:lpstr>Schematic Layout</vt:lpstr>
      <vt:lpstr>Normal Operation</vt:lpstr>
      <vt:lpstr>Positron Yield</vt:lpstr>
      <vt:lpstr>Switched Mode</vt:lpstr>
      <vt:lpstr>Number of Positrons per Bunch</vt:lpstr>
      <vt:lpstr>Energy Spread Assumptions</vt:lpstr>
      <vt:lpstr>Positron Energy Spread</vt:lpstr>
      <vt:lpstr>Electron energy spread</vt:lpstr>
      <vt:lpstr>Electron energy spread</vt:lpstr>
      <vt:lpstr>Electron energy spread</vt:lpstr>
      <vt:lpstr>Electron energy spread</vt:lpstr>
      <vt:lpstr>Mitigating the Low Energy Impact</vt:lpstr>
    </vt:vector>
  </TitlesOfParts>
  <Company>Cornell LEPP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 </cp:lastModifiedBy>
  <cp:revision>97</cp:revision>
  <dcterms:created xsi:type="dcterms:W3CDTF">2005-11-21T04:08:26Z</dcterms:created>
  <dcterms:modified xsi:type="dcterms:W3CDTF">2010-01-06T11:59:21Z</dcterms:modified>
</cp:coreProperties>
</file>