
<file path=[Content_Types].xml><?xml version="1.0" encoding="utf-8"?>
<Types xmlns="http://schemas.openxmlformats.org/package/2006/content-types">
  <Override PartName="/ppt/slideMasters/slideMaster4.xml" ContentType="application/vnd.openxmlformats-officedocument.presentationml.slideMaster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3.xml" ContentType="application/vnd.openxmlformats-officedocument.presentationml.slideMaster+xml"/>
  <Override PartName="/ppt/theme/theme6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wmf" ContentType="image/x-wmf"/>
  <Override PartName="/ppt/handoutMasters/handoutMaster1.xml" ContentType="application/vnd.openxmlformats-officedocument.presentationml.handoutMaster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theme/theme5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  <p:sldMasterId id="2147483663" r:id="rId3"/>
    <p:sldMasterId id="2147483665" r:id="rId4"/>
  </p:sldMasterIdLst>
  <p:notesMasterIdLst>
    <p:notesMasterId r:id="rId15"/>
  </p:notesMasterIdLst>
  <p:handoutMasterIdLst>
    <p:handoutMasterId r:id="rId16"/>
  </p:handoutMasterIdLst>
  <p:sldIdLst>
    <p:sldId id="257" r:id="rId5"/>
    <p:sldId id="261" r:id="rId6"/>
    <p:sldId id="262" r:id="rId7"/>
    <p:sldId id="263" r:id="rId8"/>
    <p:sldId id="258" r:id="rId9"/>
    <p:sldId id="259" r:id="rId10"/>
    <p:sldId id="266" r:id="rId11"/>
    <p:sldId id="265" r:id="rId12"/>
    <p:sldId id="264" r:id="rId13"/>
    <p:sldId id="260" r:id="rId1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0.xml"/><Relationship Id="rId2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1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6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0" Type="http://schemas.openxmlformats.org/officeDocument/2006/relationships/slide" Target="slides/slide6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8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yamamotoakira:Akira-MacBook:Akira-0908:ILC:Cavity-Yield:ILC%20Cavity%20Tests%20alternative%20plots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title>
      <c:tx>
        <c:rich>
          <a:bodyPr/>
          <a:lstStyle/>
          <a:p>
            <a:pPr>
              <a:defRPr lang="en-GB"/>
            </a:pPr>
            <a:r>
              <a:rPr lang="en-US" sz="1400" dirty="0"/>
              <a:t>July</a:t>
            </a:r>
            <a:r>
              <a:rPr lang="en-US" sz="1400" baseline="0" dirty="0"/>
              <a:t> 2009 Data</a:t>
            </a:r>
          </a:p>
          <a:p>
            <a:pPr>
              <a:defRPr lang="en-GB"/>
            </a:pPr>
            <a:r>
              <a:rPr lang="en-US" sz="1400" baseline="0" dirty="0"/>
              <a:t>1st +2nd Pass, 1st pass cut 35MV/m ,</a:t>
            </a:r>
            <a:r>
              <a:rPr lang="en-US" sz="1400" baseline="0" dirty="0" err="1"/>
              <a:t>Accel</a:t>
            </a:r>
            <a:r>
              <a:rPr lang="en-US" sz="1400" baseline="0" dirty="0"/>
              <a:t> or </a:t>
            </a:r>
            <a:r>
              <a:rPr lang="en-US" sz="1400" baseline="0" dirty="0" err="1"/>
              <a:t>Zanon</a:t>
            </a:r>
            <a:r>
              <a:rPr lang="en-US" sz="1400" baseline="0" dirty="0"/>
              <a:t/>
            </a:r>
            <a:br>
              <a:rPr lang="en-US" sz="1400" baseline="0" dirty="0"/>
            </a:br>
            <a:r>
              <a:rPr lang="en-US" sz="1400" baseline="0" dirty="0"/>
              <a:t>Alternative Yield Analysis</a:t>
            </a:r>
            <a:endParaRPr lang="en-US" sz="1400" dirty="0"/>
          </a:p>
        </c:rich>
      </c:tx>
      <c:layout>
        <c:manualLayout>
          <c:xMode val="edge"/>
          <c:yMode val="edge"/>
          <c:x val="0.237144316004868"/>
          <c:y val="0.0647534952170714"/>
        </c:manualLayout>
      </c:layout>
    </c:title>
    <c:plotArea>
      <c:layout>
        <c:manualLayout>
          <c:layoutTarget val="inner"/>
          <c:xMode val="edge"/>
          <c:yMode val="edge"/>
          <c:x val="0.15790908136483"/>
          <c:y val="0.252830911599968"/>
          <c:w val="0.718445564304462"/>
          <c:h val="0.585950158292069"/>
        </c:manualLayout>
      </c:layout>
      <c:scatterChart>
        <c:scatterStyle val="lineMarker"/>
        <c:ser>
          <c:idx val="0"/>
          <c:order val="0"/>
          <c:tx>
            <c:v>Average Gradient</c:v>
          </c:tx>
          <c:spPr>
            <a:ln w="28575">
              <a:noFill/>
            </a:ln>
          </c:spPr>
          <c:marker>
            <c:symbol val="diamond"/>
            <c:size val="16"/>
          </c:marker>
          <c:errBars>
            <c:errDir val="y"/>
            <c:errBarType val="both"/>
            <c:errValType val="cust"/>
            <c:plus>
              <c:numRef>
                <c:f>'Average Grad Yield - 2nd pass'!$B$25:$H$25</c:f>
                <c:numCache>
                  <c:formatCode>General</c:formatCode>
                  <c:ptCount val="7"/>
                  <c:pt idx="0">
                    <c:v>9.982722003366173</c:v>
                  </c:pt>
                  <c:pt idx="1">
                    <c:v>8.49766321204596</c:v>
                  </c:pt>
                  <c:pt idx="2">
                    <c:v>8.49766321204596</c:v>
                  </c:pt>
                  <c:pt idx="3">
                    <c:v>6.76614872519281</c:v>
                  </c:pt>
                  <c:pt idx="4">
                    <c:v>5.406644772158403</c:v>
                  </c:pt>
                  <c:pt idx="5">
                    <c:v>3.879872420582926</c:v>
                  </c:pt>
                  <c:pt idx="6">
                    <c:v>2.450045674987339</c:v>
                  </c:pt>
                </c:numCache>
              </c:numRef>
            </c:plus>
            <c:minus>
              <c:numRef>
                <c:f>'Average Grad Yield - 2nd pass'!$B$25:$H$25</c:f>
                <c:numCache>
                  <c:formatCode>General</c:formatCode>
                  <c:ptCount val="7"/>
                  <c:pt idx="0">
                    <c:v>9.982722003366173</c:v>
                  </c:pt>
                  <c:pt idx="1">
                    <c:v>8.49766321204596</c:v>
                  </c:pt>
                  <c:pt idx="2">
                    <c:v>8.49766321204596</c:v>
                  </c:pt>
                  <c:pt idx="3">
                    <c:v>6.76614872519281</c:v>
                  </c:pt>
                  <c:pt idx="4">
                    <c:v>5.406644772158403</c:v>
                  </c:pt>
                  <c:pt idx="5">
                    <c:v>3.879872420582926</c:v>
                  </c:pt>
                  <c:pt idx="6">
                    <c:v>2.450045674987339</c:v>
                  </c:pt>
                </c:numCache>
              </c:numRef>
            </c:minus>
            <c:spPr>
              <a:ln w="19050"/>
            </c:spPr>
          </c:errBars>
          <c:xVal>
            <c:numRef>
              <c:f>'Average Grad Yield - 2nd pass'!$B$21:$H$21</c:f>
              <c:numCache>
                <c:formatCode>0%</c:formatCode>
                <c:ptCount val="7"/>
                <c:pt idx="0">
                  <c:v>1.0</c:v>
                </c:pt>
                <c:pt idx="1">
                  <c:v>0.947368421052631</c:v>
                </c:pt>
                <c:pt idx="2">
                  <c:v>0.947368421052631</c:v>
                </c:pt>
                <c:pt idx="3">
                  <c:v>0.789473684210526</c:v>
                </c:pt>
                <c:pt idx="4">
                  <c:v>0.684210526315789</c:v>
                </c:pt>
                <c:pt idx="5">
                  <c:v>0.526315789473684</c:v>
                </c:pt>
                <c:pt idx="6">
                  <c:v>0.368421052631579</c:v>
                </c:pt>
              </c:numCache>
            </c:numRef>
          </c:xVal>
          <c:yVal>
            <c:numRef>
              <c:f>'Average Grad Yield - 2nd pass'!$B$22:$H$22</c:f>
              <c:numCache>
                <c:formatCode>0.0</c:formatCode>
                <c:ptCount val="7"/>
                <c:pt idx="0">
                  <c:v>29.30052631578948</c:v>
                </c:pt>
                <c:pt idx="1">
                  <c:v>30.58722222222222</c:v>
                </c:pt>
                <c:pt idx="2">
                  <c:v>30.58722222222222</c:v>
                </c:pt>
                <c:pt idx="3">
                  <c:v>33.134</c:v>
                </c:pt>
                <c:pt idx="4">
                  <c:v>34.84923076923074</c:v>
                </c:pt>
                <c:pt idx="5">
                  <c:v>37.049</c:v>
                </c:pt>
                <c:pt idx="6">
                  <c:v>39.08285714285714</c:v>
                </c:pt>
              </c:numCache>
            </c:numRef>
          </c:yVal>
        </c:ser>
        <c:ser>
          <c:idx val="1"/>
          <c:order val="1"/>
          <c:tx>
            <c:v>max</c:v>
          </c:tx>
          <c:spPr>
            <a:ln w="28575">
              <a:noFill/>
            </a:ln>
          </c:spPr>
          <c:marker>
            <c:symbol val="dash"/>
            <c:size val="12"/>
          </c:marker>
          <c:xVal>
            <c:numRef>
              <c:f>'Average Grad Yield - 2nd pass'!$B$21:$H$21</c:f>
              <c:numCache>
                <c:formatCode>0%</c:formatCode>
                <c:ptCount val="7"/>
                <c:pt idx="0">
                  <c:v>1.0</c:v>
                </c:pt>
                <c:pt idx="1">
                  <c:v>0.947368421052631</c:v>
                </c:pt>
                <c:pt idx="2">
                  <c:v>0.947368421052631</c:v>
                </c:pt>
                <c:pt idx="3">
                  <c:v>0.789473684210526</c:v>
                </c:pt>
                <c:pt idx="4">
                  <c:v>0.684210526315789</c:v>
                </c:pt>
                <c:pt idx="5">
                  <c:v>0.526315789473684</c:v>
                </c:pt>
                <c:pt idx="6">
                  <c:v>0.368421052631579</c:v>
                </c:pt>
              </c:numCache>
            </c:numRef>
          </c:xVal>
          <c:yVal>
            <c:numRef>
              <c:f>'Average Grad Yield - 2nd pass'!$B$24:$H$24</c:f>
              <c:numCache>
                <c:formatCode>General</c:formatCode>
                <c:ptCount val="7"/>
                <c:pt idx="0">
                  <c:v>41.8</c:v>
                </c:pt>
                <c:pt idx="1">
                  <c:v>41.8</c:v>
                </c:pt>
                <c:pt idx="2">
                  <c:v>41.8</c:v>
                </c:pt>
                <c:pt idx="3">
                  <c:v>41.8</c:v>
                </c:pt>
                <c:pt idx="4">
                  <c:v>41.8</c:v>
                </c:pt>
                <c:pt idx="5">
                  <c:v>41.8</c:v>
                </c:pt>
                <c:pt idx="6">
                  <c:v>41.8</c:v>
                </c:pt>
              </c:numCache>
            </c:numRef>
          </c:yVal>
        </c:ser>
        <c:ser>
          <c:idx val="2"/>
          <c:order val="2"/>
          <c:tx>
            <c:v>min</c:v>
          </c:tx>
          <c:spPr>
            <a:ln w="28575">
              <a:noFill/>
            </a:ln>
          </c:spPr>
          <c:marker>
            <c:symbol val="dash"/>
            <c:size val="12"/>
            <c:spPr>
              <a:ln>
                <a:solidFill>
                  <a:srgbClr val="0000FF"/>
                </a:solidFill>
              </a:ln>
            </c:spPr>
          </c:marker>
          <c:xVal>
            <c:numRef>
              <c:f>'Average Grad Yield - 2nd pass'!$B$21:$H$21</c:f>
              <c:numCache>
                <c:formatCode>0%</c:formatCode>
                <c:ptCount val="7"/>
                <c:pt idx="0">
                  <c:v>1.0</c:v>
                </c:pt>
                <c:pt idx="1">
                  <c:v>0.947368421052631</c:v>
                </c:pt>
                <c:pt idx="2">
                  <c:v>0.947368421052631</c:v>
                </c:pt>
                <c:pt idx="3">
                  <c:v>0.789473684210526</c:v>
                </c:pt>
                <c:pt idx="4">
                  <c:v>0.684210526315789</c:v>
                </c:pt>
                <c:pt idx="5">
                  <c:v>0.526315789473684</c:v>
                </c:pt>
                <c:pt idx="6">
                  <c:v>0.368421052631579</c:v>
                </c:pt>
              </c:numCache>
            </c:numRef>
          </c:xVal>
          <c:yVal>
            <c:numRef>
              <c:f>'Average Grad Yield - 2nd pass'!$B$23:$H$23</c:f>
              <c:numCache>
                <c:formatCode>General</c:formatCode>
                <c:ptCount val="7"/>
                <c:pt idx="0">
                  <c:v>6.14</c:v>
                </c:pt>
                <c:pt idx="1">
                  <c:v>16.6</c:v>
                </c:pt>
                <c:pt idx="2">
                  <c:v>16.6</c:v>
                </c:pt>
                <c:pt idx="3">
                  <c:v>20.7</c:v>
                </c:pt>
                <c:pt idx="4">
                  <c:v>25.7</c:v>
                </c:pt>
                <c:pt idx="5">
                  <c:v>30.93</c:v>
                </c:pt>
                <c:pt idx="6">
                  <c:v>35.1</c:v>
                </c:pt>
              </c:numCache>
            </c:numRef>
          </c:yVal>
        </c:ser>
        <c:axId val="569394664"/>
        <c:axId val="827938392"/>
      </c:scatterChart>
      <c:valAx>
        <c:axId val="569394664"/>
        <c:scaling>
          <c:orientation val="minMax"/>
          <c:max val="1.0"/>
        </c:scaling>
        <c:axPos val="b"/>
        <c:title>
          <c:tx>
            <c:rich>
              <a:bodyPr/>
              <a:lstStyle/>
              <a:p>
                <a:pPr>
                  <a:defRPr lang="en-GB" sz="1600"/>
                </a:pPr>
                <a:r>
                  <a:rPr lang="en-US" sz="1600"/>
                  <a:t>Yield</a:t>
                </a:r>
              </a:p>
            </c:rich>
          </c:tx>
          <c:layout/>
        </c:title>
        <c:numFmt formatCode="0%" sourceLinked="1"/>
        <c:tickLblPos val="nextTo"/>
        <c:txPr>
          <a:bodyPr/>
          <a:lstStyle/>
          <a:p>
            <a:pPr>
              <a:defRPr lang="en-GB" sz="1600"/>
            </a:pPr>
            <a:endParaRPr lang="ja-JP"/>
          </a:p>
        </c:txPr>
        <c:crossAx val="827938392"/>
        <c:crosses val="autoZero"/>
        <c:crossBetween val="midCat"/>
      </c:valAx>
      <c:valAx>
        <c:axId val="8279383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GB" sz="1600"/>
                </a:pPr>
                <a:r>
                  <a:rPr lang="en-US" sz="1600"/>
                  <a:t>Gradient</a:t>
                </a:r>
                <a:r>
                  <a:rPr lang="en-US" sz="1600" baseline="0"/>
                  <a:t> MV/m</a:t>
                </a:r>
              </a:p>
            </c:rich>
          </c:tx>
          <c:layout/>
        </c:title>
        <c:numFmt formatCode="0.0" sourceLinked="1"/>
        <c:tickLblPos val="nextTo"/>
        <c:txPr>
          <a:bodyPr/>
          <a:lstStyle/>
          <a:p>
            <a:pPr>
              <a:defRPr lang="en-GB" sz="1600"/>
            </a:pPr>
            <a:endParaRPr lang="ja-JP"/>
          </a:p>
        </c:txPr>
        <c:crossAx val="569394664"/>
        <c:crosses val="autoZero"/>
        <c:crossBetween val="midCat"/>
      </c:valAx>
      <c:spPr>
        <a:solidFill>
          <a:schemeClr val="accent3">
            <a:lumMod val="40000"/>
            <a:lumOff val="60000"/>
          </a:schemeClr>
        </a:solidFill>
        <a:ln w="12700" cmpd="sng"/>
      </c:spPr>
    </c:plotArea>
    <c:legend>
      <c:legendPos val="r"/>
      <c:layout>
        <c:manualLayout>
          <c:xMode val="edge"/>
          <c:yMode val="edge"/>
          <c:x val="0.222179148659049"/>
          <c:y val="0.547387837158653"/>
          <c:w val="0.227653306494583"/>
          <c:h val="0.192696431563076"/>
        </c:manualLayout>
      </c:layout>
      <c:spPr>
        <a:noFill/>
        <a:ln w="19050" cmpd="sng">
          <a:solidFill>
            <a:schemeClr val="tx2">
              <a:lumMod val="60000"/>
              <a:lumOff val="40000"/>
            </a:schemeClr>
          </a:solidFill>
        </a:ln>
      </c:spPr>
      <c:txPr>
        <a:bodyPr/>
        <a:lstStyle/>
        <a:p>
          <a:pPr>
            <a:defRPr lang="en-GB" sz="1600"/>
          </a:pPr>
          <a:endParaRPr lang="ja-JP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C366D-D576-8748-8F53-1183B40E0E57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B40F7-2C6F-4A44-933F-F838224DA3A0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D06B8-F7E6-454B-97A1-D25D8FCD99CF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ADE2B-97D7-FD4F-8989-95AF284B5780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456F99-F7DF-0A40-8873-75CA89EF13C3}" type="slidenum">
              <a:rPr lang="en-US" altLang="ja-JP">
                <a:solidFill>
                  <a:prstClr val="black"/>
                </a:solidFill>
                <a:ea typeface="ＭＳ Ｐゴシック" pitchFamily="31" charset="-128"/>
                <a:cs typeface="ＭＳ Ｐゴシック" pitchFamily="31" charset="-128"/>
              </a:rPr>
              <a:pPr/>
              <a:t>2</a:t>
            </a:fld>
            <a:endParaRPr lang="en-US" altLang="ja-JP">
              <a:solidFill>
                <a:prstClr val="black"/>
              </a:solidFill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5632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09.11.11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1036F-9C91-1847-9B92-4EA59437746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09.11.11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214E7-6852-0D4C-941C-0F9BBF4292D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09.11.11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B1540-1C87-CA49-B163-7A26D2DF6A2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09.11.11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1036F-9C91-1847-9B92-4EA59437746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2.xml"/><Relationship Id="rId5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3.xml"/><Relationship Id="rId3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4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A6AEE-E00A-A24B-8A82-E4DF05E58E91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09.11.11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D481E6EE-02F8-9241-8CB9-BEA853952315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09.11.11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D481E6EE-02F8-9241-8CB9-BEA853952315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09.11.11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D481E6EE-02F8-9241-8CB9-BEA853952315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w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wmf"/><Relationship Id="rId3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3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wmf"/><Relationship Id="rId3" Type="http://schemas.openxmlformats.org/officeDocument/2006/relationships/image" Target="../media/image8.jpeg"/><Relationship Id="rId5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2. SCRF General </a:t>
            </a:r>
            <a:endParaRPr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Preparation for the AD&amp;I </a:t>
            </a:r>
          </a:p>
          <a:p>
            <a:pPr lvl="1"/>
            <a:r>
              <a:rPr lang="en-US" altLang="ja-JP" dirty="0" smtClean="0"/>
              <a:t>SB2009 document, and DESY meeting, Dec. 2-3,</a:t>
            </a:r>
          </a:p>
          <a:p>
            <a:pPr lvl="1"/>
            <a:r>
              <a:rPr lang="en-US" altLang="ja-JP" dirty="0" smtClean="0"/>
              <a:t>Cavity gradient (operational) to be re-evaluated by Quarter-1, 2009</a:t>
            </a:r>
          </a:p>
          <a:p>
            <a:r>
              <a:rPr lang="en-US" altLang="ja-JP" dirty="0" smtClean="0"/>
              <a:t>Preparation for AAP Review </a:t>
            </a:r>
          </a:p>
          <a:p>
            <a:pPr lvl="1"/>
            <a:r>
              <a:rPr lang="en-US" altLang="ja-JP" dirty="0" smtClean="0"/>
              <a:t>at Oxford, Jan. 6-8, 2010, </a:t>
            </a:r>
          </a:p>
          <a:p>
            <a:r>
              <a:rPr lang="en-US" altLang="ja-JP" dirty="0" smtClean="0"/>
              <a:t>Next SCRF meeting</a:t>
            </a:r>
          </a:p>
          <a:p>
            <a:pPr lvl="1"/>
            <a:r>
              <a:rPr lang="en-US" altLang="ja-JP" dirty="0" smtClean="0"/>
              <a:t> Dec. 9, 2009: last meeting before SB2009, AAP</a:t>
            </a:r>
          </a:p>
          <a:p>
            <a:pPr lvl="1"/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09.11.11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タイトル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848600" cy="914400"/>
          </a:xfrm>
        </p:spPr>
        <p:txBody>
          <a:bodyPr/>
          <a:lstStyle/>
          <a:p>
            <a:r>
              <a:rPr kumimoji="0" lang="en-US" altLang="ja-JP" sz="3200" b="1" smtClean="0"/>
              <a:t> A Proposal for Re-baseline </a:t>
            </a:r>
            <a:br>
              <a:rPr kumimoji="0" lang="en-US" altLang="ja-JP" sz="3200" b="1" smtClean="0"/>
            </a:br>
            <a:r>
              <a:rPr kumimoji="0" lang="en-US" altLang="ja-JP" sz="3200" b="1" smtClean="0"/>
              <a:t>Cavity Gradient and Yield, in TDP-2</a:t>
            </a:r>
            <a:endParaRPr kumimoji="0" lang="ja-JP" altLang="en-US" sz="3200" b="1" smtClean="0"/>
          </a:p>
        </p:txBody>
      </p:sp>
      <p:sp>
        <p:nvSpPr>
          <p:cNvPr id="54275" name="コンテンツ プレースホルダ 2"/>
          <p:cNvSpPr>
            <a:spLocks noGrp="1"/>
          </p:cNvSpPr>
          <p:nvPr>
            <p:ph idx="1"/>
          </p:nvPr>
        </p:nvSpPr>
        <p:spPr>
          <a:xfrm>
            <a:off x="122238" y="1093788"/>
            <a:ext cx="8882062" cy="5238750"/>
          </a:xfrm>
        </p:spPr>
        <p:txBody>
          <a:bodyPr/>
          <a:lstStyle/>
          <a:p>
            <a:r>
              <a:rPr kumimoji="0" lang="en-US" altLang="ja-JP" sz="2400" dirty="0" smtClean="0"/>
              <a:t>S0: Maximum </a:t>
            </a:r>
            <a:r>
              <a:rPr kumimoji="0" lang="en-US" altLang="ja-JP" sz="2400" dirty="0" smtClean="0"/>
              <a:t>gradient of </a:t>
            </a:r>
            <a:r>
              <a:rPr kumimoji="0" lang="en-US" altLang="ja-JP" sz="2400" dirty="0" smtClean="0">
                <a:solidFill>
                  <a:srgbClr val="FF0000"/>
                </a:solidFill>
              </a:rPr>
              <a:t>35 MV/</a:t>
            </a:r>
            <a:r>
              <a:rPr kumimoji="0" lang="en-US" altLang="ja-JP" sz="2400" dirty="0" err="1" smtClean="0">
                <a:solidFill>
                  <a:srgbClr val="FF0000"/>
                </a:solidFill>
              </a:rPr>
              <a:t>m</a:t>
            </a:r>
            <a:r>
              <a:rPr kumimoji="0" lang="en-US" altLang="ja-JP" sz="2400" dirty="0" smtClean="0">
                <a:solidFill>
                  <a:srgbClr val="FF0000"/>
                </a:solidFill>
              </a:rPr>
              <a:t> </a:t>
            </a:r>
            <a:r>
              <a:rPr kumimoji="0" lang="en-US" altLang="ja-JP" sz="2000" dirty="0" smtClean="0"/>
              <a:t>(@ Q0 = 8E9) </a:t>
            </a:r>
            <a:r>
              <a:rPr kumimoji="0" lang="en-US" altLang="ja-JP" sz="2400" dirty="0" smtClean="0"/>
              <a:t>in vert. test</a:t>
            </a:r>
            <a:endParaRPr kumimoji="0" lang="en-US" altLang="ja-JP" sz="2400" dirty="0" smtClean="0"/>
          </a:p>
          <a:p>
            <a:pPr lvl="1"/>
            <a:r>
              <a:rPr lang="en-US" altLang="ja-JP" sz="2000" dirty="0" smtClean="0"/>
              <a:t>Keep </a:t>
            </a:r>
            <a:r>
              <a:rPr lang="en-US" altLang="ja-JP" sz="2000" dirty="0" smtClean="0">
                <a:solidFill>
                  <a:srgbClr val="3366FF"/>
                </a:solidFill>
              </a:rPr>
              <a:t>R</a:t>
            </a:r>
            <a:r>
              <a:rPr lang="en-US" altLang="ja-JP" sz="2000" dirty="0" smtClean="0">
                <a:solidFill>
                  <a:srgbClr val="3366FF"/>
                </a:solidFill>
              </a:rPr>
              <a:t>&amp;D </a:t>
            </a:r>
            <a:r>
              <a:rPr lang="en-US" altLang="ja-JP" sz="2000" dirty="0" smtClean="0">
                <a:solidFill>
                  <a:srgbClr val="3366FF"/>
                </a:solidFill>
              </a:rPr>
              <a:t>goal: yield </a:t>
            </a:r>
            <a:r>
              <a:rPr lang="en-US" altLang="ja-JP" sz="2000" dirty="0" smtClean="0">
                <a:solidFill>
                  <a:srgbClr val="3366FF"/>
                </a:solidFill>
              </a:rPr>
              <a:t>of 90 % </a:t>
            </a:r>
            <a:r>
              <a:rPr lang="en-US" altLang="ja-JP" sz="2000" dirty="0" smtClean="0"/>
              <a:t>at 35 MV/</a:t>
            </a:r>
            <a:r>
              <a:rPr lang="en-US" altLang="ja-JP" sz="2000" dirty="0" err="1" smtClean="0"/>
              <a:t>m</a:t>
            </a:r>
            <a:r>
              <a:rPr lang="en-US" altLang="ja-JP" sz="2000" dirty="0" smtClean="0"/>
              <a:t>, </a:t>
            </a:r>
            <a:r>
              <a:rPr lang="en-US" altLang="ja-JP" sz="2000" dirty="0" smtClean="0"/>
              <a:t>and  </a:t>
            </a:r>
          </a:p>
          <a:p>
            <a:pPr lvl="1"/>
            <a:r>
              <a:rPr lang="en-US" altLang="ja-JP" sz="2000" dirty="0" smtClean="0">
                <a:solidFill>
                  <a:srgbClr val="3366FF"/>
                </a:solidFill>
              </a:rPr>
              <a:t>Recognize that the yield </a:t>
            </a:r>
            <a:r>
              <a:rPr lang="en-US" altLang="ja-JP" sz="2000" dirty="0" smtClean="0"/>
              <a:t>may be acceptable to be ~ 50 % with  the +/-</a:t>
            </a:r>
            <a:r>
              <a:rPr lang="en-US" altLang="ja-JP" sz="2000" dirty="0" smtClean="0">
                <a:solidFill>
                  <a:srgbClr val="3366FF"/>
                </a:solidFill>
              </a:rPr>
              <a:t>20 % </a:t>
            </a:r>
            <a:r>
              <a:rPr lang="en-US" altLang="ja-JP" sz="2000" dirty="0" smtClean="0"/>
              <a:t>distribution </a:t>
            </a:r>
            <a:r>
              <a:rPr lang="en-US" altLang="ja-JP" sz="2000" dirty="0" smtClean="0">
                <a:solidFill>
                  <a:srgbClr val="008000"/>
                </a:solidFill>
              </a:rPr>
              <a:t>(</a:t>
            </a:r>
            <a:r>
              <a:rPr lang="en-US" altLang="ja-JP" sz="2000" dirty="0" err="1" smtClean="0">
                <a:solidFill>
                  <a:srgbClr val="008000"/>
                </a:solidFill>
              </a:rPr>
              <a:t>i</a:t>
            </a:r>
            <a:r>
              <a:rPr lang="en-US" altLang="ja-JP" sz="2000" dirty="0" smtClean="0">
                <a:solidFill>
                  <a:srgbClr val="008000"/>
                </a:solidFill>
              </a:rPr>
              <a:t>. </a:t>
            </a:r>
            <a:r>
              <a:rPr lang="en-US" altLang="ja-JP" sz="2000" dirty="0" err="1" smtClean="0">
                <a:solidFill>
                  <a:srgbClr val="008000"/>
                </a:solidFill>
              </a:rPr>
              <a:t>e</a:t>
            </a:r>
            <a:r>
              <a:rPr lang="en-US" altLang="ja-JP" sz="2000" dirty="0" smtClean="0">
                <a:solidFill>
                  <a:srgbClr val="008000"/>
                </a:solidFill>
              </a:rPr>
              <a:t>., b/w 28 and 42 MV/</a:t>
            </a:r>
            <a:r>
              <a:rPr lang="en-US" altLang="ja-JP" sz="2000" dirty="0" err="1" smtClean="0">
                <a:solidFill>
                  <a:srgbClr val="008000"/>
                </a:solidFill>
              </a:rPr>
              <a:t>m</a:t>
            </a:r>
            <a:r>
              <a:rPr lang="en-US" altLang="ja-JP" sz="2000" dirty="0" smtClean="0">
                <a:solidFill>
                  <a:srgbClr val="008000"/>
                </a:solidFill>
              </a:rPr>
              <a:t>) of the gradient.    </a:t>
            </a:r>
            <a:endParaRPr lang="en-US" altLang="ja-JP" sz="2000" dirty="0" smtClean="0">
              <a:solidFill>
                <a:srgbClr val="008000"/>
              </a:solidFill>
            </a:endParaRPr>
          </a:p>
          <a:p>
            <a:r>
              <a:rPr kumimoji="0" lang="en-US" altLang="ja-JP" sz="2400" dirty="0" smtClean="0"/>
              <a:t>S1: Cavity-string:  </a:t>
            </a:r>
            <a:r>
              <a:rPr kumimoji="0" lang="en-US" altLang="ja-JP" sz="2400" dirty="0" smtClean="0"/>
              <a:t>E =</a:t>
            </a:r>
            <a:r>
              <a:rPr kumimoji="0" lang="en-US" altLang="ja-JP" sz="2400" dirty="0" smtClean="0"/>
              <a:t> &lt;</a:t>
            </a:r>
            <a:r>
              <a:rPr kumimoji="0" lang="en-US" altLang="ja-JP" sz="2400" dirty="0" smtClean="0">
                <a:solidFill>
                  <a:srgbClr val="FF0000"/>
                </a:solidFill>
              </a:rPr>
              <a:t>31.5 MV/</a:t>
            </a:r>
            <a:r>
              <a:rPr kumimoji="0" lang="en-US" altLang="ja-JP" sz="2400" dirty="0" err="1" smtClean="0">
                <a:solidFill>
                  <a:srgbClr val="FF0000"/>
                </a:solidFill>
              </a:rPr>
              <a:t>m</a:t>
            </a:r>
            <a:r>
              <a:rPr kumimoji="0" lang="en-US" altLang="ja-JP" sz="2400" dirty="0" smtClean="0">
                <a:solidFill>
                  <a:srgbClr val="FF0000"/>
                </a:solidFill>
              </a:rPr>
              <a:t>&gt; </a:t>
            </a:r>
            <a:r>
              <a:rPr kumimoji="0" lang="en-US" altLang="ja-JP" sz="2000" dirty="0" smtClean="0"/>
              <a:t>(@ Q0 = 1E10) in </a:t>
            </a:r>
            <a:r>
              <a:rPr kumimoji="0" lang="en-US" altLang="ja-JP" sz="2000" dirty="0" err="1" smtClean="0"/>
              <a:t>cryomodule</a:t>
            </a:r>
            <a:endParaRPr kumimoji="0" lang="en-US" altLang="ja-JP" sz="2400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sz="2000" dirty="0" smtClean="0"/>
              <a:t>Keep </a:t>
            </a:r>
            <a:r>
              <a:rPr lang="en-US" altLang="ja-JP" sz="2000" dirty="0" smtClean="0"/>
              <a:t>the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solidFill>
                  <a:srgbClr val="3366FF"/>
                </a:solidFill>
              </a:rPr>
              <a:t>‘averaged field gradient</a:t>
            </a:r>
            <a:r>
              <a:rPr lang="en-US" altLang="ja-JP" sz="2000" dirty="0" smtClean="0"/>
              <a:t>’ in </a:t>
            </a:r>
            <a:r>
              <a:rPr lang="en-US" altLang="ja-JP" sz="2000" dirty="0" err="1" smtClean="0"/>
              <a:t>cryomodule</a:t>
            </a:r>
            <a:r>
              <a:rPr lang="en-US" altLang="ja-JP" sz="2000" dirty="0" smtClean="0"/>
              <a:t> string, and </a:t>
            </a:r>
          </a:p>
          <a:p>
            <a:pPr lvl="1"/>
            <a:r>
              <a:rPr lang="en-US" altLang="ja-JP" sz="2000" dirty="0" smtClean="0">
                <a:solidFill>
                  <a:srgbClr val="3366FF"/>
                </a:solidFill>
              </a:rPr>
              <a:t>Recognize </a:t>
            </a:r>
            <a:r>
              <a:rPr lang="en-US" altLang="ja-JP" sz="2000" dirty="0" smtClean="0">
                <a:solidFill>
                  <a:srgbClr val="3366FF"/>
                </a:solidFill>
              </a:rPr>
              <a:t>Acceptable gradient </a:t>
            </a:r>
            <a:r>
              <a:rPr lang="en-US" altLang="ja-JP" sz="2000" dirty="0" smtClean="0">
                <a:solidFill>
                  <a:srgbClr val="3366FF"/>
                </a:solidFill>
              </a:rPr>
              <a:t>spread</a:t>
            </a:r>
            <a:r>
              <a:rPr lang="en-US" altLang="ja-JP" sz="2000" dirty="0" smtClean="0">
                <a:solidFill>
                  <a:srgbClr val="3366FF"/>
                </a:solidFill>
              </a:rPr>
              <a:t> </a:t>
            </a:r>
            <a:r>
              <a:rPr lang="en-US" altLang="ja-JP" sz="2000" dirty="0" smtClean="0"/>
              <a:t>of </a:t>
            </a:r>
            <a:r>
              <a:rPr lang="en-US" altLang="ja-JP" sz="2000" dirty="0" smtClean="0"/>
              <a:t>~ </a:t>
            </a:r>
            <a:r>
              <a:rPr lang="en-US" altLang="ja-JP" sz="2000" dirty="0" smtClean="0">
                <a:solidFill>
                  <a:srgbClr val="3366FF"/>
                </a:solidFill>
              </a:rPr>
              <a:t>20 %</a:t>
            </a:r>
            <a:r>
              <a:rPr lang="en-US" altLang="ja-JP" sz="2000" dirty="0" smtClean="0"/>
              <a:t> in operation</a:t>
            </a:r>
          </a:p>
          <a:p>
            <a:pPr lvl="2"/>
            <a:r>
              <a:rPr kumimoji="0" lang="en-US" altLang="ja-JP" dirty="0" smtClean="0"/>
              <a:t>See the recent progress at DESY PXFEL </a:t>
            </a:r>
            <a:r>
              <a:rPr kumimoji="0" lang="en-US" altLang="ja-JP" dirty="0" err="1" smtClean="0"/>
              <a:t>cryomodule</a:t>
            </a:r>
            <a:r>
              <a:rPr kumimoji="0" lang="en-US" altLang="ja-JP" dirty="0" smtClean="0"/>
              <a:t> test result </a:t>
            </a:r>
            <a:r>
              <a:rPr lang="en-US" altLang="ja-JP" dirty="0" smtClean="0"/>
              <a:t> </a:t>
            </a:r>
          </a:p>
          <a:p>
            <a:r>
              <a:rPr lang="en-US" altLang="ja-JP" dirty="0" smtClean="0"/>
              <a:t>S2: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string </a:t>
            </a:r>
            <a:r>
              <a:rPr lang="en-US" altLang="ja-JP" dirty="0" err="1" smtClean="0"/>
              <a:t>w</a:t>
            </a:r>
            <a:r>
              <a:rPr lang="en-US" altLang="ja-JP" dirty="0" smtClean="0"/>
              <a:t>/</a:t>
            </a:r>
            <a:r>
              <a:rPr lang="en-US" altLang="ja-JP" dirty="0" smtClean="0"/>
              <a:t> RF </a:t>
            </a:r>
            <a:r>
              <a:rPr lang="en-US" altLang="ja-JP" dirty="0" err="1" smtClean="0"/>
              <a:t>operationability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b="0" dirty="0" smtClean="0"/>
              <a:t>Need to re-evaluate the level of operational margin to be required in accelerator beam operation, </a:t>
            </a:r>
          </a:p>
          <a:p>
            <a:pPr lvl="1"/>
            <a:r>
              <a:rPr lang="en-US" altLang="ja-JP" b="0" dirty="0" smtClean="0"/>
              <a:t>It may need to take into account to determine the ILC operational field gradient, (&gt;&gt;  we need to discuss it)</a:t>
            </a:r>
            <a:endParaRPr lang="en-US" altLang="ja-JP" b="0" dirty="0" smtClean="0"/>
          </a:p>
        </p:txBody>
      </p:sp>
      <p:sp>
        <p:nvSpPr>
          <p:cNvPr id="54276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SCRF WebEx meeting</a:t>
            </a:r>
            <a:endParaRPr lang="en-GB" altLang="ja-JP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54278" name="日付プレースホルダ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A. Yamamoto 09.11.11</a:t>
            </a:r>
            <a:endParaRPr lang="en-GB" altLang="ja-JP">
              <a:solidFill>
                <a:srgbClr val="000000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315200" cy="762000"/>
          </a:xfrm>
        </p:spPr>
        <p:txBody>
          <a:bodyPr/>
          <a:lstStyle/>
          <a:p>
            <a:r>
              <a:rPr lang="en-US" altLang="ja-JP" sz="4300">
                <a:solidFill>
                  <a:srgbClr val="000090"/>
                </a:solidFill>
                <a:latin typeface="Century Gothic" pitchFamily="31" charset="0"/>
                <a:ea typeface="Century Gothic" pitchFamily="31" charset="0"/>
                <a:cs typeface="Century Gothic" pitchFamily="31" charset="0"/>
              </a:rPr>
              <a:t>Global Plan for SCRF R&amp;D</a:t>
            </a:r>
            <a:endParaRPr lang="en-US" altLang="ja-JP" sz="3200">
              <a:solidFill>
                <a:srgbClr val="000090"/>
              </a:solidFill>
              <a:latin typeface="Century Gothic" pitchFamily="31" charset="0"/>
              <a:ea typeface="Century Gothic" pitchFamily="31" charset="0"/>
              <a:cs typeface="Century Gothic" pitchFamily="31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708025" y="1447800"/>
          <a:ext cx="8207375" cy="4184714"/>
        </p:xfrm>
        <a:graphic>
          <a:graphicData uri="http://schemas.openxmlformats.org/drawingml/2006/table">
            <a:tbl>
              <a:tblPr/>
              <a:tblGrid>
                <a:gridCol w="2722563"/>
                <a:gridCol w="473075"/>
                <a:gridCol w="579437"/>
                <a:gridCol w="444500"/>
                <a:gridCol w="458788"/>
                <a:gridCol w="498475"/>
                <a:gridCol w="438150"/>
                <a:gridCol w="587375"/>
                <a:gridCol w="1012825"/>
                <a:gridCol w="992187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v.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to 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extend beyond 2012</a:t>
                      </a: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534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A. Yamamoto 09.11.11</a:t>
            </a:r>
            <a:endParaRPr lang="en-US" altLang="ja-JP">
              <a:solidFill>
                <a:srgbClr val="000000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55346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SCRF WebEx meeting</a:t>
            </a:r>
            <a:endParaRPr lang="en-US" altLang="ja-JP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55347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solidFill>
                <a:srgbClr val="000000"/>
              </a:solidFill>
            </a:endParaRPr>
          </a:p>
        </p:txBody>
      </p:sp>
      <p:sp>
        <p:nvSpPr>
          <p:cNvPr id="55348" name="山形 8"/>
          <p:cNvSpPr>
            <a:spLocks noChangeArrowheads="1"/>
          </p:cNvSpPr>
          <p:nvPr/>
        </p:nvSpPr>
        <p:spPr bwMode="auto">
          <a:xfrm>
            <a:off x="114300" y="2647955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16"/>
          <p:cNvPicPr>
            <a:picLocks noChangeAspect="1" noChangeArrowheads="1"/>
          </p:cNvPicPr>
          <p:nvPr/>
        </p:nvPicPr>
        <p:blipFill>
          <a:blip r:embed="rId2"/>
          <a:srcRect l="1054" t="1541" r="1054" b="1541"/>
          <a:stretch>
            <a:fillRect/>
          </a:stretch>
        </p:blipFill>
        <p:spPr bwMode="auto">
          <a:xfrm>
            <a:off x="4338638" y="2298700"/>
            <a:ext cx="4772025" cy="3228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z="3200" smtClean="0"/>
              <a:t>New Production Yield </a:t>
            </a:r>
            <a:br>
              <a:rPr kumimoji="0" lang="en-US" altLang="ja-JP" sz="3200" smtClean="0"/>
            </a:br>
            <a:r>
              <a:rPr kumimoji="0" lang="en-US" altLang="ja-JP" sz="3200" smtClean="0"/>
              <a:t>after  </a:t>
            </a:r>
            <a:r>
              <a:rPr kumimoji="0" lang="en-US" altLang="ja-JP" sz="3200" smtClean="0">
                <a:solidFill>
                  <a:srgbClr val="FF0000"/>
                </a:solidFill>
              </a:rPr>
              <a:t>1</a:t>
            </a:r>
            <a:r>
              <a:rPr kumimoji="0" lang="en-US" altLang="ja-JP" sz="3200" baseline="30000" smtClean="0">
                <a:solidFill>
                  <a:srgbClr val="FF0000"/>
                </a:solidFill>
              </a:rPr>
              <a:t>st</a:t>
            </a:r>
            <a:r>
              <a:rPr kumimoji="0" lang="en-US" altLang="ja-JP" sz="3200" smtClean="0">
                <a:solidFill>
                  <a:srgbClr val="FF0000"/>
                </a:solidFill>
              </a:rPr>
              <a:t> and 2</a:t>
            </a:r>
            <a:r>
              <a:rPr kumimoji="0" lang="en-US" altLang="ja-JP" sz="3200" baseline="30000" smtClean="0">
                <a:solidFill>
                  <a:srgbClr val="FF0000"/>
                </a:solidFill>
              </a:rPr>
              <a:t>nd</a:t>
            </a:r>
            <a:r>
              <a:rPr kumimoji="0" lang="en-US" altLang="ja-JP" sz="3200" smtClean="0">
                <a:solidFill>
                  <a:srgbClr val="FF0000"/>
                </a:solidFill>
              </a:rPr>
              <a:t> Pass (RF) </a:t>
            </a:r>
            <a:r>
              <a:rPr kumimoji="0" lang="en-US" altLang="ja-JP" sz="3200" smtClean="0"/>
              <a:t>Test</a:t>
            </a:r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3"/>
          <a:srcRect l="2109" t="3084" r="1054" b="3084"/>
          <a:stretch>
            <a:fillRect/>
          </a:stretch>
        </p:blipFill>
        <p:spPr bwMode="auto">
          <a:xfrm>
            <a:off x="0" y="1066800"/>
            <a:ext cx="461645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3108325" y="1712913"/>
            <a:ext cx="1135063" cy="400050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</a:rPr>
              <a:t>1</a:t>
            </a:r>
            <a:r>
              <a:rPr lang="en-US" altLang="ja-JP" sz="2000" b="1" baseline="30000">
                <a:solidFill>
                  <a:srgbClr val="000000"/>
                </a:solidFill>
              </a:rPr>
              <a:t>st</a:t>
            </a:r>
            <a:r>
              <a:rPr lang="en-US" altLang="ja-JP" sz="2000" b="1">
                <a:solidFill>
                  <a:srgbClr val="000000"/>
                </a:solidFill>
              </a:rPr>
              <a:t> pass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7315200" y="3536950"/>
            <a:ext cx="1192213" cy="400050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</a:rPr>
              <a:t>2</a:t>
            </a:r>
            <a:r>
              <a:rPr lang="en-US" altLang="ja-JP" sz="2000" b="1" baseline="30000">
                <a:solidFill>
                  <a:srgbClr val="000000"/>
                </a:solidFill>
              </a:rPr>
              <a:t>nd</a:t>
            </a:r>
            <a:r>
              <a:rPr lang="en-US" altLang="ja-JP" sz="2000" b="1">
                <a:solidFill>
                  <a:srgbClr val="000000"/>
                </a:solidFill>
              </a:rPr>
              <a:t> pass</a:t>
            </a:r>
          </a:p>
        </p:txBody>
      </p:sp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4"/>
          <a:srcRect l="4678" t="9267" r="2339" b="9267"/>
          <a:stretch>
            <a:fillRect/>
          </a:stretch>
        </p:blipFill>
        <p:spPr bwMode="auto">
          <a:xfrm>
            <a:off x="76200" y="4267200"/>
            <a:ext cx="431323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1219200" y="4343400"/>
            <a:ext cx="1795463" cy="400050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</a:rPr>
              <a:t>improvement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685800" y="5486400"/>
            <a:ext cx="1652588" cy="400050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</a:rPr>
              <a:t>degradation</a:t>
            </a:r>
          </a:p>
        </p:txBody>
      </p:sp>
      <p:sp>
        <p:nvSpPr>
          <p:cNvPr id="40971" name="テキスト ボックス 12"/>
          <p:cNvSpPr txBox="1">
            <a:spLocks noChangeArrowheads="1"/>
          </p:cNvSpPr>
          <p:nvPr/>
        </p:nvSpPr>
        <p:spPr bwMode="auto">
          <a:xfrm>
            <a:off x="5432425" y="1257300"/>
            <a:ext cx="2855913" cy="1016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Yield at 35 MV/m:</a:t>
            </a:r>
          </a:p>
          <a:p>
            <a:r>
              <a:rPr lang="en-US" altLang="ja-JP" sz="2000"/>
              <a:t>  22 % at 1</a:t>
            </a:r>
            <a:r>
              <a:rPr lang="en-US" altLang="ja-JP" sz="2000" baseline="30000"/>
              <a:t>st</a:t>
            </a:r>
            <a:r>
              <a:rPr lang="en-US" altLang="ja-JP" sz="2000"/>
              <a:t> pass</a:t>
            </a:r>
          </a:p>
          <a:p>
            <a:r>
              <a:rPr lang="en-US" altLang="ja-JP" sz="2000"/>
              <a:t>  33 % at up to 2</a:t>
            </a:r>
            <a:r>
              <a:rPr lang="en-US" altLang="ja-JP" sz="2000" baseline="30000"/>
              <a:t>nd</a:t>
            </a:r>
            <a:r>
              <a:rPr lang="en-US" altLang="ja-JP" sz="2000"/>
              <a:t> pass</a:t>
            </a:r>
            <a:endParaRPr lang="ja-JP" altLang="en-US" sz="2000"/>
          </a:p>
        </p:txBody>
      </p:sp>
      <p:sp>
        <p:nvSpPr>
          <p:cNvPr id="40972" name="上矢印 13"/>
          <p:cNvSpPr>
            <a:spLocks noChangeArrowheads="1"/>
          </p:cNvSpPr>
          <p:nvPr/>
        </p:nvSpPr>
        <p:spPr bwMode="auto">
          <a:xfrm>
            <a:off x="7604125" y="5213350"/>
            <a:ext cx="247650" cy="593725"/>
          </a:xfrm>
          <a:prstGeom prst="upArrow">
            <a:avLst>
              <a:gd name="adj1" fmla="val 50000"/>
              <a:gd name="adj2" fmla="val 4994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 b="1"/>
          </a:p>
        </p:txBody>
      </p:sp>
      <p:sp>
        <p:nvSpPr>
          <p:cNvPr id="40973" name="テキスト ボックス 14"/>
          <p:cNvSpPr txBox="1">
            <a:spLocks noChangeArrowheads="1"/>
          </p:cNvSpPr>
          <p:nvPr/>
        </p:nvSpPr>
        <p:spPr bwMode="auto">
          <a:xfrm>
            <a:off x="5459413" y="5822950"/>
            <a:ext cx="3678237" cy="70802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ILC Operation at &lt;31.5 MV/m&gt;</a:t>
            </a:r>
          </a:p>
          <a:p>
            <a:r>
              <a:rPr lang="en-US" altLang="ja-JP" sz="2000"/>
              <a:t>Yield reaching ~ 40 % </a:t>
            </a:r>
            <a:endParaRPr lang="ja-JP" altLang="en-US" sz="2000"/>
          </a:p>
        </p:txBody>
      </p:sp>
      <p:sp>
        <p:nvSpPr>
          <p:cNvPr id="40974" name="テキスト ボックス 15"/>
          <p:cNvSpPr txBox="1">
            <a:spLocks noChangeArrowheads="1"/>
          </p:cNvSpPr>
          <p:nvPr/>
        </p:nvSpPr>
        <p:spPr bwMode="auto">
          <a:xfrm>
            <a:off x="296863" y="6235700"/>
            <a:ext cx="4789487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Reported by C. Ginsburg and GDB team</a:t>
            </a:r>
            <a:endParaRPr lang="ja-JP" altLang="en-US" sz="2000"/>
          </a:p>
        </p:txBody>
      </p:sp>
      <p:sp>
        <p:nvSpPr>
          <p:cNvPr id="40975" name="日付プレースホルダ 1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z="900" smtClean="0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A. Yamamoto 09.11.11</a:t>
            </a:r>
            <a:endParaRPr lang="en-US" altLang="ja-JP" sz="900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43024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1050" smtClean="0">
                <a:latin typeface="Arial" pitchFamily="-105" charset="0"/>
                <a:ea typeface="Arial Unicode MS" pitchFamily="-105" charset="0"/>
                <a:cs typeface="Arial Unicode MS" pitchFamily="-105" charset="0"/>
              </a:rPr>
              <a:t>SCRF WebEx meeting</a:t>
            </a:r>
            <a:endParaRPr lang="en-US" altLang="ja-JP" sz="1050">
              <a:latin typeface="Arial" pitchFamily="-105" charset="0"/>
              <a:ea typeface="Arial Unicode MS" pitchFamily="-105" charset="0"/>
              <a:cs typeface="Arial Unicode MS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762000"/>
          </a:xfrm>
        </p:spPr>
        <p:txBody>
          <a:bodyPr/>
          <a:lstStyle/>
          <a:p>
            <a:r>
              <a:rPr lang="en-US" altLang="ja-JP" sz="4000" b="1" smtClean="0"/>
              <a:t>Alternate Yield Plot</a:t>
            </a:r>
            <a:endParaRPr lang="ja-JP" altLang="en-US" sz="4000" b="1" smtClean="0"/>
          </a:p>
        </p:txBody>
      </p:sp>
      <p:sp>
        <p:nvSpPr>
          <p:cNvPr id="41987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A. Yamamoto 09.11.11</a:t>
            </a:r>
            <a:endParaRPr lang="en-US" altLang="ja-JP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41988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SCRF WebEx meeting</a:t>
            </a:r>
            <a:endParaRPr lang="en-US" altLang="ja-JP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pic>
        <p:nvPicPr>
          <p:cNvPr id="41990" name="Picture 16"/>
          <p:cNvPicPr>
            <a:picLocks noChangeAspect="1" noChangeArrowheads="1"/>
          </p:cNvPicPr>
          <p:nvPr/>
        </p:nvPicPr>
        <p:blipFill>
          <a:blip r:embed="rId2"/>
          <a:srcRect l="1054" t="1541" r="1054" b="1541"/>
          <a:stretch>
            <a:fillRect/>
          </a:stretch>
        </p:blipFill>
        <p:spPr bwMode="auto">
          <a:xfrm>
            <a:off x="228600" y="1143000"/>
            <a:ext cx="2212975" cy="1497013"/>
          </a:xfrm>
          <a:prstGeom prst="rect">
            <a:avLst/>
          </a:pr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/>
          </a:ln>
        </p:spPr>
      </p:pic>
      <p:graphicFrame>
        <p:nvGraphicFramePr>
          <p:cNvPr id="10" name="Chart 1"/>
          <p:cNvGraphicFramePr/>
          <p:nvPr/>
        </p:nvGraphicFramePr>
        <p:xfrm>
          <a:off x="2406650" y="381000"/>
          <a:ext cx="6737350" cy="458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2"/>
          <p:cNvSpPr txBox="1"/>
          <p:nvPr/>
        </p:nvSpPr>
        <p:spPr>
          <a:xfrm>
            <a:off x="304800" y="5029200"/>
            <a:ext cx="8534400" cy="1444625"/>
          </a:xfrm>
          <a:prstGeom prst="rect">
            <a:avLst/>
          </a:prstGeom>
          <a:solidFill>
            <a:srgbClr val="CCFFCC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r>
              <a:rPr lang="en-GB" altLang="ja-JP" sz="1400">
                <a:solidFill>
                  <a:srgbClr val="000000"/>
                </a:solidFill>
              </a:rPr>
              <a:t>Yield is estimated assuming a specific lower cut-off in cavity performance, below which cavities are assumed 'rejected’.</a:t>
            </a:r>
          </a:p>
          <a:p>
            <a:r>
              <a:rPr lang="en-GB" altLang="ja-JP" sz="1400">
                <a:solidFill>
                  <a:srgbClr val="000000"/>
                </a:solidFill>
              </a:rPr>
              <a:t>Error bar is +/- one RMS value (standard deviation of the  population) of the remaining (accepted) cavities (gradient above cut-off).</a:t>
            </a:r>
          </a:p>
          <a:p>
            <a:r>
              <a:rPr lang="en-GB" altLang="ja-JP" sz="1400">
                <a:solidFill>
                  <a:srgbClr val="000000"/>
                </a:solidFill>
              </a:rPr>
              <a:t>Additional bars (min, max) inidcated the minimum and maximum gradients in the remaining (accepted) cavities</a:t>
            </a:r>
            <a:r>
              <a:rPr lang="en-GB" altLang="ja-JP" sz="10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1993" name="円/楕円 11"/>
          <p:cNvSpPr>
            <a:spLocks noChangeArrowheads="1"/>
          </p:cNvSpPr>
          <p:nvPr/>
        </p:nvSpPr>
        <p:spPr bwMode="auto">
          <a:xfrm>
            <a:off x="7010400" y="1371600"/>
            <a:ext cx="609600" cy="2057400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z="3200" b="1" smtClean="0"/>
              <a:t>Progress and Prospect of </a:t>
            </a:r>
            <a:br>
              <a:rPr kumimoji="0" lang="en-US" altLang="ja-JP" sz="3200" b="1" smtClean="0"/>
            </a:br>
            <a:r>
              <a:rPr kumimoji="0" lang="en-US" altLang="ja-JP" sz="3200" b="1" smtClean="0"/>
              <a:t>Cavity Gradient Yield Statistics</a:t>
            </a:r>
            <a:endParaRPr kumimoji="0" lang="ja-JP" altLang="en-US" sz="3200" b="1" smtClean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266700" y="1214438"/>
          <a:ext cx="8638692" cy="443737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000578"/>
                <a:gridCol w="1400632"/>
                <a:gridCol w="1213881"/>
                <a:gridCol w="1288582"/>
                <a:gridCol w="1195206"/>
                <a:gridCol w="1157855"/>
                <a:gridCol w="1381958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chemeClr val="bg1"/>
                          </a:solidFill>
                        </a:rPr>
                        <a:t>PAC-09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bg1"/>
                          </a:solidFill>
                        </a:rPr>
                        <a:t>Last/Best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bg1"/>
                          </a:solidFill>
                        </a:rPr>
                        <a:t>2009-05</a:t>
                      </a:r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FALC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kumimoji="1" lang="en-US" altLang="ja-JP" baseline="30000" dirty="0" smtClean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 Pass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2009-07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ALCPG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2nd Pass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2009-10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To</a:t>
                      </a:r>
                      <a:r>
                        <a:rPr kumimoji="1" lang="en-US" altLang="ja-JP" baseline="0" dirty="0" smtClean="0">
                          <a:solidFill>
                            <a:srgbClr val="CCFFCC"/>
                          </a:solidFill>
                        </a:rPr>
                        <a:t> be added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CCFFCC"/>
                          </a:solidFill>
                        </a:rPr>
                        <a:t>(2009-11)</a:t>
                      </a:r>
                      <a:endParaRPr kumimoji="1" lang="ja-JP" altLang="en-US" dirty="0">
                        <a:solidFill>
                          <a:srgbClr val="CCFFCC"/>
                        </a:solidFill>
                      </a:endParaRPr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Coming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Prod. Y.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 </a:t>
                      </a:r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(2010-06)</a:t>
                      </a:r>
                      <a:endParaRPr kumimoji="1" lang="ja-JP" altLang="en-US" dirty="0">
                        <a:solidFill>
                          <a:srgbClr val="CCFFCC"/>
                        </a:solidFill>
                      </a:endParaRPr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bg1"/>
                          </a:solidFill>
                        </a:rPr>
                        <a:t>Research cavities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DESY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 (AC)</a:t>
                      </a:r>
                    </a:p>
                    <a:p>
                      <a:r>
                        <a:rPr kumimoji="1" lang="en-US" altLang="ja-JP" dirty="0" smtClean="0"/>
                        <a:t>16 (ZA)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 (AC)</a:t>
                      </a:r>
                    </a:p>
                    <a:p>
                      <a:r>
                        <a:rPr kumimoji="1" lang="en-US" altLang="ja-JP" dirty="0" smtClean="0"/>
                        <a:t>7 (ZA)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 </a:t>
                      </a:r>
                      <a:r>
                        <a:rPr kumimoji="1" lang="en-US" altLang="ja-JP" sz="1600" dirty="0" smtClean="0"/>
                        <a:t>(AC/ZA)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10 (Prod-4)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5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8 (large</a:t>
                      </a:r>
                      <a:r>
                        <a:rPr kumimoji="1" lang="en-US" altLang="ja-JP" baseline="0" dirty="0" smtClean="0">
                          <a:solidFill>
                            <a:srgbClr val="008000"/>
                          </a:solidFill>
                        </a:rPr>
                        <a:t> G.)</a:t>
                      </a:r>
                      <a:endParaRPr kumimoji="1" lang="ja-JP" alt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JLAB</a:t>
                      </a:r>
                    </a:p>
                    <a:p>
                      <a:r>
                        <a:rPr kumimoji="1" lang="en-US" altLang="ja-JP" sz="1600" dirty="0" smtClean="0"/>
                        <a:t>FNAL/ANL/Cornell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 (AC)</a:t>
                      </a:r>
                    </a:p>
                    <a:p>
                      <a:r>
                        <a:rPr kumimoji="1" lang="en-US" altLang="ja-JP" dirty="0" smtClean="0"/>
                        <a:t>4 (AE)</a:t>
                      </a:r>
                    </a:p>
                    <a:p>
                      <a:r>
                        <a:rPr kumimoji="1" lang="en-US" altLang="ja-JP" dirty="0" smtClean="0"/>
                        <a:t>1 (KE-LL5)</a:t>
                      </a:r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en-US" altLang="ja-JP" baseline="0" dirty="0" smtClean="0"/>
                        <a:t> (JL-2)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 (AC)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 (AC)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~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5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(AE)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12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(AC)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6 (AE)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6 (NW)</a:t>
                      </a:r>
                    </a:p>
                    <a:p>
                      <a:endParaRPr kumimoji="1" lang="en-US" altLang="ja-JP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 (including large-G)</a:t>
                      </a:r>
                      <a:endParaRPr kumimoji="1" lang="ja-JP" alt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KEK/IHEP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5 (MH)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2 (MH)</a:t>
                      </a:r>
                    </a:p>
                    <a:p>
                      <a:endParaRPr kumimoji="1" lang="en-US" altLang="ja-JP" baseline="0" dirty="0" smtClean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~5 (LL)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1 (IHEP)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20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25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~ 20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G-Sum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41</a:t>
                      </a:r>
                      <a:endParaRPr kumimoji="1" lang="ja-JP" altLang="en-US" sz="20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aseline="0" dirty="0" smtClean="0">
                          <a:solidFill>
                            <a:srgbClr val="FF0000"/>
                          </a:solidFill>
                        </a:rPr>
                        <a:t>66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2286" name="テキスト ボックス 6"/>
          <p:cNvSpPr txBox="1">
            <a:spLocks noChangeArrowheads="1"/>
          </p:cNvSpPr>
          <p:nvPr/>
        </p:nvSpPr>
        <p:spPr bwMode="auto">
          <a:xfrm>
            <a:off x="228600" y="5761038"/>
            <a:ext cx="8667750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>
                <a:solidFill>
                  <a:srgbClr val="000000"/>
                </a:solidFill>
              </a:rPr>
              <a:t>Statistics for Production Yield in Progress to reach &gt; 60, within TDP-1.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>
                <a:solidFill>
                  <a:srgbClr val="000000"/>
                </a:solidFill>
              </a:rPr>
              <a:t>We may need to have separate statistics for ‘production’ and for ‘research’,</a:t>
            </a:r>
            <a:endParaRPr lang="ja-JP" altLang="en-US" sz="2000">
              <a:solidFill>
                <a:srgbClr val="000000"/>
              </a:solidFill>
            </a:endParaRPr>
          </a:p>
        </p:txBody>
      </p:sp>
      <p:sp>
        <p:nvSpPr>
          <p:cNvPr id="52287" name="日付プレースホルダ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A. Yamamoto 09.11.11</a:t>
            </a:r>
            <a:endParaRPr lang="en-US" altLang="ja-JP">
              <a:solidFill>
                <a:srgbClr val="000000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52288" name="フッター プレースホルダ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SCRF WebEx meeting</a:t>
            </a:r>
            <a:endParaRPr lang="en-US" altLang="ja-JP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タイトル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42213" cy="914400"/>
          </a:xfrm>
        </p:spPr>
        <p:txBody>
          <a:bodyPr/>
          <a:lstStyle/>
          <a:p>
            <a:r>
              <a:rPr kumimoji="0" lang="en-US" altLang="ja-JP" b="1" dirty="0" smtClean="0"/>
              <a:t>Cavity Gradient Study -</a:t>
            </a:r>
            <a:r>
              <a:rPr kumimoji="0" lang="en-US" altLang="ja-JP" b="1" dirty="0" smtClean="0"/>
              <a:t> Status</a:t>
            </a:r>
            <a:endParaRPr kumimoji="0" lang="ja-JP" altLang="en-US" b="1" dirty="0" smtClean="0"/>
          </a:p>
        </p:txBody>
      </p:sp>
      <p:sp>
        <p:nvSpPr>
          <p:cNvPr id="53251" name="コンテンツ プレースホルダ 2"/>
          <p:cNvSpPr>
            <a:spLocks noGrp="1"/>
          </p:cNvSpPr>
          <p:nvPr>
            <p:ph idx="1"/>
          </p:nvPr>
        </p:nvSpPr>
        <p:spPr>
          <a:xfrm>
            <a:off x="230188" y="1041400"/>
            <a:ext cx="8674100" cy="5429250"/>
          </a:xfrm>
        </p:spPr>
        <p:txBody>
          <a:bodyPr/>
          <a:lstStyle/>
          <a:p>
            <a:r>
              <a:rPr kumimoji="0" lang="en-US" altLang="ja-JP" smtClean="0"/>
              <a:t>Yield at 35 MV/m </a:t>
            </a:r>
            <a:r>
              <a:rPr kumimoji="0" lang="en-US" altLang="ja-JP" sz="2400" smtClean="0"/>
              <a:t>(w/ established vendors: </a:t>
            </a:r>
            <a:r>
              <a:rPr kumimoji="0" lang="en-US" altLang="ja-JP" sz="2400" b="1" smtClean="0">
                <a:solidFill>
                  <a:srgbClr val="3366FF"/>
                </a:solidFill>
              </a:rPr>
              <a:t>RI, Zanon</a:t>
            </a:r>
            <a:r>
              <a:rPr kumimoji="0" lang="en-US" altLang="ja-JP" sz="2400" smtClean="0"/>
              <a:t>) </a:t>
            </a:r>
            <a:endParaRPr kumimoji="0" lang="en-US" altLang="ja-JP" smtClean="0"/>
          </a:p>
          <a:p>
            <a:pPr lvl="1"/>
            <a:r>
              <a:rPr lang="en-US" altLang="ja-JP" smtClean="0">
                <a:solidFill>
                  <a:srgbClr val="3366FF"/>
                </a:solidFill>
              </a:rPr>
              <a:t>22 % at 1</a:t>
            </a:r>
            <a:r>
              <a:rPr lang="en-US" altLang="ja-JP" baseline="30000" smtClean="0">
                <a:solidFill>
                  <a:srgbClr val="3366FF"/>
                </a:solidFill>
              </a:rPr>
              <a:t>st</a:t>
            </a:r>
            <a:r>
              <a:rPr lang="en-US" altLang="ja-JP" smtClean="0">
                <a:solidFill>
                  <a:srgbClr val="3366FF"/>
                </a:solidFill>
              </a:rPr>
              <a:t> pass  (statistics 22)</a:t>
            </a:r>
          </a:p>
          <a:p>
            <a:pPr lvl="1"/>
            <a:r>
              <a:rPr lang="en-US" altLang="ja-JP" smtClean="0">
                <a:solidFill>
                  <a:srgbClr val="FF0000"/>
                </a:solidFill>
              </a:rPr>
              <a:t>33 % at 2</a:t>
            </a:r>
            <a:r>
              <a:rPr lang="en-US" altLang="ja-JP" baseline="30000" smtClean="0">
                <a:solidFill>
                  <a:srgbClr val="FF0000"/>
                </a:solidFill>
              </a:rPr>
              <a:t>nd</a:t>
            </a:r>
            <a:r>
              <a:rPr lang="en-US" altLang="ja-JP" smtClean="0">
                <a:solidFill>
                  <a:srgbClr val="FF0000"/>
                </a:solidFill>
              </a:rPr>
              <a:t> pass </a:t>
            </a:r>
            <a:r>
              <a:rPr lang="en-US" altLang="ja-JP" smtClean="0">
                <a:solidFill>
                  <a:srgbClr val="3366FF"/>
                </a:solidFill>
              </a:rPr>
              <a:t>(statistics 21, as of 2009-07)) </a:t>
            </a:r>
          </a:p>
          <a:p>
            <a:pPr lvl="2"/>
            <a:r>
              <a:rPr kumimoji="0" lang="en-US" altLang="ja-JP" smtClean="0">
                <a:solidFill>
                  <a:srgbClr val="3366FF"/>
                </a:solidFill>
              </a:rPr>
              <a:t>Average Gradient reaching  30 MV/m</a:t>
            </a:r>
          </a:p>
          <a:p>
            <a:pPr lvl="1"/>
            <a:r>
              <a:rPr lang="en-US" altLang="ja-JP" b="0" smtClean="0"/>
              <a:t>DESY Prod-4 data to be added,  (10 more statistics) </a:t>
            </a:r>
          </a:p>
          <a:p>
            <a:r>
              <a:rPr kumimoji="0" lang="en-US" altLang="ja-JP" smtClean="0"/>
              <a:t>New statistics coming (w/ potential vendors)</a:t>
            </a:r>
          </a:p>
          <a:p>
            <a:pPr lvl="1"/>
            <a:r>
              <a:rPr lang="en-US" altLang="ja-JP" smtClean="0">
                <a:solidFill>
                  <a:srgbClr val="3366FF"/>
                </a:solidFill>
              </a:rPr>
              <a:t>AES</a:t>
            </a:r>
            <a:r>
              <a:rPr lang="en-US" altLang="ja-JP" smtClean="0"/>
              <a:t>: to be counted from #5  </a:t>
            </a:r>
            <a:r>
              <a:rPr lang="en-US" altLang="ja-JP" sz="2000" b="0" smtClean="0"/>
              <a:t>(to be confirmed)</a:t>
            </a:r>
            <a:endParaRPr lang="en-US" altLang="ja-JP" b="0" smtClean="0"/>
          </a:p>
          <a:p>
            <a:pPr lvl="1"/>
            <a:r>
              <a:rPr lang="en-US" altLang="ja-JP" smtClean="0">
                <a:solidFill>
                  <a:srgbClr val="3366FF"/>
                </a:solidFill>
              </a:rPr>
              <a:t>MHI</a:t>
            </a:r>
            <a:r>
              <a:rPr lang="en-US" altLang="ja-JP" smtClean="0"/>
              <a:t>: to be counted from #5  </a:t>
            </a:r>
            <a:r>
              <a:rPr lang="en-US" altLang="ja-JP" sz="2000" b="0" smtClean="0"/>
              <a:t>(to be confirmed)</a:t>
            </a:r>
            <a:endParaRPr lang="en-US" altLang="ja-JP" b="0" smtClean="0"/>
          </a:p>
          <a:p>
            <a:r>
              <a:rPr kumimoji="0" lang="en-US" altLang="ja-JP" smtClean="0"/>
              <a:t>Selecting statistics needed for ‘Production Yield’ </a:t>
            </a:r>
          </a:p>
          <a:p>
            <a:pPr lvl="1"/>
            <a:r>
              <a:rPr lang="en-US" altLang="ja-JP" smtClean="0"/>
              <a:t>to evaluate readiness of industrialization and cost</a:t>
            </a:r>
          </a:p>
          <a:p>
            <a:pPr>
              <a:buFontTx/>
              <a:buNone/>
            </a:pPr>
            <a:r>
              <a:rPr kumimoji="0" lang="en-US" altLang="ja-JP" smtClean="0">
                <a:solidFill>
                  <a:srgbClr val="FF0000"/>
                </a:solidFill>
              </a:rPr>
              <a:t>Note:</a:t>
            </a:r>
            <a:r>
              <a:rPr kumimoji="0" lang="en-US" altLang="ja-JP" smtClean="0"/>
              <a:t> </a:t>
            </a:r>
            <a:r>
              <a:rPr kumimoji="0" lang="en-US" altLang="ja-JP" sz="2400" i="1" smtClean="0"/>
              <a:t>Numbers of Cavities for ‘gradient research’: need to be separately counted.   </a:t>
            </a:r>
            <a:endParaRPr kumimoji="0" lang="en-US" altLang="ja-JP" i="1" smtClean="0"/>
          </a:p>
          <a:p>
            <a:pPr lvl="1"/>
            <a:endParaRPr lang="ja-JP" altLang="en-US" smtClean="0"/>
          </a:p>
        </p:txBody>
      </p:sp>
      <p:sp>
        <p:nvSpPr>
          <p:cNvPr id="53253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A. Yamamoto 09.11.11</a:t>
            </a:r>
            <a:endParaRPr lang="en-US" altLang="ja-JP">
              <a:solidFill>
                <a:srgbClr val="000000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53254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SCRF WebEx meeting</a:t>
            </a:r>
            <a:endParaRPr lang="en-US" altLang="ja-JP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AES-JLAB/FNAL Progress</a:t>
            </a:r>
            <a:endParaRPr lang="ja-JP" altLang="en-US" dirty="0"/>
          </a:p>
        </p:txBody>
      </p:sp>
      <p:pic>
        <p:nvPicPr>
          <p:cNvPr id="9" name="コンテンツ プレースホルダ 8" descr="Q_Eacc_AES5AES6AES8AES9AES10.jpg"/>
          <p:cNvPicPr>
            <a:picLocks noGrp="1" noChangeAspect="1"/>
          </p:cNvPicPr>
          <p:nvPr>
            <p:ph idx="1"/>
          </p:nvPr>
        </p:nvPicPr>
        <p:blipFill>
          <a:blip r:embed="rId2"/>
          <a:srcRect t="-4330" b="-4330"/>
          <a:stretch>
            <a:fillRect/>
          </a:stretch>
        </p:blipFill>
        <p:spPr/>
      </p:pic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09.11.11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1000" y="5756923"/>
            <a:ext cx="236596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Reported by R. </a:t>
            </a:r>
            <a:r>
              <a:rPr kumimoji="1" lang="en-US" altLang="ja-JP" dirty="0" err="1" smtClean="0"/>
              <a:t>Geng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タイトル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8229600" cy="868363"/>
          </a:xfrm>
        </p:spPr>
        <p:txBody>
          <a:bodyPr/>
          <a:lstStyle/>
          <a:p>
            <a:r>
              <a:rPr lang="en-US" altLang="ja-JP" smtClean="0"/>
              <a:t>Achievement with Contribution of </a:t>
            </a:r>
            <a:br>
              <a:rPr lang="en-US" altLang="ja-JP" smtClean="0"/>
            </a:br>
            <a:r>
              <a:rPr lang="en-US" altLang="ja-JP" sz="2800" smtClean="0"/>
              <a:t>basic R&amp;D for surface conditions</a:t>
            </a:r>
            <a:endParaRPr lang="ja-JP" altLang="en-US" smtClean="0"/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/>
          <a:srcRect t="11870"/>
          <a:stretch>
            <a:fillRect/>
          </a:stretch>
        </p:blipFill>
        <p:spPr bwMode="auto">
          <a:xfrm>
            <a:off x="2971800" y="1219200"/>
            <a:ext cx="5943600" cy="361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2" descr="C:\Users\motoaki sawabe\Pictures\090623FM-20試験\FM-20洗浄前(2)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276600"/>
            <a:ext cx="14986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4" descr="C:\Users\motoaki sawabe\Pictures\090623FM-20試験\EtOH洗浄後(3) Sma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4114800"/>
            <a:ext cx="1449388" cy="10858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6" name="右矢印 15"/>
          <p:cNvSpPr/>
          <p:nvPr/>
        </p:nvSpPr>
        <p:spPr>
          <a:xfrm rot="5400000">
            <a:off x="1528762" y="3881438"/>
            <a:ext cx="752475" cy="609600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>
                <a:solidFill>
                  <a:srgbClr val="000000"/>
                </a:solidFill>
                <a:ea typeface="ＭＳ Ｐゴシック" pitchFamily="31" charset="-128"/>
                <a:cs typeface="ＭＳ Ｐゴシック" pitchFamily="31" charset="-128"/>
              </a:rPr>
              <a:t>洗浄</a:t>
            </a:r>
          </a:p>
        </p:txBody>
      </p:sp>
      <p:sp>
        <p:nvSpPr>
          <p:cNvPr id="47112" name="TextBox 18"/>
          <p:cNvSpPr txBox="1">
            <a:spLocks noChangeArrowheads="1"/>
          </p:cNvSpPr>
          <p:nvPr/>
        </p:nvSpPr>
        <p:spPr bwMode="auto">
          <a:xfrm>
            <a:off x="3429000" y="4876800"/>
            <a:ext cx="5334000" cy="1323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0000"/>
                </a:solidFill>
              </a:rPr>
              <a:t>Possible reasons for improvement: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b="1">
                <a:solidFill>
                  <a:srgbClr val="000000"/>
                </a:solidFill>
              </a:rPr>
              <a:t>・</a:t>
            </a:r>
            <a:r>
              <a:rPr lang="en-US" altLang="ja-JP" sz="2000">
                <a:solidFill>
                  <a:srgbClr val="000000"/>
                </a:solidFill>
              </a:rPr>
              <a:t>Water rinsing (increased flow rate, time)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>
                <a:solidFill>
                  <a:srgbClr val="000000"/>
                </a:solidFill>
              </a:rPr>
              <a:t>・</a:t>
            </a:r>
            <a:r>
              <a:rPr lang="en-US" altLang="ja-JP" sz="2000">
                <a:solidFill>
                  <a:srgbClr val="000000"/>
                </a:solidFill>
              </a:rPr>
              <a:t>Detergent rinsing</a:t>
            </a:r>
            <a:r>
              <a:rPr lang="ja-JP" altLang="en-US" sz="2000">
                <a:solidFill>
                  <a:srgbClr val="000000"/>
                </a:solidFill>
              </a:rPr>
              <a:t>．</a:t>
            </a:r>
            <a:endParaRPr lang="en-US" altLang="ja-JP" sz="200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>
                <a:solidFill>
                  <a:srgbClr val="000000"/>
                </a:solidFill>
              </a:rPr>
              <a:t>・</a:t>
            </a:r>
            <a:r>
              <a:rPr lang="en-US" altLang="ja-JP" sz="2000">
                <a:solidFill>
                  <a:srgbClr val="000000"/>
                </a:solidFill>
              </a:rPr>
              <a:t>EP solution condition (aged)</a:t>
            </a:r>
            <a:r>
              <a:rPr lang="ja-JP" altLang="en-US" sz="2000" b="1">
                <a:solidFill>
                  <a:srgbClr val="000000"/>
                </a:solidFill>
              </a:rPr>
              <a:t>．</a:t>
            </a:r>
          </a:p>
        </p:txBody>
      </p:sp>
      <p:sp>
        <p:nvSpPr>
          <p:cNvPr id="47113" name="日付プレースホルダ 1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A. Yamamoto 09.11.11</a:t>
            </a:r>
            <a:endParaRPr lang="en-US" altLang="ja-JP">
              <a:solidFill>
                <a:srgbClr val="000000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47114" name="フッター プレースホルダ 2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SCRF WebEx meeting</a:t>
            </a:r>
            <a:endParaRPr lang="en-US" altLang="ja-JP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pic>
        <p:nvPicPr>
          <p:cNvPr id="47115" name="図 21" descr="stain-issue.tif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1524000"/>
            <a:ext cx="1676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3"/>
          <p:cNvSpPr>
            <a:spLocks noGrp="1"/>
          </p:cNvSpPr>
          <p:nvPr>
            <p:ph type="title"/>
          </p:nvPr>
        </p:nvSpPr>
        <p:spPr>
          <a:xfrm>
            <a:off x="1241425" y="0"/>
            <a:ext cx="7902575" cy="914400"/>
          </a:xfrm>
        </p:spPr>
        <p:txBody>
          <a:bodyPr/>
          <a:lstStyle/>
          <a:p>
            <a:r>
              <a:rPr kumimoji="0" lang="en-GB" altLang="ja-JP"/>
              <a:t>S1 Goal:</a:t>
            </a:r>
            <a:r>
              <a:rPr kumimoji="0" lang="en-GB" altLang="ja-JP">
                <a:sym typeface="ZapfDingbats" charset="2"/>
              </a:rPr>
              <a:t> Achieved at DESY/XFEL</a:t>
            </a:r>
            <a:endParaRPr kumimoji="0" lang="en-GB" altLang="ja-JP"/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788" y="1068388"/>
            <a:ext cx="593725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800" y="1870075"/>
            <a:ext cx="2784475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28988" y="1244600"/>
            <a:ext cx="5610225" cy="4037013"/>
          </a:xfrm>
          <a:prstGeom prst="rect">
            <a:avLst/>
          </a:prstGeom>
          <a:ln>
            <a:solidFill>
              <a:srgbClr val="3366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804023" y="5363570"/>
            <a:ext cx="6299033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ja-JP" dirty="0">
                <a:solidFill>
                  <a:srgbClr val="FFFFFF"/>
                </a:solidFill>
              </a:rPr>
              <a:t>- First </a:t>
            </a:r>
            <a:r>
              <a:rPr lang="en-GB" altLang="ja-JP" dirty="0">
                <a:solidFill>
                  <a:srgbClr val="FFFF00"/>
                </a:solidFill>
              </a:rPr>
              <a:t>XFEL prototype </a:t>
            </a:r>
            <a:r>
              <a:rPr lang="en-GB" altLang="ja-JP" dirty="0">
                <a:solidFill>
                  <a:srgbClr val="FFFFFF"/>
                </a:solidFill>
              </a:rPr>
              <a:t>module</a:t>
            </a:r>
            <a:r>
              <a:rPr lang="en-GB" altLang="ja-JP" b="1" dirty="0">
                <a:solidFill>
                  <a:srgbClr val="FFFFFF"/>
                </a:solidFill>
              </a:rPr>
              <a:t> </a:t>
            </a:r>
            <a:r>
              <a:rPr lang="en-GB" altLang="ja-JP" b="1" dirty="0">
                <a:solidFill>
                  <a:srgbClr val="FFFF00"/>
                </a:solidFill>
              </a:rPr>
              <a:t>exceeds 31.5 MV/</a:t>
            </a:r>
            <a:r>
              <a:rPr lang="en-GB" altLang="ja-JP" b="1" dirty="0" err="1">
                <a:solidFill>
                  <a:srgbClr val="FFFF00"/>
                </a:solidFill>
              </a:rPr>
              <a:t>m</a:t>
            </a:r>
            <a:r>
              <a:rPr lang="en-GB" altLang="ja-JP" b="1" dirty="0">
                <a:solidFill>
                  <a:srgbClr val="FFFF00"/>
                </a:solidFill>
              </a:rPr>
              <a:t> </a:t>
            </a:r>
            <a:r>
              <a:rPr lang="en-GB" altLang="ja-JP" b="1" dirty="0">
                <a:solidFill>
                  <a:srgbClr val="FFFFFF"/>
                </a:solidFill>
              </a:rPr>
              <a:t>average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ja-JP" dirty="0">
                <a:solidFill>
                  <a:srgbClr val="FFFFFF"/>
                </a:solidFill>
              </a:rPr>
              <a:t>- Module will see beam in FLASH in 2010 (av. of 30MV/m)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ja-JP" dirty="0">
                <a:solidFill>
                  <a:srgbClr val="FFFFFF"/>
                </a:solidFill>
              </a:rPr>
              <a:t>- </a:t>
            </a:r>
            <a:r>
              <a:rPr lang="en-GB" altLang="ja-JP" dirty="0">
                <a:solidFill>
                  <a:srgbClr val="CCFFCC"/>
                </a:solidFill>
              </a:rPr>
              <a:t>Cryostat</a:t>
            </a:r>
            <a:r>
              <a:rPr lang="en-GB" altLang="ja-JP" dirty="0">
                <a:solidFill>
                  <a:srgbClr val="FFFFFF"/>
                </a:solidFill>
              </a:rPr>
              <a:t> (</a:t>
            </a:r>
            <a:r>
              <a:rPr lang="en-GB" altLang="ja-JP" dirty="0" err="1">
                <a:solidFill>
                  <a:srgbClr val="FFFFFF"/>
                </a:solidFill>
              </a:rPr>
              <a:t>cryomodule</a:t>
            </a:r>
            <a:r>
              <a:rPr lang="en-GB" altLang="ja-JP" dirty="0">
                <a:solidFill>
                  <a:srgbClr val="FFFFFF"/>
                </a:solidFill>
              </a:rPr>
              <a:t> cold-mass) </a:t>
            </a:r>
            <a:r>
              <a:rPr lang="en-GB" altLang="ja-JP" dirty="0">
                <a:solidFill>
                  <a:srgbClr val="CCFFCC"/>
                </a:solidFill>
              </a:rPr>
              <a:t>contributed by IHEP</a:t>
            </a:r>
          </a:p>
        </p:txBody>
      </p:sp>
      <p:sp>
        <p:nvSpPr>
          <p:cNvPr id="57353" name="テキスト ボックス 3"/>
          <p:cNvSpPr txBox="1">
            <a:spLocks noChangeArrowheads="1"/>
          </p:cNvSpPr>
          <p:nvPr/>
        </p:nvSpPr>
        <p:spPr bwMode="auto">
          <a:xfrm>
            <a:off x="4718050" y="3760788"/>
            <a:ext cx="3770313" cy="708025"/>
          </a:xfrm>
          <a:prstGeom prst="rect">
            <a:avLst/>
          </a:prstGeom>
          <a:solidFill>
            <a:srgbClr val="FFFF00">
              <a:alpha val="85097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>
                <a:solidFill>
                  <a:srgbClr val="000000"/>
                </a:solidFill>
              </a:rPr>
              <a:t>Average field gradient at CMTB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>
                <a:solidFill>
                  <a:srgbClr val="000000"/>
                </a:solidFill>
              </a:rPr>
              <a:t> : &gt; 31.5 MV/m </a:t>
            </a:r>
            <a:endParaRPr lang="ja-JP" altLang="en-US" sz="2000">
              <a:solidFill>
                <a:srgbClr val="000000"/>
              </a:solidFill>
            </a:endParaRPr>
          </a:p>
        </p:txBody>
      </p:sp>
      <p:sp>
        <p:nvSpPr>
          <p:cNvPr id="57354" name="日付プレースホルダ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A. Yamamoto 09.11.11</a:t>
            </a:r>
            <a:endParaRPr lang="en-US" altLang="ja-JP">
              <a:solidFill>
                <a:srgbClr val="000000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57356" name="フッター プレースホルダ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SCRF WebEx meeting</a:t>
            </a:r>
            <a:endParaRPr lang="en-US" altLang="ja-JP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1064</Words>
  <Application>Microsoft Macintosh PowerPoint</Application>
  <PresentationFormat>画面に合わせる (4:3)</PresentationFormat>
  <Paragraphs>166</Paragraphs>
  <Slides>10</Slides>
  <Notes>1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4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Office テーマ</vt:lpstr>
      <vt:lpstr>Blank Presentation</vt:lpstr>
      <vt:lpstr>1_Blank Presentation</vt:lpstr>
      <vt:lpstr>2_Blank Presentation</vt:lpstr>
      <vt:lpstr>2. SCRF General </vt:lpstr>
      <vt:lpstr>Global Plan for SCRF R&amp;D</vt:lpstr>
      <vt:lpstr>New Production Yield  after  1st and 2nd Pass (RF) Test</vt:lpstr>
      <vt:lpstr>Alternate Yield Plot</vt:lpstr>
      <vt:lpstr>Progress and Prospect of  Cavity Gradient Yield Statistics</vt:lpstr>
      <vt:lpstr>Cavity Gradient Study - Status</vt:lpstr>
      <vt:lpstr>AES-JLAB/FNAL Progress</vt:lpstr>
      <vt:lpstr>Achievement with Contribution of  basic R&amp;D for surface conditions</vt:lpstr>
      <vt:lpstr>S1 Goal: Achieved at DESY/XFEL</vt:lpstr>
      <vt:lpstr> A Proposal for Re-baseline  Cavity Gradient and Yield, in TDP-2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SCRF General </dc:title>
  <dc:creator>Yamamoto Akira</dc:creator>
  <cp:lastModifiedBy>Yamamoto Akira</cp:lastModifiedBy>
  <cp:revision>1</cp:revision>
  <dcterms:created xsi:type="dcterms:W3CDTF">2009-11-11T12:04:19Z</dcterms:created>
  <dcterms:modified xsi:type="dcterms:W3CDTF">2009-11-11T12:24:57Z</dcterms:modified>
</cp:coreProperties>
</file>