
<file path=[Content_Types].xml><?xml version="1.0" encoding="utf-8"?>
<Types xmlns="http://schemas.openxmlformats.org/package/2006/content-types">
  <Override PartName="/ppt/slideMasters/slideMaster4.xml" ContentType="application/vnd.openxmlformats-officedocument.presentationml.slideMaster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3.xml" ContentType="application/vnd.openxmlformats-officedocument.presentationml.slideMaster+xml"/>
  <Override PartName="/ppt/theme/theme6.xml" ContentType="application/vnd.openxmlformats-officedocument.them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heme/theme5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  <p:sldMasterId id="2147483662" r:id="rId3"/>
    <p:sldMasterId id="2147483665" r:id="rId4"/>
    <p:sldMasterId id="2147483667" r:id="rId5"/>
  </p:sldMasterIdLst>
  <p:notesMasterIdLst>
    <p:notesMasterId r:id="rId16"/>
  </p:notesMasterIdLst>
  <p:sldIdLst>
    <p:sldId id="256" r:id="rId6"/>
    <p:sldId id="257" r:id="rId7"/>
    <p:sldId id="258" r:id="rId8"/>
    <p:sldId id="262" r:id="rId9"/>
    <p:sldId id="260" r:id="rId10"/>
    <p:sldId id="261" r:id="rId11"/>
    <p:sldId id="265" r:id="rId12"/>
    <p:sldId id="259" r:id="rId13"/>
    <p:sldId id="263" r:id="rId14"/>
    <p:sldId id="264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9.xml"/><Relationship Id="rId2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1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0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2" Type="http://schemas.openxmlformats.org/officeDocument/2006/relationships/slide" Target="slides/slide7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D8B25-B4F8-2645-B772-32E4664DC527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16820-B1C1-2949-B39D-72320F2A74E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1530C-257A-BF4C-9B4E-C94F6CD0869F}" type="slidenum">
              <a:rPr lang="en-US" altLang="ja-JP">
                <a:solidFill>
                  <a:prstClr val="black"/>
                </a:solidFill>
                <a:ea typeface="ＭＳ Ｐゴシック" pitchFamily="31" charset="-128"/>
                <a:cs typeface="ＭＳ Ｐゴシック" pitchFamily="31" charset="-128"/>
              </a:rPr>
              <a:pPr/>
              <a:t>4</a:t>
            </a:fld>
            <a:endParaRPr lang="en-US" altLang="ja-JP">
              <a:solidFill>
                <a:prstClr val="black"/>
              </a:solidFill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909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8909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5A4119-04EA-3046-A5ED-3010ADBE8BF8}" type="slidenum">
              <a:rPr lang="en-US" altLang="ja-JP">
                <a:solidFill>
                  <a:prstClr val="black"/>
                </a:solidFill>
              </a:rPr>
              <a:pPr/>
              <a:t>10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  <a:ea typeface="ＭＳ Ｐゴシック" pitchFamily="31" charset="-128"/>
              <a:cs typeface="ＭＳ Ｐゴシック" pitchFamily="31" charset="-128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2362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E. KAKO (KEK)                       2009' Nov. 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S1-G  Webex  meeting    </a:t>
            </a:r>
            <a:r>
              <a:rPr lang="en-US" altLang="ja-JP" sz="1600"/>
              <a:t>Global Design Effort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FE672-6C30-8F40-84A6-5F20479A6C34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A, Yamamoto, 09-11--02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ILC-PAC: SCRF Report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214E7-6852-0D4C-941C-0F9BBF4292D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A, Yamamoto, 09-11--02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ILC-PAC: SCRF Report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1036F-9C91-1847-9B92-4EA59437746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-105" charset="0"/>
                <a:ea typeface="Arial Unicode MS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r>
              <a:rPr lang="en-US" altLang="ja-JP"/>
              <a:t>A, Yamamoto, 09-11--02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-105" charset="0"/>
                <a:ea typeface="Arial Unicode MS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r>
              <a:rPr lang="en-US" altLang="ja-JP"/>
              <a:t>ILC-PAC: SCRF Report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-105" charset="0"/>
                <a:ea typeface="Arial Unicode MS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fld id="{2CB0E9F1-D0F6-9448-81E6-223FE9E1BA8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A, Yamamoto, 09-11--02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ILC-PAC: SCRF Report 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11425-1BF7-624A-90E7-BDB077E4734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Relationship Id="rId3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theme" Target="../theme/theme3.xml"/><Relationship Id="rId5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6.xml"/><Relationship Id="rId2" Type="http://schemas.openxmlformats.org/officeDocument/2006/relationships/theme" Target="../theme/theme5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2F11D-40EE-3A42-883F-2DC7132307B8}" type="datetimeFigureOut">
              <a:rPr lang="ja-JP" altLang="en-US" smtClean="0"/>
              <a:t>09.11.11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01A37-BC08-D942-BF9F-6F230F810107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smtClean="0">
                <a:ea typeface="ＭＳ Ｐゴシック" pitchFamily="31" charset="-128"/>
                <a:cs typeface="ＭＳ Ｐゴシック" pitchFamily="31" charset="-128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>
                <a:solidFill>
                  <a:srgbClr val="000000"/>
                </a:solidFill>
              </a:rPr>
              <a:t>E. KAKO (KEK)                       2009' Nov. 11</a:t>
            </a:r>
            <a:endParaRPr kumimoji="0"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2000" b="1">
                <a:solidFill>
                  <a:srgbClr val="23346C"/>
                </a:solidFill>
                <a:ea typeface="ＭＳ Ｐゴシック" pitchFamily="31" charset="-128"/>
                <a:cs typeface="ＭＳ Ｐゴシック" pitchFamily="31" charset="-128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/>
              <a:t>S1-G  Webex  meeting    </a:t>
            </a:r>
            <a:r>
              <a:rPr kumimoji="0" lang="en-US" altLang="ja-JP" sz="1600"/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ea typeface="ＭＳ Ｐゴシック" pitchFamily="31" charset="-128"/>
                <a:cs typeface="ＭＳ Ｐゴシック" pitchFamily="31" charset="-128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fld id="{158BA6D8-F717-0548-B712-814BF5F99896}" type="slidenum">
              <a:rPr kumimoji="0" lang="ja-JP" altLang="en-US">
                <a:solidFill>
                  <a:srgbClr val="000000"/>
                </a:solidFill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1" charset="0"/>
          <a:ea typeface="ＭＳ Ｐゴシック" pitchFamily="31" charset="-128"/>
          <a:cs typeface="ＭＳ Ｐゴシック" pitchFamily="31" charset="-128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1" charset="0"/>
          <a:ea typeface="ＭＳ Ｐゴシック" pitchFamily="31" charset="-128"/>
          <a:cs typeface="ＭＳ Ｐゴシック" pitchFamily="31" charset="-128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1" charset="0"/>
          <a:ea typeface="ＭＳ Ｐゴシック" pitchFamily="31" charset="-128"/>
          <a:cs typeface="ＭＳ Ｐゴシック" pitchFamily="31" charset="-128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1" charset="0"/>
          <a:ea typeface="ＭＳ Ｐゴシック" pitchFamily="31" charset="-128"/>
          <a:cs typeface="ＭＳ Ｐゴシック" pitchFamily="3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  <a:ea typeface="ＭＳ Ｐゴシック" pitchFamily="31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ＭＳ Ｐゴシック" pitchFamily="31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ＭＳ Ｐゴシック" pitchFamily="31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pitchFamily="3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1" charset="-128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A, Yamamoto, 09-11--02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ILC-PAC: SCRF Report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481E6EE-02F8-9241-8CB9-BEA853952315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5363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1" charset="0"/>
                <a:ea typeface="ＭＳ Ｐゴシック" pitchFamily="31" charset="-128"/>
                <a:cs typeface="ＭＳ Ｐゴシック" pitchFamily="31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/>
              <a:t>A, Yamamoto, 09-11--02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1" charset="0"/>
                <a:ea typeface="ＭＳ Ｐゴシック" pitchFamily="31" charset="-128"/>
                <a:cs typeface="ＭＳ Ｐゴシック" pitchFamily="31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/>
              <a:t>ILC-PAC: SCRF Report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1" charset="0"/>
                <a:ea typeface="ＭＳ Ｐゴシック" pitchFamily="31" charset="-128"/>
                <a:cs typeface="ＭＳ Ｐゴシック" pitchFamily="31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9852DEDE-7053-3843-BED1-509B0FE9A692}" type="slidenum">
              <a:rPr lang="ja-JP" altLang="en-US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1" charset="0"/>
          <a:ea typeface="ＭＳ Ｐゴシック" pitchFamily="31" charset="-128"/>
          <a:cs typeface="ＭＳ Ｐゴシック" pitchFamily="31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1" charset="0"/>
          <a:ea typeface="ＭＳ Ｐゴシック" pitchFamily="31" charset="-128"/>
          <a:cs typeface="ＭＳ Ｐゴシック" pitchFamily="31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1" charset="0"/>
          <a:ea typeface="ＭＳ Ｐゴシック" pitchFamily="31" charset="-128"/>
          <a:cs typeface="ＭＳ Ｐゴシック" pitchFamily="31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1" charset="0"/>
          <a:ea typeface="ＭＳ Ｐゴシック" pitchFamily="31" charset="-128"/>
          <a:cs typeface="ＭＳ Ｐゴシック" pitchFamily="31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1" charset="0"/>
          <a:ea typeface="ＭＳ Ｐゴシック" pitchFamily="31" charset="-128"/>
          <a:cs typeface="ＭＳ Ｐゴシック" pitchFamily="3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1" charset="0"/>
          <a:ea typeface="ＭＳ Ｐゴシック" pitchFamily="31" charset="-128"/>
          <a:cs typeface="ＭＳ Ｐゴシック" pitchFamily="3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1" charset="0"/>
          <a:ea typeface="ＭＳ Ｐゴシック" pitchFamily="31" charset="-128"/>
          <a:cs typeface="ＭＳ Ｐゴシック" pitchFamily="3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1" charset="0"/>
          <a:ea typeface="ＭＳ Ｐゴシック" pitchFamily="31" charset="-128"/>
          <a:cs typeface="ＭＳ Ｐゴシック" pitchFamily="31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1" charset="0"/>
        <a:buChar char="•"/>
        <a:defRPr kumimoji="1" sz="3200" kern="1200">
          <a:solidFill>
            <a:schemeClr val="tx1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1" charset="0"/>
        <a:buChar char="–"/>
        <a:defRPr kumimoji="1" sz="2800" kern="1200">
          <a:solidFill>
            <a:schemeClr val="tx1"/>
          </a:solidFill>
          <a:latin typeface="+mn-lt"/>
          <a:ea typeface="ＭＳ Ｐゴシック" pitchFamily="31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1" charset="0"/>
        <a:buChar char="•"/>
        <a:defRPr kumimoji="1" sz="2400" kern="1200">
          <a:solidFill>
            <a:schemeClr val="tx1"/>
          </a:solidFill>
          <a:latin typeface="+mn-lt"/>
          <a:ea typeface="ＭＳ Ｐゴシック" pitchFamily="31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1" charset="0"/>
        <a:buChar char="–"/>
        <a:defRPr kumimoji="1" sz="2000" kern="1200">
          <a:solidFill>
            <a:schemeClr val="tx1"/>
          </a:solidFill>
          <a:latin typeface="+mn-lt"/>
          <a:ea typeface="ＭＳ Ｐゴシック" pitchFamily="31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1" charset="0"/>
        <a:buChar char="»"/>
        <a:defRPr kumimoji="1" sz="2000" kern="1200">
          <a:solidFill>
            <a:schemeClr val="tx1"/>
          </a:solidFill>
          <a:latin typeface="+mn-lt"/>
          <a:ea typeface="ＭＳ Ｐゴシック" pitchFamily="31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A, Yamamoto, 09-11--02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ILC-PAC: SCRF Report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481E6EE-02F8-9241-8CB9-BEA853952315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257557"/>
            <a:ext cx="7772400" cy="2342893"/>
          </a:xfrm>
          <a:solidFill>
            <a:srgbClr val="CCFFCC"/>
          </a:solidFill>
        </p:spPr>
        <p:txBody>
          <a:bodyPr/>
          <a:lstStyle/>
          <a:p>
            <a:r>
              <a:rPr lang="en-US" altLang="ja-JP" b="1" dirty="0" smtClean="0"/>
              <a:t>SCRF WebEx Meeting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focusing on</a:t>
            </a:r>
            <a:br>
              <a:rPr lang="en-US" altLang="ja-JP" dirty="0" smtClean="0"/>
            </a:br>
            <a:r>
              <a:rPr lang="en-US" altLang="ja-JP" b="1" dirty="0" smtClean="0">
                <a:solidFill>
                  <a:srgbClr val="3366FF"/>
                </a:solidFill>
              </a:rPr>
              <a:t>Preparation for S1-Global  </a:t>
            </a:r>
            <a:endParaRPr lang="ja-JP" altLang="en-US" b="1" dirty="0">
              <a:solidFill>
                <a:srgbClr val="3366FF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2009-11-11</a:t>
            </a:r>
          </a:p>
          <a:p>
            <a:pPr marL="514350" indent="-514350">
              <a:buAutoNum type="arabicPeriod"/>
            </a:pPr>
            <a:r>
              <a:rPr lang="en-US" altLang="ja-JP" dirty="0" smtClean="0"/>
              <a:t>Preparation for S1-Global (100 min) </a:t>
            </a:r>
          </a:p>
          <a:p>
            <a:pPr marL="514350" indent="-514350">
              <a:buAutoNum type="arabicPeriod"/>
            </a:pPr>
            <a:r>
              <a:rPr lang="en-US" altLang="ja-JP" dirty="0" smtClean="0"/>
              <a:t>SCRF general issues (20 min.)</a:t>
            </a:r>
          </a:p>
          <a:p>
            <a:endParaRPr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CA7131-9D73-2E4F-8107-06730E517431}" type="slidenum">
              <a:rPr lang="ja-JP" altLang="en-US">
                <a:solidFill>
                  <a:srgbClr val="898989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pPr/>
              <a:t>10</a:t>
            </a:fld>
            <a:endParaRPr lang="ja-JP" altLang="en-US">
              <a:solidFill>
                <a:srgbClr val="898989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 rot="5400000">
            <a:off x="1539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rot="5400000">
            <a:off x="-835819" y="3906044"/>
            <a:ext cx="5027613" cy="3175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rot="5400000">
            <a:off x="2135188" y="3905250"/>
            <a:ext cx="5027612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5400000">
            <a:off x="31257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5400000">
            <a:off x="41163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51069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-2132013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381000" y="6418263"/>
            <a:ext cx="8229600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rot="5400000">
            <a:off x="1144587" y="3903663"/>
            <a:ext cx="5027613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076" name="テキスト ボックス 77"/>
          <p:cNvSpPr txBox="1">
            <a:spLocks noChangeArrowheads="1"/>
          </p:cNvSpPr>
          <p:nvPr/>
        </p:nvSpPr>
        <p:spPr bwMode="auto">
          <a:xfrm>
            <a:off x="2362200" y="5911850"/>
            <a:ext cx="531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rPr>
              <a:t>Contract.</a:t>
            </a:r>
            <a:endParaRPr lang="ja-JP" altLang="en-US" sz="1200">
              <a:solidFill>
                <a:srgbClr val="000000"/>
              </a:solidFill>
              <a:latin typeface="13" charset="-128"/>
              <a:ea typeface="13" charset="-128"/>
              <a:cs typeface="13" charset="-128"/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 rot="5400000">
            <a:off x="6096000" y="3903663"/>
            <a:ext cx="5027613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正方形/長方形 103"/>
          <p:cNvSpPr/>
          <p:nvPr/>
        </p:nvSpPr>
        <p:spPr>
          <a:xfrm>
            <a:off x="381000" y="381000"/>
            <a:ext cx="82296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438400" y="357188"/>
            <a:ext cx="4951413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600" b="1" dirty="0">
                <a:solidFill>
                  <a:srgbClr val="FFFF00"/>
                </a:solidFill>
                <a:cs typeface="Arial Unicode MS" pitchFamily="31" charset="0"/>
              </a:rPr>
              <a:t>KEK-STF</a:t>
            </a:r>
            <a:r>
              <a:rPr lang="en-US" altLang="ja-JP" sz="3600" b="1" dirty="0">
                <a:solidFill>
                  <a:prstClr val="white"/>
                </a:solidFill>
                <a:cs typeface="Arial Unicode MS" pitchFamily="31" charset="0"/>
              </a:rPr>
              <a:t>:  Long Term Plan</a:t>
            </a:r>
            <a:endParaRPr lang="ja-JP" altLang="en-US" sz="3600" b="1" dirty="0">
              <a:solidFill>
                <a:prstClr val="white"/>
              </a:solidFill>
              <a:cs typeface="Arial Unicode MS" pitchFamily="31" charset="0"/>
            </a:endParaRPr>
          </a:p>
          <a:p>
            <a:pPr>
              <a:defRPr/>
            </a:pPr>
            <a:endParaRPr lang="ja-JP" altLang="en-US" dirty="0">
              <a:solidFill>
                <a:prstClr val="black"/>
              </a:solidFill>
              <a:cs typeface="Arial Unicode MS" pitchFamily="31" charset="0"/>
            </a:endParaRPr>
          </a:p>
        </p:txBody>
      </p:sp>
      <p:sp>
        <p:nvSpPr>
          <p:cNvPr id="88080" name="日付プレースホルダ 12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>
                <a:solidFill>
                  <a:srgbClr val="898989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A, Yamamoto, 09-11--02</a:t>
            </a:r>
            <a:endParaRPr lang="ja-JP" altLang="en-US">
              <a:solidFill>
                <a:srgbClr val="898989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88081" name="フッター プレースホルダ 1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>
                <a:solidFill>
                  <a:srgbClr val="898989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ILC-PAC: SCRF Report </a:t>
            </a:r>
            <a:endParaRPr lang="ja-JP" altLang="en-US">
              <a:solidFill>
                <a:srgbClr val="898989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grpSp>
        <p:nvGrpSpPr>
          <p:cNvPr id="2" name="図形グループ 145"/>
          <p:cNvGrpSpPr>
            <a:grpSpLocks/>
          </p:cNvGrpSpPr>
          <p:nvPr/>
        </p:nvGrpSpPr>
        <p:grpSpPr bwMode="auto">
          <a:xfrm>
            <a:off x="381000" y="1295400"/>
            <a:ext cx="8382000" cy="4924425"/>
            <a:chOff x="381000" y="1295400"/>
            <a:chExt cx="8382000" cy="4925199"/>
          </a:xfrm>
        </p:grpSpPr>
        <p:sp>
          <p:nvSpPr>
            <p:cNvPr id="117" name="正方形/長方形 116"/>
            <p:cNvSpPr/>
            <p:nvPr/>
          </p:nvSpPr>
          <p:spPr>
            <a:xfrm>
              <a:off x="1676400" y="2003536"/>
              <a:ext cx="1065213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3200400" y="1998774"/>
              <a:ext cx="457200" cy="22704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5410200" y="3349948"/>
              <a:ext cx="228600" cy="2286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5638800" y="3349948"/>
              <a:ext cx="381000" cy="22863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724400" y="3359474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>
            <a:xfrm flipV="1">
              <a:off x="381000" y="1390665"/>
              <a:ext cx="8229600" cy="317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381000" y="1695513"/>
              <a:ext cx="8229600" cy="1588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20"/>
            <p:cNvSpPr txBox="1">
              <a:spLocks noChangeArrowheads="1"/>
            </p:cNvSpPr>
            <p:nvPr/>
          </p:nvSpPr>
          <p:spPr bwMode="auto">
            <a:xfrm>
              <a:off x="533400" y="3276911"/>
              <a:ext cx="990600" cy="646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 smtClean="0">
                  <a:solidFill>
                    <a:prstClr val="black"/>
                  </a:solidFill>
                  <a:cs typeface="Arial Unicode MS" pitchFamily="31" charset="0"/>
                </a:rPr>
                <a:t>S2 (STF-Phase2)</a:t>
              </a:r>
              <a:endParaRPr lang="ja-JP" altLang="en-US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19" name="テキスト ボックス 21"/>
            <p:cNvSpPr txBox="1">
              <a:spLocks noChangeArrowheads="1"/>
            </p:cNvSpPr>
            <p:nvPr/>
          </p:nvSpPr>
          <p:spPr bwMode="auto">
            <a:xfrm>
              <a:off x="1827213" y="5868119"/>
              <a:ext cx="763587" cy="306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1400" dirty="0">
                  <a:solidFill>
                    <a:prstClr val="black"/>
                  </a:solidFill>
                  <a:cs typeface="Arial Unicode MS" pitchFamily="31" charset="0"/>
                </a:rPr>
                <a:t>EBW</a:t>
              </a:r>
              <a:endParaRPr lang="ja-JP" altLang="en-US" sz="1400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20" name="テキスト ボックス 23"/>
            <p:cNvSpPr txBox="1">
              <a:spLocks noChangeArrowheads="1"/>
            </p:cNvSpPr>
            <p:nvPr/>
          </p:nvSpPr>
          <p:spPr bwMode="auto">
            <a:xfrm>
              <a:off x="19050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cs typeface="Arial Unicode MS" pitchFamily="31" charset="0"/>
                </a:rPr>
                <a:t>2009</a:t>
              </a:r>
              <a:endParaRPr lang="ja-JP" altLang="en-US" sz="2000" b="1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21" name="テキスト ボックス 24"/>
            <p:cNvSpPr txBox="1">
              <a:spLocks noChangeArrowheads="1"/>
            </p:cNvSpPr>
            <p:nvPr/>
          </p:nvSpPr>
          <p:spPr bwMode="auto">
            <a:xfrm>
              <a:off x="28956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cs typeface="Arial Unicode MS" pitchFamily="31" charset="0"/>
                </a:rPr>
                <a:t>2010</a:t>
              </a:r>
              <a:endParaRPr lang="ja-JP" altLang="en-US" sz="2000" b="1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22" name="テキスト ボックス 25"/>
            <p:cNvSpPr txBox="1">
              <a:spLocks noChangeArrowheads="1"/>
            </p:cNvSpPr>
            <p:nvPr/>
          </p:nvSpPr>
          <p:spPr bwMode="auto">
            <a:xfrm>
              <a:off x="38862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cs typeface="Arial Unicode MS" pitchFamily="31" charset="0"/>
                </a:rPr>
                <a:t>2011</a:t>
              </a:r>
              <a:endParaRPr lang="ja-JP" altLang="en-US" sz="2000" b="1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23" name="テキスト ボックス 26"/>
            <p:cNvSpPr txBox="1">
              <a:spLocks noChangeArrowheads="1"/>
            </p:cNvSpPr>
            <p:nvPr/>
          </p:nvSpPr>
          <p:spPr bwMode="auto">
            <a:xfrm>
              <a:off x="48768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cs typeface="Arial Unicode MS" pitchFamily="31" charset="0"/>
                </a:rPr>
                <a:t>2012</a:t>
              </a:r>
              <a:endParaRPr lang="ja-JP" altLang="en-US" sz="2000" b="1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24" name="テキスト ボックス 27"/>
            <p:cNvSpPr txBox="1">
              <a:spLocks noChangeArrowheads="1"/>
            </p:cNvSpPr>
            <p:nvPr/>
          </p:nvSpPr>
          <p:spPr bwMode="auto">
            <a:xfrm>
              <a:off x="58674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cs typeface="Arial Unicode MS" pitchFamily="31" charset="0"/>
                </a:rPr>
                <a:t>2013</a:t>
              </a:r>
              <a:endParaRPr lang="ja-JP" altLang="en-US" sz="2000" b="1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25" name="テキスト ボックス 28"/>
            <p:cNvSpPr txBox="1">
              <a:spLocks noChangeArrowheads="1"/>
            </p:cNvSpPr>
            <p:nvPr/>
          </p:nvSpPr>
          <p:spPr bwMode="auto">
            <a:xfrm>
              <a:off x="68580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cs typeface="Arial Unicode MS" pitchFamily="31" charset="0"/>
                </a:rPr>
                <a:t>2014</a:t>
              </a:r>
              <a:endParaRPr lang="ja-JP" altLang="en-US" sz="2000" b="1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88099" name="テキスト ボックス 38"/>
            <p:cNvSpPr txBox="1">
              <a:spLocks noChangeArrowheads="1"/>
            </p:cNvSpPr>
            <p:nvPr/>
          </p:nvSpPr>
          <p:spPr bwMode="auto">
            <a:xfrm>
              <a:off x="4570412" y="3025774"/>
              <a:ext cx="1066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Jacketing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8100" name="テキスト ボックス 40"/>
            <p:cNvSpPr txBox="1">
              <a:spLocks noChangeArrowheads="1"/>
            </p:cNvSpPr>
            <p:nvPr/>
          </p:nvSpPr>
          <p:spPr bwMode="auto">
            <a:xfrm>
              <a:off x="5562600" y="3301999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3733800" y="3359474"/>
              <a:ext cx="1065213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02" name="テキスト ボックス 36"/>
            <p:cNvSpPr txBox="1">
              <a:spLocks noChangeArrowheads="1"/>
            </p:cNvSpPr>
            <p:nvPr/>
          </p:nvSpPr>
          <p:spPr bwMode="auto">
            <a:xfrm>
              <a:off x="3886200" y="3301999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8103" name="テキスト ボックス 46"/>
            <p:cNvSpPr txBox="1">
              <a:spLocks noChangeArrowheads="1"/>
            </p:cNvSpPr>
            <p:nvPr/>
          </p:nvSpPr>
          <p:spPr bwMode="auto">
            <a:xfrm>
              <a:off x="5334000" y="3025774"/>
              <a:ext cx="1447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HPC-Ins.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5027613" y="3353123"/>
              <a:ext cx="382587" cy="22546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05" name="テキスト ボックス 47"/>
            <p:cNvSpPr txBox="1">
              <a:spLocks noChangeArrowheads="1"/>
            </p:cNvSpPr>
            <p:nvPr/>
          </p:nvSpPr>
          <p:spPr bwMode="auto">
            <a:xfrm>
              <a:off x="4876800" y="3301999"/>
              <a:ext cx="6842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438400" y="3356299"/>
              <a:ext cx="1219200" cy="2222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07" name="テキスト ボックス 30"/>
            <p:cNvSpPr txBox="1">
              <a:spLocks noChangeArrowheads="1"/>
            </p:cNvSpPr>
            <p:nvPr/>
          </p:nvSpPr>
          <p:spPr bwMode="auto">
            <a:xfrm>
              <a:off x="2590800" y="3305175"/>
              <a:ext cx="1143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b="1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9 Cac. Fab.</a:t>
              </a:r>
              <a:endParaRPr lang="ja-JP" altLang="en-US" sz="1200" b="1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8108" name="テキスト ボックス 77"/>
            <p:cNvSpPr txBox="1">
              <a:spLocks noChangeArrowheads="1"/>
            </p:cNvSpPr>
            <p:nvPr/>
          </p:nvSpPr>
          <p:spPr bwMode="auto">
            <a:xfrm>
              <a:off x="3200400" y="5883275"/>
              <a:ext cx="53181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Fab.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37" name="二等辺三角形 36"/>
            <p:cNvSpPr/>
            <p:nvPr/>
          </p:nvSpPr>
          <p:spPr>
            <a:xfrm flipV="1">
              <a:off x="2786063" y="6036420"/>
              <a:ext cx="107950" cy="96853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10" name="テキスト ボックス 77"/>
            <p:cNvSpPr txBox="1">
              <a:spLocks noChangeArrowheads="1"/>
            </p:cNvSpPr>
            <p:nvPr/>
          </p:nvSpPr>
          <p:spPr bwMode="auto">
            <a:xfrm>
              <a:off x="3813175" y="5710535"/>
              <a:ext cx="106362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Installation, Assembly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41" name="テキスト ボックス 23"/>
            <p:cNvSpPr txBox="1">
              <a:spLocks noChangeArrowheads="1"/>
            </p:cNvSpPr>
            <p:nvPr/>
          </p:nvSpPr>
          <p:spPr bwMode="auto">
            <a:xfrm>
              <a:off x="762000" y="1314453"/>
              <a:ext cx="989013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b="1">
                  <a:solidFill>
                    <a:srgbClr val="000000"/>
                  </a:solidFill>
                  <a:cs typeface="ＭＳ Ｐゴシック" pitchFamily="31" charset="-128"/>
                </a:rPr>
                <a:t>CY</a:t>
              </a:r>
              <a:endParaRPr lang="ja-JP" altLang="en-US" sz="2000" b="1">
                <a:solidFill>
                  <a:srgbClr val="000000"/>
                </a:solidFill>
                <a:cs typeface="ＭＳ Ｐゴシック" pitchFamily="31" charset="-128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4265613" y="5563271"/>
              <a:ext cx="1752600" cy="200056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テキスト ボックス 21"/>
            <p:cNvSpPr txBox="1">
              <a:spLocks noChangeArrowheads="1"/>
            </p:cNvSpPr>
            <p:nvPr/>
          </p:nvSpPr>
          <p:spPr bwMode="auto">
            <a:xfrm>
              <a:off x="381000" y="5407671"/>
              <a:ext cx="1141413" cy="306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1400" dirty="0">
                  <a:solidFill>
                    <a:prstClr val="black"/>
                  </a:solidFill>
                  <a:cs typeface="Arial Unicode MS" pitchFamily="31" charset="0"/>
                </a:rPr>
                <a:t>Cab. </a:t>
              </a:r>
              <a:r>
                <a:rPr lang="en-US" altLang="ja-JP" sz="1400" dirty="0" err="1">
                  <a:solidFill>
                    <a:prstClr val="black"/>
                  </a:solidFill>
                  <a:cs typeface="Arial Unicode MS" pitchFamily="31" charset="0"/>
                </a:rPr>
                <a:t>Fab</a:t>
              </a:r>
              <a:r>
                <a:rPr lang="en-US" altLang="ja-JP" sz="1400" dirty="0">
                  <a:solidFill>
                    <a:prstClr val="black"/>
                  </a:solidFill>
                  <a:cs typeface="Arial Unicode MS" pitchFamily="31" charset="0"/>
                </a:rPr>
                <a:t>. </a:t>
              </a:r>
              <a:endParaRPr lang="ja-JP" altLang="en-US" sz="1400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cxnSp>
          <p:nvCxnSpPr>
            <p:cNvPr id="49" name="直線矢印コネクタ 48"/>
            <p:cNvCxnSpPr/>
            <p:nvPr/>
          </p:nvCxnSpPr>
          <p:spPr>
            <a:xfrm flipV="1">
              <a:off x="2892425" y="6188844"/>
              <a:ext cx="1066800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矢印コネクタ 49"/>
            <p:cNvCxnSpPr/>
            <p:nvPr/>
          </p:nvCxnSpPr>
          <p:spPr>
            <a:xfrm>
              <a:off x="3960813" y="6188844"/>
              <a:ext cx="306387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2590800" y="4953575"/>
              <a:ext cx="1676400" cy="22546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テキスト ボックス 21"/>
            <p:cNvSpPr txBox="1">
              <a:spLocks noChangeArrowheads="1"/>
            </p:cNvSpPr>
            <p:nvPr/>
          </p:nvSpPr>
          <p:spPr bwMode="auto">
            <a:xfrm>
              <a:off x="381000" y="4874187"/>
              <a:ext cx="1292225" cy="522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>
                  <a:solidFill>
                    <a:srgbClr val="000000"/>
                  </a:solidFill>
                  <a:cs typeface="ＭＳ Ｐゴシック" pitchFamily="31" charset="-128"/>
                </a:rPr>
                <a:t>Cav. Product. R&amp;D</a:t>
              </a:r>
              <a:endParaRPr lang="ja-JP" altLang="en-US" sz="1400">
                <a:solidFill>
                  <a:srgbClr val="000000"/>
                </a:solidFill>
                <a:cs typeface="ＭＳ Ｐゴシック" pitchFamily="31" charset="-128"/>
              </a:endParaRPr>
            </a:p>
          </p:txBody>
        </p:sp>
        <p:cxnSp>
          <p:nvCxnSpPr>
            <p:cNvPr id="53" name="直線矢印コネクタ 52"/>
            <p:cNvCxnSpPr/>
            <p:nvPr/>
          </p:nvCxnSpPr>
          <p:spPr>
            <a:xfrm rot="16200000" flipH="1">
              <a:off x="4077464" y="5221135"/>
              <a:ext cx="381060" cy="303212"/>
            </a:xfrm>
            <a:prstGeom prst="straightConnector1">
              <a:avLst/>
            </a:prstGeom>
            <a:ln w="38100" cmpd="sng"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82"/>
            <p:cNvSpPr txBox="1">
              <a:spLocks noChangeArrowheads="1"/>
            </p:cNvSpPr>
            <p:nvPr/>
          </p:nvSpPr>
          <p:spPr bwMode="auto">
            <a:xfrm>
              <a:off x="609600" y="5606140"/>
              <a:ext cx="1141413" cy="26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100">
                  <a:solidFill>
                    <a:srgbClr val="000000"/>
                  </a:solidFill>
                  <a:cs typeface="ＭＳ Ｐゴシック" pitchFamily="31" charset="-128"/>
                </a:rPr>
                <a:t>(by Ind. &amp; KEK)</a:t>
              </a:r>
              <a:endParaRPr lang="ja-JP" altLang="en-US" sz="1100">
                <a:solidFill>
                  <a:srgbClr val="000000"/>
                </a:solidFill>
                <a:cs typeface="ＭＳ Ｐゴシック" pitchFamily="31" charset="-128"/>
              </a:endParaRPr>
            </a:p>
          </p:txBody>
        </p:sp>
        <p:sp>
          <p:nvSpPr>
            <p:cNvPr id="59" name="TextBox 83"/>
            <p:cNvSpPr txBox="1">
              <a:spLocks noChangeArrowheads="1"/>
            </p:cNvSpPr>
            <p:nvPr/>
          </p:nvSpPr>
          <p:spPr bwMode="auto">
            <a:xfrm>
              <a:off x="1676400" y="4888478"/>
              <a:ext cx="1143000" cy="368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>
                  <a:solidFill>
                    <a:srgbClr val="000000"/>
                  </a:solidFill>
                  <a:cs typeface="ＭＳ Ｐゴシック" pitchFamily="31" charset="-128"/>
                </a:rPr>
                <a:t>(EBW parameter</a:t>
              </a:r>
              <a:r>
                <a:rPr lang="ja-JP" altLang="en-US" sz="900">
                  <a:solidFill>
                    <a:srgbClr val="000000"/>
                  </a:solidFill>
                  <a:cs typeface="ＭＳ Ｐゴシック" pitchFamily="31" charset="-128"/>
                </a:rPr>
                <a:t>，</a:t>
              </a:r>
              <a:r>
                <a:rPr lang="en-US" altLang="ja-JP" sz="900">
                  <a:solidFill>
                    <a:srgbClr val="000000"/>
                  </a:solidFill>
                  <a:cs typeface="ＭＳ Ｐゴシック" pitchFamily="31" charset="-128"/>
                </a:rPr>
                <a:t>etc.)</a:t>
              </a:r>
              <a:endParaRPr lang="ja-JP" altLang="en-US" sz="900">
                <a:solidFill>
                  <a:srgbClr val="000000"/>
                </a:solidFill>
                <a:cs typeface="ＭＳ Ｐゴシック" pitchFamily="31" charset="-128"/>
              </a:endParaRPr>
            </a:p>
          </p:txBody>
        </p:sp>
        <p:sp>
          <p:nvSpPr>
            <p:cNvPr id="61" name="テキスト ボックス 28"/>
            <p:cNvSpPr txBox="1">
              <a:spLocks noChangeArrowheads="1"/>
            </p:cNvSpPr>
            <p:nvPr/>
          </p:nvSpPr>
          <p:spPr bwMode="auto">
            <a:xfrm>
              <a:off x="7773988" y="1295400"/>
              <a:ext cx="989012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2000" b="1" dirty="0">
                  <a:solidFill>
                    <a:prstClr val="black"/>
                  </a:solidFill>
                  <a:cs typeface="Arial Unicode MS" pitchFamily="31" charset="0"/>
                </a:rPr>
                <a:t>2015</a:t>
              </a:r>
              <a:endParaRPr lang="ja-JP" altLang="en-US" sz="2000" b="1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63" name="テキスト ボックス 20"/>
            <p:cNvSpPr txBox="1">
              <a:spLocks noChangeArrowheads="1"/>
            </p:cNvSpPr>
            <p:nvPr/>
          </p:nvSpPr>
          <p:spPr bwMode="auto">
            <a:xfrm>
              <a:off x="1676400" y="3276911"/>
              <a:ext cx="990600" cy="369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solidFill>
                    <a:srgbClr val="FF0000"/>
                  </a:solidFill>
                  <a:cs typeface="Arial Unicode MS" pitchFamily="31" charset="0"/>
                </a:rPr>
                <a:t>CM1</a:t>
              </a:r>
              <a:endParaRPr lang="ja-JP" altLang="en-US" b="1" dirty="0">
                <a:solidFill>
                  <a:srgbClr val="FF0000"/>
                </a:solidFill>
                <a:cs typeface="Arial Unicode MS" pitchFamily="31" charset="0"/>
              </a:endParaRPr>
            </a:p>
          </p:txBody>
        </p:sp>
        <p:sp>
          <p:nvSpPr>
            <p:cNvPr id="64" name="直角三角形 63"/>
            <p:cNvSpPr/>
            <p:nvPr/>
          </p:nvSpPr>
          <p:spPr>
            <a:xfrm flipH="1">
              <a:off x="4572000" y="3359474"/>
              <a:ext cx="227013" cy="222285"/>
            </a:xfrm>
            <a:prstGeom prst="rt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400800" y="3897722"/>
              <a:ext cx="228600" cy="2286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5715000" y="3897722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4724400" y="3900897"/>
              <a:ext cx="1065213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27" name="テキスト ボックス 36"/>
            <p:cNvSpPr txBox="1">
              <a:spLocks noChangeArrowheads="1"/>
            </p:cNvSpPr>
            <p:nvPr/>
          </p:nvSpPr>
          <p:spPr bwMode="auto">
            <a:xfrm>
              <a:off x="4876800" y="3849688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V. Test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6018213" y="3900897"/>
              <a:ext cx="382587" cy="22228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29" name="テキスト ボックス 47"/>
            <p:cNvSpPr txBox="1">
              <a:spLocks noChangeArrowheads="1"/>
            </p:cNvSpPr>
            <p:nvPr/>
          </p:nvSpPr>
          <p:spPr bwMode="auto">
            <a:xfrm>
              <a:off x="5867400" y="3849688"/>
              <a:ext cx="6842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3429000" y="3900897"/>
              <a:ext cx="1219200" cy="2222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31" name="テキスト ボックス 30"/>
            <p:cNvSpPr txBox="1">
              <a:spLocks noChangeArrowheads="1"/>
            </p:cNvSpPr>
            <p:nvPr/>
          </p:nvSpPr>
          <p:spPr bwMode="auto">
            <a:xfrm>
              <a:off x="3581400" y="3849688"/>
              <a:ext cx="1143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b="1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8 cav. Fab.</a:t>
              </a:r>
              <a:endParaRPr lang="ja-JP" altLang="en-US" sz="1200" b="1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75" name="テキスト ボックス 20"/>
            <p:cNvSpPr txBox="1">
              <a:spLocks noChangeArrowheads="1"/>
            </p:cNvSpPr>
            <p:nvPr/>
          </p:nvSpPr>
          <p:spPr bwMode="auto">
            <a:xfrm>
              <a:off x="2667000" y="3821510"/>
              <a:ext cx="990600" cy="369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solidFill>
                    <a:srgbClr val="FF0000"/>
                  </a:solidFill>
                  <a:cs typeface="Arial Unicode MS" pitchFamily="31" charset="0"/>
                </a:rPr>
                <a:t>CM2</a:t>
              </a:r>
              <a:endParaRPr lang="ja-JP" altLang="en-US" b="1" dirty="0">
                <a:solidFill>
                  <a:srgbClr val="FF0000"/>
                </a:solidFill>
                <a:cs typeface="Arial Unicode MS" pitchFamily="31" charset="0"/>
              </a:endParaRPr>
            </a:p>
          </p:txBody>
        </p:sp>
        <p:sp>
          <p:nvSpPr>
            <p:cNvPr id="76" name="直角三角形 75"/>
            <p:cNvSpPr/>
            <p:nvPr/>
          </p:nvSpPr>
          <p:spPr>
            <a:xfrm flipH="1">
              <a:off x="5562600" y="3900897"/>
              <a:ext cx="227013" cy="222285"/>
            </a:xfrm>
            <a:prstGeom prst="rt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6705600" y="4431206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5715000" y="4434381"/>
              <a:ext cx="1065213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36" name="テキスト ボックス 36"/>
            <p:cNvSpPr txBox="1">
              <a:spLocks noChangeArrowheads="1"/>
            </p:cNvSpPr>
            <p:nvPr/>
          </p:nvSpPr>
          <p:spPr bwMode="auto">
            <a:xfrm>
              <a:off x="5867400" y="4383088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V. Test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4419600" y="4434381"/>
              <a:ext cx="1219200" cy="2222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38" name="テキスト ボックス 30"/>
            <p:cNvSpPr txBox="1">
              <a:spLocks noChangeArrowheads="1"/>
            </p:cNvSpPr>
            <p:nvPr/>
          </p:nvSpPr>
          <p:spPr bwMode="auto">
            <a:xfrm>
              <a:off x="4419600" y="4383088"/>
              <a:ext cx="12954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b="1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4+5 cav. Fab.</a:t>
              </a:r>
              <a:endParaRPr lang="ja-JP" altLang="en-US" sz="1200" b="1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7" name="テキスト ボックス 20"/>
            <p:cNvSpPr txBox="1">
              <a:spLocks noChangeArrowheads="1"/>
            </p:cNvSpPr>
            <p:nvPr/>
          </p:nvSpPr>
          <p:spPr bwMode="auto">
            <a:xfrm>
              <a:off x="3657600" y="4354994"/>
              <a:ext cx="990600" cy="369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solidFill>
                    <a:srgbClr val="FF0000"/>
                  </a:solidFill>
                  <a:cs typeface="Arial Unicode MS" pitchFamily="31" charset="0"/>
                </a:rPr>
                <a:t>CM3</a:t>
              </a:r>
              <a:endParaRPr lang="ja-JP" altLang="en-US" b="1" dirty="0">
                <a:solidFill>
                  <a:srgbClr val="FF0000"/>
                </a:solidFill>
                <a:cs typeface="Arial Unicode MS" pitchFamily="31" charset="0"/>
              </a:endParaRPr>
            </a:p>
          </p:txBody>
        </p:sp>
        <p:sp>
          <p:nvSpPr>
            <p:cNvPr id="88" name="直角三角形 87"/>
            <p:cNvSpPr/>
            <p:nvPr/>
          </p:nvSpPr>
          <p:spPr>
            <a:xfrm flipH="1">
              <a:off x="6553200" y="4434381"/>
              <a:ext cx="227013" cy="222285"/>
            </a:xfrm>
            <a:prstGeom prst="rt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6629400" y="3896134"/>
              <a:ext cx="381000" cy="22704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42" name="テキスト ボックス 40"/>
            <p:cNvSpPr txBox="1">
              <a:spLocks noChangeArrowheads="1"/>
            </p:cNvSpPr>
            <p:nvPr/>
          </p:nvSpPr>
          <p:spPr bwMode="auto">
            <a:xfrm>
              <a:off x="6553200" y="3867150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Op.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8143" name="テキスト ボックス 40"/>
            <p:cNvSpPr txBox="1">
              <a:spLocks noChangeArrowheads="1"/>
            </p:cNvSpPr>
            <p:nvPr/>
          </p:nvSpPr>
          <p:spPr bwMode="auto">
            <a:xfrm>
              <a:off x="7772400" y="5762625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運転</a:t>
              </a:r>
            </a:p>
          </p:txBody>
        </p:sp>
        <p:sp>
          <p:nvSpPr>
            <p:cNvPr id="93" name="テキスト ボックス 20"/>
            <p:cNvSpPr txBox="1">
              <a:spLocks noChangeArrowheads="1"/>
            </p:cNvSpPr>
            <p:nvPr/>
          </p:nvSpPr>
          <p:spPr bwMode="auto">
            <a:xfrm>
              <a:off x="533400" y="1924149"/>
              <a:ext cx="1217613" cy="369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solidFill>
                    <a:prstClr val="black"/>
                  </a:solidFill>
                  <a:cs typeface="Arial Unicode MS" pitchFamily="31" charset="0"/>
                </a:rPr>
                <a:t>S1 Global</a:t>
              </a:r>
              <a:endParaRPr lang="ja-JP" altLang="en-US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94" name="テキスト ボックス 20"/>
            <p:cNvSpPr txBox="1">
              <a:spLocks noChangeArrowheads="1"/>
            </p:cNvSpPr>
            <p:nvPr/>
          </p:nvSpPr>
          <p:spPr bwMode="auto">
            <a:xfrm>
              <a:off x="457200" y="2557661"/>
              <a:ext cx="1217613" cy="338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1600" dirty="0">
                  <a:solidFill>
                    <a:prstClr val="black"/>
                  </a:solidFill>
                  <a:cs typeface="Arial Unicode MS" pitchFamily="31" charset="0"/>
                </a:rPr>
                <a:t>Q. Beam</a:t>
              </a:r>
              <a:endParaRPr lang="ja-JP" altLang="en-US" sz="1600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sp>
          <p:nvSpPr>
            <p:cNvPr id="88146" name="テキスト ボックス 40"/>
            <p:cNvSpPr txBox="1">
              <a:spLocks noChangeArrowheads="1"/>
            </p:cNvSpPr>
            <p:nvPr/>
          </p:nvSpPr>
          <p:spPr bwMode="auto">
            <a:xfrm>
              <a:off x="7772400" y="4400550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運転</a:t>
              </a:r>
            </a:p>
          </p:txBody>
        </p:sp>
        <p:cxnSp>
          <p:nvCxnSpPr>
            <p:cNvPr id="97" name="直線矢印コネクタ 96"/>
            <p:cNvCxnSpPr/>
            <p:nvPr/>
          </p:nvCxnSpPr>
          <p:spPr>
            <a:xfrm rot="5400000">
              <a:off x="4782329" y="3388848"/>
              <a:ext cx="187354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矢印コネクタ 102"/>
            <p:cNvCxnSpPr/>
            <p:nvPr/>
          </p:nvCxnSpPr>
          <p:spPr>
            <a:xfrm rot="5400000">
              <a:off x="5392723" y="3346772"/>
              <a:ext cx="185767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矢印コネクタ 106"/>
            <p:cNvCxnSpPr/>
            <p:nvPr/>
          </p:nvCxnSpPr>
          <p:spPr>
            <a:xfrm rot="5400000" flipH="1" flipV="1">
              <a:off x="4138580" y="5849079"/>
              <a:ext cx="411228" cy="157162"/>
            </a:xfrm>
            <a:prstGeom prst="straightConnector1">
              <a:avLst/>
            </a:prstGeom>
            <a:ln w="38100" cmpd="sng"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矢印コネクタ 109"/>
            <p:cNvCxnSpPr/>
            <p:nvPr/>
          </p:nvCxnSpPr>
          <p:spPr>
            <a:xfrm rot="5400000" flipH="1" flipV="1">
              <a:off x="5621269" y="4966308"/>
              <a:ext cx="868499" cy="385762"/>
            </a:xfrm>
            <a:prstGeom prst="straightConnector1">
              <a:avLst/>
            </a:prstGeom>
            <a:ln w="38100" cmpd="sng"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151" name="テキスト ボックス 38"/>
            <p:cNvSpPr txBox="1">
              <a:spLocks noChangeArrowheads="1"/>
            </p:cNvSpPr>
            <p:nvPr/>
          </p:nvSpPr>
          <p:spPr bwMode="auto">
            <a:xfrm>
              <a:off x="2133600" y="1695450"/>
              <a:ext cx="1066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Jacketing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8152" name="テキスト ボックス 40"/>
            <p:cNvSpPr txBox="1">
              <a:spLocks noChangeArrowheads="1"/>
            </p:cNvSpPr>
            <p:nvPr/>
          </p:nvSpPr>
          <p:spPr bwMode="auto">
            <a:xfrm>
              <a:off x="3200400" y="1952625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Op.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88153" name="テキスト ボックス 36"/>
            <p:cNvSpPr txBox="1">
              <a:spLocks noChangeArrowheads="1"/>
            </p:cNvSpPr>
            <p:nvPr/>
          </p:nvSpPr>
          <p:spPr bwMode="auto">
            <a:xfrm>
              <a:off x="1752600" y="1981200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22" name="直角三角形 121"/>
            <p:cNvSpPr/>
            <p:nvPr/>
          </p:nvSpPr>
          <p:spPr>
            <a:xfrm flipH="1">
              <a:off x="2362200" y="2003536"/>
              <a:ext cx="227013" cy="222285"/>
            </a:xfrm>
            <a:prstGeom prst="rt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2590800" y="2000361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2743200" y="2003536"/>
              <a:ext cx="457200" cy="2286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57" name="テキスト ボックス 47"/>
            <p:cNvSpPr txBox="1">
              <a:spLocks noChangeArrowheads="1"/>
            </p:cNvSpPr>
            <p:nvPr/>
          </p:nvSpPr>
          <p:spPr bwMode="auto">
            <a:xfrm>
              <a:off x="2667000" y="1952625"/>
              <a:ext cx="68421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cxnSp>
          <p:nvCxnSpPr>
            <p:cNvPr id="125" name="直線矢印コネクタ 124"/>
            <p:cNvCxnSpPr/>
            <p:nvPr/>
          </p:nvCxnSpPr>
          <p:spPr>
            <a:xfrm rot="5400000">
              <a:off x="2498710" y="2016238"/>
              <a:ext cx="185767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正方形/長方形 125"/>
            <p:cNvSpPr/>
            <p:nvPr/>
          </p:nvSpPr>
          <p:spPr>
            <a:xfrm>
              <a:off x="2514600" y="2617996"/>
              <a:ext cx="685800" cy="2222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60" name="テキスト ボックス 30"/>
            <p:cNvSpPr txBox="1">
              <a:spLocks noChangeArrowheads="1"/>
            </p:cNvSpPr>
            <p:nvPr/>
          </p:nvSpPr>
          <p:spPr bwMode="auto">
            <a:xfrm>
              <a:off x="2209800" y="2565797"/>
              <a:ext cx="11461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b="1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2 Cav. Fab.</a:t>
              </a:r>
              <a:endParaRPr lang="ja-JP" altLang="en-US" sz="1200" b="1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3200400" y="2617996"/>
              <a:ext cx="457200" cy="2222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62" name="テキスト ボックス 36"/>
            <p:cNvSpPr txBox="1">
              <a:spLocks noChangeArrowheads="1"/>
            </p:cNvSpPr>
            <p:nvPr/>
          </p:nvSpPr>
          <p:spPr bwMode="auto">
            <a:xfrm>
              <a:off x="3124200" y="2566571"/>
              <a:ext cx="7620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VT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3657600" y="2614820"/>
              <a:ext cx="303213" cy="2286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4572000" y="2611645"/>
              <a:ext cx="457200" cy="22863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65" name="テキスト ボックス 40"/>
            <p:cNvSpPr txBox="1">
              <a:spLocks noChangeArrowheads="1"/>
            </p:cNvSpPr>
            <p:nvPr/>
          </p:nvSpPr>
          <p:spPr bwMode="auto">
            <a:xfrm>
              <a:off x="4572000" y="2566571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3962400" y="2611645"/>
              <a:ext cx="611188" cy="2286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67" name="テキスト ボックス 47"/>
            <p:cNvSpPr txBox="1">
              <a:spLocks noChangeArrowheads="1"/>
            </p:cNvSpPr>
            <p:nvPr/>
          </p:nvSpPr>
          <p:spPr bwMode="auto">
            <a:xfrm>
              <a:off x="3963990" y="2566571"/>
              <a:ext cx="6842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cxnSp>
          <p:nvCxnSpPr>
            <p:cNvPr id="137" name="直線矢印コネクタ 136"/>
            <p:cNvCxnSpPr/>
            <p:nvPr/>
          </p:nvCxnSpPr>
          <p:spPr>
            <a:xfrm rot="16200000" flipH="1">
              <a:off x="4092512" y="3905672"/>
              <a:ext cx="804990" cy="150813"/>
            </a:xfrm>
            <a:prstGeom prst="straightConnector1">
              <a:avLst/>
            </a:prstGeom>
            <a:ln w="38100" cmpd="sng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矢印コネクタ 105"/>
            <p:cNvCxnSpPr/>
            <p:nvPr/>
          </p:nvCxnSpPr>
          <p:spPr>
            <a:xfrm rot="10800000" flipH="1" flipV="1">
              <a:off x="3429000" y="2729138"/>
              <a:ext cx="227013" cy="1200339"/>
            </a:xfrm>
            <a:prstGeom prst="straightConnector1">
              <a:avLst/>
            </a:prstGeom>
            <a:ln w="38100" cmpd="sng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矢印コネクタ 108"/>
            <p:cNvCxnSpPr/>
            <p:nvPr/>
          </p:nvCxnSpPr>
          <p:spPr>
            <a:xfrm rot="10800000" flipH="1" flipV="1">
              <a:off x="2286000" y="2209944"/>
              <a:ext cx="227013" cy="1200339"/>
            </a:xfrm>
            <a:prstGeom prst="straightConnector1">
              <a:avLst/>
            </a:prstGeom>
            <a:ln w="38100" cmpd="sng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テキスト ボックス 21"/>
            <p:cNvSpPr txBox="1">
              <a:spLocks noChangeArrowheads="1"/>
            </p:cNvSpPr>
            <p:nvPr/>
          </p:nvSpPr>
          <p:spPr bwMode="auto">
            <a:xfrm>
              <a:off x="381000" y="5944331"/>
              <a:ext cx="1292225" cy="276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sz="1200" b="1" dirty="0">
                  <a:solidFill>
                    <a:prstClr val="black"/>
                  </a:solidFill>
                  <a:cs typeface="Arial Unicode MS" pitchFamily="31" charset="0"/>
                </a:rPr>
                <a:t>Pilot Plant </a:t>
              </a:r>
              <a:endParaRPr lang="ja-JP" altLang="en-US" sz="1200" b="1" dirty="0">
                <a:solidFill>
                  <a:prstClr val="black"/>
                </a:solidFill>
                <a:cs typeface="Arial Unicode MS" pitchFamily="31" charset="0"/>
              </a:endParaRPr>
            </a:p>
          </p:txBody>
        </p:sp>
        <p:cxnSp>
          <p:nvCxnSpPr>
            <p:cNvPr id="111" name="直線矢印コネクタ 110"/>
            <p:cNvCxnSpPr>
              <a:stCxn id="88127" idx="2"/>
            </p:cNvCxnSpPr>
            <p:nvPr/>
          </p:nvCxnSpPr>
          <p:spPr>
            <a:xfrm rot="16200000" flipH="1">
              <a:off x="4691743" y="4692415"/>
              <a:ext cx="1436913" cy="304800"/>
            </a:xfrm>
            <a:prstGeom prst="straightConnector1">
              <a:avLst/>
            </a:prstGeom>
            <a:ln w="38100" cmpd="sng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4495800" y="1828884"/>
              <a:ext cx="1366838" cy="3699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ja-JP" dirty="0">
                  <a:solidFill>
                    <a:prstClr val="black"/>
                  </a:solidFill>
                  <a:cs typeface="Arial Unicode MS" pitchFamily="31" charset="0"/>
                </a:rPr>
                <a:t>GDE-TDP2</a:t>
              </a:r>
            </a:p>
          </p:txBody>
        </p:sp>
        <p:cxnSp>
          <p:nvCxnSpPr>
            <p:cNvPr id="124" name="直線矢印コネクタ 123"/>
            <p:cNvCxnSpPr/>
            <p:nvPr/>
          </p:nvCxnSpPr>
          <p:spPr>
            <a:xfrm>
              <a:off x="4422775" y="2294095"/>
              <a:ext cx="1139825" cy="158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正方形/長方形 130"/>
            <p:cNvSpPr/>
            <p:nvPr/>
          </p:nvSpPr>
          <p:spPr>
            <a:xfrm>
              <a:off x="7391400" y="4420091"/>
              <a:ext cx="228600" cy="2286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7008813" y="4423267"/>
              <a:ext cx="382587" cy="22228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77" name="テキスト ボックス 47"/>
            <p:cNvSpPr txBox="1">
              <a:spLocks noChangeArrowheads="1"/>
            </p:cNvSpPr>
            <p:nvPr/>
          </p:nvSpPr>
          <p:spPr bwMode="auto">
            <a:xfrm>
              <a:off x="6858000" y="4371975"/>
              <a:ext cx="6842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000000"/>
                  </a:solidFill>
                  <a:latin typeface="13" charset="-128"/>
                  <a:ea typeface="13" charset="-128"/>
                  <a:cs typeface="13" charset="-128"/>
                </a:rPr>
                <a:t>Ass.</a:t>
              </a:r>
              <a:endParaRPr lang="ja-JP" altLang="en-US" sz="1200">
                <a:solidFill>
                  <a:srgbClr val="000000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7620000" y="4416916"/>
              <a:ext cx="381000" cy="22863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8179" name="テキスト ボックス 40"/>
            <p:cNvSpPr txBox="1">
              <a:spLocks noChangeArrowheads="1"/>
            </p:cNvSpPr>
            <p:nvPr/>
          </p:nvSpPr>
          <p:spPr bwMode="auto">
            <a:xfrm>
              <a:off x="7543800" y="4371975"/>
              <a:ext cx="8382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latin typeface="13" charset="-128"/>
                  <a:ea typeface="13" charset="-128"/>
                  <a:cs typeface="13" charset="-128"/>
                </a:rPr>
                <a:t>Op.</a:t>
              </a:r>
              <a:endParaRPr lang="ja-JP" altLang="en-US" sz="1200">
                <a:solidFill>
                  <a:srgbClr val="FFFFFF"/>
                </a:solidFill>
                <a:latin typeface="13" charset="-128"/>
                <a:ea typeface="13" charset="-128"/>
                <a:cs typeface="13" charset="-128"/>
              </a:endParaRPr>
            </a:p>
          </p:txBody>
        </p:sp>
        <p:cxnSp>
          <p:nvCxnSpPr>
            <p:cNvPr id="142" name="直線矢印コネクタ 141"/>
            <p:cNvCxnSpPr>
              <a:stCxn id="19" idx="2"/>
            </p:cNvCxnSpPr>
            <p:nvPr/>
          </p:nvCxnSpPr>
          <p:spPr>
            <a:xfrm rot="5400000" flipH="1" flipV="1">
              <a:off x="2551907" y="5830861"/>
              <a:ext cx="0" cy="687387"/>
            </a:xfrm>
            <a:prstGeom prst="straightConnector1">
              <a:avLst/>
            </a:prstGeom>
            <a:ln w="28575" cap="flat" cmpd="sng" algn="ctr">
              <a:solidFill>
                <a:srgbClr val="3366FF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083" name="正方形/長方形 144"/>
          <p:cNvSpPr>
            <a:spLocks noChangeArrowheads="1"/>
          </p:cNvSpPr>
          <p:nvPr/>
        </p:nvSpPr>
        <p:spPr bwMode="auto">
          <a:xfrm>
            <a:off x="5638800" y="1371600"/>
            <a:ext cx="2971800" cy="5029200"/>
          </a:xfrm>
          <a:prstGeom prst="rect">
            <a:avLst/>
          </a:prstGeom>
          <a:solidFill>
            <a:srgbClr val="3366FF">
              <a:alpha val="52156"/>
            </a:srgb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1. S1-Global Cooperation and Preparation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4945" y="1600200"/>
            <a:ext cx="8778733" cy="452596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Objectives of the Meeting, Today:</a:t>
            </a:r>
          </a:p>
          <a:p>
            <a:pPr lvl="1"/>
            <a:r>
              <a:rPr lang="en-US" altLang="ja-JP" dirty="0" smtClean="0"/>
              <a:t>Report the preparation and </a:t>
            </a:r>
          </a:p>
          <a:p>
            <a:pPr lvl="1"/>
            <a:r>
              <a:rPr lang="en-US" altLang="ja-JP" dirty="0" smtClean="0"/>
              <a:t>Confirm the work-sharing/cooperation</a:t>
            </a:r>
          </a:p>
          <a:p>
            <a:r>
              <a:rPr lang="en-US" altLang="ja-JP" dirty="0" smtClean="0"/>
              <a:t>Agenda</a:t>
            </a:r>
          </a:p>
          <a:p>
            <a:pPr lvl="1"/>
            <a:r>
              <a:rPr lang="en-US" altLang="ja-JP" dirty="0" smtClean="0"/>
              <a:t>S1-Global General Plan (A.Y.)</a:t>
            </a:r>
          </a:p>
          <a:p>
            <a:pPr lvl="1"/>
            <a:r>
              <a:rPr lang="en-US" altLang="ja-JP" dirty="0" smtClean="0"/>
              <a:t>Cavity/</a:t>
            </a:r>
            <a:r>
              <a:rPr lang="en-US" altLang="ja-JP" dirty="0" err="1" smtClean="0"/>
              <a:t>cromodule</a:t>
            </a:r>
            <a:r>
              <a:rPr lang="en-US" altLang="ja-JP" dirty="0" smtClean="0"/>
              <a:t> preparation: FNAL, DESY, KEK, INFN</a:t>
            </a:r>
          </a:p>
          <a:p>
            <a:pPr lvl="1"/>
            <a:r>
              <a:rPr lang="en-US" altLang="ja-JP" dirty="0" smtClean="0"/>
              <a:t>Integration work at KEK and work-sharing plan: (E.K., N.O.)  </a:t>
            </a:r>
          </a:p>
          <a:p>
            <a:pPr lvl="1"/>
            <a:r>
              <a:rPr lang="en-US" altLang="ja-JP" dirty="0" smtClean="0"/>
              <a:t>Q&amp;A, and Further work-assignment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2. SCRF General 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Preparation for the AD&amp;I </a:t>
            </a:r>
          </a:p>
          <a:p>
            <a:pPr lvl="1"/>
            <a:r>
              <a:rPr lang="en-US" altLang="ja-JP" dirty="0" smtClean="0"/>
              <a:t>SB2009 document, and DESY meeting, Dec. 2-3,</a:t>
            </a:r>
          </a:p>
          <a:p>
            <a:pPr lvl="1"/>
            <a:r>
              <a:rPr lang="en-US" altLang="ja-JP" dirty="0" smtClean="0"/>
              <a:t>Cavity gradient (operational) to be re-evaluated by Quarter-1, 2009</a:t>
            </a:r>
          </a:p>
          <a:p>
            <a:r>
              <a:rPr lang="en-US" altLang="ja-JP" dirty="0" smtClean="0"/>
              <a:t>Preparation for AAP Review </a:t>
            </a:r>
          </a:p>
          <a:p>
            <a:pPr lvl="1"/>
            <a:r>
              <a:rPr lang="en-US" altLang="ja-JP" dirty="0" smtClean="0"/>
              <a:t>at Oxford, Jan. 6-8, 2010, </a:t>
            </a:r>
          </a:p>
          <a:p>
            <a:r>
              <a:rPr lang="en-US" altLang="ja-JP" dirty="0" smtClean="0"/>
              <a:t>Next SCRF meeting</a:t>
            </a:r>
          </a:p>
          <a:p>
            <a:pPr lvl="1"/>
            <a:r>
              <a:rPr lang="en-US" altLang="ja-JP" dirty="0" smtClean="0"/>
              <a:t> Dec. 9, 2009: last meeting before SB2009, AAP</a:t>
            </a:r>
          </a:p>
          <a:p>
            <a:pPr lvl="1"/>
            <a:endParaRPr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31" charset="0"/>
                <a:ea typeface="Century Gothic" pitchFamily="31" charset="0"/>
                <a:cs typeface="Century Gothic" pitchFamily="31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31" charset="0"/>
              <a:ea typeface="Century Gothic" pitchFamily="31" charset="0"/>
              <a:cs typeface="Century Gothic" pitchFamily="31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184714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extend beyond 2012</a:t>
                      </a: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9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A, Yamamoto, 09-11--02</a:t>
            </a:r>
          </a:p>
        </p:txBody>
      </p:sp>
      <p:sp>
        <p:nvSpPr>
          <p:cNvPr id="2769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0BCA2E-A2EF-C54F-B329-EC6F8CDDCF1E}" type="slidenum">
              <a:rPr lang="en-US" altLang="ja-JP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pPr/>
              <a:t>4</a:t>
            </a:fld>
            <a:endParaRPr lang="en-US" altLang="ja-JP">
              <a:solidFill>
                <a:srgbClr val="000000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27698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ILC-PAC: SCRF Report </a:t>
            </a:r>
          </a:p>
        </p:txBody>
      </p:sp>
      <p:sp>
        <p:nvSpPr>
          <p:cNvPr id="27699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srgbClr val="000000"/>
              </a:solidFill>
            </a:endParaRPr>
          </a:p>
        </p:txBody>
      </p:sp>
      <p:sp>
        <p:nvSpPr>
          <p:cNvPr id="27700" name="山形 8"/>
          <p:cNvSpPr>
            <a:spLocks noChangeArrowheads="1"/>
          </p:cNvSpPr>
          <p:nvPr/>
        </p:nvSpPr>
        <p:spPr bwMode="auto">
          <a:xfrm>
            <a:off x="76200" y="3378143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ja-JP" altLang="en-US">
                <a:solidFill>
                  <a:srgbClr val="000000"/>
                </a:solidFill>
              </a:rPr>
              <a:t>E. KAKO (KEK)                       2009' Nov. 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ja-JP" altLang="en-US"/>
              <a:t>S1-G  Webex  meeting    </a:t>
            </a:r>
            <a:r>
              <a:rPr lang="en-US" altLang="ja-JP" sz="1600"/>
              <a:t>Global Design Effort</a:t>
            </a:r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972FD9-2E61-FA42-9B3A-533D20F6E926}" type="slidenum">
              <a:rPr lang="ja-JP" altLang="en-US">
                <a:solidFill>
                  <a:srgbClr val="000000"/>
                </a:solidFill>
              </a:rPr>
              <a:pPr/>
              <a:t>5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17413" name="Picture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8839200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10"/>
          <p:cNvSpPr txBox="1">
            <a:spLocks noChangeArrowheads="1"/>
          </p:cNvSpPr>
          <p:nvPr/>
        </p:nvSpPr>
        <p:spPr bwMode="auto">
          <a:xfrm>
            <a:off x="1295400" y="152400"/>
            <a:ext cx="7559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>
                <a:solidFill>
                  <a:srgbClr val="333399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Revised Schedule of Cavity Assembly</a:t>
            </a:r>
            <a:endParaRPr kumimoji="0" lang="en-US" altLang="ja-JP" sz="3200">
              <a:solidFill>
                <a:srgbClr val="333399"/>
              </a:solidFill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17415" name="Line 11"/>
          <p:cNvSpPr>
            <a:spLocks noChangeShapeType="1"/>
          </p:cNvSpPr>
          <p:nvPr/>
        </p:nvSpPr>
        <p:spPr bwMode="auto">
          <a:xfrm flipV="1">
            <a:off x="5105400" y="21336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7416" name="Line 12"/>
          <p:cNvSpPr>
            <a:spLocks noChangeShapeType="1"/>
          </p:cNvSpPr>
          <p:nvPr/>
        </p:nvSpPr>
        <p:spPr bwMode="auto">
          <a:xfrm flipV="1">
            <a:off x="5562600" y="24384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7417" name="Line 13"/>
          <p:cNvSpPr>
            <a:spLocks noChangeShapeType="1"/>
          </p:cNvSpPr>
          <p:nvPr/>
        </p:nvSpPr>
        <p:spPr bwMode="auto">
          <a:xfrm flipV="1">
            <a:off x="3733800" y="3352800"/>
            <a:ext cx="0" cy="3048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7418" name="Line 15"/>
          <p:cNvSpPr>
            <a:spLocks noChangeShapeType="1"/>
          </p:cNvSpPr>
          <p:nvPr/>
        </p:nvSpPr>
        <p:spPr bwMode="auto">
          <a:xfrm flipV="1">
            <a:off x="4495800" y="36576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7419" name="Line 16"/>
          <p:cNvSpPr>
            <a:spLocks noChangeShapeType="1"/>
          </p:cNvSpPr>
          <p:nvPr/>
        </p:nvSpPr>
        <p:spPr bwMode="auto">
          <a:xfrm flipV="1">
            <a:off x="5562600" y="4495800"/>
            <a:ext cx="0" cy="5334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7420" name="Text Box 17"/>
          <p:cNvSpPr txBox="1">
            <a:spLocks noChangeArrowheads="1"/>
          </p:cNvSpPr>
          <p:nvPr/>
        </p:nvSpPr>
        <p:spPr bwMode="auto">
          <a:xfrm>
            <a:off x="533400" y="2133600"/>
            <a:ext cx="728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KEK</a:t>
            </a:r>
          </a:p>
        </p:txBody>
      </p:sp>
      <p:sp>
        <p:nvSpPr>
          <p:cNvPr id="17421" name="Text Box 18"/>
          <p:cNvSpPr txBox="1">
            <a:spLocks noChangeArrowheads="1"/>
          </p:cNvSpPr>
          <p:nvPr/>
        </p:nvSpPr>
        <p:spPr bwMode="auto">
          <a:xfrm>
            <a:off x="457200" y="3276600"/>
            <a:ext cx="1125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DESY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&amp; FNAL</a:t>
            </a:r>
          </a:p>
        </p:txBody>
      </p:sp>
      <p:sp>
        <p:nvSpPr>
          <p:cNvPr id="17422" name="Text Box 19"/>
          <p:cNvSpPr txBox="1">
            <a:spLocks noChangeArrowheads="1"/>
          </p:cNvSpPr>
          <p:nvPr/>
        </p:nvSpPr>
        <p:spPr bwMode="auto">
          <a:xfrm>
            <a:off x="4191000" y="2286000"/>
            <a:ext cx="1141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String</a:t>
            </a:r>
          </a:p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Assembly</a:t>
            </a:r>
          </a:p>
        </p:txBody>
      </p:sp>
      <p:sp>
        <p:nvSpPr>
          <p:cNvPr id="17423" name="Text Box 20"/>
          <p:cNvSpPr txBox="1">
            <a:spLocks noChangeArrowheads="1"/>
          </p:cNvSpPr>
          <p:nvPr/>
        </p:nvSpPr>
        <p:spPr bwMode="auto">
          <a:xfrm>
            <a:off x="2895600" y="3581400"/>
            <a:ext cx="1141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String</a:t>
            </a:r>
          </a:p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Assembly</a:t>
            </a:r>
          </a:p>
        </p:txBody>
      </p:sp>
      <p:sp>
        <p:nvSpPr>
          <p:cNvPr id="17424" name="Text Box 21"/>
          <p:cNvSpPr txBox="1">
            <a:spLocks noChangeArrowheads="1"/>
          </p:cNvSpPr>
          <p:nvPr/>
        </p:nvSpPr>
        <p:spPr bwMode="auto">
          <a:xfrm>
            <a:off x="5181600" y="2743200"/>
            <a:ext cx="1295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Tuner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Installation</a:t>
            </a:r>
          </a:p>
        </p:txBody>
      </p:sp>
      <p:sp>
        <p:nvSpPr>
          <p:cNvPr id="17425" name="Text Box 22"/>
          <p:cNvSpPr txBox="1">
            <a:spLocks noChangeArrowheads="1"/>
          </p:cNvSpPr>
          <p:nvPr/>
        </p:nvSpPr>
        <p:spPr bwMode="auto">
          <a:xfrm>
            <a:off x="4114800" y="4038600"/>
            <a:ext cx="1524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Tuner &amp;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Mag. Shield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Installation</a:t>
            </a:r>
          </a:p>
        </p:txBody>
      </p:sp>
      <p:sp>
        <p:nvSpPr>
          <p:cNvPr id="17426" name="Text Box 23"/>
          <p:cNvSpPr txBox="1">
            <a:spLocks noChangeArrowheads="1"/>
          </p:cNvSpPr>
          <p:nvPr/>
        </p:nvSpPr>
        <p:spPr bwMode="auto">
          <a:xfrm>
            <a:off x="5257800" y="5029200"/>
            <a:ext cx="1524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CC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TTF-3 Warm Coupler 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CC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Installation</a:t>
            </a:r>
          </a:p>
        </p:txBody>
      </p:sp>
      <p:sp>
        <p:nvSpPr>
          <p:cNvPr id="17427" name="Text Box 24"/>
          <p:cNvSpPr txBox="1">
            <a:spLocks noChangeArrowheads="1"/>
          </p:cNvSpPr>
          <p:nvPr/>
        </p:nvSpPr>
        <p:spPr bwMode="auto">
          <a:xfrm>
            <a:off x="6781800" y="3200400"/>
            <a:ext cx="1752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CC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STF-2 Warm Coupler </a:t>
            </a:r>
          </a:p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CC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Installation</a:t>
            </a:r>
          </a:p>
        </p:txBody>
      </p:sp>
      <p:sp>
        <p:nvSpPr>
          <p:cNvPr id="17428" name="Line 25"/>
          <p:cNvSpPr>
            <a:spLocks noChangeShapeType="1"/>
          </p:cNvSpPr>
          <p:nvPr/>
        </p:nvSpPr>
        <p:spPr bwMode="auto">
          <a:xfrm>
            <a:off x="7162800" y="39624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7429" name="Rectangle 26"/>
          <p:cNvSpPr>
            <a:spLocks noChangeArrowheads="1"/>
          </p:cNvSpPr>
          <p:nvPr/>
        </p:nvSpPr>
        <p:spPr bwMode="auto">
          <a:xfrm>
            <a:off x="2895600" y="3657600"/>
            <a:ext cx="1143000" cy="4572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  <a:ea typeface="ＭＳ Ｐゴシック" pitchFamily="31" charset="-128"/>
            </a:endParaRPr>
          </a:p>
        </p:txBody>
      </p:sp>
      <p:sp>
        <p:nvSpPr>
          <p:cNvPr id="17430" name="Rectangle 27"/>
          <p:cNvSpPr>
            <a:spLocks noChangeArrowheads="1"/>
          </p:cNvSpPr>
          <p:nvPr/>
        </p:nvSpPr>
        <p:spPr bwMode="auto">
          <a:xfrm>
            <a:off x="4114800" y="4038600"/>
            <a:ext cx="1295400" cy="7620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  <a:ea typeface="ＭＳ Ｐゴシック" pitchFamily="31" charset="-128"/>
            </a:endParaRPr>
          </a:p>
        </p:txBody>
      </p:sp>
      <p:sp>
        <p:nvSpPr>
          <p:cNvPr id="17431" name="Rectangle 28"/>
          <p:cNvSpPr>
            <a:spLocks noChangeArrowheads="1"/>
          </p:cNvSpPr>
          <p:nvPr/>
        </p:nvSpPr>
        <p:spPr bwMode="auto">
          <a:xfrm>
            <a:off x="5334000" y="5029200"/>
            <a:ext cx="1219200" cy="8382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  <a:ea typeface="ＭＳ Ｐゴシック" pitchFamily="31" charset="-128"/>
            </a:endParaRPr>
          </a:p>
        </p:txBody>
      </p:sp>
      <p:sp>
        <p:nvSpPr>
          <p:cNvPr id="17432" name="Text Box 29"/>
          <p:cNvSpPr txBox="1">
            <a:spLocks noChangeArrowheads="1"/>
          </p:cNvSpPr>
          <p:nvPr/>
        </p:nvSpPr>
        <p:spPr bwMode="auto">
          <a:xfrm>
            <a:off x="7391400" y="76200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Nov. 10, 2009</a:t>
            </a:r>
          </a:p>
        </p:txBody>
      </p:sp>
      <p:sp>
        <p:nvSpPr>
          <p:cNvPr id="17433" name="Line 32"/>
          <p:cNvSpPr>
            <a:spLocks noChangeShapeType="1"/>
          </p:cNvSpPr>
          <p:nvPr/>
        </p:nvSpPr>
        <p:spPr bwMode="auto">
          <a:xfrm flipV="1">
            <a:off x="3581400" y="32766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7434" name="Line 33"/>
          <p:cNvSpPr>
            <a:spLocks noChangeShapeType="1"/>
          </p:cNvSpPr>
          <p:nvPr/>
        </p:nvSpPr>
        <p:spPr bwMode="auto">
          <a:xfrm flipV="1">
            <a:off x="4572000" y="36576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7435" name="Line 34"/>
          <p:cNvSpPr>
            <a:spLocks noChangeShapeType="1"/>
          </p:cNvSpPr>
          <p:nvPr/>
        </p:nvSpPr>
        <p:spPr bwMode="auto">
          <a:xfrm flipV="1">
            <a:off x="4953000" y="2057400"/>
            <a:ext cx="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ja-JP" altLang="en-US">
                <a:solidFill>
                  <a:srgbClr val="000000"/>
                </a:solidFill>
              </a:rPr>
              <a:t>E. KAKO (KEK)                       2009' Nov. 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ja-JP" altLang="en-US"/>
              <a:t>S1-G  Webex  meeting    </a:t>
            </a:r>
            <a:r>
              <a:rPr lang="en-US" altLang="ja-JP" sz="1600"/>
              <a:t>Global Design Effort</a:t>
            </a:r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53058D-4238-A340-9BF2-706B5F88B14E}" type="slidenum">
              <a:rPr lang="ja-JP" altLang="en-US">
                <a:solidFill>
                  <a:srgbClr val="000000"/>
                </a:solidFill>
              </a:rPr>
              <a:pPr/>
              <a:t>6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38200"/>
            <a:ext cx="6865938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1905000" y="152400"/>
            <a:ext cx="4943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>
                <a:solidFill>
                  <a:srgbClr val="333399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Cryomodule  Tests  Plan</a:t>
            </a:r>
            <a:endParaRPr kumimoji="0" lang="en-US" altLang="ja-JP" sz="3200">
              <a:solidFill>
                <a:srgbClr val="333399"/>
              </a:solidFill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152400" y="1524000"/>
            <a:ext cx="4038600" cy="25939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Low RF Power Measurements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Slide-Jack Tuner stroke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Piezo tuner stroke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RF meas. (Q</a:t>
            </a:r>
            <a:r>
              <a:rPr kumimoji="0" lang="en-US" altLang="ja-JP" baseline="-250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L</a:t>
            </a: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, Q</a:t>
            </a:r>
            <a:r>
              <a:rPr kumimoji="0" lang="en-US" altLang="ja-JP" baseline="-250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t</a:t>
            </a: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, Q</a:t>
            </a:r>
            <a:r>
              <a:rPr kumimoji="0" lang="en-US" altLang="ja-JP" baseline="-250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HOM</a:t>
            </a: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)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HOM Q</a:t>
            </a:r>
            <a:r>
              <a:rPr kumimoji="0" lang="en-US" altLang="ja-JP" baseline="-250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ext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Frequency stability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Mechanical vibration modes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Pulse response by Piezo drive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etc.</a:t>
            </a:r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4419600" y="1295400"/>
            <a:ext cx="4572000" cy="36925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High RF Power Measurements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RF meas. (Q</a:t>
            </a:r>
            <a:r>
              <a:rPr kumimoji="0" lang="en-US" altLang="ja-JP" baseline="-250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L</a:t>
            </a: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, Q</a:t>
            </a:r>
            <a:r>
              <a:rPr kumimoji="0" lang="en-US" altLang="ja-JP" baseline="-250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t</a:t>
            </a: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, Q</a:t>
            </a:r>
            <a:r>
              <a:rPr kumimoji="0" lang="en-US" altLang="ja-JP" baseline="-250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HOM</a:t>
            </a: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)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Cavity conditioning with 1.5 ms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Cavity conditioning with 0.6 ms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Mechanical vibration modes (5Hz)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RF feedback on/off by LLRF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Observation of Lorentz Detuning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Compensation of Lorentz Detuning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Dynamic RF loss measurement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4 Cavity operation with vector-sum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8 Cavity operation with vector-sum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FF0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Long time operation at 31.5 MV/m</a:t>
            </a:r>
          </a:p>
          <a:p>
            <a:pPr marL="457200" indent="-457200" defTabSz="914400" eaLnBrk="0" fontAlgn="ctr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altLang="ja-JP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etc. </a:t>
            </a:r>
          </a:p>
        </p:txBody>
      </p:sp>
      <p:sp>
        <p:nvSpPr>
          <p:cNvPr id="18441" name="Line 10"/>
          <p:cNvSpPr>
            <a:spLocks noChangeShapeType="1"/>
          </p:cNvSpPr>
          <p:nvPr/>
        </p:nvSpPr>
        <p:spPr bwMode="auto">
          <a:xfrm>
            <a:off x="3276600" y="4876800"/>
            <a:ext cx="0" cy="5334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2209800" y="4343400"/>
            <a:ext cx="2246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Coupler conditioning</a:t>
            </a:r>
          </a:p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at room temp.</a:t>
            </a: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2209800" y="4343400"/>
            <a:ext cx="2209800" cy="5334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  <a:ea typeface="ＭＳ Ｐゴシック" pitchFamily="31" charset="-128"/>
            </a:endParaRPr>
          </a:p>
        </p:txBody>
      </p:sp>
      <p:sp>
        <p:nvSpPr>
          <p:cNvPr id="18444" name="Line 13"/>
          <p:cNvSpPr>
            <a:spLocks noChangeShapeType="1"/>
          </p:cNvSpPr>
          <p:nvPr/>
        </p:nvSpPr>
        <p:spPr bwMode="auto">
          <a:xfrm>
            <a:off x="1828800" y="4114800"/>
            <a:ext cx="0" cy="10668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8445" name="Line 14"/>
          <p:cNvSpPr>
            <a:spLocks noChangeShapeType="1"/>
          </p:cNvSpPr>
          <p:nvPr/>
        </p:nvSpPr>
        <p:spPr bwMode="auto">
          <a:xfrm>
            <a:off x="5562600" y="4800600"/>
            <a:ext cx="0" cy="3810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  <p:sp>
        <p:nvSpPr>
          <p:cNvPr id="18446" name="Text Box 15"/>
          <p:cNvSpPr txBox="1">
            <a:spLocks noChangeArrowheads="1"/>
          </p:cNvSpPr>
          <p:nvPr/>
        </p:nvSpPr>
        <p:spPr bwMode="auto">
          <a:xfrm>
            <a:off x="7467600" y="38100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Nov. 10, 2009</a:t>
            </a:r>
          </a:p>
        </p:txBody>
      </p:sp>
      <p:sp>
        <p:nvSpPr>
          <p:cNvPr id="18447" name="Line 16"/>
          <p:cNvSpPr>
            <a:spLocks noChangeShapeType="1"/>
          </p:cNvSpPr>
          <p:nvPr/>
        </p:nvSpPr>
        <p:spPr bwMode="auto">
          <a:xfrm>
            <a:off x="4267200" y="4876800"/>
            <a:ext cx="0" cy="53340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6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2362200" cy="457200"/>
          </a:xfrm>
          <a:noFill/>
        </p:spPr>
        <p:txBody>
          <a:bodyPr/>
          <a:lstStyle/>
          <a:p>
            <a:r>
              <a:rPr lang="en-US" altLang="ja-JP" sz="1400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A, Yamamoto, 09-11--02</a:t>
            </a:r>
          </a:p>
        </p:txBody>
      </p:sp>
      <p:sp>
        <p:nvSpPr>
          <p:cNvPr id="116739" name="Rectangle 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ILC-PAC: SCRF Report </a:t>
            </a:r>
            <a:endParaRPr lang="en-US" altLang="ja-JP" sz="900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116740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7B2E4A-6898-3641-BB5B-3A2B91B59695}" type="slidenum">
              <a:rPr lang="ja-JP" altLang="en-US" sz="1800">
                <a:solidFill>
                  <a:srgbClr val="000000"/>
                </a:solidFill>
                <a:latin typeface="Arial" pitchFamily="31" charset="0"/>
                <a:ea typeface="Arial Unicode MS" pitchFamily="31" charset="0"/>
                <a:cs typeface="Arial Unicode MS" pitchFamily="31" charset="0"/>
              </a:rPr>
              <a:pPr/>
              <a:t>7</a:t>
            </a:fld>
            <a:endParaRPr lang="en-US" altLang="ja-JP" sz="1800">
              <a:solidFill>
                <a:srgbClr val="000000"/>
              </a:solidFill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sp>
        <p:nvSpPr>
          <p:cNvPr id="116741" name="Text Box 7"/>
          <p:cNvSpPr txBox="1">
            <a:spLocks noChangeArrowheads="1"/>
          </p:cNvSpPr>
          <p:nvPr/>
        </p:nvSpPr>
        <p:spPr bwMode="auto">
          <a:xfrm>
            <a:off x="228600" y="838200"/>
            <a:ext cx="8686800" cy="532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ja-JP" sz="28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KEK visit of Jim Kerby (FNAL),  </a:t>
            </a:r>
            <a:r>
              <a:rPr lang="en-US" altLang="ja-JP" sz="2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10</a:t>
            </a:r>
            <a:r>
              <a:rPr lang="en-US" altLang="ja-JP" sz="2600" baseline="300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th</a:t>
            </a:r>
            <a:r>
              <a:rPr lang="en-US" altLang="ja-JP" sz="2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-12</a:t>
            </a:r>
            <a:r>
              <a:rPr lang="en-US" altLang="ja-JP" sz="2600" baseline="300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th</a:t>
            </a:r>
            <a:r>
              <a:rPr lang="en-US" altLang="ja-JP" sz="2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, Nov. </a:t>
            </a:r>
          </a:p>
          <a:p>
            <a:pPr marL="457200" indent="-457200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ja-JP" sz="28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Video/Webex meeting for S1-G preparation</a:t>
            </a:r>
          </a:p>
          <a:p>
            <a:pPr marL="457200" indent="-457200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28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      </a:t>
            </a:r>
            <a:r>
              <a:rPr lang="en-US" altLang="ja-JP" sz="2800">
                <a:solidFill>
                  <a:srgbClr val="FF0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pm.10:00~12:00 in 11</a:t>
            </a:r>
            <a:r>
              <a:rPr lang="en-US" altLang="ja-JP" sz="2800" baseline="30000">
                <a:solidFill>
                  <a:srgbClr val="FF0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th</a:t>
            </a:r>
            <a:r>
              <a:rPr lang="en-US" altLang="ja-JP" sz="2800">
                <a:solidFill>
                  <a:srgbClr val="FF0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, Nov. at KEK,</a:t>
            </a:r>
          </a:p>
          <a:p>
            <a:pPr marL="457200" indent="-457200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28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     in participation of DESY and FNAL colleagues </a:t>
            </a:r>
          </a:p>
          <a:p>
            <a:pPr marL="457200" indent="-457200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r>
              <a:rPr lang="en-US" altLang="ja-JP" sz="28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Main topics on discussion;</a:t>
            </a:r>
          </a:p>
          <a:p>
            <a:pPr marL="457200" indent="-457200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28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      </a:t>
            </a:r>
            <a:r>
              <a:rPr lang="en-US" altLang="ja-JP" sz="2800">
                <a:solidFill>
                  <a:srgbClr val="0000FF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(Share of collaboration works for S1-G)</a:t>
            </a:r>
          </a:p>
          <a:p>
            <a:pPr marL="457200" indent="-4572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      </a:t>
            </a:r>
            <a:r>
              <a:rPr lang="en-US" altLang="ja-JP" sz="2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. Cavity string assembly</a:t>
            </a:r>
          </a:p>
          <a:p>
            <a:pPr marL="457200" indent="-4572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      . Tuner &amp; mag. shield assembly</a:t>
            </a:r>
          </a:p>
          <a:p>
            <a:pPr marL="457200" indent="-4572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      . Tuner testing</a:t>
            </a:r>
          </a:p>
          <a:p>
            <a:pPr marL="457200" indent="-4572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      . Input coupler assembly  (warm parts) </a:t>
            </a:r>
          </a:p>
          <a:p>
            <a:pPr marL="457200" indent="-4572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      . Conditioning of input coupler at room temp.</a:t>
            </a:r>
          </a:p>
          <a:p>
            <a:pPr marL="457200" indent="-4572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600">
                <a:solidFill>
                  <a:srgbClr val="008000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       . etc.</a:t>
            </a:r>
          </a:p>
        </p:txBody>
      </p:sp>
      <p:sp>
        <p:nvSpPr>
          <p:cNvPr id="116742" name="Rectangle 8"/>
          <p:cNvSpPr>
            <a:spLocks noChangeArrowheads="1"/>
          </p:cNvSpPr>
          <p:nvPr/>
        </p:nvSpPr>
        <p:spPr bwMode="auto">
          <a:xfrm>
            <a:off x="685800" y="3733800"/>
            <a:ext cx="7467600" cy="2438400"/>
          </a:xfrm>
          <a:prstGeom prst="rect">
            <a:avLst/>
          </a:prstGeom>
          <a:noFill/>
          <a:ln w="3175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srgbClr val="000000"/>
              </a:solidFill>
            </a:endParaRPr>
          </a:p>
        </p:txBody>
      </p:sp>
      <p:sp>
        <p:nvSpPr>
          <p:cNvPr id="116743" name="Text Box 9"/>
          <p:cNvSpPr txBox="1">
            <a:spLocks noChangeArrowheads="1"/>
          </p:cNvSpPr>
          <p:nvPr/>
        </p:nvSpPr>
        <p:spPr bwMode="auto">
          <a:xfrm>
            <a:off x="1752600" y="0"/>
            <a:ext cx="60277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>
                <a:solidFill>
                  <a:srgbClr val="333399"/>
                </a:solidFill>
                <a:latin typeface="Arial Rounded MT Bold" pitchFamily="31" charset="0"/>
                <a:ea typeface="ＭＳ Ｐゴシック" pitchFamily="31" charset="-128"/>
                <a:cs typeface="ＭＳ Ｐゴシック" pitchFamily="31" charset="-128"/>
              </a:rPr>
              <a:t>Meeting for S1-G preparation </a:t>
            </a:r>
            <a:endParaRPr lang="en-US" altLang="ja-JP" sz="3200">
              <a:solidFill>
                <a:srgbClr val="333399"/>
              </a:solidFill>
              <a:ea typeface="ＭＳ Ｐゴシック" pitchFamily="31" charset="-128"/>
              <a:cs typeface="ＭＳ Ｐゴシック" pitchFamily="3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タイトル 4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086600" cy="914400"/>
          </a:xfrm>
        </p:spPr>
        <p:txBody>
          <a:bodyPr/>
          <a:lstStyle/>
          <a:p>
            <a:r>
              <a:rPr lang="en-US" altLang="ja-JP" b="1" smtClean="0"/>
              <a:t>Cavity- and Cryomodule-String </a:t>
            </a:r>
            <a:r>
              <a:rPr lang="en-US" altLang="ja-JP" sz="3200" b="1" smtClean="0"/>
              <a:t>Program (S1G, S2) at KEK, Japan</a:t>
            </a:r>
            <a:endParaRPr lang="ja-JP" altLang="en-US" sz="3200" b="1" smtClean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0" y="1524000"/>
          <a:ext cx="9144000" cy="4199255"/>
        </p:xfrm>
        <a:graphic>
          <a:graphicData uri="http://schemas.openxmlformats.org/drawingml/2006/table">
            <a:tbl>
              <a:tblPr/>
              <a:tblGrid>
                <a:gridCol w="1792288"/>
                <a:gridCol w="1049337"/>
                <a:gridCol w="1050925"/>
                <a:gridCol w="525463"/>
                <a:gridCol w="525462"/>
                <a:gridCol w="787400"/>
                <a:gridCol w="261938"/>
                <a:gridCol w="525462"/>
                <a:gridCol w="525463"/>
                <a:gridCol w="525462"/>
                <a:gridCol w="523875"/>
                <a:gridCol w="10509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C. Year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2008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2009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2010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2011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2012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2013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2014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Cavity String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(S1-Global)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Cavity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&gt;&gt;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Ins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Test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Cryomodule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String Test (S2)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*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High Pressure Code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Regulation/Stamp to be applied 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Quant. Beam*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(Compact L.S.)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Cavity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&gt;&gt;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Inst.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Test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Cryomodule 1*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Cavity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&gt;&gt;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&gt;&gt;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Ins &amp; T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35001">
                          <a:srgbClr val="FFFF00"/>
                        </a:gs>
                        <a:gs pos="99001">
                          <a:srgbClr val="FF6600"/>
                        </a:gs>
                        <a:gs pos="100000">
                          <a:srgbClr val="FF660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Cryomodule 2,3*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Cavity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&gt;&gt;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&gt;&gt;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Ins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7607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Ins &amp; T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/>
                        </a:gs>
                        <a:gs pos="7001">
                          <a:srgbClr val="FFFF00"/>
                        </a:gs>
                        <a:gs pos="100000">
                          <a:srgbClr val="FF6600"/>
                        </a:gs>
                      </a:gsLst>
                      <a:lin ang="0" scaled="1"/>
                    </a:gra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Technical Design Phase</a:t>
                      </a:r>
                      <a:endParaRPr kumimoji="1" lang="ja-JP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-108" charset="0"/>
                          <a:ea typeface="Arial Unicode MS" pitchFamily="-108" charset="0"/>
                          <a:cs typeface="Arial Unicode MS" pitchFamily="-108" charset="0"/>
                        </a:rPr>
                        <a:t>Development to be continued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-108" charset="0"/>
                        <a:ea typeface="Arial Unicode MS" pitchFamily="-108" charset="0"/>
                        <a:cs typeface="Arial Unicode MS" pitchFamily="-10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8929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A, Yamamoto, 09-11--02</a:t>
            </a:r>
          </a:p>
        </p:txBody>
      </p:sp>
      <p:sp>
        <p:nvSpPr>
          <p:cNvPr id="78930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31" charset="0"/>
                <a:ea typeface="Arial Unicode MS" pitchFamily="31" charset="0"/>
                <a:cs typeface="Arial Unicode MS" pitchFamily="31" charset="0"/>
              </a:rPr>
              <a:t>ILC-PAC: SCRF Report </a:t>
            </a:r>
          </a:p>
        </p:txBody>
      </p:sp>
      <p:sp>
        <p:nvSpPr>
          <p:cNvPr id="78931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1CC347-3342-1843-AF80-972F93B5D7EE}" type="slidenum">
              <a:rPr lang="en-US" altLang="ja-JP" smtClean="0">
                <a:latin typeface="Arial" pitchFamily="31" charset="0"/>
                <a:ea typeface="Arial Unicode MS" pitchFamily="31" charset="0"/>
                <a:cs typeface="Arial Unicode MS" pitchFamily="31" charset="0"/>
              </a:rPr>
              <a:pPr/>
              <a:t>9</a:t>
            </a:fld>
            <a:endParaRPr lang="en-US" altLang="ja-JP" smtClean="0">
              <a:latin typeface="Arial" pitchFamily="31" charset="0"/>
              <a:ea typeface="Arial Unicode MS" pitchFamily="31" charset="0"/>
              <a:cs typeface="Arial Unicode MS" pitchFamily="31" charset="0"/>
            </a:endParaRPr>
          </a:p>
        </p:txBody>
      </p:sp>
      <p:cxnSp>
        <p:nvCxnSpPr>
          <p:cNvPr id="78932" name="直線コネクタ 9"/>
          <p:cNvCxnSpPr>
            <a:cxnSpLocks noChangeShapeType="1"/>
          </p:cNvCxnSpPr>
          <p:nvPr/>
        </p:nvCxnSpPr>
        <p:spPr bwMode="auto">
          <a:xfrm rot="16200000" flipH="1">
            <a:off x="4902200" y="3657600"/>
            <a:ext cx="42672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ash"/>
            <a:round/>
            <a:headEnd type="oval" w="med" len="med"/>
            <a:tailEnd type="oval" w="med" len="med"/>
          </a:ln>
        </p:spPr>
      </p:cxnSp>
      <p:sp>
        <p:nvSpPr>
          <p:cNvPr id="78933" name="テキスト ボックス 7"/>
          <p:cNvSpPr txBox="1">
            <a:spLocks noChangeArrowheads="1"/>
          </p:cNvSpPr>
          <p:nvPr/>
        </p:nvSpPr>
        <p:spPr bwMode="auto">
          <a:xfrm>
            <a:off x="3352800" y="5715000"/>
            <a:ext cx="5791200" cy="5238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4000">
                <a:srgbClr val="FFFFFF"/>
              </a:gs>
              <a:gs pos="100000">
                <a:srgbClr val="FFFF00"/>
              </a:gs>
            </a:gsLst>
            <a:lin ang="0" scaled="1"/>
          </a:gradFill>
          <a:ln w="9525">
            <a:solidFill>
              <a:srgbClr val="3366FF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800"/>
              <a:t>R&amp;D/Prepare for Industrialization </a:t>
            </a:r>
            <a:endParaRPr lang="ja-JP" altLang="en-US" sz="2800"/>
          </a:p>
        </p:txBody>
      </p:sp>
      <p:sp>
        <p:nvSpPr>
          <p:cNvPr id="78934" name="正方形/長方形 8"/>
          <p:cNvSpPr>
            <a:spLocks noChangeArrowheads="1"/>
          </p:cNvSpPr>
          <p:nvPr/>
        </p:nvSpPr>
        <p:spPr bwMode="auto">
          <a:xfrm>
            <a:off x="7086600" y="1600200"/>
            <a:ext cx="2057400" cy="4648200"/>
          </a:xfrm>
          <a:prstGeom prst="rect">
            <a:avLst/>
          </a:prstGeom>
          <a:solidFill>
            <a:srgbClr val="3366FF">
              <a:alpha val="52156"/>
            </a:srgb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898</Words>
  <Application>Microsoft Macintosh PowerPoint</Application>
  <PresentationFormat>画面に合わせる (4:3)</PresentationFormat>
  <Paragraphs>211</Paragraphs>
  <Slides>10</Slides>
  <Notes>2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5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Office テーマ</vt:lpstr>
      <vt:lpstr>Blank Presentation</vt:lpstr>
      <vt:lpstr>1_Blank Presentation</vt:lpstr>
      <vt:lpstr>1_Office テーマ</vt:lpstr>
      <vt:lpstr>2_Blank Presentation</vt:lpstr>
      <vt:lpstr>SCRF WebEx Meeting focusing on Preparation for S1-Global  </vt:lpstr>
      <vt:lpstr>1. S1-Global Cooperation and Preparation</vt:lpstr>
      <vt:lpstr>2. SCRF General </vt:lpstr>
      <vt:lpstr>Global Plan for SCRF R&amp;D</vt:lpstr>
      <vt:lpstr>スライド 5</vt:lpstr>
      <vt:lpstr>スライド 6</vt:lpstr>
      <vt:lpstr>スライド 7</vt:lpstr>
      <vt:lpstr>スライド 8</vt:lpstr>
      <vt:lpstr>Cavity- and Cryomodule-String Program (S1G, S2) at KEK, Japan</vt:lpstr>
      <vt:lpstr>スライド 10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 WebEx Meeting focusing on Preparation for S1-Global  </dc:title>
  <dc:creator>Yamamoto Akira</dc:creator>
  <cp:lastModifiedBy>Yamamoto Akira</cp:lastModifiedBy>
  <cp:revision>2</cp:revision>
  <dcterms:created xsi:type="dcterms:W3CDTF">2009-11-11T07:55:14Z</dcterms:created>
  <dcterms:modified xsi:type="dcterms:W3CDTF">2009-11-11T12:26:05Z</dcterms:modified>
</cp:coreProperties>
</file>