
<file path=[Content_Types].xml><?xml version="1.0" encoding="utf-8"?>
<Types xmlns="http://schemas.openxmlformats.org/package/2006/content-types">
  <Override ContentType="application/vnd.openxmlformats-officedocument.presentationml.slideMaster+xml" PartName="/ppt/slideMasters/slideMaster3.xml"/>
  <Override ContentType="application/vnd.openxmlformats-officedocument.theme+xml" PartName="/ppt/theme/theme5.xml"/>
  <Override ContentType="application/vnd.openxmlformats-officedocument.presentationml.slideLayout+xml" PartName="/ppt/slideLayouts/slideLayout57.xml"/>
  <Override ContentType="application/vnd.openxmlformats-officedocument.presentationml.notesSlide+xml" PartName="/ppt/notesSlides/notesSlide2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93.xml"/>
  <Override ContentType="application/vnd.openxmlformats-officedocument.presentationml.slide+xml" PartName="/ppt/slides/slide2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82.xml"/>
  <Override ContentType="application/vnd.openxmlformats-officedocument.presentationml.notesSlide+xml" PartName="/ppt/notesSlides/notesSlide27.xml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71.xml"/>
  <Override ContentType="application/vnd.openxmlformats-officedocument.presentationml.notesSlide+xml" PartName="/ppt/notesSlides/notesSlide16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02.xml"/>
  <Override ContentType="application/vnd.openxmlformats-officedocument.presentationml.slideMaster+xml" PartName="/ppt/slideMasters/slideMaster8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7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theme+xml" PartName="/ppt/theme/theme6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8.xml"/>
  <Override ContentType="application/vnd.openxmlformats-officedocument.theme+xml" PartName="/ppt/theme/theme10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29.xml"/>
  <Default ContentType="image/png" Extension="png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76.xml"/>
  <Override ContentType="application/vnd.openxmlformats-officedocument.presentationml.notesSlide+xml" PartName="/ppt/notesSlides/notesSlide3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07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33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9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28.xml"/>
  <Override ContentType="application/vnd.openxmlformats-officedocument.presentationml.presentation.main+xml" PartName="/ppt/presentation.xml"/>
  <Override ContentType="application/vnd.openxmlformats-officedocument.presentationml.slide+xml" PartName="/ppt/slides/slide22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0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35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110.xml"/>
  <Override ContentType="application/vnd.openxmlformats-officedocument.presentationml.notesSlide+xml" PartName="/ppt/notesSlides/notesSlide13.xml"/>
  <Override ContentType="application/vnd.openxmlformats-officedocument.presentationml.slideMaster+xml" PartName="/ppt/slideMasters/slideMaster9.xml"/>
  <Override ContentType="application/vnd.openxmlformats-officedocument.presentationml.slideLayout+xml" PartName="/ppt/slideLayouts/slideLayout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31.xml"/>
  <Override ContentType="application/vnd.openxmlformats-officedocument.presentationml.slideLayout+xml" PartName="/ppt/slideLayouts/slideLayout99.xml"/>
  <Override ContentType="application/vnd.openxmlformats-officedocument.presentationml.slideMaster+xml" PartName="/ppt/slideMasters/slideMaster5.xml"/>
  <Override ContentType="application/vnd.openxmlformats-officedocument.presentationml.slideLayout+xml" PartName="/ppt/slideLayouts/slideLayout59.xml"/>
  <Override ContentType="application/vnd.openxmlformats-officedocument.theme+xml" PartName="/ppt/theme/theme7.xml"/>
  <Override ContentType="application/vnd.openxmlformats-officedocument.presentationml.slideLayout+xml" PartName="/ppt/slideLayouts/slideLayout88.xml"/>
  <Override ContentType="application/vnd.openxmlformats-officedocument.theme+xml" PartName="/ppt/theme/theme11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95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theme+xml" PartName="/ppt/theme/theme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108.xml"/>
  <Override ContentType="application/vnd.openxmlformats-officedocument.presentationml.notesSlide+xml" PartName="/ppt/notesSlides/notesSlide29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3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91.xml"/>
  <Default ContentType="image/x-wmf" Extension="wmf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36.xml"/>
  <Default ContentType="application/vnd.openxmlformats-package.relationships+xml" Extension="rels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104.xml"/>
  <Override ContentType="application/vnd.openxmlformats-officedocument.presentationml.notesSlide+xml" PartName="/ppt/notesSlides/notesSlide25.xml"/>
  <Override ContentType="application/vnd.openxmlformats-officedocument.presentationml.slide+xml" PartName="/ppt/slides/slide12.xml"/>
  <Override ContentType="application/vnd.openxmlformats-officedocument.presentationml.slide+xml" PartName="/ppt/slides/slide3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32.xml"/>
  <Override ContentType="application/vnd.openxmlformats-officedocument.presentationml.slideLayout+xml" PartName="/ppt/slideLayouts/slideLayout100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1.xml"/>
  <Override ContentType="application/vnd.openxmlformats-officedocument.presentationml.slideMaster+xml" PartName="/ppt/slideMasters/slideMaster6.xml"/>
  <Override ContentType="application/vnd.openxmlformats-officedocument.theme+xml" PartName="/ppt/theme/theme8.xml"/>
  <Override ContentType="application/vnd.openxmlformats-officedocument.presentationml.slideLayout+xml" PartName="/ppt/slideLayouts/slideLayout89.xml"/>
  <Override ContentType="application/vnd.openxmlformats-officedocument.presentationml.notesSlide+xml" PartName="/ppt/notesSlides/notesSlide10.xml"/>
  <Override ContentType="application/vnd.openxmlformats-officedocument.presentationml.slide+xml" PartName="/ppt/slides/slide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78.xml"/>
  <Override ContentType="application/vnd.openxmlformats-officedocument.presentationml.notesSlide+xml" PartName="/ppt/notesSlides/notesSlide5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38.xml"/>
  <Override ContentType="application/vnd.openxmlformats-officedocument.theme+xml" PartName="/ppt/theme/theme4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109.xml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74.xml"/>
  <Override ContentType="application/vnd.openxmlformats-officedocument.presentationml.notesSlide+xml" PartName="/ppt/notesSlides/notesSlide19.xml"/>
  <Override ContentType="application/vnd.openxmlformats-officedocument.presentationml.slide+xml" PartName="/ppt/slides/slide24.xml"/>
  <Override ContentType="application/vnd.openxmlformats-officedocument.presentationml.slide+xml" PartName="/ppt/slides/slide35.xml"/>
  <Default ContentType="image/jpeg" Extension="jpeg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05.xml"/>
  <Override ContentType="application/vnd.openxmlformats-officedocument.presentationml.notesSlide+xml" PartName="/ppt/notesSlides/notesSlide37.xml"/>
  <Override ContentType="application/vnd.openxmlformats-officedocument.presentationml.slide+xml" PartName="/ppt/slides/slide13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70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6.xml"/>
  <Override ContentType="application/vnd.openxmlformats-officedocument.presentationml.slide+xml" PartName="/ppt/slides/slide20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10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1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10.xml"/>
  <Override ContentType="application/vnd.openxmlformats-officedocument.theme+xml" PartName="/ppt/theme/theme9.xml"/>
  <Override ContentType="application/vnd.openxmlformats-officedocument.presentationml.notesSlide+xml" PartName="/ppt/notesSlides/notesSlide6.xml"/>
  <Override ContentType="application/vnd.openxmlformats-officedocument.presentationml.slide+xml" PartName="/ppt/slides/slide8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97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86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75.xml"/>
  <Override ContentType="application/vnd.openxmlformats-officedocument.theme+xml" PartName="/ppt/theme/theme1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6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42.xml"/>
  <Override ContentType="application/vnd.openxmlformats-officedocument.presentationml.notesSlide+xml" PartName="/ppt/notesSlides/notesSlide34.xml"/>
  <Override ContentType="application/vnd.openxmlformats-officedocument.presentationml.slide+xml" PartName="/ppt/slides/slide10.xml"/>
  <Override ContentType="application/vnd.openxmlformats-officedocument.presentationml.slide+xml" PartName="/ppt/slides/slide21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1.xml"/>
  <Override ContentType="application/vnd.openxmlformats-officedocument.presentationml.notesSlide+xml" PartName="/ppt/notesSlides/notesSlide23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</p:sldMasterIdLst>
  <p:notesMasterIdLst>
    <p:notesMasterId r:id="rId48"/>
  </p:notesMasterIdLst>
  <p:sldIdLst>
    <p:sldId id="256" r:id="rId11"/>
    <p:sldId id="258" r:id="rId12"/>
    <p:sldId id="259" r:id="rId13"/>
    <p:sldId id="260" r:id="rId14"/>
    <p:sldId id="261" r:id="rId15"/>
    <p:sldId id="263" r:id="rId16"/>
    <p:sldId id="268" r:id="rId17"/>
    <p:sldId id="266" r:id="rId18"/>
    <p:sldId id="262" r:id="rId19"/>
    <p:sldId id="282" r:id="rId20"/>
    <p:sldId id="285" r:id="rId21"/>
    <p:sldId id="288" r:id="rId22"/>
    <p:sldId id="290" r:id="rId23"/>
    <p:sldId id="291" r:id="rId24"/>
    <p:sldId id="293" r:id="rId25"/>
    <p:sldId id="294" r:id="rId26"/>
    <p:sldId id="320" r:id="rId27"/>
    <p:sldId id="297" r:id="rId28"/>
    <p:sldId id="298" r:id="rId29"/>
    <p:sldId id="299" r:id="rId30"/>
    <p:sldId id="304" r:id="rId31"/>
    <p:sldId id="305" r:id="rId32"/>
    <p:sldId id="284" r:id="rId33"/>
    <p:sldId id="287" r:id="rId34"/>
    <p:sldId id="306" r:id="rId35"/>
    <p:sldId id="308" r:id="rId36"/>
    <p:sldId id="309" r:id="rId37"/>
    <p:sldId id="310" r:id="rId38"/>
    <p:sldId id="311" r:id="rId39"/>
    <p:sldId id="312" r:id="rId40"/>
    <p:sldId id="314" r:id="rId41"/>
    <p:sldId id="315" r:id="rId42"/>
    <p:sldId id="316" r:id="rId43"/>
    <p:sldId id="324" r:id="rId44"/>
    <p:sldId id="325" r:id="rId45"/>
    <p:sldId id="326" r:id="rId46"/>
    <p:sldId id="277" r:id="rId4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Gill Sans" charset="0"/>
        <a:ea typeface="+mn-ea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Gill Sans" charset="0"/>
        <a:ea typeface="+mn-ea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Gill Sans" charset="0"/>
        <a:ea typeface="+mn-ea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Gill Sans" charset="0"/>
        <a:ea typeface="+mn-ea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Gill Sans" charset="0"/>
        <a:ea typeface="+mn-ea"/>
        <a:cs typeface="+mn-cs"/>
        <a:sym typeface="Gill Sans" charset="0"/>
      </a:defRPr>
    </a:lvl5pPr>
    <a:lvl6pPr marL="2286000" algn="l" defTabSz="914400" rtl="0" eaLnBrk="1" latinLnBrk="0" hangingPunct="1">
      <a:defRPr sz="4000" kern="1200">
        <a:solidFill>
          <a:srgbClr val="FFFFFF"/>
        </a:solidFill>
        <a:latin typeface="Gill Sans" charset="0"/>
        <a:ea typeface="+mn-ea"/>
        <a:cs typeface="+mn-cs"/>
        <a:sym typeface="Gill Sans" charset="0"/>
      </a:defRPr>
    </a:lvl6pPr>
    <a:lvl7pPr marL="2743200" algn="l" defTabSz="914400" rtl="0" eaLnBrk="1" latinLnBrk="0" hangingPunct="1">
      <a:defRPr sz="4000" kern="1200">
        <a:solidFill>
          <a:srgbClr val="FFFFFF"/>
        </a:solidFill>
        <a:latin typeface="Gill Sans" charset="0"/>
        <a:ea typeface="+mn-ea"/>
        <a:cs typeface="+mn-cs"/>
        <a:sym typeface="Gill Sans" charset="0"/>
      </a:defRPr>
    </a:lvl7pPr>
    <a:lvl8pPr marL="3200400" algn="l" defTabSz="914400" rtl="0" eaLnBrk="1" latinLnBrk="0" hangingPunct="1">
      <a:defRPr sz="4000" kern="1200">
        <a:solidFill>
          <a:srgbClr val="FFFFFF"/>
        </a:solidFill>
        <a:latin typeface="Gill Sans" charset="0"/>
        <a:ea typeface="+mn-ea"/>
        <a:cs typeface="+mn-cs"/>
        <a:sym typeface="Gill Sans" charset="0"/>
      </a:defRPr>
    </a:lvl8pPr>
    <a:lvl9pPr marL="3657600" algn="l" defTabSz="914400" rtl="0" eaLnBrk="1" latinLnBrk="0" hangingPunct="1">
      <a:defRPr sz="4000" kern="1200">
        <a:solidFill>
          <a:srgbClr val="FFFFFF"/>
        </a:solidFill>
        <a:latin typeface="Gill Sans" charset="0"/>
        <a:ea typeface="+mn-ea"/>
        <a:cs typeface="+mn-cs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362" y="-9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798DC-D0DE-48E2-B48B-3106FB28B8B8}" type="datetimeFigureOut">
              <a:rPr kumimoji="1" lang="ja-JP" altLang="en-US" smtClean="0"/>
              <a:pPr/>
              <a:t>2009/11/24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C6BA3-7968-45EB-A22A-13B5E5895B5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C6BA3-7968-45EB-A22A-13B5E5895B5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06400" y="1587500"/>
            <a:ext cx="6013450" cy="816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72250" y="1587500"/>
            <a:ext cx="6013450" cy="816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40875" y="0"/>
            <a:ext cx="3044825" cy="9753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8982075" cy="9753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06400" y="1587500"/>
            <a:ext cx="6011863" cy="816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70663" y="1587500"/>
            <a:ext cx="6013450" cy="816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40875" y="0"/>
            <a:ext cx="3043238" cy="9753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8982075" cy="9753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06400" y="1587500"/>
            <a:ext cx="6011863" cy="816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70663" y="1587500"/>
            <a:ext cx="6013450" cy="816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40875" y="0"/>
            <a:ext cx="3043238" cy="9753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8982075" cy="9753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270000" y="1087438"/>
            <a:ext cx="5162550" cy="757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84950" y="1087438"/>
            <a:ext cx="5162550" cy="757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274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27405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271588" y="1089025"/>
            <a:ext cx="5160962" cy="7575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84950" y="1089025"/>
            <a:ext cx="5162550" cy="7575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274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27405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06400" y="1587500"/>
            <a:ext cx="6011863" cy="816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70663" y="1587500"/>
            <a:ext cx="6013450" cy="816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40875" y="0"/>
            <a:ext cx="3043238" cy="9753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8982075" cy="9753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99B0A4-5BED-433B-B169-C79C7CB174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87AAAC-1CEB-42F5-A4CD-7C53218DF84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0E7EB0-0CF6-4B52-A38A-1F7E71C9044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60375" y="1819275"/>
            <a:ext cx="5965825" cy="7934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78600" y="1819275"/>
            <a:ext cx="5965825" cy="7934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0B1DC2-0789-4B27-8883-9D66CF35DD6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7F02193-41CC-4153-B840-A7F78341520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BCF86-B8C3-4B28-9A3F-F51D7249835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7F8CC4-F2FD-4DED-A59F-42D2224FA8E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0CD929-3729-48CA-8FDE-F78160D1A17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08B9B6-BD7C-43CD-AAC6-A7CB3320EBB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1C4449-5438-4D61-81D7-37C80B35C94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23413" y="0"/>
            <a:ext cx="3021012" cy="9753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60375" y="0"/>
            <a:ext cx="8910638" cy="9753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38B12D-5C70-41EA-A165-223BD872C38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EABBBA-EEB8-4EE1-9E57-9F5AD441BDF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F31268-A15E-4D22-9636-52A5CE3C111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B21BF5-ED49-4F35-8363-F1E84D7819E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47700" y="2273300"/>
            <a:ext cx="5778500" cy="748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78600" y="2273300"/>
            <a:ext cx="5778500" cy="748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E7BE04-A1F7-4062-A123-5F6CFCC5C45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F30ECE-B853-47AB-9170-13CD516C93F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220C72-934C-462B-950A-F635265AFBC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4AB922-BA47-4795-B35F-AFDCC9785E0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2F44B3-7915-46C9-8FAD-4AF5C8468BB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57F21BC-48C4-4D62-B547-A9240978356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795FE0-7577-405D-9B02-85403E806E8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429750" y="130175"/>
            <a:ext cx="2927350" cy="96234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47700" y="130175"/>
            <a:ext cx="8629650" cy="96234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38EF83-F33E-44B0-9211-9A3385DD37A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 ?><Relationships xmlns="http://schemas.openxmlformats.org/package/2006/relationships"><Relationship Id="rId8" Target="../slideLayouts/slideLayout41.xml" Type="http://schemas.openxmlformats.org/officeDocument/2006/relationships/slideLayout"/><Relationship Id="rId13" Target="../media/image3.jpeg" Type="http://schemas.openxmlformats.org/officeDocument/2006/relationships/image"/><Relationship Id="rId3" Target="../slideLayouts/slideLayout36.xml" Type="http://schemas.openxmlformats.org/officeDocument/2006/relationships/slideLayout"/><Relationship Id="rId7" Target="../slideLayouts/slideLayout40.xml" Type="http://schemas.openxmlformats.org/officeDocument/2006/relationships/slideLayout"/><Relationship Id="rId12" Target="../theme/theme4.xml" Type="http://schemas.openxmlformats.org/officeDocument/2006/relationships/theme"/><Relationship Id="rId2" Target="../slideLayouts/slideLayout35.xml" Type="http://schemas.openxmlformats.org/officeDocument/2006/relationships/slideLayout"/><Relationship Id="rId1" Target="../slideLayouts/slideLayout34.xml" Type="http://schemas.openxmlformats.org/officeDocument/2006/relationships/slideLayout"/><Relationship Id="rId6" Target="../slideLayouts/slideLayout39.xml" Type="http://schemas.openxmlformats.org/officeDocument/2006/relationships/slideLayout"/><Relationship Id="rId11" Target="../slideLayouts/slideLayout44.xml" Type="http://schemas.openxmlformats.org/officeDocument/2006/relationships/slideLayout"/><Relationship Id="rId5" Target="../slideLayouts/slideLayout38.xml" Type="http://schemas.openxmlformats.org/officeDocument/2006/relationships/slideLayout"/><Relationship Id="rId10" Target="../slideLayouts/slideLayout43.xml" Type="http://schemas.openxmlformats.org/officeDocument/2006/relationships/slideLayout"/><Relationship Id="rId4" Target="../slideLayouts/slideLayout37.xml" Type="http://schemas.openxmlformats.org/officeDocument/2006/relationships/slideLayout"/><Relationship Id="rId9" Target="../slideLayouts/slideLayout42.xml" Type="http://schemas.openxmlformats.org/officeDocument/2006/relationships/slideLayout"/></Relationships>
</file>

<file path=ppt/slideMasters/_rels/slideMaster5.xml.rels><?xml version="1.0" encoding="UTF-8" standalone="yes" ?><Relationships xmlns="http://schemas.openxmlformats.org/package/2006/relationships"><Relationship Id="rId8" Target="../slideLayouts/slideLayout52.xml" Type="http://schemas.openxmlformats.org/officeDocument/2006/relationships/slideLayout"/><Relationship Id="rId13" Target="../media/image4.jpeg" Type="http://schemas.openxmlformats.org/officeDocument/2006/relationships/image"/><Relationship Id="rId3" Target="../slideLayouts/slideLayout47.xml" Type="http://schemas.openxmlformats.org/officeDocument/2006/relationships/slideLayout"/><Relationship Id="rId7" Target="../slideLayouts/slideLayout51.xml" Type="http://schemas.openxmlformats.org/officeDocument/2006/relationships/slideLayout"/><Relationship Id="rId12" Target="../theme/theme5.xml" Type="http://schemas.openxmlformats.org/officeDocument/2006/relationships/theme"/><Relationship Id="rId2" Target="../slideLayouts/slideLayout46.xml" Type="http://schemas.openxmlformats.org/officeDocument/2006/relationships/slideLayout"/><Relationship Id="rId1" Target="../slideLayouts/slideLayout45.xml" Type="http://schemas.openxmlformats.org/officeDocument/2006/relationships/slideLayout"/><Relationship Id="rId6" Target="../slideLayouts/slideLayout50.xml" Type="http://schemas.openxmlformats.org/officeDocument/2006/relationships/slideLayout"/><Relationship Id="rId11" Target="../slideLayouts/slideLayout55.xml" Type="http://schemas.openxmlformats.org/officeDocument/2006/relationships/slideLayout"/><Relationship Id="rId5" Target="../slideLayouts/slideLayout49.xml" Type="http://schemas.openxmlformats.org/officeDocument/2006/relationships/slideLayout"/><Relationship Id="rId10" Target="../slideLayouts/slideLayout54.xml" Type="http://schemas.openxmlformats.org/officeDocument/2006/relationships/slideLayout"/><Relationship Id="rId4" Target="../slideLayouts/slideLayout48.xml" Type="http://schemas.openxmlformats.org/officeDocument/2006/relationships/slideLayout"/><Relationship Id="rId9" Target="../slideLayouts/slideLayout53.xml" Type="http://schemas.openxmlformats.org/officeDocument/2006/relationships/slideLayout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/>
          </p:cNvSpPr>
          <p:nvPr/>
        </p:nvSpPr>
        <p:spPr bwMode="auto">
          <a:xfrm>
            <a:off x="-38100" y="2616200"/>
            <a:ext cx="13068300" cy="72009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4B4B66"/>
              </a:gs>
            </a:gsLst>
            <a:lin ang="5400000" scaled="1"/>
          </a:gra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1049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5494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9939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4384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8829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3401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7973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2545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7117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0"/>
            <a:ext cx="10464800" cy="110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900" tIns="88900" rIns="88900" bIns="889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87500"/>
            <a:ext cx="12179300" cy="816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ja-JP" smtClean="0">
                <a:sym typeface="Gill Sans" charset="0"/>
              </a:rPr>
              <a:t>Second level</a:t>
            </a:r>
          </a:p>
          <a:p>
            <a:pPr lvl="2"/>
            <a:r>
              <a:rPr lang="en-US" altLang="ja-JP" smtClean="0">
                <a:sym typeface="Gill Sans" charset="0"/>
              </a:rPr>
              <a:t>Third level</a:t>
            </a:r>
          </a:p>
          <a:p>
            <a:pPr lvl="3"/>
            <a:r>
              <a:rPr lang="en-US" altLang="ja-JP" smtClean="0">
                <a:sym typeface="Gill Sans" charset="0"/>
              </a:rPr>
              <a:t>Fourth level</a:t>
            </a:r>
          </a:p>
          <a:p>
            <a:pPr lvl="4"/>
            <a:r>
              <a:rPr lang="en-US" altLang="ja-JP" smtClean="0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Gill Sans" charset="0"/>
        <a:buChar char="•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641350" indent="-285750" algn="ctr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Gill Sans" charset="0"/>
        <a:buChar char="–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041400" indent="-228600" algn="ctr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Gill Sans" charset="0"/>
        <a:buChar char="•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498600" indent="-228600" algn="ctr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Gill Sans" charset="0"/>
        <a:buChar char="–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55800" indent="-228600" algn="ctr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13000" indent="-228600" algn="ctr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870200" indent="-228600" algn="ctr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27400" indent="-228600" algn="ctr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784600" indent="-228600" algn="ctr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1588" y="0"/>
            <a:ext cx="10464800" cy="1103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900" tIns="88900" rIns="88879" bIns="889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87500"/>
            <a:ext cx="12177713" cy="816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785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ja-JP" smtClean="0">
                <a:sym typeface="Gill Sans" charset="0"/>
              </a:rPr>
              <a:t>Second level</a:t>
            </a:r>
          </a:p>
          <a:p>
            <a:pPr lvl="2"/>
            <a:r>
              <a:rPr lang="en-US" altLang="ja-JP" smtClean="0">
                <a:sym typeface="Gill Sans" charset="0"/>
              </a:rPr>
              <a:t>Third level</a:t>
            </a:r>
          </a:p>
          <a:p>
            <a:pPr lvl="3"/>
            <a:r>
              <a:rPr lang="en-US" altLang="ja-JP" smtClean="0">
                <a:sym typeface="Gill Sans" charset="0"/>
              </a:rPr>
              <a:t>Fourth level</a:t>
            </a:r>
          </a:p>
          <a:p>
            <a:pPr lvl="4"/>
            <a:r>
              <a:rPr lang="en-US" altLang="ja-JP" smtClean="0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1313" indent="-341313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•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690563" indent="-287338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–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0906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•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547813" indent="-230188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–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050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622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194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766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338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1588" y="0"/>
            <a:ext cx="10464800" cy="1103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900" tIns="88900" rIns="88879" bIns="889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87500"/>
            <a:ext cx="12177713" cy="816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785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ja-JP" smtClean="0">
                <a:sym typeface="Gill Sans" charset="0"/>
              </a:rPr>
              <a:t>Second level</a:t>
            </a:r>
          </a:p>
          <a:p>
            <a:pPr lvl="2"/>
            <a:r>
              <a:rPr lang="en-US" altLang="ja-JP" smtClean="0">
                <a:sym typeface="Gill Sans" charset="0"/>
              </a:rPr>
              <a:t>Third level</a:t>
            </a:r>
          </a:p>
          <a:p>
            <a:pPr lvl="3"/>
            <a:r>
              <a:rPr lang="en-US" altLang="ja-JP" smtClean="0">
                <a:sym typeface="Gill Sans" charset="0"/>
              </a:rPr>
              <a:t>Fourth level</a:t>
            </a:r>
          </a:p>
          <a:p>
            <a:pPr lvl="4"/>
            <a:r>
              <a:rPr lang="en-US" altLang="ja-JP" smtClean="0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1313" indent="-341313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•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690563" indent="-287338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–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0906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•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547813" indent="-230188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–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050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622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194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766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338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087438"/>
            <a:ext cx="10477500" cy="757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ja-JP" smtClean="0">
                <a:sym typeface="Gill Sans" charset="0"/>
              </a:rPr>
              <a:t>Second level</a:t>
            </a:r>
          </a:p>
          <a:p>
            <a:pPr lvl="2"/>
            <a:r>
              <a:rPr lang="en-US" altLang="ja-JP" smtClean="0">
                <a:sym typeface="Gill Sans" charset="0"/>
              </a:rPr>
              <a:t>Third level</a:t>
            </a:r>
          </a:p>
          <a:p>
            <a:pPr lvl="3"/>
            <a:r>
              <a:rPr lang="en-US" altLang="ja-JP" smtClean="0">
                <a:sym typeface="Gill Sans" charset="0"/>
              </a:rPr>
              <a:t>Fourth level</a:t>
            </a:r>
          </a:p>
          <a:p>
            <a:pPr lvl="4"/>
            <a:r>
              <a:rPr lang="en-US" altLang="ja-JP" smtClean="0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/>
  <p:txStyles>
    <p:titleStyle>
      <a:lvl1pPr marL="96838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marL="96838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marL="96838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marL="96838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marL="96838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554038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1011238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468438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925638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520700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825500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60500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65300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222500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79700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136900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594100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1588" y="1089025"/>
            <a:ext cx="10475912" cy="7575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098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ja-JP" smtClean="0">
                <a:sym typeface="Gill Sans" charset="0"/>
              </a:rPr>
              <a:t>Second level</a:t>
            </a:r>
          </a:p>
          <a:p>
            <a:pPr lvl="2"/>
            <a:r>
              <a:rPr lang="en-US" altLang="ja-JP" smtClean="0">
                <a:sym typeface="Gill Sans" charset="0"/>
              </a:rPr>
              <a:t>Third level</a:t>
            </a:r>
          </a:p>
          <a:p>
            <a:pPr lvl="3"/>
            <a:r>
              <a:rPr lang="en-US" altLang="ja-JP" smtClean="0">
                <a:sym typeface="Gill Sans" charset="0"/>
              </a:rPr>
              <a:t>Fourth level</a:t>
            </a:r>
          </a:p>
          <a:p>
            <a:pPr lvl="4"/>
            <a:r>
              <a:rPr lang="en-US" altLang="ja-JP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/>
  <p:txStyles>
    <p:titleStyle>
      <a:lvl1pPr marL="39688" algn="ctr" rtl="0" fontAlgn="base">
        <a:spcBef>
          <a:spcPct val="0"/>
        </a:spcBef>
        <a:spcAft>
          <a:spcPct val="0"/>
        </a:spcAft>
        <a:defRPr sz="78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7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7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7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7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7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7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7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7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517525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822325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141413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458913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763713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220913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678113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135313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592513" indent="-406400" algn="l" rtl="0" fontAlgn="base">
        <a:spcBef>
          <a:spcPts val="47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1588" y="0"/>
            <a:ext cx="10464800" cy="1103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900" tIns="88900" rIns="88888" bIns="889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87500"/>
            <a:ext cx="12177713" cy="816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791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ja-JP" smtClean="0">
                <a:sym typeface="Gill Sans" charset="0"/>
              </a:rPr>
              <a:t>Second level</a:t>
            </a:r>
          </a:p>
          <a:p>
            <a:pPr lvl="2"/>
            <a:r>
              <a:rPr lang="en-US" altLang="ja-JP" smtClean="0">
                <a:sym typeface="Gill Sans" charset="0"/>
              </a:rPr>
              <a:t>Third level</a:t>
            </a:r>
          </a:p>
          <a:p>
            <a:pPr lvl="3"/>
            <a:r>
              <a:rPr lang="en-US" altLang="ja-JP" smtClean="0">
                <a:sym typeface="Gill Sans" charset="0"/>
              </a:rPr>
              <a:t>Fourth level</a:t>
            </a:r>
          </a:p>
          <a:p>
            <a:pPr lvl="4"/>
            <a:r>
              <a:rPr lang="en-US" altLang="ja-JP" smtClean="0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1313" indent="-341313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•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690563" indent="-287338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–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0906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•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547813" indent="-230188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–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050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622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194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766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33813" indent="-228600" algn="ctr" rtl="0" fontAlgn="base">
        <a:spcBef>
          <a:spcPct val="0"/>
        </a:spcBef>
        <a:spcAft>
          <a:spcPct val="0"/>
        </a:spcAft>
        <a:buSzPct val="100000"/>
        <a:buFont typeface="Gill Sans" charset="0"/>
        <a:buChar char="»"/>
        <a:defRPr sz="3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82725" y="0"/>
            <a:ext cx="10855325" cy="1228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63500" tIns="63500" rIns="130039" bIns="635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Lucida Grande" charset="0"/>
              </a:rPr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0375" y="1819275"/>
            <a:ext cx="12084050" cy="793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63500" tIns="63500" rIns="130039" bIns="635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Lucida Grande" charset="0"/>
              </a:rPr>
              <a:t>Click to edit Master text styles</a:t>
            </a:r>
          </a:p>
          <a:p>
            <a:pPr lvl="1"/>
            <a:r>
              <a:rPr lang="en-US" altLang="ja-JP" smtClean="0">
                <a:sym typeface="Lucida Grande" charset="0"/>
              </a:rPr>
              <a:t>Second level</a:t>
            </a:r>
          </a:p>
          <a:p>
            <a:pPr lvl="2"/>
            <a:r>
              <a:rPr lang="en-US" altLang="ja-JP" smtClean="0">
                <a:sym typeface="Lucida Grande" charset="0"/>
              </a:rPr>
              <a:t>Third level</a:t>
            </a:r>
          </a:p>
          <a:p>
            <a:pPr lvl="3"/>
            <a:r>
              <a:rPr lang="en-US" altLang="ja-JP" smtClean="0">
                <a:sym typeface="Lucida Grande" charset="0"/>
              </a:rPr>
              <a:t>Fourth level</a:t>
            </a:r>
          </a:p>
          <a:p>
            <a:pPr lvl="4"/>
            <a:r>
              <a:rPr lang="en-US" altLang="ja-JP" smtClean="0">
                <a:sym typeface="Lucida Grande" charset="0"/>
              </a:rPr>
              <a:t>Fifth level</a:t>
            </a:r>
          </a:p>
        </p:txBody>
      </p:sp>
      <p:sp>
        <p:nvSpPr>
          <p:cNvPr id="7172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0991850" y="9305925"/>
            <a:ext cx="403225" cy="43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700" b="1">
                <a:solidFill>
                  <a:srgbClr val="FFFDBB"/>
                </a:solidFill>
                <a:latin typeface="Comic Sans MS" pitchFamily="66" charset="0"/>
                <a:ea typeface="ＭＳ Ｐゴシック" charset="-128"/>
                <a:sym typeface="Comic Sans MS" pitchFamily="66" charset="0"/>
              </a:defRPr>
            </a:lvl1pPr>
          </a:lstStyle>
          <a:p>
            <a:fld id="{32A95BE7-0BEE-46C4-937C-F3CF9A4D597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/>
  <p:hf hdr="0" ftr="0" dt="0"/>
  <p:txStyles>
    <p:titleStyle>
      <a:lvl1pPr marL="1588" algn="l" rtl="0" fontAlgn="base">
        <a:spcBef>
          <a:spcPct val="0"/>
        </a:spcBef>
        <a:spcAft>
          <a:spcPct val="0"/>
        </a:spcAft>
        <a:defRPr sz="5700">
          <a:solidFill>
            <a:srgbClr val="FFFDBB"/>
          </a:solidFill>
          <a:latin typeface="+mj-lt"/>
          <a:ea typeface="+mj-ea"/>
          <a:cs typeface="+mj-cs"/>
          <a:sym typeface="Lucida Grande" charset="0"/>
        </a:defRPr>
      </a:lvl1pPr>
      <a:lvl2pPr marL="1588" algn="l" rtl="0" fontAlgn="base">
        <a:spcBef>
          <a:spcPct val="0"/>
        </a:spcBef>
        <a:spcAft>
          <a:spcPct val="0"/>
        </a:spcAft>
        <a:defRPr sz="5700">
          <a:solidFill>
            <a:srgbClr val="FFFDBB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marL="1588" algn="l" rtl="0" fontAlgn="base">
        <a:spcBef>
          <a:spcPct val="0"/>
        </a:spcBef>
        <a:spcAft>
          <a:spcPct val="0"/>
        </a:spcAft>
        <a:defRPr sz="5700">
          <a:solidFill>
            <a:srgbClr val="FFFDBB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marL="1588" algn="l" rtl="0" fontAlgn="base">
        <a:spcBef>
          <a:spcPct val="0"/>
        </a:spcBef>
        <a:spcAft>
          <a:spcPct val="0"/>
        </a:spcAft>
        <a:defRPr sz="5700">
          <a:solidFill>
            <a:srgbClr val="FFFDBB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marL="1588" algn="l" rtl="0" fontAlgn="base">
        <a:spcBef>
          <a:spcPct val="0"/>
        </a:spcBef>
        <a:spcAft>
          <a:spcPct val="0"/>
        </a:spcAft>
        <a:defRPr sz="5700">
          <a:solidFill>
            <a:srgbClr val="FFFDBB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8788" algn="l" rtl="0" fontAlgn="base">
        <a:spcBef>
          <a:spcPct val="0"/>
        </a:spcBef>
        <a:spcAft>
          <a:spcPct val="0"/>
        </a:spcAft>
        <a:defRPr sz="5700">
          <a:solidFill>
            <a:srgbClr val="FFFDBB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5988" algn="l" rtl="0" fontAlgn="base">
        <a:spcBef>
          <a:spcPct val="0"/>
        </a:spcBef>
        <a:spcAft>
          <a:spcPct val="0"/>
        </a:spcAft>
        <a:defRPr sz="5700">
          <a:solidFill>
            <a:srgbClr val="FFFDBB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3188" algn="l" rtl="0" fontAlgn="base">
        <a:spcBef>
          <a:spcPct val="0"/>
        </a:spcBef>
        <a:spcAft>
          <a:spcPct val="0"/>
        </a:spcAft>
        <a:defRPr sz="5700">
          <a:solidFill>
            <a:srgbClr val="FFFDBB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30388" algn="l" rtl="0" fontAlgn="base">
        <a:spcBef>
          <a:spcPct val="0"/>
        </a:spcBef>
        <a:spcAft>
          <a:spcPct val="0"/>
        </a:spcAft>
        <a:defRPr sz="5700">
          <a:solidFill>
            <a:srgbClr val="FFFDBB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488950" indent="-487363" algn="l" rtl="0" fontAlgn="base">
        <a:spcBef>
          <a:spcPts val="1100"/>
        </a:spcBef>
        <a:spcAft>
          <a:spcPct val="0"/>
        </a:spcAft>
        <a:buSzPct val="100000"/>
        <a:buFont typeface="Lucida Grande" charset="0"/>
        <a:buChar char="•"/>
        <a:defRPr sz="4600">
          <a:solidFill>
            <a:srgbClr val="FFFDBB"/>
          </a:solidFill>
          <a:latin typeface="+mn-lt"/>
          <a:ea typeface="+mn-ea"/>
          <a:cs typeface="+mn-cs"/>
          <a:sym typeface="Lucida Grande" charset="0"/>
        </a:defRPr>
      </a:lvl1pPr>
      <a:lvl2pPr marL="1058863" indent="-406400" algn="l" rtl="0" fontAlgn="base">
        <a:spcBef>
          <a:spcPts val="1000"/>
        </a:spcBef>
        <a:spcAft>
          <a:spcPct val="0"/>
        </a:spcAft>
        <a:buSzPct val="100000"/>
        <a:buFont typeface="Lucida Grande" charset="0"/>
        <a:buChar char="–"/>
        <a:defRPr sz="4000">
          <a:solidFill>
            <a:srgbClr val="FFFDBB"/>
          </a:solidFill>
          <a:latin typeface="+mn-lt"/>
          <a:ea typeface="+mn-ea"/>
          <a:cs typeface="+mn-cs"/>
          <a:sym typeface="Lucida Grande" charset="0"/>
        </a:defRPr>
      </a:lvl2pPr>
      <a:lvl3pPr marL="1627188" indent="-325438" algn="l" rtl="0" fontAlgn="base">
        <a:spcBef>
          <a:spcPts val="800"/>
        </a:spcBef>
        <a:spcAft>
          <a:spcPct val="0"/>
        </a:spcAft>
        <a:buSzPct val="100000"/>
        <a:buFont typeface="Lucida Grande" charset="0"/>
        <a:buChar char="•"/>
        <a:defRPr sz="3400">
          <a:solidFill>
            <a:srgbClr val="FFFDBB"/>
          </a:solidFill>
          <a:latin typeface="+mn-lt"/>
          <a:ea typeface="+mn-ea"/>
          <a:cs typeface="+mn-cs"/>
          <a:sym typeface="Lucida Grande" charset="0"/>
        </a:defRPr>
      </a:lvl3pPr>
      <a:lvl4pPr marL="2278063" indent="-325438" algn="l" rtl="0" fontAlgn="base">
        <a:spcBef>
          <a:spcPts val="700"/>
        </a:spcBef>
        <a:spcAft>
          <a:spcPct val="0"/>
        </a:spcAft>
        <a:buSzPct val="100000"/>
        <a:buFont typeface="Lucida Grande" charset="0"/>
        <a:buChar char="–"/>
        <a:defRPr sz="2800">
          <a:solidFill>
            <a:srgbClr val="FFFDBB"/>
          </a:solidFill>
          <a:latin typeface="+mn-lt"/>
          <a:ea typeface="+mn-ea"/>
          <a:cs typeface="+mn-cs"/>
          <a:sym typeface="Lucida Grande" charset="0"/>
        </a:defRPr>
      </a:lvl4pPr>
      <a:lvl5pPr marL="2927350" indent="-325438" algn="l" rtl="0" fontAlgn="base">
        <a:spcBef>
          <a:spcPts val="700"/>
        </a:spcBef>
        <a:spcAft>
          <a:spcPct val="0"/>
        </a:spcAft>
        <a:buSzPct val="100000"/>
        <a:buFont typeface="Lucida Grande" charset="0"/>
        <a:buChar char="»"/>
        <a:defRPr sz="2800">
          <a:solidFill>
            <a:srgbClr val="FFFDBB"/>
          </a:solidFill>
          <a:latin typeface="+mn-lt"/>
          <a:ea typeface="+mn-ea"/>
          <a:cs typeface="+mn-cs"/>
          <a:sym typeface="Lucida Grande" charset="0"/>
        </a:defRPr>
      </a:lvl5pPr>
      <a:lvl6pPr marL="3384550" indent="-325438" algn="l" rtl="0" fontAlgn="base">
        <a:spcBef>
          <a:spcPts val="700"/>
        </a:spcBef>
        <a:spcAft>
          <a:spcPct val="0"/>
        </a:spcAft>
        <a:buSzPct val="100000"/>
        <a:buFont typeface="Lucida Grande" charset="0"/>
        <a:buChar char="»"/>
        <a:defRPr sz="2800">
          <a:solidFill>
            <a:srgbClr val="FFFDBB"/>
          </a:solidFill>
          <a:latin typeface="+mn-lt"/>
          <a:ea typeface="+mn-ea"/>
          <a:cs typeface="+mn-cs"/>
          <a:sym typeface="Lucida Grande" charset="0"/>
        </a:defRPr>
      </a:lvl6pPr>
      <a:lvl7pPr marL="3841750" indent="-325438" algn="l" rtl="0" fontAlgn="base">
        <a:spcBef>
          <a:spcPts val="700"/>
        </a:spcBef>
        <a:spcAft>
          <a:spcPct val="0"/>
        </a:spcAft>
        <a:buSzPct val="100000"/>
        <a:buFont typeface="Lucida Grande" charset="0"/>
        <a:buChar char="»"/>
        <a:defRPr sz="2800">
          <a:solidFill>
            <a:srgbClr val="FFFDBB"/>
          </a:solidFill>
          <a:latin typeface="+mn-lt"/>
          <a:ea typeface="+mn-ea"/>
          <a:cs typeface="+mn-cs"/>
          <a:sym typeface="Lucida Grande" charset="0"/>
        </a:defRPr>
      </a:lvl7pPr>
      <a:lvl8pPr marL="4298950" indent="-325438" algn="l" rtl="0" fontAlgn="base">
        <a:spcBef>
          <a:spcPts val="700"/>
        </a:spcBef>
        <a:spcAft>
          <a:spcPct val="0"/>
        </a:spcAft>
        <a:buSzPct val="100000"/>
        <a:buFont typeface="Lucida Grande" charset="0"/>
        <a:buChar char="»"/>
        <a:defRPr sz="2800">
          <a:solidFill>
            <a:srgbClr val="FFFDBB"/>
          </a:solidFill>
          <a:latin typeface="+mn-lt"/>
          <a:ea typeface="+mn-ea"/>
          <a:cs typeface="+mn-cs"/>
          <a:sym typeface="Lucida Grande" charset="0"/>
        </a:defRPr>
      </a:lvl8pPr>
      <a:lvl9pPr marL="4756150" indent="-325438" algn="l" rtl="0" fontAlgn="base">
        <a:spcBef>
          <a:spcPts val="700"/>
        </a:spcBef>
        <a:spcAft>
          <a:spcPct val="0"/>
        </a:spcAft>
        <a:buSzPct val="100000"/>
        <a:buFont typeface="Lucida Grande" charset="0"/>
        <a:buChar char="»"/>
        <a:defRPr sz="2800">
          <a:solidFill>
            <a:srgbClr val="FFFDBB"/>
          </a:solidFill>
          <a:latin typeface="+mn-lt"/>
          <a:ea typeface="+mn-ea"/>
          <a:cs typeface="+mn-cs"/>
          <a:sym typeface="Lucida Grande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-38100" y="2654300"/>
            <a:ext cx="13068300" cy="72009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4B4B66"/>
              </a:gs>
            </a:gsLst>
            <a:lin ang="5400000" scaled="1"/>
          </a:gra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/>
  <p:txStyles>
    <p:titleStyle>
      <a:lvl1pPr marL="39688" algn="ctr" rtl="0" fontAlgn="base">
        <a:spcBef>
          <a:spcPct val="0"/>
        </a:spcBef>
        <a:spcAft>
          <a:spcPct val="0"/>
        </a:spcAft>
        <a:defRPr sz="82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82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82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82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82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82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82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82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82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144588" indent="-787400" algn="l" rtl="0" fontAlgn="base">
        <a:spcBef>
          <a:spcPts val="2400"/>
        </a:spcBef>
        <a:spcAft>
          <a:spcPct val="0"/>
        </a:spcAft>
        <a:buClr>
          <a:srgbClr val="FFFFFF"/>
        </a:buClr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589088" indent="-787400" algn="l" rtl="0" fontAlgn="base">
        <a:spcBef>
          <a:spcPts val="2400"/>
        </a:spcBef>
        <a:spcAft>
          <a:spcPct val="0"/>
        </a:spcAft>
        <a:buClr>
          <a:srgbClr val="FFFFFF"/>
        </a:buClr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2033588" indent="-787400" algn="l" rtl="0" fontAlgn="base">
        <a:spcBef>
          <a:spcPts val="2400"/>
        </a:spcBef>
        <a:spcAft>
          <a:spcPct val="0"/>
        </a:spcAft>
        <a:buClr>
          <a:srgbClr val="FFFFFF"/>
        </a:buClr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2478088" indent="-787400" algn="l" rtl="0" fontAlgn="base">
        <a:spcBef>
          <a:spcPts val="2400"/>
        </a:spcBef>
        <a:spcAft>
          <a:spcPct val="0"/>
        </a:spcAft>
        <a:buClr>
          <a:srgbClr val="FFFFFF"/>
        </a:buClr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922588" indent="-787400" algn="l" rtl="0" fontAlgn="base">
        <a:spcBef>
          <a:spcPts val="2400"/>
        </a:spcBef>
        <a:spcAft>
          <a:spcPct val="0"/>
        </a:spcAft>
        <a:buClr>
          <a:srgbClr val="FFFFFF"/>
        </a:buClr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3379788" indent="-787400" algn="l" rtl="0" fontAlgn="base">
        <a:spcBef>
          <a:spcPts val="2400"/>
        </a:spcBef>
        <a:spcAft>
          <a:spcPct val="0"/>
        </a:spcAft>
        <a:buClr>
          <a:srgbClr val="FFFFFF"/>
        </a:buClr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3836988" indent="-787400" algn="l" rtl="0" fontAlgn="base">
        <a:spcBef>
          <a:spcPts val="2400"/>
        </a:spcBef>
        <a:spcAft>
          <a:spcPct val="0"/>
        </a:spcAft>
        <a:buClr>
          <a:srgbClr val="FFFFFF"/>
        </a:buClr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4294188" indent="-787400" algn="l" rtl="0" fontAlgn="base">
        <a:spcBef>
          <a:spcPts val="2400"/>
        </a:spcBef>
        <a:spcAft>
          <a:spcPct val="0"/>
        </a:spcAft>
        <a:buClr>
          <a:srgbClr val="FFFFFF"/>
        </a:buClr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4751388" indent="-787400" algn="l" rtl="0" fontAlgn="base">
        <a:spcBef>
          <a:spcPts val="2400"/>
        </a:spcBef>
        <a:spcAft>
          <a:spcPct val="0"/>
        </a:spcAft>
        <a:buClr>
          <a:srgbClr val="FFFFFF"/>
        </a:buClr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130175"/>
            <a:ext cx="11709400" cy="2144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108599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Arial" charset="0"/>
              </a:rPr>
              <a:t>Click to edit Master title style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2273300"/>
            <a:ext cx="11709400" cy="748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altLang="ja-JP" smtClean="0">
                <a:sym typeface="Arial" charset="0"/>
              </a:rPr>
              <a:t>Second level</a:t>
            </a:r>
          </a:p>
          <a:p>
            <a:pPr lvl="2"/>
            <a:r>
              <a:rPr lang="en-US" altLang="ja-JP" smtClean="0">
                <a:sym typeface="Arial" charset="0"/>
              </a:rPr>
              <a:t>Third level</a:t>
            </a:r>
          </a:p>
          <a:p>
            <a:pPr lvl="3"/>
            <a:r>
              <a:rPr lang="en-US" altLang="ja-JP" smtClean="0">
                <a:sym typeface="Arial" charset="0"/>
              </a:rPr>
              <a:t>Fourth level</a:t>
            </a:r>
          </a:p>
          <a:p>
            <a:pPr lvl="4"/>
            <a:r>
              <a:rPr lang="en-US" altLang="ja-JP" smtClean="0">
                <a:sym typeface="Arial" charset="0"/>
              </a:rPr>
              <a:t>Fifth level</a:t>
            </a:r>
          </a:p>
        </p:txBody>
      </p:sp>
      <p:sp>
        <p:nvSpPr>
          <p:cNvPr id="9219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0650538" y="8882063"/>
            <a:ext cx="369887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0000"/>
                </a:solidFill>
                <a:latin typeface="+mn-lt"/>
                <a:ea typeface="ＭＳ Ｐゴシック" charset="-128"/>
                <a:cs typeface="Arial" charset="0"/>
                <a:sym typeface="Arial" charset="0"/>
              </a:defRPr>
            </a:lvl1pPr>
          </a:lstStyle>
          <a:p>
            <a:fld id="{68489123-9329-4117-BB51-FA3863A2CB9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6200">
          <a:solidFill>
            <a:srgbClr val="000000"/>
          </a:solidFill>
          <a:latin typeface="+mj-lt"/>
          <a:ea typeface="+mj-ea"/>
          <a:cs typeface="+mj-cs"/>
          <a:sym typeface="Arial" charset="0"/>
        </a:defRPr>
      </a:lvl1pPr>
      <a:lvl2pPr algn="ctr" rtl="0" fontAlgn="base">
        <a:spcBef>
          <a:spcPct val="0"/>
        </a:spcBef>
        <a:spcAft>
          <a:spcPct val="0"/>
        </a:spcAft>
        <a:defRPr sz="62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62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62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62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2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2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2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2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fontAlgn="base">
        <a:spcBef>
          <a:spcPts val="11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44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1pPr>
      <a:lvl2pPr marL="681038" indent="-285750" algn="l" rtl="0" fontAlgn="base">
        <a:spcBef>
          <a:spcPts val="9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38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2pPr>
      <a:lvl3pPr marL="1081088" indent="-228600" algn="l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4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3pPr>
      <a:lvl4pPr marL="1538288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4pPr>
      <a:lvl5pPr marL="1995488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8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5pPr>
      <a:lvl6pPr marL="2452688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8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6pPr>
      <a:lvl7pPr marL="2909888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8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7pPr>
      <a:lvl8pPr marL="3367088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8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8pPr>
      <a:lvl9pPr marL="3824288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8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 ?><Relationships xmlns="http://schemas.openxmlformats.org/package/2006/relationships"><Relationship Id="rId3" Target="../media/image38.png" Type="http://schemas.openxmlformats.org/officeDocument/2006/relationships/image"/><Relationship Id="rId7" Target="../media/image42.jpeg" Type="http://schemas.openxmlformats.org/officeDocument/2006/relationships/image"/><Relationship Id="rId2" Target="../notesSlides/notesSlide13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41.png" Type="http://schemas.openxmlformats.org/officeDocument/2006/relationships/image"/><Relationship Id="rId5" Target="../media/image40.png" Type="http://schemas.openxmlformats.org/officeDocument/2006/relationships/image"/><Relationship Id="rId4" Target="../media/image39.pn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 ?><Relationships xmlns="http://schemas.openxmlformats.org/package/2006/relationships"><Relationship Id="rId3" Target="../media/image44.png" Type="http://schemas.openxmlformats.org/officeDocument/2006/relationships/image"/><Relationship Id="rId7" Target="../media/image53.jpeg" Type="http://schemas.openxmlformats.org/officeDocument/2006/relationships/image"/><Relationship Id="rId2" Target="../notesSlides/notesSlide19.xml" Type="http://schemas.openxmlformats.org/officeDocument/2006/relationships/notesSlide"/><Relationship Id="rId1" Target="../slideLayouts/slideLayout13.xml" Type="http://schemas.openxmlformats.org/officeDocument/2006/relationships/slideLayout"/><Relationship Id="rId6" Target="../media/image52.jpeg" Type="http://schemas.openxmlformats.org/officeDocument/2006/relationships/image"/><Relationship Id="rId5" Target="../media/image51.jpeg" Type="http://schemas.openxmlformats.org/officeDocument/2006/relationships/image"/><Relationship Id="rId4" Target="../media/image50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 ?><Relationships xmlns="http://schemas.openxmlformats.org/package/2006/relationships"><Relationship Id="rId3" Target="../media/image49.png" Type="http://schemas.openxmlformats.org/officeDocument/2006/relationships/image"/><Relationship Id="rId7" Target="../media/image60.png" Type="http://schemas.openxmlformats.org/officeDocument/2006/relationships/image"/><Relationship Id="rId2" Target="../notesSlides/notesSlide21.xml" Type="http://schemas.openxmlformats.org/officeDocument/2006/relationships/notesSlide"/><Relationship Id="rId1" Target="../slideLayouts/slideLayout24.xml" Type="http://schemas.openxmlformats.org/officeDocument/2006/relationships/slideLayout"/><Relationship Id="rId6" Target="../media/image59.png" Type="http://schemas.openxmlformats.org/officeDocument/2006/relationships/image"/><Relationship Id="rId5" Target="../media/image58.png" Type="http://schemas.openxmlformats.org/officeDocument/2006/relationships/image"/><Relationship Id="rId4" Target="../media/image57.jpeg" Type="http://schemas.openxmlformats.org/officeDocument/2006/relationships/image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Relationship Id="rId6" Type="http://schemas.openxmlformats.org/officeDocument/2006/relationships/image" Target="NUL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2.png"/></Relationships>
</file>

<file path=ppt/slides/_rels/slide3.xml.rels><?xml version="1.0" encoding="UTF-8" standalone="yes" ?><Relationships xmlns="http://schemas.openxmlformats.org/package/2006/relationships"><Relationship Id="rId3" Target="../media/image9.pn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7.png"/></Relationships>
</file>

<file path=ppt/slides/_rels/slide32.xml.rels><?xml version="1.0" encoding="UTF-8" standalone="yes" ?><Relationships xmlns="http://schemas.openxmlformats.org/package/2006/relationships"><Relationship Id="rId3" Target="../media/image49.png" Type="http://schemas.openxmlformats.org/officeDocument/2006/relationships/image"/><Relationship Id="rId7" Target="../media/image81.jpeg" Type="http://schemas.openxmlformats.org/officeDocument/2006/relationships/image"/><Relationship Id="rId2" Target="../notesSlides/notesSlide32.xml" Type="http://schemas.openxmlformats.org/officeDocument/2006/relationships/notesSlide"/><Relationship Id="rId1" Target="../slideLayouts/slideLayout24.xml" Type="http://schemas.openxmlformats.org/officeDocument/2006/relationships/slideLayout"/><Relationship Id="rId6" Target="../media/image80.png" Type="http://schemas.openxmlformats.org/officeDocument/2006/relationships/image"/><Relationship Id="rId5" Target="../media/image79.png" Type="http://schemas.openxmlformats.org/officeDocument/2006/relationships/image"/><Relationship Id="rId4" Target="../media/image78.png" Type="http://schemas.openxmlformats.org/officeDocument/2006/relationships/image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4.xml.rels><?xml version="1.0" encoding="UTF-8" standalone="yes" ?><Relationships xmlns="http://schemas.openxmlformats.org/package/2006/relationships"><Relationship Id="rId3" Target="../media/image49.png" Type="http://schemas.openxmlformats.org/officeDocument/2006/relationships/image"/><Relationship Id="rId2" Target="../notesSlides/notesSlide34.xml" Type="http://schemas.openxmlformats.org/officeDocument/2006/relationships/notesSlide"/><Relationship Id="rId1" Target="../slideLayouts/slideLayout24.xml" Type="http://schemas.openxmlformats.org/officeDocument/2006/relationships/slideLayout"/><Relationship Id="rId5" Target="../media/image85.png" Type="http://schemas.openxmlformats.org/officeDocument/2006/relationships/image"/><Relationship Id="rId4" Target="../media/image84.jpeg" Type="http://schemas.openxmlformats.org/officeDocument/2006/relationships/image"/></Relationships>
</file>

<file path=ppt/slides/_rels/slide35.xml.rels><?xml version="1.0" encoding="UTF-8" standalone="yes" ?><Relationships xmlns="http://schemas.openxmlformats.org/package/2006/relationships"><Relationship Id="rId3" Target="../media/image49.png" Type="http://schemas.openxmlformats.org/officeDocument/2006/relationships/image"/><Relationship Id="rId2" Target="../notesSlides/notesSlide35.xml" Type="http://schemas.openxmlformats.org/officeDocument/2006/relationships/notesSlide"/><Relationship Id="rId1" Target="../slideLayouts/slideLayout24.xml" Type="http://schemas.openxmlformats.org/officeDocument/2006/relationships/slideLayout"/><Relationship Id="rId6" Target="../media/image88.png" Type="http://schemas.openxmlformats.org/officeDocument/2006/relationships/image"/><Relationship Id="rId5" Target="../media/image87.png" Type="http://schemas.openxmlformats.org/officeDocument/2006/relationships/image"/><Relationship Id="rId4" Target="../media/image86.jpeg" Type="http://schemas.openxmlformats.org/officeDocument/2006/relationships/image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8.png"/><Relationship Id="rId4" Type="http://schemas.openxmlformats.org/officeDocument/2006/relationships/image" Target="../media/image8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14.png" Type="http://schemas.openxmlformats.org/officeDocument/2006/relationships/image"/><Relationship Id="rId4" Target="../media/image13.pn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/>
          </p:cNvSpPr>
          <p:nvPr/>
        </p:nvSpPr>
        <p:spPr bwMode="auto">
          <a:xfrm>
            <a:off x="-1588" y="2590800"/>
            <a:ext cx="13003213" cy="2159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4700">
                <a:solidFill>
                  <a:schemeClr val="tx1"/>
                </a:solidFill>
                <a:ea typeface="ＭＳ Ｐゴシック" charset="-128"/>
              </a:rPr>
              <a:t>Generation and application of </a:t>
            </a:r>
          </a:p>
          <a:p>
            <a:r>
              <a:rPr lang="en-US" altLang="ja-JP" sz="4700">
                <a:solidFill>
                  <a:schemeClr val="tx1"/>
                </a:solidFill>
                <a:ea typeface="ＭＳ Ｐゴシック" charset="-128"/>
              </a:rPr>
              <a:t>ultrahigh-Intensity laser pulses</a:t>
            </a:r>
          </a:p>
          <a:p>
            <a:endParaRPr lang="en-US" altLang="ja-JP" sz="470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3997325" y="6502400"/>
            <a:ext cx="5003800" cy="2057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300">
                <a:solidFill>
                  <a:schemeClr val="tx1"/>
                </a:solidFill>
                <a:ea typeface="ＭＳ Ｐゴシック" charset="-128"/>
              </a:rPr>
              <a:t>Stefan Karsch</a:t>
            </a:r>
            <a:endParaRPr lang="en-US" altLang="ja-JP">
              <a:solidFill>
                <a:schemeClr val="tx1"/>
              </a:solidFill>
              <a:ea typeface="ＭＳ Ｐゴシック" charset="-128"/>
            </a:endParaRPr>
          </a:p>
          <a:p>
            <a:r>
              <a:rPr lang="en-US" altLang="ja-JP" sz="2500" i="1">
                <a:solidFill>
                  <a:schemeClr val="tx1"/>
                </a:solidFill>
                <a:ea typeface="ＭＳ Ｐゴシック" charset="-128"/>
              </a:rPr>
              <a:t>Ludwig-Maximilians-Universität München</a:t>
            </a:r>
          </a:p>
          <a:p>
            <a:r>
              <a:rPr lang="en-US" altLang="ja-JP" sz="2500" i="1">
                <a:solidFill>
                  <a:schemeClr val="tx1"/>
                </a:solidFill>
                <a:ea typeface="ＭＳ Ｐゴシック" charset="-128"/>
              </a:rPr>
              <a:t>MPI für Quantenoptik</a:t>
            </a:r>
          </a:p>
          <a:p>
            <a:r>
              <a:rPr lang="en-US" altLang="ja-JP" sz="2500" i="1">
                <a:solidFill>
                  <a:schemeClr val="tx1"/>
                </a:solidFill>
                <a:ea typeface="ＭＳ Ｐゴシック" charset="-128"/>
              </a:rPr>
              <a:t>Hans-Kopfermann-Strasse 1</a:t>
            </a:r>
          </a:p>
          <a:p>
            <a:r>
              <a:rPr lang="en-US" altLang="ja-JP" sz="2500" i="1">
                <a:solidFill>
                  <a:schemeClr val="tx1"/>
                </a:solidFill>
                <a:ea typeface="ＭＳ Ｐゴシック" charset="-128"/>
              </a:rPr>
              <a:t>85748 Garching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reeform 1"/>
          <p:cNvSpPr>
            <a:spLocks/>
          </p:cNvSpPr>
          <p:nvPr/>
        </p:nvSpPr>
        <p:spPr bwMode="auto">
          <a:xfrm rot="10800000" flipH="1">
            <a:off x="4203700" y="5813425"/>
            <a:ext cx="392113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54" y="1760"/>
              </a:cxn>
              <a:cxn ang="0">
                <a:pos x="4154" y="4480"/>
              </a:cxn>
              <a:cxn ang="0">
                <a:pos x="6854" y="7040"/>
              </a:cxn>
              <a:cxn ang="0">
                <a:pos x="9346" y="9760"/>
              </a:cxn>
              <a:cxn ang="0">
                <a:pos x="12046" y="12320"/>
              </a:cxn>
              <a:cxn ang="0">
                <a:pos x="14746" y="14880"/>
              </a:cxn>
              <a:cxn ang="0">
                <a:pos x="17238" y="17440"/>
              </a:cxn>
              <a:cxn ang="0">
                <a:pos x="19731" y="1984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454" y="1760"/>
                </a:lnTo>
                <a:lnTo>
                  <a:pt x="4154" y="4480"/>
                </a:lnTo>
                <a:lnTo>
                  <a:pt x="6854" y="7040"/>
                </a:lnTo>
                <a:lnTo>
                  <a:pt x="9346" y="9760"/>
                </a:lnTo>
                <a:lnTo>
                  <a:pt x="12046" y="12320"/>
                </a:lnTo>
                <a:lnTo>
                  <a:pt x="14746" y="14880"/>
                </a:lnTo>
                <a:lnTo>
                  <a:pt x="17238" y="17440"/>
                </a:lnTo>
                <a:lnTo>
                  <a:pt x="19731" y="1984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06" name="Line 2"/>
          <p:cNvSpPr>
            <a:spLocks noChangeShapeType="1"/>
          </p:cNvSpPr>
          <p:nvPr/>
        </p:nvSpPr>
        <p:spPr bwMode="auto">
          <a:xfrm rot="10800000" flipH="1">
            <a:off x="-2984500" y="7372350"/>
            <a:ext cx="504825" cy="635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rot="10800000" flipH="1">
            <a:off x="-2273300" y="7358063"/>
            <a:ext cx="515937" cy="9525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08" name="Freeform 4"/>
          <p:cNvSpPr>
            <a:spLocks/>
          </p:cNvSpPr>
          <p:nvPr/>
        </p:nvSpPr>
        <p:spPr bwMode="auto">
          <a:xfrm rot="10800000" flipH="1">
            <a:off x="-1549400" y="7326313"/>
            <a:ext cx="511175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20" y="1029"/>
              </a:cxn>
              <a:cxn ang="0">
                <a:pos x="3040" y="2057"/>
              </a:cxn>
              <a:cxn ang="0">
                <a:pos x="5120" y="4114"/>
              </a:cxn>
              <a:cxn ang="0">
                <a:pos x="7040" y="6171"/>
              </a:cxn>
              <a:cxn ang="0">
                <a:pos x="9120" y="8229"/>
              </a:cxn>
              <a:cxn ang="0">
                <a:pos x="11040" y="10286"/>
              </a:cxn>
              <a:cxn ang="0">
                <a:pos x="13120" y="11314"/>
              </a:cxn>
              <a:cxn ang="0">
                <a:pos x="15040" y="14400"/>
              </a:cxn>
              <a:cxn ang="0">
                <a:pos x="17120" y="16457"/>
              </a:cxn>
              <a:cxn ang="0">
                <a:pos x="19040" y="18514"/>
              </a:cxn>
              <a:cxn ang="0">
                <a:pos x="21120" y="20571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120" y="1029"/>
                </a:lnTo>
                <a:lnTo>
                  <a:pt x="3040" y="2057"/>
                </a:lnTo>
                <a:lnTo>
                  <a:pt x="5120" y="4114"/>
                </a:lnTo>
                <a:lnTo>
                  <a:pt x="7040" y="6171"/>
                </a:lnTo>
                <a:lnTo>
                  <a:pt x="9120" y="8229"/>
                </a:lnTo>
                <a:lnTo>
                  <a:pt x="11040" y="10286"/>
                </a:lnTo>
                <a:lnTo>
                  <a:pt x="13120" y="11314"/>
                </a:lnTo>
                <a:lnTo>
                  <a:pt x="15040" y="14400"/>
                </a:lnTo>
                <a:lnTo>
                  <a:pt x="17120" y="16457"/>
                </a:lnTo>
                <a:lnTo>
                  <a:pt x="19040" y="18514"/>
                </a:lnTo>
                <a:lnTo>
                  <a:pt x="21120" y="20571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09" name="Freeform 5"/>
          <p:cNvSpPr>
            <a:spLocks/>
          </p:cNvSpPr>
          <p:nvPr/>
        </p:nvSpPr>
        <p:spPr bwMode="auto">
          <a:xfrm rot="10800000" flipH="1">
            <a:off x="-825500" y="7273925"/>
            <a:ext cx="511175" cy="39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00" y="600"/>
              </a:cxn>
              <a:cxn ang="0">
                <a:pos x="2720" y="2400"/>
              </a:cxn>
              <a:cxn ang="0">
                <a:pos x="4800" y="4200"/>
              </a:cxn>
              <a:cxn ang="0">
                <a:pos x="6720" y="6000"/>
              </a:cxn>
              <a:cxn ang="0">
                <a:pos x="8800" y="7800"/>
              </a:cxn>
              <a:cxn ang="0">
                <a:pos x="10720" y="9600"/>
              </a:cxn>
              <a:cxn ang="0">
                <a:pos x="12800" y="12000"/>
              </a:cxn>
              <a:cxn ang="0">
                <a:pos x="14720" y="13800"/>
              </a:cxn>
              <a:cxn ang="0">
                <a:pos x="16800" y="16200"/>
              </a:cxn>
              <a:cxn ang="0">
                <a:pos x="18720" y="18000"/>
              </a:cxn>
              <a:cxn ang="0">
                <a:pos x="20800" y="2040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800" y="600"/>
                </a:lnTo>
                <a:lnTo>
                  <a:pt x="2720" y="2400"/>
                </a:lnTo>
                <a:lnTo>
                  <a:pt x="4800" y="4200"/>
                </a:lnTo>
                <a:lnTo>
                  <a:pt x="6720" y="6000"/>
                </a:lnTo>
                <a:lnTo>
                  <a:pt x="8800" y="7800"/>
                </a:lnTo>
                <a:lnTo>
                  <a:pt x="10720" y="9600"/>
                </a:lnTo>
                <a:lnTo>
                  <a:pt x="12800" y="12000"/>
                </a:lnTo>
                <a:lnTo>
                  <a:pt x="14720" y="13800"/>
                </a:lnTo>
                <a:lnTo>
                  <a:pt x="16800" y="16200"/>
                </a:lnTo>
                <a:lnTo>
                  <a:pt x="18720" y="18000"/>
                </a:lnTo>
                <a:lnTo>
                  <a:pt x="20800" y="2040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0" name="Freeform 6"/>
          <p:cNvSpPr>
            <a:spLocks/>
          </p:cNvSpPr>
          <p:nvPr/>
        </p:nvSpPr>
        <p:spPr bwMode="auto">
          <a:xfrm rot="10800000" flipH="1">
            <a:off x="-114300" y="7188200"/>
            <a:ext cx="508000" cy="66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0" y="0"/>
              </a:cxn>
              <a:cxn ang="0">
                <a:pos x="2400" y="1490"/>
              </a:cxn>
              <a:cxn ang="0">
                <a:pos x="4320" y="3352"/>
              </a:cxn>
              <a:cxn ang="0">
                <a:pos x="6400" y="5214"/>
              </a:cxn>
              <a:cxn ang="0">
                <a:pos x="8320" y="7076"/>
              </a:cxn>
              <a:cxn ang="0">
                <a:pos x="10400" y="9310"/>
              </a:cxn>
              <a:cxn ang="0">
                <a:pos x="12320" y="11172"/>
              </a:cxn>
              <a:cxn ang="0">
                <a:pos x="14400" y="13407"/>
              </a:cxn>
              <a:cxn ang="0">
                <a:pos x="16320" y="15641"/>
              </a:cxn>
              <a:cxn ang="0">
                <a:pos x="18400" y="17876"/>
              </a:cxn>
              <a:cxn ang="0">
                <a:pos x="20320" y="2011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320" y="0"/>
                </a:lnTo>
                <a:lnTo>
                  <a:pt x="2400" y="1490"/>
                </a:lnTo>
                <a:lnTo>
                  <a:pt x="4320" y="3352"/>
                </a:lnTo>
                <a:lnTo>
                  <a:pt x="6400" y="5214"/>
                </a:lnTo>
                <a:lnTo>
                  <a:pt x="8320" y="7076"/>
                </a:lnTo>
                <a:lnTo>
                  <a:pt x="10400" y="9310"/>
                </a:lnTo>
                <a:lnTo>
                  <a:pt x="12320" y="11172"/>
                </a:lnTo>
                <a:lnTo>
                  <a:pt x="14400" y="13407"/>
                </a:lnTo>
                <a:lnTo>
                  <a:pt x="16320" y="15641"/>
                </a:lnTo>
                <a:lnTo>
                  <a:pt x="18400" y="17876"/>
                </a:lnTo>
                <a:lnTo>
                  <a:pt x="20320" y="2011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1" name="Freeform 7"/>
          <p:cNvSpPr>
            <a:spLocks/>
          </p:cNvSpPr>
          <p:nvPr/>
        </p:nvSpPr>
        <p:spPr bwMode="auto">
          <a:xfrm rot="10800000" flipH="1">
            <a:off x="600075" y="7054850"/>
            <a:ext cx="509588" cy="10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20" y="1680"/>
              </a:cxn>
              <a:cxn ang="0">
                <a:pos x="4000" y="3600"/>
              </a:cxn>
              <a:cxn ang="0">
                <a:pos x="5920" y="5280"/>
              </a:cxn>
              <a:cxn ang="0">
                <a:pos x="8000" y="7200"/>
              </a:cxn>
              <a:cxn ang="0">
                <a:pos x="9920" y="9120"/>
              </a:cxn>
              <a:cxn ang="0">
                <a:pos x="12000" y="11040"/>
              </a:cxn>
              <a:cxn ang="0">
                <a:pos x="13920" y="13200"/>
              </a:cxn>
              <a:cxn ang="0">
                <a:pos x="16000" y="15120"/>
              </a:cxn>
              <a:cxn ang="0">
                <a:pos x="17920" y="17280"/>
              </a:cxn>
              <a:cxn ang="0">
                <a:pos x="20000" y="1944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920" y="1680"/>
                </a:lnTo>
                <a:lnTo>
                  <a:pt x="4000" y="3600"/>
                </a:lnTo>
                <a:lnTo>
                  <a:pt x="5920" y="5280"/>
                </a:lnTo>
                <a:lnTo>
                  <a:pt x="8000" y="7200"/>
                </a:lnTo>
                <a:lnTo>
                  <a:pt x="9920" y="9120"/>
                </a:lnTo>
                <a:lnTo>
                  <a:pt x="12000" y="11040"/>
                </a:lnTo>
                <a:lnTo>
                  <a:pt x="13920" y="13200"/>
                </a:lnTo>
                <a:lnTo>
                  <a:pt x="16000" y="15120"/>
                </a:lnTo>
                <a:lnTo>
                  <a:pt x="17920" y="17280"/>
                </a:lnTo>
                <a:lnTo>
                  <a:pt x="20000" y="1944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2" name="Freeform 8"/>
          <p:cNvSpPr>
            <a:spLocks/>
          </p:cNvSpPr>
          <p:nvPr/>
        </p:nvSpPr>
        <p:spPr bwMode="auto">
          <a:xfrm rot="10800000" flipH="1">
            <a:off x="1322388" y="6872288"/>
            <a:ext cx="508000" cy="136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00" y="1239"/>
              </a:cxn>
              <a:cxn ang="0">
                <a:pos x="3520" y="3010"/>
              </a:cxn>
              <a:cxn ang="0">
                <a:pos x="5600" y="4957"/>
              </a:cxn>
              <a:cxn ang="0">
                <a:pos x="7520" y="6905"/>
              </a:cxn>
              <a:cxn ang="0">
                <a:pos x="9600" y="8852"/>
              </a:cxn>
              <a:cxn ang="0">
                <a:pos x="11520" y="10977"/>
              </a:cxn>
              <a:cxn ang="0">
                <a:pos x="13600" y="12925"/>
              </a:cxn>
              <a:cxn ang="0">
                <a:pos x="15520" y="15049"/>
              </a:cxn>
              <a:cxn ang="0">
                <a:pos x="17600" y="17174"/>
              </a:cxn>
              <a:cxn ang="0">
                <a:pos x="19520" y="19298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600" y="1239"/>
                </a:lnTo>
                <a:lnTo>
                  <a:pt x="3520" y="3010"/>
                </a:lnTo>
                <a:lnTo>
                  <a:pt x="5600" y="4957"/>
                </a:lnTo>
                <a:lnTo>
                  <a:pt x="7520" y="6905"/>
                </a:lnTo>
                <a:lnTo>
                  <a:pt x="9600" y="8852"/>
                </a:lnTo>
                <a:lnTo>
                  <a:pt x="11520" y="10977"/>
                </a:lnTo>
                <a:lnTo>
                  <a:pt x="13600" y="12925"/>
                </a:lnTo>
                <a:lnTo>
                  <a:pt x="15520" y="15049"/>
                </a:lnTo>
                <a:lnTo>
                  <a:pt x="17600" y="17174"/>
                </a:lnTo>
                <a:lnTo>
                  <a:pt x="19520" y="19298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3" name="Freeform 9"/>
          <p:cNvSpPr>
            <a:spLocks/>
          </p:cNvSpPr>
          <p:nvPr/>
        </p:nvSpPr>
        <p:spPr bwMode="auto">
          <a:xfrm rot="10800000" flipH="1">
            <a:off x="2024063" y="6661150"/>
            <a:ext cx="447675" cy="150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47" y="1600"/>
              </a:cxn>
              <a:cxn ang="0">
                <a:pos x="4027" y="3840"/>
              </a:cxn>
              <a:cxn ang="0">
                <a:pos x="6224" y="6080"/>
              </a:cxn>
              <a:cxn ang="0">
                <a:pos x="8603" y="8320"/>
              </a:cxn>
              <a:cxn ang="0">
                <a:pos x="10800" y="10560"/>
              </a:cxn>
              <a:cxn ang="0">
                <a:pos x="13180" y="12960"/>
              </a:cxn>
              <a:cxn ang="0">
                <a:pos x="15376" y="15200"/>
              </a:cxn>
              <a:cxn ang="0">
                <a:pos x="17573" y="17600"/>
              </a:cxn>
              <a:cxn ang="0">
                <a:pos x="19953" y="2000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647" y="1600"/>
                </a:lnTo>
                <a:lnTo>
                  <a:pt x="4027" y="3840"/>
                </a:lnTo>
                <a:lnTo>
                  <a:pt x="6224" y="6080"/>
                </a:lnTo>
                <a:lnTo>
                  <a:pt x="8603" y="8320"/>
                </a:lnTo>
                <a:lnTo>
                  <a:pt x="10800" y="10560"/>
                </a:lnTo>
                <a:lnTo>
                  <a:pt x="13180" y="12960"/>
                </a:lnTo>
                <a:lnTo>
                  <a:pt x="15376" y="15200"/>
                </a:lnTo>
                <a:lnTo>
                  <a:pt x="17573" y="17600"/>
                </a:lnTo>
                <a:lnTo>
                  <a:pt x="19953" y="2000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4" name="Freeform 10"/>
          <p:cNvSpPr>
            <a:spLocks/>
          </p:cNvSpPr>
          <p:nvPr/>
        </p:nvSpPr>
        <p:spPr bwMode="auto">
          <a:xfrm rot="10800000" flipH="1">
            <a:off x="2632075" y="6448425"/>
            <a:ext cx="392113" cy="150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307" y="2080"/>
              </a:cxn>
              <a:cxn ang="0">
                <a:pos x="4823" y="4640"/>
              </a:cxn>
              <a:cxn ang="0">
                <a:pos x="7550" y="7200"/>
              </a:cxn>
              <a:cxn ang="0">
                <a:pos x="9856" y="9920"/>
              </a:cxn>
              <a:cxn ang="0">
                <a:pos x="12792" y="12480"/>
              </a:cxn>
              <a:cxn ang="0">
                <a:pos x="15099" y="15200"/>
              </a:cxn>
              <a:cxn ang="0">
                <a:pos x="17825" y="17920"/>
              </a:cxn>
              <a:cxn ang="0">
                <a:pos x="20551" y="2048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307" y="2080"/>
                </a:lnTo>
                <a:lnTo>
                  <a:pt x="4823" y="4640"/>
                </a:lnTo>
                <a:lnTo>
                  <a:pt x="7550" y="7200"/>
                </a:lnTo>
                <a:lnTo>
                  <a:pt x="9856" y="9920"/>
                </a:lnTo>
                <a:lnTo>
                  <a:pt x="12792" y="12480"/>
                </a:lnTo>
                <a:lnTo>
                  <a:pt x="15099" y="15200"/>
                </a:lnTo>
                <a:lnTo>
                  <a:pt x="17825" y="17920"/>
                </a:lnTo>
                <a:lnTo>
                  <a:pt x="20551" y="2048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5" name="Freeform 11"/>
          <p:cNvSpPr>
            <a:spLocks/>
          </p:cNvSpPr>
          <p:nvPr/>
        </p:nvSpPr>
        <p:spPr bwMode="auto">
          <a:xfrm rot="10800000" flipH="1">
            <a:off x="3176588" y="6238875"/>
            <a:ext cx="358775" cy="149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09" y="1120"/>
              </a:cxn>
              <a:cxn ang="0">
                <a:pos x="3865" y="3840"/>
              </a:cxn>
              <a:cxn ang="0">
                <a:pos x="6594" y="6720"/>
              </a:cxn>
              <a:cxn ang="0">
                <a:pos x="9549" y="9440"/>
              </a:cxn>
              <a:cxn ang="0">
                <a:pos x="12278" y="12320"/>
              </a:cxn>
              <a:cxn ang="0">
                <a:pos x="15234" y="15040"/>
              </a:cxn>
              <a:cxn ang="0">
                <a:pos x="17962" y="17920"/>
              </a:cxn>
              <a:cxn ang="0">
                <a:pos x="20691" y="2080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09" y="1120"/>
                </a:lnTo>
                <a:lnTo>
                  <a:pt x="3865" y="3840"/>
                </a:lnTo>
                <a:lnTo>
                  <a:pt x="6594" y="6720"/>
                </a:lnTo>
                <a:lnTo>
                  <a:pt x="9549" y="9440"/>
                </a:lnTo>
                <a:lnTo>
                  <a:pt x="12278" y="12320"/>
                </a:lnTo>
                <a:lnTo>
                  <a:pt x="15234" y="15040"/>
                </a:lnTo>
                <a:lnTo>
                  <a:pt x="17962" y="17920"/>
                </a:lnTo>
                <a:lnTo>
                  <a:pt x="20691" y="2080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6" name="Freeform 12"/>
          <p:cNvSpPr>
            <a:spLocks/>
          </p:cNvSpPr>
          <p:nvPr/>
        </p:nvSpPr>
        <p:spPr bwMode="auto">
          <a:xfrm rot="10800000" flipH="1">
            <a:off x="3683000" y="6026150"/>
            <a:ext cx="361950" cy="150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75" y="1600"/>
              </a:cxn>
              <a:cxn ang="0">
                <a:pos x="4275" y="4480"/>
              </a:cxn>
              <a:cxn ang="0">
                <a:pos x="7200" y="7360"/>
              </a:cxn>
              <a:cxn ang="0">
                <a:pos x="9900" y="10080"/>
              </a:cxn>
              <a:cxn ang="0">
                <a:pos x="12825" y="12960"/>
              </a:cxn>
              <a:cxn ang="0">
                <a:pos x="15525" y="15680"/>
              </a:cxn>
              <a:cxn ang="0">
                <a:pos x="18450" y="18400"/>
              </a:cxn>
              <a:cxn ang="0">
                <a:pos x="21150" y="2128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575" y="1600"/>
                </a:lnTo>
                <a:lnTo>
                  <a:pt x="4275" y="4480"/>
                </a:lnTo>
                <a:lnTo>
                  <a:pt x="7200" y="7360"/>
                </a:lnTo>
                <a:lnTo>
                  <a:pt x="9900" y="10080"/>
                </a:lnTo>
                <a:lnTo>
                  <a:pt x="12825" y="12960"/>
                </a:lnTo>
                <a:lnTo>
                  <a:pt x="15525" y="15680"/>
                </a:lnTo>
                <a:lnTo>
                  <a:pt x="18450" y="18400"/>
                </a:lnTo>
                <a:lnTo>
                  <a:pt x="21150" y="2128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7" name="Freeform 13"/>
          <p:cNvSpPr>
            <a:spLocks/>
          </p:cNvSpPr>
          <p:nvPr/>
        </p:nvSpPr>
        <p:spPr bwMode="auto">
          <a:xfrm rot="10800000" flipH="1">
            <a:off x="4770438" y="5605463"/>
            <a:ext cx="481012" cy="149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81" y="1462"/>
              </a:cxn>
              <a:cxn ang="0">
                <a:pos x="3375" y="3735"/>
              </a:cxn>
              <a:cxn ang="0">
                <a:pos x="5400" y="6009"/>
              </a:cxn>
              <a:cxn ang="0">
                <a:pos x="7594" y="8283"/>
              </a:cxn>
              <a:cxn ang="0">
                <a:pos x="9619" y="10394"/>
              </a:cxn>
              <a:cxn ang="0">
                <a:pos x="11981" y="12505"/>
              </a:cxn>
              <a:cxn ang="0">
                <a:pos x="13837" y="14617"/>
              </a:cxn>
              <a:cxn ang="0">
                <a:pos x="16200" y="16565"/>
              </a:cxn>
              <a:cxn ang="0">
                <a:pos x="18225" y="18514"/>
              </a:cxn>
              <a:cxn ang="0">
                <a:pos x="20419" y="20463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181" y="1462"/>
                </a:lnTo>
                <a:lnTo>
                  <a:pt x="3375" y="3735"/>
                </a:lnTo>
                <a:lnTo>
                  <a:pt x="5400" y="6009"/>
                </a:lnTo>
                <a:lnTo>
                  <a:pt x="7594" y="8283"/>
                </a:lnTo>
                <a:lnTo>
                  <a:pt x="9619" y="10394"/>
                </a:lnTo>
                <a:lnTo>
                  <a:pt x="11981" y="12505"/>
                </a:lnTo>
                <a:lnTo>
                  <a:pt x="13837" y="14617"/>
                </a:lnTo>
                <a:lnTo>
                  <a:pt x="16200" y="16565"/>
                </a:lnTo>
                <a:lnTo>
                  <a:pt x="18225" y="18514"/>
                </a:lnTo>
                <a:lnTo>
                  <a:pt x="20419" y="20463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8" name="Freeform 14"/>
          <p:cNvSpPr>
            <a:spLocks/>
          </p:cNvSpPr>
          <p:nvPr/>
        </p:nvSpPr>
        <p:spPr bwMode="auto">
          <a:xfrm rot="10800000" flipH="1">
            <a:off x="5457825" y="5465763"/>
            <a:ext cx="511175" cy="8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80" y="2492"/>
              </a:cxn>
              <a:cxn ang="0">
                <a:pos x="4000" y="4985"/>
              </a:cxn>
              <a:cxn ang="0">
                <a:pos x="6080" y="7477"/>
              </a:cxn>
              <a:cxn ang="0">
                <a:pos x="8000" y="9692"/>
              </a:cxn>
              <a:cxn ang="0">
                <a:pos x="10080" y="11631"/>
              </a:cxn>
              <a:cxn ang="0">
                <a:pos x="12000" y="13846"/>
              </a:cxn>
              <a:cxn ang="0">
                <a:pos x="14080" y="15785"/>
              </a:cxn>
              <a:cxn ang="0">
                <a:pos x="16000" y="17446"/>
              </a:cxn>
              <a:cxn ang="0">
                <a:pos x="18080" y="19108"/>
              </a:cxn>
              <a:cxn ang="0">
                <a:pos x="20000" y="20492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080" y="2492"/>
                </a:lnTo>
                <a:lnTo>
                  <a:pt x="4000" y="4985"/>
                </a:lnTo>
                <a:lnTo>
                  <a:pt x="6080" y="7477"/>
                </a:lnTo>
                <a:lnTo>
                  <a:pt x="8000" y="9692"/>
                </a:lnTo>
                <a:lnTo>
                  <a:pt x="10080" y="11631"/>
                </a:lnTo>
                <a:lnTo>
                  <a:pt x="12000" y="13846"/>
                </a:lnTo>
                <a:lnTo>
                  <a:pt x="14080" y="15785"/>
                </a:lnTo>
                <a:lnTo>
                  <a:pt x="16000" y="17446"/>
                </a:lnTo>
                <a:lnTo>
                  <a:pt x="18080" y="19108"/>
                </a:lnTo>
                <a:lnTo>
                  <a:pt x="20000" y="20492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19" name="Freeform 15"/>
          <p:cNvSpPr>
            <a:spLocks/>
          </p:cNvSpPr>
          <p:nvPr/>
        </p:nvSpPr>
        <p:spPr bwMode="auto">
          <a:xfrm rot="10800000" flipH="1">
            <a:off x="6894513" y="5464175"/>
            <a:ext cx="508000" cy="80963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280" y="20736"/>
              </a:cxn>
              <a:cxn ang="0">
                <a:pos x="3200" y="19296"/>
              </a:cxn>
              <a:cxn ang="0">
                <a:pos x="5280" y="17856"/>
              </a:cxn>
              <a:cxn ang="0">
                <a:pos x="7200" y="15840"/>
              </a:cxn>
              <a:cxn ang="0">
                <a:pos x="9280" y="14400"/>
              </a:cxn>
              <a:cxn ang="0">
                <a:pos x="11200" y="12384"/>
              </a:cxn>
              <a:cxn ang="0">
                <a:pos x="13280" y="10080"/>
              </a:cxn>
              <a:cxn ang="0">
                <a:pos x="15200" y="8064"/>
              </a:cxn>
              <a:cxn ang="0">
                <a:pos x="17280" y="5760"/>
              </a:cxn>
              <a:cxn ang="0">
                <a:pos x="19200" y="2880"/>
              </a:cxn>
              <a:cxn ang="0">
                <a:pos x="21280" y="576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280" y="20736"/>
                </a:lnTo>
                <a:lnTo>
                  <a:pt x="3200" y="19296"/>
                </a:lnTo>
                <a:lnTo>
                  <a:pt x="5280" y="17856"/>
                </a:lnTo>
                <a:lnTo>
                  <a:pt x="7200" y="15840"/>
                </a:lnTo>
                <a:lnTo>
                  <a:pt x="9280" y="14400"/>
                </a:lnTo>
                <a:lnTo>
                  <a:pt x="11200" y="12384"/>
                </a:lnTo>
                <a:lnTo>
                  <a:pt x="13280" y="10080"/>
                </a:lnTo>
                <a:lnTo>
                  <a:pt x="15200" y="8064"/>
                </a:lnTo>
                <a:lnTo>
                  <a:pt x="17280" y="5760"/>
                </a:lnTo>
                <a:lnTo>
                  <a:pt x="19200" y="2880"/>
                </a:lnTo>
                <a:lnTo>
                  <a:pt x="21280" y="576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0" name="Freeform 16"/>
          <p:cNvSpPr>
            <a:spLocks/>
          </p:cNvSpPr>
          <p:nvPr/>
        </p:nvSpPr>
        <p:spPr bwMode="auto">
          <a:xfrm rot="10800000" flipH="1">
            <a:off x="7612063" y="5594350"/>
            <a:ext cx="482600" cy="149225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837" y="20945"/>
              </a:cxn>
              <a:cxn ang="0">
                <a:pos x="2847" y="19145"/>
              </a:cxn>
              <a:cxn ang="0">
                <a:pos x="5023" y="17182"/>
              </a:cxn>
              <a:cxn ang="0">
                <a:pos x="7033" y="15055"/>
              </a:cxn>
              <a:cxn ang="0">
                <a:pos x="9209" y="13255"/>
              </a:cxn>
              <a:cxn ang="0">
                <a:pos x="11386" y="10964"/>
              </a:cxn>
              <a:cxn ang="0">
                <a:pos x="13228" y="8836"/>
              </a:cxn>
              <a:cxn ang="0">
                <a:pos x="15572" y="6709"/>
              </a:cxn>
              <a:cxn ang="0">
                <a:pos x="17414" y="4418"/>
              </a:cxn>
              <a:cxn ang="0">
                <a:pos x="19591" y="2127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837" y="20945"/>
                </a:lnTo>
                <a:lnTo>
                  <a:pt x="2847" y="19145"/>
                </a:lnTo>
                <a:lnTo>
                  <a:pt x="5023" y="17182"/>
                </a:lnTo>
                <a:lnTo>
                  <a:pt x="7033" y="15055"/>
                </a:lnTo>
                <a:lnTo>
                  <a:pt x="9209" y="13255"/>
                </a:lnTo>
                <a:lnTo>
                  <a:pt x="11386" y="10964"/>
                </a:lnTo>
                <a:lnTo>
                  <a:pt x="13228" y="8836"/>
                </a:lnTo>
                <a:lnTo>
                  <a:pt x="15572" y="6709"/>
                </a:lnTo>
                <a:lnTo>
                  <a:pt x="17414" y="4418"/>
                </a:lnTo>
                <a:lnTo>
                  <a:pt x="19591" y="2127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1" name="Freeform 17"/>
          <p:cNvSpPr>
            <a:spLocks/>
          </p:cNvSpPr>
          <p:nvPr/>
        </p:nvSpPr>
        <p:spPr bwMode="auto">
          <a:xfrm rot="10800000" flipH="1">
            <a:off x="8269288" y="5805488"/>
            <a:ext cx="393700" cy="147637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823" y="20800"/>
              </a:cxn>
              <a:cxn ang="0">
                <a:pos x="3703" y="18240"/>
              </a:cxn>
              <a:cxn ang="0">
                <a:pos x="5966" y="15840"/>
              </a:cxn>
              <a:cxn ang="0">
                <a:pos x="8846" y="13280"/>
              </a:cxn>
              <a:cxn ang="0">
                <a:pos x="11314" y="10720"/>
              </a:cxn>
              <a:cxn ang="0">
                <a:pos x="13989" y="8160"/>
              </a:cxn>
              <a:cxn ang="0">
                <a:pos x="16251" y="5440"/>
              </a:cxn>
              <a:cxn ang="0">
                <a:pos x="19131" y="2880"/>
              </a:cxn>
              <a:cxn ang="0">
                <a:pos x="21394" y="16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823" y="20800"/>
                </a:lnTo>
                <a:lnTo>
                  <a:pt x="3703" y="18240"/>
                </a:lnTo>
                <a:lnTo>
                  <a:pt x="5966" y="15840"/>
                </a:lnTo>
                <a:lnTo>
                  <a:pt x="8846" y="13280"/>
                </a:lnTo>
                <a:lnTo>
                  <a:pt x="11314" y="10720"/>
                </a:lnTo>
                <a:lnTo>
                  <a:pt x="13989" y="8160"/>
                </a:lnTo>
                <a:lnTo>
                  <a:pt x="16251" y="5440"/>
                </a:lnTo>
                <a:lnTo>
                  <a:pt x="19131" y="2880"/>
                </a:lnTo>
                <a:lnTo>
                  <a:pt x="21394" y="16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2" name="Freeform 18"/>
          <p:cNvSpPr>
            <a:spLocks/>
          </p:cNvSpPr>
          <p:nvPr/>
        </p:nvSpPr>
        <p:spPr bwMode="auto">
          <a:xfrm rot="10800000" flipH="1">
            <a:off x="8820150" y="6015038"/>
            <a:ext cx="363538" cy="150812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800" y="19680"/>
              </a:cxn>
              <a:cxn ang="0">
                <a:pos x="4725" y="16800"/>
              </a:cxn>
              <a:cxn ang="0">
                <a:pos x="7425" y="14080"/>
              </a:cxn>
              <a:cxn ang="0">
                <a:pos x="10350" y="11360"/>
              </a:cxn>
              <a:cxn ang="0">
                <a:pos x="13050" y="8480"/>
              </a:cxn>
              <a:cxn ang="0">
                <a:pos x="15975" y="5760"/>
              </a:cxn>
              <a:cxn ang="0">
                <a:pos x="18675" y="288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800" y="19680"/>
                </a:lnTo>
                <a:lnTo>
                  <a:pt x="4725" y="16800"/>
                </a:lnTo>
                <a:lnTo>
                  <a:pt x="7425" y="14080"/>
                </a:lnTo>
                <a:lnTo>
                  <a:pt x="10350" y="11360"/>
                </a:lnTo>
                <a:lnTo>
                  <a:pt x="13050" y="8480"/>
                </a:lnTo>
                <a:lnTo>
                  <a:pt x="15975" y="5760"/>
                </a:lnTo>
                <a:lnTo>
                  <a:pt x="18675" y="288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3" name="Freeform 19"/>
          <p:cNvSpPr>
            <a:spLocks/>
          </p:cNvSpPr>
          <p:nvPr/>
        </p:nvSpPr>
        <p:spPr bwMode="auto">
          <a:xfrm rot="10800000" flipH="1">
            <a:off x="9334500" y="6227763"/>
            <a:ext cx="355600" cy="150812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475" y="19200"/>
              </a:cxn>
              <a:cxn ang="0">
                <a:pos x="5175" y="16320"/>
              </a:cxn>
              <a:cxn ang="0">
                <a:pos x="8100" y="13440"/>
              </a:cxn>
              <a:cxn ang="0">
                <a:pos x="10800" y="10720"/>
              </a:cxn>
              <a:cxn ang="0">
                <a:pos x="13725" y="7840"/>
              </a:cxn>
              <a:cxn ang="0">
                <a:pos x="16425" y="5120"/>
              </a:cxn>
              <a:cxn ang="0">
                <a:pos x="19350" y="224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475" y="19200"/>
                </a:lnTo>
                <a:lnTo>
                  <a:pt x="5175" y="16320"/>
                </a:lnTo>
                <a:lnTo>
                  <a:pt x="8100" y="13440"/>
                </a:lnTo>
                <a:lnTo>
                  <a:pt x="10800" y="10720"/>
                </a:lnTo>
                <a:lnTo>
                  <a:pt x="13725" y="7840"/>
                </a:lnTo>
                <a:lnTo>
                  <a:pt x="16425" y="5120"/>
                </a:lnTo>
                <a:lnTo>
                  <a:pt x="19350" y="224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4" name="Freeform 20"/>
          <p:cNvSpPr>
            <a:spLocks/>
          </p:cNvSpPr>
          <p:nvPr/>
        </p:nvSpPr>
        <p:spPr bwMode="auto">
          <a:xfrm rot="10800000" flipH="1">
            <a:off x="9847263" y="6437313"/>
            <a:ext cx="388937" cy="150812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517" y="18880"/>
              </a:cxn>
              <a:cxn ang="0">
                <a:pos x="5452" y="16320"/>
              </a:cxn>
              <a:cxn ang="0">
                <a:pos x="7759" y="13600"/>
              </a:cxn>
              <a:cxn ang="0">
                <a:pos x="10276" y="10880"/>
              </a:cxn>
              <a:cxn ang="0">
                <a:pos x="13212" y="8320"/>
              </a:cxn>
              <a:cxn ang="0">
                <a:pos x="15518" y="5600"/>
              </a:cxn>
              <a:cxn ang="0">
                <a:pos x="18454" y="3040"/>
              </a:cxn>
              <a:cxn ang="0">
                <a:pos x="21181" y="48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517" y="18880"/>
                </a:lnTo>
                <a:lnTo>
                  <a:pt x="5452" y="16320"/>
                </a:lnTo>
                <a:lnTo>
                  <a:pt x="7759" y="13600"/>
                </a:lnTo>
                <a:lnTo>
                  <a:pt x="10276" y="10880"/>
                </a:lnTo>
                <a:lnTo>
                  <a:pt x="13212" y="8320"/>
                </a:lnTo>
                <a:lnTo>
                  <a:pt x="15518" y="5600"/>
                </a:lnTo>
                <a:lnTo>
                  <a:pt x="18454" y="3040"/>
                </a:lnTo>
                <a:lnTo>
                  <a:pt x="21181" y="48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5" name="Freeform 21"/>
          <p:cNvSpPr>
            <a:spLocks/>
          </p:cNvSpPr>
          <p:nvPr/>
        </p:nvSpPr>
        <p:spPr bwMode="auto">
          <a:xfrm rot="10800000" flipH="1">
            <a:off x="10391775" y="6648450"/>
            <a:ext cx="442913" cy="1524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931" y="20800"/>
              </a:cxn>
              <a:cxn ang="0">
                <a:pos x="2979" y="18400"/>
              </a:cxn>
              <a:cxn ang="0">
                <a:pos x="5400" y="16000"/>
              </a:cxn>
              <a:cxn ang="0">
                <a:pos x="7634" y="13600"/>
              </a:cxn>
              <a:cxn ang="0">
                <a:pos x="10055" y="11360"/>
              </a:cxn>
              <a:cxn ang="0">
                <a:pos x="12290" y="8960"/>
              </a:cxn>
              <a:cxn ang="0">
                <a:pos x="14710" y="6720"/>
              </a:cxn>
              <a:cxn ang="0">
                <a:pos x="16945" y="4480"/>
              </a:cxn>
              <a:cxn ang="0">
                <a:pos x="19366" y="224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931" y="20800"/>
                </a:lnTo>
                <a:lnTo>
                  <a:pt x="2979" y="18400"/>
                </a:lnTo>
                <a:lnTo>
                  <a:pt x="5400" y="16000"/>
                </a:lnTo>
                <a:lnTo>
                  <a:pt x="7634" y="13600"/>
                </a:lnTo>
                <a:lnTo>
                  <a:pt x="10055" y="11360"/>
                </a:lnTo>
                <a:lnTo>
                  <a:pt x="12290" y="8960"/>
                </a:lnTo>
                <a:lnTo>
                  <a:pt x="14710" y="6720"/>
                </a:lnTo>
                <a:lnTo>
                  <a:pt x="16945" y="4480"/>
                </a:lnTo>
                <a:lnTo>
                  <a:pt x="19366" y="224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6" name="Freeform 22"/>
          <p:cNvSpPr>
            <a:spLocks/>
          </p:cNvSpPr>
          <p:nvPr/>
        </p:nvSpPr>
        <p:spPr bwMode="auto">
          <a:xfrm rot="10800000" flipH="1">
            <a:off x="11033125" y="6859588"/>
            <a:ext cx="509588" cy="136525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773" y="19858"/>
              </a:cxn>
              <a:cxn ang="0">
                <a:pos x="3546" y="17419"/>
              </a:cxn>
              <a:cxn ang="0">
                <a:pos x="5803" y="15503"/>
              </a:cxn>
              <a:cxn ang="0">
                <a:pos x="7737" y="13239"/>
              </a:cxn>
              <a:cxn ang="0">
                <a:pos x="9833" y="11323"/>
              </a:cxn>
              <a:cxn ang="0">
                <a:pos x="11767" y="9406"/>
              </a:cxn>
              <a:cxn ang="0">
                <a:pos x="13863" y="7316"/>
              </a:cxn>
              <a:cxn ang="0">
                <a:pos x="15797" y="5400"/>
              </a:cxn>
              <a:cxn ang="0">
                <a:pos x="17893" y="3484"/>
              </a:cxn>
              <a:cxn ang="0">
                <a:pos x="19827" y="1568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773" y="19858"/>
                </a:lnTo>
                <a:lnTo>
                  <a:pt x="3546" y="17419"/>
                </a:lnTo>
                <a:lnTo>
                  <a:pt x="5803" y="15503"/>
                </a:lnTo>
                <a:lnTo>
                  <a:pt x="7737" y="13239"/>
                </a:lnTo>
                <a:lnTo>
                  <a:pt x="9833" y="11323"/>
                </a:lnTo>
                <a:lnTo>
                  <a:pt x="11767" y="9406"/>
                </a:lnTo>
                <a:lnTo>
                  <a:pt x="13863" y="7316"/>
                </a:lnTo>
                <a:lnTo>
                  <a:pt x="15797" y="5400"/>
                </a:lnTo>
                <a:lnTo>
                  <a:pt x="17893" y="3484"/>
                </a:lnTo>
                <a:lnTo>
                  <a:pt x="19827" y="1568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7" name="Freeform 23"/>
          <p:cNvSpPr>
            <a:spLocks/>
          </p:cNvSpPr>
          <p:nvPr/>
        </p:nvSpPr>
        <p:spPr bwMode="auto">
          <a:xfrm rot="10800000" flipH="1">
            <a:off x="11749088" y="7046913"/>
            <a:ext cx="509587" cy="1016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440" y="19938"/>
              </a:cxn>
              <a:cxn ang="0">
                <a:pos x="3520" y="17802"/>
              </a:cxn>
              <a:cxn ang="0">
                <a:pos x="5440" y="15429"/>
              </a:cxn>
              <a:cxn ang="0">
                <a:pos x="7520" y="13530"/>
              </a:cxn>
              <a:cxn ang="0">
                <a:pos x="9440" y="11631"/>
              </a:cxn>
              <a:cxn ang="0">
                <a:pos x="11520" y="9495"/>
              </a:cxn>
              <a:cxn ang="0">
                <a:pos x="13440" y="7596"/>
              </a:cxn>
              <a:cxn ang="0">
                <a:pos x="15520" y="5697"/>
              </a:cxn>
              <a:cxn ang="0">
                <a:pos x="17440" y="3798"/>
              </a:cxn>
              <a:cxn ang="0">
                <a:pos x="19520" y="2136"/>
              </a:cxn>
              <a:cxn ang="0">
                <a:pos x="21440" y="237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440" y="19938"/>
                </a:lnTo>
                <a:lnTo>
                  <a:pt x="3520" y="17802"/>
                </a:lnTo>
                <a:lnTo>
                  <a:pt x="5440" y="15429"/>
                </a:lnTo>
                <a:lnTo>
                  <a:pt x="7520" y="13530"/>
                </a:lnTo>
                <a:lnTo>
                  <a:pt x="9440" y="11631"/>
                </a:lnTo>
                <a:lnTo>
                  <a:pt x="11520" y="9495"/>
                </a:lnTo>
                <a:lnTo>
                  <a:pt x="13440" y="7596"/>
                </a:lnTo>
                <a:lnTo>
                  <a:pt x="15520" y="5697"/>
                </a:lnTo>
                <a:lnTo>
                  <a:pt x="17440" y="3798"/>
                </a:lnTo>
                <a:lnTo>
                  <a:pt x="19520" y="2136"/>
                </a:lnTo>
                <a:lnTo>
                  <a:pt x="21440" y="237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8" name="Freeform 24"/>
          <p:cNvSpPr>
            <a:spLocks/>
          </p:cNvSpPr>
          <p:nvPr/>
        </p:nvSpPr>
        <p:spPr bwMode="auto">
          <a:xfrm rot="10800000" flipH="1">
            <a:off x="12465050" y="7181850"/>
            <a:ext cx="509588" cy="68263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120" y="20520"/>
              </a:cxn>
              <a:cxn ang="0">
                <a:pos x="3040" y="18000"/>
              </a:cxn>
              <a:cxn ang="0">
                <a:pos x="5120" y="16200"/>
              </a:cxn>
              <a:cxn ang="0">
                <a:pos x="7040" y="13680"/>
              </a:cxn>
              <a:cxn ang="0">
                <a:pos x="9120" y="11880"/>
              </a:cxn>
              <a:cxn ang="0">
                <a:pos x="11040" y="9360"/>
              </a:cxn>
              <a:cxn ang="0">
                <a:pos x="13120" y="7920"/>
              </a:cxn>
              <a:cxn ang="0">
                <a:pos x="15040" y="5400"/>
              </a:cxn>
              <a:cxn ang="0">
                <a:pos x="17120" y="3960"/>
              </a:cxn>
              <a:cxn ang="0">
                <a:pos x="19040" y="2160"/>
              </a:cxn>
              <a:cxn ang="0">
                <a:pos x="21120" y="36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120" y="20520"/>
                </a:lnTo>
                <a:lnTo>
                  <a:pt x="3040" y="18000"/>
                </a:lnTo>
                <a:lnTo>
                  <a:pt x="5120" y="16200"/>
                </a:lnTo>
                <a:lnTo>
                  <a:pt x="7040" y="13680"/>
                </a:lnTo>
                <a:lnTo>
                  <a:pt x="9120" y="11880"/>
                </a:lnTo>
                <a:lnTo>
                  <a:pt x="11040" y="9360"/>
                </a:lnTo>
                <a:lnTo>
                  <a:pt x="13120" y="7920"/>
                </a:lnTo>
                <a:lnTo>
                  <a:pt x="15040" y="5400"/>
                </a:lnTo>
                <a:lnTo>
                  <a:pt x="17120" y="3960"/>
                </a:lnTo>
                <a:lnTo>
                  <a:pt x="19040" y="2160"/>
                </a:lnTo>
                <a:lnTo>
                  <a:pt x="21120" y="36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29" name="Freeform 25"/>
          <p:cNvSpPr>
            <a:spLocks/>
          </p:cNvSpPr>
          <p:nvPr/>
        </p:nvSpPr>
        <p:spPr bwMode="auto">
          <a:xfrm rot="10800000" flipH="1">
            <a:off x="13179425" y="7270750"/>
            <a:ext cx="512763" cy="42863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640" y="21016"/>
              </a:cxn>
              <a:cxn ang="0">
                <a:pos x="2720" y="18681"/>
              </a:cxn>
              <a:cxn ang="0">
                <a:pos x="4640" y="16346"/>
              </a:cxn>
              <a:cxn ang="0">
                <a:pos x="6720" y="14595"/>
              </a:cxn>
              <a:cxn ang="0">
                <a:pos x="8640" y="12259"/>
              </a:cxn>
              <a:cxn ang="0">
                <a:pos x="10720" y="10508"/>
              </a:cxn>
              <a:cxn ang="0">
                <a:pos x="12640" y="8173"/>
              </a:cxn>
              <a:cxn ang="0">
                <a:pos x="14720" y="6422"/>
              </a:cxn>
              <a:cxn ang="0">
                <a:pos x="16640" y="4086"/>
              </a:cxn>
              <a:cxn ang="0">
                <a:pos x="18560" y="2335"/>
              </a:cxn>
              <a:cxn ang="0">
                <a:pos x="20640" y="1168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40" y="21016"/>
                </a:lnTo>
                <a:lnTo>
                  <a:pt x="2720" y="18681"/>
                </a:lnTo>
                <a:lnTo>
                  <a:pt x="4640" y="16346"/>
                </a:lnTo>
                <a:lnTo>
                  <a:pt x="6720" y="14595"/>
                </a:lnTo>
                <a:lnTo>
                  <a:pt x="8640" y="12259"/>
                </a:lnTo>
                <a:lnTo>
                  <a:pt x="10720" y="10508"/>
                </a:lnTo>
                <a:lnTo>
                  <a:pt x="12640" y="8173"/>
                </a:lnTo>
                <a:lnTo>
                  <a:pt x="14720" y="6422"/>
                </a:lnTo>
                <a:lnTo>
                  <a:pt x="16640" y="4086"/>
                </a:lnTo>
                <a:lnTo>
                  <a:pt x="18560" y="2335"/>
                </a:lnTo>
                <a:lnTo>
                  <a:pt x="20640" y="1168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0" name="Freeform 26"/>
          <p:cNvSpPr>
            <a:spLocks/>
          </p:cNvSpPr>
          <p:nvPr/>
        </p:nvSpPr>
        <p:spPr bwMode="auto">
          <a:xfrm rot="10800000" flipH="1">
            <a:off x="13898563" y="7324725"/>
            <a:ext cx="509587" cy="23813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320" y="21600"/>
              </a:cxn>
              <a:cxn ang="0">
                <a:pos x="2240" y="19543"/>
              </a:cxn>
              <a:cxn ang="0">
                <a:pos x="4320" y="17486"/>
              </a:cxn>
              <a:cxn ang="0">
                <a:pos x="6240" y="15429"/>
              </a:cxn>
              <a:cxn ang="0">
                <a:pos x="8320" y="13371"/>
              </a:cxn>
              <a:cxn ang="0">
                <a:pos x="10240" y="9257"/>
              </a:cxn>
              <a:cxn ang="0">
                <a:pos x="12320" y="9257"/>
              </a:cxn>
              <a:cxn ang="0">
                <a:pos x="14240" y="7200"/>
              </a:cxn>
              <a:cxn ang="0">
                <a:pos x="16320" y="5143"/>
              </a:cxn>
              <a:cxn ang="0">
                <a:pos x="18240" y="3086"/>
              </a:cxn>
              <a:cxn ang="0">
                <a:pos x="20320" y="1029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320" y="21600"/>
                </a:lnTo>
                <a:lnTo>
                  <a:pt x="2240" y="19543"/>
                </a:lnTo>
                <a:lnTo>
                  <a:pt x="4320" y="17486"/>
                </a:lnTo>
                <a:lnTo>
                  <a:pt x="6240" y="15429"/>
                </a:lnTo>
                <a:lnTo>
                  <a:pt x="8320" y="13371"/>
                </a:lnTo>
                <a:lnTo>
                  <a:pt x="10240" y="9257"/>
                </a:lnTo>
                <a:lnTo>
                  <a:pt x="12320" y="9257"/>
                </a:lnTo>
                <a:lnTo>
                  <a:pt x="14240" y="7200"/>
                </a:lnTo>
                <a:lnTo>
                  <a:pt x="16320" y="5143"/>
                </a:lnTo>
                <a:lnTo>
                  <a:pt x="18240" y="3086"/>
                </a:lnTo>
                <a:lnTo>
                  <a:pt x="20320" y="1029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1" name="Line 27"/>
          <p:cNvSpPr>
            <a:spLocks noChangeShapeType="1"/>
          </p:cNvSpPr>
          <p:nvPr/>
        </p:nvSpPr>
        <p:spPr bwMode="auto">
          <a:xfrm rot="10800000" flipH="1">
            <a:off x="14614525" y="7358063"/>
            <a:ext cx="514350" cy="9525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2" name="Line 28"/>
          <p:cNvSpPr>
            <a:spLocks noChangeShapeType="1"/>
          </p:cNvSpPr>
          <p:nvPr/>
        </p:nvSpPr>
        <p:spPr bwMode="auto">
          <a:xfrm rot="10800000" flipH="1">
            <a:off x="15336838" y="7372350"/>
            <a:ext cx="503237" cy="635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3" name="Line 29"/>
          <p:cNvSpPr>
            <a:spLocks noChangeShapeType="1"/>
          </p:cNvSpPr>
          <p:nvPr/>
        </p:nvSpPr>
        <p:spPr bwMode="auto">
          <a:xfrm rot="10800000" flipH="1">
            <a:off x="-2984500" y="7394575"/>
            <a:ext cx="504825" cy="635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4" name="Line 30"/>
          <p:cNvSpPr>
            <a:spLocks noChangeShapeType="1"/>
          </p:cNvSpPr>
          <p:nvPr/>
        </p:nvSpPr>
        <p:spPr bwMode="auto">
          <a:xfrm rot="10800000" flipH="1">
            <a:off x="-2273300" y="7405688"/>
            <a:ext cx="515937" cy="9525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5" name="Freeform 31"/>
          <p:cNvSpPr>
            <a:spLocks/>
          </p:cNvSpPr>
          <p:nvPr/>
        </p:nvSpPr>
        <p:spPr bwMode="auto">
          <a:xfrm rot="10800000" flipH="1">
            <a:off x="-1549400" y="7421563"/>
            <a:ext cx="511175" cy="254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120" y="20571"/>
              </a:cxn>
              <a:cxn ang="0">
                <a:pos x="3040" y="19543"/>
              </a:cxn>
              <a:cxn ang="0">
                <a:pos x="5120" y="17486"/>
              </a:cxn>
              <a:cxn ang="0">
                <a:pos x="7040" y="15429"/>
              </a:cxn>
              <a:cxn ang="0">
                <a:pos x="9120" y="13371"/>
              </a:cxn>
              <a:cxn ang="0">
                <a:pos x="11040" y="11314"/>
              </a:cxn>
              <a:cxn ang="0">
                <a:pos x="13120" y="10286"/>
              </a:cxn>
              <a:cxn ang="0">
                <a:pos x="15040" y="6171"/>
              </a:cxn>
              <a:cxn ang="0">
                <a:pos x="17120" y="5143"/>
              </a:cxn>
              <a:cxn ang="0">
                <a:pos x="19040" y="3086"/>
              </a:cxn>
              <a:cxn ang="0">
                <a:pos x="21120" y="1029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120" y="20571"/>
                </a:lnTo>
                <a:lnTo>
                  <a:pt x="3040" y="19543"/>
                </a:lnTo>
                <a:lnTo>
                  <a:pt x="5120" y="17486"/>
                </a:lnTo>
                <a:lnTo>
                  <a:pt x="7040" y="15429"/>
                </a:lnTo>
                <a:lnTo>
                  <a:pt x="9120" y="13371"/>
                </a:lnTo>
                <a:lnTo>
                  <a:pt x="11040" y="11314"/>
                </a:lnTo>
                <a:lnTo>
                  <a:pt x="13120" y="10286"/>
                </a:lnTo>
                <a:lnTo>
                  <a:pt x="15040" y="6171"/>
                </a:lnTo>
                <a:lnTo>
                  <a:pt x="17120" y="5143"/>
                </a:lnTo>
                <a:lnTo>
                  <a:pt x="19040" y="3086"/>
                </a:lnTo>
                <a:lnTo>
                  <a:pt x="21120" y="1029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6" name="Freeform 32"/>
          <p:cNvSpPr>
            <a:spLocks/>
          </p:cNvSpPr>
          <p:nvPr/>
        </p:nvSpPr>
        <p:spPr bwMode="auto">
          <a:xfrm rot="10800000" flipH="1">
            <a:off x="-825500" y="7458075"/>
            <a:ext cx="511175" cy="39688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800" y="21000"/>
              </a:cxn>
              <a:cxn ang="0">
                <a:pos x="2720" y="18600"/>
              </a:cxn>
              <a:cxn ang="0">
                <a:pos x="4800" y="17400"/>
              </a:cxn>
              <a:cxn ang="0">
                <a:pos x="6720" y="15000"/>
              </a:cxn>
              <a:cxn ang="0">
                <a:pos x="8800" y="13800"/>
              </a:cxn>
              <a:cxn ang="0">
                <a:pos x="10720" y="11400"/>
              </a:cxn>
              <a:cxn ang="0">
                <a:pos x="12800" y="9600"/>
              </a:cxn>
              <a:cxn ang="0">
                <a:pos x="14720" y="7200"/>
              </a:cxn>
              <a:cxn ang="0">
                <a:pos x="16800" y="5400"/>
              </a:cxn>
              <a:cxn ang="0">
                <a:pos x="18720" y="3000"/>
              </a:cxn>
              <a:cxn ang="0">
                <a:pos x="20800" y="120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800" y="21000"/>
                </a:lnTo>
                <a:lnTo>
                  <a:pt x="2720" y="18600"/>
                </a:lnTo>
                <a:lnTo>
                  <a:pt x="4800" y="17400"/>
                </a:lnTo>
                <a:lnTo>
                  <a:pt x="6720" y="15000"/>
                </a:lnTo>
                <a:lnTo>
                  <a:pt x="8800" y="13800"/>
                </a:lnTo>
                <a:lnTo>
                  <a:pt x="10720" y="11400"/>
                </a:lnTo>
                <a:lnTo>
                  <a:pt x="12800" y="9600"/>
                </a:lnTo>
                <a:lnTo>
                  <a:pt x="14720" y="7200"/>
                </a:lnTo>
                <a:lnTo>
                  <a:pt x="16800" y="5400"/>
                </a:lnTo>
                <a:lnTo>
                  <a:pt x="18720" y="3000"/>
                </a:lnTo>
                <a:lnTo>
                  <a:pt x="20800" y="120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7" name="Freeform 33"/>
          <p:cNvSpPr>
            <a:spLocks/>
          </p:cNvSpPr>
          <p:nvPr/>
        </p:nvSpPr>
        <p:spPr bwMode="auto">
          <a:xfrm rot="10800000" flipH="1">
            <a:off x="-114300" y="7518400"/>
            <a:ext cx="508000" cy="65088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320" y="21600"/>
              </a:cxn>
              <a:cxn ang="0">
                <a:pos x="2400" y="20110"/>
              </a:cxn>
              <a:cxn ang="0">
                <a:pos x="4320" y="18248"/>
              </a:cxn>
              <a:cxn ang="0">
                <a:pos x="6400" y="16386"/>
              </a:cxn>
              <a:cxn ang="0">
                <a:pos x="8320" y="14524"/>
              </a:cxn>
              <a:cxn ang="0">
                <a:pos x="10400" y="12290"/>
              </a:cxn>
              <a:cxn ang="0">
                <a:pos x="12320" y="10428"/>
              </a:cxn>
              <a:cxn ang="0">
                <a:pos x="14400" y="8193"/>
              </a:cxn>
              <a:cxn ang="0">
                <a:pos x="16320" y="5586"/>
              </a:cxn>
              <a:cxn ang="0">
                <a:pos x="18400" y="3724"/>
              </a:cxn>
              <a:cxn ang="0">
                <a:pos x="20320" y="1117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320" y="21600"/>
                </a:lnTo>
                <a:lnTo>
                  <a:pt x="2400" y="20110"/>
                </a:lnTo>
                <a:lnTo>
                  <a:pt x="4320" y="18248"/>
                </a:lnTo>
                <a:lnTo>
                  <a:pt x="6400" y="16386"/>
                </a:lnTo>
                <a:lnTo>
                  <a:pt x="8320" y="14524"/>
                </a:lnTo>
                <a:lnTo>
                  <a:pt x="10400" y="12290"/>
                </a:lnTo>
                <a:lnTo>
                  <a:pt x="12320" y="10428"/>
                </a:lnTo>
                <a:lnTo>
                  <a:pt x="14400" y="8193"/>
                </a:lnTo>
                <a:lnTo>
                  <a:pt x="16320" y="5586"/>
                </a:lnTo>
                <a:lnTo>
                  <a:pt x="18400" y="3724"/>
                </a:lnTo>
                <a:lnTo>
                  <a:pt x="20320" y="1117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8" name="Freeform 34"/>
          <p:cNvSpPr>
            <a:spLocks/>
          </p:cNvSpPr>
          <p:nvPr/>
        </p:nvSpPr>
        <p:spPr bwMode="auto">
          <a:xfrm rot="10800000" flipH="1">
            <a:off x="600075" y="7615238"/>
            <a:ext cx="509588" cy="10160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920" y="19920"/>
              </a:cxn>
              <a:cxn ang="0">
                <a:pos x="4000" y="18000"/>
              </a:cxn>
              <a:cxn ang="0">
                <a:pos x="5920" y="16320"/>
              </a:cxn>
              <a:cxn ang="0">
                <a:pos x="8000" y="14400"/>
              </a:cxn>
              <a:cxn ang="0">
                <a:pos x="9920" y="12480"/>
              </a:cxn>
              <a:cxn ang="0">
                <a:pos x="12000" y="10560"/>
              </a:cxn>
              <a:cxn ang="0">
                <a:pos x="13920" y="8160"/>
              </a:cxn>
              <a:cxn ang="0">
                <a:pos x="16000" y="6480"/>
              </a:cxn>
              <a:cxn ang="0">
                <a:pos x="17920" y="4080"/>
              </a:cxn>
              <a:cxn ang="0">
                <a:pos x="20000" y="216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920" y="19920"/>
                </a:lnTo>
                <a:lnTo>
                  <a:pt x="4000" y="18000"/>
                </a:lnTo>
                <a:lnTo>
                  <a:pt x="5920" y="16320"/>
                </a:lnTo>
                <a:lnTo>
                  <a:pt x="8000" y="14400"/>
                </a:lnTo>
                <a:lnTo>
                  <a:pt x="9920" y="12480"/>
                </a:lnTo>
                <a:lnTo>
                  <a:pt x="12000" y="10560"/>
                </a:lnTo>
                <a:lnTo>
                  <a:pt x="13920" y="8160"/>
                </a:lnTo>
                <a:lnTo>
                  <a:pt x="16000" y="6480"/>
                </a:lnTo>
                <a:lnTo>
                  <a:pt x="17920" y="4080"/>
                </a:lnTo>
                <a:lnTo>
                  <a:pt x="20000" y="216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39" name="Freeform 35"/>
          <p:cNvSpPr>
            <a:spLocks/>
          </p:cNvSpPr>
          <p:nvPr/>
        </p:nvSpPr>
        <p:spPr bwMode="auto">
          <a:xfrm rot="10800000" flipH="1">
            <a:off x="1322388" y="7764463"/>
            <a:ext cx="508000" cy="134937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600" y="20371"/>
              </a:cxn>
              <a:cxn ang="0">
                <a:pos x="3520" y="18615"/>
              </a:cxn>
              <a:cxn ang="0">
                <a:pos x="5600" y="16683"/>
              </a:cxn>
              <a:cxn ang="0">
                <a:pos x="7520" y="14751"/>
              </a:cxn>
              <a:cxn ang="0">
                <a:pos x="9600" y="12820"/>
              </a:cxn>
              <a:cxn ang="0">
                <a:pos x="11520" y="10537"/>
              </a:cxn>
              <a:cxn ang="0">
                <a:pos x="13600" y="8780"/>
              </a:cxn>
              <a:cxn ang="0">
                <a:pos x="15520" y="6498"/>
              </a:cxn>
              <a:cxn ang="0">
                <a:pos x="17600" y="4566"/>
              </a:cxn>
              <a:cxn ang="0">
                <a:pos x="19520" y="2283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600" y="20371"/>
                </a:lnTo>
                <a:lnTo>
                  <a:pt x="3520" y="18615"/>
                </a:lnTo>
                <a:lnTo>
                  <a:pt x="5600" y="16683"/>
                </a:lnTo>
                <a:lnTo>
                  <a:pt x="7520" y="14751"/>
                </a:lnTo>
                <a:lnTo>
                  <a:pt x="9600" y="12820"/>
                </a:lnTo>
                <a:lnTo>
                  <a:pt x="11520" y="10537"/>
                </a:lnTo>
                <a:lnTo>
                  <a:pt x="13600" y="8780"/>
                </a:lnTo>
                <a:lnTo>
                  <a:pt x="15520" y="6498"/>
                </a:lnTo>
                <a:lnTo>
                  <a:pt x="17600" y="4566"/>
                </a:lnTo>
                <a:lnTo>
                  <a:pt x="19520" y="2283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0" name="Freeform 36"/>
          <p:cNvSpPr>
            <a:spLocks/>
          </p:cNvSpPr>
          <p:nvPr/>
        </p:nvSpPr>
        <p:spPr bwMode="auto">
          <a:xfrm rot="10800000" flipH="1">
            <a:off x="2024063" y="7962900"/>
            <a:ext cx="447675" cy="149225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647" y="20000"/>
              </a:cxn>
              <a:cxn ang="0">
                <a:pos x="4027" y="17760"/>
              </a:cxn>
              <a:cxn ang="0">
                <a:pos x="6224" y="15520"/>
              </a:cxn>
              <a:cxn ang="0">
                <a:pos x="8603" y="13280"/>
              </a:cxn>
              <a:cxn ang="0">
                <a:pos x="10800" y="11040"/>
              </a:cxn>
              <a:cxn ang="0">
                <a:pos x="13180" y="8640"/>
              </a:cxn>
              <a:cxn ang="0">
                <a:pos x="15376" y="6400"/>
              </a:cxn>
              <a:cxn ang="0">
                <a:pos x="17573" y="4000"/>
              </a:cxn>
              <a:cxn ang="0">
                <a:pos x="19953" y="160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647" y="20000"/>
                </a:lnTo>
                <a:lnTo>
                  <a:pt x="4027" y="17760"/>
                </a:lnTo>
                <a:lnTo>
                  <a:pt x="6224" y="15520"/>
                </a:lnTo>
                <a:lnTo>
                  <a:pt x="8603" y="13280"/>
                </a:lnTo>
                <a:lnTo>
                  <a:pt x="10800" y="11040"/>
                </a:lnTo>
                <a:lnTo>
                  <a:pt x="13180" y="8640"/>
                </a:lnTo>
                <a:lnTo>
                  <a:pt x="15376" y="6400"/>
                </a:lnTo>
                <a:lnTo>
                  <a:pt x="17573" y="4000"/>
                </a:lnTo>
                <a:lnTo>
                  <a:pt x="19953" y="160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1" name="Freeform 37"/>
          <p:cNvSpPr>
            <a:spLocks/>
          </p:cNvSpPr>
          <p:nvPr/>
        </p:nvSpPr>
        <p:spPr bwMode="auto">
          <a:xfrm rot="10800000" flipH="1">
            <a:off x="2632075" y="8175625"/>
            <a:ext cx="392113" cy="149225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307" y="19520"/>
              </a:cxn>
              <a:cxn ang="0">
                <a:pos x="4823" y="16960"/>
              </a:cxn>
              <a:cxn ang="0">
                <a:pos x="7550" y="14400"/>
              </a:cxn>
              <a:cxn ang="0">
                <a:pos x="9856" y="11680"/>
              </a:cxn>
              <a:cxn ang="0">
                <a:pos x="12792" y="9120"/>
              </a:cxn>
              <a:cxn ang="0">
                <a:pos x="15099" y="6400"/>
              </a:cxn>
              <a:cxn ang="0">
                <a:pos x="17825" y="3680"/>
              </a:cxn>
              <a:cxn ang="0">
                <a:pos x="20551" y="112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307" y="19520"/>
                </a:lnTo>
                <a:lnTo>
                  <a:pt x="4823" y="16960"/>
                </a:lnTo>
                <a:lnTo>
                  <a:pt x="7550" y="14400"/>
                </a:lnTo>
                <a:lnTo>
                  <a:pt x="9856" y="11680"/>
                </a:lnTo>
                <a:lnTo>
                  <a:pt x="12792" y="9120"/>
                </a:lnTo>
                <a:lnTo>
                  <a:pt x="15099" y="6400"/>
                </a:lnTo>
                <a:lnTo>
                  <a:pt x="17825" y="3680"/>
                </a:lnTo>
                <a:lnTo>
                  <a:pt x="20551" y="112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2" name="Freeform 38"/>
          <p:cNvSpPr>
            <a:spLocks/>
          </p:cNvSpPr>
          <p:nvPr/>
        </p:nvSpPr>
        <p:spPr bwMode="auto">
          <a:xfrm rot="10800000" flipH="1">
            <a:off x="3176588" y="8382000"/>
            <a:ext cx="358775" cy="147638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909" y="20480"/>
              </a:cxn>
              <a:cxn ang="0">
                <a:pos x="3865" y="17760"/>
              </a:cxn>
              <a:cxn ang="0">
                <a:pos x="6594" y="14880"/>
              </a:cxn>
              <a:cxn ang="0">
                <a:pos x="9549" y="12160"/>
              </a:cxn>
              <a:cxn ang="0">
                <a:pos x="12278" y="9280"/>
              </a:cxn>
              <a:cxn ang="0">
                <a:pos x="15234" y="6560"/>
              </a:cxn>
              <a:cxn ang="0">
                <a:pos x="17962" y="3680"/>
              </a:cxn>
              <a:cxn ang="0">
                <a:pos x="20691" y="80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909" y="20480"/>
                </a:lnTo>
                <a:lnTo>
                  <a:pt x="3865" y="17760"/>
                </a:lnTo>
                <a:lnTo>
                  <a:pt x="6594" y="14880"/>
                </a:lnTo>
                <a:lnTo>
                  <a:pt x="9549" y="12160"/>
                </a:lnTo>
                <a:lnTo>
                  <a:pt x="12278" y="9280"/>
                </a:lnTo>
                <a:lnTo>
                  <a:pt x="15234" y="6560"/>
                </a:lnTo>
                <a:lnTo>
                  <a:pt x="17962" y="3680"/>
                </a:lnTo>
                <a:lnTo>
                  <a:pt x="20691" y="80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3" name="Freeform 39"/>
          <p:cNvSpPr>
            <a:spLocks/>
          </p:cNvSpPr>
          <p:nvPr/>
        </p:nvSpPr>
        <p:spPr bwMode="auto">
          <a:xfrm rot="10800000" flipH="1">
            <a:off x="3683000" y="8597900"/>
            <a:ext cx="361950" cy="149225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575" y="20000"/>
              </a:cxn>
              <a:cxn ang="0">
                <a:pos x="4275" y="17120"/>
              </a:cxn>
              <a:cxn ang="0">
                <a:pos x="7200" y="14240"/>
              </a:cxn>
              <a:cxn ang="0">
                <a:pos x="9900" y="11520"/>
              </a:cxn>
              <a:cxn ang="0">
                <a:pos x="12825" y="8640"/>
              </a:cxn>
              <a:cxn ang="0">
                <a:pos x="15525" y="5920"/>
              </a:cxn>
              <a:cxn ang="0">
                <a:pos x="18450" y="3200"/>
              </a:cxn>
              <a:cxn ang="0">
                <a:pos x="21150" y="32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75" y="20000"/>
                </a:lnTo>
                <a:lnTo>
                  <a:pt x="4275" y="17120"/>
                </a:lnTo>
                <a:lnTo>
                  <a:pt x="7200" y="14240"/>
                </a:lnTo>
                <a:lnTo>
                  <a:pt x="9900" y="11520"/>
                </a:lnTo>
                <a:lnTo>
                  <a:pt x="12825" y="8640"/>
                </a:lnTo>
                <a:lnTo>
                  <a:pt x="15525" y="5920"/>
                </a:lnTo>
                <a:lnTo>
                  <a:pt x="18450" y="3200"/>
                </a:lnTo>
                <a:lnTo>
                  <a:pt x="21150" y="32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4" name="Freeform 40"/>
          <p:cNvSpPr>
            <a:spLocks/>
          </p:cNvSpPr>
          <p:nvPr/>
        </p:nvSpPr>
        <p:spPr bwMode="auto">
          <a:xfrm rot="10800000" flipH="1">
            <a:off x="4203700" y="8810625"/>
            <a:ext cx="392113" cy="147638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454" y="19840"/>
              </a:cxn>
              <a:cxn ang="0">
                <a:pos x="4154" y="17120"/>
              </a:cxn>
              <a:cxn ang="0">
                <a:pos x="6854" y="14560"/>
              </a:cxn>
              <a:cxn ang="0">
                <a:pos x="9346" y="11840"/>
              </a:cxn>
              <a:cxn ang="0">
                <a:pos x="12046" y="9280"/>
              </a:cxn>
              <a:cxn ang="0">
                <a:pos x="14746" y="6720"/>
              </a:cxn>
              <a:cxn ang="0">
                <a:pos x="17238" y="4160"/>
              </a:cxn>
              <a:cxn ang="0">
                <a:pos x="19731" y="1760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454" y="19840"/>
                </a:lnTo>
                <a:lnTo>
                  <a:pt x="4154" y="17120"/>
                </a:lnTo>
                <a:lnTo>
                  <a:pt x="6854" y="14560"/>
                </a:lnTo>
                <a:lnTo>
                  <a:pt x="9346" y="11840"/>
                </a:lnTo>
                <a:lnTo>
                  <a:pt x="12046" y="9280"/>
                </a:lnTo>
                <a:lnTo>
                  <a:pt x="14746" y="6720"/>
                </a:lnTo>
                <a:lnTo>
                  <a:pt x="17238" y="4160"/>
                </a:lnTo>
                <a:lnTo>
                  <a:pt x="19731" y="1760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5" name="Freeform 41"/>
          <p:cNvSpPr>
            <a:spLocks/>
          </p:cNvSpPr>
          <p:nvPr/>
        </p:nvSpPr>
        <p:spPr bwMode="auto">
          <a:xfrm rot="10800000" flipH="1">
            <a:off x="4770438" y="9020175"/>
            <a:ext cx="481012" cy="146050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1181" y="20127"/>
              </a:cxn>
              <a:cxn ang="0">
                <a:pos x="3375" y="17836"/>
              </a:cxn>
              <a:cxn ang="0">
                <a:pos x="5400" y="15545"/>
              </a:cxn>
              <a:cxn ang="0">
                <a:pos x="7594" y="13255"/>
              </a:cxn>
              <a:cxn ang="0">
                <a:pos x="9619" y="11127"/>
              </a:cxn>
              <a:cxn ang="0">
                <a:pos x="11981" y="9000"/>
              </a:cxn>
              <a:cxn ang="0">
                <a:pos x="13837" y="6873"/>
              </a:cxn>
              <a:cxn ang="0">
                <a:pos x="16200" y="5073"/>
              </a:cxn>
              <a:cxn ang="0">
                <a:pos x="18225" y="2945"/>
              </a:cxn>
              <a:cxn ang="0">
                <a:pos x="20419" y="1145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181" y="20127"/>
                </a:lnTo>
                <a:lnTo>
                  <a:pt x="3375" y="17836"/>
                </a:lnTo>
                <a:lnTo>
                  <a:pt x="5400" y="15545"/>
                </a:lnTo>
                <a:lnTo>
                  <a:pt x="7594" y="13255"/>
                </a:lnTo>
                <a:lnTo>
                  <a:pt x="9619" y="11127"/>
                </a:lnTo>
                <a:lnTo>
                  <a:pt x="11981" y="9000"/>
                </a:lnTo>
                <a:lnTo>
                  <a:pt x="13837" y="6873"/>
                </a:lnTo>
                <a:lnTo>
                  <a:pt x="16200" y="5073"/>
                </a:lnTo>
                <a:lnTo>
                  <a:pt x="18225" y="2945"/>
                </a:lnTo>
                <a:lnTo>
                  <a:pt x="20419" y="1145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6" name="Line 42"/>
          <p:cNvSpPr>
            <a:spLocks noChangeShapeType="1"/>
          </p:cNvSpPr>
          <p:nvPr/>
        </p:nvSpPr>
        <p:spPr bwMode="auto">
          <a:xfrm rot="10800000" flipH="1">
            <a:off x="6173788" y="9321800"/>
            <a:ext cx="512762" cy="7938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7" name="Freeform 43"/>
          <p:cNvSpPr>
            <a:spLocks/>
          </p:cNvSpPr>
          <p:nvPr/>
        </p:nvSpPr>
        <p:spPr bwMode="auto">
          <a:xfrm rot="10800000" flipH="1">
            <a:off x="6894513" y="9228138"/>
            <a:ext cx="508000" cy="809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80" y="864"/>
              </a:cxn>
              <a:cxn ang="0">
                <a:pos x="3200" y="2304"/>
              </a:cxn>
              <a:cxn ang="0">
                <a:pos x="5280" y="3744"/>
              </a:cxn>
              <a:cxn ang="0">
                <a:pos x="7200" y="5472"/>
              </a:cxn>
              <a:cxn ang="0">
                <a:pos x="9280" y="7200"/>
              </a:cxn>
              <a:cxn ang="0">
                <a:pos x="11200" y="9216"/>
              </a:cxn>
              <a:cxn ang="0">
                <a:pos x="13280" y="11520"/>
              </a:cxn>
              <a:cxn ang="0">
                <a:pos x="15200" y="13536"/>
              </a:cxn>
              <a:cxn ang="0">
                <a:pos x="17280" y="15840"/>
              </a:cxn>
              <a:cxn ang="0">
                <a:pos x="19200" y="18432"/>
              </a:cxn>
              <a:cxn ang="0">
                <a:pos x="21280" y="21024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280" y="864"/>
                </a:lnTo>
                <a:lnTo>
                  <a:pt x="3200" y="2304"/>
                </a:lnTo>
                <a:lnTo>
                  <a:pt x="5280" y="3744"/>
                </a:lnTo>
                <a:lnTo>
                  <a:pt x="7200" y="5472"/>
                </a:lnTo>
                <a:lnTo>
                  <a:pt x="9280" y="7200"/>
                </a:lnTo>
                <a:lnTo>
                  <a:pt x="11200" y="9216"/>
                </a:lnTo>
                <a:lnTo>
                  <a:pt x="13280" y="11520"/>
                </a:lnTo>
                <a:lnTo>
                  <a:pt x="15200" y="13536"/>
                </a:lnTo>
                <a:lnTo>
                  <a:pt x="17280" y="15840"/>
                </a:lnTo>
                <a:lnTo>
                  <a:pt x="19200" y="18432"/>
                </a:lnTo>
                <a:lnTo>
                  <a:pt x="21280" y="21024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8" name="Freeform 44"/>
          <p:cNvSpPr>
            <a:spLocks/>
          </p:cNvSpPr>
          <p:nvPr/>
        </p:nvSpPr>
        <p:spPr bwMode="auto">
          <a:xfrm rot="10800000" flipH="1">
            <a:off x="7612063" y="9031288"/>
            <a:ext cx="482600" cy="139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37" y="660"/>
              </a:cxn>
              <a:cxn ang="0">
                <a:pos x="2847" y="2473"/>
              </a:cxn>
              <a:cxn ang="0">
                <a:pos x="5023" y="4452"/>
              </a:cxn>
              <a:cxn ang="0">
                <a:pos x="7033" y="6431"/>
              </a:cxn>
              <a:cxn ang="0">
                <a:pos x="9209" y="8409"/>
              </a:cxn>
              <a:cxn ang="0">
                <a:pos x="11386" y="10553"/>
              </a:cxn>
              <a:cxn ang="0">
                <a:pos x="13228" y="12696"/>
              </a:cxn>
              <a:cxn ang="0">
                <a:pos x="15572" y="14840"/>
              </a:cxn>
              <a:cxn ang="0">
                <a:pos x="17414" y="17148"/>
              </a:cxn>
              <a:cxn ang="0">
                <a:pos x="19591" y="19456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837" y="660"/>
                </a:lnTo>
                <a:lnTo>
                  <a:pt x="2847" y="2473"/>
                </a:lnTo>
                <a:lnTo>
                  <a:pt x="5023" y="4452"/>
                </a:lnTo>
                <a:lnTo>
                  <a:pt x="7033" y="6431"/>
                </a:lnTo>
                <a:lnTo>
                  <a:pt x="9209" y="8409"/>
                </a:lnTo>
                <a:lnTo>
                  <a:pt x="11386" y="10553"/>
                </a:lnTo>
                <a:lnTo>
                  <a:pt x="13228" y="12696"/>
                </a:lnTo>
                <a:lnTo>
                  <a:pt x="15572" y="14840"/>
                </a:lnTo>
                <a:lnTo>
                  <a:pt x="17414" y="17148"/>
                </a:lnTo>
                <a:lnTo>
                  <a:pt x="19591" y="19456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49" name="Freeform 45"/>
          <p:cNvSpPr>
            <a:spLocks/>
          </p:cNvSpPr>
          <p:nvPr/>
        </p:nvSpPr>
        <p:spPr bwMode="auto">
          <a:xfrm rot="10800000" flipH="1">
            <a:off x="8269288" y="8821738"/>
            <a:ext cx="393700" cy="149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23" y="800"/>
              </a:cxn>
              <a:cxn ang="0">
                <a:pos x="3703" y="3360"/>
              </a:cxn>
              <a:cxn ang="0">
                <a:pos x="5966" y="5760"/>
              </a:cxn>
              <a:cxn ang="0">
                <a:pos x="8846" y="8320"/>
              </a:cxn>
              <a:cxn ang="0">
                <a:pos x="11314" y="10880"/>
              </a:cxn>
              <a:cxn ang="0">
                <a:pos x="13989" y="13440"/>
              </a:cxn>
              <a:cxn ang="0">
                <a:pos x="16251" y="16160"/>
              </a:cxn>
              <a:cxn ang="0">
                <a:pos x="19131" y="18720"/>
              </a:cxn>
              <a:cxn ang="0">
                <a:pos x="21394" y="2144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823" y="800"/>
                </a:lnTo>
                <a:lnTo>
                  <a:pt x="3703" y="3360"/>
                </a:lnTo>
                <a:lnTo>
                  <a:pt x="5966" y="5760"/>
                </a:lnTo>
                <a:lnTo>
                  <a:pt x="8846" y="8320"/>
                </a:lnTo>
                <a:lnTo>
                  <a:pt x="11314" y="10880"/>
                </a:lnTo>
                <a:lnTo>
                  <a:pt x="13989" y="13440"/>
                </a:lnTo>
                <a:lnTo>
                  <a:pt x="16251" y="16160"/>
                </a:lnTo>
                <a:lnTo>
                  <a:pt x="19131" y="18720"/>
                </a:lnTo>
                <a:lnTo>
                  <a:pt x="21394" y="2144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0" name="Freeform 46"/>
          <p:cNvSpPr>
            <a:spLocks/>
          </p:cNvSpPr>
          <p:nvPr/>
        </p:nvSpPr>
        <p:spPr bwMode="auto">
          <a:xfrm rot="10800000" flipH="1">
            <a:off x="8820150" y="8609013"/>
            <a:ext cx="363538" cy="150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00" y="1920"/>
              </a:cxn>
              <a:cxn ang="0">
                <a:pos x="4725" y="4800"/>
              </a:cxn>
              <a:cxn ang="0">
                <a:pos x="7425" y="7520"/>
              </a:cxn>
              <a:cxn ang="0">
                <a:pos x="10350" y="10240"/>
              </a:cxn>
              <a:cxn ang="0">
                <a:pos x="13050" y="13120"/>
              </a:cxn>
              <a:cxn ang="0">
                <a:pos x="15975" y="15840"/>
              </a:cxn>
              <a:cxn ang="0">
                <a:pos x="18675" y="1872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800" y="1920"/>
                </a:lnTo>
                <a:lnTo>
                  <a:pt x="4725" y="4800"/>
                </a:lnTo>
                <a:lnTo>
                  <a:pt x="7425" y="7520"/>
                </a:lnTo>
                <a:lnTo>
                  <a:pt x="10350" y="10240"/>
                </a:lnTo>
                <a:lnTo>
                  <a:pt x="13050" y="13120"/>
                </a:lnTo>
                <a:lnTo>
                  <a:pt x="15975" y="15840"/>
                </a:lnTo>
                <a:lnTo>
                  <a:pt x="18675" y="1872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1" name="Freeform 47"/>
          <p:cNvSpPr>
            <a:spLocks/>
          </p:cNvSpPr>
          <p:nvPr/>
        </p:nvSpPr>
        <p:spPr bwMode="auto">
          <a:xfrm rot="10800000" flipH="1">
            <a:off x="9334500" y="8396288"/>
            <a:ext cx="355600" cy="149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75" y="2400"/>
              </a:cxn>
              <a:cxn ang="0">
                <a:pos x="5175" y="5280"/>
              </a:cxn>
              <a:cxn ang="0">
                <a:pos x="8100" y="8160"/>
              </a:cxn>
              <a:cxn ang="0">
                <a:pos x="10800" y="10880"/>
              </a:cxn>
              <a:cxn ang="0">
                <a:pos x="13725" y="13760"/>
              </a:cxn>
              <a:cxn ang="0">
                <a:pos x="16425" y="16480"/>
              </a:cxn>
              <a:cxn ang="0">
                <a:pos x="19350" y="1936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475" y="2400"/>
                </a:lnTo>
                <a:lnTo>
                  <a:pt x="5175" y="5280"/>
                </a:lnTo>
                <a:lnTo>
                  <a:pt x="8100" y="8160"/>
                </a:lnTo>
                <a:lnTo>
                  <a:pt x="10800" y="10880"/>
                </a:lnTo>
                <a:lnTo>
                  <a:pt x="13725" y="13760"/>
                </a:lnTo>
                <a:lnTo>
                  <a:pt x="16425" y="16480"/>
                </a:lnTo>
                <a:lnTo>
                  <a:pt x="19350" y="1936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2" name="Freeform 48"/>
          <p:cNvSpPr>
            <a:spLocks/>
          </p:cNvSpPr>
          <p:nvPr/>
        </p:nvSpPr>
        <p:spPr bwMode="auto">
          <a:xfrm rot="10800000" flipH="1">
            <a:off x="9847263" y="8191500"/>
            <a:ext cx="388937" cy="1476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17" y="2720"/>
              </a:cxn>
              <a:cxn ang="0">
                <a:pos x="5452" y="5280"/>
              </a:cxn>
              <a:cxn ang="0">
                <a:pos x="7759" y="8000"/>
              </a:cxn>
              <a:cxn ang="0">
                <a:pos x="10276" y="10720"/>
              </a:cxn>
              <a:cxn ang="0">
                <a:pos x="13212" y="13280"/>
              </a:cxn>
              <a:cxn ang="0">
                <a:pos x="15518" y="16000"/>
              </a:cxn>
              <a:cxn ang="0">
                <a:pos x="18454" y="18560"/>
              </a:cxn>
              <a:cxn ang="0">
                <a:pos x="21181" y="2112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517" y="2720"/>
                </a:lnTo>
                <a:lnTo>
                  <a:pt x="5452" y="5280"/>
                </a:lnTo>
                <a:lnTo>
                  <a:pt x="7759" y="8000"/>
                </a:lnTo>
                <a:lnTo>
                  <a:pt x="10276" y="10720"/>
                </a:lnTo>
                <a:lnTo>
                  <a:pt x="13212" y="13280"/>
                </a:lnTo>
                <a:lnTo>
                  <a:pt x="15518" y="16000"/>
                </a:lnTo>
                <a:lnTo>
                  <a:pt x="18454" y="18560"/>
                </a:lnTo>
                <a:lnTo>
                  <a:pt x="21181" y="2112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3" name="Freeform 49"/>
          <p:cNvSpPr>
            <a:spLocks/>
          </p:cNvSpPr>
          <p:nvPr/>
        </p:nvSpPr>
        <p:spPr bwMode="auto">
          <a:xfrm rot="10800000" flipH="1">
            <a:off x="10391775" y="7974013"/>
            <a:ext cx="442913" cy="149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31" y="800"/>
              </a:cxn>
              <a:cxn ang="0">
                <a:pos x="2979" y="3200"/>
              </a:cxn>
              <a:cxn ang="0">
                <a:pos x="5400" y="5600"/>
              </a:cxn>
              <a:cxn ang="0">
                <a:pos x="7634" y="8000"/>
              </a:cxn>
              <a:cxn ang="0">
                <a:pos x="10055" y="10240"/>
              </a:cxn>
              <a:cxn ang="0">
                <a:pos x="12290" y="12640"/>
              </a:cxn>
              <a:cxn ang="0">
                <a:pos x="14710" y="14880"/>
              </a:cxn>
              <a:cxn ang="0">
                <a:pos x="16945" y="17120"/>
              </a:cxn>
              <a:cxn ang="0">
                <a:pos x="19366" y="1936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31" y="800"/>
                </a:lnTo>
                <a:lnTo>
                  <a:pt x="2979" y="3200"/>
                </a:lnTo>
                <a:lnTo>
                  <a:pt x="5400" y="5600"/>
                </a:lnTo>
                <a:lnTo>
                  <a:pt x="7634" y="8000"/>
                </a:lnTo>
                <a:lnTo>
                  <a:pt x="10055" y="10240"/>
                </a:lnTo>
                <a:lnTo>
                  <a:pt x="12290" y="12640"/>
                </a:lnTo>
                <a:lnTo>
                  <a:pt x="14710" y="14880"/>
                </a:lnTo>
                <a:lnTo>
                  <a:pt x="16945" y="17120"/>
                </a:lnTo>
                <a:lnTo>
                  <a:pt x="19366" y="1936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4" name="Freeform 50"/>
          <p:cNvSpPr>
            <a:spLocks/>
          </p:cNvSpPr>
          <p:nvPr/>
        </p:nvSpPr>
        <p:spPr bwMode="auto">
          <a:xfrm rot="10800000" flipH="1">
            <a:off x="11033125" y="7773988"/>
            <a:ext cx="509588" cy="136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73" y="1742"/>
              </a:cxn>
              <a:cxn ang="0">
                <a:pos x="3546" y="4006"/>
              </a:cxn>
              <a:cxn ang="0">
                <a:pos x="5803" y="6097"/>
              </a:cxn>
              <a:cxn ang="0">
                <a:pos x="7737" y="8187"/>
              </a:cxn>
              <a:cxn ang="0">
                <a:pos x="9833" y="10277"/>
              </a:cxn>
              <a:cxn ang="0">
                <a:pos x="11767" y="12194"/>
              </a:cxn>
              <a:cxn ang="0">
                <a:pos x="13863" y="14284"/>
              </a:cxn>
              <a:cxn ang="0">
                <a:pos x="15797" y="16200"/>
              </a:cxn>
              <a:cxn ang="0">
                <a:pos x="17893" y="18116"/>
              </a:cxn>
              <a:cxn ang="0">
                <a:pos x="19827" y="20032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773" y="1742"/>
                </a:lnTo>
                <a:lnTo>
                  <a:pt x="3546" y="4006"/>
                </a:lnTo>
                <a:lnTo>
                  <a:pt x="5803" y="6097"/>
                </a:lnTo>
                <a:lnTo>
                  <a:pt x="7737" y="8187"/>
                </a:lnTo>
                <a:lnTo>
                  <a:pt x="9833" y="10277"/>
                </a:lnTo>
                <a:lnTo>
                  <a:pt x="11767" y="12194"/>
                </a:lnTo>
                <a:lnTo>
                  <a:pt x="13863" y="14284"/>
                </a:lnTo>
                <a:lnTo>
                  <a:pt x="15797" y="16200"/>
                </a:lnTo>
                <a:lnTo>
                  <a:pt x="17893" y="18116"/>
                </a:lnTo>
                <a:lnTo>
                  <a:pt x="19827" y="20032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5" name="Freeform 51"/>
          <p:cNvSpPr>
            <a:spLocks/>
          </p:cNvSpPr>
          <p:nvPr/>
        </p:nvSpPr>
        <p:spPr bwMode="auto">
          <a:xfrm rot="10800000" flipH="1">
            <a:off x="11749088" y="7624763"/>
            <a:ext cx="509587" cy="10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40" y="1424"/>
              </a:cxn>
              <a:cxn ang="0">
                <a:pos x="3520" y="3798"/>
              </a:cxn>
              <a:cxn ang="0">
                <a:pos x="5440" y="5934"/>
              </a:cxn>
              <a:cxn ang="0">
                <a:pos x="7520" y="8070"/>
              </a:cxn>
              <a:cxn ang="0">
                <a:pos x="9440" y="9969"/>
              </a:cxn>
              <a:cxn ang="0">
                <a:pos x="11520" y="12105"/>
              </a:cxn>
              <a:cxn ang="0">
                <a:pos x="13440" y="14004"/>
              </a:cxn>
              <a:cxn ang="0">
                <a:pos x="15520" y="15903"/>
              </a:cxn>
              <a:cxn ang="0">
                <a:pos x="17440" y="17802"/>
              </a:cxn>
              <a:cxn ang="0">
                <a:pos x="19520" y="19464"/>
              </a:cxn>
              <a:cxn ang="0">
                <a:pos x="21440" y="21363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440" y="1424"/>
                </a:lnTo>
                <a:lnTo>
                  <a:pt x="3520" y="3798"/>
                </a:lnTo>
                <a:lnTo>
                  <a:pt x="5440" y="5934"/>
                </a:lnTo>
                <a:lnTo>
                  <a:pt x="7520" y="8070"/>
                </a:lnTo>
                <a:lnTo>
                  <a:pt x="9440" y="9969"/>
                </a:lnTo>
                <a:lnTo>
                  <a:pt x="11520" y="12105"/>
                </a:lnTo>
                <a:lnTo>
                  <a:pt x="13440" y="14004"/>
                </a:lnTo>
                <a:lnTo>
                  <a:pt x="15520" y="15903"/>
                </a:lnTo>
                <a:lnTo>
                  <a:pt x="17440" y="17802"/>
                </a:lnTo>
                <a:lnTo>
                  <a:pt x="19520" y="19464"/>
                </a:lnTo>
                <a:lnTo>
                  <a:pt x="21440" y="21363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6" name="Freeform 52"/>
          <p:cNvSpPr>
            <a:spLocks/>
          </p:cNvSpPr>
          <p:nvPr/>
        </p:nvSpPr>
        <p:spPr bwMode="auto">
          <a:xfrm rot="10800000" flipH="1">
            <a:off x="12465050" y="7523163"/>
            <a:ext cx="509588" cy="682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20" y="1080"/>
              </a:cxn>
              <a:cxn ang="0">
                <a:pos x="3040" y="3240"/>
              </a:cxn>
              <a:cxn ang="0">
                <a:pos x="5120" y="5400"/>
              </a:cxn>
              <a:cxn ang="0">
                <a:pos x="7040" y="7560"/>
              </a:cxn>
              <a:cxn ang="0">
                <a:pos x="9120" y="9720"/>
              </a:cxn>
              <a:cxn ang="0">
                <a:pos x="11040" y="11880"/>
              </a:cxn>
              <a:cxn ang="0">
                <a:pos x="13120" y="13680"/>
              </a:cxn>
              <a:cxn ang="0">
                <a:pos x="15040" y="15840"/>
              </a:cxn>
              <a:cxn ang="0">
                <a:pos x="17120" y="17640"/>
              </a:cxn>
              <a:cxn ang="0">
                <a:pos x="19040" y="19440"/>
              </a:cxn>
              <a:cxn ang="0">
                <a:pos x="21120" y="2124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120" y="1080"/>
                </a:lnTo>
                <a:lnTo>
                  <a:pt x="3040" y="3240"/>
                </a:lnTo>
                <a:lnTo>
                  <a:pt x="5120" y="5400"/>
                </a:lnTo>
                <a:lnTo>
                  <a:pt x="7040" y="7560"/>
                </a:lnTo>
                <a:lnTo>
                  <a:pt x="9120" y="9720"/>
                </a:lnTo>
                <a:lnTo>
                  <a:pt x="11040" y="11880"/>
                </a:lnTo>
                <a:lnTo>
                  <a:pt x="13120" y="13680"/>
                </a:lnTo>
                <a:lnTo>
                  <a:pt x="15040" y="15840"/>
                </a:lnTo>
                <a:lnTo>
                  <a:pt x="17120" y="17640"/>
                </a:lnTo>
                <a:lnTo>
                  <a:pt x="19040" y="19440"/>
                </a:lnTo>
                <a:lnTo>
                  <a:pt x="21120" y="21240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7" name="Freeform 53"/>
          <p:cNvSpPr>
            <a:spLocks/>
          </p:cNvSpPr>
          <p:nvPr/>
        </p:nvSpPr>
        <p:spPr bwMode="auto">
          <a:xfrm rot="10800000" flipH="1">
            <a:off x="13179425" y="7459663"/>
            <a:ext cx="512763" cy="42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0" y="584"/>
              </a:cxn>
              <a:cxn ang="0">
                <a:pos x="2720" y="2919"/>
              </a:cxn>
              <a:cxn ang="0">
                <a:pos x="4640" y="5254"/>
              </a:cxn>
              <a:cxn ang="0">
                <a:pos x="6720" y="7005"/>
              </a:cxn>
              <a:cxn ang="0">
                <a:pos x="8640" y="9341"/>
              </a:cxn>
              <a:cxn ang="0">
                <a:pos x="10720" y="11092"/>
              </a:cxn>
              <a:cxn ang="0">
                <a:pos x="12640" y="13427"/>
              </a:cxn>
              <a:cxn ang="0">
                <a:pos x="14720" y="15178"/>
              </a:cxn>
              <a:cxn ang="0">
                <a:pos x="16640" y="16930"/>
              </a:cxn>
              <a:cxn ang="0">
                <a:pos x="18560" y="18681"/>
              </a:cxn>
              <a:cxn ang="0">
                <a:pos x="20640" y="20432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640" y="584"/>
                </a:lnTo>
                <a:lnTo>
                  <a:pt x="2720" y="2919"/>
                </a:lnTo>
                <a:lnTo>
                  <a:pt x="4640" y="5254"/>
                </a:lnTo>
                <a:lnTo>
                  <a:pt x="6720" y="7005"/>
                </a:lnTo>
                <a:lnTo>
                  <a:pt x="8640" y="9341"/>
                </a:lnTo>
                <a:lnTo>
                  <a:pt x="10720" y="11092"/>
                </a:lnTo>
                <a:lnTo>
                  <a:pt x="12640" y="13427"/>
                </a:lnTo>
                <a:lnTo>
                  <a:pt x="14720" y="15178"/>
                </a:lnTo>
                <a:lnTo>
                  <a:pt x="16640" y="16930"/>
                </a:lnTo>
                <a:lnTo>
                  <a:pt x="18560" y="18681"/>
                </a:lnTo>
                <a:lnTo>
                  <a:pt x="20640" y="20432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8" name="Freeform 54"/>
          <p:cNvSpPr>
            <a:spLocks/>
          </p:cNvSpPr>
          <p:nvPr/>
        </p:nvSpPr>
        <p:spPr bwMode="auto">
          <a:xfrm rot="10800000" flipH="1">
            <a:off x="13898563" y="7423150"/>
            <a:ext cx="509587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0" y="0"/>
              </a:cxn>
              <a:cxn ang="0">
                <a:pos x="2240" y="2057"/>
              </a:cxn>
              <a:cxn ang="0">
                <a:pos x="4320" y="4114"/>
              </a:cxn>
              <a:cxn ang="0">
                <a:pos x="6240" y="6171"/>
              </a:cxn>
              <a:cxn ang="0">
                <a:pos x="8320" y="8229"/>
              </a:cxn>
              <a:cxn ang="0">
                <a:pos x="10240" y="11314"/>
              </a:cxn>
              <a:cxn ang="0">
                <a:pos x="12320" y="12343"/>
              </a:cxn>
              <a:cxn ang="0">
                <a:pos x="14240" y="14400"/>
              </a:cxn>
              <a:cxn ang="0">
                <a:pos x="16320" y="16457"/>
              </a:cxn>
              <a:cxn ang="0">
                <a:pos x="18240" y="18514"/>
              </a:cxn>
              <a:cxn ang="0">
                <a:pos x="20320" y="20571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320" y="0"/>
                </a:lnTo>
                <a:lnTo>
                  <a:pt x="2240" y="2057"/>
                </a:lnTo>
                <a:lnTo>
                  <a:pt x="4320" y="4114"/>
                </a:lnTo>
                <a:lnTo>
                  <a:pt x="6240" y="6171"/>
                </a:lnTo>
                <a:lnTo>
                  <a:pt x="8320" y="8229"/>
                </a:lnTo>
                <a:lnTo>
                  <a:pt x="10240" y="11314"/>
                </a:lnTo>
                <a:lnTo>
                  <a:pt x="12320" y="12343"/>
                </a:lnTo>
                <a:lnTo>
                  <a:pt x="14240" y="14400"/>
                </a:lnTo>
                <a:lnTo>
                  <a:pt x="16320" y="16457"/>
                </a:lnTo>
                <a:lnTo>
                  <a:pt x="18240" y="18514"/>
                </a:lnTo>
                <a:lnTo>
                  <a:pt x="20320" y="20571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59" name="Line 55"/>
          <p:cNvSpPr>
            <a:spLocks noChangeShapeType="1"/>
          </p:cNvSpPr>
          <p:nvPr/>
        </p:nvSpPr>
        <p:spPr bwMode="auto">
          <a:xfrm rot="10800000" flipH="1">
            <a:off x="14614525" y="7405688"/>
            <a:ext cx="514350" cy="9525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60" name="Line 56"/>
          <p:cNvSpPr>
            <a:spLocks noChangeShapeType="1"/>
          </p:cNvSpPr>
          <p:nvPr/>
        </p:nvSpPr>
        <p:spPr bwMode="auto">
          <a:xfrm rot="10800000" flipH="1">
            <a:off x="15336838" y="7394575"/>
            <a:ext cx="503237" cy="635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61" name="Freeform 57"/>
          <p:cNvSpPr>
            <a:spLocks/>
          </p:cNvSpPr>
          <p:nvPr/>
        </p:nvSpPr>
        <p:spPr bwMode="auto">
          <a:xfrm rot="10800000" flipH="1">
            <a:off x="5457825" y="9218613"/>
            <a:ext cx="511175" cy="87312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2080" y="19108"/>
              </a:cxn>
              <a:cxn ang="0">
                <a:pos x="4000" y="16338"/>
              </a:cxn>
              <a:cxn ang="0">
                <a:pos x="6080" y="14123"/>
              </a:cxn>
              <a:cxn ang="0">
                <a:pos x="8000" y="11908"/>
              </a:cxn>
              <a:cxn ang="0">
                <a:pos x="10080" y="9969"/>
              </a:cxn>
              <a:cxn ang="0">
                <a:pos x="12000" y="7754"/>
              </a:cxn>
              <a:cxn ang="0">
                <a:pos x="14080" y="5815"/>
              </a:cxn>
              <a:cxn ang="0">
                <a:pos x="16000" y="3877"/>
              </a:cxn>
              <a:cxn ang="0">
                <a:pos x="18080" y="2492"/>
              </a:cxn>
              <a:cxn ang="0">
                <a:pos x="20000" y="1108"/>
              </a:cxn>
              <a:cxn ang="0">
                <a:pos x="21600" y="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080" y="19108"/>
                </a:lnTo>
                <a:lnTo>
                  <a:pt x="4000" y="16338"/>
                </a:lnTo>
                <a:lnTo>
                  <a:pt x="6080" y="14123"/>
                </a:lnTo>
                <a:lnTo>
                  <a:pt x="8000" y="11908"/>
                </a:lnTo>
                <a:lnTo>
                  <a:pt x="10080" y="9969"/>
                </a:lnTo>
                <a:lnTo>
                  <a:pt x="12000" y="7754"/>
                </a:lnTo>
                <a:lnTo>
                  <a:pt x="14080" y="5815"/>
                </a:lnTo>
                <a:lnTo>
                  <a:pt x="16000" y="3877"/>
                </a:lnTo>
                <a:lnTo>
                  <a:pt x="18080" y="2492"/>
                </a:lnTo>
                <a:lnTo>
                  <a:pt x="20000" y="1108"/>
                </a:lnTo>
                <a:lnTo>
                  <a:pt x="21600" y="0"/>
                </a:ln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62" name="Line 58"/>
          <p:cNvSpPr>
            <a:spLocks noChangeShapeType="1"/>
          </p:cNvSpPr>
          <p:nvPr/>
        </p:nvSpPr>
        <p:spPr bwMode="auto">
          <a:xfrm rot="10800000" flipH="1">
            <a:off x="6173788" y="5438775"/>
            <a:ext cx="512762" cy="9525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63" name="Freeform 59"/>
          <p:cNvSpPr>
            <a:spLocks/>
          </p:cNvSpPr>
          <p:nvPr/>
        </p:nvSpPr>
        <p:spPr bwMode="auto">
          <a:xfrm rot="10800000" flipH="1">
            <a:off x="-2959100" y="5487988"/>
            <a:ext cx="18821400" cy="3735387"/>
          </a:xfrm>
          <a:custGeom>
            <a:avLst/>
            <a:gdLst/>
            <a:ahLst/>
            <a:cxnLst>
              <a:cxn ang="0">
                <a:pos x="326" y="10681"/>
              </a:cxn>
              <a:cxn ang="0">
                <a:pos x="669" y="10594"/>
              </a:cxn>
              <a:cxn ang="0">
                <a:pos x="1017" y="10695"/>
              </a:cxn>
              <a:cxn ang="0">
                <a:pos x="1365" y="10840"/>
              </a:cxn>
              <a:cxn ang="0">
                <a:pos x="1708" y="10638"/>
              </a:cxn>
              <a:cxn ang="0">
                <a:pos x="2056" y="10400"/>
              </a:cxn>
              <a:cxn ang="0">
                <a:pos x="2400" y="10782"/>
              </a:cxn>
              <a:cxn ang="0">
                <a:pos x="2747" y="11164"/>
              </a:cxn>
              <a:cxn ang="0">
                <a:pos x="3091" y="10465"/>
              </a:cxn>
              <a:cxn ang="0">
                <a:pos x="3439" y="9902"/>
              </a:cxn>
              <a:cxn ang="0">
                <a:pos x="3782" y="11107"/>
              </a:cxn>
              <a:cxn ang="0">
                <a:pos x="4130" y="11878"/>
              </a:cxn>
              <a:cxn ang="0">
                <a:pos x="4478" y="9902"/>
              </a:cxn>
              <a:cxn ang="0">
                <a:pos x="4821" y="8943"/>
              </a:cxn>
              <a:cxn ang="0">
                <a:pos x="5169" y="11986"/>
              </a:cxn>
              <a:cxn ang="0">
                <a:pos x="5513" y="13083"/>
              </a:cxn>
              <a:cxn ang="0">
                <a:pos x="5860" y="8618"/>
              </a:cxn>
              <a:cxn ang="0">
                <a:pos x="6204" y="7544"/>
              </a:cxn>
              <a:cxn ang="0">
                <a:pos x="6552" y="13739"/>
              </a:cxn>
              <a:cxn ang="0">
                <a:pos x="6895" y="14561"/>
              </a:cxn>
              <a:cxn ang="0">
                <a:pos x="7243" y="6404"/>
              </a:cxn>
              <a:cxn ang="0">
                <a:pos x="7591" y="6145"/>
              </a:cxn>
              <a:cxn ang="0">
                <a:pos x="7934" y="16335"/>
              </a:cxn>
              <a:cxn ang="0">
                <a:pos x="8282" y="15686"/>
              </a:cxn>
              <a:cxn ang="0">
                <a:pos x="8626" y="3606"/>
              </a:cxn>
              <a:cxn ang="0">
                <a:pos x="8974" y="5481"/>
              </a:cxn>
              <a:cxn ang="0">
                <a:pos x="9317" y="19069"/>
              </a:cxn>
              <a:cxn ang="0">
                <a:pos x="9665" y="15744"/>
              </a:cxn>
              <a:cxn ang="0">
                <a:pos x="10008" y="1262"/>
              </a:cxn>
              <a:cxn ang="0">
                <a:pos x="10356" y="6073"/>
              </a:cxn>
              <a:cxn ang="0">
                <a:pos x="10704" y="20720"/>
              </a:cxn>
              <a:cxn ang="0">
                <a:pos x="11048" y="14561"/>
              </a:cxn>
              <a:cxn ang="0">
                <a:pos x="11395" y="519"/>
              </a:cxn>
              <a:cxn ang="0">
                <a:pos x="11739" y="7702"/>
              </a:cxn>
              <a:cxn ang="0">
                <a:pos x="12087" y="20446"/>
              </a:cxn>
              <a:cxn ang="0">
                <a:pos x="12430" y="12715"/>
              </a:cxn>
              <a:cxn ang="0">
                <a:pos x="12778" y="1774"/>
              </a:cxn>
              <a:cxn ang="0">
                <a:pos x="13126" y="9520"/>
              </a:cxn>
              <a:cxn ang="0">
                <a:pos x="13469" y="18405"/>
              </a:cxn>
              <a:cxn ang="0">
                <a:pos x="13817" y="11128"/>
              </a:cxn>
              <a:cxn ang="0">
                <a:pos x="14161" y="4320"/>
              </a:cxn>
              <a:cxn ang="0">
                <a:pos x="14509" y="10753"/>
              </a:cxn>
              <a:cxn ang="0">
                <a:pos x="14852" y="15657"/>
              </a:cxn>
              <a:cxn ang="0">
                <a:pos x="15200" y="10299"/>
              </a:cxn>
              <a:cxn ang="0">
                <a:pos x="15543" y="6981"/>
              </a:cxn>
              <a:cxn ang="0">
                <a:pos x="15891" y="11200"/>
              </a:cxn>
              <a:cxn ang="0">
                <a:pos x="16239" y="13299"/>
              </a:cxn>
              <a:cxn ang="0">
                <a:pos x="16582" y="10155"/>
              </a:cxn>
              <a:cxn ang="0">
                <a:pos x="16930" y="8928"/>
              </a:cxn>
              <a:cxn ang="0">
                <a:pos x="17274" y="11143"/>
              </a:cxn>
              <a:cxn ang="0">
                <a:pos x="17622" y="11799"/>
              </a:cxn>
              <a:cxn ang="0">
                <a:pos x="17965" y="10320"/>
              </a:cxn>
              <a:cxn ang="0">
                <a:pos x="18313" y="10003"/>
              </a:cxn>
              <a:cxn ang="0">
                <a:pos x="18656" y="10941"/>
              </a:cxn>
              <a:cxn ang="0">
                <a:pos x="19004" y="11070"/>
              </a:cxn>
              <a:cxn ang="0">
                <a:pos x="19352" y="10508"/>
              </a:cxn>
              <a:cxn ang="0">
                <a:pos x="19696" y="10472"/>
              </a:cxn>
              <a:cxn ang="0">
                <a:pos x="20043" y="10789"/>
              </a:cxn>
              <a:cxn ang="0">
                <a:pos x="20387" y="10789"/>
              </a:cxn>
              <a:cxn ang="0">
                <a:pos x="20735" y="10616"/>
              </a:cxn>
              <a:cxn ang="0">
                <a:pos x="21078" y="10631"/>
              </a:cxn>
              <a:cxn ang="0">
                <a:pos x="21426" y="10717"/>
              </a:cxn>
            </a:cxnLst>
            <a:rect l="0" t="0" r="r" b="b"/>
            <a:pathLst>
              <a:path w="21600" h="21600">
                <a:moveTo>
                  <a:pt x="0" y="10724"/>
                </a:moveTo>
                <a:lnTo>
                  <a:pt x="22" y="10724"/>
                </a:lnTo>
                <a:lnTo>
                  <a:pt x="45" y="10724"/>
                </a:lnTo>
                <a:lnTo>
                  <a:pt x="67" y="10724"/>
                </a:lnTo>
                <a:lnTo>
                  <a:pt x="89" y="10724"/>
                </a:lnTo>
                <a:lnTo>
                  <a:pt x="107" y="10724"/>
                </a:lnTo>
                <a:lnTo>
                  <a:pt x="129" y="10717"/>
                </a:lnTo>
                <a:lnTo>
                  <a:pt x="152" y="10717"/>
                </a:lnTo>
                <a:lnTo>
                  <a:pt x="174" y="10710"/>
                </a:lnTo>
                <a:lnTo>
                  <a:pt x="196" y="10710"/>
                </a:lnTo>
                <a:lnTo>
                  <a:pt x="219" y="10703"/>
                </a:lnTo>
                <a:lnTo>
                  <a:pt x="241" y="10703"/>
                </a:lnTo>
                <a:lnTo>
                  <a:pt x="259" y="10695"/>
                </a:lnTo>
                <a:lnTo>
                  <a:pt x="281" y="10688"/>
                </a:lnTo>
                <a:lnTo>
                  <a:pt x="303" y="10688"/>
                </a:lnTo>
                <a:lnTo>
                  <a:pt x="326" y="10681"/>
                </a:lnTo>
                <a:lnTo>
                  <a:pt x="348" y="10674"/>
                </a:lnTo>
                <a:lnTo>
                  <a:pt x="370" y="10667"/>
                </a:lnTo>
                <a:lnTo>
                  <a:pt x="388" y="10659"/>
                </a:lnTo>
                <a:lnTo>
                  <a:pt x="410" y="10652"/>
                </a:lnTo>
                <a:lnTo>
                  <a:pt x="433" y="10645"/>
                </a:lnTo>
                <a:lnTo>
                  <a:pt x="455" y="10638"/>
                </a:lnTo>
                <a:lnTo>
                  <a:pt x="477" y="10631"/>
                </a:lnTo>
                <a:lnTo>
                  <a:pt x="500" y="10631"/>
                </a:lnTo>
                <a:lnTo>
                  <a:pt x="522" y="10623"/>
                </a:lnTo>
                <a:lnTo>
                  <a:pt x="540" y="10616"/>
                </a:lnTo>
                <a:lnTo>
                  <a:pt x="562" y="10609"/>
                </a:lnTo>
                <a:lnTo>
                  <a:pt x="584" y="10609"/>
                </a:lnTo>
                <a:lnTo>
                  <a:pt x="607" y="10602"/>
                </a:lnTo>
                <a:lnTo>
                  <a:pt x="629" y="10602"/>
                </a:lnTo>
                <a:lnTo>
                  <a:pt x="651" y="10594"/>
                </a:lnTo>
                <a:lnTo>
                  <a:pt x="669" y="10594"/>
                </a:lnTo>
                <a:lnTo>
                  <a:pt x="691" y="10594"/>
                </a:lnTo>
                <a:lnTo>
                  <a:pt x="714" y="10594"/>
                </a:lnTo>
                <a:lnTo>
                  <a:pt x="736" y="10594"/>
                </a:lnTo>
                <a:lnTo>
                  <a:pt x="758" y="10602"/>
                </a:lnTo>
                <a:lnTo>
                  <a:pt x="781" y="10602"/>
                </a:lnTo>
                <a:lnTo>
                  <a:pt x="803" y="10609"/>
                </a:lnTo>
                <a:lnTo>
                  <a:pt x="821" y="10609"/>
                </a:lnTo>
                <a:lnTo>
                  <a:pt x="843" y="10616"/>
                </a:lnTo>
                <a:lnTo>
                  <a:pt x="865" y="10623"/>
                </a:lnTo>
                <a:lnTo>
                  <a:pt x="888" y="10631"/>
                </a:lnTo>
                <a:lnTo>
                  <a:pt x="910" y="10638"/>
                </a:lnTo>
                <a:lnTo>
                  <a:pt x="932" y="10652"/>
                </a:lnTo>
                <a:lnTo>
                  <a:pt x="950" y="10659"/>
                </a:lnTo>
                <a:lnTo>
                  <a:pt x="972" y="10674"/>
                </a:lnTo>
                <a:lnTo>
                  <a:pt x="995" y="10681"/>
                </a:lnTo>
                <a:lnTo>
                  <a:pt x="1017" y="10695"/>
                </a:lnTo>
                <a:lnTo>
                  <a:pt x="1039" y="10710"/>
                </a:lnTo>
                <a:lnTo>
                  <a:pt x="1061" y="10717"/>
                </a:lnTo>
                <a:lnTo>
                  <a:pt x="1084" y="10731"/>
                </a:lnTo>
                <a:lnTo>
                  <a:pt x="1102" y="10746"/>
                </a:lnTo>
                <a:lnTo>
                  <a:pt x="1124" y="10753"/>
                </a:lnTo>
                <a:lnTo>
                  <a:pt x="1146" y="10768"/>
                </a:lnTo>
                <a:lnTo>
                  <a:pt x="1169" y="10782"/>
                </a:lnTo>
                <a:lnTo>
                  <a:pt x="1191" y="10789"/>
                </a:lnTo>
                <a:lnTo>
                  <a:pt x="1213" y="10804"/>
                </a:lnTo>
                <a:lnTo>
                  <a:pt x="1231" y="10811"/>
                </a:lnTo>
                <a:lnTo>
                  <a:pt x="1253" y="10818"/>
                </a:lnTo>
                <a:lnTo>
                  <a:pt x="1276" y="10825"/>
                </a:lnTo>
                <a:lnTo>
                  <a:pt x="1298" y="10832"/>
                </a:lnTo>
                <a:lnTo>
                  <a:pt x="1320" y="10832"/>
                </a:lnTo>
                <a:lnTo>
                  <a:pt x="1342" y="10840"/>
                </a:lnTo>
                <a:lnTo>
                  <a:pt x="1365" y="10840"/>
                </a:lnTo>
                <a:lnTo>
                  <a:pt x="1383" y="10840"/>
                </a:lnTo>
                <a:lnTo>
                  <a:pt x="1405" y="10840"/>
                </a:lnTo>
                <a:lnTo>
                  <a:pt x="1427" y="10832"/>
                </a:lnTo>
                <a:lnTo>
                  <a:pt x="1450" y="10832"/>
                </a:lnTo>
                <a:lnTo>
                  <a:pt x="1472" y="10825"/>
                </a:lnTo>
                <a:lnTo>
                  <a:pt x="1494" y="10811"/>
                </a:lnTo>
                <a:lnTo>
                  <a:pt x="1512" y="10804"/>
                </a:lnTo>
                <a:lnTo>
                  <a:pt x="1534" y="10789"/>
                </a:lnTo>
                <a:lnTo>
                  <a:pt x="1557" y="10775"/>
                </a:lnTo>
                <a:lnTo>
                  <a:pt x="1579" y="10760"/>
                </a:lnTo>
                <a:lnTo>
                  <a:pt x="1601" y="10746"/>
                </a:lnTo>
                <a:lnTo>
                  <a:pt x="1623" y="10724"/>
                </a:lnTo>
                <a:lnTo>
                  <a:pt x="1646" y="10703"/>
                </a:lnTo>
                <a:lnTo>
                  <a:pt x="1664" y="10681"/>
                </a:lnTo>
                <a:lnTo>
                  <a:pt x="1686" y="10659"/>
                </a:lnTo>
                <a:lnTo>
                  <a:pt x="1708" y="10638"/>
                </a:lnTo>
                <a:lnTo>
                  <a:pt x="1730" y="10616"/>
                </a:lnTo>
                <a:lnTo>
                  <a:pt x="1753" y="10594"/>
                </a:lnTo>
                <a:lnTo>
                  <a:pt x="1775" y="10573"/>
                </a:lnTo>
                <a:lnTo>
                  <a:pt x="1797" y="10551"/>
                </a:lnTo>
                <a:lnTo>
                  <a:pt x="1815" y="10530"/>
                </a:lnTo>
                <a:lnTo>
                  <a:pt x="1838" y="10508"/>
                </a:lnTo>
                <a:lnTo>
                  <a:pt x="1860" y="10486"/>
                </a:lnTo>
                <a:lnTo>
                  <a:pt x="1882" y="10472"/>
                </a:lnTo>
                <a:lnTo>
                  <a:pt x="1904" y="10450"/>
                </a:lnTo>
                <a:lnTo>
                  <a:pt x="1927" y="10436"/>
                </a:lnTo>
                <a:lnTo>
                  <a:pt x="1945" y="10421"/>
                </a:lnTo>
                <a:lnTo>
                  <a:pt x="1967" y="10414"/>
                </a:lnTo>
                <a:lnTo>
                  <a:pt x="1989" y="10407"/>
                </a:lnTo>
                <a:lnTo>
                  <a:pt x="2011" y="10400"/>
                </a:lnTo>
                <a:lnTo>
                  <a:pt x="2034" y="10400"/>
                </a:lnTo>
                <a:lnTo>
                  <a:pt x="2056" y="10400"/>
                </a:lnTo>
                <a:lnTo>
                  <a:pt x="2078" y="10400"/>
                </a:lnTo>
                <a:lnTo>
                  <a:pt x="2096" y="10407"/>
                </a:lnTo>
                <a:lnTo>
                  <a:pt x="2119" y="10414"/>
                </a:lnTo>
                <a:lnTo>
                  <a:pt x="2141" y="10429"/>
                </a:lnTo>
                <a:lnTo>
                  <a:pt x="2163" y="10443"/>
                </a:lnTo>
                <a:lnTo>
                  <a:pt x="2185" y="10465"/>
                </a:lnTo>
                <a:lnTo>
                  <a:pt x="2208" y="10486"/>
                </a:lnTo>
                <a:lnTo>
                  <a:pt x="2226" y="10508"/>
                </a:lnTo>
                <a:lnTo>
                  <a:pt x="2248" y="10537"/>
                </a:lnTo>
                <a:lnTo>
                  <a:pt x="2270" y="10566"/>
                </a:lnTo>
                <a:lnTo>
                  <a:pt x="2292" y="10594"/>
                </a:lnTo>
                <a:lnTo>
                  <a:pt x="2315" y="10631"/>
                </a:lnTo>
                <a:lnTo>
                  <a:pt x="2337" y="10667"/>
                </a:lnTo>
                <a:lnTo>
                  <a:pt x="2359" y="10703"/>
                </a:lnTo>
                <a:lnTo>
                  <a:pt x="2377" y="10746"/>
                </a:lnTo>
                <a:lnTo>
                  <a:pt x="2400" y="10782"/>
                </a:lnTo>
                <a:lnTo>
                  <a:pt x="2422" y="10818"/>
                </a:lnTo>
                <a:lnTo>
                  <a:pt x="2444" y="10861"/>
                </a:lnTo>
                <a:lnTo>
                  <a:pt x="2466" y="10897"/>
                </a:lnTo>
                <a:lnTo>
                  <a:pt x="2489" y="10941"/>
                </a:lnTo>
                <a:lnTo>
                  <a:pt x="2507" y="10977"/>
                </a:lnTo>
                <a:lnTo>
                  <a:pt x="2529" y="11006"/>
                </a:lnTo>
                <a:lnTo>
                  <a:pt x="2551" y="11042"/>
                </a:lnTo>
                <a:lnTo>
                  <a:pt x="2573" y="11070"/>
                </a:lnTo>
                <a:lnTo>
                  <a:pt x="2596" y="11099"/>
                </a:lnTo>
                <a:lnTo>
                  <a:pt x="2618" y="11121"/>
                </a:lnTo>
                <a:lnTo>
                  <a:pt x="2640" y="11135"/>
                </a:lnTo>
                <a:lnTo>
                  <a:pt x="2658" y="11150"/>
                </a:lnTo>
                <a:lnTo>
                  <a:pt x="2680" y="11164"/>
                </a:lnTo>
                <a:lnTo>
                  <a:pt x="2703" y="11171"/>
                </a:lnTo>
                <a:lnTo>
                  <a:pt x="2725" y="11171"/>
                </a:lnTo>
                <a:lnTo>
                  <a:pt x="2747" y="11164"/>
                </a:lnTo>
                <a:lnTo>
                  <a:pt x="2770" y="11157"/>
                </a:lnTo>
                <a:lnTo>
                  <a:pt x="2788" y="11143"/>
                </a:lnTo>
                <a:lnTo>
                  <a:pt x="2810" y="11121"/>
                </a:lnTo>
                <a:lnTo>
                  <a:pt x="2832" y="11092"/>
                </a:lnTo>
                <a:lnTo>
                  <a:pt x="2854" y="11063"/>
                </a:lnTo>
                <a:lnTo>
                  <a:pt x="2877" y="11027"/>
                </a:lnTo>
                <a:lnTo>
                  <a:pt x="2899" y="10984"/>
                </a:lnTo>
                <a:lnTo>
                  <a:pt x="2921" y="10941"/>
                </a:lnTo>
                <a:lnTo>
                  <a:pt x="2939" y="10890"/>
                </a:lnTo>
                <a:lnTo>
                  <a:pt x="2961" y="10840"/>
                </a:lnTo>
                <a:lnTo>
                  <a:pt x="2984" y="10782"/>
                </a:lnTo>
                <a:lnTo>
                  <a:pt x="3006" y="10717"/>
                </a:lnTo>
                <a:lnTo>
                  <a:pt x="3028" y="10659"/>
                </a:lnTo>
                <a:lnTo>
                  <a:pt x="3051" y="10594"/>
                </a:lnTo>
                <a:lnTo>
                  <a:pt x="3073" y="10530"/>
                </a:lnTo>
                <a:lnTo>
                  <a:pt x="3091" y="10465"/>
                </a:lnTo>
                <a:lnTo>
                  <a:pt x="3113" y="10400"/>
                </a:lnTo>
                <a:lnTo>
                  <a:pt x="3135" y="10335"/>
                </a:lnTo>
                <a:lnTo>
                  <a:pt x="3158" y="10270"/>
                </a:lnTo>
                <a:lnTo>
                  <a:pt x="3180" y="10212"/>
                </a:lnTo>
                <a:lnTo>
                  <a:pt x="3202" y="10155"/>
                </a:lnTo>
                <a:lnTo>
                  <a:pt x="3220" y="10097"/>
                </a:lnTo>
                <a:lnTo>
                  <a:pt x="3242" y="10046"/>
                </a:lnTo>
                <a:lnTo>
                  <a:pt x="3265" y="10003"/>
                </a:lnTo>
                <a:lnTo>
                  <a:pt x="3287" y="9967"/>
                </a:lnTo>
                <a:lnTo>
                  <a:pt x="3309" y="9931"/>
                </a:lnTo>
                <a:lnTo>
                  <a:pt x="3332" y="9909"/>
                </a:lnTo>
                <a:lnTo>
                  <a:pt x="3354" y="9888"/>
                </a:lnTo>
                <a:lnTo>
                  <a:pt x="3372" y="9880"/>
                </a:lnTo>
                <a:lnTo>
                  <a:pt x="3394" y="9880"/>
                </a:lnTo>
                <a:lnTo>
                  <a:pt x="3416" y="9888"/>
                </a:lnTo>
                <a:lnTo>
                  <a:pt x="3439" y="9902"/>
                </a:lnTo>
                <a:lnTo>
                  <a:pt x="3461" y="9924"/>
                </a:lnTo>
                <a:lnTo>
                  <a:pt x="3483" y="9953"/>
                </a:lnTo>
                <a:lnTo>
                  <a:pt x="3501" y="9996"/>
                </a:lnTo>
                <a:lnTo>
                  <a:pt x="3523" y="10046"/>
                </a:lnTo>
                <a:lnTo>
                  <a:pt x="3546" y="10104"/>
                </a:lnTo>
                <a:lnTo>
                  <a:pt x="3568" y="10169"/>
                </a:lnTo>
                <a:lnTo>
                  <a:pt x="3590" y="10241"/>
                </a:lnTo>
                <a:lnTo>
                  <a:pt x="3613" y="10320"/>
                </a:lnTo>
                <a:lnTo>
                  <a:pt x="3635" y="10407"/>
                </a:lnTo>
                <a:lnTo>
                  <a:pt x="3653" y="10501"/>
                </a:lnTo>
                <a:lnTo>
                  <a:pt x="3675" y="10594"/>
                </a:lnTo>
                <a:lnTo>
                  <a:pt x="3697" y="10695"/>
                </a:lnTo>
                <a:lnTo>
                  <a:pt x="3720" y="10796"/>
                </a:lnTo>
                <a:lnTo>
                  <a:pt x="3742" y="10897"/>
                </a:lnTo>
                <a:lnTo>
                  <a:pt x="3764" y="11006"/>
                </a:lnTo>
                <a:lnTo>
                  <a:pt x="3782" y="11107"/>
                </a:lnTo>
                <a:lnTo>
                  <a:pt x="3804" y="11215"/>
                </a:lnTo>
                <a:lnTo>
                  <a:pt x="3827" y="11316"/>
                </a:lnTo>
                <a:lnTo>
                  <a:pt x="3849" y="11409"/>
                </a:lnTo>
                <a:lnTo>
                  <a:pt x="3871" y="11503"/>
                </a:lnTo>
                <a:lnTo>
                  <a:pt x="3894" y="11590"/>
                </a:lnTo>
                <a:lnTo>
                  <a:pt x="3916" y="11669"/>
                </a:lnTo>
                <a:lnTo>
                  <a:pt x="3934" y="11741"/>
                </a:lnTo>
                <a:lnTo>
                  <a:pt x="3956" y="11799"/>
                </a:lnTo>
                <a:lnTo>
                  <a:pt x="3978" y="11849"/>
                </a:lnTo>
                <a:lnTo>
                  <a:pt x="4001" y="11893"/>
                </a:lnTo>
                <a:lnTo>
                  <a:pt x="4023" y="11921"/>
                </a:lnTo>
                <a:lnTo>
                  <a:pt x="4045" y="11936"/>
                </a:lnTo>
                <a:lnTo>
                  <a:pt x="4063" y="11943"/>
                </a:lnTo>
                <a:lnTo>
                  <a:pt x="4085" y="11936"/>
                </a:lnTo>
                <a:lnTo>
                  <a:pt x="4108" y="11914"/>
                </a:lnTo>
                <a:lnTo>
                  <a:pt x="4130" y="11878"/>
                </a:lnTo>
                <a:lnTo>
                  <a:pt x="4152" y="11828"/>
                </a:lnTo>
                <a:lnTo>
                  <a:pt x="4175" y="11770"/>
                </a:lnTo>
                <a:lnTo>
                  <a:pt x="4197" y="11691"/>
                </a:lnTo>
                <a:lnTo>
                  <a:pt x="4215" y="11604"/>
                </a:lnTo>
                <a:lnTo>
                  <a:pt x="4237" y="11503"/>
                </a:lnTo>
                <a:lnTo>
                  <a:pt x="4259" y="11395"/>
                </a:lnTo>
                <a:lnTo>
                  <a:pt x="4282" y="11272"/>
                </a:lnTo>
                <a:lnTo>
                  <a:pt x="4304" y="11143"/>
                </a:lnTo>
                <a:lnTo>
                  <a:pt x="4326" y="10998"/>
                </a:lnTo>
                <a:lnTo>
                  <a:pt x="4344" y="10854"/>
                </a:lnTo>
                <a:lnTo>
                  <a:pt x="4366" y="10703"/>
                </a:lnTo>
                <a:lnTo>
                  <a:pt x="4389" y="10544"/>
                </a:lnTo>
                <a:lnTo>
                  <a:pt x="4411" y="10385"/>
                </a:lnTo>
                <a:lnTo>
                  <a:pt x="4433" y="10227"/>
                </a:lnTo>
                <a:lnTo>
                  <a:pt x="4456" y="10061"/>
                </a:lnTo>
                <a:lnTo>
                  <a:pt x="4478" y="9902"/>
                </a:lnTo>
                <a:lnTo>
                  <a:pt x="4496" y="9751"/>
                </a:lnTo>
                <a:lnTo>
                  <a:pt x="4518" y="9606"/>
                </a:lnTo>
                <a:lnTo>
                  <a:pt x="4540" y="9462"/>
                </a:lnTo>
                <a:lnTo>
                  <a:pt x="4563" y="9332"/>
                </a:lnTo>
                <a:lnTo>
                  <a:pt x="4585" y="9210"/>
                </a:lnTo>
                <a:lnTo>
                  <a:pt x="4607" y="9102"/>
                </a:lnTo>
                <a:lnTo>
                  <a:pt x="4630" y="9008"/>
                </a:lnTo>
                <a:lnTo>
                  <a:pt x="4647" y="8928"/>
                </a:lnTo>
                <a:lnTo>
                  <a:pt x="4670" y="8864"/>
                </a:lnTo>
                <a:lnTo>
                  <a:pt x="4692" y="8813"/>
                </a:lnTo>
                <a:lnTo>
                  <a:pt x="4714" y="8784"/>
                </a:lnTo>
                <a:lnTo>
                  <a:pt x="4737" y="8777"/>
                </a:lnTo>
                <a:lnTo>
                  <a:pt x="4759" y="8791"/>
                </a:lnTo>
                <a:lnTo>
                  <a:pt x="4777" y="8820"/>
                </a:lnTo>
                <a:lnTo>
                  <a:pt x="4799" y="8871"/>
                </a:lnTo>
                <a:lnTo>
                  <a:pt x="4821" y="8943"/>
                </a:lnTo>
                <a:lnTo>
                  <a:pt x="4844" y="9029"/>
                </a:lnTo>
                <a:lnTo>
                  <a:pt x="4866" y="9138"/>
                </a:lnTo>
                <a:lnTo>
                  <a:pt x="4888" y="9267"/>
                </a:lnTo>
                <a:lnTo>
                  <a:pt x="4911" y="9419"/>
                </a:lnTo>
                <a:lnTo>
                  <a:pt x="4928" y="9578"/>
                </a:lnTo>
                <a:lnTo>
                  <a:pt x="4951" y="9758"/>
                </a:lnTo>
                <a:lnTo>
                  <a:pt x="4973" y="9953"/>
                </a:lnTo>
                <a:lnTo>
                  <a:pt x="4995" y="10155"/>
                </a:lnTo>
                <a:lnTo>
                  <a:pt x="5018" y="10371"/>
                </a:lnTo>
                <a:lnTo>
                  <a:pt x="5040" y="10594"/>
                </a:lnTo>
                <a:lnTo>
                  <a:pt x="5058" y="10825"/>
                </a:lnTo>
                <a:lnTo>
                  <a:pt x="5080" y="11056"/>
                </a:lnTo>
                <a:lnTo>
                  <a:pt x="5102" y="11294"/>
                </a:lnTo>
                <a:lnTo>
                  <a:pt x="5125" y="11532"/>
                </a:lnTo>
                <a:lnTo>
                  <a:pt x="5147" y="11763"/>
                </a:lnTo>
                <a:lnTo>
                  <a:pt x="5169" y="11986"/>
                </a:lnTo>
                <a:lnTo>
                  <a:pt x="5191" y="12203"/>
                </a:lnTo>
                <a:lnTo>
                  <a:pt x="5209" y="12412"/>
                </a:lnTo>
                <a:lnTo>
                  <a:pt x="5232" y="12607"/>
                </a:lnTo>
                <a:lnTo>
                  <a:pt x="5254" y="12780"/>
                </a:lnTo>
                <a:lnTo>
                  <a:pt x="5276" y="12946"/>
                </a:lnTo>
                <a:lnTo>
                  <a:pt x="5299" y="13083"/>
                </a:lnTo>
                <a:lnTo>
                  <a:pt x="5321" y="13198"/>
                </a:lnTo>
                <a:lnTo>
                  <a:pt x="5339" y="13299"/>
                </a:lnTo>
                <a:lnTo>
                  <a:pt x="5361" y="13364"/>
                </a:lnTo>
                <a:lnTo>
                  <a:pt x="5383" y="13407"/>
                </a:lnTo>
                <a:lnTo>
                  <a:pt x="5406" y="13429"/>
                </a:lnTo>
                <a:lnTo>
                  <a:pt x="5428" y="13414"/>
                </a:lnTo>
                <a:lnTo>
                  <a:pt x="5450" y="13371"/>
                </a:lnTo>
                <a:lnTo>
                  <a:pt x="5472" y="13306"/>
                </a:lnTo>
                <a:lnTo>
                  <a:pt x="5490" y="13205"/>
                </a:lnTo>
                <a:lnTo>
                  <a:pt x="5513" y="13083"/>
                </a:lnTo>
                <a:lnTo>
                  <a:pt x="5535" y="12924"/>
                </a:lnTo>
                <a:lnTo>
                  <a:pt x="5557" y="12744"/>
                </a:lnTo>
                <a:lnTo>
                  <a:pt x="5580" y="12542"/>
                </a:lnTo>
                <a:lnTo>
                  <a:pt x="5602" y="12311"/>
                </a:lnTo>
                <a:lnTo>
                  <a:pt x="5620" y="12058"/>
                </a:lnTo>
                <a:lnTo>
                  <a:pt x="5642" y="11792"/>
                </a:lnTo>
                <a:lnTo>
                  <a:pt x="5664" y="11503"/>
                </a:lnTo>
                <a:lnTo>
                  <a:pt x="5687" y="11200"/>
                </a:lnTo>
                <a:lnTo>
                  <a:pt x="5709" y="10883"/>
                </a:lnTo>
                <a:lnTo>
                  <a:pt x="5731" y="10558"/>
                </a:lnTo>
                <a:lnTo>
                  <a:pt x="5753" y="10227"/>
                </a:lnTo>
                <a:lnTo>
                  <a:pt x="5771" y="9902"/>
                </a:lnTo>
                <a:lnTo>
                  <a:pt x="5794" y="9570"/>
                </a:lnTo>
                <a:lnTo>
                  <a:pt x="5816" y="9246"/>
                </a:lnTo>
                <a:lnTo>
                  <a:pt x="5838" y="8928"/>
                </a:lnTo>
                <a:lnTo>
                  <a:pt x="5860" y="8618"/>
                </a:lnTo>
                <a:lnTo>
                  <a:pt x="5883" y="8330"/>
                </a:lnTo>
                <a:lnTo>
                  <a:pt x="5905" y="8056"/>
                </a:lnTo>
                <a:lnTo>
                  <a:pt x="5923" y="7811"/>
                </a:lnTo>
                <a:lnTo>
                  <a:pt x="5945" y="7580"/>
                </a:lnTo>
                <a:lnTo>
                  <a:pt x="5968" y="7385"/>
                </a:lnTo>
                <a:lnTo>
                  <a:pt x="5990" y="7219"/>
                </a:lnTo>
                <a:lnTo>
                  <a:pt x="6012" y="7082"/>
                </a:lnTo>
                <a:lnTo>
                  <a:pt x="6034" y="6981"/>
                </a:lnTo>
                <a:lnTo>
                  <a:pt x="6052" y="6916"/>
                </a:lnTo>
                <a:lnTo>
                  <a:pt x="6075" y="6887"/>
                </a:lnTo>
                <a:lnTo>
                  <a:pt x="6097" y="6902"/>
                </a:lnTo>
                <a:lnTo>
                  <a:pt x="6119" y="6952"/>
                </a:lnTo>
                <a:lnTo>
                  <a:pt x="6141" y="7039"/>
                </a:lnTo>
                <a:lnTo>
                  <a:pt x="6164" y="7169"/>
                </a:lnTo>
                <a:lnTo>
                  <a:pt x="6186" y="7342"/>
                </a:lnTo>
                <a:lnTo>
                  <a:pt x="6204" y="7544"/>
                </a:lnTo>
                <a:lnTo>
                  <a:pt x="6226" y="7789"/>
                </a:lnTo>
                <a:lnTo>
                  <a:pt x="6249" y="8063"/>
                </a:lnTo>
                <a:lnTo>
                  <a:pt x="6271" y="8373"/>
                </a:lnTo>
                <a:lnTo>
                  <a:pt x="6293" y="8712"/>
                </a:lnTo>
                <a:lnTo>
                  <a:pt x="6315" y="9080"/>
                </a:lnTo>
                <a:lnTo>
                  <a:pt x="6333" y="9469"/>
                </a:lnTo>
                <a:lnTo>
                  <a:pt x="6356" y="9873"/>
                </a:lnTo>
                <a:lnTo>
                  <a:pt x="6378" y="10299"/>
                </a:lnTo>
                <a:lnTo>
                  <a:pt x="6400" y="10739"/>
                </a:lnTo>
                <a:lnTo>
                  <a:pt x="6422" y="11179"/>
                </a:lnTo>
                <a:lnTo>
                  <a:pt x="6445" y="11626"/>
                </a:lnTo>
                <a:lnTo>
                  <a:pt x="6467" y="12073"/>
                </a:lnTo>
                <a:lnTo>
                  <a:pt x="6485" y="12506"/>
                </a:lnTo>
                <a:lnTo>
                  <a:pt x="6507" y="12938"/>
                </a:lnTo>
                <a:lnTo>
                  <a:pt x="6530" y="13349"/>
                </a:lnTo>
                <a:lnTo>
                  <a:pt x="6552" y="13739"/>
                </a:lnTo>
                <a:lnTo>
                  <a:pt x="6574" y="14107"/>
                </a:lnTo>
                <a:lnTo>
                  <a:pt x="6596" y="14446"/>
                </a:lnTo>
                <a:lnTo>
                  <a:pt x="6614" y="14749"/>
                </a:lnTo>
                <a:lnTo>
                  <a:pt x="6637" y="15015"/>
                </a:lnTo>
                <a:lnTo>
                  <a:pt x="6659" y="15246"/>
                </a:lnTo>
                <a:lnTo>
                  <a:pt x="6681" y="15427"/>
                </a:lnTo>
                <a:lnTo>
                  <a:pt x="6703" y="15571"/>
                </a:lnTo>
                <a:lnTo>
                  <a:pt x="6726" y="15657"/>
                </a:lnTo>
                <a:lnTo>
                  <a:pt x="6748" y="15701"/>
                </a:lnTo>
                <a:lnTo>
                  <a:pt x="6766" y="15693"/>
                </a:lnTo>
                <a:lnTo>
                  <a:pt x="6788" y="15628"/>
                </a:lnTo>
                <a:lnTo>
                  <a:pt x="6810" y="15520"/>
                </a:lnTo>
                <a:lnTo>
                  <a:pt x="6833" y="15354"/>
                </a:lnTo>
                <a:lnTo>
                  <a:pt x="6855" y="15138"/>
                </a:lnTo>
                <a:lnTo>
                  <a:pt x="6877" y="14871"/>
                </a:lnTo>
                <a:lnTo>
                  <a:pt x="6895" y="14561"/>
                </a:lnTo>
                <a:lnTo>
                  <a:pt x="6918" y="14200"/>
                </a:lnTo>
                <a:lnTo>
                  <a:pt x="6940" y="13804"/>
                </a:lnTo>
                <a:lnTo>
                  <a:pt x="6962" y="13364"/>
                </a:lnTo>
                <a:lnTo>
                  <a:pt x="6984" y="12895"/>
                </a:lnTo>
                <a:lnTo>
                  <a:pt x="7007" y="12390"/>
                </a:lnTo>
                <a:lnTo>
                  <a:pt x="7029" y="11864"/>
                </a:lnTo>
                <a:lnTo>
                  <a:pt x="7047" y="11316"/>
                </a:lnTo>
                <a:lnTo>
                  <a:pt x="7069" y="10753"/>
                </a:lnTo>
                <a:lnTo>
                  <a:pt x="7091" y="10176"/>
                </a:lnTo>
                <a:lnTo>
                  <a:pt x="7114" y="9606"/>
                </a:lnTo>
                <a:lnTo>
                  <a:pt x="7136" y="9029"/>
                </a:lnTo>
                <a:lnTo>
                  <a:pt x="7158" y="8467"/>
                </a:lnTo>
                <a:lnTo>
                  <a:pt x="7176" y="7912"/>
                </a:lnTo>
                <a:lnTo>
                  <a:pt x="7199" y="7385"/>
                </a:lnTo>
                <a:lnTo>
                  <a:pt x="7221" y="6880"/>
                </a:lnTo>
                <a:lnTo>
                  <a:pt x="7243" y="6404"/>
                </a:lnTo>
                <a:lnTo>
                  <a:pt x="7265" y="5964"/>
                </a:lnTo>
                <a:lnTo>
                  <a:pt x="7288" y="5575"/>
                </a:lnTo>
                <a:lnTo>
                  <a:pt x="7310" y="5222"/>
                </a:lnTo>
                <a:lnTo>
                  <a:pt x="7328" y="4926"/>
                </a:lnTo>
                <a:lnTo>
                  <a:pt x="7350" y="4688"/>
                </a:lnTo>
                <a:lnTo>
                  <a:pt x="7372" y="4500"/>
                </a:lnTo>
                <a:lnTo>
                  <a:pt x="7395" y="4378"/>
                </a:lnTo>
                <a:lnTo>
                  <a:pt x="7417" y="4320"/>
                </a:lnTo>
                <a:lnTo>
                  <a:pt x="7439" y="4327"/>
                </a:lnTo>
                <a:lnTo>
                  <a:pt x="7462" y="4392"/>
                </a:lnTo>
                <a:lnTo>
                  <a:pt x="7479" y="4529"/>
                </a:lnTo>
                <a:lnTo>
                  <a:pt x="7502" y="4731"/>
                </a:lnTo>
                <a:lnTo>
                  <a:pt x="7524" y="4991"/>
                </a:lnTo>
                <a:lnTo>
                  <a:pt x="7546" y="5322"/>
                </a:lnTo>
                <a:lnTo>
                  <a:pt x="7569" y="5705"/>
                </a:lnTo>
                <a:lnTo>
                  <a:pt x="7591" y="6145"/>
                </a:lnTo>
                <a:lnTo>
                  <a:pt x="7609" y="6642"/>
                </a:lnTo>
                <a:lnTo>
                  <a:pt x="7631" y="7183"/>
                </a:lnTo>
                <a:lnTo>
                  <a:pt x="7653" y="7767"/>
                </a:lnTo>
                <a:lnTo>
                  <a:pt x="7676" y="8388"/>
                </a:lnTo>
                <a:lnTo>
                  <a:pt x="7698" y="9044"/>
                </a:lnTo>
                <a:lnTo>
                  <a:pt x="7720" y="9722"/>
                </a:lnTo>
                <a:lnTo>
                  <a:pt x="7743" y="10414"/>
                </a:lnTo>
                <a:lnTo>
                  <a:pt x="7760" y="11128"/>
                </a:lnTo>
                <a:lnTo>
                  <a:pt x="7783" y="11835"/>
                </a:lnTo>
                <a:lnTo>
                  <a:pt x="7805" y="12549"/>
                </a:lnTo>
                <a:lnTo>
                  <a:pt x="7827" y="13248"/>
                </a:lnTo>
                <a:lnTo>
                  <a:pt x="7850" y="13926"/>
                </a:lnTo>
                <a:lnTo>
                  <a:pt x="7872" y="14583"/>
                </a:lnTo>
                <a:lnTo>
                  <a:pt x="7890" y="15210"/>
                </a:lnTo>
                <a:lnTo>
                  <a:pt x="7912" y="15794"/>
                </a:lnTo>
                <a:lnTo>
                  <a:pt x="7934" y="16335"/>
                </a:lnTo>
                <a:lnTo>
                  <a:pt x="7957" y="16826"/>
                </a:lnTo>
                <a:lnTo>
                  <a:pt x="7979" y="17258"/>
                </a:lnTo>
                <a:lnTo>
                  <a:pt x="8001" y="17626"/>
                </a:lnTo>
                <a:lnTo>
                  <a:pt x="8024" y="17929"/>
                </a:lnTo>
                <a:lnTo>
                  <a:pt x="8041" y="18160"/>
                </a:lnTo>
                <a:lnTo>
                  <a:pt x="8064" y="18319"/>
                </a:lnTo>
                <a:lnTo>
                  <a:pt x="8086" y="18398"/>
                </a:lnTo>
                <a:lnTo>
                  <a:pt x="8108" y="18405"/>
                </a:lnTo>
                <a:lnTo>
                  <a:pt x="8131" y="18326"/>
                </a:lnTo>
                <a:lnTo>
                  <a:pt x="8153" y="18174"/>
                </a:lnTo>
                <a:lnTo>
                  <a:pt x="8171" y="17944"/>
                </a:lnTo>
                <a:lnTo>
                  <a:pt x="8193" y="17633"/>
                </a:lnTo>
                <a:lnTo>
                  <a:pt x="8215" y="17251"/>
                </a:lnTo>
                <a:lnTo>
                  <a:pt x="8238" y="16790"/>
                </a:lnTo>
                <a:lnTo>
                  <a:pt x="8260" y="16270"/>
                </a:lnTo>
                <a:lnTo>
                  <a:pt x="8282" y="15686"/>
                </a:lnTo>
                <a:lnTo>
                  <a:pt x="8305" y="15044"/>
                </a:lnTo>
                <a:lnTo>
                  <a:pt x="8322" y="14352"/>
                </a:lnTo>
                <a:lnTo>
                  <a:pt x="8345" y="13609"/>
                </a:lnTo>
                <a:lnTo>
                  <a:pt x="8367" y="12837"/>
                </a:lnTo>
                <a:lnTo>
                  <a:pt x="8389" y="12030"/>
                </a:lnTo>
                <a:lnTo>
                  <a:pt x="8412" y="11207"/>
                </a:lnTo>
                <a:lnTo>
                  <a:pt x="8434" y="10364"/>
                </a:lnTo>
                <a:lnTo>
                  <a:pt x="8452" y="9520"/>
                </a:lnTo>
                <a:lnTo>
                  <a:pt x="8474" y="8676"/>
                </a:lnTo>
                <a:lnTo>
                  <a:pt x="8496" y="7847"/>
                </a:lnTo>
                <a:lnTo>
                  <a:pt x="8519" y="7039"/>
                </a:lnTo>
                <a:lnTo>
                  <a:pt x="8541" y="6260"/>
                </a:lnTo>
                <a:lnTo>
                  <a:pt x="8563" y="5524"/>
                </a:lnTo>
                <a:lnTo>
                  <a:pt x="8586" y="4825"/>
                </a:lnTo>
                <a:lnTo>
                  <a:pt x="8603" y="4190"/>
                </a:lnTo>
                <a:lnTo>
                  <a:pt x="8626" y="3606"/>
                </a:lnTo>
                <a:lnTo>
                  <a:pt x="8648" y="3094"/>
                </a:lnTo>
                <a:lnTo>
                  <a:pt x="8670" y="2654"/>
                </a:lnTo>
                <a:lnTo>
                  <a:pt x="8693" y="2286"/>
                </a:lnTo>
                <a:lnTo>
                  <a:pt x="8715" y="2012"/>
                </a:lnTo>
                <a:lnTo>
                  <a:pt x="8737" y="1817"/>
                </a:lnTo>
                <a:lnTo>
                  <a:pt x="8755" y="1709"/>
                </a:lnTo>
                <a:lnTo>
                  <a:pt x="8777" y="1695"/>
                </a:lnTo>
                <a:lnTo>
                  <a:pt x="8800" y="1774"/>
                </a:lnTo>
                <a:lnTo>
                  <a:pt x="8822" y="1940"/>
                </a:lnTo>
                <a:lnTo>
                  <a:pt x="8844" y="2200"/>
                </a:lnTo>
                <a:lnTo>
                  <a:pt x="8867" y="2546"/>
                </a:lnTo>
                <a:lnTo>
                  <a:pt x="8884" y="2979"/>
                </a:lnTo>
                <a:lnTo>
                  <a:pt x="8907" y="3498"/>
                </a:lnTo>
                <a:lnTo>
                  <a:pt x="8929" y="4089"/>
                </a:lnTo>
                <a:lnTo>
                  <a:pt x="8951" y="4753"/>
                </a:lnTo>
                <a:lnTo>
                  <a:pt x="8974" y="5481"/>
                </a:lnTo>
                <a:lnTo>
                  <a:pt x="8996" y="6267"/>
                </a:lnTo>
                <a:lnTo>
                  <a:pt x="9018" y="7111"/>
                </a:lnTo>
                <a:lnTo>
                  <a:pt x="9036" y="7991"/>
                </a:lnTo>
                <a:lnTo>
                  <a:pt x="9058" y="8907"/>
                </a:lnTo>
                <a:lnTo>
                  <a:pt x="9081" y="9844"/>
                </a:lnTo>
                <a:lnTo>
                  <a:pt x="9103" y="10804"/>
                </a:lnTo>
                <a:lnTo>
                  <a:pt x="9125" y="11763"/>
                </a:lnTo>
                <a:lnTo>
                  <a:pt x="9148" y="12715"/>
                </a:lnTo>
                <a:lnTo>
                  <a:pt x="9165" y="13660"/>
                </a:lnTo>
                <a:lnTo>
                  <a:pt x="9188" y="14575"/>
                </a:lnTo>
                <a:lnTo>
                  <a:pt x="9210" y="15463"/>
                </a:lnTo>
                <a:lnTo>
                  <a:pt x="9232" y="16299"/>
                </a:lnTo>
                <a:lnTo>
                  <a:pt x="9255" y="17092"/>
                </a:lnTo>
                <a:lnTo>
                  <a:pt x="9277" y="17821"/>
                </a:lnTo>
                <a:lnTo>
                  <a:pt x="9299" y="18477"/>
                </a:lnTo>
                <a:lnTo>
                  <a:pt x="9317" y="19069"/>
                </a:lnTo>
                <a:lnTo>
                  <a:pt x="9339" y="19566"/>
                </a:lnTo>
                <a:lnTo>
                  <a:pt x="9362" y="19985"/>
                </a:lnTo>
                <a:lnTo>
                  <a:pt x="9384" y="20309"/>
                </a:lnTo>
                <a:lnTo>
                  <a:pt x="9406" y="20540"/>
                </a:lnTo>
                <a:lnTo>
                  <a:pt x="9429" y="20662"/>
                </a:lnTo>
                <a:lnTo>
                  <a:pt x="9446" y="20691"/>
                </a:lnTo>
                <a:lnTo>
                  <a:pt x="9469" y="20619"/>
                </a:lnTo>
                <a:lnTo>
                  <a:pt x="9491" y="20446"/>
                </a:lnTo>
                <a:lnTo>
                  <a:pt x="9513" y="20165"/>
                </a:lnTo>
                <a:lnTo>
                  <a:pt x="9536" y="19797"/>
                </a:lnTo>
                <a:lnTo>
                  <a:pt x="9558" y="19328"/>
                </a:lnTo>
                <a:lnTo>
                  <a:pt x="9580" y="18766"/>
                </a:lnTo>
                <a:lnTo>
                  <a:pt x="9598" y="18124"/>
                </a:lnTo>
                <a:lnTo>
                  <a:pt x="9620" y="17403"/>
                </a:lnTo>
                <a:lnTo>
                  <a:pt x="9643" y="16602"/>
                </a:lnTo>
                <a:lnTo>
                  <a:pt x="9665" y="15744"/>
                </a:lnTo>
                <a:lnTo>
                  <a:pt x="9687" y="14835"/>
                </a:lnTo>
                <a:lnTo>
                  <a:pt x="9710" y="13876"/>
                </a:lnTo>
                <a:lnTo>
                  <a:pt x="9727" y="12873"/>
                </a:lnTo>
                <a:lnTo>
                  <a:pt x="9750" y="11849"/>
                </a:lnTo>
                <a:lnTo>
                  <a:pt x="9772" y="10811"/>
                </a:lnTo>
                <a:lnTo>
                  <a:pt x="9794" y="9765"/>
                </a:lnTo>
                <a:lnTo>
                  <a:pt x="9817" y="8727"/>
                </a:lnTo>
                <a:lnTo>
                  <a:pt x="9839" y="7702"/>
                </a:lnTo>
                <a:lnTo>
                  <a:pt x="9861" y="6700"/>
                </a:lnTo>
                <a:lnTo>
                  <a:pt x="9879" y="5741"/>
                </a:lnTo>
                <a:lnTo>
                  <a:pt x="9901" y="4825"/>
                </a:lnTo>
                <a:lnTo>
                  <a:pt x="9924" y="3967"/>
                </a:lnTo>
                <a:lnTo>
                  <a:pt x="9946" y="3173"/>
                </a:lnTo>
                <a:lnTo>
                  <a:pt x="9968" y="2452"/>
                </a:lnTo>
                <a:lnTo>
                  <a:pt x="9991" y="1810"/>
                </a:lnTo>
                <a:lnTo>
                  <a:pt x="10008" y="1262"/>
                </a:lnTo>
                <a:lnTo>
                  <a:pt x="10031" y="801"/>
                </a:lnTo>
                <a:lnTo>
                  <a:pt x="10053" y="447"/>
                </a:lnTo>
                <a:lnTo>
                  <a:pt x="10075" y="188"/>
                </a:lnTo>
                <a:lnTo>
                  <a:pt x="10098" y="43"/>
                </a:lnTo>
                <a:lnTo>
                  <a:pt x="10120" y="0"/>
                </a:lnTo>
                <a:lnTo>
                  <a:pt x="10142" y="65"/>
                </a:lnTo>
                <a:lnTo>
                  <a:pt x="10160" y="238"/>
                </a:lnTo>
                <a:lnTo>
                  <a:pt x="10182" y="519"/>
                </a:lnTo>
                <a:lnTo>
                  <a:pt x="10205" y="902"/>
                </a:lnTo>
                <a:lnTo>
                  <a:pt x="10227" y="1392"/>
                </a:lnTo>
                <a:lnTo>
                  <a:pt x="10249" y="1969"/>
                </a:lnTo>
                <a:lnTo>
                  <a:pt x="10271" y="2640"/>
                </a:lnTo>
                <a:lnTo>
                  <a:pt x="10294" y="3397"/>
                </a:lnTo>
                <a:lnTo>
                  <a:pt x="10312" y="4226"/>
                </a:lnTo>
                <a:lnTo>
                  <a:pt x="10334" y="5121"/>
                </a:lnTo>
                <a:lnTo>
                  <a:pt x="10356" y="6073"/>
                </a:lnTo>
                <a:lnTo>
                  <a:pt x="10379" y="7075"/>
                </a:lnTo>
                <a:lnTo>
                  <a:pt x="10401" y="8121"/>
                </a:lnTo>
                <a:lnTo>
                  <a:pt x="10423" y="9188"/>
                </a:lnTo>
                <a:lnTo>
                  <a:pt x="10441" y="10270"/>
                </a:lnTo>
                <a:lnTo>
                  <a:pt x="10463" y="11366"/>
                </a:lnTo>
                <a:lnTo>
                  <a:pt x="10486" y="12448"/>
                </a:lnTo>
                <a:lnTo>
                  <a:pt x="10508" y="13515"/>
                </a:lnTo>
                <a:lnTo>
                  <a:pt x="10530" y="14561"/>
                </a:lnTo>
                <a:lnTo>
                  <a:pt x="10552" y="15564"/>
                </a:lnTo>
                <a:lnTo>
                  <a:pt x="10575" y="16516"/>
                </a:lnTo>
                <a:lnTo>
                  <a:pt x="10593" y="17417"/>
                </a:lnTo>
                <a:lnTo>
                  <a:pt x="10615" y="18239"/>
                </a:lnTo>
                <a:lnTo>
                  <a:pt x="10637" y="18996"/>
                </a:lnTo>
                <a:lnTo>
                  <a:pt x="10660" y="19667"/>
                </a:lnTo>
                <a:lnTo>
                  <a:pt x="10682" y="20244"/>
                </a:lnTo>
                <a:lnTo>
                  <a:pt x="10704" y="20720"/>
                </a:lnTo>
                <a:lnTo>
                  <a:pt x="10722" y="21102"/>
                </a:lnTo>
                <a:lnTo>
                  <a:pt x="10744" y="21376"/>
                </a:lnTo>
                <a:lnTo>
                  <a:pt x="10767" y="21542"/>
                </a:lnTo>
                <a:lnTo>
                  <a:pt x="10789" y="21600"/>
                </a:lnTo>
                <a:lnTo>
                  <a:pt x="10811" y="21542"/>
                </a:lnTo>
                <a:lnTo>
                  <a:pt x="10833" y="21376"/>
                </a:lnTo>
                <a:lnTo>
                  <a:pt x="10856" y="21102"/>
                </a:lnTo>
                <a:lnTo>
                  <a:pt x="10874" y="20720"/>
                </a:lnTo>
                <a:lnTo>
                  <a:pt x="10896" y="20244"/>
                </a:lnTo>
                <a:lnTo>
                  <a:pt x="10918" y="19667"/>
                </a:lnTo>
                <a:lnTo>
                  <a:pt x="10940" y="18996"/>
                </a:lnTo>
                <a:lnTo>
                  <a:pt x="10963" y="18239"/>
                </a:lnTo>
                <a:lnTo>
                  <a:pt x="10985" y="17417"/>
                </a:lnTo>
                <a:lnTo>
                  <a:pt x="11003" y="16516"/>
                </a:lnTo>
                <a:lnTo>
                  <a:pt x="11025" y="15564"/>
                </a:lnTo>
                <a:lnTo>
                  <a:pt x="11048" y="14561"/>
                </a:lnTo>
                <a:lnTo>
                  <a:pt x="11070" y="13515"/>
                </a:lnTo>
                <a:lnTo>
                  <a:pt x="11092" y="12448"/>
                </a:lnTo>
                <a:lnTo>
                  <a:pt x="11114" y="11366"/>
                </a:lnTo>
                <a:lnTo>
                  <a:pt x="11137" y="10270"/>
                </a:lnTo>
                <a:lnTo>
                  <a:pt x="11155" y="9188"/>
                </a:lnTo>
                <a:lnTo>
                  <a:pt x="11177" y="8121"/>
                </a:lnTo>
                <a:lnTo>
                  <a:pt x="11199" y="7075"/>
                </a:lnTo>
                <a:lnTo>
                  <a:pt x="11221" y="6073"/>
                </a:lnTo>
                <a:lnTo>
                  <a:pt x="11244" y="5121"/>
                </a:lnTo>
                <a:lnTo>
                  <a:pt x="11266" y="4226"/>
                </a:lnTo>
                <a:lnTo>
                  <a:pt x="11284" y="3397"/>
                </a:lnTo>
                <a:lnTo>
                  <a:pt x="11306" y="2640"/>
                </a:lnTo>
                <a:lnTo>
                  <a:pt x="11329" y="1969"/>
                </a:lnTo>
                <a:lnTo>
                  <a:pt x="11351" y="1392"/>
                </a:lnTo>
                <a:lnTo>
                  <a:pt x="11373" y="902"/>
                </a:lnTo>
                <a:lnTo>
                  <a:pt x="11395" y="519"/>
                </a:lnTo>
                <a:lnTo>
                  <a:pt x="11418" y="238"/>
                </a:lnTo>
                <a:lnTo>
                  <a:pt x="11436" y="65"/>
                </a:lnTo>
                <a:lnTo>
                  <a:pt x="11458" y="0"/>
                </a:lnTo>
                <a:lnTo>
                  <a:pt x="11480" y="43"/>
                </a:lnTo>
                <a:lnTo>
                  <a:pt x="11502" y="188"/>
                </a:lnTo>
                <a:lnTo>
                  <a:pt x="11525" y="447"/>
                </a:lnTo>
                <a:lnTo>
                  <a:pt x="11547" y="801"/>
                </a:lnTo>
                <a:lnTo>
                  <a:pt x="11569" y="1262"/>
                </a:lnTo>
                <a:lnTo>
                  <a:pt x="11587" y="1810"/>
                </a:lnTo>
                <a:lnTo>
                  <a:pt x="11609" y="2452"/>
                </a:lnTo>
                <a:lnTo>
                  <a:pt x="11632" y="3173"/>
                </a:lnTo>
                <a:lnTo>
                  <a:pt x="11654" y="3967"/>
                </a:lnTo>
                <a:lnTo>
                  <a:pt x="11676" y="4825"/>
                </a:lnTo>
                <a:lnTo>
                  <a:pt x="11699" y="5741"/>
                </a:lnTo>
                <a:lnTo>
                  <a:pt x="11717" y="6700"/>
                </a:lnTo>
                <a:lnTo>
                  <a:pt x="11739" y="7702"/>
                </a:lnTo>
                <a:lnTo>
                  <a:pt x="11761" y="8727"/>
                </a:lnTo>
                <a:lnTo>
                  <a:pt x="11783" y="9765"/>
                </a:lnTo>
                <a:lnTo>
                  <a:pt x="11806" y="10811"/>
                </a:lnTo>
                <a:lnTo>
                  <a:pt x="11828" y="11849"/>
                </a:lnTo>
                <a:lnTo>
                  <a:pt x="11850" y="12873"/>
                </a:lnTo>
                <a:lnTo>
                  <a:pt x="11868" y="13876"/>
                </a:lnTo>
                <a:lnTo>
                  <a:pt x="11890" y="14835"/>
                </a:lnTo>
                <a:lnTo>
                  <a:pt x="11913" y="15744"/>
                </a:lnTo>
                <a:lnTo>
                  <a:pt x="11935" y="16602"/>
                </a:lnTo>
                <a:lnTo>
                  <a:pt x="11957" y="17403"/>
                </a:lnTo>
                <a:lnTo>
                  <a:pt x="11980" y="18124"/>
                </a:lnTo>
                <a:lnTo>
                  <a:pt x="11998" y="18766"/>
                </a:lnTo>
                <a:lnTo>
                  <a:pt x="12020" y="19328"/>
                </a:lnTo>
                <a:lnTo>
                  <a:pt x="12042" y="19797"/>
                </a:lnTo>
                <a:lnTo>
                  <a:pt x="12064" y="20165"/>
                </a:lnTo>
                <a:lnTo>
                  <a:pt x="12087" y="20446"/>
                </a:lnTo>
                <a:lnTo>
                  <a:pt x="12109" y="20619"/>
                </a:lnTo>
                <a:lnTo>
                  <a:pt x="12131" y="20691"/>
                </a:lnTo>
                <a:lnTo>
                  <a:pt x="12149" y="20662"/>
                </a:lnTo>
                <a:lnTo>
                  <a:pt x="12171" y="20540"/>
                </a:lnTo>
                <a:lnTo>
                  <a:pt x="12194" y="20309"/>
                </a:lnTo>
                <a:lnTo>
                  <a:pt x="12216" y="19985"/>
                </a:lnTo>
                <a:lnTo>
                  <a:pt x="12238" y="19566"/>
                </a:lnTo>
                <a:lnTo>
                  <a:pt x="12261" y="19069"/>
                </a:lnTo>
                <a:lnTo>
                  <a:pt x="12279" y="18477"/>
                </a:lnTo>
                <a:lnTo>
                  <a:pt x="12301" y="17821"/>
                </a:lnTo>
                <a:lnTo>
                  <a:pt x="12323" y="17092"/>
                </a:lnTo>
                <a:lnTo>
                  <a:pt x="12345" y="16299"/>
                </a:lnTo>
                <a:lnTo>
                  <a:pt x="12368" y="15463"/>
                </a:lnTo>
                <a:lnTo>
                  <a:pt x="12390" y="14575"/>
                </a:lnTo>
                <a:lnTo>
                  <a:pt x="12412" y="13660"/>
                </a:lnTo>
                <a:lnTo>
                  <a:pt x="12430" y="12715"/>
                </a:lnTo>
                <a:lnTo>
                  <a:pt x="12452" y="11763"/>
                </a:lnTo>
                <a:lnTo>
                  <a:pt x="12475" y="10804"/>
                </a:lnTo>
                <a:lnTo>
                  <a:pt x="12497" y="9844"/>
                </a:lnTo>
                <a:lnTo>
                  <a:pt x="12519" y="8907"/>
                </a:lnTo>
                <a:lnTo>
                  <a:pt x="12542" y="7991"/>
                </a:lnTo>
                <a:lnTo>
                  <a:pt x="12559" y="7111"/>
                </a:lnTo>
                <a:lnTo>
                  <a:pt x="12582" y="6267"/>
                </a:lnTo>
                <a:lnTo>
                  <a:pt x="12604" y="5481"/>
                </a:lnTo>
                <a:lnTo>
                  <a:pt x="12626" y="4753"/>
                </a:lnTo>
                <a:lnTo>
                  <a:pt x="12649" y="4089"/>
                </a:lnTo>
                <a:lnTo>
                  <a:pt x="12671" y="3498"/>
                </a:lnTo>
                <a:lnTo>
                  <a:pt x="12693" y="2979"/>
                </a:lnTo>
                <a:lnTo>
                  <a:pt x="12711" y="2546"/>
                </a:lnTo>
                <a:lnTo>
                  <a:pt x="12733" y="2200"/>
                </a:lnTo>
                <a:lnTo>
                  <a:pt x="12756" y="1940"/>
                </a:lnTo>
                <a:lnTo>
                  <a:pt x="12778" y="1774"/>
                </a:lnTo>
                <a:lnTo>
                  <a:pt x="12800" y="1695"/>
                </a:lnTo>
                <a:lnTo>
                  <a:pt x="12823" y="1709"/>
                </a:lnTo>
                <a:lnTo>
                  <a:pt x="12840" y="1817"/>
                </a:lnTo>
                <a:lnTo>
                  <a:pt x="12863" y="2012"/>
                </a:lnTo>
                <a:lnTo>
                  <a:pt x="12885" y="2286"/>
                </a:lnTo>
                <a:lnTo>
                  <a:pt x="12907" y="2654"/>
                </a:lnTo>
                <a:lnTo>
                  <a:pt x="12930" y="3094"/>
                </a:lnTo>
                <a:lnTo>
                  <a:pt x="12952" y="3606"/>
                </a:lnTo>
                <a:lnTo>
                  <a:pt x="12974" y="4190"/>
                </a:lnTo>
                <a:lnTo>
                  <a:pt x="12992" y="4825"/>
                </a:lnTo>
                <a:lnTo>
                  <a:pt x="13014" y="5524"/>
                </a:lnTo>
                <a:lnTo>
                  <a:pt x="13037" y="6260"/>
                </a:lnTo>
                <a:lnTo>
                  <a:pt x="13059" y="7039"/>
                </a:lnTo>
                <a:lnTo>
                  <a:pt x="13081" y="7847"/>
                </a:lnTo>
                <a:lnTo>
                  <a:pt x="13104" y="8676"/>
                </a:lnTo>
                <a:lnTo>
                  <a:pt x="13126" y="9520"/>
                </a:lnTo>
                <a:lnTo>
                  <a:pt x="13144" y="10364"/>
                </a:lnTo>
                <a:lnTo>
                  <a:pt x="13166" y="11207"/>
                </a:lnTo>
                <a:lnTo>
                  <a:pt x="13188" y="12030"/>
                </a:lnTo>
                <a:lnTo>
                  <a:pt x="13211" y="12837"/>
                </a:lnTo>
                <a:lnTo>
                  <a:pt x="13233" y="13609"/>
                </a:lnTo>
                <a:lnTo>
                  <a:pt x="13255" y="14352"/>
                </a:lnTo>
                <a:lnTo>
                  <a:pt x="13273" y="15044"/>
                </a:lnTo>
                <a:lnTo>
                  <a:pt x="13295" y="15686"/>
                </a:lnTo>
                <a:lnTo>
                  <a:pt x="13318" y="16270"/>
                </a:lnTo>
                <a:lnTo>
                  <a:pt x="13340" y="16790"/>
                </a:lnTo>
                <a:lnTo>
                  <a:pt x="13362" y="17251"/>
                </a:lnTo>
                <a:lnTo>
                  <a:pt x="13385" y="17633"/>
                </a:lnTo>
                <a:lnTo>
                  <a:pt x="13407" y="17944"/>
                </a:lnTo>
                <a:lnTo>
                  <a:pt x="13425" y="18174"/>
                </a:lnTo>
                <a:lnTo>
                  <a:pt x="13447" y="18326"/>
                </a:lnTo>
                <a:lnTo>
                  <a:pt x="13469" y="18405"/>
                </a:lnTo>
                <a:lnTo>
                  <a:pt x="13492" y="18398"/>
                </a:lnTo>
                <a:lnTo>
                  <a:pt x="13514" y="18319"/>
                </a:lnTo>
                <a:lnTo>
                  <a:pt x="13536" y="18160"/>
                </a:lnTo>
                <a:lnTo>
                  <a:pt x="13554" y="17929"/>
                </a:lnTo>
                <a:lnTo>
                  <a:pt x="13576" y="17626"/>
                </a:lnTo>
                <a:lnTo>
                  <a:pt x="13599" y="17258"/>
                </a:lnTo>
                <a:lnTo>
                  <a:pt x="13621" y="16826"/>
                </a:lnTo>
                <a:lnTo>
                  <a:pt x="13643" y="16335"/>
                </a:lnTo>
                <a:lnTo>
                  <a:pt x="13666" y="15794"/>
                </a:lnTo>
                <a:lnTo>
                  <a:pt x="13688" y="15210"/>
                </a:lnTo>
                <a:lnTo>
                  <a:pt x="13706" y="14583"/>
                </a:lnTo>
                <a:lnTo>
                  <a:pt x="13728" y="13926"/>
                </a:lnTo>
                <a:lnTo>
                  <a:pt x="13750" y="13248"/>
                </a:lnTo>
                <a:lnTo>
                  <a:pt x="13773" y="12549"/>
                </a:lnTo>
                <a:lnTo>
                  <a:pt x="13795" y="11835"/>
                </a:lnTo>
                <a:lnTo>
                  <a:pt x="13817" y="11128"/>
                </a:lnTo>
                <a:lnTo>
                  <a:pt x="13835" y="10414"/>
                </a:lnTo>
                <a:lnTo>
                  <a:pt x="13857" y="9722"/>
                </a:lnTo>
                <a:lnTo>
                  <a:pt x="13880" y="9044"/>
                </a:lnTo>
                <a:lnTo>
                  <a:pt x="13902" y="8388"/>
                </a:lnTo>
                <a:lnTo>
                  <a:pt x="13924" y="7767"/>
                </a:lnTo>
                <a:lnTo>
                  <a:pt x="13947" y="7183"/>
                </a:lnTo>
                <a:lnTo>
                  <a:pt x="13969" y="6642"/>
                </a:lnTo>
                <a:lnTo>
                  <a:pt x="13987" y="6145"/>
                </a:lnTo>
                <a:lnTo>
                  <a:pt x="14009" y="5705"/>
                </a:lnTo>
                <a:lnTo>
                  <a:pt x="14031" y="5322"/>
                </a:lnTo>
                <a:lnTo>
                  <a:pt x="14054" y="4991"/>
                </a:lnTo>
                <a:lnTo>
                  <a:pt x="14076" y="4731"/>
                </a:lnTo>
                <a:lnTo>
                  <a:pt x="14098" y="4529"/>
                </a:lnTo>
                <a:lnTo>
                  <a:pt x="14116" y="4392"/>
                </a:lnTo>
                <a:lnTo>
                  <a:pt x="14138" y="4327"/>
                </a:lnTo>
                <a:lnTo>
                  <a:pt x="14161" y="4320"/>
                </a:lnTo>
                <a:lnTo>
                  <a:pt x="14183" y="4378"/>
                </a:lnTo>
                <a:lnTo>
                  <a:pt x="14205" y="4500"/>
                </a:lnTo>
                <a:lnTo>
                  <a:pt x="14228" y="4688"/>
                </a:lnTo>
                <a:lnTo>
                  <a:pt x="14250" y="4926"/>
                </a:lnTo>
                <a:lnTo>
                  <a:pt x="14268" y="5222"/>
                </a:lnTo>
                <a:lnTo>
                  <a:pt x="14290" y="5575"/>
                </a:lnTo>
                <a:lnTo>
                  <a:pt x="14312" y="5964"/>
                </a:lnTo>
                <a:lnTo>
                  <a:pt x="14335" y="6404"/>
                </a:lnTo>
                <a:lnTo>
                  <a:pt x="14357" y="6880"/>
                </a:lnTo>
                <a:lnTo>
                  <a:pt x="14379" y="7385"/>
                </a:lnTo>
                <a:lnTo>
                  <a:pt x="14401" y="7912"/>
                </a:lnTo>
                <a:lnTo>
                  <a:pt x="14419" y="8467"/>
                </a:lnTo>
                <a:lnTo>
                  <a:pt x="14442" y="9029"/>
                </a:lnTo>
                <a:lnTo>
                  <a:pt x="14464" y="9606"/>
                </a:lnTo>
                <a:lnTo>
                  <a:pt x="14486" y="10176"/>
                </a:lnTo>
                <a:lnTo>
                  <a:pt x="14509" y="10753"/>
                </a:lnTo>
                <a:lnTo>
                  <a:pt x="14531" y="11316"/>
                </a:lnTo>
                <a:lnTo>
                  <a:pt x="14549" y="11864"/>
                </a:lnTo>
                <a:lnTo>
                  <a:pt x="14571" y="12390"/>
                </a:lnTo>
                <a:lnTo>
                  <a:pt x="14593" y="12895"/>
                </a:lnTo>
                <a:lnTo>
                  <a:pt x="14616" y="13364"/>
                </a:lnTo>
                <a:lnTo>
                  <a:pt x="14638" y="13804"/>
                </a:lnTo>
                <a:lnTo>
                  <a:pt x="14660" y="14200"/>
                </a:lnTo>
                <a:lnTo>
                  <a:pt x="14682" y="14561"/>
                </a:lnTo>
                <a:lnTo>
                  <a:pt x="14700" y="14871"/>
                </a:lnTo>
                <a:lnTo>
                  <a:pt x="14723" y="15138"/>
                </a:lnTo>
                <a:lnTo>
                  <a:pt x="14745" y="15354"/>
                </a:lnTo>
                <a:lnTo>
                  <a:pt x="14767" y="15520"/>
                </a:lnTo>
                <a:lnTo>
                  <a:pt x="14790" y="15628"/>
                </a:lnTo>
                <a:lnTo>
                  <a:pt x="14812" y="15693"/>
                </a:lnTo>
                <a:lnTo>
                  <a:pt x="14830" y="15701"/>
                </a:lnTo>
                <a:lnTo>
                  <a:pt x="14852" y="15657"/>
                </a:lnTo>
                <a:lnTo>
                  <a:pt x="14874" y="15571"/>
                </a:lnTo>
                <a:lnTo>
                  <a:pt x="14897" y="15427"/>
                </a:lnTo>
                <a:lnTo>
                  <a:pt x="14919" y="15246"/>
                </a:lnTo>
                <a:lnTo>
                  <a:pt x="14941" y="15015"/>
                </a:lnTo>
                <a:lnTo>
                  <a:pt x="14963" y="14749"/>
                </a:lnTo>
                <a:lnTo>
                  <a:pt x="14981" y="14446"/>
                </a:lnTo>
                <a:lnTo>
                  <a:pt x="15004" y="14107"/>
                </a:lnTo>
                <a:lnTo>
                  <a:pt x="15026" y="13739"/>
                </a:lnTo>
                <a:lnTo>
                  <a:pt x="15048" y="13349"/>
                </a:lnTo>
                <a:lnTo>
                  <a:pt x="15070" y="12938"/>
                </a:lnTo>
                <a:lnTo>
                  <a:pt x="15093" y="12506"/>
                </a:lnTo>
                <a:lnTo>
                  <a:pt x="15111" y="12073"/>
                </a:lnTo>
                <a:lnTo>
                  <a:pt x="15133" y="11626"/>
                </a:lnTo>
                <a:lnTo>
                  <a:pt x="15155" y="11179"/>
                </a:lnTo>
                <a:lnTo>
                  <a:pt x="15178" y="10739"/>
                </a:lnTo>
                <a:lnTo>
                  <a:pt x="15200" y="10299"/>
                </a:lnTo>
                <a:lnTo>
                  <a:pt x="15222" y="9873"/>
                </a:lnTo>
                <a:lnTo>
                  <a:pt x="15244" y="9469"/>
                </a:lnTo>
                <a:lnTo>
                  <a:pt x="15262" y="9080"/>
                </a:lnTo>
                <a:lnTo>
                  <a:pt x="15285" y="8712"/>
                </a:lnTo>
                <a:lnTo>
                  <a:pt x="15307" y="8373"/>
                </a:lnTo>
                <a:lnTo>
                  <a:pt x="15329" y="8063"/>
                </a:lnTo>
                <a:lnTo>
                  <a:pt x="15351" y="7789"/>
                </a:lnTo>
                <a:lnTo>
                  <a:pt x="15374" y="7544"/>
                </a:lnTo>
                <a:lnTo>
                  <a:pt x="15392" y="7342"/>
                </a:lnTo>
                <a:lnTo>
                  <a:pt x="15414" y="7169"/>
                </a:lnTo>
                <a:lnTo>
                  <a:pt x="15436" y="7039"/>
                </a:lnTo>
                <a:lnTo>
                  <a:pt x="15459" y="6952"/>
                </a:lnTo>
                <a:lnTo>
                  <a:pt x="15481" y="6902"/>
                </a:lnTo>
                <a:lnTo>
                  <a:pt x="15503" y="6887"/>
                </a:lnTo>
                <a:lnTo>
                  <a:pt x="15525" y="6916"/>
                </a:lnTo>
                <a:lnTo>
                  <a:pt x="15543" y="6981"/>
                </a:lnTo>
                <a:lnTo>
                  <a:pt x="15566" y="7082"/>
                </a:lnTo>
                <a:lnTo>
                  <a:pt x="15588" y="7219"/>
                </a:lnTo>
                <a:lnTo>
                  <a:pt x="15610" y="7385"/>
                </a:lnTo>
                <a:lnTo>
                  <a:pt x="15632" y="7580"/>
                </a:lnTo>
                <a:lnTo>
                  <a:pt x="15655" y="7811"/>
                </a:lnTo>
                <a:lnTo>
                  <a:pt x="15673" y="8056"/>
                </a:lnTo>
                <a:lnTo>
                  <a:pt x="15695" y="8330"/>
                </a:lnTo>
                <a:lnTo>
                  <a:pt x="15717" y="8618"/>
                </a:lnTo>
                <a:lnTo>
                  <a:pt x="15740" y="8928"/>
                </a:lnTo>
                <a:lnTo>
                  <a:pt x="15762" y="9246"/>
                </a:lnTo>
                <a:lnTo>
                  <a:pt x="15784" y="9570"/>
                </a:lnTo>
                <a:lnTo>
                  <a:pt x="15806" y="9902"/>
                </a:lnTo>
                <a:lnTo>
                  <a:pt x="15824" y="10227"/>
                </a:lnTo>
                <a:lnTo>
                  <a:pt x="15847" y="10558"/>
                </a:lnTo>
                <a:lnTo>
                  <a:pt x="15869" y="10883"/>
                </a:lnTo>
                <a:lnTo>
                  <a:pt x="15891" y="11200"/>
                </a:lnTo>
                <a:lnTo>
                  <a:pt x="15913" y="11503"/>
                </a:lnTo>
                <a:lnTo>
                  <a:pt x="15936" y="11792"/>
                </a:lnTo>
                <a:lnTo>
                  <a:pt x="15958" y="12058"/>
                </a:lnTo>
                <a:lnTo>
                  <a:pt x="15976" y="12311"/>
                </a:lnTo>
                <a:lnTo>
                  <a:pt x="15998" y="12542"/>
                </a:lnTo>
                <a:lnTo>
                  <a:pt x="16020" y="12744"/>
                </a:lnTo>
                <a:lnTo>
                  <a:pt x="16043" y="12924"/>
                </a:lnTo>
                <a:lnTo>
                  <a:pt x="16065" y="13083"/>
                </a:lnTo>
                <a:lnTo>
                  <a:pt x="16087" y="13205"/>
                </a:lnTo>
                <a:lnTo>
                  <a:pt x="16105" y="13306"/>
                </a:lnTo>
                <a:lnTo>
                  <a:pt x="16128" y="13371"/>
                </a:lnTo>
                <a:lnTo>
                  <a:pt x="16150" y="13414"/>
                </a:lnTo>
                <a:lnTo>
                  <a:pt x="16172" y="13429"/>
                </a:lnTo>
                <a:lnTo>
                  <a:pt x="16194" y="13407"/>
                </a:lnTo>
                <a:lnTo>
                  <a:pt x="16217" y="13364"/>
                </a:lnTo>
                <a:lnTo>
                  <a:pt x="16239" y="13299"/>
                </a:lnTo>
                <a:lnTo>
                  <a:pt x="16257" y="13198"/>
                </a:lnTo>
                <a:lnTo>
                  <a:pt x="16279" y="13083"/>
                </a:lnTo>
                <a:lnTo>
                  <a:pt x="16301" y="12946"/>
                </a:lnTo>
                <a:lnTo>
                  <a:pt x="16324" y="12780"/>
                </a:lnTo>
                <a:lnTo>
                  <a:pt x="16346" y="12607"/>
                </a:lnTo>
                <a:lnTo>
                  <a:pt x="16368" y="12412"/>
                </a:lnTo>
                <a:lnTo>
                  <a:pt x="16386" y="12203"/>
                </a:lnTo>
                <a:lnTo>
                  <a:pt x="16409" y="11986"/>
                </a:lnTo>
                <a:lnTo>
                  <a:pt x="16431" y="11763"/>
                </a:lnTo>
                <a:lnTo>
                  <a:pt x="16453" y="11532"/>
                </a:lnTo>
                <a:lnTo>
                  <a:pt x="16475" y="11294"/>
                </a:lnTo>
                <a:lnTo>
                  <a:pt x="16498" y="11056"/>
                </a:lnTo>
                <a:lnTo>
                  <a:pt x="16520" y="10825"/>
                </a:lnTo>
                <a:lnTo>
                  <a:pt x="16538" y="10594"/>
                </a:lnTo>
                <a:lnTo>
                  <a:pt x="16560" y="10371"/>
                </a:lnTo>
                <a:lnTo>
                  <a:pt x="16582" y="10155"/>
                </a:lnTo>
                <a:lnTo>
                  <a:pt x="16605" y="9953"/>
                </a:lnTo>
                <a:lnTo>
                  <a:pt x="16627" y="9758"/>
                </a:lnTo>
                <a:lnTo>
                  <a:pt x="16649" y="9578"/>
                </a:lnTo>
                <a:lnTo>
                  <a:pt x="16667" y="9419"/>
                </a:lnTo>
                <a:lnTo>
                  <a:pt x="16689" y="9267"/>
                </a:lnTo>
                <a:lnTo>
                  <a:pt x="16712" y="9138"/>
                </a:lnTo>
                <a:lnTo>
                  <a:pt x="16734" y="9029"/>
                </a:lnTo>
                <a:lnTo>
                  <a:pt x="16756" y="8943"/>
                </a:lnTo>
                <a:lnTo>
                  <a:pt x="16779" y="8871"/>
                </a:lnTo>
                <a:lnTo>
                  <a:pt x="16801" y="8820"/>
                </a:lnTo>
                <a:lnTo>
                  <a:pt x="16819" y="8791"/>
                </a:lnTo>
                <a:lnTo>
                  <a:pt x="16841" y="8777"/>
                </a:lnTo>
                <a:lnTo>
                  <a:pt x="16863" y="8784"/>
                </a:lnTo>
                <a:lnTo>
                  <a:pt x="16886" y="8813"/>
                </a:lnTo>
                <a:lnTo>
                  <a:pt x="16908" y="8864"/>
                </a:lnTo>
                <a:lnTo>
                  <a:pt x="16930" y="8928"/>
                </a:lnTo>
                <a:lnTo>
                  <a:pt x="16948" y="9008"/>
                </a:lnTo>
                <a:lnTo>
                  <a:pt x="16970" y="9102"/>
                </a:lnTo>
                <a:lnTo>
                  <a:pt x="16993" y="9210"/>
                </a:lnTo>
                <a:lnTo>
                  <a:pt x="17015" y="9332"/>
                </a:lnTo>
                <a:lnTo>
                  <a:pt x="17037" y="9462"/>
                </a:lnTo>
                <a:lnTo>
                  <a:pt x="17060" y="9606"/>
                </a:lnTo>
                <a:lnTo>
                  <a:pt x="17082" y="9751"/>
                </a:lnTo>
                <a:lnTo>
                  <a:pt x="17100" y="9902"/>
                </a:lnTo>
                <a:lnTo>
                  <a:pt x="17122" y="10061"/>
                </a:lnTo>
                <a:lnTo>
                  <a:pt x="17144" y="10227"/>
                </a:lnTo>
                <a:lnTo>
                  <a:pt x="17167" y="10385"/>
                </a:lnTo>
                <a:lnTo>
                  <a:pt x="17189" y="10544"/>
                </a:lnTo>
                <a:lnTo>
                  <a:pt x="17211" y="10703"/>
                </a:lnTo>
                <a:lnTo>
                  <a:pt x="17234" y="10854"/>
                </a:lnTo>
                <a:lnTo>
                  <a:pt x="17251" y="10998"/>
                </a:lnTo>
                <a:lnTo>
                  <a:pt x="17274" y="11143"/>
                </a:lnTo>
                <a:lnTo>
                  <a:pt x="17296" y="11272"/>
                </a:lnTo>
                <a:lnTo>
                  <a:pt x="17318" y="11395"/>
                </a:lnTo>
                <a:lnTo>
                  <a:pt x="17341" y="11503"/>
                </a:lnTo>
                <a:lnTo>
                  <a:pt x="17363" y="11604"/>
                </a:lnTo>
                <a:lnTo>
                  <a:pt x="17381" y="11691"/>
                </a:lnTo>
                <a:lnTo>
                  <a:pt x="17403" y="11770"/>
                </a:lnTo>
                <a:lnTo>
                  <a:pt x="17425" y="11828"/>
                </a:lnTo>
                <a:lnTo>
                  <a:pt x="17448" y="11878"/>
                </a:lnTo>
                <a:lnTo>
                  <a:pt x="17470" y="11914"/>
                </a:lnTo>
                <a:lnTo>
                  <a:pt x="17492" y="11936"/>
                </a:lnTo>
                <a:lnTo>
                  <a:pt x="17515" y="11943"/>
                </a:lnTo>
                <a:lnTo>
                  <a:pt x="17532" y="11936"/>
                </a:lnTo>
                <a:lnTo>
                  <a:pt x="17555" y="11921"/>
                </a:lnTo>
                <a:lnTo>
                  <a:pt x="17577" y="11893"/>
                </a:lnTo>
                <a:lnTo>
                  <a:pt x="17599" y="11849"/>
                </a:lnTo>
                <a:lnTo>
                  <a:pt x="17622" y="11799"/>
                </a:lnTo>
                <a:lnTo>
                  <a:pt x="17644" y="11741"/>
                </a:lnTo>
                <a:lnTo>
                  <a:pt x="17662" y="11669"/>
                </a:lnTo>
                <a:lnTo>
                  <a:pt x="17684" y="11590"/>
                </a:lnTo>
                <a:lnTo>
                  <a:pt x="17706" y="11503"/>
                </a:lnTo>
                <a:lnTo>
                  <a:pt x="17729" y="11409"/>
                </a:lnTo>
                <a:lnTo>
                  <a:pt x="17751" y="11316"/>
                </a:lnTo>
                <a:lnTo>
                  <a:pt x="17773" y="11215"/>
                </a:lnTo>
                <a:lnTo>
                  <a:pt x="17796" y="11107"/>
                </a:lnTo>
                <a:lnTo>
                  <a:pt x="17813" y="11006"/>
                </a:lnTo>
                <a:lnTo>
                  <a:pt x="17836" y="10897"/>
                </a:lnTo>
                <a:lnTo>
                  <a:pt x="17858" y="10796"/>
                </a:lnTo>
                <a:lnTo>
                  <a:pt x="17880" y="10695"/>
                </a:lnTo>
                <a:lnTo>
                  <a:pt x="17903" y="10594"/>
                </a:lnTo>
                <a:lnTo>
                  <a:pt x="17925" y="10501"/>
                </a:lnTo>
                <a:lnTo>
                  <a:pt x="17943" y="10407"/>
                </a:lnTo>
                <a:lnTo>
                  <a:pt x="17965" y="10320"/>
                </a:lnTo>
                <a:lnTo>
                  <a:pt x="17987" y="10241"/>
                </a:lnTo>
                <a:lnTo>
                  <a:pt x="18010" y="10169"/>
                </a:lnTo>
                <a:lnTo>
                  <a:pt x="18032" y="10104"/>
                </a:lnTo>
                <a:lnTo>
                  <a:pt x="18054" y="10046"/>
                </a:lnTo>
                <a:lnTo>
                  <a:pt x="18077" y="9996"/>
                </a:lnTo>
                <a:lnTo>
                  <a:pt x="18094" y="9953"/>
                </a:lnTo>
                <a:lnTo>
                  <a:pt x="18117" y="9924"/>
                </a:lnTo>
                <a:lnTo>
                  <a:pt x="18139" y="9902"/>
                </a:lnTo>
                <a:lnTo>
                  <a:pt x="18161" y="9888"/>
                </a:lnTo>
                <a:lnTo>
                  <a:pt x="18184" y="9880"/>
                </a:lnTo>
                <a:lnTo>
                  <a:pt x="18206" y="9880"/>
                </a:lnTo>
                <a:lnTo>
                  <a:pt x="18224" y="9888"/>
                </a:lnTo>
                <a:lnTo>
                  <a:pt x="18246" y="9909"/>
                </a:lnTo>
                <a:lnTo>
                  <a:pt x="18268" y="9931"/>
                </a:lnTo>
                <a:lnTo>
                  <a:pt x="18291" y="9967"/>
                </a:lnTo>
                <a:lnTo>
                  <a:pt x="18313" y="10003"/>
                </a:lnTo>
                <a:lnTo>
                  <a:pt x="18335" y="10046"/>
                </a:lnTo>
                <a:lnTo>
                  <a:pt x="18358" y="10097"/>
                </a:lnTo>
                <a:lnTo>
                  <a:pt x="18375" y="10155"/>
                </a:lnTo>
                <a:lnTo>
                  <a:pt x="18398" y="10212"/>
                </a:lnTo>
                <a:lnTo>
                  <a:pt x="18420" y="10270"/>
                </a:lnTo>
                <a:lnTo>
                  <a:pt x="18442" y="10335"/>
                </a:lnTo>
                <a:lnTo>
                  <a:pt x="18465" y="10400"/>
                </a:lnTo>
                <a:lnTo>
                  <a:pt x="18487" y="10465"/>
                </a:lnTo>
                <a:lnTo>
                  <a:pt x="18505" y="10530"/>
                </a:lnTo>
                <a:lnTo>
                  <a:pt x="18527" y="10594"/>
                </a:lnTo>
                <a:lnTo>
                  <a:pt x="18549" y="10659"/>
                </a:lnTo>
                <a:lnTo>
                  <a:pt x="18572" y="10717"/>
                </a:lnTo>
                <a:lnTo>
                  <a:pt x="18594" y="10782"/>
                </a:lnTo>
                <a:lnTo>
                  <a:pt x="18616" y="10840"/>
                </a:lnTo>
                <a:lnTo>
                  <a:pt x="18639" y="10890"/>
                </a:lnTo>
                <a:lnTo>
                  <a:pt x="18656" y="10941"/>
                </a:lnTo>
                <a:lnTo>
                  <a:pt x="18679" y="10984"/>
                </a:lnTo>
                <a:lnTo>
                  <a:pt x="18701" y="11027"/>
                </a:lnTo>
                <a:lnTo>
                  <a:pt x="18723" y="11063"/>
                </a:lnTo>
                <a:lnTo>
                  <a:pt x="18746" y="11092"/>
                </a:lnTo>
                <a:lnTo>
                  <a:pt x="18768" y="11121"/>
                </a:lnTo>
                <a:lnTo>
                  <a:pt x="18790" y="11143"/>
                </a:lnTo>
                <a:lnTo>
                  <a:pt x="18808" y="11157"/>
                </a:lnTo>
                <a:lnTo>
                  <a:pt x="18830" y="11164"/>
                </a:lnTo>
                <a:lnTo>
                  <a:pt x="18853" y="11171"/>
                </a:lnTo>
                <a:lnTo>
                  <a:pt x="18875" y="11171"/>
                </a:lnTo>
                <a:lnTo>
                  <a:pt x="18897" y="11164"/>
                </a:lnTo>
                <a:lnTo>
                  <a:pt x="18920" y="11150"/>
                </a:lnTo>
                <a:lnTo>
                  <a:pt x="18937" y="11135"/>
                </a:lnTo>
                <a:lnTo>
                  <a:pt x="18960" y="11121"/>
                </a:lnTo>
                <a:lnTo>
                  <a:pt x="18982" y="11099"/>
                </a:lnTo>
                <a:lnTo>
                  <a:pt x="19004" y="11070"/>
                </a:lnTo>
                <a:lnTo>
                  <a:pt x="19027" y="11042"/>
                </a:lnTo>
                <a:lnTo>
                  <a:pt x="19049" y="11006"/>
                </a:lnTo>
                <a:lnTo>
                  <a:pt x="19071" y="10977"/>
                </a:lnTo>
                <a:lnTo>
                  <a:pt x="19089" y="10941"/>
                </a:lnTo>
                <a:lnTo>
                  <a:pt x="19111" y="10897"/>
                </a:lnTo>
                <a:lnTo>
                  <a:pt x="19134" y="10861"/>
                </a:lnTo>
                <a:lnTo>
                  <a:pt x="19156" y="10818"/>
                </a:lnTo>
                <a:lnTo>
                  <a:pt x="19178" y="10782"/>
                </a:lnTo>
                <a:lnTo>
                  <a:pt x="19200" y="10746"/>
                </a:lnTo>
                <a:lnTo>
                  <a:pt x="19218" y="10703"/>
                </a:lnTo>
                <a:lnTo>
                  <a:pt x="19241" y="10667"/>
                </a:lnTo>
                <a:lnTo>
                  <a:pt x="19263" y="10631"/>
                </a:lnTo>
                <a:lnTo>
                  <a:pt x="19285" y="10594"/>
                </a:lnTo>
                <a:lnTo>
                  <a:pt x="19308" y="10566"/>
                </a:lnTo>
                <a:lnTo>
                  <a:pt x="19330" y="10537"/>
                </a:lnTo>
                <a:lnTo>
                  <a:pt x="19352" y="10508"/>
                </a:lnTo>
                <a:lnTo>
                  <a:pt x="19370" y="10486"/>
                </a:lnTo>
                <a:lnTo>
                  <a:pt x="19392" y="10465"/>
                </a:lnTo>
                <a:lnTo>
                  <a:pt x="19415" y="10443"/>
                </a:lnTo>
                <a:lnTo>
                  <a:pt x="19437" y="10429"/>
                </a:lnTo>
                <a:lnTo>
                  <a:pt x="19459" y="10414"/>
                </a:lnTo>
                <a:lnTo>
                  <a:pt x="19481" y="10407"/>
                </a:lnTo>
                <a:lnTo>
                  <a:pt x="19499" y="10400"/>
                </a:lnTo>
                <a:lnTo>
                  <a:pt x="19522" y="10400"/>
                </a:lnTo>
                <a:lnTo>
                  <a:pt x="19544" y="10400"/>
                </a:lnTo>
                <a:lnTo>
                  <a:pt x="19566" y="10400"/>
                </a:lnTo>
                <a:lnTo>
                  <a:pt x="19589" y="10407"/>
                </a:lnTo>
                <a:lnTo>
                  <a:pt x="19611" y="10414"/>
                </a:lnTo>
                <a:lnTo>
                  <a:pt x="19633" y="10421"/>
                </a:lnTo>
                <a:lnTo>
                  <a:pt x="19651" y="10436"/>
                </a:lnTo>
                <a:lnTo>
                  <a:pt x="19673" y="10450"/>
                </a:lnTo>
                <a:lnTo>
                  <a:pt x="19696" y="10472"/>
                </a:lnTo>
                <a:lnTo>
                  <a:pt x="19718" y="10486"/>
                </a:lnTo>
                <a:lnTo>
                  <a:pt x="19740" y="10508"/>
                </a:lnTo>
                <a:lnTo>
                  <a:pt x="19762" y="10530"/>
                </a:lnTo>
                <a:lnTo>
                  <a:pt x="19780" y="10551"/>
                </a:lnTo>
                <a:lnTo>
                  <a:pt x="19803" y="10573"/>
                </a:lnTo>
                <a:lnTo>
                  <a:pt x="19825" y="10594"/>
                </a:lnTo>
                <a:lnTo>
                  <a:pt x="19847" y="10616"/>
                </a:lnTo>
                <a:lnTo>
                  <a:pt x="19870" y="10638"/>
                </a:lnTo>
                <a:lnTo>
                  <a:pt x="19892" y="10659"/>
                </a:lnTo>
                <a:lnTo>
                  <a:pt x="19914" y="10681"/>
                </a:lnTo>
                <a:lnTo>
                  <a:pt x="19932" y="10703"/>
                </a:lnTo>
                <a:lnTo>
                  <a:pt x="19954" y="10724"/>
                </a:lnTo>
                <a:lnTo>
                  <a:pt x="19977" y="10746"/>
                </a:lnTo>
                <a:lnTo>
                  <a:pt x="19999" y="10760"/>
                </a:lnTo>
                <a:lnTo>
                  <a:pt x="20021" y="10775"/>
                </a:lnTo>
                <a:lnTo>
                  <a:pt x="20043" y="10789"/>
                </a:lnTo>
                <a:lnTo>
                  <a:pt x="20066" y="10804"/>
                </a:lnTo>
                <a:lnTo>
                  <a:pt x="20084" y="10811"/>
                </a:lnTo>
                <a:lnTo>
                  <a:pt x="20106" y="10825"/>
                </a:lnTo>
                <a:lnTo>
                  <a:pt x="20128" y="10832"/>
                </a:lnTo>
                <a:lnTo>
                  <a:pt x="20150" y="10832"/>
                </a:lnTo>
                <a:lnTo>
                  <a:pt x="20173" y="10840"/>
                </a:lnTo>
                <a:lnTo>
                  <a:pt x="20195" y="10840"/>
                </a:lnTo>
                <a:lnTo>
                  <a:pt x="20213" y="10840"/>
                </a:lnTo>
                <a:lnTo>
                  <a:pt x="20235" y="10840"/>
                </a:lnTo>
                <a:lnTo>
                  <a:pt x="20258" y="10832"/>
                </a:lnTo>
                <a:lnTo>
                  <a:pt x="20280" y="10832"/>
                </a:lnTo>
                <a:lnTo>
                  <a:pt x="20302" y="10825"/>
                </a:lnTo>
                <a:lnTo>
                  <a:pt x="20324" y="10818"/>
                </a:lnTo>
                <a:lnTo>
                  <a:pt x="20347" y="10811"/>
                </a:lnTo>
                <a:lnTo>
                  <a:pt x="20365" y="10804"/>
                </a:lnTo>
                <a:lnTo>
                  <a:pt x="20387" y="10789"/>
                </a:lnTo>
                <a:lnTo>
                  <a:pt x="20409" y="10782"/>
                </a:lnTo>
                <a:lnTo>
                  <a:pt x="20431" y="10768"/>
                </a:lnTo>
                <a:lnTo>
                  <a:pt x="20454" y="10753"/>
                </a:lnTo>
                <a:lnTo>
                  <a:pt x="20476" y="10746"/>
                </a:lnTo>
                <a:lnTo>
                  <a:pt x="20494" y="10731"/>
                </a:lnTo>
                <a:lnTo>
                  <a:pt x="20516" y="10717"/>
                </a:lnTo>
                <a:lnTo>
                  <a:pt x="20539" y="10710"/>
                </a:lnTo>
                <a:lnTo>
                  <a:pt x="20561" y="10695"/>
                </a:lnTo>
                <a:lnTo>
                  <a:pt x="20583" y="10681"/>
                </a:lnTo>
                <a:lnTo>
                  <a:pt x="20605" y="10674"/>
                </a:lnTo>
                <a:lnTo>
                  <a:pt x="20628" y="10659"/>
                </a:lnTo>
                <a:lnTo>
                  <a:pt x="20646" y="10652"/>
                </a:lnTo>
                <a:lnTo>
                  <a:pt x="20668" y="10638"/>
                </a:lnTo>
                <a:lnTo>
                  <a:pt x="20690" y="10631"/>
                </a:lnTo>
                <a:lnTo>
                  <a:pt x="20712" y="10623"/>
                </a:lnTo>
                <a:lnTo>
                  <a:pt x="20735" y="10616"/>
                </a:lnTo>
                <a:lnTo>
                  <a:pt x="20757" y="10609"/>
                </a:lnTo>
                <a:lnTo>
                  <a:pt x="20775" y="10609"/>
                </a:lnTo>
                <a:lnTo>
                  <a:pt x="20797" y="10602"/>
                </a:lnTo>
                <a:lnTo>
                  <a:pt x="20819" y="10602"/>
                </a:lnTo>
                <a:lnTo>
                  <a:pt x="20842" y="10594"/>
                </a:lnTo>
                <a:lnTo>
                  <a:pt x="20864" y="10594"/>
                </a:lnTo>
                <a:lnTo>
                  <a:pt x="20886" y="10594"/>
                </a:lnTo>
                <a:lnTo>
                  <a:pt x="20909" y="10594"/>
                </a:lnTo>
                <a:lnTo>
                  <a:pt x="20927" y="10594"/>
                </a:lnTo>
                <a:lnTo>
                  <a:pt x="20949" y="10602"/>
                </a:lnTo>
                <a:lnTo>
                  <a:pt x="20971" y="10602"/>
                </a:lnTo>
                <a:lnTo>
                  <a:pt x="20993" y="10609"/>
                </a:lnTo>
                <a:lnTo>
                  <a:pt x="21016" y="10609"/>
                </a:lnTo>
                <a:lnTo>
                  <a:pt x="21038" y="10616"/>
                </a:lnTo>
                <a:lnTo>
                  <a:pt x="21056" y="10623"/>
                </a:lnTo>
                <a:lnTo>
                  <a:pt x="21078" y="10631"/>
                </a:lnTo>
                <a:lnTo>
                  <a:pt x="21100" y="10631"/>
                </a:lnTo>
                <a:lnTo>
                  <a:pt x="21123" y="10638"/>
                </a:lnTo>
                <a:lnTo>
                  <a:pt x="21145" y="10645"/>
                </a:lnTo>
                <a:lnTo>
                  <a:pt x="21167" y="10652"/>
                </a:lnTo>
                <a:lnTo>
                  <a:pt x="21190" y="10659"/>
                </a:lnTo>
                <a:lnTo>
                  <a:pt x="21208" y="10667"/>
                </a:lnTo>
                <a:lnTo>
                  <a:pt x="21230" y="10674"/>
                </a:lnTo>
                <a:lnTo>
                  <a:pt x="21252" y="10681"/>
                </a:lnTo>
                <a:lnTo>
                  <a:pt x="21274" y="10688"/>
                </a:lnTo>
                <a:lnTo>
                  <a:pt x="21297" y="10688"/>
                </a:lnTo>
                <a:lnTo>
                  <a:pt x="21319" y="10695"/>
                </a:lnTo>
                <a:lnTo>
                  <a:pt x="21337" y="10703"/>
                </a:lnTo>
                <a:lnTo>
                  <a:pt x="21359" y="10703"/>
                </a:lnTo>
                <a:lnTo>
                  <a:pt x="21381" y="10710"/>
                </a:lnTo>
                <a:lnTo>
                  <a:pt x="21404" y="10710"/>
                </a:lnTo>
                <a:lnTo>
                  <a:pt x="21426" y="10717"/>
                </a:lnTo>
                <a:lnTo>
                  <a:pt x="21448" y="10717"/>
                </a:lnTo>
                <a:lnTo>
                  <a:pt x="21471" y="10724"/>
                </a:lnTo>
                <a:lnTo>
                  <a:pt x="21489" y="10724"/>
                </a:lnTo>
                <a:lnTo>
                  <a:pt x="21511" y="10724"/>
                </a:lnTo>
                <a:lnTo>
                  <a:pt x="21533" y="10724"/>
                </a:lnTo>
                <a:lnTo>
                  <a:pt x="21555" y="10724"/>
                </a:lnTo>
                <a:lnTo>
                  <a:pt x="21578" y="10724"/>
                </a:lnTo>
                <a:lnTo>
                  <a:pt x="21600" y="10724"/>
                </a:lnTo>
              </a:path>
            </a:pathLst>
          </a:custGeom>
          <a:noFill/>
          <a:ln w="635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64" name="Line 60"/>
          <p:cNvSpPr>
            <a:spLocks noChangeShapeType="1"/>
          </p:cNvSpPr>
          <p:nvPr/>
        </p:nvSpPr>
        <p:spPr bwMode="auto">
          <a:xfrm rot="10800000">
            <a:off x="3619500" y="5403850"/>
            <a:ext cx="2578100" cy="522288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65" name="Rectangle 61"/>
          <p:cNvSpPr>
            <a:spLocks/>
          </p:cNvSpPr>
          <p:nvPr/>
        </p:nvSpPr>
        <p:spPr bwMode="auto">
          <a:xfrm>
            <a:off x="1633538" y="4664075"/>
            <a:ext cx="2039937" cy="1092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E</a:t>
            </a:r>
            <a:r>
              <a:rPr lang="en-US" altLang="ja-JP" sz="2800" baseline="-20000">
                <a:solidFill>
                  <a:schemeClr val="tx1"/>
                </a:solidFill>
                <a:ea typeface="ＭＳ Ｐゴシック" charset="-128"/>
              </a:rPr>
              <a:t>L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&gt; 10</a:t>
            </a:r>
            <a:r>
              <a:rPr lang="en-US" altLang="ja-JP" sz="2800" baseline="31000">
                <a:solidFill>
                  <a:schemeClr val="tx1"/>
                </a:solidFill>
                <a:ea typeface="ＭＳ Ｐゴシック" charset="-128"/>
              </a:rPr>
              <a:t>13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V/m</a:t>
            </a:r>
          </a:p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B</a:t>
            </a:r>
            <a:r>
              <a:rPr lang="en-US" altLang="ja-JP" sz="2800" baseline="-20000">
                <a:solidFill>
                  <a:schemeClr val="tx1"/>
                </a:solidFill>
                <a:ea typeface="ＭＳ Ｐゴシック" charset="-128"/>
              </a:rPr>
              <a:t>L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&gt; 10</a:t>
            </a:r>
            <a:r>
              <a:rPr lang="en-US" altLang="ja-JP" sz="2800" baseline="31000">
                <a:solidFill>
                  <a:schemeClr val="tx1"/>
                </a:solidFill>
                <a:ea typeface="ＭＳ Ｐゴシック" charset="-128"/>
              </a:rPr>
              <a:t>5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T</a:t>
            </a:r>
            <a:r>
              <a:rPr lang="en-US" altLang="ja-JP" sz="3400">
                <a:solidFill>
                  <a:schemeClr val="tx1"/>
                </a:solidFill>
                <a:ea typeface="ＭＳ Ｐゴシック" charset="-128"/>
              </a:rPr>
              <a:t> </a:t>
            </a:r>
          </a:p>
        </p:txBody>
      </p:sp>
      <p:sp>
        <p:nvSpPr>
          <p:cNvPr id="21566" name="Line 62"/>
          <p:cNvSpPr>
            <a:spLocks noChangeShapeType="1"/>
          </p:cNvSpPr>
          <p:nvPr/>
        </p:nvSpPr>
        <p:spPr bwMode="auto">
          <a:xfrm>
            <a:off x="6173788" y="7326313"/>
            <a:ext cx="1231900" cy="3175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1567" name="Rectangle 63"/>
          <p:cNvSpPr>
            <a:spLocks/>
          </p:cNvSpPr>
          <p:nvPr/>
        </p:nvSpPr>
        <p:spPr bwMode="auto">
          <a:xfrm>
            <a:off x="5646738" y="7458075"/>
            <a:ext cx="2179637" cy="1016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2800">
                <a:solidFill>
                  <a:schemeClr val="tx1"/>
                </a:solidFill>
                <a:latin typeface="Symbol" pitchFamily="18" charset="2"/>
                <a:ea typeface="ＭＳ Ｐゴシック" charset="-128"/>
                <a:sym typeface="Symbol" pitchFamily="18" charset="2"/>
              </a:rPr>
              <a:t>τ</a:t>
            </a:r>
            <a:r>
              <a:rPr lang="en-US" altLang="ja-JP" sz="2800" baseline="-20000">
                <a:solidFill>
                  <a:schemeClr val="tx1"/>
                </a:solidFill>
                <a:ea typeface="ＭＳ Ｐゴシック" charset="-128"/>
              </a:rPr>
              <a:t>L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=2.7 fs</a:t>
            </a:r>
          </a:p>
          <a:p>
            <a:r>
              <a:rPr lang="en-US" altLang="ja-JP" sz="2800">
                <a:solidFill>
                  <a:schemeClr val="tx1"/>
                </a:solidFill>
                <a:latin typeface="Symbol" pitchFamily="18" charset="2"/>
                <a:ea typeface="ＭＳ Ｐゴシック" charset="-128"/>
                <a:sym typeface="Symbol" pitchFamily="18" charset="2"/>
              </a:rPr>
              <a:t>ω</a:t>
            </a:r>
            <a:r>
              <a:rPr lang="en-US" altLang="ja-JP" sz="2800" baseline="-20000">
                <a:solidFill>
                  <a:schemeClr val="tx1"/>
                </a:solidFill>
                <a:ea typeface="ＭＳ Ｐゴシック" charset="-128"/>
              </a:rPr>
              <a:t>L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= 2.35 PHz</a:t>
            </a:r>
          </a:p>
        </p:txBody>
      </p:sp>
      <p:sp>
        <p:nvSpPr>
          <p:cNvPr id="21568" name="Rectangle 64"/>
          <p:cNvSpPr>
            <a:spLocks/>
          </p:cNvSpPr>
          <p:nvPr/>
        </p:nvSpPr>
        <p:spPr bwMode="auto">
          <a:xfrm>
            <a:off x="4198938" y="304800"/>
            <a:ext cx="4600575" cy="685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Strength of light fields</a:t>
            </a:r>
          </a:p>
        </p:txBody>
      </p:sp>
      <p:sp>
        <p:nvSpPr>
          <p:cNvPr id="21569" name="Rectangle 65"/>
          <p:cNvSpPr>
            <a:spLocks/>
          </p:cNvSpPr>
          <p:nvPr/>
        </p:nvSpPr>
        <p:spPr bwMode="auto">
          <a:xfrm>
            <a:off x="669925" y="1397000"/>
            <a:ext cx="3124200" cy="990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energy flux (Poynting vector)</a:t>
            </a:r>
          </a:p>
        </p:txBody>
      </p:sp>
      <p:sp>
        <p:nvSpPr>
          <p:cNvPr id="21570" name="Rectangle 66"/>
          <p:cNvSpPr>
            <a:spLocks/>
          </p:cNvSpPr>
          <p:nvPr/>
        </p:nvSpPr>
        <p:spPr bwMode="auto">
          <a:xfrm>
            <a:off x="669925" y="2533650"/>
            <a:ext cx="3124200" cy="546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Intensity</a:t>
            </a:r>
          </a:p>
        </p:txBody>
      </p:sp>
      <p:pic>
        <p:nvPicPr>
          <p:cNvPr id="21571" name="Picture 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873250"/>
            <a:ext cx="6119813" cy="14097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21572" name="Picture 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8450" y="3517900"/>
            <a:ext cx="10090150" cy="14478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495300" y="7454900"/>
            <a:ext cx="11747500" cy="2197100"/>
          </a:xfrm>
          <a:prstGeom prst="rect">
            <a:avLst/>
          </a:prstGeom>
          <a:solidFill>
            <a:srgbClr val="4A00E6">
              <a:alpha val="50000"/>
            </a:srgbClr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4030663" y="317500"/>
            <a:ext cx="4937125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Interaction with matter</a:t>
            </a: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466725" y="3765550"/>
            <a:ext cx="3035300" cy="143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/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classical velocity of an electron after half a laser period</a:t>
            </a:r>
          </a:p>
        </p:txBody>
      </p:sp>
      <p:sp>
        <p:nvSpPr>
          <p:cNvPr id="22532" name="Freeform 4"/>
          <p:cNvSpPr>
            <a:spLocks/>
          </p:cNvSpPr>
          <p:nvPr/>
        </p:nvSpPr>
        <p:spPr bwMode="auto">
          <a:xfrm rot="10800000" flipH="1">
            <a:off x="5588000" y="3648075"/>
            <a:ext cx="7226300" cy="546100"/>
          </a:xfrm>
          <a:custGeom>
            <a:avLst/>
            <a:gdLst/>
            <a:ahLst/>
            <a:cxnLst>
              <a:cxn ang="0">
                <a:pos x="326" y="10681"/>
              </a:cxn>
              <a:cxn ang="0">
                <a:pos x="669" y="10594"/>
              </a:cxn>
              <a:cxn ang="0">
                <a:pos x="1017" y="10695"/>
              </a:cxn>
              <a:cxn ang="0">
                <a:pos x="1365" y="10840"/>
              </a:cxn>
              <a:cxn ang="0">
                <a:pos x="1708" y="10638"/>
              </a:cxn>
              <a:cxn ang="0">
                <a:pos x="2056" y="10400"/>
              </a:cxn>
              <a:cxn ang="0">
                <a:pos x="2400" y="10782"/>
              </a:cxn>
              <a:cxn ang="0">
                <a:pos x="2747" y="11164"/>
              </a:cxn>
              <a:cxn ang="0">
                <a:pos x="3091" y="10465"/>
              </a:cxn>
              <a:cxn ang="0">
                <a:pos x="3439" y="9902"/>
              </a:cxn>
              <a:cxn ang="0">
                <a:pos x="3782" y="11107"/>
              </a:cxn>
              <a:cxn ang="0">
                <a:pos x="4130" y="11878"/>
              </a:cxn>
              <a:cxn ang="0">
                <a:pos x="4478" y="9902"/>
              </a:cxn>
              <a:cxn ang="0">
                <a:pos x="4821" y="8943"/>
              </a:cxn>
              <a:cxn ang="0">
                <a:pos x="5169" y="11986"/>
              </a:cxn>
              <a:cxn ang="0">
                <a:pos x="5513" y="13083"/>
              </a:cxn>
              <a:cxn ang="0">
                <a:pos x="5861" y="8618"/>
              </a:cxn>
              <a:cxn ang="0">
                <a:pos x="6204" y="7544"/>
              </a:cxn>
              <a:cxn ang="0">
                <a:pos x="6552" y="13739"/>
              </a:cxn>
              <a:cxn ang="0">
                <a:pos x="6895" y="14561"/>
              </a:cxn>
              <a:cxn ang="0">
                <a:pos x="7243" y="6404"/>
              </a:cxn>
              <a:cxn ang="0">
                <a:pos x="7591" y="6145"/>
              </a:cxn>
              <a:cxn ang="0">
                <a:pos x="7934" y="16335"/>
              </a:cxn>
              <a:cxn ang="0">
                <a:pos x="8282" y="15686"/>
              </a:cxn>
              <a:cxn ang="0">
                <a:pos x="8626" y="3606"/>
              </a:cxn>
              <a:cxn ang="0">
                <a:pos x="8974" y="5481"/>
              </a:cxn>
              <a:cxn ang="0">
                <a:pos x="9317" y="19069"/>
              </a:cxn>
              <a:cxn ang="0">
                <a:pos x="9665" y="15744"/>
              </a:cxn>
              <a:cxn ang="0">
                <a:pos x="10008" y="1262"/>
              </a:cxn>
              <a:cxn ang="0">
                <a:pos x="10356" y="6073"/>
              </a:cxn>
              <a:cxn ang="0">
                <a:pos x="10704" y="20720"/>
              </a:cxn>
              <a:cxn ang="0">
                <a:pos x="11048" y="14561"/>
              </a:cxn>
              <a:cxn ang="0">
                <a:pos x="11395" y="519"/>
              </a:cxn>
              <a:cxn ang="0">
                <a:pos x="11739" y="7702"/>
              </a:cxn>
              <a:cxn ang="0">
                <a:pos x="12087" y="20446"/>
              </a:cxn>
              <a:cxn ang="0">
                <a:pos x="12430" y="12715"/>
              </a:cxn>
              <a:cxn ang="0">
                <a:pos x="12778" y="1774"/>
              </a:cxn>
              <a:cxn ang="0">
                <a:pos x="13126" y="9520"/>
              </a:cxn>
              <a:cxn ang="0">
                <a:pos x="13469" y="18405"/>
              </a:cxn>
              <a:cxn ang="0">
                <a:pos x="13817" y="11128"/>
              </a:cxn>
              <a:cxn ang="0">
                <a:pos x="14161" y="4320"/>
              </a:cxn>
              <a:cxn ang="0">
                <a:pos x="14509" y="10753"/>
              </a:cxn>
              <a:cxn ang="0">
                <a:pos x="14852" y="15657"/>
              </a:cxn>
              <a:cxn ang="0">
                <a:pos x="15200" y="10299"/>
              </a:cxn>
              <a:cxn ang="0">
                <a:pos x="15543" y="6981"/>
              </a:cxn>
              <a:cxn ang="0">
                <a:pos x="15891" y="11200"/>
              </a:cxn>
              <a:cxn ang="0">
                <a:pos x="16239" y="13299"/>
              </a:cxn>
              <a:cxn ang="0">
                <a:pos x="16582" y="10155"/>
              </a:cxn>
              <a:cxn ang="0">
                <a:pos x="16930" y="8928"/>
              </a:cxn>
              <a:cxn ang="0">
                <a:pos x="17274" y="11143"/>
              </a:cxn>
              <a:cxn ang="0">
                <a:pos x="17622" y="11799"/>
              </a:cxn>
              <a:cxn ang="0">
                <a:pos x="17965" y="10320"/>
              </a:cxn>
              <a:cxn ang="0">
                <a:pos x="18313" y="10003"/>
              </a:cxn>
              <a:cxn ang="0">
                <a:pos x="18656" y="10941"/>
              </a:cxn>
              <a:cxn ang="0">
                <a:pos x="19004" y="11070"/>
              </a:cxn>
              <a:cxn ang="0">
                <a:pos x="19352" y="10508"/>
              </a:cxn>
              <a:cxn ang="0">
                <a:pos x="19696" y="10472"/>
              </a:cxn>
              <a:cxn ang="0">
                <a:pos x="20043" y="10789"/>
              </a:cxn>
              <a:cxn ang="0">
                <a:pos x="20387" y="10789"/>
              </a:cxn>
              <a:cxn ang="0">
                <a:pos x="20735" y="10616"/>
              </a:cxn>
              <a:cxn ang="0">
                <a:pos x="21078" y="10631"/>
              </a:cxn>
              <a:cxn ang="0">
                <a:pos x="21426" y="10717"/>
              </a:cxn>
            </a:cxnLst>
            <a:rect l="0" t="0" r="r" b="b"/>
            <a:pathLst>
              <a:path w="21600" h="21600">
                <a:moveTo>
                  <a:pt x="0" y="10724"/>
                </a:moveTo>
                <a:lnTo>
                  <a:pt x="22" y="10724"/>
                </a:lnTo>
                <a:lnTo>
                  <a:pt x="45" y="10724"/>
                </a:lnTo>
                <a:lnTo>
                  <a:pt x="67" y="10724"/>
                </a:lnTo>
                <a:lnTo>
                  <a:pt x="89" y="10724"/>
                </a:lnTo>
                <a:lnTo>
                  <a:pt x="107" y="10724"/>
                </a:lnTo>
                <a:lnTo>
                  <a:pt x="129" y="10717"/>
                </a:lnTo>
                <a:lnTo>
                  <a:pt x="152" y="10717"/>
                </a:lnTo>
                <a:lnTo>
                  <a:pt x="174" y="10710"/>
                </a:lnTo>
                <a:lnTo>
                  <a:pt x="196" y="10710"/>
                </a:lnTo>
                <a:lnTo>
                  <a:pt x="219" y="10703"/>
                </a:lnTo>
                <a:lnTo>
                  <a:pt x="241" y="10703"/>
                </a:lnTo>
                <a:lnTo>
                  <a:pt x="259" y="10695"/>
                </a:lnTo>
                <a:lnTo>
                  <a:pt x="281" y="10688"/>
                </a:lnTo>
                <a:lnTo>
                  <a:pt x="303" y="10688"/>
                </a:lnTo>
                <a:lnTo>
                  <a:pt x="326" y="10681"/>
                </a:lnTo>
                <a:lnTo>
                  <a:pt x="348" y="10674"/>
                </a:lnTo>
                <a:lnTo>
                  <a:pt x="370" y="10667"/>
                </a:lnTo>
                <a:lnTo>
                  <a:pt x="388" y="10659"/>
                </a:lnTo>
                <a:lnTo>
                  <a:pt x="410" y="10652"/>
                </a:lnTo>
                <a:lnTo>
                  <a:pt x="433" y="10645"/>
                </a:lnTo>
                <a:lnTo>
                  <a:pt x="455" y="10638"/>
                </a:lnTo>
                <a:lnTo>
                  <a:pt x="477" y="10631"/>
                </a:lnTo>
                <a:lnTo>
                  <a:pt x="500" y="10631"/>
                </a:lnTo>
                <a:lnTo>
                  <a:pt x="522" y="10623"/>
                </a:lnTo>
                <a:lnTo>
                  <a:pt x="540" y="10616"/>
                </a:lnTo>
                <a:lnTo>
                  <a:pt x="562" y="10609"/>
                </a:lnTo>
                <a:lnTo>
                  <a:pt x="584" y="10609"/>
                </a:lnTo>
                <a:lnTo>
                  <a:pt x="607" y="10602"/>
                </a:lnTo>
                <a:lnTo>
                  <a:pt x="629" y="10602"/>
                </a:lnTo>
                <a:lnTo>
                  <a:pt x="651" y="10594"/>
                </a:lnTo>
                <a:lnTo>
                  <a:pt x="669" y="10594"/>
                </a:lnTo>
                <a:lnTo>
                  <a:pt x="691" y="10594"/>
                </a:lnTo>
                <a:lnTo>
                  <a:pt x="714" y="10594"/>
                </a:lnTo>
                <a:lnTo>
                  <a:pt x="736" y="10594"/>
                </a:lnTo>
                <a:lnTo>
                  <a:pt x="758" y="10602"/>
                </a:lnTo>
                <a:lnTo>
                  <a:pt x="781" y="10602"/>
                </a:lnTo>
                <a:lnTo>
                  <a:pt x="803" y="10609"/>
                </a:lnTo>
                <a:lnTo>
                  <a:pt x="821" y="10609"/>
                </a:lnTo>
                <a:lnTo>
                  <a:pt x="843" y="10616"/>
                </a:lnTo>
                <a:lnTo>
                  <a:pt x="865" y="10623"/>
                </a:lnTo>
                <a:lnTo>
                  <a:pt x="888" y="10631"/>
                </a:lnTo>
                <a:lnTo>
                  <a:pt x="910" y="10638"/>
                </a:lnTo>
                <a:lnTo>
                  <a:pt x="932" y="10652"/>
                </a:lnTo>
                <a:lnTo>
                  <a:pt x="950" y="10659"/>
                </a:lnTo>
                <a:lnTo>
                  <a:pt x="972" y="10674"/>
                </a:lnTo>
                <a:lnTo>
                  <a:pt x="995" y="10681"/>
                </a:lnTo>
                <a:lnTo>
                  <a:pt x="1017" y="10695"/>
                </a:lnTo>
                <a:lnTo>
                  <a:pt x="1039" y="10710"/>
                </a:lnTo>
                <a:lnTo>
                  <a:pt x="1061" y="10717"/>
                </a:lnTo>
                <a:lnTo>
                  <a:pt x="1084" y="10731"/>
                </a:lnTo>
                <a:lnTo>
                  <a:pt x="1102" y="10746"/>
                </a:lnTo>
                <a:lnTo>
                  <a:pt x="1124" y="10753"/>
                </a:lnTo>
                <a:lnTo>
                  <a:pt x="1146" y="10768"/>
                </a:lnTo>
                <a:lnTo>
                  <a:pt x="1169" y="10782"/>
                </a:lnTo>
                <a:lnTo>
                  <a:pt x="1191" y="10789"/>
                </a:lnTo>
                <a:lnTo>
                  <a:pt x="1213" y="10804"/>
                </a:lnTo>
                <a:lnTo>
                  <a:pt x="1231" y="10811"/>
                </a:lnTo>
                <a:lnTo>
                  <a:pt x="1253" y="10818"/>
                </a:lnTo>
                <a:lnTo>
                  <a:pt x="1276" y="10825"/>
                </a:lnTo>
                <a:lnTo>
                  <a:pt x="1298" y="10832"/>
                </a:lnTo>
                <a:lnTo>
                  <a:pt x="1320" y="10832"/>
                </a:lnTo>
                <a:lnTo>
                  <a:pt x="1342" y="10840"/>
                </a:lnTo>
                <a:lnTo>
                  <a:pt x="1365" y="10840"/>
                </a:lnTo>
                <a:lnTo>
                  <a:pt x="1383" y="10840"/>
                </a:lnTo>
                <a:lnTo>
                  <a:pt x="1405" y="10840"/>
                </a:lnTo>
                <a:lnTo>
                  <a:pt x="1427" y="10832"/>
                </a:lnTo>
                <a:lnTo>
                  <a:pt x="1450" y="10832"/>
                </a:lnTo>
                <a:lnTo>
                  <a:pt x="1472" y="10825"/>
                </a:lnTo>
                <a:lnTo>
                  <a:pt x="1494" y="10811"/>
                </a:lnTo>
                <a:lnTo>
                  <a:pt x="1512" y="10804"/>
                </a:lnTo>
                <a:lnTo>
                  <a:pt x="1534" y="10789"/>
                </a:lnTo>
                <a:lnTo>
                  <a:pt x="1557" y="10775"/>
                </a:lnTo>
                <a:lnTo>
                  <a:pt x="1579" y="10760"/>
                </a:lnTo>
                <a:lnTo>
                  <a:pt x="1601" y="10746"/>
                </a:lnTo>
                <a:lnTo>
                  <a:pt x="1623" y="10724"/>
                </a:lnTo>
                <a:lnTo>
                  <a:pt x="1646" y="10703"/>
                </a:lnTo>
                <a:lnTo>
                  <a:pt x="1664" y="10681"/>
                </a:lnTo>
                <a:lnTo>
                  <a:pt x="1686" y="10659"/>
                </a:lnTo>
                <a:lnTo>
                  <a:pt x="1708" y="10638"/>
                </a:lnTo>
                <a:lnTo>
                  <a:pt x="1730" y="10616"/>
                </a:lnTo>
                <a:lnTo>
                  <a:pt x="1753" y="10594"/>
                </a:lnTo>
                <a:lnTo>
                  <a:pt x="1775" y="10573"/>
                </a:lnTo>
                <a:lnTo>
                  <a:pt x="1797" y="10551"/>
                </a:lnTo>
                <a:lnTo>
                  <a:pt x="1815" y="10530"/>
                </a:lnTo>
                <a:lnTo>
                  <a:pt x="1838" y="10508"/>
                </a:lnTo>
                <a:lnTo>
                  <a:pt x="1860" y="10486"/>
                </a:lnTo>
                <a:lnTo>
                  <a:pt x="1882" y="10472"/>
                </a:lnTo>
                <a:lnTo>
                  <a:pt x="1904" y="10450"/>
                </a:lnTo>
                <a:lnTo>
                  <a:pt x="1927" y="10436"/>
                </a:lnTo>
                <a:lnTo>
                  <a:pt x="1945" y="10421"/>
                </a:lnTo>
                <a:lnTo>
                  <a:pt x="1967" y="10414"/>
                </a:lnTo>
                <a:lnTo>
                  <a:pt x="1989" y="10407"/>
                </a:lnTo>
                <a:lnTo>
                  <a:pt x="2011" y="10400"/>
                </a:lnTo>
                <a:lnTo>
                  <a:pt x="2034" y="10400"/>
                </a:lnTo>
                <a:lnTo>
                  <a:pt x="2056" y="10400"/>
                </a:lnTo>
                <a:lnTo>
                  <a:pt x="2078" y="10400"/>
                </a:lnTo>
                <a:lnTo>
                  <a:pt x="2096" y="10407"/>
                </a:lnTo>
                <a:lnTo>
                  <a:pt x="2119" y="10414"/>
                </a:lnTo>
                <a:lnTo>
                  <a:pt x="2141" y="10429"/>
                </a:lnTo>
                <a:lnTo>
                  <a:pt x="2163" y="10443"/>
                </a:lnTo>
                <a:lnTo>
                  <a:pt x="2185" y="10465"/>
                </a:lnTo>
                <a:lnTo>
                  <a:pt x="2208" y="10486"/>
                </a:lnTo>
                <a:lnTo>
                  <a:pt x="2226" y="10508"/>
                </a:lnTo>
                <a:lnTo>
                  <a:pt x="2248" y="10537"/>
                </a:lnTo>
                <a:lnTo>
                  <a:pt x="2270" y="10566"/>
                </a:lnTo>
                <a:lnTo>
                  <a:pt x="2292" y="10594"/>
                </a:lnTo>
                <a:lnTo>
                  <a:pt x="2315" y="10631"/>
                </a:lnTo>
                <a:lnTo>
                  <a:pt x="2337" y="10667"/>
                </a:lnTo>
                <a:lnTo>
                  <a:pt x="2359" y="10703"/>
                </a:lnTo>
                <a:lnTo>
                  <a:pt x="2377" y="10746"/>
                </a:lnTo>
                <a:lnTo>
                  <a:pt x="2400" y="10782"/>
                </a:lnTo>
                <a:lnTo>
                  <a:pt x="2422" y="10818"/>
                </a:lnTo>
                <a:lnTo>
                  <a:pt x="2444" y="10861"/>
                </a:lnTo>
                <a:lnTo>
                  <a:pt x="2466" y="10897"/>
                </a:lnTo>
                <a:lnTo>
                  <a:pt x="2489" y="10941"/>
                </a:lnTo>
                <a:lnTo>
                  <a:pt x="2507" y="10977"/>
                </a:lnTo>
                <a:lnTo>
                  <a:pt x="2529" y="11006"/>
                </a:lnTo>
                <a:lnTo>
                  <a:pt x="2551" y="11042"/>
                </a:lnTo>
                <a:lnTo>
                  <a:pt x="2573" y="11070"/>
                </a:lnTo>
                <a:lnTo>
                  <a:pt x="2596" y="11099"/>
                </a:lnTo>
                <a:lnTo>
                  <a:pt x="2618" y="11121"/>
                </a:lnTo>
                <a:lnTo>
                  <a:pt x="2640" y="11135"/>
                </a:lnTo>
                <a:lnTo>
                  <a:pt x="2658" y="11150"/>
                </a:lnTo>
                <a:lnTo>
                  <a:pt x="2680" y="11164"/>
                </a:lnTo>
                <a:lnTo>
                  <a:pt x="2703" y="11171"/>
                </a:lnTo>
                <a:lnTo>
                  <a:pt x="2725" y="11171"/>
                </a:lnTo>
                <a:lnTo>
                  <a:pt x="2747" y="11164"/>
                </a:lnTo>
                <a:lnTo>
                  <a:pt x="2770" y="11157"/>
                </a:lnTo>
                <a:lnTo>
                  <a:pt x="2788" y="11143"/>
                </a:lnTo>
                <a:lnTo>
                  <a:pt x="2810" y="11121"/>
                </a:lnTo>
                <a:lnTo>
                  <a:pt x="2832" y="11092"/>
                </a:lnTo>
                <a:lnTo>
                  <a:pt x="2854" y="11063"/>
                </a:lnTo>
                <a:lnTo>
                  <a:pt x="2877" y="11027"/>
                </a:lnTo>
                <a:lnTo>
                  <a:pt x="2899" y="10984"/>
                </a:lnTo>
                <a:lnTo>
                  <a:pt x="2921" y="10941"/>
                </a:lnTo>
                <a:lnTo>
                  <a:pt x="2939" y="10890"/>
                </a:lnTo>
                <a:lnTo>
                  <a:pt x="2961" y="10840"/>
                </a:lnTo>
                <a:lnTo>
                  <a:pt x="2984" y="10782"/>
                </a:lnTo>
                <a:lnTo>
                  <a:pt x="3006" y="10717"/>
                </a:lnTo>
                <a:lnTo>
                  <a:pt x="3028" y="10659"/>
                </a:lnTo>
                <a:lnTo>
                  <a:pt x="3051" y="10594"/>
                </a:lnTo>
                <a:lnTo>
                  <a:pt x="3073" y="10530"/>
                </a:lnTo>
                <a:lnTo>
                  <a:pt x="3091" y="10465"/>
                </a:lnTo>
                <a:lnTo>
                  <a:pt x="3113" y="10400"/>
                </a:lnTo>
                <a:lnTo>
                  <a:pt x="3135" y="10335"/>
                </a:lnTo>
                <a:lnTo>
                  <a:pt x="3158" y="10270"/>
                </a:lnTo>
                <a:lnTo>
                  <a:pt x="3180" y="10212"/>
                </a:lnTo>
                <a:lnTo>
                  <a:pt x="3202" y="10155"/>
                </a:lnTo>
                <a:lnTo>
                  <a:pt x="3220" y="10097"/>
                </a:lnTo>
                <a:lnTo>
                  <a:pt x="3242" y="10046"/>
                </a:lnTo>
                <a:lnTo>
                  <a:pt x="3265" y="10003"/>
                </a:lnTo>
                <a:lnTo>
                  <a:pt x="3287" y="9967"/>
                </a:lnTo>
                <a:lnTo>
                  <a:pt x="3309" y="9931"/>
                </a:lnTo>
                <a:lnTo>
                  <a:pt x="3332" y="9909"/>
                </a:lnTo>
                <a:lnTo>
                  <a:pt x="3354" y="9888"/>
                </a:lnTo>
                <a:lnTo>
                  <a:pt x="3372" y="9880"/>
                </a:lnTo>
                <a:lnTo>
                  <a:pt x="3394" y="9880"/>
                </a:lnTo>
                <a:lnTo>
                  <a:pt x="3416" y="9888"/>
                </a:lnTo>
                <a:lnTo>
                  <a:pt x="3439" y="9902"/>
                </a:lnTo>
                <a:lnTo>
                  <a:pt x="3461" y="9924"/>
                </a:lnTo>
                <a:lnTo>
                  <a:pt x="3483" y="9953"/>
                </a:lnTo>
                <a:lnTo>
                  <a:pt x="3501" y="9996"/>
                </a:lnTo>
                <a:lnTo>
                  <a:pt x="3523" y="10046"/>
                </a:lnTo>
                <a:lnTo>
                  <a:pt x="3546" y="10104"/>
                </a:lnTo>
                <a:lnTo>
                  <a:pt x="3568" y="10169"/>
                </a:lnTo>
                <a:lnTo>
                  <a:pt x="3590" y="10241"/>
                </a:lnTo>
                <a:lnTo>
                  <a:pt x="3613" y="10320"/>
                </a:lnTo>
                <a:lnTo>
                  <a:pt x="3635" y="10407"/>
                </a:lnTo>
                <a:lnTo>
                  <a:pt x="3653" y="10501"/>
                </a:lnTo>
                <a:lnTo>
                  <a:pt x="3675" y="10594"/>
                </a:lnTo>
                <a:lnTo>
                  <a:pt x="3697" y="10695"/>
                </a:lnTo>
                <a:lnTo>
                  <a:pt x="3720" y="10796"/>
                </a:lnTo>
                <a:lnTo>
                  <a:pt x="3742" y="10897"/>
                </a:lnTo>
                <a:lnTo>
                  <a:pt x="3764" y="11006"/>
                </a:lnTo>
                <a:lnTo>
                  <a:pt x="3782" y="11107"/>
                </a:lnTo>
                <a:lnTo>
                  <a:pt x="3804" y="11215"/>
                </a:lnTo>
                <a:lnTo>
                  <a:pt x="3827" y="11316"/>
                </a:lnTo>
                <a:lnTo>
                  <a:pt x="3849" y="11409"/>
                </a:lnTo>
                <a:lnTo>
                  <a:pt x="3871" y="11503"/>
                </a:lnTo>
                <a:lnTo>
                  <a:pt x="3894" y="11590"/>
                </a:lnTo>
                <a:lnTo>
                  <a:pt x="3916" y="11669"/>
                </a:lnTo>
                <a:lnTo>
                  <a:pt x="3934" y="11741"/>
                </a:lnTo>
                <a:lnTo>
                  <a:pt x="3956" y="11799"/>
                </a:lnTo>
                <a:lnTo>
                  <a:pt x="3978" y="11849"/>
                </a:lnTo>
                <a:lnTo>
                  <a:pt x="4001" y="11893"/>
                </a:lnTo>
                <a:lnTo>
                  <a:pt x="4023" y="11921"/>
                </a:lnTo>
                <a:lnTo>
                  <a:pt x="4045" y="11936"/>
                </a:lnTo>
                <a:lnTo>
                  <a:pt x="4063" y="11943"/>
                </a:lnTo>
                <a:lnTo>
                  <a:pt x="4085" y="11936"/>
                </a:lnTo>
                <a:lnTo>
                  <a:pt x="4108" y="11914"/>
                </a:lnTo>
                <a:lnTo>
                  <a:pt x="4130" y="11878"/>
                </a:lnTo>
                <a:lnTo>
                  <a:pt x="4152" y="11828"/>
                </a:lnTo>
                <a:lnTo>
                  <a:pt x="4175" y="11770"/>
                </a:lnTo>
                <a:lnTo>
                  <a:pt x="4197" y="11691"/>
                </a:lnTo>
                <a:lnTo>
                  <a:pt x="4215" y="11604"/>
                </a:lnTo>
                <a:lnTo>
                  <a:pt x="4237" y="11503"/>
                </a:lnTo>
                <a:lnTo>
                  <a:pt x="4259" y="11395"/>
                </a:lnTo>
                <a:lnTo>
                  <a:pt x="4282" y="11272"/>
                </a:lnTo>
                <a:lnTo>
                  <a:pt x="4304" y="11143"/>
                </a:lnTo>
                <a:lnTo>
                  <a:pt x="4326" y="10998"/>
                </a:lnTo>
                <a:lnTo>
                  <a:pt x="4344" y="10854"/>
                </a:lnTo>
                <a:lnTo>
                  <a:pt x="4366" y="10703"/>
                </a:lnTo>
                <a:lnTo>
                  <a:pt x="4389" y="10544"/>
                </a:lnTo>
                <a:lnTo>
                  <a:pt x="4411" y="10385"/>
                </a:lnTo>
                <a:lnTo>
                  <a:pt x="4433" y="10227"/>
                </a:lnTo>
                <a:lnTo>
                  <a:pt x="4456" y="10061"/>
                </a:lnTo>
                <a:lnTo>
                  <a:pt x="4478" y="9902"/>
                </a:lnTo>
                <a:lnTo>
                  <a:pt x="4496" y="9751"/>
                </a:lnTo>
                <a:lnTo>
                  <a:pt x="4518" y="9606"/>
                </a:lnTo>
                <a:lnTo>
                  <a:pt x="4540" y="9462"/>
                </a:lnTo>
                <a:lnTo>
                  <a:pt x="4563" y="9332"/>
                </a:lnTo>
                <a:lnTo>
                  <a:pt x="4585" y="9210"/>
                </a:lnTo>
                <a:lnTo>
                  <a:pt x="4607" y="9102"/>
                </a:lnTo>
                <a:lnTo>
                  <a:pt x="4630" y="9008"/>
                </a:lnTo>
                <a:lnTo>
                  <a:pt x="4647" y="8928"/>
                </a:lnTo>
                <a:lnTo>
                  <a:pt x="4670" y="8864"/>
                </a:lnTo>
                <a:lnTo>
                  <a:pt x="4692" y="8813"/>
                </a:lnTo>
                <a:lnTo>
                  <a:pt x="4714" y="8784"/>
                </a:lnTo>
                <a:lnTo>
                  <a:pt x="4737" y="8777"/>
                </a:lnTo>
                <a:lnTo>
                  <a:pt x="4759" y="8791"/>
                </a:lnTo>
                <a:lnTo>
                  <a:pt x="4777" y="8820"/>
                </a:lnTo>
                <a:lnTo>
                  <a:pt x="4799" y="8871"/>
                </a:lnTo>
                <a:lnTo>
                  <a:pt x="4821" y="8943"/>
                </a:lnTo>
                <a:lnTo>
                  <a:pt x="4844" y="9029"/>
                </a:lnTo>
                <a:lnTo>
                  <a:pt x="4866" y="9138"/>
                </a:lnTo>
                <a:lnTo>
                  <a:pt x="4888" y="9267"/>
                </a:lnTo>
                <a:lnTo>
                  <a:pt x="4911" y="9419"/>
                </a:lnTo>
                <a:lnTo>
                  <a:pt x="4928" y="9578"/>
                </a:lnTo>
                <a:lnTo>
                  <a:pt x="4951" y="9758"/>
                </a:lnTo>
                <a:lnTo>
                  <a:pt x="4973" y="9953"/>
                </a:lnTo>
                <a:lnTo>
                  <a:pt x="4995" y="10155"/>
                </a:lnTo>
                <a:lnTo>
                  <a:pt x="5018" y="10371"/>
                </a:lnTo>
                <a:lnTo>
                  <a:pt x="5040" y="10594"/>
                </a:lnTo>
                <a:lnTo>
                  <a:pt x="5058" y="10825"/>
                </a:lnTo>
                <a:lnTo>
                  <a:pt x="5080" y="11056"/>
                </a:lnTo>
                <a:lnTo>
                  <a:pt x="5102" y="11294"/>
                </a:lnTo>
                <a:lnTo>
                  <a:pt x="5125" y="11532"/>
                </a:lnTo>
                <a:lnTo>
                  <a:pt x="5147" y="11763"/>
                </a:lnTo>
                <a:lnTo>
                  <a:pt x="5169" y="11986"/>
                </a:lnTo>
                <a:lnTo>
                  <a:pt x="5191" y="12203"/>
                </a:lnTo>
                <a:lnTo>
                  <a:pt x="5209" y="12412"/>
                </a:lnTo>
                <a:lnTo>
                  <a:pt x="5232" y="12607"/>
                </a:lnTo>
                <a:lnTo>
                  <a:pt x="5254" y="12780"/>
                </a:lnTo>
                <a:lnTo>
                  <a:pt x="5276" y="12946"/>
                </a:lnTo>
                <a:lnTo>
                  <a:pt x="5299" y="13083"/>
                </a:lnTo>
                <a:lnTo>
                  <a:pt x="5321" y="13198"/>
                </a:lnTo>
                <a:lnTo>
                  <a:pt x="5339" y="13299"/>
                </a:lnTo>
                <a:lnTo>
                  <a:pt x="5361" y="13364"/>
                </a:lnTo>
                <a:lnTo>
                  <a:pt x="5383" y="13407"/>
                </a:lnTo>
                <a:lnTo>
                  <a:pt x="5406" y="13429"/>
                </a:lnTo>
                <a:lnTo>
                  <a:pt x="5428" y="13414"/>
                </a:lnTo>
                <a:lnTo>
                  <a:pt x="5450" y="13371"/>
                </a:lnTo>
                <a:lnTo>
                  <a:pt x="5472" y="13306"/>
                </a:lnTo>
                <a:lnTo>
                  <a:pt x="5490" y="13205"/>
                </a:lnTo>
                <a:lnTo>
                  <a:pt x="5513" y="13083"/>
                </a:lnTo>
                <a:lnTo>
                  <a:pt x="5535" y="12924"/>
                </a:lnTo>
                <a:lnTo>
                  <a:pt x="5557" y="12744"/>
                </a:lnTo>
                <a:lnTo>
                  <a:pt x="5580" y="12542"/>
                </a:lnTo>
                <a:lnTo>
                  <a:pt x="5602" y="12311"/>
                </a:lnTo>
                <a:lnTo>
                  <a:pt x="5620" y="12059"/>
                </a:lnTo>
                <a:lnTo>
                  <a:pt x="5642" y="11792"/>
                </a:lnTo>
                <a:lnTo>
                  <a:pt x="5664" y="11503"/>
                </a:lnTo>
                <a:lnTo>
                  <a:pt x="5687" y="11200"/>
                </a:lnTo>
                <a:lnTo>
                  <a:pt x="5709" y="10883"/>
                </a:lnTo>
                <a:lnTo>
                  <a:pt x="5731" y="10558"/>
                </a:lnTo>
                <a:lnTo>
                  <a:pt x="5753" y="10227"/>
                </a:lnTo>
                <a:lnTo>
                  <a:pt x="5771" y="9902"/>
                </a:lnTo>
                <a:lnTo>
                  <a:pt x="5794" y="9570"/>
                </a:lnTo>
                <a:lnTo>
                  <a:pt x="5816" y="9246"/>
                </a:lnTo>
                <a:lnTo>
                  <a:pt x="5838" y="8928"/>
                </a:lnTo>
                <a:lnTo>
                  <a:pt x="5861" y="8618"/>
                </a:lnTo>
                <a:lnTo>
                  <a:pt x="5883" y="8330"/>
                </a:lnTo>
                <a:lnTo>
                  <a:pt x="5905" y="8056"/>
                </a:lnTo>
                <a:lnTo>
                  <a:pt x="5923" y="7811"/>
                </a:lnTo>
                <a:lnTo>
                  <a:pt x="5945" y="7580"/>
                </a:lnTo>
                <a:lnTo>
                  <a:pt x="5968" y="7385"/>
                </a:lnTo>
                <a:lnTo>
                  <a:pt x="5990" y="7219"/>
                </a:lnTo>
                <a:lnTo>
                  <a:pt x="6012" y="7082"/>
                </a:lnTo>
                <a:lnTo>
                  <a:pt x="6034" y="6981"/>
                </a:lnTo>
                <a:lnTo>
                  <a:pt x="6052" y="6916"/>
                </a:lnTo>
                <a:lnTo>
                  <a:pt x="6075" y="6887"/>
                </a:lnTo>
                <a:lnTo>
                  <a:pt x="6097" y="6902"/>
                </a:lnTo>
                <a:lnTo>
                  <a:pt x="6119" y="6952"/>
                </a:lnTo>
                <a:lnTo>
                  <a:pt x="6141" y="7039"/>
                </a:lnTo>
                <a:lnTo>
                  <a:pt x="6164" y="7169"/>
                </a:lnTo>
                <a:lnTo>
                  <a:pt x="6186" y="7342"/>
                </a:lnTo>
                <a:lnTo>
                  <a:pt x="6204" y="7544"/>
                </a:lnTo>
                <a:lnTo>
                  <a:pt x="6226" y="7789"/>
                </a:lnTo>
                <a:lnTo>
                  <a:pt x="6249" y="8063"/>
                </a:lnTo>
                <a:lnTo>
                  <a:pt x="6271" y="8373"/>
                </a:lnTo>
                <a:lnTo>
                  <a:pt x="6293" y="8712"/>
                </a:lnTo>
                <a:lnTo>
                  <a:pt x="6315" y="9080"/>
                </a:lnTo>
                <a:lnTo>
                  <a:pt x="6333" y="9469"/>
                </a:lnTo>
                <a:lnTo>
                  <a:pt x="6356" y="9873"/>
                </a:lnTo>
                <a:lnTo>
                  <a:pt x="6378" y="10299"/>
                </a:lnTo>
                <a:lnTo>
                  <a:pt x="6400" y="10739"/>
                </a:lnTo>
                <a:lnTo>
                  <a:pt x="6422" y="11179"/>
                </a:lnTo>
                <a:lnTo>
                  <a:pt x="6445" y="11626"/>
                </a:lnTo>
                <a:lnTo>
                  <a:pt x="6467" y="12073"/>
                </a:lnTo>
                <a:lnTo>
                  <a:pt x="6485" y="12506"/>
                </a:lnTo>
                <a:lnTo>
                  <a:pt x="6507" y="12938"/>
                </a:lnTo>
                <a:lnTo>
                  <a:pt x="6530" y="13349"/>
                </a:lnTo>
                <a:lnTo>
                  <a:pt x="6552" y="13739"/>
                </a:lnTo>
                <a:lnTo>
                  <a:pt x="6574" y="14107"/>
                </a:lnTo>
                <a:lnTo>
                  <a:pt x="6596" y="14446"/>
                </a:lnTo>
                <a:lnTo>
                  <a:pt x="6614" y="14749"/>
                </a:lnTo>
                <a:lnTo>
                  <a:pt x="6637" y="15015"/>
                </a:lnTo>
                <a:lnTo>
                  <a:pt x="6659" y="15246"/>
                </a:lnTo>
                <a:lnTo>
                  <a:pt x="6681" y="15427"/>
                </a:lnTo>
                <a:lnTo>
                  <a:pt x="6703" y="15571"/>
                </a:lnTo>
                <a:lnTo>
                  <a:pt x="6726" y="15657"/>
                </a:lnTo>
                <a:lnTo>
                  <a:pt x="6748" y="15701"/>
                </a:lnTo>
                <a:lnTo>
                  <a:pt x="6766" y="15693"/>
                </a:lnTo>
                <a:lnTo>
                  <a:pt x="6788" y="15628"/>
                </a:lnTo>
                <a:lnTo>
                  <a:pt x="6810" y="15520"/>
                </a:lnTo>
                <a:lnTo>
                  <a:pt x="6833" y="15354"/>
                </a:lnTo>
                <a:lnTo>
                  <a:pt x="6855" y="15138"/>
                </a:lnTo>
                <a:lnTo>
                  <a:pt x="6877" y="14871"/>
                </a:lnTo>
                <a:lnTo>
                  <a:pt x="6895" y="14561"/>
                </a:lnTo>
                <a:lnTo>
                  <a:pt x="6918" y="14200"/>
                </a:lnTo>
                <a:lnTo>
                  <a:pt x="6940" y="13804"/>
                </a:lnTo>
                <a:lnTo>
                  <a:pt x="6962" y="13364"/>
                </a:lnTo>
                <a:lnTo>
                  <a:pt x="6984" y="12895"/>
                </a:lnTo>
                <a:lnTo>
                  <a:pt x="7007" y="12390"/>
                </a:lnTo>
                <a:lnTo>
                  <a:pt x="7029" y="11864"/>
                </a:lnTo>
                <a:lnTo>
                  <a:pt x="7047" y="11316"/>
                </a:lnTo>
                <a:lnTo>
                  <a:pt x="7069" y="10753"/>
                </a:lnTo>
                <a:lnTo>
                  <a:pt x="7091" y="10176"/>
                </a:lnTo>
                <a:lnTo>
                  <a:pt x="7114" y="9606"/>
                </a:lnTo>
                <a:lnTo>
                  <a:pt x="7136" y="9029"/>
                </a:lnTo>
                <a:lnTo>
                  <a:pt x="7158" y="8467"/>
                </a:lnTo>
                <a:lnTo>
                  <a:pt x="7176" y="7912"/>
                </a:lnTo>
                <a:lnTo>
                  <a:pt x="7199" y="7385"/>
                </a:lnTo>
                <a:lnTo>
                  <a:pt x="7221" y="6880"/>
                </a:lnTo>
                <a:lnTo>
                  <a:pt x="7243" y="6404"/>
                </a:lnTo>
                <a:lnTo>
                  <a:pt x="7265" y="5964"/>
                </a:lnTo>
                <a:lnTo>
                  <a:pt x="7288" y="5575"/>
                </a:lnTo>
                <a:lnTo>
                  <a:pt x="7310" y="5222"/>
                </a:lnTo>
                <a:lnTo>
                  <a:pt x="7328" y="4926"/>
                </a:lnTo>
                <a:lnTo>
                  <a:pt x="7350" y="4688"/>
                </a:lnTo>
                <a:lnTo>
                  <a:pt x="7372" y="4500"/>
                </a:lnTo>
                <a:lnTo>
                  <a:pt x="7395" y="4378"/>
                </a:lnTo>
                <a:lnTo>
                  <a:pt x="7417" y="4320"/>
                </a:lnTo>
                <a:lnTo>
                  <a:pt x="7439" y="4327"/>
                </a:lnTo>
                <a:lnTo>
                  <a:pt x="7462" y="4392"/>
                </a:lnTo>
                <a:lnTo>
                  <a:pt x="7479" y="4529"/>
                </a:lnTo>
                <a:lnTo>
                  <a:pt x="7502" y="4731"/>
                </a:lnTo>
                <a:lnTo>
                  <a:pt x="7524" y="4991"/>
                </a:lnTo>
                <a:lnTo>
                  <a:pt x="7546" y="5322"/>
                </a:lnTo>
                <a:lnTo>
                  <a:pt x="7569" y="5705"/>
                </a:lnTo>
                <a:lnTo>
                  <a:pt x="7591" y="6145"/>
                </a:lnTo>
                <a:lnTo>
                  <a:pt x="7609" y="6642"/>
                </a:lnTo>
                <a:lnTo>
                  <a:pt x="7631" y="7183"/>
                </a:lnTo>
                <a:lnTo>
                  <a:pt x="7653" y="7767"/>
                </a:lnTo>
                <a:lnTo>
                  <a:pt x="7676" y="8388"/>
                </a:lnTo>
                <a:lnTo>
                  <a:pt x="7698" y="9044"/>
                </a:lnTo>
                <a:lnTo>
                  <a:pt x="7720" y="9722"/>
                </a:lnTo>
                <a:lnTo>
                  <a:pt x="7743" y="10414"/>
                </a:lnTo>
                <a:lnTo>
                  <a:pt x="7760" y="11128"/>
                </a:lnTo>
                <a:lnTo>
                  <a:pt x="7783" y="11835"/>
                </a:lnTo>
                <a:lnTo>
                  <a:pt x="7805" y="12549"/>
                </a:lnTo>
                <a:lnTo>
                  <a:pt x="7827" y="13248"/>
                </a:lnTo>
                <a:lnTo>
                  <a:pt x="7850" y="13926"/>
                </a:lnTo>
                <a:lnTo>
                  <a:pt x="7872" y="14583"/>
                </a:lnTo>
                <a:lnTo>
                  <a:pt x="7890" y="15210"/>
                </a:lnTo>
                <a:lnTo>
                  <a:pt x="7912" y="15794"/>
                </a:lnTo>
                <a:lnTo>
                  <a:pt x="7934" y="16335"/>
                </a:lnTo>
                <a:lnTo>
                  <a:pt x="7957" y="16826"/>
                </a:lnTo>
                <a:lnTo>
                  <a:pt x="7979" y="17258"/>
                </a:lnTo>
                <a:lnTo>
                  <a:pt x="8001" y="17626"/>
                </a:lnTo>
                <a:lnTo>
                  <a:pt x="8024" y="17929"/>
                </a:lnTo>
                <a:lnTo>
                  <a:pt x="8041" y="18160"/>
                </a:lnTo>
                <a:lnTo>
                  <a:pt x="8064" y="18319"/>
                </a:lnTo>
                <a:lnTo>
                  <a:pt x="8086" y="18398"/>
                </a:lnTo>
                <a:lnTo>
                  <a:pt x="8108" y="18405"/>
                </a:lnTo>
                <a:lnTo>
                  <a:pt x="8131" y="18326"/>
                </a:lnTo>
                <a:lnTo>
                  <a:pt x="8153" y="18174"/>
                </a:lnTo>
                <a:lnTo>
                  <a:pt x="8171" y="17944"/>
                </a:lnTo>
                <a:lnTo>
                  <a:pt x="8193" y="17633"/>
                </a:lnTo>
                <a:lnTo>
                  <a:pt x="8215" y="17251"/>
                </a:lnTo>
                <a:lnTo>
                  <a:pt x="8238" y="16790"/>
                </a:lnTo>
                <a:lnTo>
                  <a:pt x="8260" y="16270"/>
                </a:lnTo>
                <a:lnTo>
                  <a:pt x="8282" y="15686"/>
                </a:lnTo>
                <a:lnTo>
                  <a:pt x="8305" y="15044"/>
                </a:lnTo>
                <a:lnTo>
                  <a:pt x="8322" y="14352"/>
                </a:lnTo>
                <a:lnTo>
                  <a:pt x="8345" y="13609"/>
                </a:lnTo>
                <a:lnTo>
                  <a:pt x="8367" y="12837"/>
                </a:lnTo>
                <a:lnTo>
                  <a:pt x="8389" y="12030"/>
                </a:lnTo>
                <a:lnTo>
                  <a:pt x="8412" y="11207"/>
                </a:lnTo>
                <a:lnTo>
                  <a:pt x="8434" y="10364"/>
                </a:lnTo>
                <a:lnTo>
                  <a:pt x="8452" y="9520"/>
                </a:lnTo>
                <a:lnTo>
                  <a:pt x="8474" y="8676"/>
                </a:lnTo>
                <a:lnTo>
                  <a:pt x="8496" y="7847"/>
                </a:lnTo>
                <a:lnTo>
                  <a:pt x="8519" y="7039"/>
                </a:lnTo>
                <a:lnTo>
                  <a:pt x="8541" y="6260"/>
                </a:lnTo>
                <a:lnTo>
                  <a:pt x="8563" y="5524"/>
                </a:lnTo>
                <a:lnTo>
                  <a:pt x="8586" y="4825"/>
                </a:lnTo>
                <a:lnTo>
                  <a:pt x="8603" y="4190"/>
                </a:lnTo>
                <a:lnTo>
                  <a:pt x="8626" y="3606"/>
                </a:lnTo>
                <a:lnTo>
                  <a:pt x="8648" y="3094"/>
                </a:lnTo>
                <a:lnTo>
                  <a:pt x="8670" y="2654"/>
                </a:lnTo>
                <a:lnTo>
                  <a:pt x="8693" y="2286"/>
                </a:lnTo>
                <a:lnTo>
                  <a:pt x="8715" y="2012"/>
                </a:lnTo>
                <a:lnTo>
                  <a:pt x="8737" y="1817"/>
                </a:lnTo>
                <a:lnTo>
                  <a:pt x="8755" y="1709"/>
                </a:lnTo>
                <a:lnTo>
                  <a:pt x="8777" y="1695"/>
                </a:lnTo>
                <a:lnTo>
                  <a:pt x="8800" y="1774"/>
                </a:lnTo>
                <a:lnTo>
                  <a:pt x="8822" y="1940"/>
                </a:lnTo>
                <a:lnTo>
                  <a:pt x="8844" y="2200"/>
                </a:lnTo>
                <a:lnTo>
                  <a:pt x="8867" y="2546"/>
                </a:lnTo>
                <a:lnTo>
                  <a:pt x="8884" y="2979"/>
                </a:lnTo>
                <a:lnTo>
                  <a:pt x="8907" y="3498"/>
                </a:lnTo>
                <a:lnTo>
                  <a:pt x="8929" y="4089"/>
                </a:lnTo>
                <a:lnTo>
                  <a:pt x="8951" y="4753"/>
                </a:lnTo>
                <a:lnTo>
                  <a:pt x="8974" y="5481"/>
                </a:lnTo>
                <a:lnTo>
                  <a:pt x="8996" y="6267"/>
                </a:lnTo>
                <a:lnTo>
                  <a:pt x="9018" y="7111"/>
                </a:lnTo>
                <a:lnTo>
                  <a:pt x="9036" y="7991"/>
                </a:lnTo>
                <a:lnTo>
                  <a:pt x="9058" y="8907"/>
                </a:lnTo>
                <a:lnTo>
                  <a:pt x="9081" y="9844"/>
                </a:lnTo>
                <a:lnTo>
                  <a:pt x="9103" y="10804"/>
                </a:lnTo>
                <a:lnTo>
                  <a:pt x="9125" y="11763"/>
                </a:lnTo>
                <a:lnTo>
                  <a:pt x="9148" y="12715"/>
                </a:lnTo>
                <a:lnTo>
                  <a:pt x="9165" y="13660"/>
                </a:lnTo>
                <a:lnTo>
                  <a:pt x="9188" y="14575"/>
                </a:lnTo>
                <a:lnTo>
                  <a:pt x="9210" y="15463"/>
                </a:lnTo>
                <a:lnTo>
                  <a:pt x="9232" y="16299"/>
                </a:lnTo>
                <a:lnTo>
                  <a:pt x="9255" y="17092"/>
                </a:lnTo>
                <a:lnTo>
                  <a:pt x="9277" y="17821"/>
                </a:lnTo>
                <a:lnTo>
                  <a:pt x="9299" y="18477"/>
                </a:lnTo>
                <a:lnTo>
                  <a:pt x="9317" y="19069"/>
                </a:lnTo>
                <a:lnTo>
                  <a:pt x="9339" y="19566"/>
                </a:lnTo>
                <a:lnTo>
                  <a:pt x="9362" y="19985"/>
                </a:lnTo>
                <a:lnTo>
                  <a:pt x="9384" y="20309"/>
                </a:lnTo>
                <a:lnTo>
                  <a:pt x="9406" y="20540"/>
                </a:lnTo>
                <a:lnTo>
                  <a:pt x="9429" y="20662"/>
                </a:lnTo>
                <a:lnTo>
                  <a:pt x="9446" y="20691"/>
                </a:lnTo>
                <a:lnTo>
                  <a:pt x="9469" y="20619"/>
                </a:lnTo>
                <a:lnTo>
                  <a:pt x="9491" y="20446"/>
                </a:lnTo>
                <a:lnTo>
                  <a:pt x="9513" y="20165"/>
                </a:lnTo>
                <a:lnTo>
                  <a:pt x="9536" y="19797"/>
                </a:lnTo>
                <a:lnTo>
                  <a:pt x="9558" y="19328"/>
                </a:lnTo>
                <a:lnTo>
                  <a:pt x="9580" y="18766"/>
                </a:lnTo>
                <a:lnTo>
                  <a:pt x="9598" y="18124"/>
                </a:lnTo>
                <a:lnTo>
                  <a:pt x="9620" y="17403"/>
                </a:lnTo>
                <a:lnTo>
                  <a:pt x="9643" y="16602"/>
                </a:lnTo>
                <a:lnTo>
                  <a:pt x="9665" y="15744"/>
                </a:lnTo>
                <a:lnTo>
                  <a:pt x="9687" y="14835"/>
                </a:lnTo>
                <a:lnTo>
                  <a:pt x="9710" y="13876"/>
                </a:lnTo>
                <a:lnTo>
                  <a:pt x="9727" y="12873"/>
                </a:lnTo>
                <a:lnTo>
                  <a:pt x="9750" y="11849"/>
                </a:lnTo>
                <a:lnTo>
                  <a:pt x="9772" y="10811"/>
                </a:lnTo>
                <a:lnTo>
                  <a:pt x="9794" y="9765"/>
                </a:lnTo>
                <a:lnTo>
                  <a:pt x="9817" y="8727"/>
                </a:lnTo>
                <a:lnTo>
                  <a:pt x="9839" y="7702"/>
                </a:lnTo>
                <a:lnTo>
                  <a:pt x="9861" y="6700"/>
                </a:lnTo>
                <a:lnTo>
                  <a:pt x="9879" y="5741"/>
                </a:lnTo>
                <a:lnTo>
                  <a:pt x="9901" y="4825"/>
                </a:lnTo>
                <a:lnTo>
                  <a:pt x="9924" y="3967"/>
                </a:lnTo>
                <a:lnTo>
                  <a:pt x="9946" y="3173"/>
                </a:lnTo>
                <a:lnTo>
                  <a:pt x="9968" y="2452"/>
                </a:lnTo>
                <a:lnTo>
                  <a:pt x="9991" y="1810"/>
                </a:lnTo>
                <a:lnTo>
                  <a:pt x="10008" y="1262"/>
                </a:lnTo>
                <a:lnTo>
                  <a:pt x="10031" y="801"/>
                </a:lnTo>
                <a:lnTo>
                  <a:pt x="10053" y="447"/>
                </a:lnTo>
                <a:lnTo>
                  <a:pt x="10075" y="188"/>
                </a:lnTo>
                <a:lnTo>
                  <a:pt x="10098" y="43"/>
                </a:lnTo>
                <a:lnTo>
                  <a:pt x="10120" y="0"/>
                </a:lnTo>
                <a:lnTo>
                  <a:pt x="10142" y="65"/>
                </a:lnTo>
                <a:lnTo>
                  <a:pt x="10160" y="238"/>
                </a:lnTo>
                <a:lnTo>
                  <a:pt x="10182" y="519"/>
                </a:lnTo>
                <a:lnTo>
                  <a:pt x="10205" y="902"/>
                </a:lnTo>
                <a:lnTo>
                  <a:pt x="10227" y="1392"/>
                </a:lnTo>
                <a:lnTo>
                  <a:pt x="10249" y="1969"/>
                </a:lnTo>
                <a:lnTo>
                  <a:pt x="10271" y="2640"/>
                </a:lnTo>
                <a:lnTo>
                  <a:pt x="10294" y="3397"/>
                </a:lnTo>
                <a:lnTo>
                  <a:pt x="10312" y="4226"/>
                </a:lnTo>
                <a:lnTo>
                  <a:pt x="10334" y="5121"/>
                </a:lnTo>
                <a:lnTo>
                  <a:pt x="10356" y="6073"/>
                </a:lnTo>
                <a:lnTo>
                  <a:pt x="10379" y="7075"/>
                </a:lnTo>
                <a:lnTo>
                  <a:pt x="10401" y="8121"/>
                </a:lnTo>
                <a:lnTo>
                  <a:pt x="10423" y="9188"/>
                </a:lnTo>
                <a:lnTo>
                  <a:pt x="10441" y="10270"/>
                </a:lnTo>
                <a:lnTo>
                  <a:pt x="10463" y="11366"/>
                </a:lnTo>
                <a:lnTo>
                  <a:pt x="10486" y="12448"/>
                </a:lnTo>
                <a:lnTo>
                  <a:pt x="10508" y="13515"/>
                </a:lnTo>
                <a:lnTo>
                  <a:pt x="10530" y="14561"/>
                </a:lnTo>
                <a:lnTo>
                  <a:pt x="10552" y="15564"/>
                </a:lnTo>
                <a:lnTo>
                  <a:pt x="10575" y="16516"/>
                </a:lnTo>
                <a:lnTo>
                  <a:pt x="10593" y="17417"/>
                </a:lnTo>
                <a:lnTo>
                  <a:pt x="10615" y="18239"/>
                </a:lnTo>
                <a:lnTo>
                  <a:pt x="10637" y="18996"/>
                </a:lnTo>
                <a:lnTo>
                  <a:pt x="10660" y="19667"/>
                </a:lnTo>
                <a:lnTo>
                  <a:pt x="10682" y="20244"/>
                </a:lnTo>
                <a:lnTo>
                  <a:pt x="10704" y="20720"/>
                </a:lnTo>
                <a:lnTo>
                  <a:pt x="10722" y="21102"/>
                </a:lnTo>
                <a:lnTo>
                  <a:pt x="10744" y="21376"/>
                </a:lnTo>
                <a:lnTo>
                  <a:pt x="10767" y="21542"/>
                </a:lnTo>
                <a:lnTo>
                  <a:pt x="10789" y="21600"/>
                </a:lnTo>
                <a:lnTo>
                  <a:pt x="10811" y="21542"/>
                </a:lnTo>
                <a:lnTo>
                  <a:pt x="10833" y="21376"/>
                </a:lnTo>
                <a:lnTo>
                  <a:pt x="10856" y="21102"/>
                </a:lnTo>
                <a:lnTo>
                  <a:pt x="10874" y="20720"/>
                </a:lnTo>
                <a:lnTo>
                  <a:pt x="10896" y="20244"/>
                </a:lnTo>
                <a:lnTo>
                  <a:pt x="10918" y="19667"/>
                </a:lnTo>
                <a:lnTo>
                  <a:pt x="10940" y="18996"/>
                </a:lnTo>
                <a:lnTo>
                  <a:pt x="10963" y="18239"/>
                </a:lnTo>
                <a:lnTo>
                  <a:pt x="10985" y="17417"/>
                </a:lnTo>
                <a:lnTo>
                  <a:pt x="11003" y="16516"/>
                </a:lnTo>
                <a:lnTo>
                  <a:pt x="11025" y="15564"/>
                </a:lnTo>
                <a:lnTo>
                  <a:pt x="11048" y="14561"/>
                </a:lnTo>
                <a:lnTo>
                  <a:pt x="11070" y="13515"/>
                </a:lnTo>
                <a:lnTo>
                  <a:pt x="11092" y="12448"/>
                </a:lnTo>
                <a:lnTo>
                  <a:pt x="11114" y="11366"/>
                </a:lnTo>
                <a:lnTo>
                  <a:pt x="11137" y="10270"/>
                </a:lnTo>
                <a:lnTo>
                  <a:pt x="11155" y="9188"/>
                </a:lnTo>
                <a:lnTo>
                  <a:pt x="11177" y="8121"/>
                </a:lnTo>
                <a:lnTo>
                  <a:pt x="11199" y="7075"/>
                </a:lnTo>
                <a:lnTo>
                  <a:pt x="11221" y="6073"/>
                </a:lnTo>
                <a:lnTo>
                  <a:pt x="11244" y="5121"/>
                </a:lnTo>
                <a:lnTo>
                  <a:pt x="11266" y="4226"/>
                </a:lnTo>
                <a:lnTo>
                  <a:pt x="11284" y="3397"/>
                </a:lnTo>
                <a:lnTo>
                  <a:pt x="11306" y="2640"/>
                </a:lnTo>
                <a:lnTo>
                  <a:pt x="11329" y="1969"/>
                </a:lnTo>
                <a:lnTo>
                  <a:pt x="11351" y="1392"/>
                </a:lnTo>
                <a:lnTo>
                  <a:pt x="11373" y="902"/>
                </a:lnTo>
                <a:lnTo>
                  <a:pt x="11395" y="519"/>
                </a:lnTo>
                <a:lnTo>
                  <a:pt x="11418" y="238"/>
                </a:lnTo>
                <a:lnTo>
                  <a:pt x="11436" y="65"/>
                </a:lnTo>
                <a:lnTo>
                  <a:pt x="11458" y="0"/>
                </a:lnTo>
                <a:lnTo>
                  <a:pt x="11480" y="43"/>
                </a:lnTo>
                <a:lnTo>
                  <a:pt x="11502" y="188"/>
                </a:lnTo>
                <a:lnTo>
                  <a:pt x="11525" y="447"/>
                </a:lnTo>
                <a:lnTo>
                  <a:pt x="11547" y="801"/>
                </a:lnTo>
                <a:lnTo>
                  <a:pt x="11569" y="1262"/>
                </a:lnTo>
                <a:lnTo>
                  <a:pt x="11587" y="1810"/>
                </a:lnTo>
                <a:lnTo>
                  <a:pt x="11610" y="2452"/>
                </a:lnTo>
                <a:lnTo>
                  <a:pt x="11632" y="3173"/>
                </a:lnTo>
                <a:lnTo>
                  <a:pt x="11654" y="3967"/>
                </a:lnTo>
                <a:lnTo>
                  <a:pt x="11676" y="4825"/>
                </a:lnTo>
                <a:lnTo>
                  <a:pt x="11699" y="5741"/>
                </a:lnTo>
                <a:lnTo>
                  <a:pt x="11717" y="6700"/>
                </a:lnTo>
                <a:lnTo>
                  <a:pt x="11739" y="7702"/>
                </a:lnTo>
                <a:lnTo>
                  <a:pt x="11761" y="8727"/>
                </a:lnTo>
                <a:lnTo>
                  <a:pt x="11783" y="9765"/>
                </a:lnTo>
                <a:lnTo>
                  <a:pt x="11806" y="10811"/>
                </a:lnTo>
                <a:lnTo>
                  <a:pt x="11828" y="11849"/>
                </a:lnTo>
                <a:lnTo>
                  <a:pt x="11850" y="12873"/>
                </a:lnTo>
                <a:lnTo>
                  <a:pt x="11868" y="13876"/>
                </a:lnTo>
                <a:lnTo>
                  <a:pt x="11890" y="14835"/>
                </a:lnTo>
                <a:lnTo>
                  <a:pt x="11913" y="15744"/>
                </a:lnTo>
                <a:lnTo>
                  <a:pt x="11935" y="16602"/>
                </a:lnTo>
                <a:lnTo>
                  <a:pt x="11957" y="17403"/>
                </a:lnTo>
                <a:lnTo>
                  <a:pt x="11980" y="18124"/>
                </a:lnTo>
                <a:lnTo>
                  <a:pt x="11998" y="18766"/>
                </a:lnTo>
                <a:lnTo>
                  <a:pt x="12020" y="19328"/>
                </a:lnTo>
                <a:lnTo>
                  <a:pt x="12042" y="19797"/>
                </a:lnTo>
                <a:lnTo>
                  <a:pt x="12064" y="20165"/>
                </a:lnTo>
                <a:lnTo>
                  <a:pt x="12087" y="20446"/>
                </a:lnTo>
                <a:lnTo>
                  <a:pt x="12109" y="20619"/>
                </a:lnTo>
                <a:lnTo>
                  <a:pt x="12131" y="20691"/>
                </a:lnTo>
                <a:lnTo>
                  <a:pt x="12149" y="20662"/>
                </a:lnTo>
                <a:lnTo>
                  <a:pt x="12171" y="20540"/>
                </a:lnTo>
                <a:lnTo>
                  <a:pt x="12194" y="20309"/>
                </a:lnTo>
                <a:lnTo>
                  <a:pt x="12216" y="19985"/>
                </a:lnTo>
                <a:lnTo>
                  <a:pt x="12238" y="19566"/>
                </a:lnTo>
                <a:lnTo>
                  <a:pt x="12261" y="19069"/>
                </a:lnTo>
                <a:lnTo>
                  <a:pt x="12279" y="18477"/>
                </a:lnTo>
                <a:lnTo>
                  <a:pt x="12301" y="17821"/>
                </a:lnTo>
                <a:lnTo>
                  <a:pt x="12323" y="17092"/>
                </a:lnTo>
                <a:lnTo>
                  <a:pt x="12345" y="16299"/>
                </a:lnTo>
                <a:lnTo>
                  <a:pt x="12368" y="15463"/>
                </a:lnTo>
                <a:lnTo>
                  <a:pt x="12390" y="14575"/>
                </a:lnTo>
                <a:lnTo>
                  <a:pt x="12412" y="13660"/>
                </a:lnTo>
                <a:lnTo>
                  <a:pt x="12430" y="12715"/>
                </a:lnTo>
                <a:lnTo>
                  <a:pt x="12452" y="11763"/>
                </a:lnTo>
                <a:lnTo>
                  <a:pt x="12475" y="10804"/>
                </a:lnTo>
                <a:lnTo>
                  <a:pt x="12497" y="9844"/>
                </a:lnTo>
                <a:lnTo>
                  <a:pt x="12519" y="8907"/>
                </a:lnTo>
                <a:lnTo>
                  <a:pt x="12542" y="7991"/>
                </a:lnTo>
                <a:lnTo>
                  <a:pt x="12559" y="7111"/>
                </a:lnTo>
                <a:lnTo>
                  <a:pt x="12582" y="6267"/>
                </a:lnTo>
                <a:lnTo>
                  <a:pt x="12604" y="5481"/>
                </a:lnTo>
                <a:lnTo>
                  <a:pt x="12626" y="4753"/>
                </a:lnTo>
                <a:lnTo>
                  <a:pt x="12649" y="4089"/>
                </a:lnTo>
                <a:lnTo>
                  <a:pt x="12671" y="3498"/>
                </a:lnTo>
                <a:lnTo>
                  <a:pt x="12693" y="2979"/>
                </a:lnTo>
                <a:lnTo>
                  <a:pt x="12711" y="2546"/>
                </a:lnTo>
                <a:lnTo>
                  <a:pt x="12733" y="2200"/>
                </a:lnTo>
                <a:lnTo>
                  <a:pt x="12756" y="1940"/>
                </a:lnTo>
                <a:lnTo>
                  <a:pt x="12778" y="1774"/>
                </a:lnTo>
                <a:lnTo>
                  <a:pt x="12800" y="1695"/>
                </a:lnTo>
                <a:lnTo>
                  <a:pt x="12823" y="1709"/>
                </a:lnTo>
                <a:lnTo>
                  <a:pt x="12840" y="1817"/>
                </a:lnTo>
                <a:lnTo>
                  <a:pt x="12863" y="2012"/>
                </a:lnTo>
                <a:lnTo>
                  <a:pt x="12885" y="2286"/>
                </a:lnTo>
                <a:lnTo>
                  <a:pt x="12907" y="2654"/>
                </a:lnTo>
                <a:lnTo>
                  <a:pt x="12930" y="3094"/>
                </a:lnTo>
                <a:lnTo>
                  <a:pt x="12952" y="3606"/>
                </a:lnTo>
                <a:lnTo>
                  <a:pt x="12974" y="4190"/>
                </a:lnTo>
                <a:lnTo>
                  <a:pt x="12992" y="4825"/>
                </a:lnTo>
                <a:lnTo>
                  <a:pt x="13014" y="5524"/>
                </a:lnTo>
                <a:lnTo>
                  <a:pt x="13037" y="6260"/>
                </a:lnTo>
                <a:lnTo>
                  <a:pt x="13059" y="7039"/>
                </a:lnTo>
                <a:lnTo>
                  <a:pt x="13081" y="7847"/>
                </a:lnTo>
                <a:lnTo>
                  <a:pt x="13104" y="8676"/>
                </a:lnTo>
                <a:lnTo>
                  <a:pt x="13126" y="9520"/>
                </a:lnTo>
                <a:lnTo>
                  <a:pt x="13144" y="10364"/>
                </a:lnTo>
                <a:lnTo>
                  <a:pt x="13166" y="11207"/>
                </a:lnTo>
                <a:lnTo>
                  <a:pt x="13188" y="12030"/>
                </a:lnTo>
                <a:lnTo>
                  <a:pt x="13211" y="12837"/>
                </a:lnTo>
                <a:lnTo>
                  <a:pt x="13233" y="13609"/>
                </a:lnTo>
                <a:lnTo>
                  <a:pt x="13255" y="14352"/>
                </a:lnTo>
                <a:lnTo>
                  <a:pt x="13273" y="15044"/>
                </a:lnTo>
                <a:lnTo>
                  <a:pt x="13295" y="15686"/>
                </a:lnTo>
                <a:lnTo>
                  <a:pt x="13318" y="16270"/>
                </a:lnTo>
                <a:lnTo>
                  <a:pt x="13340" y="16790"/>
                </a:lnTo>
                <a:lnTo>
                  <a:pt x="13362" y="17251"/>
                </a:lnTo>
                <a:lnTo>
                  <a:pt x="13385" y="17633"/>
                </a:lnTo>
                <a:lnTo>
                  <a:pt x="13407" y="17944"/>
                </a:lnTo>
                <a:lnTo>
                  <a:pt x="13425" y="18174"/>
                </a:lnTo>
                <a:lnTo>
                  <a:pt x="13447" y="18326"/>
                </a:lnTo>
                <a:lnTo>
                  <a:pt x="13469" y="18405"/>
                </a:lnTo>
                <a:lnTo>
                  <a:pt x="13492" y="18398"/>
                </a:lnTo>
                <a:lnTo>
                  <a:pt x="13514" y="18319"/>
                </a:lnTo>
                <a:lnTo>
                  <a:pt x="13536" y="18160"/>
                </a:lnTo>
                <a:lnTo>
                  <a:pt x="13554" y="17929"/>
                </a:lnTo>
                <a:lnTo>
                  <a:pt x="13576" y="17626"/>
                </a:lnTo>
                <a:lnTo>
                  <a:pt x="13599" y="17258"/>
                </a:lnTo>
                <a:lnTo>
                  <a:pt x="13621" y="16826"/>
                </a:lnTo>
                <a:lnTo>
                  <a:pt x="13643" y="16335"/>
                </a:lnTo>
                <a:lnTo>
                  <a:pt x="13666" y="15794"/>
                </a:lnTo>
                <a:lnTo>
                  <a:pt x="13688" y="15210"/>
                </a:lnTo>
                <a:lnTo>
                  <a:pt x="13706" y="14583"/>
                </a:lnTo>
                <a:lnTo>
                  <a:pt x="13728" y="13926"/>
                </a:lnTo>
                <a:lnTo>
                  <a:pt x="13750" y="13248"/>
                </a:lnTo>
                <a:lnTo>
                  <a:pt x="13773" y="12549"/>
                </a:lnTo>
                <a:lnTo>
                  <a:pt x="13795" y="11835"/>
                </a:lnTo>
                <a:lnTo>
                  <a:pt x="13817" y="11128"/>
                </a:lnTo>
                <a:lnTo>
                  <a:pt x="13835" y="10414"/>
                </a:lnTo>
                <a:lnTo>
                  <a:pt x="13857" y="9722"/>
                </a:lnTo>
                <a:lnTo>
                  <a:pt x="13880" y="9044"/>
                </a:lnTo>
                <a:lnTo>
                  <a:pt x="13902" y="8388"/>
                </a:lnTo>
                <a:lnTo>
                  <a:pt x="13924" y="7767"/>
                </a:lnTo>
                <a:lnTo>
                  <a:pt x="13947" y="7183"/>
                </a:lnTo>
                <a:lnTo>
                  <a:pt x="13969" y="6642"/>
                </a:lnTo>
                <a:lnTo>
                  <a:pt x="13987" y="6145"/>
                </a:lnTo>
                <a:lnTo>
                  <a:pt x="14009" y="5705"/>
                </a:lnTo>
                <a:lnTo>
                  <a:pt x="14031" y="5322"/>
                </a:lnTo>
                <a:lnTo>
                  <a:pt x="14054" y="4991"/>
                </a:lnTo>
                <a:lnTo>
                  <a:pt x="14076" y="4731"/>
                </a:lnTo>
                <a:lnTo>
                  <a:pt x="14098" y="4529"/>
                </a:lnTo>
                <a:lnTo>
                  <a:pt x="14116" y="4392"/>
                </a:lnTo>
                <a:lnTo>
                  <a:pt x="14138" y="4327"/>
                </a:lnTo>
                <a:lnTo>
                  <a:pt x="14161" y="4320"/>
                </a:lnTo>
                <a:lnTo>
                  <a:pt x="14183" y="4378"/>
                </a:lnTo>
                <a:lnTo>
                  <a:pt x="14205" y="4500"/>
                </a:lnTo>
                <a:lnTo>
                  <a:pt x="14228" y="4688"/>
                </a:lnTo>
                <a:lnTo>
                  <a:pt x="14250" y="4926"/>
                </a:lnTo>
                <a:lnTo>
                  <a:pt x="14268" y="5222"/>
                </a:lnTo>
                <a:lnTo>
                  <a:pt x="14290" y="5575"/>
                </a:lnTo>
                <a:lnTo>
                  <a:pt x="14312" y="5964"/>
                </a:lnTo>
                <a:lnTo>
                  <a:pt x="14335" y="6404"/>
                </a:lnTo>
                <a:lnTo>
                  <a:pt x="14357" y="6880"/>
                </a:lnTo>
                <a:lnTo>
                  <a:pt x="14379" y="7385"/>
                </a:lnTo>
                <a:lnTo>
                  <a:pt x="14401" y="7912"/>
                </a:lnTo>
                <a:lnTo>
                  <a:pt x="14419" y="8467"/>
                </a:lnTo>
                <a:lnTo>
                  <a:pt x="14442" y="9029"/>
                </a:lnTo>
                <a:lnTo>
                  <a:pt x="14464" y="9606"/>
                </a:lnTo>
                <a:lnTo>
                  <a:pt x="14486" y="10176"/>
                </a:lnTo>
                <a:lnTo>
                  <a:pt x="14509" y="10753"/>
                </a:lnTo>
                <a:lnTo>
                  <a:pt x="14531" y="11316"/>
                </a:lnTo>
                <a:lnTo>
                  <a:pt x="14549" y="11864"/>
                </a:lnTo>
                <a:lnTo>
                  <a:pt x="14571" y="12390"/>
                </a:lnTo>
                <a:lnTo>
                  <a:pt x="14593" y="12895"/>
                </a:lnTo>
                <a:lnTo>
                  <a:pt x="14616" y="13364"/>
                </a:lnTo>
                <a:lnTo>
                  <a:pt x="14638" y="13804"/>
                </a:lnTo>
                <a:lnTo>
                  <a:pt x="14660" y="14200"/>
                </a:lnTo>
                <a:lnTo>
                  <a:pt x="14682" y="14561"/>
                </a:lnTo>
                <a:lnTo>
                  <a:pt x="14700" y="14871"/>
                </a:lnTo>
                <a:lnTo>
                  <a:pt x="14723" y="15138"/>
                </a:lnTo>
                <a:lnTo>
                  <a:pt x="14745" y="15354"/>
                </a:lnTo>
                <a:lnTo>
                  <a:pt x="14767" y="15520"/>
                </a:lnTo>
                <a:lnTo>
                  <a:pt x="14790" y="15628"/>
                </a:lnTo>
                <a:lnTo>
                  <a:pt x="14812" y="15693"/>
                </a:lnTo>
                <a:lnTo>
                  <a:pt x="14830" y="15701"/>
                </a:lnTo>
                <a:lnTo>
                  <a:pt x="14852" y="15657"/>
                </a:lnTo>
                <a:lnTo>
                  <a:pt x="14874" y="15571"/>
                </a:lnTo>
                <a:lnTo>
                  <a:pt x="14897" y="15427"/>
                </a:lnTo>
                <a:lnTo>
                  <a:pt x="14919" y="15246"/>
                </a:lnTo>
                <a:lnTo>
                  <a:pt x="14941" y="15015"/>
                </a:lnTo>
                <a:lnTo>
                  <a:pt x="14963" y="14749"/>
                </a:lnTo>
                <a:lnTo>
                  <a:pt x="14981" y="14446"/>
                </a:lnTo>
                <a:lnTo>
                  <a:pt x="15004" y="14107"/>
                </a:lnTo>
                <a:lnTo>
                  <a:pt x="15026" y="13739"/>
                </a:lnTo>
                <a:lnTo>
                  <a:pt x="15048" y="13349"/>
                </a:lnTo>
                <a:lnTo>
                  <a:pt x="15070" y="12938"/>
                </a:lnTo>
                <a:lnTo>
                  <a:pt x="15093" y="12506"/>
                </a:lnTo>
                <a:lnTo>
                  <a:pt x="15111" y="12073"/>
                </a:lnTo>
                <a:lnTo>
                  <a:pt x="15133" y="11626"/>
                </a:lnTo>
                <a:lnTo>
                  <a:pt x="15155" y="11179"/>
                </a:lnTo>
                <a:lnTo>
                  <a:pt x="15178" y="10739"/>
                </a:lnTo>
                <a:lnTo>
                  <a:pt x="15200" y="10299"/>
                </a:lnTo>
                <a:lnTo>
                  <a:pt x="15222" y="9873"/>
                </a:lnTo>
                <a:lnTo>
                  <a:pt x="15244" y="9469"/>
                </a:lnTo>
                <a:lnTo>
                  <a:pt x="15262" y="9080"/>
                </a:lnTo>
                <a:lnTo>
                  <a:pt x="15285" y="8712"/>
                </a:lnTo>
                <a:lnTo>
                  <a:pt x="15307" y="8373"/>
                </a:lnTo>
                <a:lnTo>
                  <a:pt x="15329" y="8063"/>
                </a:lnTo>
                <a:lnTo>
                  <a:pt x="15351" y="7789"/>
                </a:lnTo>
                <a:lnTo>
                  <a:pt x="15374" y="7544"/>
                </a:lnTo>
                <a:lnTo>
                  <a:pt x="15392" y="7342"/>
                </a:lnTo>
                <a:lnTo>
                  <a:pt x="15414" y="7169"/>
                </a:lnTo>
                <a:lnTo>
                  <a:pt x="15436" y="7039"/>
                </a:lnTo>
                <a:lnTo>
                  <a:pt x="15459" y="6952"/>
                </a:lnTo>
                <a:lnTo>
                  <a:pt x="15481" y="6902"/>
                </a:lnTo>
                <a:lnTo>
                  <a:pt x="15503" y="6887"/>
                </a:lnTo>
                <a:lnTo>
                  <a:pt x="15525" y="6916"/>
                </a:lnTo>
                <a:lnTo>
                  <a:pt x="15543" y="6981"/>
                </a:lnTo>
                <a:lnTo>
                  <a:pt x="15566" y="7082"/>
                </a:lnTo>
                <a:lnTo>
                  <a:pt x="15588" y="7219"/>
                </a:lnTo>
                <a:lnTo>
                  <a:pt x="15610" y="7385"/>
                </a:lnTo>
                <a:lnTo>
                  <a:pt x="15632" y="7580"/>
                </a:lnTo>
                <a:lnTo>
                  <a:pt x="15655" y="7811"/>
                </a:lnTo>
                <a:lnTo>
                  <a:pt x="15673" y="8056"/>
                </a:lnTo>
                <a:lnTo>
                  <a:pt x="15695" y="8330"/>
                </a:lnTo>
                <a:lnTo>
                  <a:pt x="15717" y="8618"/>
                </a:lnTo>
                <a:lnTo>
                  <a:pt x="15740" y="8928"/>
                </a:lnTo>
                <a:lnTo>
                  <a:pt x="15762" y="9246"/>
                </a:lnTo>
                <a:lnTo>
                  <a:pt x="15784" y="9570"/>
                </a:lnTo>
                <a:lnTo>
                  <a:pt x="15806" y="9902"/>
                </a:lnTo>
                <a:lnTo>
                  <a:pt x="15824" y="10227"/>
                </a:lnTo>
                <a:lnTo>
                  <a:pt x="15847" y="10558"/>
                </a:lnTo>
                <a:lnTo>
                  <a:pt x="15869" y="10883"/>
                </a:lnTo>
                <a:lnTo>
                  <a:pt x="15891" y="11200"/>
                </a:lnTo>
                <a:lnTo>
                  <a:pt x="15913" y="11503"/>
                </a:lnTo>
                <a:lnTo>
                  <a:pt x="15936" y="11792"/>
                </a:lnTo>
                <a:lnTo>
                  <a:pt x="15958" y="12059"/>
                </a:lnTo>
                <a:lnTo>
                  <a:pt x="15976" y="12311"/>
                </a:lnTo>
                <a:lnTo>
                  <a:pt x="15998" y="12542"/>
                </a:lnTo>
                <a:lnTo>
                  <a:pt x="16020" y="12744"/>
                </a:lnTo>
                <a:lnTo>
                  <a:pt x="16043" y="12924"/>
                </a:lnTo>
                <a:lnTo>
                  <a:pt x="16065" y="13083"/>
                </a:lnTo>
                <a:lnTo>
                  <a:pt x="16087" y="13205"/>
                </a:lnTo>
                <a:lnTo>
                  <a:pt x="16105" y="13306"/>
                </a:lnTo>
                <a:lnTo>
                  <a:pt x="16128" y="13371"/>
                </a:lnTo>
                <a:lnTo>
                  <a:pt x="16150" y="13414"/>
                </a:lnTo>
                <a:lnTo>
                  <a:pt x="16172" y="13429"/>
                </a:lnTo>
                <a:lnTo>
                  <a:pt x="16194" y="13407"/>
                </a:lnTo>
                <a:lnTo>
                  <a:pt x="16217" y="13364"/>
                </a:lnTo>
                <a:lnTo>
                  <a:pt x="16239" y="13299"/>
                </a:lnTo>
                <a:lnTo>
                  <a:pt x="16257" y="13198"/>
                </a:lnTo>
                <a:lnTo>
                  <a:pt x="16279" y="13083"/>
                </a:lnTo>
                <a:lnTo>
                  <a:pt x="16301" y="12946"/>
                </a:lnTo>
                <a:lnTo>
                  <a:pt x="16324" y="12780"/>
                </a:lnTo>
                <a:lnTo>
                  <a:pt x="16346" y="12607"/>
                </a:lnTo>
                <a:lnTo>
                  <a:pt x="16368" y="12412"/>
                </a:lnTo>
                <a:lnTo>
                  <a:pt x="16386" y="12203"/>
                </a:lnTo>
                <a:lnTo>
                  <a:pt x="16409" y="11986"/>
                </a:lnTo>
                <a:lnTo>
                  <a:pt x="16431" y="11763"/>
                </a:lnTo>
                <a:lnTo>
                  <a:pt x="16453" y="11532"/>
                </a:lnTo>
                <a:lnTo>
                  <a:pt x="16475" y="11294"/>
                </a:lnTo>
                <a:lnTo>
                  <a:pt x="16498" y="11056"/>
                </a:lnTo>
                <a:lnTo>
                  <a:pt x="16520" y="10825"/>
                </a:lnTo>
                <a:lnTo>
                  <a:pt x="16538" y="10594"/>
                </a:lnTo>
                <a:lnTo>
                  <a:pt x="16560" y="10371"/>
                </a:lnTo>
                <a:lnTo>
                  <a:pt x="16582" y="10155"/>
                </a:lnTo>
                <a:lnTo>
                  <a:pt x="16605" y="9953"/>
                </a:lnTo>
                <a:lnTo>
                  <a:pt x="16627" y="9758"/>
                </a:lnTo>
                <a:lnTo>
                  <a:pt x="16649" y="9578"/>
                </a:lnTo>
                <a:lnTo>
                  <a:pt x="16667" y="9419"/>
                </a:lnTo>
                <a:lnTo>
                  <a:pt x="16689" y="9267"/>
                </a:lnTo>
                <a:lnTo>
                  <a:pt x="16712" y="9138"/>
                </a:lnTo>
                <a:lnTo>
                  <a:pt x="16734" y="9029"/>
                </a:lnTo>
                <a:lnTo>
                  <a:pt x="16756" y="8943"/>
                </a:lnTo>
                <a:lnTo>
                  <a:pt x="16779" y="8871"/>
                </a:lnTo>
                <a:lnTo>
                  <a:pt x="16801" y="8820"/>
                </a:lnTo>
                <a:lnTo>
                  <a:pt x="16819" y="8791"/>
                </a:lnTo>
                <a:lnTo>
                  <a:pt x="16841" y="8777"/>
                </a:lnTo>
                <a:lnTo>
                  <a:pt x="16863" y="8784"/>
                </a:lnTo>
                <a:lnTo>
                  <a:pt x="16886" y="8813"/>
                </a:lnTo>
                <a:lnTo>
                  <a:pt x="16908" y="8864"/>
                </a:lnTo>
                <a:lnTo>
                  <a:pt x="16930" y="8928"/>
                </a:lnTo>
                <a:lnTo>
                  <a:pt x="16948" y="9008"/>
                </a:lnTo>
                <a:lnTo>
                  <a:pt x="16970" y="9102"/>
                </a:lnTo>
                <a:lnTo>
                  <a:pt x="16993" y="9210"/>
                </a:lnTo>
                <a:lnTo>
                  <a:pt x="17015" y="9332"/>
                </a:lnTo>
                <a:lnTo>
                  <a:pt x="17037" y="9462"/>
                </a:lnTo>
                <a:lnTo>
                  <a:pt x="17060" y="9606"/>
                </a:lnTo>
                <a:lnTo>
                  <a:pt x="17082" y="9751"/>
                </a:lnTo>
                <a:lnTo>
                  <a:pt x="17100" y="9902"/>
                </a:lnTo>
                <a:lnTo>
                  <a:pt x="17122" y="10061"/>
                </a:lnTo>
                <a:lnTo>
                  <a:pt x="17144" y="10227"/>
                </a:lnTo>
                <a:lnTo>
                  <a:pt x="17167" y="10385"/>
                </a:lnTo>
                <a:lnTo>
                  <a:pt x="17189" y="10544"/>
                </a:lnTo>
                <a:lnTo>
                  <a:pt x="17211" y="10703"/>
                </a:lnTo>
                <a:lnTo>
                  <a:pt x="17234" y="10854"/>
                </a:lnTo>
                <a:lnTo>
                  <a:pt x="17251" y="10998"/>
                </a:lnTo>
                <a:lnTo>
                  <a:pt x="17274" y="11143"/>
                </a:lnTo>
                <a:lnTo>
                  <a:pt x="17296" y="11272"/>
                </a:lnTo>
                <a:lnTo>
                  <a:pt x="17318" y="11395"/>
                </a:lnTo>
                <a:lnTo>
                  <a:pt x="17341" y="11503"/>
                </a:lnTo>
                <a:lnTo>
                  <a:pt x="17363" y="11604"/>
                </a:lnTo>
                <a:lnTo>
                  <a:pt x="17381" y="11691"/>
                </a:lnTo>
                <a:lnTo>
                  <a:pt x="17403" y="11770"/>
                </a:lnTo>
                <a:lnTo>
                  <a:pt x="17425" y="11828"/>
                </a:lnTo>
                <a:lnTo>
                  <a:pt x="17448" y="11878"/>
                </a:lnTo>
                <a:lnTo>
                  <a:pt x="17470" y="11914"/>
                </a:lnTo>
                <a:lnTo>
                  <a:pt x="17492" y="11936"/>
                </a:lnTo>
                <a:lnTo>
                  <a:pt x="17515" y="11943"/>
                </a:lnTo>
                <a:lnTo>
                  <a:pt x="17532" y="11936"/>
                </a:lnTo>
                <a:lnTo>
                  <a:pt x="17555" y="11921"/>
                </a:lnTo>
                <a:lnTo>
                  <a:pt x="17577" y="11893"/>
                </a:lnTo>
                <a:lnTo>
                  <a:pt x="17599" y="11849"/>
                </a:lnTo>
                <a:lnTo>
                  <a:pt x="17622" y="11799"/>
                </a:lnTo>
                <a:lnTo>
                  <a:pt x="17644" y="11741"/>
                </a:lnTo>
                <a:lnTo>
                  <a:pt x="17662" y="11669"/>
                </a:lnTo>
                <a:lnTo>
                  <a:pt x="17684" y="11590"/>
                </a:lnTo>
                <a:lnTo>
                  <a:pt x="17706" y="11503"/>
                </a:lnTo>
                <a:lnTo>
                  <a:pt x="17729" y="11409"/>
                </a:lnTo>
                <a:lnTo>
                  <a:pt x="17751" y="11316"/>
                </a:lnTo>
                <a:lnTo>
                  <a:pt x="17773" y="11215"/>
                </a:lnTo>
                <a:lnTo>
                  <a:pt x="17796" y="11107"/>
                </a:lnTo>
                <a:lnTo>
                  <a:pt x="17813" y="11006"/>
                </a:lnTo>
                <a:lnTo>
                  <a:pt x="17836" y="10897"/>
                </a:lnTo>
                <a:lnTo>
                  <a:pt x="17858" y="10796"/>
                </a:lnTo>
                <a:lnTo>
                  <a:pt x="17880" y="10695"/>
                </a:lnTo>
                <a:lnTo>
                  <a:pt x="17903" y="10594"/>
                </a:lnTo>
                <a:lnTo>
                  <a:pt x="17925" y="10501"/>
                </a:lnTo>
                <a:lnTo>
                  <a:pt x="17943" y="10407"/>
                </a:lnTo>
                <a:lnTo>
                  <a:pt x="17965" y="10320"/>
                </a:lnTo>
                <a:lnTo>
                  <a:pt x="17987" y="10241"/>
                </a:lnTo>
                <a:lnTo>
                  <a:pt x="18010" y="10169"/>
                </a:lnTo>
                <a:lnTo>
                  <a:pt x="18032" y="10104"/>
                </a:lnTo>
                <a:lnTo>
                  <a:pt x="18054" y="10046"/>
                </a:lnTo>
                <a:lnTo>
                  <a:pt x="18077" y="9996"/>
                </a:lnTo>
                <a:lnTo>
                  <a:pt x="18094" y="9953"/>
                </a:lnTo>
                <a:lnTo>
                  <a:pt x="18117" y="9924"/>
                </a:lnTo>
                <a:lnTo>
                  <a:pt x="18139" y="9902"/>
                </a:lnTo>
                <a:lnTo>
                  <a:pt x="18161" y="9888"/>
                </a:lnTo>
                <a:lnTo>
                  <a:pt x="18184" y="9880"/>
                </a:lnTo>
                <a:lnTo>
                  <a:pt x="18206" y="9880"/>
                </a:lnTo>
                <a:lnTo>
                  <a:pt x="18224" y="9888"/>
                </a:lnTo>
                <a:lnTo>
                  <a:pt x="18246" y="9909"/>
                </a:lnTo>
                <a:lnTo>
                  <a:pt x="18268" y="9931"/>
                </a:lnTo>
                <a:lnTo>
                  <a:pt x="18291" y="9967"/>
                </a:lnTo>
                <a:lnTo>
                  <a:pt x="18313" y="10003"/>
                </a:lnTo>
                <a:lnTo>
                  <a:pt x="18335" y="10046"/>
                </a:lnTo>
                <a:lnTo>
                  <a:pt x="18358" y="10097"/>
                </a:lnTo>
                <a:lnTo>
                  <a:pt x="18375" y="10155"/>
                </a:lnTo>
                <a:lnTo>
                  <a:pt x="18398" y="10212"/>
                </a:lnTo>
                <a:lnTo>
                  <a:pt x="18420" y="10270"/>
                </a:lnTo>
                <a:lnTo>
                  <a:pt x="18442" y="10335"/>
                </a:lnTo>
                <a:lnTo>
                  <a:pt x="18465" y="10400"/>
                </a:lnTo>
                <a:lnTo>
                  <a:pt x="18487" y="10465"/>
                </a:lnTo>
                <a:lnTo>
                  <a:pt x="18505" y="10530"/>
                </a:lnTo>
                <a:lnTo>
                  <a:pt x="18527" y="10594"/>
                </a:lnTo>
                <a:lnTo>
                  <a:pt x="18549" y="10659"/>
                </a:lnTo>
                <a:lnTo>
                  <a:pt x="18572" y="10717"/>
                </a:lnTo>
                <a:lnTo>
                  <a:pt x="18594" y="10782"/>
                </a:lnTo>
                <a:lnTo>
                  <a:pt x="18616" y="10840"/>
                </a:lnTo>
                <a:lnTo>
                  <a:pt x="18639" y="10890"/>
                </a:lnTo>
                <a:lnTo>
                  <a:pt x="18656" y="10941"/>
                </a:lnTo>
                <a:lnTo>
                  <a:pt x="18679" y="10984"/>
                </a:lnTo>
                <a:lnTo>
                  <a:pt x="18701" y="11027"/>
                </a:lnTo>
                <a:lnTo>
                  <a:pt x="18723" y="11063"/>
                </a:lnTo>
                <a:lnTo>
                  <a:pt x="18746" y="11092"/>
                </a:lnTo>
                <a:lnTo>
                  <a:pt x="18768" y="11121"/>
                </a:lnTo>
                <a:lnTo>
                  <a:pt x="18790" y="11143"/>
                </a:lnTo>
                <a:lnTo>
                  <a:pt x="18808" y="11157"/>
                </a:lnTo>
                <a:lnTo>
                  <a:pt x="18830" y="11164"/>
                </a:lnTo>
                <a:lnTo>
                  <a:pt x="18853" y="11171"/>
                </a:lnTo>
                <a:lnTo>
                  <a:pt x="18875" y="11171"/>
                </a:lnTo>
                <a:lnTo>
                  <a:pt x="18897" y="11164"/>
                </a:lnTo>
                <a:lnTo>
                  <a:pt x="18920" y="11150"/>
                </a:lnTo>
                <a:lnTo>
                  <a:pt x="18937" y="11135"/>
                </a:lnTo>
                <a:lnTo>
                  <a:pt x="18960" y="11121"/>
                </a:lnTo>
                <a:lnTo>
                  <a:pt x="18982" y="11099"/>
                </a:lnTo>
                <a:lnTo>
                  <a:pt x="19004" y="11070"/>
                </a:lnTo>
                <a:lnTo>
                  <a:pt x="19027" y="11042"/>
                </a:lnTo>
                <a:lnTo>
                  <a:pt x="19049" y="11006"/>
                </a:lnTo>
                <a:lnTo>
                  <a:pt x="19071" y="10977"/>
                </a:lnTo>
                <a:lnTo>
                  <a:pt x="19089" y="10941"/>
                </a:lnTo>
                <a:lnTo>
                  <a:pt x="19111" y="10897"/>
                </a:lnTo>
                <a:lnTo>
                  <a:pt x="19134" y="10861"/>
                </a:lnTo>
                <a:lnTo>
                  <a:pt x="19156" y="10818"/>
                </a:lnTo>
                <a:lnTo>
                  <a:pt x="19178" y="10782"/>
                </a:lnTo>
                <a:lnTo>
                  <a:pt x="19200" y="10746"/>
                </a:lnTo>
                <a:lnTo>
                  <a:pt x="19218" y="10703"/>
                </a:lnTo>
                <a:lnTo>
                  <a:pt x="19241" y="10667"/>
                </a:lnTo>
                <a:lnTo>
                  <a:pt x="19263" y="10631"/>
                </a:lnTo>
                <a:lnTo>
                  <a:pt x="19285" y="10594"/>
                </a:lnTo>
                <a:lnTo>
                  <a:pt x="19308" y="10566"/>
                </a:lnTo>
                <a:lnTo>
                  <a:pt x="19330" y="10537"/>
                </a:lnTo>
                <a:lnTo>
                  <a:pt x="19352" y="10508"/>
                </a:lnTo>
                <a:lnTo>
                  <a:pt x="19370" y="10486"/>
                </a:lnTo>
                <a:lnTo>
                  <a:pt x="19392" y="10465"/>
                </a:lnTo>
                <a:lnTo>
                  <a:pt x="19415" y="10443"/>
                </a:lnTo>
                <a:lnTo>
                  <a:pt x="19437" y="10429"/>
                </a:lnTo>
                <a:lnTo>
                  <a:pt x="19459" y="10414"/>
                </a:lnTo>
                <a:lnTo>
                  <a:pt x="19481" y="10407"/>
                </a:lnTo>
                <a:lnTo>
                  <a:pt x="19499" y="10400"/>
                </a:lnTo>
                <a:lnTo>
                  <a:pt x="19522" y="10400"/>
                </a:lnTo>
                <a:lnTo>
                  <a:pt x="19544" y="10400"/>
                </a:lnTo>
                <a:lnTo>
                  <a:pt x="19566" y="10400"/>
                </a:lnTo>
                <a:lnTo>
                  <a:pt x="19589" y="10407"/>
                </a:lnTo>
                <a:lnTo>
                  <a:pt x="19611" y="10414"/>
                </a:lnTo>
                <a:lnTo>
                  <a:pt x="19633" y="10421"/>
                </a:lnTo>
                <a:lnTo>
                  <a:pt x="19651" y="10436"/>
                </a:lnTo>
                <a:lnTo>
                  <a:pt x="19673" y="10450"/>
                </a:lnTo>
                <a:lnTo>
                  <a:pt x="19696" y="10472"/>
                </a:lnTo>
                <a:lnTo>
                  <a:pt x="19718" y="10486"/>
                </a:lnTo>
                <a:lnTo>
                  <a:pt x="19740" y="10508"/>
                </a:lnTo>
                <a:lnTo>
                  <a:pt x="19762" y="10530"/>
                </a:lnTo>
                <a:lnTo>
                  <a:pt x="19780" y="10551"/>
                </a:lnTo>
                <a:lnTo>
                  <a:pt x="19803" y="10573"/>
                </a:lnTo>
                <a:lnTo>
                  <a:pt x="19825" y="10594"/>
                </a:lnTo>
                <a:lnTo>
                  <a:pt x="19847" y="10616"/>
                </a:lnTo>
                <a:lnTo>
                  <a:pt x="19869" y="10638"/>
                </a:lnTo>
                <a:lnTo>
                  <a:pt x="19892" y="10659"/>
                </a:lnTo>
                <a:lnTo>
                  <a:pt x="19914" y="10681"/>
                </a:lnTo>
                <a:lnTo>
                  <a:pt x="19932" y="10703"/>
                </a:lnTo>
                <a:lnTo>
                  <a:pt x="19954" y="10724"/>
                </a:lnTo>
                <a:lnTo>
                  <a:pt x="19977" y="10746"/>
                </a:lnTo>
                <a:lnTo>
                  <a:pt x="19999" y="10760"/>
                </a:lnTo>
                <a:lnTo>
                  <a:pt x="20021" y="10775"/>
                </a:lnTo>
                <a:lnTo>
                  <a:pt x="20043" y="10789"/>
                </a:lnTo>
                <a:lnTo>
                  <a:pt x="20066" y="10804"/>
                </a:lnTo>
                <a:lnTo>
                  <a:pt x="20084" y="10811"/>
                </a:lnTo>
                <a:lnTo>
                  <a:pt x="20106" y="10825"/>
                </a:lnTo>
                <a:lnTo>
                  <a:pt x="20128" y="10832"/>
                </a:lnTo>
                <a:lnTo>
                  <a:pt x="20150" y="10832"/>
                </a:lnTo>
                <a:lnTo>
                  <a:pt x="20173" y="10840"/>
                </a:lnTo>
                <a:lnTo>
                  <a:pt x="20195" y="10840"/>
                </a:lnTo>
                <a:lnTo>
                  <a:pt x="20213" y="10840"/>
                </a:lnTo>
                <a:lnTo>
                  <a:pt x="20235" y="10840"/>
                </a:lnTo>
                <a:lnTo>
                  <a:pt x="20258" y="10832"/>
                </a:lnTo>
                <a:lnTo>
                  <a:pt x="20280" y="10832"/>
                </a:lnTo>
                <a:lnTo>
                  <a:pt x="20302" y="10825"/>
                </a:lnTo>
                <a:lnTo>
                  <a:pt x="20324" y="10818"/>
                </a:lnTo>
                <a:lnTo>
                  <a:pt x="20347" y="10811"/>
                </a:lnTo>
                <a:lnTo>
                  <a:pt x="20365" y="10804"/>
                </a:lnTo>
                <a:lnTo>
                  <a:pt x="20387" y="10789"/>
                </a:lnTo>
                <a:lnTo>
                  <a:pt x="20409" y="10782"/>
                </a:lnTo>
                <a:lnTo>
                  <a:pt x="20431" y="10768"/>
                </a:lnTo>
                <a:lnTo>
                  <a:pt x="20454" y="10753"/>
                </a:lnTo>
                <a:lnTo>
                  <a:pt x="20476" y="10746"/>
                </a:lnTo>
                <a:lnTo>
                  <a:pt x="20494" y="10731"/>
                </a:lnTo>
                <a:lnTo>
                  <a:pt x="20516" y="10717"/>
                </a:lnTo>
                <a:lnTo>
                  <a:pt x="20539" y="10710"/>
                </a:lnTo>
                <a:lnTo>
                  <a:pt x="20561" y="10695"/>
                </a:lnTo>
                <a:lnTo>
                  <a:pt x="20583" y="10681"/>
                </a:lnTo>
                <a:lnTo>
                  <a:pt x="20605" y="10674"/>
                </a:lnTo>
                <a:lnTo>
                  <a:pt x="20628" y="10659"/>
                </a:lnTo>
                <a:lnTo>
                  <a:pt x="20646" y="10652"/>
                </a:lnTo>
                <a:lnTo>
                  <a:pt x="20668" y="10638"/>
                </a:lnTo>
                <a:lnTo>
                  <a:pt x="20690" y="10631"/>
                </a:lnTo>
                <a:lnTo>
                  <a:pt x="20712" y="10623"/>
                </a:lnTo>
                <a:lnTo>
                  <a:pt x="20735" y="10616"/>
                </a:lnTo>
                <a:lnTo>
                  <a:pt x="20757" y="10609"/>
                </a:lnTo>
                <a:lnTo>
                  <a:pt x="20775" y="10609"/>
                </a:lnTo>
                <a:lnTo>
                  <a:pt x="20797" y="10602"/>
                </a:lnTo>
                <a:lnTo>
                  <a:pt x="20819" y="10602"/>
                </a:lnTo>
                <a:lnTo>
                  <a:pt x="20842" y="10594"/>
                </a:lnTo>
                <a:lnTo>
                  <a:pt x="20864" y="10594"/>
                </a:lnTo>
                <a:lnTo>
                  <a:pt x="20886" y="10594"/>
                </a:lnTo>
                <a:lnTo>
                  <a:pt x="20909" y="10594"/>
                </a:lnTo>
                <a:lnTo>
                  <a:pt x="20927" y="10594"/>
                </a:lnTo>
                <a:lnTo>
                  <a:pt x="20949" y="10602"/>
                </a:lnTo>
                <a:lnTo>
                  <a:pt x="20971" y="10602"/>
                </a:lnTo>
                <a:lnTo>
                  <a:pt x="20993" y="10609"/>
                </a:lnTo>
                <a:lnTo>
                  <a:pt x="21016" y="10609"/>
                </a:lnTo>
                <a:lnTo>
                  <a:pt x="21038" y="10616"/>
                </a:lnTo>
                <a:lnTo>
                  <a:pt x="21056" y="10623"/>
                </a:lnTo>
                <a:lnTo>
                  <a:pt x="21078" y="10631"/>
                </a:lnTo>
                <a:lnTo>
                  <a:pt x="21100" y="10631"/>
                </a:lnTo>
                <a:lnTo>
                  <a:pt x="21123" y="10638"/>
                </a:lnTo>
                <a:lnTo>
                  <a:pt x="21145" y="10645"/>
                </a:lnTo>
                <a:lnTo>
                  <a:pt x="21167" y="10652"/>
                </a:lnTo>
                <a:lnTo>
                  <a:pt x="21190" y="10659"/>
                </a:lnTo>
                <a:lnTo>
                  <a:pt x="21208" y="10667"/>
                </a:lnTo>
                <a:lnTo>
                  <a:pt x="21230" y="10674"/>
                </a:lnTo>
                <a:lnTo>
                  <a:pt x="21252" y="10681"/>
                </a:lnTo>
                <a:lnTo>
                  <a:pt x="21274" y="10688"/>
                </a:lnTo>
                <a:lnTo>
                  <a:pt x="21297" y="10688"/>
                </a:lnTo>
                <a:lnTo>
                  <a:pt x="21319" y="10695"/>
                </a:lnTo>
                <a:lnTo>
                  <a:pt x="21337" y="10703"/>
                </a:lnTo>
                <a:lnTo>
                  <a:pt x="21359" y="10703"/>
                </a:lnTo>
                <a:lnTo>
                  <a:pt x="21381" y="10710"/>
                </a:lnTo>
                <a:lnTo>
                  <a:pt x="21404" y="10710"/>
                </a:lnTo>
                <a:lnTo>
                  <a:pt x="21426" y="10717"/>
                </a:lnTo>
                <a:lnTo>
                  <a:pt x="21448" y="10717"/>
                </a:lnTo>
                <a:lnTo>
                  <a:pt x="21471" y="10724"/>
                </a:lnTo>
                <a:lnTo>
                  <a:pt x="21488" y="10724"/>
                </a:lnTo>
                <a:lnTo>
                  <a:pt x="21511" y="10724"/>
                </a:lnTo>
                <a:lnTo>
                  <a:pt x="21533" y="10724"/>
                </a:lnTo>
                <a:lnTo>
                  <a:pt x="21555" y="10724"/>
                </a:lnTo>
                <a:lnTo>
                  <a:pt x="21578" y="10724"/>
                </a:lnTo>
                <a:lnTo>
                  <a:pt x="21600" y="10724"/>
                </a:lnTo>
              </a:path>
            </a:pathLst>
          </a:custGeom>
          <a:noFill/>
          <a:ln w="635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2533" name="AutoShape 5"/>
          <p:cNvSpPr>
            <a:spLocks/>
          </p:cNvSpPr>
          <p:nvPr/>
        </p:nvSpPr>
        <p:spPr bwMode="auto">
          <a:xfrm>
            <a:off x="9007475" y="3303588"/>
            <a:ext cx="450850" cy="739775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827" y="17675"/>
                </a:lnTo>
                <a:cubicBezTo>
                  <a:pt x="6572" y="7132"/>
                  <a:pt x="16853" y="2266"/>
                  <a:pt x="16853" y="2266"/>
                </a:cubicBezTo>
                <a:lnTo>
                  <a:pt x="21600" y="0"/>
                </a:lnTo>
              </a:path>
            </a:pathLst>
          </a:custGeom>
          <a:noFill/>
          <a:ln w="38100">
            <a:solidFill>
              <a:schemeClr val="tx1"/>
            </a:solidFill>
            <a:miter lim="800000"/>
            <a:headEnd type="oval" w="med" len="med"/>
            <a:tailEnd type="stealth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2300" y="4140200"/>
            <a:ext cx="6032500" cy="904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2535" name="Rectangle 7"/>
          <p:cNvSpPr>
            <a:spLocks/>
          </p:cNvSpPr>
          <p:nvPr/>
        </p:nvSpPr>
        <p:spPr bwMode="auto">
          <a:xfrm>
            <a:off x="454025" y="5403850"/>
            <a:ext cx="5575300" cy="143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/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relativistic effects have to be taken into account when the energy gain in a half period equals its rest mass: </a:t>
            </a:r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7188" y="5130800"/>
            <a:ext cx="5503862" cy="111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2537" name="Rectangle 9"/>
          <p:cNvSpPr>
            <a:spLocks/>
          </p:cNvSpPr>
          <p:nvPr/>
        </p:nvSpPr>
        <p:spPr bwMode="auto">
          <a:xfrm>
            <a:off x="5635625" y="6292850"/>
            <a:ext cx="7632700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i.e. when dimensionless amplitude a</a:t>
            </a:r>
            <a:r>
              <a:rPr lang="en-US" altLang="ja-JP" sz="2800" baseline="-6000">
                <a:solidFill>
                  <a:schemeClr val="tx1"/>
                </a:solidFill>
                <a:ea typeface="ＭＳ Ｐゴシック" charset="-128"/>
              </a:rPr>
              <a:t>0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≥1,</a:t>
            </a:r>
          </a:p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above 10</a:t>
            </a:r>
            <a:r>
              <a:rPr lang="en-US" altLang="ja-JP" sz="2800" baseline="32000">
                <a:solidFill>
                  <a:schemeClr val="tx1"/>
                </a:solidFill>
                <a:ea typeface="ＭＳ Ｐゴシック" charset="-128"/>
              </a:rPr>
              <a:t>18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W/cm</a:t>
            </a:r>
            <a:r>
              <a:rPr lang="en-US" altLang="ja-JP" sz="2800" baseline="32000">
                <a:solidFill>
                  <a:schemeClr val="tx1"/>
                </a:solidFill>
                <a:ea typeface="ＭＳ Ｐゴシック" charset="-128"/>
              </a:rPr>
              <a:t>2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for 1µm light</a:t>
            </a:r>
          </a:p>
        </p:txBody>
      </p:sp>
      <p:sp>
        <p:nvSpPr>
          <p:cNvPr id="22538" name="Rectangle 10"/>
          <p:cNvSpPr>
            <a:spLocks/>
          </p:cNvSpPr>
          <p:nvPr/>
        </p:nvSpPr>
        <p:spPr bwMode="auto">
          <a:xfrm>
            <a:off x="784225" y="7816850"/>
            <a:ext cx="4305300" cy="143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Equation of motion for an electron in a plane, monochromatic light wave</a:t>
            </a:r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7569200"/>
            <a:ext cx="5845175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2540" name="Group 12"/>
          <p:cNvGrpSpPr>
            <a:grpSpLocks/>
          </p:cNvGrpSpPr>
          <p:nvPr/>
        </p:nvGrpSpPr>
        <p:grpSpPr bwMode="auto">
          <a:xfrm>
            <a:off x="4618038" y="1400175"/>
            <a:ext cx="1498600" cy="1409700"/>
            <a:chOff x="0" y="0"/>
            <a:chExt cx="943" cy="887"/>
          </a:xfrm>
        </p:grpSpPr>
        <p:sp>
          <p:nvSpPr>
            <p:cNvPr id="22541" name="Oval 13"/>
            <p:cNvSpPr>
              <a:spLocks/>
            </p:cNvSpPr>
            <p:nvPr/>
          </p:nvSpPr>
          <p:spPr bwMode="auto">
            <a:xfrm>
              <a:off x="407" y="359"/>
              <a:ext cx="182" cy="169"/>
            </a:xfrm>
            <a:prstGeom prst="ellipse">
              <a:avLst/>
            </a:prstGeom>
            <a:blipFill dpi="0" rotWithShape="0">
              <a:blip r:embed="rId6" cstate="print"/>
              <a:srcRect/>
              <a:tile tx="0" ty="0" sx="100000" sy="100000" flip="none" algn="tl"/>
            </a:blip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2542" name="AutoShape 14"/>
            <p:cNvSpPr>
              <a:spLocks/>
            </p:cNvSpPr>
            <p:nvPr/>
          </p:nvSpPr>
          <p:spPr bwMode="auto">
            <a:xfrm rot="-1246335">
              <a:off x="27" y="280"/>
              <a:ext cx="879" cy="314"/>
            </a:xfrm>
            <a:custGeom>
              <a:avLst/>
              <a:gdLst>
                <a:gd name="T0" fmla="+- 0 10800 915"/>
                <a:gd name="T1" fmla="*/ T0 w 19642"/>
                <a:gd name="T2" fmla="+- 0 10800 624"/>
                <a:gd name="T3" fmla="*/ 10800 h 19406"/>
              </a:gdLst>
              <a:ahLst/>
              <a:cxnLst>
                <a:cxn ang="0">
                  <a:pos x="T1" y="T3"/>
                </a:cxn>
              </a:cxnLst>
              <a:rect l="0" t="0" r="r" b="b"/>
              <a:pathLst>
                <a:path w="19642" h="19406">
                  <a:moveTo>
                    <a:pt x="16785" y="3649"/>
                  </a:moveTo>
                  <a:cubicBezTo>
                    <a:pt x="20645" y="7623"/>
                    <a:pt x="20685" y="13766"/>
                    <a:pt x="16874" y="17371"/>
                  </a:cubicBezTo>
                  <a:cubicBezTo>
                    <a:pt x="13064" y="20976"/>
                    <a:pt x="6846" y="20677"/>
                    <a:pt x="2985" y="16703"/>
                  </a:cubicBezTo>
                  <a:cubicBezTo>
                    <a:pt x="-875" y="12729"/>
                    <a:pt x="-915" y="6586"/>
                    <a:pt x="2896" y="2981"/>
                  </a:cubicBezTo>
                  <a:cubicBezTo>
                    <a:pt x="6706" y="-624"/>
                    <a:pt x="12924" y="-325"/>
                    <a:pt x="16785" y="3649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2543" name="AutoShape 15"/>
            <p:cNvSpPr>
              <a:spLocks/>
            </p:cNvSpPr>
            <p:nvPr/>
          </p:nvSpPr>
          <p:spPr bwMode="auto">
            <a:xfrm rot="678595">
              <a:off x="31" y="292"/>
              <a:ext cx="883" cy="312"/>
            </a:xfrm>
            <a:custGeom>
              <a:avLst/>
              <a:gdLst>
                <a:gd name="T0" fmla="+- 0 10800 1008"/>
                <a:gd name="T1" fmla="*/ T0 w 19658"/>
                <a:gd name="T2" fmla="+- 0 10800 1318"/>
                <a:gd name="T3" fmla="*/ 10800 h 19519"/>
              </a:gdLst>
              <a:ahLst/>
              <a:cxnLst>
                <a:cxn ang="0">
                  <a:pos x="T1" y="T3"/>
                </a:cxn>
              </a:cxnLst>
              <a:rect l="0" t="0" r="r" b="b"/>
              <a:pathLst>
                <a:path w="19658" h="19519">
                  <a:moveTo>
                    <a:pt x="16768" y="2385"/>
                  </a:moveTo>
                  <a:cubicBezTo>
                    <a:pt x="20592" y="6088"/>
                    <a:pt x="20569" y="12268"/>
                    <a:pt x="16716" y="16187"/>
                  </a:cubicBezTo>
                  <a:cubicBezTo>
                    <a:pt x="12863" y="20107"/>
                    <a:pt x="6640" y="20282"/>
                    <a:pt x="2816" y="16579"/>
                  </a:cubicBezTo>
                  <a:cubicBezTo>
                    <a:pt x="-1008" y="12876"/>
                    <a:pt x="-985" y="6696"/>
                    <a:pt x="2868" y="2777"/>
                  </a:cubicBezTo>
                  <a:cubicBezTo>
                    <a:pt x="6721" y="-1143"/>
                    <a:pt x="12944" y="-1318"/>
                    <a:pt x="16768" y="2385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2544" name="AutoShape 16"/>
            <p:cNvSpPr>
              <a:spLocks/>
            </p:cNvSpPr>
            <p:nvPr/>
          </p:nvSpPr>
          <p:spPr bwMode="auto">
            <a:xfrm rot="3577250">
              <a:off x="66" y="289"/>
              <a:ext cx="851" cy="325"/>
            </a:xfrm>
            <a:custGeom>
              <a:avLst/>
              <a:gdLst>
                <a:gd name="T0" fmla="+- 0 10800 1072"/>
                <a:gd name="T1" fmla="*/ T0 w 19629"/>
                <a:gd name="T2" fmla="+- 0 10800 1733"/>
                <a:gd name="T3" fmla="*/ 10800 h 19333"/>
              </a:gdLst>
              <a:ahLst/>
              <a:cxnLst>
                <a:cxn ang="0">
                  <a:pos x="T1" y="T3"/>
                </a:cxn>
              </a:cxnLst>
              <a:rect l="0" t="0" r="r" b="b"/>
              <a:pathLst>
                <a:path w="19629" h="19333">
                  <a:moveTo>
                    <a:pt x="16729" y="1808"/>
                  </a:moveTo>
                  <a:cubicBezTo>
                    <a:pt x="20528" y="5349"/>
                    <a:pt x="20473" y="11470"/>
                    <a:pt x="16607" y="15479"/>
                  </a:cubicBezTo>
                  <a:cubicBezTo>
                    <a:pt x="12740" y="19488"/>
                    <a:pt x="6526" y="19867"/>
                    <a:pt x="2727" y="16326"/>
                  </a:cubicBezTo>
                  <a:cubicBezTo>
                    <a:pt x="-1072" y="12785"/>
                    <a:pt x="-1017" y="6664"/>
                    <a:pt x="2849" y="2655"/>
                  </a:cubicBezTo>
                  <a:cubicBezTo>
                    <a:pt x="6716" y="-1354"/>
                    <a:pt x="12930" y="-1733"/>
                    <a:pt x="16729" y="1808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2545" name="AutoShape 17"/>
            <p:cNvSpPr>
              <a:spLocks/>
            </p:cNvSpPr>
            <p:nvPr/>
          </p:nvSpPr>
          <p:spPr bwMode="auto">
            <a:xfrm rot="7048466">
              <a:off x="84" y="281"/>
              <a:ext cx="848" cy="325"/>
            </a:xfrm>
            <a:custGeom>
              <a:avLst/>
              <a:gdLst>
                <a:gd name="T0" fmla="+- 0 10800 903"/>
                <a:gd name="T1" fmla="*/ T0 w 19632"/>
                <a:gd name="T2" fmla="+- 0 10800 561"/>
                <a:gd name="T3" fmla="*/ 10800 h 19355"/>
              </a:gdLst>
              <a:ahLst/>
              <a:cxnLst>
                <a:cxn ang="0">
                  <a:pos x="T1" y="T3"/>
                </a:cxn>
              </a:cxnLst>
              <a:rect l="0" t="0" r="r" b="b"/>
              <a:pathLst>
                <a:path w="19632" h="19355">
                  <a:moveTo>
                    <a:pt x="16780" y="3793"/>
                  </a:moveTo>
                  <a:cubicBezTo>
                    <a:pt x="20646" y="7791"/>
                    <a:pt x="20697" y="13919"/>
                    <a:pt x="16895" y="17479"/>
                  </a:cubicBezTo>
                  <a:cubicBezTo>
                    <a:pt x="13094" y="21039"/>
                    <a:pt x="6879" y="20684"/>
                    <a:pt x="3014" y="16685"/>
                  </a:cubicBezTo>
                  <a:cubicBezTo>
                    <a:pt x="-852" y="12687"/>
                    <a:pt x="-903" y="6559"/>
                    <a:pt x="2899" y="2999"/>
                  </a:cubicBezTo>
                  <a:cubicBezTo>
                    <a:pt x="6700" y="-561"/>
                    <a:pt x="12915" y="-206"/>
                    <a:pt x="16780" y="379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sp>
        <p:nvSpPr>
          <p:cNvPr id="22546" name="Rectangle 18"/>
          <p:cNvSpPr>
            <a:spLocks/>
          </p:cNvSpPr>
          <p:nvPr/>
        </p:nvSpPr>
        <p:spPr bwMode="auto">
          <a:xfrm>
            <a:off x="415925" y="1930400"/>
            <a:ext cx="30734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/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Potential difference across an atom: </a:t>
            </a:r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6045200" y="3022600"/>
            <a:ext cx="655638" cy="793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 rot="10800000">
            <a:off x="4114800" y="3009900"/>
            <a:ext cx="655638" cy="793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2549" name="Rectangle 21"/>
          <p:cNvSpPr>
            <a:spLocks/>
          </p:cNvSpPr>
          <p:nvPr/>
        </p:nvSpPr>
        <p:spPr bwMode="auto">
          <a:xfrm>
            <a:off x="5073650" y="2781300"/>
            <a:ext cx="590550" cy="48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600">
                <a:solidFill>
                  <a:schemeClr val="tx1"/>
                </a:solidFill>
                <a:ea typeface="ＭＳ Ｐゴシック" charset="-128"/>
              </a:rPr>
              <a:t>1 Å</a:t>
            </a:r>
          </a:p>
        </p:txBody>
      </p:sp>
      <p:pic>
        <p:nvPicPr>
          <p:cNvPr id="22550" name="Picture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40500" y="1657350"/>
            <a:ext cx="6197600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2551" name="Rectangle 23"/>
          <p:cNvSpPr>
            <a:spLocks/>
          </p:cNvSpPr>
          <p:nvPr/>
        </p:nvSpPr>
        <p:spPr bwMode="auto">
          <a:xfrm>
            <a:off x="7539038" y="2655888"/>
            <a:ext cx="4195762" cy="427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Matter is instantly ionized!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825500" y="255588"/>
            <a:ext cx="11709400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3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Solution to relativistic equation of motion</a:t>
            </a:r>
          </a:p>
        </p:txBody>
      </p:sp>
      <p:pic>
        <p:nvPicPr>
          <p:cNvPr id="2355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16438"/>
            <a:ext cx="6910388" cy="5576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9213" y="4610100"/>
            <a:ext cx="6961187" cy="5484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0" y="4516438"/>
            <a:ext cx="13363575" cy="5578475"/>
            <a:chOff x="0" y="0"/>
            <a:chExt cx="8418" cy="3514"/>
          </a:xfrm>
        </p:grpSpPr>
        <p:pic>
          <p:nvPicPr>
            <p:cNvPr id="23557" name="Picture 5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4353" cy="35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23558" name="Picture 6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31" y="59"/>
              <a:ext cx="4387" cy="34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</p:grpSp>
      <p:grpSp>
        <p:nvGrpSpPr>
          <p:cNvPr id="23559" name="Group 7"/>
          <p:cNvGrpSpPr>
            <a:grpSpLocks/>
          </p:cNvGrpSpPr>
          <p:nvPr/>
        </p:nvGrpSpPr>
        <p:grpSpPr bwMode="auto">
          <a:xfrm>
            <a:off x="8674100" y="2006600"/>
            <a:ext cx="2946400" cy="2908300"/>
            <a:chOff x="0" y="0"/>
            <a:chExt cx="1856" cy="1832"/>
          </a:xfrm>
        </p:grpSpPr>
        <p:sp>
          <p:nvSpPr>
            <p:cNvPr id="23560" name="Rectangle 8"/>
            <p:cNvSpPr>
              <a:spLocks/>
            </p:cNvSpPr>
            <p:nvPr/>
          </p:nvSpPr>
          <p:spPr bwMode="auto">
            <a:xfrm>
              <a:off x="0" y="0"/>
              <a:ext cx="1856" cy="183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pic>
          <p:nvPicPr>
            <p:cNvPr id="23561" name="Picture 9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8" y="43"/>
              <a:ext cx="1680" cy="17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23562" name="Rectangle 10"/>
          <p:cNvSpPr>
            <a:spLocks/>
          </p:cNvSpPr>
          <p:nvPr/>
        </p:nvSpPr>
        <p:spPr bwMode="auto">
          <a:xfrm>
            <a:off x="8497888" y="1352550"/>
            <a:ext cx="3292475" cy="596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 anchor="ctr">
            <a:spAutoFit/>
          </a:bodyPr>
          <a:lstStyle/>
          <a:p>
            <a:pPr marL="39688">
              <a:spcBef>
                <a:spcPts val="700"/>
              </a:spcBef>
            </a:pPr>
            <a:r>
              <a:rPr lang="en-US" altLang="ja-JP" sz="17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E.S. Sarachik, G.T. Schappert; </a:t>
            </a:r>
            <a:br>
              <a:rPr lang="en-US" altLang="ja-JP" sz="17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</a:br>
            <a:r>
              <a:rPr lang="en-US" altLang="ja-JP" sz="17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Phys. Rev. D </a:t>
            </a:r>
            <a:r>
              <a:rPr lang="en-US" altLang="ja-JP" sz="1700" u="sng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1</a:t>
            </a:r>
            <a:r>
              <a:rPr lang="en-US" altLang="ja-JP" sz="17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, 2738 (1970)</a:t>
            </a:r>
          </a:p>
        </p:txBody>
      </p:sp>
      <p:sp>
        <p:nvSpPr>
          <p:cNvPr id="23563" name="Rectangle 11"/>
          <p:cNvSpPr>
            <a:spLocks/>
          </p:cNvSpPr>
          <p:nvPr/>
        </p:nvSpPr>
        <p:spPr bwMode="auto">
          <a:xfrm>
            <a:off x="5165725" y="1576388"/>
            <a:ext cx="2259013" cy="80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 algn="l">
              <a:spcBef>
                <a:spcPts val="800"/>
              </a:spcBef>
            </a:pPr>
            <a:r>
              <a:rPr lang="en-US" altLang="ja-JP" sz="21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Motion in electron</a:t>
            </a:r>
          </a:p>
          <a:p>
            <a:pPr marL="39688" algn="l">
              <a:spcBef>
                <a:spcPts val="800"/>
              </a:spcBef>
            </a:pPr>
            <a:r>
              <a:rPr lang="en-US" altLang="ja-JP" sz="21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rest frame: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7245350" y="2560638"/>
            <a:ext cx="15875" cy="15287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6438900" y="3362325"/>
            <a:ext cx="1638300" cy="14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3566" name="Rectangle 14"/>
          <p:cNvSpPr>
            <a:spLocks/>
          </p:cNvSpPr>
          <p:nvPr/>
        </p:nvSpPr>
        <p:spPr bwMode="auto">
          <a:xfrm>
            <a:off x="7783513" y="3308350"/>
            <a:ext cx="661987" cy="715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1050"/>
              </a:spcBef>
            </a:pPr>
            <a:r>
              <a:rPr lang="en-US" altLang="ja-JP" sz="1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z’</a:t>
            </a:r>
          </a:p>
        </p:txBody>
      </p:sp>
      <p:sp>
        <p:nvSpPr>
          <p:cNvPr id="23567" name="Rectangle 15"/>
          <p:cNvSpPr>
            <a:spLocks/>
          </p:cNvSpPr>
          <p:nvPr/>
        </p:nvSpPr>
        <p:spPr bwMode="auto">
          <a:xfrm>
            <a:off x="6735763" y="2249488"/>
            <a:ext cx="584200" cy="715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1050"/>
              </a:spcBef>
            </a:pPr>
            <a:r>
              <a:rPr lang="en-US" altLang="ja-JP" sz="1800" b="1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x</a:t>
            </a:r>
          </a:p>
        </p:txBody>
      </p:sp>
      <p:sp>
        <p:nvSpPr>
          <p:cNvPr id="23568" name="Oval 16"/>
          <p:cNvSpPr>
            <a:spLocks/>
          </p:cNvSpPr>
          <p:nvPr/>
        </p:nvSpPr>
        <p:spPr bwMode="auto">
          <a:xfrm>
            <a:off x="6945313" y="2735263"/>
            <a:ext cx="639762" cy="631825"/>
          </a:xfrm>
          <a:prstGeom prst="ellipse">
            <a:avLst/>
          </a:prstGeom>
          <a:noFill/>
          <a:ln w="25400">
            <a:solidFill>
              <a:srgbClr val="33CC33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3569" name="Oval 17"/>
          <p:cNvSpPr>
            <a:spLocks/>
          </p:cNvSpPr>
          <p:nvPr/>
        </p:nvSpPr>
        <p:spPr bwMode="auto">
          <a:xfrm>
            <a:off x="6954838" y="3373438"/>
            <a:ext cx="639762" cy="631825"/>
          </a:xfrm>
          <a:prstGeom prst="ellipse">
            <a:avLst/>
          </a:prstGeom>
          <a:noFill/>
          <a:ln w="25400">
            <a:solidFill>
              <a:srgbClr val="33CC33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3570" name="Rectangle 18"/>
          <p:cNvSpPr>
            <a:spLocks/>
          </p:cNvSpPr>
          <p:nvPr/>
        </p:nvSpPr>
        <p:spPr bwMode="auto">
          <a:xfrm>
            <a:off x="2105025" y="1485900"/>
            <a:ext cx="29972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Monochromatic plane wave</a:t>
            </a:r>
          </a:p>
        </p:txBody>
      </p:sp>
      <p:sp>
        <p:nvSpPr>
          <p:cNvPr id="23571" name="Rectangle 19"/>
          <p:cNvSpPr>
            <a:spLocks/>
          </p:cNvSpPr>
          <p:nvPr/>
        </p:nvSpPr>
        <p:spPr bwMode="auto">
          <a:xfrm>
            <a:off x="962025" y="3937000"/>
            <a:ext cx="40640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Pulsed plane wave and laser focus</a:t>
            </a:r>
          </a:p>
        </p:txBody>
      </p:sp>
      <p:grpSp>
        <p:nvGrpSpPr>
          <p:cNvPr id="23572" name="Group 20"/>
          <p:cNvGrpSpPr>
            <a:grpSpLocks/>
          </p:cNvGrpSpPr>
          <p:nvPr/>
        </p:nvGrpSpPr>
        <p:grpSpPr bwMode="auto">
          <a:xfrm>
            <a:off x="1841500" y="5003800"/>
            <a:ext cx="10058400" cy="3797300"/>
            <a:chOff x="0" y="0"/>
            <a:chExt cx="6336" cy="2392"/>
          </a:xfrm>
        </p:grpSpPr>
        <p:sp>
          <p:nvSpPr>
            <p:cNvPr id="23573" name="AutoShape 21"/>
            <p:cNvSpPr>
              <a:spLocks/>
            </p:cNvSpPr>
            <p:nvPr/>
          </p:nvSpPr>
          <p:spPr bwMode="auto">
            <a:xfrm>
              <a:off x="154" y="0"/>
              <a:ext cx="6182" cy="2392"/>
            </a:xfrm>
            <a:prstGeom prst="wedgeEllipseCallout">
              <a:avLst>
                <a:gd name="adj1" fmla="val -52500"/>
                <a:gd name="adj2" fmla="val 50000"/>
              </a:avLst>
            </a:prstGeom>
            <a:solidFill>
              <a:srgbClr val="0079A5">
                <a:alpha val="59999"/>
              </a:srgbClr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3574" name="Rectangle 22"/>
            <p:cNvSpPr>
              <a:spLocks/>
            </p:cNvSpPr>
            <p:nvPr/>
          </p:nvSpPr>
          <p:spPr bwMode="auto">
            <a:xfrm>
              <a:off x="918" y="192"/>
              <a:ext cx="4752" cy="21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>
                <a:lnSpc>
                  <a:spcPct val="90000"/>
                </a:lnSpc>
              </a:pPr>
              <a:r>
                <a:rPr lang="en-US" altLang="ja-JP" sz="3200">
                  <a:solidFill>
                    <a:schemeClr val="tx1"/>
                  </a:solidFill>
                  <a:ea typeface="ＭＳ Ｐゴシック" charset="-128"/>
                </a:rPr>
                <a:t>All electrons in the laser focus are pushed away at relativistic velocities</a:t>
              </a:r>
            </a:p>
            <a:p>
              <a:pPr>
                <a:lnSpc>
                  <a:spcPct val="90000"/>
                </a:lnSpc>
              </a:pPr>
              <a:r>
                <a:rPr lang="en-US" altLang="ja-JP" sz="3200">
                  <a:solidFill>
                    <a:schemeClr val="tx1"/>
                  </a:solidFill>
                  <a:ea typeface="ＭＳ Ｐゴシック" charset="-128"/>
                </a:rPr>
                <a:t>→</a:t>
              </a:r>
            </a:p>
            <a:p>
              <a:pPr>
                <a:lnSpc>
                  <a:spcPct val="90000"/>
                </a:lnSpc>
              </a:pPr>
              <a:r>
                <a:rPr lang="en-US" altLang="ja-JP" sz="3200">
                  <a:solidFill>
                    <a:schemeClr val="tx1"/>
                  </a:solidFill>
                  <a:ea typeface="ＭＳ Ｐゴシック" charset="-128"/>
                </a:rPr>
                <a:t>macroscopic relativistic plasma dynamics</a:t>
              </a:r>
              <a:r>
                <a:rPr lang="en-US" altLang="ja-JP">
                  <a:solidFill>
                    <a:schemeClr val="tx1"/>
                  </a:solidFill>
                  <a:ea typeface="ＭＳ Ｐゴシック" charset="-128"/>
                </a:rPr>
                <a:t> 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97160" presetClass="entr" presetSubtype="751503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entr" presetSubtype="7562894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4740275" y="317500"/>
            <a:ext cx="351948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Plasma dynamics</a:t>
            </a:r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327025" y="1689100"/>
            <a:ext cx="12725400" cy="187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l"/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The laser expels electrons from the focus - ions remain quasi-stationary due to their large rest mass. This leads to strong charge separation fields and restoring forces, setting up high-amplitude plasma waves with a period given by the plasma frequency: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6550" y="3459163"/>
            <a:ext cx="3024188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5267325" y="3130550"/>
            <a:ext cx="7620000" cy="1435100"/>
            <a:chOff x="-59" y="0"/>
            <a:chExt cx="4799" cy="904"/>
          </a:xfrm>
        </p:grpSpPr>
        <p:sp>
          <p:nvSpPr>
            <p:cNvPr id="24581" name="Rectangle 5"/>
            <p:cNvSpPr>
              <a:spLocks/>
            </p:cNvSpPr>
            <p:nvPr/>
          </p:nvSpPr>
          <p:spPr bwMode="auto">
            <a:xfrm>
              <a:off x="1212" y="0"/>
              <a:ext cx="3528" cy="9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Plasma electrons can follow the oscillations and shield the plasma</a:t>
              </a:r>
            </a:p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→ pulse is reflected </a:t>
              </a:r>
            </a:p>
          </p:txBody>
        </p:sp>
        <p:pic>
          <p:nvPicPr>
            <p:cNvPr id="2458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" y="60"/>
              <a:ext cx="1032" cy="2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4583" name="Rectangle 7"/>
            <p:cNvSpPr>
              <a:spLocks/>
            </p:cNvSpPr>
            <p:nvPr/>
          </p:nvSpPr>
          <p:spPr bwMode="auto">
            <a:xfrm>
              <a:off x="-59" y="318"/>
              <a:ext cx="1199" cy="2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„overdense“</a:t>
              </a:r>
            </a:p>
          </p:txBody>
        </p:sp>
      </p:grpSp>
      <p:grpSp>
        <p:nvGrpSpPr>
          <p:cNvPr id="24584" name="Group 8"/>
          <p:cNvGrpSpPr>
            <a:grpSpLocks/>
          </p:cNvGrpSpPr>
          <p:nvPr/>
        </p:nvGrpSpPr>
        <p:grpSpPr bwMode="auto">
          <a:xfrm>
            <a:off x="5221288" y="5048250"/>
            <a:ext cx="7996237" cy="2495550"/>
            <a:chOff x="-73" y="0"/>
            <a:chExt cx="5036" cy="1572"/>
          </a:xfrm>
        </p:grpSpPr>
        <p:pic>
          <p:nvPicPr>
            <p:cNvPr id="24585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" y="92"/>
              <a:ext cx="1032" cy="2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4586" name="Rectangle 10"/>
            <p:cNvSpPr>
              <a:spLocks/>
            </p:cNvSpPr>
            <p:nvPr/>
          </p:nvSpPr>
          <p:spPr bwMode="auto">
            <a:xfrm>
              <a:off x="1107" y="0"/>
              <a:ext cx="3856" cy="9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Plasma electrons cannot follow the field oscillations</a:t>
              </a:r>
            </a:p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→ pulse propagates at speed</a:t>
              </a:r>
            </a:p>
          </p:txBody>
        </p:sp>
        <p:pic>
          <p:nvPicPr>
            <p:cNvPr id="24587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45" y="964"/>
              <a:ext cx="2376" cy="6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4588" name="Rectangle 12"/>
            <p:cNvSpPr>
              <a:spLocks/>
            </p:cNvSpPr>
            <p:nvPr/>
          </p:nvSpPr>
          <p:spPr bwMode="auto">
            <a:xfrm>
              <a:off x="-73" y="382"/>
              <a:ext cx="1337" cy="2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„underdense“</a:t>
              </a:r>
            </a:p>
          </p:txBody>
        </p:sp>
      </p:grpSp>
      <p:sp>
        <p:nvSpPr>
          <p:cNvPr id="24589" name="Rectangle 13"/>
          <p:cNvSpPr>
            <a:spLocks/>
          </p:cNvSpPr>
          <p:nvPr/>
        </p:nvSpPr>
        <p:spPr bwMode="auto">
          <a:xfrm>
            <a:off x="225425" y="8432800"/>
            <a:ext cx="125349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In both cases, the plasma fields cannot be treated as weak perturbations to the laser fields, which makes a self-consistent numerical approach necessary</a:t>
            </a:r>
          </a:p>
        </p:txBody>
      </p:sp>
      <p:pic>
        <p:nvPicPr>
          <p:cNvPr id="24590" name="Picture 1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1825" y="5105400"/>
            <a:ext cx="4178300" cy="29083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4591" name="Rectangle 15"/>
          <p:cNvSpPr>
            <a:spLocks/>
          </p:cNvSpPr>
          <p:nvPr/>
        </p:nvSpPr>
        <p:spPr bwMode="auto">
          <a:xfrm>
            <a:off x="598488" y="4635500"/>
            <a:ext cx="3378200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57799" bIns="0"/>
          <a:lstStyle/>
          <a:p>
            <a:pPr marL="57150" algn="l"/>
            <a:r>
              <a:rPr lang="en-US" altLang="ja-JP" sz="1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Bubble acceleration</a:t>
            </a:r>
          </a:p>
        </p:txBody>
      </p:sp>
      <p:sp>
        <p:nvSpPr>
          <p:cNvPr id="24592" name="Rectangle 16"/>
          <p:cNvSpPr>
            <a:spLocks/>
          </p:cNvSpPr>
          <p:nvPr/>
        </p:nvSpPr>
        <p:spPr bwMode="auto">
          <a:xfrm>
            <a:off x="3533775" y="8034338"/>
            <a:ext cx="12890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57799" bIns="0"/>
          <a:lstStyle/>
          <a:p>
            <a:pPr marL="57150" algn="l"/>
            <a:r>
              <a:rPr lang="en-US" altLang="ja-JP" sz="11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courtesy L. Veisz</a:t>
            </a:r>
          </a:p>
        </p:txBody>
      </p:sp>
      <p:sp>
        <p:nvSpPr>
          <p:cNvPr id="24593" name="Rectangle 17"/>
          <p:cNvSpPr>
            <a:spLocks/>
          </p:cNvSpPr>
          <p:nvPr/>
        </p:nvSpPr>
        <p:spPr bwMode="auto">
          <a:xfrm>
            <a:off x="5951538" y="4649788"/>
            <a:ext cx="6657975" cy="427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>
                <a:solidFill>
                  <a:srgbClr val="FF0000"/>
                </a:solidFill>
                <a:ea typeface="ＭＳ Ｐゴシック" charset="-128"/>
              </a:rPr>
              <a:t>Ion acceleration and harmonic generation </a:t>
            </a:r>
          </a:p>
        </p:txBody>
      </p:sp>
      <p:sp>
        <p:nvSpPr>
          <p:cNvPr id="24594" name="Rectangle 18"/>
          <p:cNvSpPr>
            <a:spLocks/>
          </p:cNvSpPr>
          <p:nvPr/>
        </p:nvSpPr>
        <p:spPr bwMode="auto">
          <a:xfrm>
            <a:off x="6200775" y="7710488"/>
            <a:ext cx="6159500" cy="427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>
                <a:solidFill>
                  <a:srgbClr val="FF0000"/>
                </a:solidFill>
                <a:ea typeface="ＭＳ Ｐゴシック" charset="-128"/>
              </a:rPr>
              <a:t>Electron acceleration, X-ray generation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4613" y="896938"/>
            <a:ext cx="12407901" cy="8966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/>
          </p:cNvSpPr>
          <p:nvPr/>
        </p:nvSpPr>
        <p:spPr bwMode="auto">
          <a:xfrm>
            <a:off x="1887538" y="165100"/>
            <a:ext cx="9650412" cy="7239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4200">
                <a:solidFill>
                  <a:schemeClr val="tx1"/>
                </a:solidFill>
                <a:ea typeface="ＭＳ Ｐゴシック" charset="-128"/>
              </a:rPr>
              <a:t>High Intensity „landscape“ and MPQ‘s realm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 flipH="1">
            <a:off x="5791200" y="5740400"/>
            <a:ext cx="0" cy="592138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 flipH="1">
            <a:off x="4330700" y="6315075"/>
            <a:ext cx="3175" cy="530225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 flipH="1">
            <a:off x="5765800" y="5194300"/>
            <a:ext cx="0" cy="592138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grpSp>
        <p:nvGrpSpPr>
          <p:cNvPr id="25606" name="Group 6"/>
          <p:cNvGrpSpPr>
            <a:grpSpLocks/>
          </p:cNvGrpSpPr>
          <p:nvPr/>
        </p:nvGrpSpPr>
        <p:grpSpPr bwMode="auto">
          <a:xfrm>
            <a:off x="3390900" y="4435475"/>
            <a:ext cx="2824163" cy="4852988"/>
            <a:chOff x="0" y="0"/>
            <a:chExt cx="1779" cy="3057"/>
          </a:xfrm>
        </p:grpSpPr>
        <p:sp>
          <p:nvSpPr>
            <p:cNvPr id="25607" name="Freeform 7"/>
            <p:cNvSpPr>
              <a:spLocks/>
            </p:cNvSpPr>
            <p:nvPr/>
          </p:nvSpPr>
          <p:spPr bwMode="auto">
            <a:xfrm>
              <a:off x="0" y="0"/>
              <a:ext cx="1779" cy="3057"/>
            </a:xfrm>
            <a:custGeom>
              <a:avLst/>
              <a:gdLst/>
              <a:ahLst/>
              <a:cxnLst>
                <a:cxn ang="0">
                  <a:pos x="7440" y="254"/>
                </a:cxn>
                <a:cxn ang="0">
                  <a:pos x="14094" y="3698"/>
                </a:cxn>
                <a:cxn ang="0">
                  <a:pos x="19518" y="6209"/>
                </a:cxn>
                <a:cxn ang="0">
                  <a:pos x="19518" y="9903"/>
                </a:cxn>
                <a:cxn ang="0">
                  <a:pos x="14105" y="14527"/>
                </a:cxn>
                <a:cxn ang="0">
                  <a:pos x="4054" y="20948"/>
                </a:cxn>
                <a:cxn ang="0">
                  <a:pos x="259" y="20205"/>
                </a:cxn>
                <a:cxn ang="0">
                  <a:pos x="3655" y="11120"/>
                </a:cxn>
                <a:cxn ang="0">
                  <a:pos x="3608" y="762"/>
                </a:cxn>
                <a:cxn ang="0">
                  <a:pos x="7440" y="254"/>
                </a:cxn>
                <a:cxn ang="0">
                  <a:pos x="7440" y="254"/>
                </a:cxn>
              </a:cxnLst>
              <a:rect l="0" t="0" r="r" b="b"/>
              <a:pathLst>
                <a:path w="20103" h="21174">
                  <a:moveTo>
                    <a:pt x="7440" y="254"/>
                  </a:moveTo>
                  <a:cubicBezTo>
                    <a:pt x="9833" y="1259"/>
                    <a:pt x="11770" y="2634"/>
                    <a:pt x="14094" y="3698"/>
                  </a:cubicBezTo>
                  <a:cubicBezTo>
                    <a:pt x="16354" y="4732"/>
                    <a:pt x="17052" y="5184"/>
                    <a:pt x="19518" y="6209"/>
                  </a:cubicBezTo>
                  <a:cubicBezTo>
                    <a:pt x="20535" y="6632"/>
                    <a:pt x="20020" y="9216"/>
                    <a:pt x="19518" y="9903"/>
                  </a:cubicBezTo>
                  <a:cubicBezTo>
                    <a:pt x="18328" y="11534"/>
                    <a:pt x="15984" y="13161"/>
                    <a:pt x="14105" y="14527"/>
                  </a:cubicBezTo>
                  <a:cubicBezTo>
                    <a:pt x="10986" y="16795"/>
                    <a:pt x="8076" y="19299"/>
                    <a:pt x="4054" y="20948"/>
                  </a:cubicBezTo>
                  <a:cubicBezTo>
                    <a:pt x="2950" y="21401"/>
                    <a:pt x="658" y="21181"/>
                    <a:pt x="259" y="20205"/>
                  </a:cubicBezTo>
                  <a:cubicBezTo>
                    <a:pt x="-1065" y="16958"/>
                    <a:pt x="3088" y="14448"/>
                    <a:pt x="3655" y="11120"/>
                  </a:cubicBezTo>
                  <a:cubicBezTo>
                    <a:pt x="4259" y="7578"/>
                    <a:pt x="2395" y="4245"/>
                    <a:pt x="3608" y="762"/>
                  </a:cubicBezTo>
                  <a:cubicBezTo>
                    <a:pt x="3893" y="-57"/>
                    <a:pt x="6362" y="-199"/>
                    <a:pt x="7440" y="254"/>
                  </a:cubicBezTo>
                  <a:close/>
                  <a:moveTo>
                    <a:pt x="7440" y="254"/>
                  </a:moveTo>
                </a:path>
              </a:pathLst>
            </a:custGeom>
            <a:solidFill>
              <a:srgbClr val="47CCFC">
                <a:alpha val="29999"/>
              </a:srgbClr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5608" name="Oval 8"/>
            <p:cNvSpPr>
              <a:spLocks/>
            </p:cNvSpPr>
            <p:nvPr/>
          </p:nvSpPr>
          <p:spPr bwMode="auto">
            <a:xfrm>
              <a:off x="391" y="85"/>
              <a:ext cx="248" cy="248"/>
            </a:xfrm>
            <a:prstGeom prst="ellipse">
              <a:avLst/>
            </a:prstGeom>
            <a:solidFill>
              <a:srgbClr val="FE4940">
                <a:alpha val="50000"/>
              </a:srgbClr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5609" name="Oval 9"/>
            <p:cNvSpPr>
              <a:spLocks/>
            </p:cNvSpPr>
            <p:nvPr/>
          </p:nvSpPr>
          <p:spPr bwMode="auto">
            <a:xfrm>
              <a:off x="111" y="2701"/>
              <a:ext cx="248" cy="248"/>
            </a:xfrm>
            <a:prstGeom prst="ellipse">
              <a:avLst/>
            </a:prstGeom>
            <a:solidFill>
              <a:srgbClr val="FE4940">
                <a:alpha val="50000"/>
              </a:srgbClr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5610" name="Oval 10"/>
            <p:cNvSpPr>
              <a:spLocks/>
            </p:cNvSpPr>
            <p:nvPr/>
          </p:nvSpPr>
          <p:spPr bwMode="auto">
            <a:xfrm>
              <a:off x="471" y="1453"/>
              <a:ext cx="248" cy="248"/>
            </a:xfrm>
            <a:prstGeom prst="ellipse">
              <a:avLst/>
            </a:prstGeom>
            <a:solidFill>
              <a:srgbClr val="FE4940">
                <a:alpha val="50000"/>
              </a:srgbClr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5611" name="Oval 11"/>
            <p:cNvSpPr>
              <a:spLocks/>
            </p:cNvSpPr>
            <p:nvPr/>
          </p:nvSpPr>
          <p:spPr bwMode="auto">
            <a:xfrm>
              <a:off x="1391" y="1125"/>
              <a:ext cx="248" cy="248"/>
            </a:xfrm>
            <a:prstGeom prst="ellipse">
              <a:avLst/>
            </a:prstGeom>
            <a:solidFill>
              <a:srgbClr val="FE4940">
                <a:alpha val="50000"/>
              </a:srgbClr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3906816" presetClass="entr" presetSubtype="6903705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25604" grpId="0" animBg="1"/>
      <p:bldP spid="2560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3933825" y="3422650"/>
            <a:ext cx="5130800" cy="2171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MPQ‘s workhorse </a:t>
            </a:r>
            <a:r>
              <a:rPr lang="en-US" altLang="ja-JP" u="sng">
                <a:solidFill>
                  <a:schemeClr val="tx1"/>
                </a:solidFill>
                <a:ea typeface="ＭＳ Ｐゴシック" charset="-128"/>
              </a:rPr>
              <a:t>laser</a:t>
            </a:r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:</a:t>
            </a:r>
          </a:p>
          <a:p>
            <a:endParaRPr lang="en-US" altLang="ja-JP">
              <a:solidFill>
                <a:schemeClr val="tx1"/>
              </a:solidFill>
              <a:ea typeface="ＭＳ Ｐゴシック" charset="-128"/>
            </a:endParaRPr>
          </a:p>
          <a:p>
            <a:r>
              <a:rPr lang="en-US" altLang="ja-JP" sz="6200">
                <a:solidFill>
                  <a:schemeClr val="tx1"/>
                </a:solidFill>
                <a:ea typeface="ＭＳ Ｐゴシック" charset="-128"/>
              </a:rPr>
              <a:t>ATLAS -100 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636713"/>
            <a:ext cx="12482513" cy="81343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/>
          </p:cNvSpPr>
          <p:nvPr/>
        </p:nvSpPr>
        <p:spPr bwMode="auto">
          <a:xfrm>
            <a:off x="381000" y="3005138"/>
            <a:ext cx="8281988" cy="5761037"/>
          </a:xfrm>
          <a:prstGeom prst="rect">
            <a:avLst/>
          </a:prstGeom>
          <a:solidFill>
            <a:schemeClr val="accent1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graphicFrame>
        <p:nvGraphicFramePr>
          <p:cNvPr id="27652" name="Group 4"/>
          <p:cNvGraphicFramePr>
            <a:graphicFrameLocks noGrp="1"/>
          </p:cNvGraphicFramePr>
          <p:nvPr/>
        </p:nvGraphicFramePr>
        <p:xfrm>
          <a:off x="525463" y="3221038"/>
          <a:ext cx="7994650" cy="5205412"/>
        </p:xfrm>
        <a:graphic>
          <a:graphicData uri="http://schemas.openxmlformats.org/drawingml/2006/table">
            <a:tbl>
              <a:tblPr/>
              <a:tblGrid>
                <a:gridCol w="2160587"/>
                <a:gridCol w="1938338"/>
                <a:gridCol w="1806575"/>
                <a:gridCol w="2089150"/>
              </a:tblGrid>
              <a:tr h="571500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endParaRPr kumimoji="0" lang="en-US" altLang="ja-JP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sym typeface="Arial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ATLAS 25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Now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ATLAS 100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Power/pulse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~ 25 TW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40 TW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&lt;100 TW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Energy/pulse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1 J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1J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2 J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</a:tr>
              <a:tr h="852488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FWHM pulse duration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40 fs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25fs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&lt;25fs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FWHM pulse bandwidth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~ 25 nm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~50nm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&lt;70nm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Temporal contrast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&gt; 10</a:t>
                      </a:r>
                      <a:r>
                        <a:rPr kumimoji="0" lang="en-US" altLang="ja-JP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endParaRPr kumimoji="0" lang="en-US" altLang="ja-JP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sym typeface="Arial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to be characterized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Laser focusability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&gt; 0.7 Strehl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&gt;0.7 Strehl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  <a:sym typeface="Arial" charset="0"/>
                        </a:rPr>
                        <a:t>&gt; 0.7 Strehl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49803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7748" name="Rectangle 100"/>
          <p:cNvSpPr>
            <a:spLocks/>
          </p:cNvSpPr>
          <p:nvPr/>
        </p:nvSpPr>
        <p:spPr bwMode="auto">
          <a:xfrm>
            <a:off x="523875" y="5019675"/>
            <a:ext cx="7994650" cy="863600"/>
          </a:xfrm>
          <a:prstGeom prst="rect">
            <a:avLst/>
          </a:prstGeom>
          <a:noFill/>
          <a:ln w="508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7749" name="Rectangle 101"/>
          <p:cNvSpPr>
            <a:spLocks/>
          </p:cNvSpPr>
          <p:nvPr/>
        </p:nvSpPr>
        <p:spPr bwMode="auto">
          <a:xfrm>
            <a:off x="523875" y="5883275"/>
            <a:ext cx="7994650" cy="793750"/>
          </a:xfrm>
          <a:prstGeom prst="rect">
            <a:avLst/>
          </a:prstGeom>
          <a:noFill/>
          <a:ln w="508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7750" name="Rectangle 102"/>
          <p:cNvSpPr>
            <a:spLocks/>
          </p:cNvSpPr>
          <p:nvPr/>
        </p:nvSpPr>
        <p:spPr bwMode="auto">
          <a:xfrm>
            <a:off x="523875" y="6677025"/>
            <a:ext cx="7994650" cy="863600"/>
          </a:xfrm>
          <a:prstGeom prst="rect">
            <a:avLst/>
          </a:prstGeom>
          <a:noFill/>
          <a:ln w="508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7751" name="Rectangle 103"/>
          <p:cNvSpPr>
            <a:spLocks/>
          </p:cNvSpPr>
          <p:nvPr/>
        </p:nvSpPr>
        <p:spPr bwMode="auto">
          <a:xfrm>
            <a:off x="525463" y="4445000"/>
            <a:ext cx="7993062" cy="576263"/>
          </a:xfrm>
          <a:prstGeom prst="rect">
            <a:avLst/>
          </a:prstGeom>
          <a:noFill/>
          <a:ln w="508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grpSp>
        <p:nvGrpSpPr>
          <p:cNvPr id="27752" name="Group 104"/>
          <p:cNvGrpSpPr>
            <a:grpSpLocks/>
          </p:cNvGrpSpPr>
          <p:nvPr/>
        </p:nvGrpSpPr>
        <p:grpSpPr bwMode="auto">
          <a:xfrm>
            <a:off x="8950325" y="4371975"/>
            <a:ext cx="2519363" cy="649288"/>
            <a:chOff x="0" y="0"/>
            <a:chExt cx="1587" cy="409"/>
          </a:xfrm>
        </p:grpSpPr>
        <p:sp>
          <p:nvSpPr>
            <p:cNvPr id="27753" name="Rectangle 105"/>
            <p:cNvSpPr>
              <a:spLocks/>
            </p:cNvSpPr>
            <p:nvPr/>
          </p:nvSpPr>
          <p:spPr bwMode="auto">
            <a:xfrm>
              <a:off x="0" y="0"/>
              <a:ext cx="1587" cy="409"/>
            </a:xfrm>
            <a:prstGeom prst="rect">
              <a:avLst/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7754" name="Rectangle 106"/>
            <p:cNvSpPr>
              <a:spLocks/>
            </p:cNvSpPr>
            <p:nvPr/>
          </p:nvSpPr>
          <p:spPr bwMode="auto">
            <a:xfrm>
              <a:off x="0" y="64"/>
              <a:ext cx="1495" cy="28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5" bIns="0" anchor="ctr">
              <a:spAutoFit/>
            </a:bodyPr>
            <a:lstStyle/>
            <a:p>
              <a:pPr marL="39688" algn="l"/>
              <a:r>
                <a:rPr lang="en-US" altLang="ja-JP" sz="24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new pumplasers</a:t>
              </a:r>
            </a:p>
          </p:txBody>
        </p:sp>
      </p:grpSp>
      <p:grpSp>
        <p:nvGrpSpPr>
          <p:cNvPr id="27755" name="Group 107"/>
          <p:cNvGrpSpPr>
            <a:grpSpLocks/>
          </p:cNvGrpSpPr>
          <p:nvPr/>
        </p:nvGrpSpPr>
        <p:grpSpPr bwMode="auto">
          <a:xfrm>
            <a:off x="8950325" y="5164138"/>
            <a:ext cx="3097213" cy="1512887"/>
            <a:chOff x="0" y="0"/>
            <a:chExt cx="1951" cy="953"/>
          </a:xfrm>
        </p:grpSpPr>
        <p:sp>
          <p:nvSpPr>
            <p:cNvPr id="27756" name="Rectangle 108"/>
            <p:cNvSpPr>
              <a:spLocks/>
            </p:cNvSpPr>
            <p:nvPr/>
          </p:nvSpPr>
          <p:spPr bwMode="auto">
            <a:xfrm>
              <a:off x="0" y="0"/>
              <a:ext cx="1951" cy="953"/>
            </a:xfrm>
            <a:prstGeom prst="rect">
              <a:avLst/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7757" name="Rectangle 109"/>
            <p:cNvSpPr>
              <a:spLocks/>
            </p:cNvSpPr>
            <p:nvPr/>
          </p:nvSpPr>
          <p:spPr bwMode="auto">
            <a:xfrm>
              <a:off x="0" y="224"/>
              <a:ext cx="1890" cy="504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5" bIns="0" anchor="ctr">
              <a:spAutoFit/>
            </a:bodyPr>
            <a:lstStyle/>
            <a:p>
              <a:pPr marL="39688" algn="l"/>
              <a:r>
                <a:rPr lang="en-US" altLang="ja-JP" sz="24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new frontend </a:t>
              </a:r>
            </a:p>
            <a:p>
              <a:pPr marL="39688" algn="l"/>
              <a:r>
                <a:rPr lang="en-US" altLang="ja-JP" sz="24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with spectral shaping</a:t>
              </a:r>
            </a:p>
          </p:txBody>
        </p:sp>
      </p:grpSp>
      <p:grpSp>
        <p:nvGrpSpPr>
          <p:cNvPr id="27758" name="Group 110"/>
          <p:cNvGrpSpPr>
            <a:grpSpLocks/>
          </p:cNvGrpSpPr>
          <p:nvPr/>
        </p:nvGrpSpPr>
        <p:grpSpPr bwMode="auto">
          <a:xfrm>
            <a:off x="8950325" y="6748463"/>
            <a:ext cx="2160588" cy="577850"/>
            <a:chOff x="0" y="0"/>
            <a:chExt cx="1361" cy="364"/>
          </a:xfrm>
        </p:grpSpPr>
        <p:sp>
          <p:nvSpPr>
            <p:cNvPr id="27759" name="Rectangle 111"/>
            <p:cNvSpPr>
              <a:spLocks/>
            </p:cNvSpPr>
            <p:nvPr/>
          </p:nvSpPr>
          <p:spPr bwMode="auto">
            <a:xfrm>
              <a:off x="0" y="0"/>
              <a:ext cx="1361" cy="364"/>
            </a:xfrm>
            <a:prstGeom prst="rect">
              <a:avLst/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7760" name="Rectangle 112"/>
            <p:cNvSpPr>
              <a:spLocks/>
            </p:cNvSpPr>
            <p:nvPr/>
          </p:nvSpPr>
          <p:spPr bwMode="auto">
            <a:xfrm>
              <a:off x="0" y="42"/>
              <a:ext cx="1271" cy="28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5" bIns="0" anchor="ctr">
              <a:spAutoFit/>
            </a:bodyPr>
            <a:lstStyle/>
            <a:p>
              <a:pPr marL="39688" algn="l"/>
              <a:r>
                <a:rPr lang="en-US" altLang="ja-JP" sz="24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plasma mirror</a:t>
              </a:r>
            </a:p>
          </p:txBody>
        </p:sp>
      </p:grpSp>
      <p:sp>
        <p:nvSpPr>
          <p:cNvPr id="27761" name="Rectangle 11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-39"/>
          <a:lstStyle/>
          <a:p>
            <a:r>
              <a:rPr lang="en-US" altLang="ja-JP" sz="4400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ATLAS upgrade</a:t>
            </a:r>
            <a:endParaRPr lang="en-US" altLang="ja-JP" sz="4400">
              <a:latin typeface="Arial" charset="0"/>
              <a:ea typeface="ＭＳ Ｐゴシック" charset="-128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1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2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3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48" grpId="0" animBg="1"/>
      <p:bldP spid="27749" grpId="0" animBg="1"/>
      <p:bldP spid="27750" grpId="0" animBg="1"/>
      <p:bldP spid="277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6400" y="1647825"/>
            <a:ext cx="7124700" cy="2136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6600" y="4419600"/>
            <a:ext cx="5295900" cy="1806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95550" y="7416800"/>
            <a:ext cx="6623050" cy="148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8676" name="Rectangle 4"/>
          <p:cNvSpPr>
            <a:spLocks/>
          </p:cNvSpPr>
          <p:nvPr/>
        </p:nvSpPr>
        <p:spPr bwMode="auto">
          <a:xfrm>
            <a:off x="5391150" y="330200"/>
            <a:ext cx="221615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Amplifiers</a:t>
            </a:r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1312863" y="1871663"/>
            <a:ext cx="13033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600">
                <a:solidFill>
                  <a:schemeClr val="tx1"/>
                </a:solidFill>
                <a:ea typeface="ＭＳ Ｐゴシック" charset="-128"/>
              </a:rPr>
              <a:t>oscillator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646113" y="4279900"/>
            <a:ext cx="3019425" cy="48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600">
                <a:solidFill>
                  <a:schemeClr val="tx1"/>
                </a:solidFill>
                <a:ea typeface="ＭＳ Ｐゴシック" charset="-128"/>
              </a:rPr>
              <a:t>regenerative amplifier</a:t>
            </a:r>
          </a:p>
        </p:txBody>
      </p:sp>
      <p:sp>
        <p:nvSpPr>
          <p:cNvPr id="28679" name="Rectangle 7"/>
          <p:cNvSpPr>
            <a:spLocks/>
          </p:cNvSpPr>
          <p:nvPr/>
        </p:nvSpPr>
        <p:spPr bwMode="auto">
          <a:xfrm>
            <a:off x="857250" y="6629400"/>
            <a:ext cx="2597150" cy="48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600">
                <a:solidFill>
                  <a:schemeClr val="tx1"/>
                </a:solidFill>
                <a:ea typeface="ＭＳ Ｐゴシック" charset="-128"/>
              </a:rPr>
              <a:t>multipass amplifier</a:t>
            </a:r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rot="10800000">
            <a:off x="5794375" y="2484438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 rot="10800000">
            <a:off x="4816475" y="5621338"/>
            <a:ext cx="365125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 rot="10800000">
            <a:off x="9718675" y="5748338"/>
            <a:ext cx="365125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 flipH="1">
            <a:off x="2073275" y="8242300"/>
            <a:ext cx="385763" cy="3333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2098675" y="7602538"/>
            <a:ext cx="427038" cy="381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9698" name="AutoShape 2"/>
          <p:cNvSpPr>
            <a:spLocks/>
          </p:cNvSpPr>
          <p:nvPr/>
        </p:nvSpPr>
        <p:spPr bwMode="auto">
          <a:xfrm>
            <a:off x="412750" y="1666875"/>
            <a:ext cx="12255500" cy="7747000"/>
          </a:xfrm>
          <a:prstGeom prst="roundRect">
            <a:avLst>
              <a:gd name="adj" fmla="val 3139"/>
            </a:avLst>
          </a:prstGeom>
          <a:gradFill rotWithShape="0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 cap="flat">
            <a:solidFill>
              <a:srgbClr val="2F2F98"/>
            </a:solidFill>
            <a:prstDash val="solid"/>
            <a:round/>
            <a:headEnd type="none" w="med" len="med"/>
            <a:tailEnd type="none" w="med" len="med"/>
          </a:ln>
          <a:effectLst>
            <a:outerShdw dist="25399" dir="5400000" algn="ctr" rotWithShape="0">
              <a:schemeClr val="bg2">
                <a:alpha val="37997"/>
              </a:schemeClr>
            </a:outerShdw>
          </a:effec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88858"/>
          <a:lstStyle/>
          <a:p>
            <a:r>
              <a:rPr lang="en-US" altLang="ja-JP" sz="4400">
                <a:ea typeface="ＭＳ Ｐゴシック" charset="-128"/>
              </a:rPr>
              <a:t>Layout</a:t>
            </a:r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525463" y="2932113"/>
            <a:ext cx="11957050" cy="4232275"/>
            <a:chOff x="0" y="0"/>
            <a:chExt cx="7532" cy="2666"/>
          </a:xfrm>
        </p:grpSpPr>
        <p:grpSp>
          <p:nvGrpSpPr>
            <p:cNvPr id="29701" name="Group 5"/>
            <p:cNvGrpSpPr>
              <a:grpSpLocks/>
            </p:cNvGrpSpPr>
            <p:nvPr/>
          </p:nvGrpSpPr>
          <p:grpSpPr bwMode="auto">
            <a:xfrm rot="10800000">
              <a:off x="0" y="0"/>
              <a:ext cx="318" cy="1406"/>
              <a:chOff x="0" y="0"/>
              <a:chExt cx="318" cy="1406"/>
            </a:xfrm>
          </p:grpSpPr>
          <p:sp>
            <p:nvSpPr>
              <p:cNvPr id="29702" name="Rectangle 6"/>
              <p:cNvSpPr>
                <a:spLocks/>
              </p:cNvSpPr>
              <p:nvPr/>
            </p:nvSpPr>
            <p:spPr bwMode="auto">
              <a:xfrm>
                <a:off x="0" y="0"/>
                <a:ext cx="318" cy="1406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03" name="Rectangle 7"/>
              <p:cNvSpPr>
                <a:spLocks/>
              </p:cNvSpPr>
              <p:nvPr/>
            </p:nvSpPr>
            <p:spPr bwMode="auto">
              <a:xfrm rot="5400000">
                <a:off x="-246" y="583"/>
                <a:ext cx="810" cy="24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 b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Oscillator</a:t>
                </a:r>
              </a:p>
            </p:txBody>
          </p:sp>
        </p:grpSp>
        <p:grpSp>
          <p:nvGrpSpPr>
            <p:cNvPr id="29704" name="Group 8"/>
            <p:cNvGrpSpPr>
              <a:grpSpLocks/>
            </p:cNvGrpSpPr>
            <p:nvPr/>
          </p:nvGrpSpPr>
          <p:grpSpPr bwMode="auto">
            <a:xfrm rot="10800000">
              <a:off x="758" y="0"/>
              <a:ext cx="376" cy="1406"/>
              <a:chOff x="0" y="0"/>
              <a:chExt cx="376" cy="1406"/>
            </a:xfrm>
          </p:grpSpPr>
          <p:sp>
            <p:nvSpPr>
              <p:cNvPr id="29705" name="Rectangle 9"/>
              <p:cNvSpPr>
                <a:spLocks/>
              </p:cNvSpPr>
              <p:nvPr/>
            </p:nvSpPr>
            <p:spPr bwMode="auto">
              <a:xfrm>
                <a:off x="13" y="0"/>
                <a:ext cx="350" cy="1406"/>
              </a:xfrm>
              <a:prstGeom prst="rect">
                <a:avLst/>
              </a:prstGeom>
              <a:solidFill>
                <a:srgbClr val="EF1111">
                  <a:alpha val="49803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06" name="Rectangle 10"/>
              <p:cNvSpPr>
                <a:spLocks/>
              </p:cNvSpPr>
              <p:nvPr/>
            </p:nvSpPr>
            <p:spPr bwMode="auto">
              <a:xfrm rot="5400000">
                <a:off x="-141" y="515"/>
                <a:ext cx="658" cy="37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 b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Preamp</a:t>
                </a:r>
              </a:p>
              <a:p>
                <a:r>
                  <a:rPr lang="en-US" altLang="ja-JP" sz="14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(1000x)</a:t>
                </a:r>
              </a:p>
            </p:txBody>
          </p:sp>
        </p:grpSp>
        <p:grpSp>
          <p:nvGrpSpPr>
            <p:cNvPr id="29707" name="Group 11"/>
            <p:cNvGrpSpPr>
              <a:grpSpLocks/>
            </p:cNvGrpSpPr>
            <p:nvPr/>
          </p:nvGrpSpPr>
          <p:grpSpPr bwMode="auto">
            <a:xfrm rot="10800000">
              <a:off x="1588" y="0"/>
              <a:ext cx="363" cy="1406"/>
              <a:chOff x="0" y="0"/>
              <a:chExt cx="363" cy="1406"/>
            </a:xfrm>
          </p:grpSpPr>
          <p:sp>
            <p:nvSpPr>
              <p:cNvPr id="29708" name="Rectangle 12"/>
              <p:cNvSpPr>
                <a:spLocks/>
              </p:cNvSpPr>
              <p:nvPr/>
            </p:nvSpPr>
            <p:spPr bwMode="auto">
              <a:xfrm>
                <a:off x="0" y="0"/>
                <a:ext cx="363" cy="1406"/>
              </a:xfrm>
              <a:prstGeom prst="rect">
                <a:avLst/>
              </a:prstGeom>
              <a:solidFill>
                <a:srgbClr val="CBCBCB">
                  <a:alpha val="69803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09" name="Rectangle 13"/>
              <p:cNvSpPr>
                <a:spLocks/>
              </p:cNvSpPr>
              <p:nvPr/>
            </p:nvSpPr>
            <p:spPr bwMode="auto">
              <a:xfrm rot="5400000">
                <a:off x="-206" y="583"/>
                <a:ext cx="773" cy="24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 b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Stretcher</a:t>
                </a:r>
              </a:p>
            </p:txBody>
          </p:sp>
        </p:grpSp>
        <p:grpSp>
          <p:nvGrpSpPr>
            <p:cNvPr id="29710" name="Group 14"/>
            <p:cNvGrpSpPr>
              <a:grpSpLocks/>
            </p:cNvGrpSpPr>
            <p:nvPr/>
          </p:nvGrpSpPr>
          <p:grpSpPr bwMode="auto">
            <a:xfrm rot="10800000">
              <a:off x="2397" y="0"/>
              <a:ext cx="376" cy="1406"/>
              <a:chOff x="0" y="0"/>
              <a:chExt cx="376" cy="1406"/>
            </a:xfrm>
          </p:grpSpPr>
          <p:sp>
            <p:nvSpPr>
              <p:cNvPr id="29711" name="Rectangle 15"/>
              <p:cNvSpPr>
                <a:spLocks/>
              </p:cNvSpPr>
              <p:nvPr/>
            </p:nvSpPr>
            <p:spPr bwMode="auto">
              <a:xfrm>
                <a:off x="6" y="0"/>
                <a:ext cx="363" cy="1406"/>
              </a:xfrm>
              <a:prstGeom prst="rect">
                <a:avLst/>
              </a:prstGeom>
              <a:solidFill>
                <a:srgbClr val="EF1111">
                  <a:alpha val="49803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12" name="Rectangle 16"/>
              <p:cNvSpPr>
                <a:spLocks/>
              </p:cNvSpPr>
              <p:nvPr/>
            </p:nvSpPr>
            <p:spPr bwMode="auto">
              <a:xfrm rot="5400000">
                <a:off x="-92" y="514"/>
                <a:ext cx="560" cy="37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 b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Regen</a:t>
                </a:r>
              </a:p>
              <a:p>
                <a:r>
                  <a:rPr lang="en-US" altLang="ja-JP" sz="14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(400x)</a:t>
                </a:r>
              </a:p>
            </p:txBody>
          </p:sp>
        </p:grpSp>
        <p:grpSp>
          <p:nvGrpSpPr>
            <p:cNvPr id="29713" name="Group 17"/>
            <p:cNvGrpSpPr>
              <a:grpSpLocks/>
            </p:cNvGrpSpPr>
            <p:nvPr/>
          </p:nvGrpSpPr>
          <p:grpSpPr bwMode="auto">
            <a:xfrm rot="10800000">
              <a:off x="3214" y="0"/>
              <a:ext cx="376" cy="1406"/>
              <a:chOff x="0" y="0"/>
              <a:chExt cx="376" cy="1406"/>
            </a:xfrm>
          </p:grpSpPr>
          <p:sp>
            <p:nvSpPr>
              <p:cNvPr id="29714" name="Rectangle 18"/>
              <p:cNvSpPr>
                <a:spLocks/>
              </p:cNvSpPr>
              <p:nvPr/>
            </p:nvSpPr>
            <p:spPr bwMode="auto">
              <a:xfrm>
                <a:off x="6" y="0"/>
                <a:ext cx="363" cy="1406"/>
              </a:xfrm>
              <a:prstGeom prst="rect">
                <a:avLst/>
              </a:prstGeom>
              <a:solidFill>
                <a:srgbClr val="EF1111">
                  <a:alpha val="49803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15" name="Rectangle 19"/>
              <p:cNvSpPr>
                <a:spLocks/>
              </p:cNvSpPr>
              <p:nvPr/>
            </p:nvSpPr>
            <p:spPr bwMode="auto">
              <a:xfrm rot="5400000">
                <a:off x="-283" y="515"/>
                <a:ext cx="942" cy="37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 b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Multipass 1</a:t>
                </a:r>
              </a:p>
              <a:p>
                <a:r>
                  <a:rPr lang="en-US" altLang="ja-JP" sz="14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(12x)</a:t>
                </a:r>
              </a:p>
            </p:txBody>
          </p:sp>
        </p:grpSp>
        <p:grpSp>
          <p:nvGrpSpPr>
            <p:cNvPr id="29716" name="Group 20"/>
            <p:cNvGrpSpPr>
              <a:grpSpLocks/>
            </p:cNvGrpSpPr>
            <p:nvPr/>
          </p:nvGrpSpPr>
          <p:grpSpPr bwMode="auto">
            <a:xfrm rot="10800000">
              <a:off x="4030" y="0"/>
              <a:ext cx="376" cy="1406"/>
              <a:chOff x="0" y="0"/>
              <a:chExt cx="376" cy="1406"/>
            </a:xfrm>
          </p:grpSpPr>
          <p:sp>
            <p:nvSpPr>
              <p:cNvPr id="29717" name="Rectangle 21"/>
              <p:cNvSpPr>
                <a:spLocks/>
              </p:cNvSpPr>
              <p:nvPr/>
            </p:nvSpPr>
            <p:spPr bwMode="auto">
              <a:xfrm>
                <a:off x="6" y="0"/>
                <a:ext cx="363" cy="1406"/>
              </a:xfrm>
              <a:prstGeom prst="rect">
                <a:avLst/>
              </a:prstGeom>
              <a:solidFill>
                <a:srgbClr val="EF1111">
                  <a:alpha val="49803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18" name="Rectangle 22"/>
              <p:cNvSpPr>
                <a:spLocks/>
              </p:cNvSpPr>
              <p:nvPr/>
            </p:nvSpPr>
            <p:spPr bwMode="auto">
              <a:xfrm rot="5400000">
                <a:off x="-283" y="515"/>
                <a:ext cx="942" cy="37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 b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Multipass 2</a:t>
                </a:r>
              </a:p>
              <a:p>
                <a:r>
                  <a:rPr lang="en-US" altLang="ja-JP" sz="14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(20x)</a:t>
                </a:r>
              </a:p>
            </p:txBody>
          </p:sp>
        </p:grpSp>
        <p:grpSp>
          <p:nvGrpSpPr>
            <p:cNvPr id="29719" name="Group 23"/>
            <p:cNvGrpSpPr>
              <a:grpSpLocks/>
            </p:cNvGrpSpPr>
            <p:nvPr/>
          </p:nvGrpSpPr>
          <p:grpSpPr bwMode="auto">
            <a:xfrm rot="10800000">
              <a:off x="4854" y="0"/>
              <a:ext cx="453" cy="1406"/>
              <a:chOff x="0" y="0"/>
              <a:chExt cx="453" cy="1406"/>
            </a:xfrm>
          </p:grpSpPr>
          <p:sp>
            <p:nvSpPr>
              <p:cNvPr id="29720" name="Rectangle 24"/>
              <p:cNvSpPr>
                <a:spLocks/>
              </p:cNvSpPr>
              <p:nvPr/>
            </p:nvSpPr>
            <p:spPr bwMode="auto">
              <a:xfrm>
                <a:off x="0" y="0"/>
                <a:ext cx="453" cy="1406"/>
              </a:xfrm>
              <a:prstGeom prst="rect">
                <a:avLst/>
              </a:prstGeom>
              <a:solidFill>
                <a:srgbClr val="EF1111">
                  <a:alpha val="49803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21" name="Rectangle 25"/>
              <p:cNvSpPr>
                <a:spLocks/>
              </p:cNvSpPr>
              <p:nvPr/>
            </p:nvSpPr>
            <p:spPr bwMode="auto">
              <a:xfrm rot="5400000">
                <a:off x="-246" y="515"/>
                <a:ext cx="943" cy="37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 b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Multipass 3</a:t>
                </a:r>
              </a:p>
              <a:p>
                <a:r>
                  <a:rPr lang="en-US" altLang="ja-JP" sz="14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(3x)</a:t>
                </a:r>
              </a:p>
            </p:txBody>
          </p:sp>
        </p:grpSp>
        <p:grpSp>
          <p:nvGrpSpPr>
            <p:cNvPr id="29722" name="Group 26"/>
            <p:cNvGrpSpPr>
              <a:grpSpLocks/>
            </p:cNvGrpSpPr>
            <p:nvPr/>
          </p:nvGrpSpPr>
          <p:grpSpPr bwMode="auto">
            <a:xfrm rot="10800000">
              <a:off x="5761" y="0"/>
              <a:ext cx="454" cy="1406"/>
              <a:chOff x="0" y="0"/>
              <a:chExt cx="454" cy="1406"/>
            </a:xfrm>
          </p:grpSpPr>
          <p:sp>
            <p:nvSpPr>
              <p:cNvPr id="29723" name="Rectangle 27"/>
              <p:cNvSpPr>
                <a:spLocks/>
              </p:cNvSpPr>
              <p:nvPr/>
            </p:nvSpPr>
            <p:spPr bwMode="auto">
              <a:xfrm>
                <a:off x="0" y="0"/>
                <a:ext cx="454" cy="1406"/>
              </a:xfrm>
              <a:prstGeom prst="rect">
                <a:avLst/>
              </a:prstGeom>
              <a:solidFill>
                <a:srgbClr val="EF1111">
                  <a:alpha val="49803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24" name="Rectangle 28"/>
              <p:cNvSpPr>
                <a:spLocks/>
              </p:cNvSpPr>
              <p:nvPr/>
            </p:nvSpPr>
            <p:spPr bwMode="auto">
              <a:xfrm rot="5400000">
                <a:off x="-244" y="515"/>
                <a:ext cx="942" cy="37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 b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Multipass 4</a:t>
                </a:r>
              </a:p>
              <a:p>
                <a:r>
                  <a:rPr lang="en-US" altLang="ja-JP" sz="14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(2x)</a:t>
                </a:r>
              </a:p>
            </p:txBody>
          </p:sp>
        </p:grpSp>
        <p:grpSp>
          <p:nvGrpSpPr>
            <p:cNvPr id="29725" name="Group 29"/>
            <p:cNvGrpSpPr>
              <a:grpSpLocks/>
            </p:cNvGrpSpPr>
            <p:nvPr/>
          </p:nvGrpSpPr>
          <p:grpSpPr bwMode="auto">
            <a:xfrm rot="10800000">
              <a:off x="6668" y="0"/>
              <a:ext cx="408" cy="1406"/>
              <a:chOff x="0" y="0"/>
              <a:chExt cx="408" cy="1406"/>
            </a:xfrm>
          </p:grpSpPr>
          <p:sp>
            <p:nvSpPr>
              <p:cNvPr id="29726" name="Rectangle 30"/>
              <p:cNvSpPr>
                <a:spLocks/>
              </p:cNvSpPr>
              <p:nvPr/>
            </p:nvSpPr>
            <p:spPr bwMode="auto">
              <a:xfrm>
                <a:off x="0" y="0"/>
                <a:ext cx="408" cy="1406"/>
              </a:xfrm>
              <a:prstGeom prst="rect">
                <a:avLst/>
              </a:prstGeom>
              <a:solidFill>
                <a:srgbClr val="CBCBCB">
                  <a:alpha val="69803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27" name="Rectangle 31"/>
              <p:cNvSpPr>
                <a:spLocks/>
              </p:cNvSpPr>
              <p:nvPr/>
            </p:nvSpPr>
            <p:spPr bwMode="auto">
              <a:xfrm rot="5400000">
                <a:off x="-303" y="583"/>
                <a:ext cx="1014" cy="24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 b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Compressor</a:t>
                </a:r>
              </a:p>
            </p:txBody>
          </p:sp>
        </p:grpSp>
        <p:grpSp>
          <p:nvGrpSpPr>
            <p:cNvPr id="29728" name="Group 32"/>
            <p:cNvGrpSpPr>
              <a:grpSpLocks/>
            </p:cNvGrpSpPr>
            <p:nvPr/>
          </p:nvGrpSpPr>
          <p:grpSpPr bwMode="auto">
            <a:xfrm>
              <a:off x="318" y="408"/>
              <a:ext cx="456" cy="669"/>
              <a:chOff x="0" y="0"/>
              <a:chExt cx="456" cy="669"/>
            </a:xfrm>
          </p:grpSpPr>
          <p:sp>
            <p:nvSpPr>
              <p:cNvPr id="29729" name="Line 33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454" cy="1"/>
              </a:xfrm>
              <a:prstGeom prst="line">
                <a:avLst/>
              </a:prstGeom>
              <a:noFill/>
              <a:ln w="2857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30" name="Rectangle 34"/>
              <p:cNvSpPr>
                <a:spLocks/>
              </p:cNvSpPr>
              <p:nvPr/>
            </p:nvSpPr>
            <p:spPr bwMode="auto">
              <a:xfrm>
                <a:off x="40" y="0"/>
                <a:ext cx="416" cy="13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5nJ</a:t>
                </a:r>
              </a:p>
            </p:txBody>
          </p:sp>
          <p:sp>
            <p:nvSpPr>
              <p:cNvPr id="29731" name="Rectangle 35"/>
              <p:cNvSpPr>
                <a:spLocks/>
              </p:cNvSpPr>
              <p:nvPr/>
            </p:nvSpPr>
            <p:spPr bwMode="auto">
              <a:xfrm>
                <a:off x="32" y="317"/>
                <a:ext cx="416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20fs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70MHz</a:t>
                </a:r>
              </a:p>
            </p:txBody>
          </p:sp>
        </p:grpSp>
        <p:grpSp>
          <p:nvGrpSpPr>
            <p:cNvPr id="29732" name="Group 36"/>
            <p:cNvGrpSpPr>
              <a:grpSpLocks/>
            </p:cNvGrpSpPr>
            <p:nvPr/>
          </p:nvGrpSpPr>
          <p:grpSpPr bwMode="auto">
            <a:xfrm>
              <a:off x="1134" y="408"/>
              <a:ext cx="456" cy="669"/>
              <a:chOff x="0" y="0"/>
              <a:chExt cx="456" cy="669"/>
            </a:xfrm>
          </p:grpSpPr>
          <p:sp>
            <p:nvSpPr>
              <p:cNvPr id="29733" name="Line 37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454" cy="1"/>
              </a:xfrm>
              <a:prstGeom prst="line">
                <a:avLst/>
              </a:prstGeom>
              <a:noFill/>
              <a:ln w="38100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34" name="Rectangle 38"/>
              <p:cNvSpPr>
                <a:spLocks/>
              </p:cNvSpPr>
              <p:nvPr/>
            </p:nvSpPr>
            <p:spPr bwMode="auto">
              <a:xfrm>
                <a:off x="40" y="0"/>
                <a:ext cx="416" cy="13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 i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5µJ</a:t>
                </a:r>
              </a:p>
            </p:txBody>
          </p:sp>
          <p:sp>
            <p:nvSpPr>
              <p:cNvPr id="29735" name="Rectangle 39"/>
              <p:cNvSpPr>
                <a:spLocks/>
              </p:cNvSpPr>
              <p:nvPr/>
            </p:nvSpPr>
            <p:spPr bwMode="auto">
              <a:xfrm>
                <a:off x="32" y="317"/>
                <a:ext cx="416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20fs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70MHz</a:t>
                </a:r>
              </a:p>
            </p:txBody>
          </p:sp>
        </p:grpSp>
        <p:grpSp>
          <p:nvGrpSpPr>
            <p:cNvPr id="29736" name="Group 40"/>
            <p:cNvGrpSpPr>
              <a:grpSpLocks/>
            </p:cNvGrpSpPr>
            <p:nvPr/>
          </p:nvGrpSpPr>
          <p:grpSpPr bwMode="auto">
            <a:xfrm>
              <a:off x="1951" y="408"/>
              <a:ext cx="456" cy="669"/>
              <a:chOff x="0" y="0"/>
              <a:chExt cx="456" cy="669"/>
            </a:xfrm>
          </p:grpSpPr>
          <p:sp>
            <p:nvSpPr>
              <p:cNvPr id="29737" name="Line 41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454" cy="1"/>
              </a:xfrm>
              <a:prstGeom prst="line">
                <a:avLst/>
              </a:prstGeom>
              <a:noFill/>
              <a:ln w="38100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38" name="Rectangle 42"/>
              <p:cNvSpPr>
                <a:spLocks/>
              </p:cNvSpPr>
              <p:nvPr/>
            </p:nvSpPr>
            <p:spPr bwMode="auto">
              <a:xfrm>
                <a:off x="40" y="0"/>
                <a:ext cx="416" cy="13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3µJ</a:t>
                </a:r>
              </a:p>
            </p:txBody>
          </p:sp>
          <p:sp>
            <p:nvSpPr>
              <p:cNvPr id="29739" name="Rectangle 43"/>
              <p:cNvSpPr>
                <a:spLocks/>
              </p:cNvSpPr>
              <p:nvPr/>
            </p:nvSpPr>
            <p:spPr bwMode="auto">
              <a:xfrm>
                <a:off x="32" y="317"/>
                <a:ext cx="416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 i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300ps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70MHz</a:t>
                </a:r>
              </a:p>
            </p:txBody>
          </p:sp>
        </p:grpSp>
        <p:grpSp>
          <p:nvGrpSpPr>
            <p:cNvPr id="29740" name="Group 44"/>
            <p:cNvGrpSpPr>
              <a:grpSpLocks/>
            </p:cNvGrpSpPr>
            <p:nvPr/>
          </p:nvGrpSpPr>
          <p:grpSpPr bwMode="auto">
            <a:xfrm>
              <a:off x="2767" y="408"/>
              <a:ext cx="456" cy="669"/>
              <a:chOff x="0" y="0"/>
              <a:chExt cx="456" cy="669"/>
            </a:xfrm>
          </p:grpSpPr>
          <p:sp>
            <p:nvSpPr>
              <p:cNvPr id="29741" name="Line 45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454" cy="1"/>
              </a:xfrm>
              <a:prstGeom prst="line">
                <a:avLst/>
              </a:prstGeom>
              <a:noFill/>
              <a:ln w="38100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42" name="Rectangle 46"/>
              <p:cNvSpPr>
                <a:spLocks/>
              </p:cNvSpPr>
              <p:nvPr/>
            </p:nvSpPr>
            <p:spPr bwMode="auto">
              <a:xfrm>
                <a:off x="40" y="0"/>
                <a:ext cx="416" cy="13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 i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2mJ</a:t>
                </a:r>
              </a:p>
            </p:txBody>
          </p:sp>
          <p:sp>
            <p:nvSpPr>
              <p:cNvPr id="29743" name="Rectangle 47"/>
              <p:cNvSpPr>
                <a:spLocks/>
              </p:cNvSpPr>
              <p:nvPr/>
            </p:nvSpPr>
            <p:spPr bwMode="auto">
              <a:xfrm>
                <a:off x="32" y="317"/>
                <a:ext cx="416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300ps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10Hz</a:t>
                </a:r>
              </a:p>
            </p:txBody>
          </p:sp>
        </p:grpSp>
        <p:grpSp>
          <p:nvGrpSpPr>
            <p:cNvPr id="29744" name="Group 48"/>
            <p:cNvGrpSpPr>
              <a:grpSpLocks/>
            </p:cNvGrpSpPr>
            <p:nvPr/>
          </p:nvGrpSpPr>
          <p:grpSpPr bwMode="auto">
            <a:xfrm>
              <a:off x="3584" y="408"/>
              <a:ext cx="456" cy="669"/>
              <a:chOff x="0" y="0"/>
              <a:chExt cx="456" cy="669"/>
            </a:xfrm>
          </p:grpSpPr>
          <p:sp>
            <p:nvSpPr>
              <p:cNvPr id="29745" name="Line 49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454" cy="1"/>
              </a:xfrm>
              <a:prstGeom prst="line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46" name="Rectangle 50"/>
              <p:cNvSpPr>
                <a:spLocks/>
              </p:cNvSpPr>
              <p:nvPr/>
            </p:nvSpPr>
            <p:spPr bwMode="auto">
              <a:xfrm>
                <a:off x="40" y="0"/>
                <a:ext cx="416" cy="13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 i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25mJ</a:t>
                </a:r>
              </a:p>
            </p:txBody>
          </p:sp>
          <p:sp>
            <p:nvSpPr>
              <p:cNvPr id="29747" name="Rectangle 51"/>
              <p:cNvSpPr>
                <a:spLocks/>
              </p:cNvSpPr>
              <p:nvPr/>
            </p:nvSpPr>
            <p:spPr bwMode="auto">
              <a:xfrm>
                <a:off x="32" y="317"/>
                <a:ext cx="416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300ps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10Hz</a:t>
                </a:r>
              </a:p>
            </p:txBody>
          </p:sp>
        </p:grpSp>
        <p:grpSp>
          <p:nvGrpSpPr>
            <p:cNvPr id="29748" name="Group 52"/>
            <p:cNvGrpSpPr>
              <a:grpSpLocks/>
            </p:cNvGrpSpPr>
            <p:nvPr/>
          </p:nvGrpSpPr>
          <p:grpSpPr bwMode="auto">
            <a:xfrm>
              <a:off x="4400" y="408"/>
              <a:ext cx="456" cy="669"/>
              <a:chOff x="0" y="0"/>
              <a:chExt cx="456" cy="669"/>
            </a:xfrm>
          </p:grpSpPr>
          <p:sp>
            <p:nvSpPr>
              <p:cNvPr id="29749" name="Line 53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454" cy="1"/>
              </a:xfrm>
              <a:prstGeom prst="line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50" name="Rectangle 54"/>
              <p:cNvSpPr>
                <a:spLocks/>
              </p:cNvSpPr>
              <p:nvPr/>
            </p:nvSpPr>
            <p:spPr bwMode="auto">
              <a:xfrm>
                <a:off x="40" y="0"/>
                <a:ext cx="416" cy="13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 i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0.5J</a:t>
                </a:r>
              </a:p>
            </p:txBody>
          </p:sp>
          <p:sp>
            <p:nvSpPr>
              <p:cNvPr id="29751" name="Rectangle 55"/>
              <p:cNvSpPr>
                <a:spLocks/>
              </p:cNvSpPr>
              <p:nvPr/>
            </p:nvSpPr>
            <p:spPr bwMode="auto">
              <a:xfrm>
                <a:off x="32" y="317"/>
                <a:ext cx="416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300ps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5Hz</a:t>
                </a:r>
              </a:p>
            </p:txBody>
          </p:sp>
        </p:grpSp>
        <p:grpSp>
          <p:nvGrpSpPr>
            <p:cNvPr id="29752" name="Group 56"/>
            <p:cNvGrpSpPr>
              <a:grpSpLocks/>
            </p:cNvGrpSpPr>
            <p:nvPr/>
          </p:nvGrpSpPr>
          <p:grpSpPr bwMode="auto">
            <a:xfrm>
              <a:off x="5307" y="408"/>
              <a:ext cx="456" cy="669"/>
              <a:chOff x="0" y="0"/>
              <a:chExt cx="456" cy="669"/>
            </a:xfrm>
          </p:grpSpPr>
          <p:sp>
            <p:nvSpPr>
              <p:cNvPr id="29753" name="Line 57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454" cy="1"/>
              </a:xfrm>
              <a:prstGeom prst="line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54" name="Rectangle 58"/>
              <p:cNvSpPr>
                <a:spLocks/>
              </p:cNvSpPr>
              <p:nvPr/>
            </p:nvSpPr>
            <p:spPr bwMode="auto">
              <a:xfrm>
                <a:off x="40" y="0"/>
                <a:ext cx="416" cy="13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 i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1.5J</a:t>
                </a:r>
              </a:p>
            </p:txBody>
          </p:sp>
          <p:sp>
            <p:nvSpPr>
              <p:cNvPr id="29755" name="Rectangle 59"/>
              <p:cNvSpPr>
                <a:spLocks/>
              </p:cNvSpPr>
              <p:nvPr/>
            </p:nvSpPr>
            <p:spPr bwMode="auto">
              <a:xfrm>
                <a:off x="32" y="317"/>
                <a:ext cx="416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300ps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5Hz</a:t>
                </a:r>
              </a:p>
            </p:txBody>
          </p:sp>
        </p:grpSp>
        <p:grpSp>
          <p:nvGrpSpPr>
            <p:cNvPr id="29756" name="Group 60"/>
            <p:cNvGrpSpPr>
              <a:grpSpLocks/>
            </p:cNvGrpSpPr>
            <p:nvPr/>
          </p:nvGrpSpPr>
          <p:grpSpPr bwMode="auto">
            <a:xfrm>
              <a:off x="6214" y="408"/>
              <a:ext cx="456" cy="669"/>
              <a:chOff x="0" y="0"/>
              <a:chExt cx="456" cy="669"/>
            </a:xfrm>
          </p:grpSpPr>
          <p:sp>
            <p:nvSpPr>
              <p:cNvPr id="29757" name="Line 61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454" cy="1"/>
              </a:xfrm>
              <a:prstGeom prst="line">
                <a:avLst/>
              </a:prstGeom>
              <a:noFill/>
              <a:ln w="76200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58" name="Rectangle 62"/>
              <p:cNvSpPr>
                <a:spLocks/>
              </p:cNvSpPr>
              <p:nvPr/>
            </p:nvSpPr>
            <p:spPr bwMode="auto">
              <a:xfrm>
                <a:off x="40" y="0"/>
                <a:ext cx="416" cy="13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 i="1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3J</a:t>
                </a:r>
              </a:p>
            </p:txBody>
          </p:sp>
          <p:sp>
            <p:nvSpPr>
              <p:cNvPr id="29759" name="Rectangle 63"/>
              <p:cNvSpPr>
                <a:spLocks/>
              </p:cNvSpPr>
              <p:nvPr/>
            </p:nvSpPr>
            <p:spPr bwMode="auto">
              <a:xfrm>
                <a:off x="32" y="317"/>
                <a:ext cx="416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300ps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5Hz</a:t>
                </a:r>
              </a:p>
            </p:txBody>
          </p:sp>
        </p:grpSp>
        <p:grpSp>
          <p:nvGrpSpPr>
            <p:cNvPr id="29760" name="Group 64"/>
            <p:cNvGrpSpPr>
              <a:grpSpLocks/>
            </p:cNvGrpSpPr>
            <p:nvPr/>
          </p:nvGrpSpPr>
          <p:grpSpPr bwMode="auto">
            <a:xfrm>
              <a:off x="7076" y="408"/>
              <a:ext cx="456" cy="669"/>
              <a:chOff x="0" y="0"/>
              <a:chExt cx="456" cy="669"/>
            </a:xfrm>
          </p:grpSpPr>
          <p:sp>
            <p:nvSpPr>
              <p:cNvPr id="29761" name="Line 65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454" cy="1"/>
              </a:xfrm>
              <a:prstGeom prst="line">
                <a:avLst/>
              </a:prstGeom>
              <a:noFill/>
              <a:ln w="76200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62" name="Rectangle 66"/>
              <p:cNvSpPr>
                <a:spLocks/>
              </p:cNvSpPr>
              <p:nvPr/>
            </p:nvSpPr>
            <p:spPr bwMode="auto">
              <a:xfrm>
                <a:off x="40" y="0"/>
                <a:ext cx="416" cy="13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2J</a:t>
                </a:r>
              </a:p>
            </p:txBody>
          </p:sp>
          <p:sp>
            <p:nvSpPr>
              <p:cNvPr id="29763" name="Rectangle 67"/>
              <p:cNvSpPr>
                <a:spLocks/>
              </p:cNvSpPr>
              <p:nvPr/>
            </p:nvSpPr>
            <p:spPr bwMode="auto">
              <a:xfrm>
                <a:off x="32" y="317"/>
                <a:ext cx="416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17fs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5Hz</a:t>
                </a:r>
              </a:p>
            </p:txBody>
          </p:sp>
        </p:grpSp>
        <p:grpSp>
          <p:nvGrpSpPr>
            <p:cNvPr id="29764" name="Group 68"/>
            <p:cNvGrpSpPr>
              <a:grpSpLocks/>
            </p:cNvGrpSpPr>
            <p:nvPr/>
          </p:nvGrpSpPr>
          <p:grpSpPr bwMode="auto">
            <a:xfrm>
              <a:off x="770" y="1406"/>
              <a:ext cx="309" cy="1260"/>
              <a:chOff x="0" y="0"/>
              <a:chExt cx="309" cy="1260"/>
            </a:xfrm>
          </p:grpSpPr>
          <p:grpSp>
            <p:nvGrpSpPr>
              <p:cNvPr id="29765" name="Group 69"/>
              <p:cNvGrpSpPr>
                <a:grpSpLocks/>
              </p:cNvGrpSpPr>
              <p:nvPr/>
            </p:nvGrpSpPr>
            <p:grpSpPr bwMode="auto">
              <a:xfrm rot="10800000">
                <a:off x="47" y="499"/>
                <a:ext cx="262" cy="761"/>
                <a:chOff x="0" y="0"/>
                <a:chExt cx="262" cy="761"/>
              </a:xfrm>
            </p:grpSpPr>
            <p:sp>
              <p:nvSpPr>
                <p:cNvPr id="29766" name="Rectangle 70"/>
                <p:cNvSpPr>
                  <a:spLocks/>
                </p:cNvSpPr>
                <p:nvPr/>
              </p:nvSpPr>
              <p:spPr bwMode="auto">
                <a:xfrm>
                  <a:off x="0" y="0"/>
                  <a:ext cx="262" cy="761"/>
                </a:xfrm>
                <a:prstGeom prst="rect">
                  <a:avLst/>
                </a:prstGeom>
                <a:solidFill>
                  <a:srgbClr val="05FF1D">
                    <a:alpha val="96469"/>
                  </a:srgbClr>
                </a:solidFill>
                <a:ln w="254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ja-JP" altLang="en-US"/>
                </a:p>
              </p:txBody>
            </p:sp>
            <p:sp>
              <p:nvSpPr>
                <p:cNvPr id="29767" name="Rectangle 71"/>
                <p:cNvSpPr>
                  <a:spLocks/>
                </p:cNvSpPr>
                <p:nvPr/>
              </p:nvSpPr>
              <p:spPr bwMode="auto">
                <a:xfrm rot="5400000">
                  <a:off x="-153" y="260"/>
                  <a:ext cx="568" cy="240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0" tIns="0" rIns="-5080" bIns="0" anchor="ctr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  <a:cs typeface="Arial" charset="0"/>
                      <a:sym typeface="Arial" charset="0"/>
                    </a:rPr>
                    <a:t>Minilite</a:t>
                  </a:r>
                </a:p>
              </p:txBody>
            </p:sp>
          </p:grpSp>
          <p:sp>
            <p:nvSpPr>
              <p:cNvPr id="29768" name="Line 72"/>
              <p:cNvSpPr>
                <a:spLocks noChangeShapeType="1"/>
              </p:cNvSpPr>
              <p:nvPr/>
            </p:nvSpPr>
            <p:spPr bwMode="auto">
              <a:xfrm rot="10800000" flipH="1">
                <a:off x="187" y="0"/>
                <a:ext cx="1" cy="493"/>
              </a:xfrm>
              <a:prstGeom prst="line">
                <a:avLst/>
              </a:prstGeom>
              <a:noFill/>
              <a:ln w="38100" cap="flat">
                <a:solidFill>
                  <a:srgbClr val="00CC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69" name="Rectangle 73"/>
              <p:cNvSpPr>
                <a:spLocks/>
              </p:cNvSpPr>
              <p:nvPr/>
            </p:nvSpPr>
            <p:spPr bwMode="auto">
              <a:xfrm rot="-5400000">
                <a:off x="-105" y="162"/>
                <a:ext cx="410" cy="20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20mJ</a:t>
                </a:r>
              </a:p>
            </p:txBody>
          </p:sp>
        </p:grpSp>
        <p:grpSp>
          <p:nvGrpSpPr>
            <p:cNvPr id="29770" name="Group 74"/>
            <p:cNvGrpSpPr>
              <a:grpSpLocks/>
            </p:cNvGrpSpPr>
            <p:nvPr/>
          </p:nvGrpSpPr>
          <p:grpSpPr bwMode="auto">
            <a:xfrm>
              <a:off x="2404" y="1406"/>
              <a:ext cx="309" cy="1260"/>
              <a:chOff x="0" y="0"/>
              <a:chExt cx="309" cy="1260"/>
            </a:xfrm>
          </p:grpSpPr>
          <p:grpSp>
            <p:nvGrpSpPr>
              <p:cNvPr id="29771" name="Group 75"/>
              <p:cNvGrpSpPr>
                <a:grpSpLocks/>
              </p:cNvGrpSpPr>
              <p:nvPr/>
            </p:nvGrpSpPr>
            <p:grpSpPr bwMode="auto">
              <a:xfrm rot="10800000">
                <a:off x="47" y="499"/>
                <a:ext cx="262" cy="761"/>
                <a:chOff x="0" y="0"/>
                <a:chExt cx="262" cy="761"/>
              </a:xfrm>
            </p:grpSpPr>
            <p:sp>
              <p:nvSpPr>
                <p:cNvPr id="29772" name="Rectangle 76"/>
                <p:cNvSpPr>
                  <a:spLocks/>
                </p:cNvSpPr>
                <p:nvPr/>
              </p:nvSpPr>
              <p:spPr bwMode="auto">
                <a:xfrm>
                  <a:off x="0" y="0"/>
                  <a:ext cx="262" cy="761"/>
                </a:xfrm>
                <a:prstGeom prst="rect">
                  <a:avLst/>
                </a:prstGeom>
                <a:solidFill>
                  <a:srgbClr val="05FF1D">
                    <a:alpha val="96469"/>
                  </a:srgbClr>
                </a:solidFill>
                <a:ln w="254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ja-JP" altLang="en-US"/>
                </a:p>
              </p:txBody>
            </p:sp>
            <p:sp>
              <p:nvSpPr>
                <p:cNvPr id="29773" name="Rectangle 77"/>
                <p:cNvSpPr>
                  <a:spLocks/>
                </p:cNvSpPr>
                <p:nvPr/>
              </p:nvSpPr>
              <p:spPr bwMode="auto">
                <a:xfrm rot="5400000">
                  <a:off x="-140" y="260"/>
                  <a:ext cx="542" cy="240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0" tIns="0" rIns="-5080" bIns="0" anchor="ctr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  <a:cs typeface="Arial" charset="0"/>
                      <a:sym typeface="Arial" charset="0"/>
                    </a:rPr>
                    <a:t>Bigsky</a:t>
                  </a:r>
                </a:p>
              </p:txBody>
            </p:sp>
          </p:grpSp>
          <p:sp>
            <p:nvSpPr>
              <p:cNvPr id="29774" name="Line 78"/>
              <p:cNvSpPr>
                <a:spLocks noChangeShapeType="1"/>
              </p:cNvSpPr>
              <p:nvPr/>
            </p:nvSpPr>
            <p:spPr bwMode="auto">
              <a:xfrm rot="10800000" flipH="1">
                <a:off x="187" y="0"/>
                <a:ext cx="1" cy="493"/>
              </a:xfrm>
              <a:prstGeom prst="line">
                <a:avLst/>
              </a:prstGeom>
              <a:noFill/>
              <a:ln w="38100" cap="flat">
                <a:solidFill>
                  <a:srgbClr val="00CC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75" name="Rectangle 79"/>
              <p:cNvSpPr>
                <a:spLocks/>
              </p:cNvSpPr>
              <p:nvPr/>
            </p:nvSpPr>
            <p:spPr bwMode="auto">
              <a:xfrm rot="-5400000">
                <a:off x="-105" y="162"/>
                <a:ext cx="410" cy="20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40mJ</a:t>
                </a:r>
              </a:p>
            </p:txBody>
          </p:sp>
        </p:grpSp>
        <p:grpSp>
          <p:nvGrpSpPr>
            <p:cNvPr id="29776" name="Group 80"/>
            <p:cNvGrpSpPr>
              <a:grpSpLocks/>
            </p:cNvGrpSpPr>
            <p:nvPr/>
          </p:nvGrpSpPr>
          <p:grpSpPr bwMode="auto">
            <a:xfrm>
              <a:off x="3221" y="1406"/>
              <a:ext cx="309" cy="1260"/>
              <a:chOff x="0" y="0"/>
              <a:chExt cx="309" cy="1260"/>
            </a:xfrm>
          </p:grpSpPr>
          <p:grpSp>
            <p:nvGrpSpPr>
              <p:cNvPr id="29777" name="Group 81"/>
              <p:cNvGrpSpPr>
                <a:grpSpLocks/>
              </p:cNvGrpSpPr>
              <p:nvPr/>
            </p:nvGrpSpPr>
            <p:grpSpPr bwMode="auto">
              <a:xfrm rot="10800000">
                <a:off x="47" y="499"/>
                <a:ext cx="262" cy="761"/>
                <a:chOff x="0" y="0"/>
                <a:chExt cx="262" cy="761"/>
              </a:xfrm>
            </p:grpSpPr>
            <p:sp>
              <p:nvSpPr>
                <p:cNvPr id="29778" name="Rectangle 82"/>
                <p:cNvSpPr>
                  <a:spLocks/>
                </p:cNvSpPr>
                <p:nvPr/>
              </p:nvSpPr>
              <p:spPr bwMode="auto">
                <a:xfrm>
                  <a:off x="0" y="0"/>
                  <a:ext cx="262" cy="761"/>
                </a:xfrm>
                <a:prstGeom prst="rect">
                  <a:avLst/>
                </a:prstGeom>
                <a:solidFill>
                  <a:srgbClr val="05FF1D">
                    <a:alpha val="96469"/>
                  </a:srgbClr>
                </a:solidFill>
                <a:ln w="254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ja-JP" altLang="en-US"/>
                </a:p>
              </p:txBody>
            </p:sp>
            <p:sp>
              <p:nvSpPr>
                <p:cNvPr id="29779" name="Rectangle 83"/>
                <p:cNvSpPr>
                  <a:spLocks/>
                </p:cNvSpPr>
                <p:nvPr/>
              </p:nvSpPr>
              <p:spPr bwMode="auto">
                <a:xfrm rot="5400000">
                  <a:off x="-176" y="260"/>
                  <a:ext cx="614" cy="240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0" tIns="0" rIns="-5080" bIns="0" anchor="ctr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  <a:cs typeface="Arial" charset="0"/>
                      <a:sym typeface="Arial" charset="0"/>
                    </a:rPr>
                    <a:t>Surelite</a:t>
                  </a:r>
                </a:p>
              </p:txBody>
            </p:sp>
          </p:grpSp>
          <p:sp>
            <p:nvSpPr>
              <p:cNvPr id="29780" name="Line 84"/>
              <p:cNvSpPr>
                <a:spLocks noChangeShapeType="1"/>
              </p:cNvSpPr>
              <p:nvPr/>
            </p:nvSpPr>
            <p:spPr bwMode="auto">
              <a:xfrm rot="10800000" flipH="1">
                <a:off x="187" y="0"/>
                <a:ext cx="1" cy="493"/>
              </a:xfrm>
              <a:prstGeom prst="line">
                <a:avLst/>
              </a:prstGeom>
              <a:noFill/>
              <a:ln w="38100" cap="flat">
                <a:solidFill>
                  <a:srgbClr val="00CC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81" name="Rectangle 85"/>
              <p:cNvSpPr>
                <a:spLocks/>
              </p:cNvSpPr>
              <p:nvPr/>
            </p:nvSpPr>
            <p:spPr bwMode="auto">
              <a:xfrm rot="-5400000">
                <a:off x="-105" y="162"/>
                <a:ext cx="410" cy="20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40mJ</a:t>
                </a:r>
              </a:p>
            </p:txBody>
          </p:sp>
        </p:grpSp>
        <p:grpSp>
          <p:nvGrpSpPr>
            <p:cNvPr id="29782" name="Group 86"/>
            <p:cNvGrpSpPr>
              <a:grpSpLocks/>
            </p:cNvGrpSpPr>
            <p:nvPr/>
          </p:nvGrpSpPr>
          <p:grpSpPr bwMode="auto">
            <a:xfrm>
              <a:off x="3856" y="1406"/>
              <a:ext cx="744" cy="1260"/>
              <a:chOff x="0" y="0"/>
              <a:chExt cx="744" cy="1260"/>
            </a:xfrm>
          </p:grpSpPr>
          <p:grpSp>
            <p:nvGrpSpPr>
              <p:cNvPr id="29783" name="Group 87"/>
              <p:cNvGrpSpPr>
                <a:grpSpLocks/>
              </p:cNvGrpSpPr>
              <p:nvPr/>
            </p:nvGrpSpPr>
            <p:grpSpPr bwMode="auto">
              <a:xfrm rot="10800000">
                <a:off x="7" y="499"/>
                <a:ext cx="262" cy="761"/>
                <a:chOff x="0" y="0"/>
                <a:chExt cx="262" cy="761"/>
              </a:xfrm>
            </p:grpSpPr>
            <p:sp>
              <p:nvSpPr>
                <p:cNvPr id="29784" name="Rectangle 88"/>
                <p:cNvSpPr>
                  <a:spLocks/>
                </p:cNvSpPr>
                <p:nvPr/>
              </p:nvSpPr>
              <p:spPr bwMode="auto">
                <a:xfrm>
                  <a:off x="0" y="0"/>
                  <a:ext cx="262" cy="761"/>
                </a:xfrm>
                <a:prstGeom prst="rect">
                  <a:avLst/>
                </a:prstGeom>
                <a:solidFill>
                  <a:srgbClr val="05FF1D">
                    <a:alpha val="96469"/>
                  </a:srgbClr>
                </a:solidFill>
                <a:ln w="254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ja-JP" altLang="en-US"/>
                </a:p>
              </p:txBody>
            </p:sp>
            <p:sp>
              <p:nvSpPr>
                <p:cNvPr id="29785" name="Rectangle 89"/>
                <p:cNvSpPr>
                  <a:spLocks/>
                </p:cNvSpPr>
                <p:nvPr/>
              </p:nvSpPr>
              <p:spPr bwMode="auto">
                <a:xfrm rot="5400000">
                  <a:off x="-234" y="260"/>
                  <a:ext cx="730" cy="240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0" tIns="0" rIns="-5080" bIns="0" anchor="ctr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  <a:cs typeface="Arial" charset="0"/>
                      <a:sym typeface="Arial" charset="0"/>
                    </a:rPr>
                    <a:t>Powerlite</a:t>
                  </a:r>
                </a:p>
              </p:txBody>
            </p:sp>
          </p:grpSp>
          <p:sp>
            <p:nvSpPr>
              <p:cNvPr id="29786" name="Line 90"/>
              <p:cNvSpPr>
                <a:spLocks noChangeShapeType="1"/>
              </p:cNvSpPr>
              <p:nvPr/>
            </p:nvSpPr>
            <p:spPr bwMode="auto">
              <a:xfrm rot="10800000" flipH="1">
                <a:off x="147" y="0"/>
                <a:ext cx="170" cy="493"/>
              </a:xfrm>
              <a:prstGeom prst="line">
                <a:avLst/>
              </a:prstGeom>
              <a:noFill/>
              <a:ln w="38100" cap="flat">
                <a:solidFill>
                  <a:srgbClr val="00CC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87" name="Rectangle 91"/>
              <p:cNvSpPr>
                <a:spLocks/>
              </p:cNvSpPr>
              <p:nvPr/>
            </p:nvSpPr>
            <p:spPr bwMode="auto">
              <a:xfrm rot="-5400000">
                <a:off x="-140" y="154"/>
                <a:ext cx="480" cy="20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800mJ</a:t>
                </a:r>
              </a:p>
            </p:txBody>
          </p:sp>
          <p:grpSp>
            <p:nvGrpSpPr>
              <p:cNvPr id="29788" name="Group 92"/>
              <p:cNvGrpSpPr>
                <a:grpSpLocks/>
              </p:cNvGrpSpPr>
              <p:nvPr/>
            </p:nvGrpSpPr>
            <p:grpSpPr bwMode="auto">
              <a:xfrm rot="10800000">
                <a:off x="453" y="499"/>
                <a:ext cx="262" cy="761"/>
                <a:chOff x="0" y="0"/>
                <a:chExt cx="262" cy="761"/>
              </a:xfrm>
            </p:grpSpPr>
            <p:sp>
              <p:nvSpPr>
                <p:cNvPr id="29789" name="Rectangle 93"/>
                <p:cNvSpPr>
                  <a:spLocks/>
                </p:cNvSpPr>
                <p:nvPr/>
              </p:nvSpPr>
              <p:spPr bwMode="auto">
                <a:xfrm>
                  <a:off x="0" y="0"/>
                  <a:ext cx="262" cy="761"/>
                </a:xfrm>
                <a:prstGeom prst="rect">
                  <a:avLst/>
                </a:prstGeom>
                <a:solidFill>
                  <a:srgbClr val="05FF1D">
                    <a:alpha val="96469"/>
                  </a:srgbClr>
                </a:solidFill>
                <a:ln w="254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ja-JP" altLang="en-US"/>
                </a:p>
              </p:txBody>
            </p:sp>
            <p:sp>
              <p:nvSpPr>
                <p:cNvPr id="29790" name="Rectangle 94"/>
                <p:cNvSpPr>
                  <a:spLocks/>
                </p:cNvSpPr>
                <p:nvPr/>
              </p:nvSpPr>
              <p:spPr bwMode="auto">
                <a:xfrm rot="5400000">
                  <a:off x="-234" y="260"/>
                  <a:ext cx="730" cy="240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0" tIns="0" rIns="-5080" bIns="0" anchor="ctr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  <a:cs typeface="Arial" charset="0"/>
                      <a:sym typeface="Arial" charset="0"/>
                    </a:rPr>
                    <a:t>Powerlite</a:t>
                  </a:r>
                </a:p>
              </p:txBody>
            </p:sp>
          </p:grpSp>
          <p:sp>
            <p:nvSpPr>
              <p:cNvPr id="29791" name="Line 95"/>
              <p:cNvSpPr>
                <a:spLocks noChangeShapeType="1"/>
              </p:cNvSpPr>
              <p:nvPr/>
            </p:nvSpPr>
            <p:spPr bwMode="auto">
              <a:xfrm rot="10800000">
                <a:off x="453" y="0"/>
                <a:ext cx="140" cy="493"/>
              </a:xfrm>
              <a:prstGeom prst="line">
                <a:avLst/>
              </a:prstGeom>
              <a:noFill/>
              <a:ln w="38100" cap="flat">
                <a:solidFill>
                  <a:srgbClr val="00CC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92" name="Rectangle 96"/>
              <p:cNvSpPr>
                <a:spLocks/>
              </p:cNvSpPr>
              <p:nvPr/>
            </p:nvSpPr>
            <p:spPr bwMode="auto">
              <a:xfrm rot="-5400000">
                <a:off x="402" y="154"/>
                <a:ext cx="481" cy="20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800mJ</a:t>
                </a:r>
              </a:p>
            </p:txBody>
          </p:sp>
        </p:grpSp>
        <p:grpSp>
          <p:nvGrpSpPr>
            <p:cNvPr id="29793" name="Group 97"/>
            <p:cNvGrpSpPr>
              <a:grpSpLocks/>
            </p:cNvGrpSpPr>
            <p:nvPr/>
          </p:nvGrpSpPr>
          <p:grpSpPr bwMode="auto">
            <a:xfrm>
              <a:off x="4672" y="1406"/>
              <a:ext cx="744" cy="1260"/>
              <a:chOff x="0" y="0"/>
              <a:chExt cx="744" cy="1260"/>
            </a:xfrm>
          </p:grpSpPr>
          <p:grpSp>
            <p:nvGrpSpPr>
              <p:cNvPr id="29794" name="Group 98"/>
              <p:cNvGrpSpPr>
                <a:grpSpLocks/>
              </p:cNvGrpSpPr>
              <p:nvPr/>
            </p:nvGrpSpPr>
            <p:grpSpPr bwMode="auto">
              <a:xfrm rot="10800000">
                <a:off x="6" y="499"/>
                <a:ext cx="262" cy="761"/>
                <a:chOff x="0" y="0"/>
                <a:chExt cx="262" cy="761"/>
              </a:xfrm>
            </p:grpSpPr>
            <p:sp>
              <p:nvSpPr>
                <p:cNvPr id="29795" name="Rectangle 99"/>
                <p:cNvSpPr>
                  <a:spLocks/>
                </p:cNvSpPr>
                <p:nvPr/>
              </p:nvSpPr>
              <p:spPr bwMode="auto">
                <a:xfrm>
                  <a:off x="0" y="0"/>
                  <a:ext cx="262" cy="761"/>
                </a:xfrm>
                <a:prstGeom prst="rect">
                  <a:avLst/>
                </a:prstGeom>
                <a:solidFill>
                  <a:srgbClr val="05FF1D">
                    <a:alpha val="96469"/>
                  </a:srgbClr>
                </a:solidFill>
                <a:ln w="254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ja-JP" altLang="en-US"/>
                </a:p>
              </p:txBody>
            </p:sp>
            <p:sp>
              <p:nvSpPr>
                <p:cNvPr id="29796" name="Rectangle 100"/>
                <p:cNvSpPr>
                  <a:spLocks/>
                </p:cNvSpPr>
                <p:nvPr/>
              </p:nvSpPr>
              <p:spPr bwMode="auto">
                <a:xfrm rot="5400000">
                  <a:off x="-247" y="260"/>
                  <a:ext cx="756" cy="240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0" tIns="0" rIns="-5080" bIns="0" anchor="ctr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  <a:cs typeface="Arial" charset="0"/>
                      <a:sym typeface="Arial" charset="0"/>
                    </a:rPr>
                    <a:t>Macholite</a:t>
                  </a:r>
                </a:p>
              </p:txBody>
            </p:sp>
          </p:grpSp>
          <p:sp>
            <p:nvSpPr>
              <p:cNvPr id="29797" name="Line 101"/>
              <p:cNvSpPr>
                <a:spLocks noChangeShapeType="1"/>
              </p:cNvSpPr>
              <p:nvPr/>
            </p:nvSpPr>
            <p:spPr bwMode="auto">
              <a:xfrm rot="10800000" flipH="1">
                <a:off x="147" y="0"/>
                <a:ext cx="170" cy="493"/>
              </a:xfrm>
              <a:prstGeom prst="line">
                <a:avLst/>
              </a:prstGeom>
              <a:noFill/>
              <a:ln w="38100" cap="flat">
                <a:solidFill>
                  <a:srgbClr val="00CC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798" name="Rectangle 102"/>
              <p:cNvSpPr>
                <a:spLocks/>
              </p:cNvSpPr>
              <p:nvPr/>
            </p:nvSpPr>
            <p:spPr bwMode="auto">
              <a:xfrm rot="-5400000">
                <a:off x="-16" y="154"/>
                <a:ext cx="232" cy="20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2J</a:t>
                </a:r>
              </a:p>
            </p:txBody>
          </p:sp>
          <p:grpSp>
            <p:nvGrpSpPr>
              <p:cNvPr id="29799" name="Group 103"/>
              <p:cNvGrpSpPr>
                <a:grpSpLocks/>
              </p:cNvGrpSpPr>
              <p:nvPr/>
            </p:nvGrpSpPr>
            <p:grpSpPr bwMode="auto">
              <a:xfrm rot="10800000">
                <a:off x="453" y="499"/>
                <a:ext cx="262" cy="761"/>
                <a:chOff x="0" y="0"/>
                <a:chExt cx="262" cy="761"/>
              </a:xfrm>
            </p:grpSpPr>
            <p:sp>
              <p:nvSpPr>
                <p:cNvPr id="29800" name="Rectangle 104"/>
                <p:cNvSpPr>
                  <a:spLocks/>
                </p:cNvSpPr>
                <p:nvPr/>
              </p:nvSpPr>
              <p:spPr bwMode="auto">
                <a:xfrm>
                  <a:off x="0" y="0"/>
                  <a:ext cx="262" cy="761"/>
                </a:xfrm>
                <a:prstGeom prst="rect">
                  <a:avLst/>
                </a:prstGeom>
                <a:solidFill>
                  <a:srgbClr val="05FF1D">
                    <a:alpha val="96469"/>
                  </a:srgbClr>
                </a:solidFill>
                <a:ln w="254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ja-JP" altLang="en-US"/>
                </a:p>
              </p:txBody>
            </p:sp>
            <p:sp>
              <p:nvSpPr>
                <p:cNvPr id="29801" name="Rectangle 105"/>
                <p:cNvSpPr>
                  <a:spLocks/>
                </p:cNvSpPr>
                <p:nvPr/>
              </p:nvSpPr>
              <p:spPr bwMode="auto">
                <a:xfrm rot="5400000">
                  <a:off x="-247" y="260"/>
                  <a:ext cx="756" cy="240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0" tIns="0" rIns="-5080" bIns="0" anchor="ctr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  <a:cs typeface="Arial" charset="0"/>
                      <a:sym typeface="Arial" charset="0"/>
                    </a:rPr>
                    <a:t>Macholite</a:t>
                  </a:r>
                </a:p>
              </p:txBody>
            </p:sp>
          </p:grpSp>
          <p:sp>
            <p:nvSpPr>
              <p:cNvPr id="29802" name="Line 106"/>
              <p:cNvSpPr>
                <a:spLocks noChangeShapeType="1"/>
              </p:cNvSpPr>
              <p:nvPr/>
            </p:nvSpPr>
            <p:spPr bwMode="auto">
              <a:xfrm rot="10800000">
                <a:off x="453" y="0"/>
                <a:ext cx="140" cy="493"/>
              </a:xfrm>
              <a:prstGeom prst="line">
                <a:avLst/>
              </a:prstGeom>
              <a:noFill/>
              <a:ln w="38100" cap="flat">
                <a:solidFill>
                  <a:srgbClr val="00CC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803" name="Rectangle 107"/>
              <p:cNvSpPr>
                <a:spLocks/>
              </p:cNvSpPr>
              <p:nvPr/>
            </p:nvSpPr>
            <p:spPr bwMode="auto">
              <a:xfrm rot="-5400000">
                <a:off x="526" y="154"/>
                <a:ext cx="233" cy="20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2J</a:t>
                </a:r>
              </a:p>
            </p:txBody>
          </p:sp>
        </p:grpSp>
        <p:grpSp>
          <p:nvGrpSpPr>
            <p:cNvPr id="29804" name="Group 108"/>
            <p:cNvGrpSpPr>
              <a:grpSpLocks/>
            </p:cNvGrpSpPr>
            <p:nvPr/>
          </p:nvGrpSpPr>
          <p:grpSpPr bwMode="auto">
            <a:xfrm rot="10800000">
              <a:off x="5493" y="1905"/>
              <a:ext cx="262" cy="761"/>
              <a:chOff x="0" y="0"/>
              <a:chExt cx="262" cy="761"/>
            </a:xfrm>
          </p:grpSpPr>
          <p:sp>
            <p:nvSpPr>
              <p:cNvPr id="29805" name="Rectangle 109"/>
              <p:cNvSpPr>
                <a:spLocks/>
              </p:cNvSpPr>
              <p:nvPr/>
            </p:nvSpPr>
            <p:spPr bwMode="auto">
              <a:xfrm>
                <a:off x="0" y="0"/>
                <a:ext cx="262" cy="761"/>
              </a:xfrm>
              <a:prstGeom prst="rect">
                <a:avLst/>
              </a:prstGeom>
              <a:solidFill>
                <a:srgbClr val="05FF1D">
                  <a:alpha val="96469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806" name="Rectangle 110"/>
              <p:cNvSpPr>
                <a:spLocks/>
              </p:cNvSpPr>
              <p:nvPr/>
            </p:nvSpPr>
            <p:spPr bwMode="auto">
              <a:xfrm rot="5400000">
                <a:off x="-220" y="260"/>
                <a:ext cx="702" cy="24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Propulse</a:t>
                </a:r>
              </a:p>
            </p:txBody>
          </p:sp>
        </p:grpSp>
        <p:sp>
          <p:nvSpPr>
            <p:cNvPr id="29807" name="Line 111"/>
            <p:cNvSpPr>
              <a:spLocks noChangeShapeType="1"/>
            </p:cNvSpPr>
            <p:nvPr/>
          </p:nvSpPr>
          <p:spPr bwMode="auto">
            <a:xfrm rot="10800000" flipH="1">
              <a:off x="5633" y="1406"/>
              <a:ext cx="170" cy="493"/>
            </a:xfrm>
            <a:prstGeom prst="line">
              <a:avLst/>
            </a:prstGeom>
            <a:noFill/>
            <a:ln w="38100" cap="flat">
              <a:solidFill>
                <a:srgbClr val="00CC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9808" name="Rectangle 112"/>
            <p:cNvSpPr>
              <a:spLocks/>
            </p:cNvSpPr>
            <p:nvPr/>
          </p:nvSpPr>
          <p:spPr bwMode="auto">
            <a:xfrm rot="-5400000">
              <a:off x="5468" y="1560"/>
              <a:ext cx="233" cy="20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altLang="ja-JP" sz="16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2J</a:t>
              </a:r>
            </a:p>
          </p:txBody>
        </p:sp>
        <p:grpSp>
          <p:nvGrpSpPr>
            <p:cNvPr id="29809" name="Group 113"/>
            <p:cNvGrpSpPr>
              <a:grpSpLocks/>
            </p:cNvGrpSpPr>
            <p:nvPr/>
          </p:nvGrpSpPr>
          <p:grpSpPr bwMode="auto">
            <a:xfrm rot="10800000">
              <a:off x="6169" y="1905"/>
              <a:ext cx="262" cy="761"/>
              <a:chOff x="0" y="0"/>
              <a:chExt cx="262" cy="761"/>
            </a:xfrm>
          </p:grpSpPr>
          <p:sp>
            <p:nvSpPr>
              <p:cNvPr id="29810" name="Rectangle 114"/>
              <p:cNvSpPr>
                <a:spLocks/>
              </p:cNvSpPr>
              <p:nvPr/>
            </p:nvSpPr>
            <p:spPr bwMode="auto">
              <a:xfrm>
                <a:off x="0" y="0"/>
                <a:ext cx="262" cy="761"/>
              </a:xfrm>
              <a:prstGeom prst="rect">
                <a:avLst/>
              </a:prstGeom>
              <a:solidFill>
                <a:srgbClr val="05FF1D">
                  <a:alpha val="96469"/>
                </a:srgbClr>
              </a:solidFill>
              <a:ln w="254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811" name="Rectangle 115"/>
              <p:cNvSpPr>
                <a:spLocks/>
              </p:cNvSpPr>
              <p:nvPr/>
            </p:nvSpPr>
            <p:spPr bwMode="auto">
              <a:xfrm rot="5400000">
                <a:off x="-220" y="260"/>
                <a:ext cx="702" cy="24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-5080" bIns="0" anchor="ctr">
                <a:spAutoFit/>
              </a:bodyPr>
              <a:lstStyle/>
              <a:p>
                <a:r>
                  <a:rPr lang="en-US" altLang="ja-JP" sz="20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Propulse</a:t>
                </a:r>
              </a:p>
            </p:txBody>
          </p:sp>
        </p:grpSp>
        <p:sp>
          <p:nvSpPr>
            <p:cNvPr id="29812" name="Line 116"/>
            <p:cNvSpPr>
              <a:spLocks noChangeShapeType="1"/>
            </p:cNvSpPr>
            <p:nvPr/>
          </p:nvSpPr>
          <p:spPr bwMode="auto">
            <a:xfrm rot="10800000">
              <a:off x="6169" y="1406"/>
              <a:ext cx="140" cy="493"/>
            </a:xfrm>
            <a:prstGeom prst="line">
              <a:avLst/>
            </a:prstGeom>
            <a:noFill/>
            <a:ln w="38100" cap="flat">
              <a:solidFill>
                <a:srgbClr val="00CC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9813" name="Rectangle 117"/>
            <p:cNvSpPr>
              <a:spLocks/>
            </p:cNvSpPr>
            <p:nvPr/>
          </p:nvSpPr>
          <p:spPr bwMode="auto">
            <a:xfrm rot="-5400000">
              <a:off x="6242" y="1560"/>
              <a:ext cx="233" cy="20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altLang="ja-JP" sz="16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2J</a:t>
              </a:r>
            </a:p>
          </p:txBody>
        </p:sp>
        <p:grpSp>
          <p:nvGrpSpPr>
            <p:cNvPr id="29814" name="Group 118"/>
            <p:cNvGrpSpPr>
              <a:grpSpLocks/>
            </p:cNvGrpSpPr>
            <p:nvPr/>
          </p:nvGrpSpPr>
          <p:grpSpPr bwMode="auto">
            <a:xfrm>
              <a:off x="5785" y="1406"/>
              <a:ext cx="309" cy="1260"/>
              <a:chOff x="0" y="0"/>
              <a:chExt cx="309" cy="1260"/>
            </a:xfrm>
          </p:grpSpPr>
          <p:grpSp>
            <p:nvGrpSpPr>
              <p:cNvPr id="29815" name="Group 119"/>
              <p:cNvGrpSpPr>
                <a:grpSpLocks/>
              </p:cNvGrpSpPr>
              <p:nvPr/>
            </p:nvGrpSpPr>
            <p:grpSpPr bwMode="auto">
              <a:xfrm rot="10800000">
                <a:off x="46" y="499"/>
                <a:ext cx="262" cy="761"/>
                <a:chOff x="0" y="0"/>
                <a:chExt cx="262" cy="761"/>
              </a:xfrm>
            </p:grpSpPr>
            <p:sp>
              <p:nvSpPr>
                <p:cNvPr id="29816" name="Rectangle 120"/>
                <p:cNvSpPr>
                  <a:spLocks/>
                </p:cNvSpPr>
                <p:nvPr/>
              </p:nvSpPr>
              <p:spPr bwMode="auto">
                <a:xfrm>
                  <a:off x="0" y="0"/>
                  <a:ext cx="262" cy="761"/>
                </a:xfrm>
                <a:prstGeom prst="rect">
                  <a:avLst/>
                </a:prstGeom>
                <a:solidFill>
                  <a:srgbClr val="05FF1D">
                    <a:alpha val="96469"/>
                  </a:srgbClr>
                </a:solidFill>
                <a:ln w="254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ja-JP" altLang="en-US"/>
                </a:p>
              </p:txBody>
            </p:sp>
            <p:sp>
              <p:nvSpPr>
                <p:cNvPr id="29817" name="Rectangle 121"/>
                <p:cNvSpPr>
                  <a:spLocks/>
                </p:cNvSpPr>
                <p:nvPr/>
              </p:nvSpPr>
              <p:spPr bwMode="auto">
                <a:xfrm rot="5400000">
                  <a:off x="-220" y="260"/>
                  <a:ext cx="702" cy="240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0" tIns="0" rIns="-5080" bIns="0" anchor="ctr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  <a:cs typeface="Arial" charset="0"/>
                      <a:sym typeface="Arial" charset="0"/>
                    </a:rPr>
                    <a:t>Propulse</a:t>
                  </a:r>
                </a:p>
              </p:txBody>
            </p:sp>
          </p:grpSp>
          <p:sp>
            <p:nvSpPr>
              <p:cNvPr id="29818" name="Line 122"/>
              <p:cNvSpPr>
                <a:spLocks noChangeShapeType="1"/>
              </p:cNvSpPr>
              <p:nvPr/>
            </p:nvSpPr>
            <p:spPr bwMode="auto">
              <a:xfrm rot="10800000" flipH="1">
                <a:off x="187" y="0"/>
                <a:ext cx="1" cy="493"/>
              </a:xfrm>
              <a:prstGeom prst="line">
                <a:avLst/>
              </a:prstGeom>
              <a:noFill/>
              <a:ln w="38100" cap="flat">
                <a:solidFill>
                  <a:srgbClr val="00CC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819" name="Rectangle 123"/>
              <p:cNvSpPr>
                <a:spLocks/>
              </p:cNvSpPr>
              <p:nvPr/>
            </p:nvSpPr>
            <p:spPr bwMode="auto">
              <a:xfrm rot="-5400000">
                <a:off x="-16" y="162"/>
                <a:ext cx="232" cy="20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altLang="ja-JP" sz="160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Arial" charset="0"/>
                    <a:sym typeface="Arial" charset="0"/>
                  </a:rPr>
                  <a:t>2J</a:t>
                </a:r>
              </a:p>
            </p:txBody>
          </p:sp>
        </p:grpSp>
      </p:grpSp>
      <p:sp>
        <p:nvSpPr>
          <p:cNvPr id="29820" name="Rectangle 124"/>
          <p:cNvSpPr>
            <a:spLocks/>
          </p:cNvSpPr>
          <p:nvPr/>
        </p:nvSpPr>
        <p:spPr bwMode="auto">
          <a:xfrm>
            <a:off x="669925" y="8766175"/>
            <a:ext cx="649288" cy="360363"/>
          </a:xfrm>
          <a:prstGeom prst="rect">
            <a:avLst/>
          </a:prstGeom>
          <a:solidFill>
            <a:srgbClr val="05FF1D"/>
          </a:solidFill>
          <a:ln w="254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9821" name="Rectangle 125"/>
          <p:cNvSpPr>
            <a:spLocks/>
          </p:cNvSpPr>
          <p:nvPr/>
        </p:nvSpPr>
        <p:spPr bwMode="auto">
          <a:xfrm>
            <a:off x="669925" y="8261350"/>
            <a:ext cx="649288" cy="360363"/>
          </a:xfrm>
          <a:prstGeom prst="rect">
            <a:avLst/>
          </a:prstGeom>
          <a:solidFill>
            <a:srgbClr val="EF1111">
              <a:alpha val="49803"/>
            </a:srgbClr>
          </a:solidFill>
          <a:ln w="254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9822" name="Rectangle 126"/>
          <p:cNvSpPr>
            <a:spLocks/>
          </p:cNvSpPr>
          <p:nvPr/>
        </p:nvSpPr>
        <p:spPr bwMode="auto">
          <a:xfrm>
            <a:off x="1482725" y="8261350"/>
            <a:ext cx="3278188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1800" i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Ti:Sapphire amplification stage</a:t>
            </a:r>
          </a:p>
        </p:txBody>
      </p:sp>
      <p:sp>
        <p:nvSpPr>
          <p:cNvPr id="29823" name="Rectangle 127"/>
          <p:cNvSpPr>
            <a:spLocks/>
          </p:cNvSpPr>
          <p:nvPr/>
        </p:nvSpPr>
        <p:spPr bwMode="auto">
          <a:xfrm>
            <a:off x="1479550" y="8766175"/>
            <a:ext cx="4475163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1800" i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Commercial Pump Laser (Nd:YAG 532nm)</a:t>
            </a:r>
          </a:p>
        </p:txBody>
      </p:sp>
      <p:sp>
        <p:nvSpPr>
          <p:cNvPr id="29824" name="Rectangle 128"/>
          <p:cNvSpPr>
            <a:spLocks/>
          </p:cNvSpPr>
          <p:nvPr/>
        </p:nvSpPr>
        <p:spPr bwMode="auto">
          <a:xfrm>
            <a:off x="2686050" y="2500313"/>
            <a:ext cx="2520950" cy="3024187"/>
          </a:xfrm>
          <a:prstGeom prst="rect">
            <a:avLst/>
          </a:prstGeom>
          <a:solidFill>
            <a:srgbClr val="4317FD">
              <a:alpha val="19608"/>
            </a:srgbClr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9825" name="Rectangle 129"/>
          <p:cNvSpPr>
            <a:spLocks/>
          </p:cNvSpPr>
          <p:nvPr/>
        </p:nvSpPr>
        <p:spPr bwMode="auto">
          <a:xfrm>
            <a:off x="4054475" y="2068513"/>
            <a:ext cx="2449513" cy="5400675"/>
          </a:xfrm>
          <a:prstGeom prst="rect">
            <a:avLst/>
          </a:prstGeom>
          <a:solidFill>
            <a:srgbClr val="FBFB03">
              <a:alpha val="39607"/>
            </a:srgbClr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9826" name="Rectangle 130"/>
          <p:cNvSpPr>
            <a:spLocks/>
          </p:cNvSpPr>
          <p:nvPr/>
        </p:nvSpPr>
        <p:spPr bwMode="auto">
          <a:xfrm>
            <a:off x="10823575" y="2500313"/>
            <a:ext cx="1295400" cy="3024187"/>
          </a:xfrm>
          <a:prstGeom prst="rect">
            <a:avLst/>
          </a:prstGeom>
          <a:solidFill>
            <a:srgbClr val="4317FD">
              <a:alpha val="19608"/>
            </a:srgbClr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9827" name="Rectangle 131"/>
          <p:cNvSpPr>
            <a:spLocks/>
          </p:cNvSpPr>
          <p:nvPr/>
        </p:nvSpPr>
        <p:spPr bwMode="auto">
          <a:xfrm>
            <a:off x="9169400" y="2068513"/>
            <a:ext cx="1654175" cy="5400675"/>
          </a:xfrm>
          <a:prstGeom prst="rect">
            <a:avLst/>
          </a:prstGeom>
          <a:solidFill>
            <a:srgbClr val="FBFB03">
              <a:alpha val="38431"/>
            </a:srgbClr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9828" name="Rectangle 132"/>
          <p:cNvSpPr>
            <a:spLocks/>
          </p:cNvSpPr>
          <p:nvPr/>
        </p:nvSpPr>
        <p:spPr bwMode="auto">
          <a:xfrm rot="-2460000">
            <a:off x="4411663" y="2933700"/>
            <a:ext cx="4191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Ctr="1">
            <a:spAutoFit/>
          </a:bodyPr>
          <a:lstStyle/>
          <a:p>
            <a:pPr marL="39688"/>
            <a:r>
              <a:rPr lang="en-US" altLang="ja-JP" sz="1600">
                <a:solidFill>
                  <a:srgbClr val="FFCC00"/>
                </a:solidFill>
                <a:latin typeface="Impact" pitchFamily="34" charset="0"/>
                <a:ea typeface="ＭＳ Ｐゴシック" charset="-128"/>
                <a:sym typeface="Impact" pitchFamily="34" charset="0"/>
              </a:rPr>
              <a:t>NEW</a:t>
            </a:r>
          </a:p>
          <a:p>
            <a:pPr marL="39688"/>
            <a:endParaRPr lang="en-US" altLang="ja-JP" sz="1600">
              <a:solidFill>
                <a:srgbClr val="FFCC00"/>
              </a:solidFill>
              <a:latin typeface="Impact" pitchFamily="34" charset="0"/>
              <a:ea typeface="ＭＳ Ｐゴシック" charset="-128"/>
              <a:sym typeface="Impact" pitchFamily="34" charset="0"/>
            </a:endParaRPr>
          </a:p>
        </p:txBody>
      </p:sp>
      <p:sp>
        <p:nvSpPr>
          <p:cNvPr id="29829" name="Rectangle 133"/>
          <p:cNvSpPr>
            <a:spLocks/>
          </p:cNvSpPr>
          <p:nvPr/>
        </p:nvSpPr>
        <p:spPr bwMode="auto">
          <a:xfrm rot="-2460000">
            <a:off x="3116263" y="2933700"/>
            <a:ext cx="4191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Ctr="1">
            <a:spAutoFit/>
          </a:bodyPr>
          <a:lstStyle/>
          <a:p>
            <a:pPr marL="39688"/>
            <a:r>
              <a:rPr lang="en-US" altLang="ja-JP" sz="1600">
                <a:solidFill>
                  <a:srgbClr val="FFCC00"/>
                </a:solidFill>
                <a:latin typeface="Impact" pitchFamily="34" charset="0"/>
                <a:ea typeface="ＭＳ Ｐゴシック" charset="-128"/>
                <a:sym typeface="Impact" pitchFamily="34" charset="0"/>
              </a:rPr>
              <a:t>NEW</a:t>
            </a:r>
          </a:p>
          <a:p>
            <a:pPr marL="39688"/>
            <a:endParaRPr lang="en-US" altLang="ja-JP" sz="1600">
              <a:solidFill>
                <a:srgbClr val="FFCC00"/>
              </a:solidFill>
              <a:latin typeface="Impact" pitchFamily="34" charset="0"/>
              <a:ea typeface="ＭＳ Ｐゴシック" charset="-128"/>
              <a:sym typeface="Impact" pitchFamily="34" charset="0"/>
            </a:endParaRPr>
          </a:p>
        </p:txBody>
      </p:sp>
      <p:sp>
        <p:nvSpPr>
          <p:cNvPr id="29830" name="Rectangle 134"/>
          <p:cNvSpPr>
            <a:spLocks/>
          </p:cNvSpPr>
          <p:nvPr/>
        </p:nvSpPr>
        <p:spPr bwMode="auto">
          <a:xfrm rot="-2460000">
            <a:off x="5708650" y="2933700"/>
            <a:ext cx="4191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Ctr="1">
            <a:spAutoFit/>
          </a:bodyPr>
          <a:lstStyle/>
          <a:p>
            <a:pPr marL="39688"/>
            <a:r>
              <a:rPr lang="en-US" altLang="ja-JP" sz="1600">
                <a:solidFill>
                  <a:srgbClr val="FFCC00"/>
                </a:solidFill>
                <a:latin typeface="Impact" pitchFamily="34" charset="0"/>
                <a:ea typeface="ＭＳ Ｐゴシック" charset="-128"/>
                <a:sym typeface="Impact" pitchFamily="34" charset="0"/>
              </a:rPr>
              <a:t>NEW</a:t>
            </a:r>
          </a:p>
          <a:p>
            <a:pPr marL="39688"/>
            <a:endParaRPr lang="en-US" altLang="ja-JP" sz="1600">
              <a:solidFill>
                <a:srgbClr val="FFCC00"/>
              </a:solidFill>
              <a:latin typeface="Impact" pitchFamily="34" charset="0"/>
              <a:ea typeface="ＭＳ Ｐゴシック" charset="-128"/>
              <a:sym typeface="Impact" pitchFamily="34" charset="0"/>
            </a:endParaRPr>
          </a:p>
        </p:txBody>
      </p:sp>
      <p:sp>
        <p:nvSpPr>
          <p:cNvPr id="29831" name="Rectangle 135"/>
          <p:cNvSpPr>
            <a:spLocks/>
          </p:cNvSpPr>
          <p:nvPr/>
        </p:nvSpPr>
        <p:spPr bwMode="auto">
          <a:xfrm rot="-2460000">
            <a:off x="9812338" y="2933700"/>
            <a:ext cx="4191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Ctr="1">
            <a:spAutoFit/>
          </a:bodyPr>
          <a:lstStyle/>
          <a:p>
            <a:pPr marL="39688"/>
            <a:r>
              <a:rPr lang="en-US" altLang="ja-JP" sz="1600">
                <a:solidFill>
                  <a:srgbClr val="FFCC00"/>
                </a:solidFill>
                <a:latin typeface="Impact" pitchFamily="34" charset="0"/>
                <a:ea typeface="ＭＳ Ｐゴシック" charset="-128"/>
                <a:sym typeface="Impact" pitchFamily="34" charset="0"/>
              </a:rPr>
              <a:t>NEW</a:t>
            </a:r>
          </a:p>
          <a:p>
            <a:pPr marL="39688"/>
            <a:endParaRPr lang="en-US" altLang="ja-JP" sz="1600">
              <a:solidFill>
                <a:srgbClr val="FFCC00"/>
              </a:solidFill>
              <a:latin typeface="Impact" pitchFamily="34" charset="0"/>
              <a:ea typeface="ＭＳ Ｐゴシック" charset="-128"/>
              <a:sym typeface="Impact" pitchFamily="34" charset="0"/>
            </a:endParaRPr>
          </a:p>
        </p:txBody>
      </p:sp>
      <p:sp>
        <p:nvSpPr>
          <p:cNvPr id="29832" name="Rectangle 136"/>
          <p:cNvSpPr>
            <a:spLocks/>
          </p:cNvSpPr>
          <p:nvPr/>
        </p:nvSpPr>
        <p:spPr bwMode="auto">
          <a:xfrm rot="-2460000">
            <a:off x="11180763" y="2933700"/>
            <a:ext cx="4191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Ctr="1">
            <a:spAutoFit/>
          </a:bodyPr>
          <a:lstStyle/>
          <a:p>
            <a:pPr marL="39688"/>
            <a:r>
              <a:rPr lang="en-US" altLang="ja-JP" sz="1600">
                <a:solidFill>
                  <a:srgbClr val="FFCC00"/>
                </a:solidFill>
                <a:latin typeface="Impact" pitchFamily="34" charset="0"/>
                <a:ea typeface="ＭＳ Ｐゴシック" charset="-128"/>
                <a:sym typeface="Impact" pitchFamily="34" charset="0"/>
              </a:rPr>
              <a:t>NEW</a:t>
            </a:r>
          </a:p>
          <a:p>
            <a:pPr marL="39688"/>
            <a:endParaRPr lang="en-US" altLang="ja-JP" sz="1600">
              <a:solidFill>
                <a:srgbClr val="FFCC00"/>
              </a:solidFill>
              <a:latin typeface="Impact" pitchFamily="34" charset="0"/>
              <a:ea typeface="ＭＳ Ｐゴシック" charset="-128"/>
              <a:sym typeface="Impact" pitchFamily="34" charset="0"/>
            </a:endParaRPr>
          </a:p>
        </p:txBody>
      </p:sp>
      <p:sp>
        <p:nvSpPr>
          <p:cNvPr id="29833" name="Rectangle 137"/>
          <p:cNvSpPr>
            <a:spLocks/>
          </p:cNvSpPr>
          <p:nvPr/>
        </p:nvSpPr>
        <p:spPr bwMode="auto">
          <a:xfrm rot="-2460000">
            <a:off x="4411663" y="5957888"/>
            <a:ext cx="4191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Ctr="1">
            <a:spAutoFit/>
          </a:bodyPr>
          <a:lstStyle/>
          <a:p>
            <a:pPr marL="39688"/>
            <a:r>
              <a:rPr lang="en-US" altLang="ja-JP" sz="1600">
                <a:solidFill>
                  <a:srgbClr val="FFCC00"/>
                </a:solidFill>
                <a:latin typeface="Impact" pitchFamily="34" charset="0"/>
                <a:ea typeface="ＭＳ Ｐゴシック" charset="-128"/>
                <a:sym typeface="Impact" pitchFamily="34" charset="0"/>
              </a:rPr>
              <a:t>NEW</a:t>
            </a:r>
          </a:p>
          <a:p>
            <a:pPr marL="39688"/>
            <a:endParaRPr lang="en-US" altLang="ja-JP" sz="1600">
              <a:solidFill>
                <a:srgbClr val="FFCC00"/>
              </a:solidFill>
              <a:latin typeface="Impact" pitchFamily="34" charset="0"/>
              <a:ea typeface="ＭＳ Ｐゴシック" charset="-128"/>
              <a:sym typeface="Impact" pitchFamily="34" charset="0"/>
            </a:endParaRPr>
          </a:p>
        </p:txBody>
      </p:sp>
      <p:sp>
        <p:nvSpPr>
          <p:cNvPr id="29834" name="Rectangle 138"/>
          <p:cNvSpPr>
            <a:spLocks/>
          </p:cNvSpPr>
          <p:nvPr/>
        </p:nvSpPr>
        <p:spPr bwMode="auto">
          <a:xfrm rot="-2460000">
            <a:off x="9164638" y="5886450"/>
            <a:ext cx="4191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Ctr="1">
            <a:spAutoFit/>
          </a:bodyPr>
          <a:lstStyle/>
          <a:p>
            <a:pPr marL="39688"/>
            <a:r>
              <a:rPr lang="en-US" altLang="ja-JP" sz="1600">
                <a:solidFill>
                  <a:srgbClr val="FFCC00"/>
                </a:solidFill>
                <a:latin typeface="Impact" pitchFamily="34" charset="0"/>
                <a:ea typeface="ＭＳ Ｐゴシック" charset="-128"/>
                <a:sym typeface="Impact" pitchFamily="34" charset="0"/>
              </a:rPr>
              <a:t>NEW</a:t>
            </a:r>
          </a:p>
          <a:p>
            <a:pPr marL="39688"/>
            <a:endParaRPr lang="en-US" altLang="ja-JP" sz="1600">
              <a:solidFill>
                <a:srgbClr val="FFCC00"/>
              </a:solidFill>
              <a:latin typeface="Impact" pitchFamily="34" charset="0"/>
              <a:ea typeface="ＭＳ Ｐゴシック" charset="-128"/>
              <a:sym typeface="Impact" pitchFamily="34" charset="0"/>
            </a:endParaRPr>
          </a:p>
        </p:txBody>
      </p:sp>
      <p:sp>
        <p:nvSpPr>
          <p:cNvPr id="29835" name="Rectangle 139"/>
          <p:cNvSpPr>
            <a:spLocks/>
          </p:cNvSpPr>
          <p:nvPr/>
        </p:nvSpPr>
        <p:spPr bwMode="auto">
          <a:xfrm rot="-2460000">
            <a:off x="9740900" y="5886450"/>
            <a:ext cx="4191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Ctr="1">
            <a:spAutoFit/>
          </a:bodyPr>
          <a:lstStyle/>
          <a:p>
            <a:pPr marL="39688"/>
            <a:r>
              <a:rPr lang="en-US" altLang="ja-JP" sz="1600">
                <a:solidFill>
                  <a:srgbClr val="FFCC00"/>
                </a:solidFill>
                <a:latin typeface="Impact" pitchFamily="34" charset="0"/>
                <a:ea typeface="ＭＳ Ｐゴシック" charset="-128"/>
                <a:sym typeface="Impact" pitchFamily="34" charset="0"/>
              </a:rPr>
              <a:t>NEW</a:t>
            </a:r>
          </a:p>
          <a:p>
            <a:pPr marL="39688"/>
            <a:endParaRPr lang="en-US" altLang="ja-JP" sz="1600">
              <a:solidFill>
                <a:srgbClr val="FFCC00"/>
              </a:solidFill>
              <a:latin typeface="Impact" pitchFamily="34" charset="0"/>
              <a:ea typeface="ＭＳ Ｐゴシック" charset="-128"/>
              <a:sym typeface="Impact" pitchFamily="34" charset="0"/>
            </a:endParaRPr>
          </a:p>
        </p:txBody>
      </p:sp>
      <p:sp>
        <p:nvSpPr>
          <p:cNvPr id="29836" name="Rectangle 140"/>
          <p:cNvSpPr>
            <a:spLocks/>
          </p:cNvSpPr>
          <p:nvPr/>
        </p:nvSpPr>
        <p:spPr bwMode="auto">
          <a:xfrm rot="-2460000">
            <a:off x="10244138" y="5886450"/>
            <a:ext cx="419100" cy="482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Ctr="1">
            <a:spAutoFit/>
          </a:bodyPr>
          <a:lstStyle/>
          <a:p>
            <a:pPr marL="39688"/>
            <a:r>
              <a:rPr lang="en-US" altLang="ja-JP" sz="1600">
                <a:solidFill>
                  <a:srgbClr val="FFCC00"/>
                </a:solidFill>
                <a:latin typeface="Impact" pitchFamily="34" charset="0"/>
                <a:ea typeface="ＭＳ Ｐゴシック" charset="-128"/>
                <a:sym typeface="Impact" pitchFamily="34" charset="0"/>
              </a:rPr>
              <a:t>NEW</a:t>
            </a:r>
          </a:p>
          <a:p>
            <a:pPr marL="39688"/>
            <a:endParaRPr lang="en-US" altLang="ja-JP" sz="1600">
              <a:solidFill>
                <a:srgbClr val="FFCC00"/>
              </a:solidFill>
              <a:latin typeface="Impact" pitchFamily="34" charset="0"/>
              <a:ea typeface="ＭＳ Ｐゴシック" charset="-128"/>
              <a:sym typeface="Impact" pitchFamily="34" charset="0"/>
            </a:endParaRPr>
          </a:p>
        </p:txBody>
      </p:sp>
      <p:sp>
        <p:nvSpPr>
          <p:cNvPr id="29837" name="Rectangle 141"/>
          <p:cNvSpPr>
            <a:spLocks/>
          </p:cNvSpPr>
          <p:nvPr/>
        </p:nvSpPr>
        <p:spPr bwMode="auto">
          <a:xfrm>
            <a:off x="6862763" y="8261350"/>
            <a:ext cx="647700" cy="360363"/>
          </a:xfrm>
          <a:prstGeom prst="rect">
            <a:avLst/>
          </a:prstGeom>
          <a:solidFill>
            <a:srgbClr val="4317FD">
              <a:alpha val="19608"/>
            </a:srgbClr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9838" name="Rectangle 142"/>
          <p:cNvSpPr>
            <a:spLocks/>
          </p:cNvSpPr>
          <p:nvPr/>
        </p:nvSpPr>
        <p:spPr bwMode="auto">
          <a:xfrm>
            <a:off x="7673975" y="8261350"/>
            <a:ext cx="4614863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1800" i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New Components: Bandwidth enhancement</a:t>
            </a:r>
          </a:p>
        </p:txBody>
      </p:sp>
      <p:sp>
        <p:nvSpPr>
          <p:cNvPr id="29839" name="Rectangle 143"/>
          <p:cNvSpPr>
            <a:spLocks/>
          </p:cNvSpPr>
          <p:nvPr/>
        </p:nvSpPr>
        <p:spPr bwMode="auto">
          <a:xfrm>
            <a:off x="6862763" y="8693150"/>
            <a:ext cx="649287" cy="360363"/>
          </a:xfrm>
          <a:prstGeom prst="rect">
            <a:avLst/>
          </a:prstGeom>
          <a:solidFill>
            <a:srgbClr val="FBFB03">
              <a:alpha val="38431"/>
            </a:srgbClr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9840" name="Rectangle 144"/>
          <p:cNvSpPr>
            <a:spLocks/>
          </p:cNvSpPr>
          <p:nvPr/>
        </p:nvSpPr>
        <p:spPr bwMode="auto">
          <a:xfrm>
            <a:off x="7673975" y="8693150"/>
            <a:ext cx="3649663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1800" i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New Components: Power upgrade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1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2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3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4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5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6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24" grpId="0" animBg="1"/>
      <p:bldP spid="29825" grpId="0" animBg="1"/>
      <p:bldP spid="29826" grpId="0" animBg="1"/>
      <p:bldP spid="29827" grpId="0" animBg="1"/>
      <p:bldP spid="29828" grpId="0" autoUpdateAnimBg="0"/>
      <p:bldP spid="29829" grpId="0" autoUpdateAnimBg="0"/>
      <p:bldP spid="29830" grpId="0" autoUpdateAnimBg="0"/>
      <p:bldP spid="29831" grpId="0" autoUpdateAnimBg="0"/>
      <p:bldP spid="29832" grpId="0" autoUpdateAnimBg="0"/>
      <p:bldP spid="29833" grpId="0" autoUpdateAnimBg="0"/>
      <p:bldP spid="29834" grpId="0" autoUpdateAnimBg="0"/>
      <p:bldP spid="29835" grpId="0" autoUpdateAnimBg="0"/>
      <p:bldP spid="29836" grpId="0" autoUpdateAnimBg="0"/>
      <p:bldP spid="29837" grpId="0" animBg="1"/>
      <p:bldP spid="29838" grpId="0" autoUpdateAnimBg="0"/>
      <p:bldP spid="29839" grpId="0" animBg="1"/>
      <p:bldP spid="2984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53625" y="2994025"/>
            <a:ext cx="2828925" cy="592138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669925" y="3146425"/>
            <a:ext cx="6408738" cy="3792538"/>
            <a:chOff x="0" y="0"/>
            <a:chExt cx="4037" cy="2388"/>
          </a:xfrm>
        </p:grpSpPr>
        <p:pic>
          <p:nvPicPr>
            <p:cNvPr id="30724" name="Picture 4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-5400000">
              <a:off x="824" y="-824"/>
              <a:ext cx="2388" cy="4036"/>
            </a:xfrm>
            <a:prstGeom prst="rect">
              <a:avLst/>
            </a:prstGeom>
            <a:noFill/>
            <a:ln w="9525" cap="flat">
              <a:noFill/>
              <a:miter lim="800000"/>
              <a:headEnd/>
              <a:tailEnd/>
            </a:ln>
          </p:spPr>
        </p:pic>
        <p:sp>
          <p:nvSpPr>
            <p:cNvPr id="30725" name="Line 5"/>
            <p:cNvSpPr>
              <a:spLocks noChangeShapeType="1"/>
            </p:cNvSpPr>
            <p:nvPr/>
          </p:nvSpPr>
          <p:spPr bwMode="auto">
            <a:xfrm>
              <a:off x="817" y="1452"/>
              <a:ext cx="204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0726" name="Line 6"/>
            <p:cNvSpPr>
              <a:spLocks noChangeShapeType="1"/>
            </p:cNvSpPr>
            <p:nvPr/>
          </p:nvSpPr>
          <p:spPr bwMode="auto">
            <a:xfrm rot="10800000">
              <a:off x="1815" y="1134"/>
              <a:ext cx="1043" cy="31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0727" name="Line 7"/>
            <p:cNvSpPr>
              <a:spLocks noChangeShapeType="1"/>
            </p:cNvSpPr>
            <p:nvPr/>
          </p:nvSpPr>
          <p:spPr bwMode="auto">
            <a:xfrm rot="10800000">
              <a:off x="1361" y="953"/>
              <a:ext cx="363" cy="13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0728" name="Line 8"/>
            <p:cNvSpPr>
              <a:spLocks noChangeShapeType="1"/>
            </p:cNvSpPr>
            <p:nvPr/>
          </p:nvSpPr>
          <p:spPr bwMode="auto">
            <a:xfrm rot="10800000" flipH="1">
              <a:off x="1361" y="944"/>
              <a:ext cx="217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sp>
        <p:nvSpPr>
          <p:cNvPr id="30729" name="Rectangle 9"/>
          <p:cNvSpPr>
            <a:spLocks/>
          </p:cNvSpPr>
          <p:nvPr/>
        </p:nvSpPr>
        <p:spPr bwMode="auto">
          <a:xfrm>
            <a:off x="1270000" y="73025"/>
            <a:ext cx="104775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88900" tIns="88900" rIns="88860" bIns="88900" anchor="b"/>
          <a:lstStyle/>
          <a:p>
            <a:r>
              <a:rPr lang="en-US" altLang="ja-JP" sz="4400">
                <a:solidFill>
                  <a:srgbClr val="EEEEEE"/>
                </a:solidFill>
                <a:ea typeface="ＭＳ Ｐゴシック" charset="-128"/>
              </a:rPr>
              <a:t>Upgrade: Bandwidth enhancement </a:t>
            </a:r>
          </a:p>
        </p:txBody>
      </p:sp>
      <p:grpSp>
        <p:nvGrpSpPr>
          <p:cNvPr id="30730" name="Group 10"/>
          <p:cNvGrpSpPr>
            <a:grpSpLocks/>
          </p:cNvGrpSpPr>
          <p:nvPr/>
        </p:nvGrpSpPr>
        <p:grpSpPr bwMode="auto">
          <a:xfrm>
            <a:off x="2325688" y="6245225"/>
            <a:ext cx="9669462" cy="2881313"/>
            <a:chOff x="0" y="0"/>
            <a:chExt cx="6091" cy="1815"/>
          </a:xfrm>
        </p:grpSpPr>
        <p:pic>
          <p:nvPicPr>
            <p:cNvPr id="30731" name="Picture 11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6091" cy="1815"/>
            </a:xfrm>
            <a:prstGeom prst="rect">
              <a:avLst/>
            </a:prstGeom>
            <a:noFill/>
            <a:ln w="9525" cap="flat">
              <a:noFill/>
              <a:miter lim="800000"/>
              <a:headEnd/>
              <a:tailEnd/>
            </a:ln>
          </p:spPr>
        </p:pic>
        <p:sp>
          <p:nvSpPr>
            <p:cNvPr id="30732" name="Line 12"/>
            <p:cNvSpPr>
              <a:spLocks noChangeShapeType="1"/>
            </p:cNvSpPr>
            <p:nvPr/>
          </p:nvSpPr>
          <p:spPr bwMode="auto">
            <a:xfrm rot="10800000" flipH="1">
              <a:off x="867" y="1137"/>
              <a:ext cx="3803" cy="71"/>
            </a:xfrm>
            <a:prstGeom prst="line">
              <a:avLst/>
            </a:prstGeom>
            <a:noFill/>
            <a:ln w="28575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0733" name="Line 13"/>
            <p:cNvSpPr>
              <a:spLocks noChangeShapeType="1"/>
            </p:cNvSpPr>
            <p:nvPr/>
          </p:nvSpPr>
          <p:spPr bwMode="auto">
            <a:xfrm>
              <a:off x="477" y="497"/>
              <a:ext cx="4228" cy="640"/>
            </a:xfrm>
            <a:prstGeom prst="line">
              <a:avLst/>
            </a:prstGeom>
            <a:noFill/>
            <a:ln w="28575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0734" name="Line 14"/>
            <p:cNvSpPr>
              <a:spLocks noChangeShapeType="1"/>
            </p:cNvSpPr>
            <p:nvPr/>
          </p:nvSpPr>
          <p:spPr bwMode="auto">
            <a:xfrm rot="10800000" flipH="1">
              <a:off x="477" y="355"/>
              <a:ext cx="4583" cy="142"/>
            </a:xfrm>
            <a:prstGeom prst="line">
              <a:avLst/>
            </a:prstGeom>
            <a:noFill/>
            <a:ln w="28575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sp>
        <p:nvSpPr>
          <p:cNvPr id="30735" name="Rectangle 15"/>
          <p:cNvSpPr>
            <a:spLocks/>
          </p:cNvSpPr>
          <p:nvPr/>
        </p:nvSpPr>
        <p:spPr bwMode="auto">
          <a:xfrm>
            <a:off x="817563" y="2139950"/>
            <a:ext cx="11023600" cy="901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>
              <a:spcBef>
                <a:spcPts val="1600"/>
              </a:spcBef>
            </a:pPr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Regen cavity featuring MAZZLER for gain-narrowing counteraction and fine spectrum-tuning</a:t>
            </a:r>
          </a:p>
        </p:txBody>
      </p:sp>
      <p:pic>
        <p:nvPicPr>
          <p:cNvPr id="30736" name="Picture 16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59750" y="3709988"/>
            <a:ext cx="1989138" cy="2333625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9875" y="1878013"/>
            <a:ext cx="8934450" cy="524192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425" y="515938"/>
            <a:ext cx="12128500" cy="83566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/>
          </p:cNvSpPr>
          <p:nvPr/>
        </p:nvSpPr>
        <p:spPr bwMode="auto">
          <a:xfrm>
            <a:off x="3870325" y="6299200"/>
            <a:ext cx="2003425" cy="61595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000">
                <a:solidFill>
                  <a:schemeClr val="tx1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Q-switching</a:t>
            </a:r>
          </a:p>
        </p:txBody>
      </p:sp>
      <p:sp>
        <p:nvSpPr>
          <p:cNvPr id="12292" name="Rectangle 4"/>
          <p:cNvSpPr>
            <a:spLocks/>
          </p:cNvSpPr>
          <p:nvPr/>
        </p:nvSpPr>
        <p:spPr bwMode="auto">
          <a:xfrm>
            <a:off x="4376738" y="5802313"/>
            <a:ext cx="2111375" cy="61436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000">
                <a:solidFill>
                  <a:schemeClr val="tx1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modelocking</a:t>
            </a:r>
          </a:p>
        </p:txBody>
      </p:sp>
      <p:sp>
        <p:nvSpPr>
          <p:cNvPr id="12293" name="Rectangle 5"/>
          <p:cNvSpPr>
            <a:spLocks/>
          </p:cNvSpPr>
          <p:nvPr/>
        </p:nvSpPr>
        <p:spPr bwMode="auto">
          <a:xfrm>
            <a:off x="7902575" y="4786313"/>
            <a:ext cx="2309813" cy="96996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000">
                <a:solidFill>
                  <a:schemeClr val="tx1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chirped pulse </a:t>
            </a:r>
          </a:p>
          <a:p>
            <a:pPr marL="39688"/>
            <a:r>
              <a:rPr lang="en-US" altLang="ja-JP" sz="2000">
                <a:solidFill>
                  <a:schemeClr val="tx1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amplification</a:t>
            </a:r>
          </a:p>
        </p:txBody>
      </p:sp>
      <p:sp>
        <p:nvSpPr>
          <p:cNvPr id="12294" name="Rectangle 6"/>
          <p:cNvSpPr>
            <a:spLocks/>
          </p:cNvSpPr>
          <p:nvPr/>
        </p:nvSpPr>
        <p:spPr bwMode="auto">
          <a:xfrm>
            <a:off x="2941638" y="4337050"/>
            <a:ext cx="3851275" cy="61595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000">
                <a:solidFill>
                  <a:srgbClr val="000066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classical plasma physics</a:t>
            </a: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2941638" y="2751138"/>
            <a:ext cx="3851275" cy="61595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000">
                <a:solidFill>
                  <a:srgbClr val="000066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relativistic optics</a:t>
            </a:r>
          </a:p>
        </p:txBody>
      </p:sp>
      <p:sp>
        <p:nvSpPr>
          <p:cNvPr id="12296" name="Rectangle 8"/>
          <p:cNvSpPr>
            <a:spLocks/>
          </p:cNvSpPr>
          <p:nvPr/>
        </p:nvSpPr>
        <p:spPr bwMode="auto">
          <a:xfrm>
            <a:off x="2941638" y="2136775"/>
            <a:ext cx="3851275" cy="61436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000">
                <a:solidFill>
                  <a:srgbClr val="000066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relativistic ions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rot="10800000">
            <a:off x="3989388" y="5907088"/>
            <a:ext cx="341312" cy="9683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rot="10800000">
            <a:off x="3581400" y="6375400"/>
            <a:ext cx="255588" cy="11430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H="1">
            <a:off x="7448550" y="5227638"/>
            <a:ext cx="425450" cy="8096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2300" name="Rectangle 12"/>
          <p:cNvSpPr>
            <a:spLocks/>
          </p:cNvSpPr>
          <p:nvPr/>
        </p:nvSpPr>
        <p:spPr bwMode="auto">
          <a:xfrm>
            <a:off x="6588125" y="5695950"/>
            <a:ext cx="2843213" cy="61595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000">
                <a:solidFill>
                  <a:schemeClr val="tx1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nonlinear damage</a:t>
            </a: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rot="10800000">
            <a:off x="6102350" y="5470525"/>
            <a:ext cx="612775" cy="452438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2302" name="Rectangle 14"/>
          <p:cNvSpPr>
            <a:spLocks/>
          </p:cNvSpPr>
          <p:nvPr/>
        </p:nvSpPr>
        <p:spPr bwMode="auto">
          <a:xfrm>
            <a:off x="2941638" y="1797050"/>
            <a:ext cx="3851275" cy="61436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000">
                <a:solidFill>
                  <a:srgbClr val="000066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nonlinear QED</a:t>
            </a:r>
          </a:p>
        </p:txBody>
      </p:sp>
      <p:sp>
        <p:nvSpPr>
          <p:cNvPr id="12303" name="Rectangle 15"/>
          <p:cNvSpPr>
            <a:spLocks/>
          </p:cNvSpPr>
          <p:nvPr/>
        </p:nvSpPr>
        <p:spPr bwMode="auto">
          <a:xfrm>
            <a:off x="3060700" y="57150"/>
            <a:ext cx="7251700" cy="1092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3400">
                <a:solidFill>
                  <a:schemeClr val="tx1"/>
                </a:solidFill>
                <a:ea typeface="ＭＳ Ｐゴシック" charset="-128"/>
              </a:rPr>
              <a:t>historical development of delivered laser intensities</a:t>
            </a:r>
          </a:p>
        </p:txBody>
      </p:sp>
      <p:sp>
        <p:nvSpPr>
          <p:cNvPr id="12304" name="Rectangle 16"/>
          <p:cNvSpPr>
            <a:spLocks/>
          </p:cNvSpPr>
          <p:nvPr/>
        </p:nvSpPr>
        <p:spPr bwMode="auto">
          <a:xfrm>
            <a:off x="2578100" y="8566150"/>
            <a:ext cx="8763000" cy="990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Why does intensity matter?</a:t>
            </a:r>
          </a:p>
          <a:p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⇒ it defines the field strength at the target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1746" name="Rectangle 2"/>
          <p:cNvSpPr>
            <a:spLocks/>
          </p:cNvSpPr>
          <p:nvPr/>
        </p:nvSpPr>
        <p:spPr bwMode="auto">
          <a:xfrm>
            <a:off x="1270000" y="227013"/>
            <a:ext cx="10477500" cy="8763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88900" tIns="88900" rIns="88888" bIns="88900" anchor="b"/>
          <a:lstStyle/>
          <a:p>
            <a:r>
              <a:rPr lang="en-US" altLang="ja-JP" sz="4800">
                <a:ea typeface="ＭＳ Ｐゴシック" charset="-128"/>
              </a:rPr>
              <a:t> Upgrade: Bandwidth enhancement</a:t>
            </a:r>
          </a:p>
        </p:txBody>
      </p:sp>
      <p:pic>
        <p:nvPicPr>
          <p:cNvPr id="31747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350" y="2425700"/>
            <a:ext cx="4273550" cy="3689350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grpSp>
        <p:nvGrpSpPr>
          <p:cNvPr id="31748" name="Group 4"/>
          <p:cNvGrpSpPr>
            <a:grpSpLocks/>
          </p:cNvGrpSpPr>
          <p:nvPr/>
        </p:nvGrpSpPr>
        <p:grpSpPr bwMode="auto">
          <a:xfrm>
            <a:off x="4270375" y="3940175"/>
            <a:ext cx="4105275" cy="3527425"/>
            <a:chOff x="0" y="0"/>
            <a:chExt cx="2586" cy="2222"/>
          </a:xfrm>
        </p:grpSpPr>
        <p:pic>
          <p:nvPicPr>
            <p:cNvPr id="31749" name="Picture 5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2586" cy="2222"/>
            </a:xfrm>
            <a:prstGeom prst="rect">
              <a:avLst/>
            </a:prstGeom>
            <a:noFill/>
            <a:ln w="9525" cap="flat">
              <a:noFill/>
              <a:miter lim="800000"/>
              <a:headEnd/>
              <a:tailEnd/>
            </a:ln>
          </p:spPr>
        </p:pic>
        <p:sp>
          <p:nvSpPr>
            <p:cNvPr id="31750" name="Line 6"/>
            <p:cNvSpPr>
              <a:spLocks noChangeShapeType="1"/>
            </p:cNvSpPr>
            <p:nvPr/>
          </p:nvSpPr>
          <p:spPr bwMode="auto">
            <a:xfrm>
              <a:off x="573" y="1057"/>
              <a:ext cx="1431" cy="1"/>
            </a:xfrm>
            <a:prstGeom prst="line">
              <a:avLst/>
            </a:prstGeom>
            <a:noFill/>
            <a:ln w="5715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1751" name="Rectangle 7"/>
            <p:cNvSpPr>
              <a:spLocks/>
            </p:cNvSpPr>
            <p:nvPr/>
          </p:nvSpPr>
          <p:spPr bwMode="auto">
            <a:xfrm>
              <a:off x="700" y="801"/>
              <a:ext cx="1248" cy="2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40635" bIns="0"/>
            <a:lstStyle/>
            <a:p>
              <a:pPr marL="39688">
                <a:spcBef>
                  <a:spcPts val="1150"/>
                </a:spcBef>
              </a:pPr>
              <a:r>
                <a:rPr lang="en-US" altLang="ja-JP" sz="20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FWHM=75nm</a:t>
              </a:r>
            </a:p>
          </p:txBody>
        </p:sp>
      </p:grpSp>
      <p:grpSp>
        <p:nvGrpSpPr>
          <p:cNvPr id="31752" name="Group 8"/>
          <p:cNvGrpSpPr>
            <a:grpSpLocks/>
          </p:cNvGrpSpPr>
          <p:nvPr/>
        </p:nvGrpSpPr>
        <p:grpSpPr bwMode="auto">
          <a:xfrm>
            <a:off x="8302625" y="5813425"/>
            <a:ext cx="4451350" cy="3340100"/>
            <a:chOff x="0" y="0"/>
            <a:chExt cx="2804" cy="2104"/>
          </a:xfrm>
        </p:grpSpPr>
        <p:pic>
          <p:nvPicPr>
            <p:cNvPr id="31753" name="Picture 9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2804" cy="2104"/>
            </a:xfrm>
            <a:prstGeom prst="rect">
              <a:avLst/>
            </a:prstGeom>
            <a:noFill/>
            <a:ln w="9525" cap="flat">
              <a:noFill/>
              <a:miter lim="800000"/>
              <a:headEnd/>
              <a:tailEnd/>
            </a:ln>
          </p:spPr>
        </p:pic>
        <p:sp>
          <p:nvSpPr>
            <p:cNvPr id="31754" name="Line 10"/>
            <p:cNvSpPr>
              <a:spLocks noChangeShapeType="1"/>
            </p:cNvSpPr>
            <p:nvPr/>
          </p:nvSpPr>
          <p:spPr bwMode="auto">
            <a:xfrm>
              <a:off x="1180" y="998"/>
              <a:ext cx="1043" cy="1"/>
            </a:xfrm>
            <a:prstGeom prst="line">
              <a:avLst/>
            </a:prstGeom>
            <a:noFill/>
            <a:ln w="5715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1755" name="Rectangle 11"/>
            <p:cNvSpPr>
              <a:spLocks/>
            </p:cNvSpPr>
            <p:nvPr/>
          </p:nvSpPr>
          <p:spPr bwMode="auto">
            <a:xfrm>
              <a:off x="1089" y="998"/>
              <a:ext cx="1248" cy="2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40635" bIns="0"/>
            <a:lstStyle/>
            <a:p>
              <a:pPr marL="39688">
                <a:spcBef>
                  <a:spcPts val="1150"/>
                </a:spcBef>
              </a:pPr>
              <a:r>
                <a:rPr lang="en-US" altLang="ja-JP" sz="20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FWHM&gt;50nm</a:t>
              </a:r>
            </a:p>
          </p:txBody>
        </p:sp>
      </p:grpSp>
      <p:sp>
        <p:nvSpPr>
          <p:cNvPr id="31756" name="Rectangle 12"/>
          <p:cNvSpPr>
            <a:spLocks/>
          </p:cNvSpPr>
          <p:nvPr/>
        </p:nvSpPr>
        <p:spPr bwMode="auto">
          <a:xfrm>
            <a:off x="723900" y="1511300"/>
            <a:ext cx="3327400" cy="901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>
              <a:spcBef>
                <a:spcPts val="1600"/>
              </a:spcBef>
            </a:pPr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Frontend</a:t>
            </a:r>
          </a:p>
          <a:p>
            <a:pPr marL="39688">
              <a:spcBef>
                <a:spcPts val="1050"/>
              </a:spcBef>
            </a:pPr>
            <a:r>
              <a:rPr lang="en-US" altLang="ja-JP" sz="1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w/o spectral shaping</a:t>
            </a:r>
          </a:p>
        </p:txBody>
      </p:sp>
      <p:sp>
        <p:nvSpPr>
          <p:cNvPr id="31757" name="Rectangle 13"/>
          <p:cNvSpPr>
            <a:spLocks/>
          </p:cNvSpPr>
          <p:nvPr/>
        </p:nvSpPr>
        <p:spPr bwMode="auto">
          <a:xfrm>
            <a:off x="9021763" y="5181600"/>
            <a:ext cx="3327400" cy="4953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>
              <a:spcBef>
                <a:spcPts val="1600"/>
              </a:spcBef>
            </a:pPr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Final/Compressor</a:t>
            </a:r>
          </a:p>
        </p:txBody>
      </p:sp>
      <p:sp>
        <p:nvSpPr>
          <p:cNvPr id="31758" name="Rectangle 14"/>
          <p:cNvSpPr>
            <a:spLocks/>
          </p:cNvSpPr>
          <p:nvPr/>
        </p:nvSpPr>
        <p:spPr bwMode="auto">
          <a:xfrm>
            <a:off x="238125" y="7613650"/>
            <a:ext cx="6781800" cy="1879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>
              <a:spcBef>
                <a:spcPts val="1600"/>
              </a:spcBef>
            </a:pPr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Final spectum loss: due to </a:t>
            </a:r>
          </a:p>
          <a:p>
            <a:pPr marL="39688">
              <a:spcBef>
                <a:spcPts val="1600"/>
              </a:spcBef>
            </a:pPr>
            <a:r>
              <a:rPr lang="en-US" altLang="ja-JP" sz="2800">
                <a:latin typeface="ヒラギノ角ゴ ProN W6" charset="0"/>
                <a:ea typeface="ＭＳ Ｐゴシック" charset="-128"/>
                <a:sym typeface="ヒラギノ角ゴ ProN W6" charset="0"/>
              </a:rPr>
              <a:t>	</a:t>
            </a:r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gain narrowing </a:t>
            </a:r>
          </a:p>
          <a:p>
            <a:pPr marL="39688">
              <a:spcBef>
                <a:spcPts val="1600"/>
              </a:spcBef>
            </a:pPr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And bad mirrors (probably)</a:t>
            </a:r>
          </a:p>
        </p:txBody>
      </p:sp>
      <p:sp>
        <p:nvSpPr>
          <p:cNvPr id="31759" name="Rectangle 15"/>
          <p:cNvSpPr>
            <a:spLocks/>
          </p:cNvSpPr>
          <p:nvPr/>
        </p:nvSpPr>
        <p:spPr bwMode="auto">
          <a:xfrm>
            <a:off x="4843463" y="2933700"/>
            <a:ext cx="3327400" cy="901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>
              <a:spcBef>
                <a:spcPts val="1600"/>
              </a:spcBef>
            </a:pPr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Frontend</a:t>
            </a:r>
          </a:p>
          <a:p>
            <a:pPr marL="39688">
              <a:spcBef>
                <a:spcPts val="1050"/>
              </a:spcBef>
            </a:pPr>
            <a:r>
              <a:rPr lang="en-US" altLang="ja-JP" sz="1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spectral shaping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88858"/>
          <a:lstStyle/>
          <a:p>
            <a:r>
              <a:rPr lang="en-US" altLang="ja-JP" sz="4400">
                <a:ea typeface="ＭＳ Ｐゴシック" charset="-128"/>
              </a:rPr>
              <a:t/>
            </a:r>
            <a:br>
              <a:rPr lang="en-US" altLang="ja-JP" sz="4400">
                <a:ea typeface="ＭＳ Ｐゴシック" charset="-128"/>
              </a:rPr>
            </a:br>
            <a:endParaRPr lang="en-US" altLang="ja-JP" sz="4400">
              <a:ea typeface="ＭＳ Ｐゴシック" charset="-128"/>
            </a:endParaRPr>
          </a:p>
        </p:txBody>
      </p:sp>
      <p:pic>
        <p:nvPicPr>
          <p:cNvPr id="32771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39250" y="1492250"/>
            <a:ext cx="3397250" cy="2832100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7713" y="2428875"/>
            <a:ext cx="3195637" cy="3109913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775" y="2433638"/>
            <a:ext cx="3197225" cy="3090862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grpSp>
        <p:nvGrpSpPr>
          <p:cNvPr id="32774" name="Group 6"/>
          <p:cNvGrpSpPr>
            <a:grpSpLocks/>
          </p:cNvGrpSpPr>
          <p:nvPr/>
        </p:nvGrpSpPr>
        <p:grpSpPr bwMode="auto">
          <a:xfrm>
            <a:off x="1749425" y="6453188"/>
            <a:ext cx="5114925" cy="3176587"/>
            <a:chOff x="0" y="0"/>
            <a:chExt cx="3222" cy="2001"/>
          </a:xfrm>
        </p:grpSpPr>
        <p:sp>
          <p:nvSpPr>
            <p:cNvPr id="32775" name="Rectangle 7"/>
            <p:cNvSpPr>
              <a:spLocks/>
            </p:cNvSpPr>
            <p:nvPr/>
          </p:nvSpPr>
          <p:spPr bwMode="auto">
            <a:xfrm>
              <a:off x="0" y="0"/>
              <a:ext cx="3222" cy="20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pic>
          <p:nvPicPr>
            <p:cNvPr id="32776" name="Picture 8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0"/>
              <a:ext cx="3222" cy="2000"/>
            </a:xfrm>
            <a:prstGeom prst="rect">
              <a:avLst/>
            </a:prstGeom>
            <a:noFill/>
            <a:ln w="25400" cap="flat">
              <a:noFill/>
              <a:miter lim="800000"/>
              <a:headEnd/>
              <a:tailEnd/>
            </a:ln>
          </p:spPr>
        </p:pic>
      </p:grpSp>
      <p:sp>
        <p:nvSpPr>
          <p:cNvPr id="32777" name="Rectangle 9"/>
          <p:cNvSpPr>
            <a:spLocks/>
          </p:cNvSpPr>
          <p:nvPr/>
        </p:nvSpPr>
        <p:spPr bwMode="auto">
          <a:xfrm>
            <a:off x="7442200" y="6053138"/>
            <a:ext cx="4483100" cy="1714500"/>
          </a:xfrm>
          <a:prstGeom prst="rect">
            <a:avLst/>
          </a:prstGeom>
          <a:solidFill>
            <a:srgbClr val="BBE0E3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5" bIns="0"/>
          <a:lstStyle/>
          <a:p>
            <a:pPr marL="39688">
              <a:spcBef>
                <a:spcPts val="1600"/>
              </a:spcBef>
            </a:pPr>
            <a:r>
              <a:rPr lang="en-US" altLang="ja-JP" sz="28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Pulse duration FWHM</a:t>
            </a:r>
            <a:r>
              <a:rPr lang="en-US" altLang="ja-JP" sz="2800" b="1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:</a:t>
            </a:r>
            <a:endParaRPr lang="en-US" altLang="ja-JP" sz="2800" b="1">
              <a:solidFill>
                <a:schemeClr val="tx1"/>
              </a:solidFill>
              <a:latin typeface="Arial" charset="0"/>
              <a:ea typeface="ＭＳ Ｐゴシック" charset="-128"/>
              <a:sym typeface="Arial" charset="0"/>
            </a:endParaRPr>
          </a:p>
          <a:p>
            <a:pPr marL="39688">
              <a:spcBef>
                <a:spcPts val="1600"/>
              </a:spcBef>
            </a:pPr>
            <a:r>
              <a:rPr lang="en-US" altLang="ja-JP" sz="2800" b="1">
                <a:solidFill>
                  <a:srgbClr val="0066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ATLAS 25 : 36 fs</a:t>
            </a:r>
          </a:p>
          <a:p>
            <a:pPr marL="39688">
              <a:spcBef>
                <a:spcPts val="1600"/>
              </a:spcBef>
            </a:pPr>
            <a:r>
              <a:rPr lang="en-US" altLang="ja-JP" sz="2800" b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ATLAS 100 : &lt; 26 fs</a:t>
            </a:r>
          </a:p>
        </p:txBody>
      </p:sp>
      <p:sp>
        <p:nvSpPr>
          <p:cNvPr id="32778" name="Rectangle 10"/>
          <p:cNvSpPr>
            <a:spLocks/>
          </p:cNvSpPr>
          <p:nvPr/>
        </p:nvSpPr>
        <p:spPr bwMode="auto">
          <a:xfrm>
            <a:off x="739775" y="1497013"/>
            <a:ext cx="6997700" cy="914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5" bIns="0"/>
          <a:lstStyle/>
          <a:p>
            <a:pPr marL="39688">
              <a:lnSpc>
                <a:spcPct val="80000"/>
              </a:lnSpc>
              <a:spcBef>
                <a:spcPts val="1400"/>
              </a:spcBef>
            </a:pPr>
            <a:r>
              <a:rPr lang="en-US" altLang="ja-JP" sz="24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FROG traces</a:t>
            </a:r>
          </a:p>
          <a:p>
            <a:pPr marL="39688">
              <a:lnSpc>
                <a:spcPct val="80000"/>
              </a:lnSpc>
              <a:spcBef>
                <a:spcPts val="1400"/>
              </a:spcBef>
            </a:pPr>
            <a:r>
              <a:rPr lang="en-US" altLang="ja-JP" sz="2400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ATLAS 25                           ATLAS now</a:t>
            </a:r>
          </a:p>
        </p:txBody>
      </p:sp>
      <p:sp>
        <p:nvSpPr>
          <p:cNvPr id="32779" name="Rectangle 11"/>
          <p:cNvSpPr>
            <a:spLocks/>
          </p:cNvSpPr>
          <p:nvPr/>
        </p:nvSpPr>
        <p:spPr bwMode="auto">
          <a:xfrm>
            <a:off x="1751013" y="6027738"/>
            <a:ext cx="5194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5" bIns="0"/>
          <a:lstStyle/>
          <a:p>
            <a:pPr marL="39688">
              <a:lnSpc>
                <a:spcPct val="80000"/>
              </a:lnSpc>
              <a:spcBef>
                <a:spcPts val="1400"/>
              </a:spcBef>
            </a:pPr>
            <a:r>
              <a:rPr lang="en-US" altLang="ja-JP" sz="24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temporal pulse shape</a:t>
            </a:r>
            <a:r>
              <a:rPr lang="en-US" altLang="ja-JP" sz="2400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                        </a:t>
            </a:r>
          </a:p>
        </p:txBody>
      </p:sp>
      <p:sp>
        <p:nvSpPr>
          <p:cNvPr id="32780" name="Rectangle 12"/>
          <p:cNvSpPr>
            <a:spLocks/>
          </p:cNvSpPr>
          <p:nvPr/>
        </p:nvSpPr>
        <p:spPr bwMode="auto">
          <a:xfrm>
            <a:off x="1389063" y="282575"/>
            <a:ext cx="10477500" cy="800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88900" tIns="88900" rIns="88860" bIns="88900" anchor="b"/>
          <a:lstStyle/>
          <a:p>
            <a:r>
              <a:rPr lang="en-US" altLang="ja-JP" sz="4400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Compression</a:t>
            </a:r>
          </a:p>
        </p:txBody>
      </p:sp>
      <p:sp>
        <p:nvSpPr>
          <p:cNvPr id="32781" name="Rectangle 13"/>
          <p:cNvSpPr>
            <a:spLocks/>
          </p:cNvSpPr>
          <p:nvPr/>
        </p:nvSpPr>
        <p:spPr bwMode="auto">
          <a:xfrm>
            <a:off x="6765925" y="8159750"/>
            <a:ext cx="6248400" cy="9017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ns-contrast: &gt;10</a:t>
            </a:r>
            <a:r>
              <a:rPr lang="en-US" altLang="ja-JP" sz="2800" b="1" baseline="30000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12</a:t>
            </a:r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(ASE)</a:t>
            </a:r>
            <a:endParaRPr lang="en-US" altLang="ja-JP" sz="2800" b="1">
              <a:solidFill>
                <a:schemeClr val="tx1"/>
              </a:solidFill>
              <a:latin typeface="Arial" charset="0"/>
              <a:ea typeface="ＭＳ Ｐゴシック" charset="-128"/>
              <a:sym typeface="Arial" charset="0"/>
            </a:endParaRPr>
          </a:p>
          <a:p>
            <a:pPr marL="39688"/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                             &gt;10</a:t>
            </a:r>
            <a:r>
              <a:rPr lang="en-US" altLang="ja-JP" sz="2800" b="1" baseline="30000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9 </a:t>
            </a:r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(prepulses)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/>
          </p:cNvSpPr>
          <p:nvPr/>
        </p:nvSpPr>
        <p:spPr bwMode="auto">
          <a:xfrm>
            <a:off x="2176463" y="2971800"/>
            <a:ext cx="8645525" cy="3073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ea typeface="ＭＳ Ｐゴシック" charset="-128"/>
              </a:rPr>
              <a:t>MPQ‘s ultrashort pulse project:</a:t>
            </a:r>
          </a:p>
          <a:p>
            <a:endParaRPr lang="en-US" altLang="ja-JP">
              <a:ea typeface="ＭＳ Ｐゴシック" charset="-128"/>
            </a:endParaRPr>
          </a:p>
          <a:p>
            <a:r>
              <a:rPr lang="en-US" altLang="ja-JP" sz="6200" u="sng">
                <a:ea typeface="ＭＳ Ｐゴシック" charset="-128"/>
              </a:rPr>
              <a:t>P</a:t>
            </a:r>
            <a:r>
              <a:rPr lang="en-US" altLang="ja-JP" sz="6200">
                <a:ea typeface="ＭＳ Ｐゴシック" charset="-128"/>
              </a:rPr>
              <a:t>etawatt </a:t>
            </a:r>
            <a:r>
              <a:rPr lang="en-US" altLang="ja-JP" sz="6200" u="sng">
                <a:ea typeface="ＭＳ Ｐゴシック" charset="-128"/>
              </a:rPr>
              <a:t>F</a:t>
            </a:r>
            <a:r>
              <a:rPr lang="en-US" altLang="ja-JP" sz="6200">
                <a:ea typeface="ＭＳ Ｐゴシック" charset="-128"/>
              </a:rPr>
              <a:t>ield </a:t>
            </a:r>
            <a:r>
              <a:rPr lang="en-US" altLang="ja-JP" sz="6200" u="sng">
                <a:ea typeface="ＭＳ Ｐゴシック" charset="-128"/>
              </a:rPr>
              <a:t>S</a:t>
            </a:r>
            <a:r>
              <a:rPr lang="en-US" altLang="ja-JP" sz="6200">
                <a:ea typeface="ＭＳ Ｐゴシック" charset="-128"/>
              </a:rPr>
              <a:t>ynthesizer </a:t>
            </a:r>
          </a:p>
          <a:p>
            <a:r>
              <a:rPr lang="en-US" altLang="ja-JP" sz="6200">
                <a:ea typeface="ＭＳ Ｐゴシック" charset="-128"/>
              </a:rPr>
              <a:t>(PFS) 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403225"/>
            <a:ext cx="11709400" cy="733425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6998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3900">
                <a:ea typeface="ＭＳ Ｐゴシック" charset="-128"/>
              </a:rPr>
              <a:t>Noncollinear Optical Parametric Amplification</a:t>
            </a: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561975" y="5988050"/>
            <a:ext cx="6502400" cy="2235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57798" bIns="0" anchor="ctr"/>
          <a:lstStyle/>
          <a:p>
            <a:pPr marL="57150" algn="l">
              <a:spcBef>
                <a:spcPts val="1488"/>
              </a:spcBef>
            </a:pPr>
            <a:endParaRPr lang="en-US" altLang="ja-JP" sz="2700" b="1">
              <a:solidFill>
                <a:schemeClr val="tx1"/>
              </a:solidFill>
              <a:ea typeface="ＭＳ Ｐゴシック" charset="-128"/>
            </a:endParaRPr>
          </a:p>
          <a:p>
            <a:pPr marL="57150" algn="l"/>
            <a:r>
              <a:rPr lang="en-US" altLang="ja-JP" sz="2500">
                <a:solidFill>
                  <a:schemeClr val="tx1"/>
                </a:solidFill>
                <a:ea typeface="ＭＳ Ｐゴシック" charset="-128"/>
              </a:rPr>
              <a:t>no heat load</a:t>
            </a:r>
          </a:p>
          <a:p>
            <a:pPr marL="57150" algn="l"/>
            <a:endParaRPr lang="en-US" altLang="ja-JP" sz="2500">
              <a:solidFill>
                <a:schemeClr val="tx1"/>
              </a:solidFill>
              <a:ea typeface="ＭＳ Ｐゴシック" charset="-128"/>
            </a:endParaRPr>
          </a:p>
          <a:p>
            <a:pPr marL="57150" algn="l"/>
            <a:r>
              <a:rPr lang="en-US" altLang="ja-JP" sz="2500">
                <a:solidFill>
                  <a:schemeClr val="tx1"/>
                </a:solidFill>
                <a:ea typeface="ＭＳ Ｐゴシック" charset="-128"/>
              </a:rPr>
              <a:t>broad and engineerable bandwidth</a:t>
            </a:r>
          </a:p>
          <a:p>
            <a:pPr marL="57150" algn="l"/>
            <a:endParaRPr lang="en-US" altLang="ja-JP" sz="2500">
              <a:solidFill>
                <a:schemeClr val="tx1"/>
              </a:solidFill>
              <a:ea typeface="ＭＳ Ｐゴシック" charset="-128"/>
            </a:endParaRPr>
          </a:p>
          <a:p>
            <a:pPr marL="57150" algn="l"/>
            <a:r>
              <a:rPr lang="en-US" altLang="ja-JP" sz="2500">
                <a:solidFill>
                  <a:schemeClr val="tx1"/>
                </a:solidFill>
                <a:ea typeface="ＭＳ Ｐゴシック" charset="-128"/>
              </a:rPr>
              <a:t>exact synchronization needed</a:t>
            </a:r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709613" y="4738688"/>
            <a:ext cx="4926012" cy="1587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rot="10800000" flipH="1">
            <a:off x="679450" y="3338513"/>
            <a:ext cx="3640138" cy="1371600"/>
          </a:xfrm>
          <a:prstGeom prst="line">
            <a:avLst/>
          </a:prstGeom>
          <a:noFill/>
          <a:ln w="25400" cap="flat">
            <a:solidFill>
              <a:srgbClr val="66FF33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 rot="10800000" flipH="1">
            <a:off x="679450" y="3482975"/>
            <a:ext cx="3259138" cy="1227138"/>
          </a:xfrm>
          <a:prstGeom prst="line">
            <a:avLst/>
          </a:prstGeom>
          <a:noFill/>
          <a:ln w="25400" cap="flat">
            <a:solidFill>
              <a:srgbClr val="99FF33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 rot="10800000" flipH="1">
            <a:off x="681038" y="3624263"/>
            <a:ext cx="2874962" cy="1082675"/>
          </a:xfrm>
          <a:prstGeom prst="line">
            <a:avLst/>
          </a:prstGeom>
          <a:noFill/>
          <a:ln w="25400" cap="flat">
            <a:solidFill>
              <a:srgbClr val="CCFF33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 rot="10800000" flipH="1">
            <a:off x="681038" y="3771900"/>
            <a:ext cx="2490787" cy="938213"/>
          </a:xfrm>
          <a:prstGeom prst="line">
            <a:avLst/>
          </a:prstGeom>
          <a:noFill/>
          <a:ln w="25400" cap="flat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 rot="10800000" flipH="1">
            <a:off x="681038" y="3916363"/>
            <a:ext cx="2108200" cy="793750"/>
          </a:xfrm>
          <a:prstGeom prst="line">
            <a:avLst/>
          </a:prstGeom>
          <a:noFill/>
          <a:ln w="25400" cap="flat">
            <a:solidFill>
              <a:srgbClr val="FF9900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4321175" y="3333750"/>
            <a:ext cx="1285875" cy="1374775"/>
          </a:xfrm>
          <a:prstGeom prst="line">
            <a:avLst/>
          </a:prstGeom>
          <a:noFill/>
          <a:ln w="25400" cap="flat">
            <a:solidFill>
              <a:srgbClr val="FF5050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3938588" y="3478213"/>
            <a:ext cx="1668462" cy="1230312"/>
          </a:xfrm>
          <a:prstGeom prst="line">
            <a:avLst/>
          </a:prstGeom>
          <a:noFill/>
          <a:ln w="25400" cap="flat">
            <a:solidFill>
              <a:srgbClr val="FF6600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3557588" y="3622675"/>
            <a:ext cx="2051050" cy="1085850"/>
          </a:xfrm>
          <a:prstGeom prst="line">
            <a:avLst/>
          </a:prstGeom>
          <a:noFill/>
          <a:ln w="25400" cap="flat">
            <a:solidFill>
              <a:srgbClr val="FF9933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3173413" y="3770313"/>
            <a:ext cx="2435225" cy="941387"/>
          </a:xfrm>
          <a:prstGeom prst="line">
            <a:avLst/>
          </a:prstGeom>
          <a:noFill/>
          <a:ln w="25400" cap="flat">
            <a:solidFill>
              <a:srgbClr val="FFCC00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>
            <a:off x="2789238" y="3911600"/>
            <a:ext cx="2817812" cy="796925"/>
          </a:xfrm>
          <a:prstGeom prst="line">
            <a:avLst/>
          </a:prstGeom>
          <a:noFill/>
          <a:ln w="25400" cap="flat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4830" name="Rectangle 14"/>
          <p:cNvSpPr>
            <a:spLocks/>
          </p:cNvSpPr>
          <p:nvPr/>
        </p:nvSpPr>
        <p:spPr bwMode="auto">
          <a:xfrm>
            <a:off x="2833688" y="4670425"/>
            <a:ext cx="831850" cy="3429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57798" bIns="0" anchor="ctr">
            <a:spAutoFit/>
          </a:bodyPr>
          <a:lstStyle/>
          <a:p>
            <a:pPr marL="57150"/>
            <a:r>
              <a:rPr lang="en-US" altLang="ja-JP" sz="2400">
                <a:solidFill>
                  <a:srgbClr val="0000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pump</a:t>
            </a:r>
          </a:p>
        </p:txBody>
      </p:sp>
      <p:grpSp>
        <p:nvGrpSpPr>
          <p:cNvPr id="34831" name="Group 15"/>
          <p:cNvGrpSpPr>
            <a:grpSpLocks/>
          </p:cNvGrpSpPr>
          <p:nvPr/>
        </p:nvGrpSpPr>
        <p:grpSpPr bwMode="auto">
          <a:xfrm>
            <a:off x="1846263" y="3201988"/>
            <a:ext cx="3794125" cy="763587"/>
            <a:chOff x="0" y="0"/>
            <a:chExt cx="2389" cy="480"/>
          </a:xfrm>
        </p:grpSpPr>
        <p:sp>
          <p:nvSpPr>
            <p:cNvPr id="34832" name="Rectangle 16"/>
            <p:cNvSpPr>
              <a:spLocks/>
            </p:cNvSpPr>
            <p:nvPr/>
          </p:nvSpPr>
          <p:spPr bwMode="auto">
            <a:xfrm rot="-1260000">
              <a:off x="20" y="90"/>
              <a:ext cx="546" cy="216"/>
            </a:xfrm>
            <a:prstGeom prst="rect">
              <a:avLst/>
            </a:prstGeom>
            <a:gradFill rotWithShape="0">
              <a:gsLst>
                <a:gs pos="0">
                  <a:srgbClr val="66FF33"/>
                </a:gs>
                <a:gs pos="100000">
                  <a:srgbClr val="FF9900"/>
                </a:gs>
              </a:gsLst>
              <a:lin ang="19080000" scaled="1"/>
            </a:gra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7798" bIns="0">
              <a:spAutoFit/>
            </a:bodyPr>
            <a:lstStyle/>
            <a:p>
              <a:pPr marL="57150"/>
              <a:r>
                <a:rPr lang="en-US" altLang="ja-JP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signal</a:t>
              </a:r>
            </a:p>
          </p:txBody>
        </p:sp>
        <p:sp>
          <p:nvSpPr>
            <p:cNvPr id="34833" name="Rectangle 17"/>
            <p:cNvSpPr>
              <a:spLocks/>
            </p:cNvSpPr>
            <p:nvPr/>
          </p:nvSpPr>
          <p:spPr bwMode="auto">
            <a:xfrm rot="2819999">
              <a:off x="1967" y="150"/>
              <a:ext cx="407" cy="216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5050"/>
                </a:gs>
              </a:gsLst>
              <a:lin ang="16440000" scaled="1"/>
            </a:gra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7798" bIns="0">
              <a:spAutoFit/>
            </a:bodyPr>
            <a:lstStyle/>
            <a:p>
              <a:pPr marL="57150"/>
              <a:r>
                <a:rPr lang="en-US" altLang="ja-JP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idler</a:t>
              </a:r>
            </a:p>
          </p:txBody>
        </p:sp>
      </p:grpSp>
      <p:grpSp>
        <p:nvGrpSpPr>
          <p:cNvPr id="34834" name="Group 18"/>
          <p:cNvGrpSpPr>
            <a:grpSpLocks/>
          </p:cNvGrpSpPr>
          <p:nvPr/>
        </p:nvGrpSpPr>
        <p:grpSpPr bwMode="auto">
          <a:xfrm>
            <a:off x="5322888" y="6489700"/>
            <a:ext cx="393700" cy="1741488"/>
            <a:chOff x="0" y="0"/>
            <a:chExt cx="248" cy="1096"/>
          </a:xfrm>
        </p:grpSpPr>
        <p:grpSp>
          <p:nvGrpSpPr>
            <p:cNvPr id="34835" name="Group 19"/>
            <p:cNvGrpSpPr>
              <a:grpSpLocks/>
            </p:cNvGrpSpPr>
            <p:nvPr/>
          </p:nvGrpSpPr>
          <p:grpSpPr bwMode="auto">
            <a:xfrm>
              <a:off x="0" y="851"/>
              <a:ext cx="235" cy="245"/>
              <a:chOff x="0" y="0"/>
              <a:chExt cx="235" cy="245"/>
            </a:xfrm>
          </p:grpSpPr>
          <p:sp>
            <p:nvSpPr>
              <p:cNvPr id="34836" name="AutoShape 20"/>
              <p:cNvSpPr>
                <a:spLocks/>
              </p:cNvSpPr>
              <p:nvPr/>
            </p:nvSpPr>
            <p:spPr bwMode="auto">
              <a:xfrm>
                <a:off x="0" y="0"/>
                <a:ext cx="235" cy="245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FF3300"/>
              </a:solidFill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4837" name="AutoShape 21"/>
              <p:cNvSpPr>
                <a:spLocks/>
              </p:cNvSpPr>
              <p:nvPr/>
            </p:nvSpPr>
            <p:spPr bwMode="auto">
              <a:xfrm>
                <a:off x="67" y="73"/>
                <a:ext cx="25" cy="25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CC2800"/>
              </a:solidFill>
              <a:ln w="12700" cap="flat">
                <a:noFill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4838" name="AutoShape 22"/>
              <p:cNvSpPr>
                <a:spLocks/>
              </p:cNvSpPr>
              <p:nvPr/>
            </p:nvSpPr>
            <p:spPr bwMode="auto">
              <a:xfrm>
                <a:off x="143" y="73"/>
                <a:ext cx="24" cy="25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CC2800"/>
              </a:solidFill>
              <a:ln w="12700" cap="flat">
                <a:noFill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4839" name="AutoShape 23"/>
              <p:cNvSpPr>
                <a:spLocks/>
              </p:cNvSpPr>
              <p:nvPr/>
            </p:nvSpPr>
            <p:spPr bwMode="auto">
              <a:xfrm>
                <a:off x="54" y="73"/>
                <a:ext cx="127" cy="125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4401" y="0"/>
                    </a:moveTo>
                    <a:cubicBezTo>
                      <a:pt x="3252" y="0"/>
                      <a:pt x="2321" y="982"/>
                      <a:pt x="2321" y="2194"/>
                    </a:cubicBezTo>
                    <a:cubicBezTo>
                      <a:pt x="2321" y="3406"/>
                      <a:pt x="3252" y="4388"/>
                      <a:pt x="4401" y="4388"/>
                    </a:cubicBezTo>
                    <a:cubicBezTo>
                      <a:pt x="5550" y="4388"/>
                      <a:pt x="6482" y="3406"/>
                      <a:pt x="6482" y="2194"/>
                    </a:cubicBezTo>
                    <a:cubicBezTo>
                      <a:pt x="6482" y="982"/>
                      <a:pt x="5550" y="0"/>
                      <a:pt x="4401" y="0"/>
                    </a:cubicBezTo>
                    <a:close/>
                    <a:moveTo>
                      <a:pt x="17199" y="0"/>
                    </a:moveTo>
                    <a:cubicBezTo>
                      <a:pt x="16050" y="0"/>
                      <a:pt x="15118" y="982"/>
                      <a:pt x="15118" y="2194"/>
                    </a:cubicBezTo>
                    <a:cubicBezTo>
                      <a:pt x="15118" y="3406"/>
                      <a:pt x="16050" y="4388"/>
                      <a:pt x="17199" y="4388"/>
                    </a:cubicBezTo>
                    <a:cubicBezTo>
                      <a:pt x="18348" y="4388"/>
                      <a:pt x="19279" y="3406"/>
                      <a:pt x="19279" y="2194"/>
                    </a:cubicBezTo>
                    <a:cubicBezTo>
                      <a:pt x="19279" y="982"/>
                      <a:pt x="18348" y="0"/>
                      <a:pt x="17199" y="0"/>
                    </a:cubicBezTo>
                    <a:close/>
                    <a:moveTo>
                      <a:pt x="0" y="21600"/>
                    </a:moveTo>
                    <a:cubicBezTo>
                      <a:pt x="7199" y="16373"/>
                      <a:pt x="14401" y="16373"/>
                      <a:pt x="21600" y="2160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34840" name="Group 24"/>
            <p:cNvGrpSpPr>
              <a:grpSpLocks/>
            </p:cNvGrpSpPr>
            <p:nvPr/>
          </p:nvGrpSpPr>
          <p:grpSpPr bwMode="auto">
            <a:xfrm>
              <a:off x="0" y="0"/>
              <a:ext cx="248" cy="247"/>
              <a:chOff x="0" y="0"/>
              <a:chExt cx="248" cy="247"/>
            </a:xfrm>
          </p:grpSpPr>
          <p:sp>
            <p:nvSpPr>
              <p:cNvPr id="34841" name="AutoShape 25"/>
              <p:cNvSpPr>
                <a:spLocks/>
              </p:cNvSpPr>
              <p:nvPr/>
            </p:nvSpPr>
            <p:spPr bwMode="auto">
              <a:xfrm>
                <a:off x="0" y="0"/>
                <a:ext cx="248" cy="247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33CC33"/>
              </a:solidFill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4842" name="AutoShape 26"/>
              <p:cNvSpPr>
                <a:spLocks/>
              </p:cNvSpPr>
              <p:nvPr/>
            </p:nvSpPr>
            <p:spPr bwMode="auto">
              <a:xfrm>
                <a:off x="70" y="73"/>
                <a:ext cx="26" cy="26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28A328"/>
              </a:solidFill>
              <a:ln w="12700" cap="flat">
                <a:noFill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4843" name="AutoShape 27"/>
              <p:cNvSpPr>
                <a:spLocks/>
              </p:cNvSpPr>
              <p:nvPr/>
            </p:nvSpPr>
            <p:spPr bwMode="auto">
              <a:xfrm>
                <a:off x="150" y="73"/>
                <a:ext cx="26" cy="26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28A328"/>
              </a:solidFill>
              <a:ln w="12700" cap="flat">
                <a:noFill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4844" name="AutoShape 28"/>
              <p:cNvSpPr>
                <a:spLocks/>
              </p:cNvSpPr>
              <p:nvPr/>
            </p:nvSpPr>
            <p:spPr bwMode="auto">
              <a:xfrm>
                <a:off x="56" y="73"/>
                <a:ext cx="134" cy="127"/>
              </a:xfrm>
              <a:custGeom>
                <a:avLst/>
                <a:gdLst>
                  <a:gd name="T0" fmla="*/ 10800 w 21600"/>
                  <a:gd name="T1" fmla="*/ 10800 h 20368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0368">
                    <a:moveTo>
                      <a:pt x="4401" y="0"/>
                    </a:moveTo>
                    <a:cubicBezTo>
                      <a:pt x="3252" y="0"/>
                      <a:pt x="2321" y="926"/>
                      <a:pt x="2321" y="2069"/>
                    </a:cubicBezTo>
                    <a:cubicBezTo>
                      <a:pt x="2321" y="3212"/>
                      <a:pt x="3252" y="4138"/>
                      <a:pt x="4401" y="4138"/>
                    </a:cubicBezTo>
                    <a:cubicBezTo>
                      <a:pt x="5550" y="4138"/>
                      <a:pt x="6482" y="3212"/>
                      <a:pt x="6482" y="2069"/>
                    </a:cubicBezTo>
                    <a:cubicBezTo>
                      <a:pt x="6482" y="926"/>
                      <a:pt x="5550" y="0"/>
                      <a:pt x="4401" y="0"/>
                    </a:cubicBezTo>
                    <a:close/>
                    <a:moveTo>
                      <a:pt x="17199" y="0"/>
                    </a:moveTo>
                    <a:cubicBezTo>
                      <a:pt x="16050" y="0"/>
                      <a:pt x="15118" y="926"/>
                      <a:pt x="15118" y="2069"/>
                    </a:cubicBezTo>
                    <a:cubicBezTo>
                      <a:pt x="15118" y="3212"/>
                      <a:pt x="16050" y="4138"/>
                      <a:pt x="17199" y="4138"/>
                    </a:cubicBezTo>
                    <a:cubicBezTo>
                      <a:pt x="18348" y="4138"/>
                      <a:pt x="19279" y="3212"/>
                      <a:pt x="19279" y="2069"/>
                    </a:cubicBezTo>
                    <a:cubicBezTo>
                      <a:pt x="19279" y="926"/>
                      <a:pt x="18348" y="0"/>
                      <a:pt x="17199" y="0"/>
                    </a:cubicBezTo>
                    <a:close/>
                    <a:moveTo>
                      <a:pt x="0" y="16671"/>
                    </a:moveTo>
                    <a:cubicBezTo>
                      <a:pt x="7199" y="21600"/>
                      <a:pt x="14401" y="21600"/>
                      <a:pt x="21600" y="16671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34845" name="Group 29"/>
            <p:cNvGrpSpPr>
              <a:grpSpLocks/>
            </p:cNvGrpSpPr>
            <p:nvPr/>
          </p:nvGrpSpPr>
          <p:grpSpPr bwMode="auto">
            <a:xfrm>
              <a:off x="0" y="425"/>
              <a:ext cx="248" cy="248"/>
              <a:chOff x="0" y="0"/>
              <a:chExt cx="248" cy="248"/>
            </a:xfrm>
          </p:grpSpPr>
          <p:sp>
            <p:nvSpPr>
              <p:cNvPr id="34846" name="AutoShape 30"/>
              <p:cNvSpPr>
                <a:spLocks/>
              </p:cNvSpPr>
              <p:nvPr/>
            </p:nvSpPr>
            <p:spPr bwMode="auto">
              <a:xfrm>
                <a:off x="0" y="0"/>
                <a:ext cx="248" cy="248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33CC33"/>
              </a:solidFill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4847" name="AutoShape 31"/>
              <p:cNvSpPr>
                <a:spLocks/>
              </p:cNvSpPr>
              <p:nvPr/>
            </p:nvSpPr>
            <p:spPr bwMode="auto">
              <a:xfrm>
                <a:off x="70" y="73"/>
                <a:ext cx="26" cy="26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28A328"/>
              </a:solidFill>
              <a:ln w="12700" cap="flat">
                <a:noFill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4848" name="AutoShape 32"/>
              <p:cNvSpPr>
                <a:spLocks/>
              </p:cNvSpPr>
              <p:nvPr/>
            </p:nvSpPr>
            <p:spPr bwMode="auto">
              <a:xfrm>
                <a:off x="150" y="73"/>
                <a:ext cx="26" cy="26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28A328"/>
              </a:solidFill>
              <a:ln w="12700" cap="flat">
                <a:noFill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4849" name="AutoShape 33"/>
              <p:cNvSpPr>
                <a:spLocks/>
              </p:cNvSpPr>
              <p:nvPr/>
            </p:nvSpPr>
            <p:spPr bwMode="auto">
              <a:xfrm>
                <a:off x="56" y="73"/>
                <a:ext cx="134" cy="127"/>
              </a:xfrm>
              <a:custGeom>
                <a:avLst/>
                <a:gdLst>
                  <a:gd name="T0" fmla="*/ 10800 w 21600"/>
                  <a:gd name="T1" fmla="*/ 10800 h 20368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0368">
                    <a:moveTo>
                      <a:pt x="4401" y="0"/>
                    </a:moveTo>
                    <a:cubicBezTo>
                      <a:pt x="3252" y="0"/>
                      <a:pt x="2321" y="926"/>
                      <a:pt x="2321" y="2069"/>
                    </a:cubicBezTo>
                    <a:cubicBezTo>
                      <a:pt x="2321" y="3212"/>
                      <a:pt x="3252" y="4138"/>
                      <a:pt x="4401" y="4138"/>
                    </a:cubicBezTo>
                    <a:cubicBezTo>
                      <a:pt x="5550" y="4138"/>
                      <a:pt x="6482" y="3212"/>
                      <a:pt x="6482" y="2069"/>
                    </a:cubicBezTo>
                    <a:cubicBezTo>
                      <a:pt x="6482" y="926"/>
                      <a:pt x="5550" y="0"/>
                      <a:pt x="4401" y="0"/>
                    </a:cubicBezTo>
                    <a:close/>
                    <a:moveTo>
                      <a:pt x="17199" y="0"/>
                    </a:moveTo>
                    <a:cubicBezTo>
                      <a:pt x="16050" y="0"/>
                      <a:pt x="15118" y="926"/>
                      <a:pt x="15118" y="2069"/>
                    </a:cubicBezTo>
                    <a:cubicBezTo>
                      <a:pt x="15118" y="3212"/>
                      <a:pt x="16050" y="4138"/>
                      <a:pt x="17199" y="4138"/>
                    </a:cubicBezTo>
                    <a:cubicBezTo>
                      <a:pt x="18348" y="4138"/>
                      <a:pt x="19279" y="3212"/>
                      <a:pt x="19279" y="2069"/>
                    </a:cubicBezTo>
                    <a:cubicBezTo>
                      <a:pt x="19279" y="926"/>
                      <a:pt x="18348" y="0"/>
                      <a:pt x="17199" y="0"/>
                    </a:cubicBezTo>
                    <a:close/>
                    <a:moveTo>
                      <a:pt x="0" y="16671"/>
                    </a:moveTo>
                    <a:cubicBezTo>
                      <a:pt x="7199" y="21600"/>
                      <a:pt x="14401" y="21600"/>
                      <a:pt x="21600" y="16671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  <p:pic>
        <p:nvPicPr>
          <p:cNvPr id="34850" name="Picture 3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3313" y="7694613"/>
            <a:ext cx="3810000" cy="1049337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pic>
        <p:nvPicPr>
          <p:cNvPr id="34851" name="Picture 3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8838" y="2424113"/>
            <a:ext cx="2043112" cy="13398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4852" name="Rectangle 36"/>
          <p:cNvSpPr>
            <a:spLocks/>
          </p:cNvSpPr>
          <p:nvPr/>
        </p:nvSpPr>
        <p:spPr bwMode="auto">
          <a:xfrm>
            <a:off x="8366125" y="1574800"/>
            <a:ext cx="2051050" cy="393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57798" bIns="0" anchor="ctr">
            <a:spAutoFit/>
          </a:bodyPr>
          <a:lstStyle/>
          <a:p>
            <a:pPr marL="57150"/>
            <a:r>
              <a:rPr lang="en-US" altLang="ja-JP" sz="2700" b="1">
                <a:solidFill>
                  <a:schemeClr val="tx1"/>
                </a:solidFill>
                <a:ea typeface="ＭＳ Ｐゴシック" charset="-128"/>
              </a:rPr>
              <a:t>Conditions:</a:t>
            </a:r>
          </a:p>
        </p:txBody>
      </p:sp>
      <p:sp>
        <p:nvSpPr>
          <p:cNvPr id="34853" name="Rectangle 37"/>
          <p:cNvSpPr>
            <a:spLocks/>
          </p:cNvSpPr>
          <p:nvPr/>
        </p:nvSpPr>
        <p:spPr bwMode="auto">
          <a:xfrm>
            <a:off x="6673850" y="4302125"/>
            <a:ext cx="5338763" cy="393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57798" bIns="0" anchor="ctr">
            <a:spAutoFit/>
          </a:bodyPr>
          <a:lstStyle/>
          <a:p>
            <a:pPr marL="57150" algn="l"/>
            <a:r>
              <a:rPr lang="en-US" altLang="ja-JP" sz="2700">
                <a:solidFill>
                  <a:schemeClr val="tx1"/>
                </a:solidFill>
                <a:ea typeface="ＭＳ Ｐゴシック" charset="-128"/>
              </a:rPr>
              <a:t>Interaction medium: Nonlinear crystal</a:t>
            </a:r>
          </a:p>
        </p:txBody>
      </p:sp>
      <p:grpSp>
        <p:nvGrpSpPr>
          <p:cNvPr id="34854" name="Group 38"/>
          <p:cNvGrpSpPr>
            <a:grpSpLocks/>
          </p:cNvGrpSpPr>
          <p:nvPr/>
        </p:nvGrpSpPr>
        <p:grpSpPr bwMode="auto">
          <a:xfrm>
            <a:off x="6161088" y="4964113"/>
            <a:ext cx="6584950" cy="2811462"/>
            <a:chOff x="0" y="0"/>
            <a:chExt cx="4148" cy="1770"/>
          </a:xfrm>
        </p:grpSpPr>
        <p:sp>
          <p:nvSpPr>
            <p:cNvPr id="34855" name="AutoShape 39"/>
            <p:cNvSpPr>
              <a:spLocks/>
            </p:cNvSpPr>
            <p:nvPr/>
          </p:nvSpPr>
          <p:spPr bwMode="auto">
            <a:xfrm>
              <a:off x="0" y="31"/>
              <a:ext cx="4148" cy="1534"/>
            </a:xfrm>
            <a:prstGeom prst="roundRect">
              <a:avLst>
                <a:gd name="adj" fmla="val 4282"/>
              </a:avLst>
            </a:prstGeom>
            <a:solidFill>
              <a:srgbClr val="FFFFFF"/>
            </a:solidFill>
            <a:ln w="25400" cap="flat">
              <a:noFill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4856" name="Line 40"/>
            <p:cNvSpPr>
              <a:spLocks noChangeShapeType="1"/>
            </p:cNvSpPr>
            <p:nvPr/>
          </p:nvSpPr>
          <p:spPr bwMode="auto">
            <a:xfrm>
              <a:off x="41" y="745"/>
              <a:ext cx="4066" cy="419"/>
            </a:xfrm>
            <a:prstGeom prst="line">
              <a:avLst/>
            </a:prstGeom>
            <a:noFill/>
            <a:ln w="12700" cap="flat">
              <a:solidFill>
                <a:srgbClr val="FF0000"/>
              </a:solidFill>
              <a:prstDash val="dashDot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4857" name="Line 41"/>
            <p:cNvSpPr>
              <a:spLocks noChangeShapeType="1"/>
            </p:cNvSpPr>
            <p:nvPr/>
          </p:nvSpPr>
          <p:spPr bwMode="auto">
            <a:xfrm>
              <a:off x="52" y="800"/>
              <a:ext cx="4055" cy="2"/>
            </a:xfrm>
            <a:prstGeom prst="line">
              <a:avLst/>
            </a:prstGeom>
            <a:noFill/>
            <a:ln w="12700" cap="flat">
              <a:solidFill>
                <a:srgbClr val="0000FF"/>
              </a:solidFill>
              <a:prstDash val="dashDot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4858" name="Line 42"/>
            <p:cNvSpPr>
              <a:spLocks noChangeShapeType="1"/>
            </p:cNvSpPr>
            <p:nvPr/>
          </p:nvSpPr>
          <p:spPr bwMode="auto">
            <a:xfrm rot="10800000" flipH="1">
              <a:off x="52" y="618"/>
              <a:ext cx="4055" cy="219"/>
            </a:xfrm>
            <a:prstGeom prst="line">
              <a:avLst/>
            </a:prstGeom>
            <a:noFill/>
            <a:ln w="12700" cap="flat">
              <a:solidFill>
                <a:srgbClr val="FF9900"/>
              </a:solidFill>
              <a:prstDash val="dashDot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pic>
          <p:nvPicPr>
            <p:cNvPr id="34859" name="Picture 43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-239999">
              <a:off x="133" y="183"/>
              <a:ext cx="1096" cy="1241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4860" name="Picture 44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360000">
              <a:off x="135" y="185"/>
              <a:ext cx="1096" cy="1241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4861" name="Picture 45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0" y="180"/>
              <a:ext cx="1088" cy="1241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4862" name="Picture 46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-239999">
              <a:off x="1537" y="109"/>
              <a:ext cx="1091" cy="124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4863" name="Picture 47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360000">
              <a:off x="1539" y="331"/>
              <a:ext cx="1091" cy="1241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4864" name="Picture 48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534" y="180"/>
              <a:ext cx="1088" cy="1241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4865" name="Picture 49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-239999">
              <a:off x="2940" y="36"/>
              <a:ext cx="1096" cy="124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4866" name="Picture 50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360000">
              <a:off x="2942" y="476"/>
              <a:ext cx="1096" cy="1241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4867" name="Picture 51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938" y="180"/>
              <a:ext cx="1088" cy="1241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34868" name="Line 52"/>
            <p:cNvSpPr>
              <a:spLocks noChangeShapeType="1"/>
            </p:cNvSpPr>
            <p:nvPr/>
          </p:nvSpPr>
          <p:spPr bwMode="auto">
            <a:xfrm>
              <a:off x="989" y="131"/>
              <a:ext cx="806" cy="1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arrow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4869" name="Line 53"/>
            <p:cNvSpPr>
              <a:spLocks noChangeShapeType="1"/>
            </p:cNvSpPr>
            <p:nvPr/>
          </p:nvSpPr>
          <p:spPr bwMode="auto">
            <a:xfrm>
              <a:off x="681" y="131"/>
              <a:ext cx="1" cy="13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4870" name="Line 54"/>
            <p:cNvSpPr>
              <a:spLocks noChangeShapeType="1"/>
            </p:cNvSpPr>
            <p:nvPr/>
          </p:nvSpPr>
          <p:spPr bwMode="auto">
            <a:xfrm>
              <a:off x="2083" y="131"/>
              <a:ext cx="1" cy="13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4871" name="Line 55"/>
            <p:cNvSpPr>
              <a:spLocks noChangeShapeType="1"/>
            </p:cNvSpPr>
            <p:nvPr/>
          </p:nvSpPr>
          <p:spPr bwMode="auto">
            <a:xfrm>
              <a:off x="3492" y="131"/>
              <a:ext cx="2" cy="13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4872" name="Rectangle 56"/>
            <p:cNvSpPr>
              <a:spLocks/>
            </p:cNvSpPr>
            <p:nvPr/>
          </p:nvSpPr>
          <p:spPr bwMode="auto">
            <a:xfrm>
              <a:off x="3803" y="340"/>
              <a:ext cx="140" cy="21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7798" bIns="0" anchor="ctr">
              <a:spAutoFit/>
            </a:bodyPr>
            <a:lstStyle/>
            <a:p>
              <a:pPr marL="57150" algn="l"/>
              <a:r>
                <a:rPr lang="en-US" altLang="ja-JP" sz="2400">
                  <a:solidFill>
                    <a:srgbClr val="FFCC66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s</a:t>
              </a:r>
            </a:p>
          </p:txBody>
        </p:sp>
        <p:sp>
          <p:nvSpPr>
            <p:cNvPr id="34873" name="Rectangle 57"/>
            <p:cNvSpPr>
              <a:spLocks/>
            </p:cNvSpPr>
            <p:nvPr/>
          </p:nvSpPr>
          <p:spPr bwMode="auto">
            <a:xfrm>
              <a:off x="3805" y="698"/>
              <a:ext cx="264" cy="21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57798" bIns="0" anchor="ctr"/>
            <a:lstStyle/>
            <a:p>
              <a:pPr marL="57150" algn="l"/>
              <a:r>
                <a:rPr lang="en-US" altLang="ja-JP" sz="24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p</a:t>
              </a:r>
            </a:p>
          </p:txBody>
        </p:sp>
        <p:sp>
          <p:nvSpPr>
            <p:cNvPr id="34874" name="Rectangle 58"/>
            <p:cNvSpPr>
              <a:spLocks/>
            </p:cNvSpPr>
            <p:nvPr/>
          </p:nvSpPr>
          <p:spPr bwMode="auto">
            <a:xfrm>
              <a:off x="3825" y="1096"/>
              <a:ext cx="87" cy="21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7798" bIns="0" anchor="ctr">
              <a:spAutoFit/>
            </a:bodyPr>
            <a:lstStyle/>
            <a:p>
              <a:pPr marL="57150" algn="l"/>
              <a:r>
                <a:rPr lang="en-US" altLang="ja-JP" sz="2400">
                  <a:solidFill>
                    <a:srgbClr val="FF0000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i</a:t>
              </a:r>
            </a:p>
          </p:txBody>
        </p:sp>
      </p:grpSp>
      <p:sp>
        <p:nvSpPr>
          <p:cNvPr id="34875" name="Rectangle 59"/>
          <p:cNvSpPr>
            <a:spLocks/>
          </p:cNvSpPr>
          <p:nvPr/>
        </p:nvSpPr>
        <p:spPr bwMode="auto">
          <a:xfrm>
            <a:off x="6072188" y="8882063"/>
            <a:ext cx="6140450" cy="393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57798" bIns="0" anchor="ctr">
            <a:spAutoFit/>
          </a:bodyPr>
          <a:lstStyle/>
          <a:p>
            <a:pPr marL="57150" algn="l"/>
            <a:r>
              <a:rPr lang="en-US" altLang="ja-JP" sz="2700">
                <a:solidFill>
                  <a:schemeClr val="tx1"/>
                </a:solidFill>
                <a:ea typeface="ＭＳ Ｐゴシック" charset="-128"/>
              </a:rPr>
              <a:t>Equal parallel phase velocities in the crystal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1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1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2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2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3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3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4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1" grpId="0" animBg="1"/>
      <p:bldP spid="34822" grpId="0" animBg="1"/>
      <p:bldP spid="34823" grpId="0" animBg="1"/>
      <p:bldP spid="34825" grpId="0" animBg="1"/>
      <p:bldP spid="34826" grpId="0" animBg="1"/>
      <p:bldP spid="34827" grpId="0" animBg="1"/>
      <p:bldP spid="348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1"/>
          <p:cNvGrpSpPr>
            <a:grpSpLocks/>
          </p:cNvGrpSpPr>
          <p:nvPr/>
        </p:nvGrpSpPr>
        <p:grpSpPr bwMode="auto">
          <a:xfrm>
            <a:off x="50800" y="44450"/>
            <a:ext cx="2409825" cy="701675"/>
            <a:chOff x="0" y="0"/>
            <a:chExt cx="1518" cy="442"/>
          </a:xfrm>
        </p:grpSpPr>
        <p:pic>
          <p:nvPicPr>
            <p:cNvPr id="35842" name="Picture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"/>
              <a:ext cx="302" cy="438"/>
            </a:xfrm>
            <a:prstGeom prst="rect">
              <a:avLst/>
            </a:prstGeom>
            <a:noFill/>
            <a:ln w="25400" cap="flat">
              <a:noFill/>
              <a:miter lim="800000"/>
              <a:headEnd/>
              <a:tailEnd/>
            </a:ln>
          </p:spPr>
        </p:pic>
        <p:sp>
          <p:nvSpPr>
            <p:cNvPr id="35843" name="Rectangle 3"/>
            <p:cNvSpPr>
              <a:spLocks/>
            </p:cNvSpPr>
            <p:nvPr/>
          </p:nvSpPr>
          <p:spPr bwMode="auto">
            <a:xfrm>
              <a:off x="326" y="0"/>
              <a:ext cx="1192" cy="264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l">
                <a:lnSpc>
                  <a:spcPct val="70000"/>
                </a:lnSpc>
              </a:pPr>
              <a:r>
                <a:rPr lang="en-US" altLang="ja-JP" sz="1600">
                  <a:solidFill>
                    <a:schemeClr val="tx1"/>
                  </a:solidFill>
                  <a:ea typeface="ＭＳ Ｐゴシック" charset="-128"/>
                </a:rPr>
                <a:t>Max-Planck-Institut</a:t>
              </a:r>
            </a:p>
            <a:p>
              <a:pPr algn="l">
                <a:lnSpc>
                  <a:spcPct val="70000"/>
                </a:lnSpc>
              </a:pPr>
              <a:r>
                <a:rPr lang="en-US" altLang="ja-JP" sz="1600">
                  <a:solidFill>
                    <a:schemeClr val="tx1"/>
                  </a:solidFill>
                  <a:ea typeface="ＭＳ Ｐゴシック" charset="-128"/>
                </a:rPr>
                <a:t>für Quantenoptik</a:t>
              </a:r>
            </a:p>
          </p:txBody>
        </p:sp>
      </p:grp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10296525" y="38100"/>
            <a:ext cx="2684463" cy="449263"/>
            <a:chOff x="0" y="0"/>
            <a:chExt cx="1690" cy="283"/>
          </a:xfrm>
        </p:grpSpPr>
        <p:pic>
          <p:nvPicPr>
            <p:cNvPr id="35845" name="Picture 5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16" y="0"/>
              <a:ext cx="574" cy="27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35846" name="Rectangle 6"/>
            <p:cNvSpPr>
              <a:spLocks/>
            </p:cNvSpPr>
            <p:nvPr/>
          </p:nvSpPr>
          <p:spPr bwMode="auto">
            <a:xfrm>
              <a:off x="0" y="3"/>
              <a:ext cx="1082" cy="28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altLang="ja-JP" sz="1600">
                  <a:solidFill>
                    <a:schemeClr val="tx1"/>
                  </a:solidFill>
                  <a:ea typeface="ＭＳ Ｐゴシック" charset="-128"/>
                </a:rPr>
                <a:t>Ludwig-Maximilians</a:t>
              </a:r>
            </a:p>
            <a:p>
              <a:pPr algn="r">
                <a:lnSpc>
                  <a:spcPct val="80000"/>
                </a:lnSpc>
              </a:pPr>
              <a:r>
                <a:rPr lang="en-US" altLang="ja-JP" sz="1600">
                  <a:solidFill>
                    <a:schemeClr val="tx1"/>
                  </a:solidFill>
                  <a:ea typeface="ＭＳ Ｐゴシック" charset="-128"/>
                </a:rPr>
                <a:t>Universität München</a:t>
              </a:r>
            </a:p>
          </p:txBody>
        </p:sp>
      </p:grpSp>
      <p:sp>
        <p:nvSpPr>
          <p:cNvPr id="3584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390525"/>
            <a:ext cx="11460163" cy="6985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6998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ja-JP" sz="3600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OPCPA test: bandwidth and pulse duration</a:t>
            </a:r>
            <a:endParaRPr lang="en-US" altLang="ja-JP" sz="3600">
              <a:latin typeface="Arial" charset="0"/>
              <a:ea typeface="ＭＳ Ｐゴシック" charset="-128"/>
              <a:sym typeface="Arial" charset="0"/>
            </a:endParaRPr>
          </a:p>
        </p:txBody>
      </p:sp>
      <p:pic>
        <p:nvPicPr>
          <p:cNvPr id="35848" name="Picture 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813" y="4991100"/>
            <a:ext cx="11938000" cy="4429125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sp>
        <p:nvSpPr>
          <p:cNvPr id="35849" name="Rectangle 9"/>
          <p:cNvSpPr>
            <a:spLocks/>
          </p:cNvSpPr>
          <p:nvPr/>
        </p:nvSpPr>
        <p:spPr bwMode="auto">
          <a:xfrm>
            <a:off x="8356600" y="1419225"/>
            <a:ext cx="2863850" cy="3429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57798" bIns="0">
            <a:spAutoFit/>
          </a:bodyPr>
          <a:lstStyle/>
          <a:p>
            <a:pPr marL="57150" algn="l"/>
            <a:r>
              <a:rPr lang="en-US" altLang="ja-JP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Maximum bandwidth</a:t>
            </a:r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 flipH="1">
            <a:off x="6135688" y="1676400"/>
            <a:ext cx="2006600" cy="1588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5851" name="Rectangle 11"/>
          <p:cNvSpPr>
            <a:spLocks/>
          </p:cNvSpPr>
          <p:nvPr/>
        </p:nvSpPr>
        <p:spPr bwMode="auto">
          <a:xfrm>
            <a:off x="7126288" y="3022600"/>
            <a:ext cx="4879975" cy="698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57798" bIns="0">
            <a:spAutoFit/>
          </a:bodyPr>
          <a:lstStyle/>
          <a:p>
            <a:pPr marL="57150" algn="l"/>
            <a:r>
              <a:rPr lang="en-US" altLang="ja-JP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bandwidth adapted to CM </a:t>
            </a:r>
          </a:p>
          <a:p>
            <a:pPr marL="57150" algn="l"/>
            <a:r>
              <a:rPr lang="en-US" altLang="ja-JP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compressor &amp; spider spectral range</a:t>
            </a:r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H="1">
            <a:off x="6623050" y="3927475"/>
            <a:ext cx="1585913" cy="962025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5853" name="Rectangle 13"/>
          <p:cNvSpPr>
            <a:spLocks/>
          </p:cNvSpPr>
          <p:nvPr/>
        </p:nvSpPr>
        <p:spPr bwMode="auto">
          <a:xfrm>
            <a:off x="8013700" y="4584700"/>
            <a:ext cx="4673600" cy="266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57798" bIns="0"/>
          <a:lstStyle/>
          <a:p>
            <a:pPr marL="57150" algn="l"/>
            <a:r>
              <a:rPr lang="en-US" altLang="ja-JP" sz="19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Fülöp, Karsch et al., NJP </a:t>
            </a:r>
            <a:r>
              <a:rPr lang="en-US" altLang="ja-JP" sz="1900" b="1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9</a:t>
            </a:r>
            <a:r>
              <a:rPr lang="en-US" altLang="ja-JP" sz="19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, 438 (2007)</a:t>
            </a:r>
          </a:p>
        </p:txBody>
      </p:sp>
      <p:pic>
        <p:nvPicPr>
          <p:cNvPr id="35854" name="Picture 1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1361281" y="208757"/>
            <a:ext cx="3851275" cy="5500688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52388" y="44450"/>
            <a:ext cx="2420937" cy="700088"/>
            <a:chOff x="0" y="0"/>
            <a:chExt cx="1525" cy="441"/>
          </a:xfrm>
        </p:grpSpPr>
        <p:pic>
          <p:nvPicPr>
            <p:cNvPr id="36866" name="Picture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"/>
              <a:ext cx="301" cy="438"/>
            </a:xfrm>
            <a:prstGeom prst="rect">
              <a:avLst/>
            </a:prstGeom>
            <a:noFill/>
            <a:ln w="25400" cap="flat">
              <a:noFill/>
              <a:miter lim="800000"/>
              <a:headEnd/>
              <a:tailEnd/>
            </a:ln>
          </p:spPr>
        </p:pic>
        <p:sp>
          <p:nvSpPr>
            <p:cNvPr id="36867" name="Rectangle 3"/>
            <p:cNvSpPr>
              <a:spLocks/>
            </p:cNvSpPr>
            <p:nvPr/>
          </p:nvSpPr>
          <p:spPr bwMode="auto">
            <a:xfrm>
              <a:off x="325" y="0"/>
              <a:ext cx="1200" cy="263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l">
                <a:lnSpc>
                  <a:spcPct val="70000"/>
                </a:lnSpc>
              </a:pPr>
              <a:r>
                <a:rPr lang="en-US" altLang="ja-JP" sz="1600">
                  <a:ea typeface="ＭＳ Ｐゴシック" charset="-128"/>
                </a:rPr>
                <a:t>Max-Planck-Institut</a:t>
              </a:r>
            </a:p>
            <a:p>
              <a:pPr algn="l">
                <a:lnSpc>
                  <a:spcPct val="70000"/>
                </a:lnSpc>
              </a:pPr>
              <a:r>
                <a:rPr lang="en-US" altLang="ja-JP" sz="1600">
                  <a:ea typeface="ＭＳ Ｐゴシック" charset="-128"/>
                </a:rPr>
                <a:t>für Quantenoptik</a:t>
              </a:r>
            </a:p>
          </p:txBody>
        </p:sp>
      </p:grpSp>
      <p:grpSp>
        <p:nvGrpSpPr>
          <p:cNvPr id="36868" name="Group 4"/>
          <p:cNvGrpSpPr>
            <a:grpSpLocks/>
          </p:cNvGrpSpPr>
          <p:nvPr/>
        </p:nvGrpSpPr>
        <p:grpSpPr bwMode="auto">
          <a:xfrm>
            <a:off x="10307638" y="38100"/>
            <a:ext cx="2670175" cy="449263"/>
            <a:chOff x="0" y="0"/>
            <a:chExt cx="1682" cy="283"/>
          </a:xfrm>
        </p:grpSpPr>
        <p:pic>
          <p:nvPicPr>
            <p:cNvPr id="36869" name="Picture 5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8" y="0"/>
              <a:ext cx="574" cy="27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36870" name="Rectangle 6"/>
            <p:cNvSpPr>
              <a:spLocks/>
            </p:cNvSpPr>
            <p:nvPr/>
          </p:nvSpPr>
          <p:spPr bwMode="auto">
            <a:xfrm>
              <a:off x="0" y="3"/>
              <a:ext cx="1082" cy="28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altLang="ja-JP" sz="1600">
                  <a:ea typeface="ＭＳ Ｐゴシック" charset="-128"/>
                </a:rPr>
                <a:t>Ludwig-Maximilians</a:t>
              </a:r>
            </a:p>
            <a:p>
              <a:pPr algn="r">
                <a:lnSpc>
                  <a:spcPct val="80000"/>
                </a:lnSpc>
              </a:pPr>
              <a:r>
                <a:rPr lang="en-US" altLang="ja-JP" sz="1600">
                  <a:ea typeface="ＭＳ Ｐゴシック" charset="-128"/>
                </a:rPr>
                <a:t>Universität München</a:t>
              </a:r>
            </a:p>
          </p:txBody>
        </p:sp>
      </p:grpSp>
      <p:grpSp>
        <p:nvGrpSpPr>
          <p:cNvPr id="36871" name="Group 7"/>
          <p:cNvGrpSpPr>
            <a:grpSpLocks/>
          </p:cNvGrpSpPr>
          <p:nvPr/>
        </p:nvGrpSpPr>
        <p:grpSpPr bwMode="auto">
          <a:xfrm>
            <a:off x="460375" y="1698625"/>
            <a:ext cx="12182475" cy="1233488"/>
            <a:chOff x="0" y="0"/>
            <a:chExt cx="7674" cy="776"/>
          </a:xfrm>
        </p:grpSpPr>
        <p:sp>
          <p:nvSpPr>
            <p:cNvPr id="36872" name="Oval 8"/>
            <p:cNvSpPr>
              <a:spLocks/>
            </p:cNvSpPr>
            <p:nvPr/>
          </p:nvSpPr>
          <p:spPr bwMode="auto">
            <a:xfrm>
              <a:off x="0" y="1"/>
              <a:ext cx="2385" cy="775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786DA6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73" name="Rectangle 9"/>
            <p:cNvSpPr>
              <a:spLocks/>
            </p:cNvSpPr>
            <p:nvPr/>
          </p:nvSpPr>
          <p:spPr bwMode="auto">
            <a:xfrm>
              <a:off x="972" y="212"/>
              <a:ext cx="449" cy="35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3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5 fs</a:t>
              </a:r>
            </a:p>
          </p:txBody>
        </p:sp>
        <p:sp>
          <p:nvSpPr>
            <p:cNvPr id="36874" name="Oval 10"/>
            <p:cNvSpPr>
              <a:spLocks/>
            </p:cNvSpPr>
            <p:nvPr/>
          </p:nvSpPr>
          <p:spPr bwMode="auto">
            <a:xfrm>
              <a:off x="2644" y="1"/>
              <a:ext cx="2386" cy="775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786DA6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75" name="Rectangle 11"/>
            <p:cNvSpPr>
              <a:spLocks/>
            </p:cNvSpPr>
            <p:nvPr/>
          </p:nvSpPr>
          <p:spPr bwMode="auto">
            <a:xfrm>
              <a:off x="3674" y="212"/>
              <a:ext cx="332" cy="35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3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3 J</a:t>
              </a:r>
            </a:p>
          </p:txBody>
        </p:sp>
        <p:sp>
          <p:nvSpPr>
            <p:cNvPr id="36876" name="Oval 12"/>
            <p:cNvSpPr>
              <a:spLocks/>
            </p:cNvSpPr>
            <p:nvPr/>
          </p:nvSpPr>
          <p:spPr bwMode="auto">
            <a:xfrm>
              <a:off x="5288" y="0"/>
              <a:ext cx="2386" cy="775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786DA6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77" name="Rectangle 13"/>
            <p:cNvSpPr>
              <a:spLocks/>
            </p:cNvSpPr>
            <p:nvPr/>
          </p:nvSpPr>
          <p:spPr bwMode="auto">
            <a:xfrm>
              <a:off x="6106" y="210"/>
              <a:ext cx="756" cy="35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3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10 Hz</a:t>
              </a:r>
            </a:p>
          </p:txBody>
        </p:sp>
      </p:grpSp>
      <p:grpSp>
        <p:nvGrpSpPr>
          <p:cNvPr id="36878" name="Group 14"/>
          <p:cNvGrpSpPr>
            <a:grpSpLocks/>
          </p:cNvGrpSpPr>
          <p:nvPr/>
        </p:nvGrpSpPr>
        <p:grpSpPr bwMode="auto">
          <a:xfrm>
            <a:off x="460375" y="2930525"/>
            <a:ext cx="12182475" cy="1538288"/>
            <a:chOff x="0" y="0"/>
            <a:chExt cx="7674" cy="968"/>
          </a:xfrm>
        </p:grpSpPr>
        <p:sp>
          <p:nvSpPr>
            <p:cNvPr id="36879" name="Oval 15"/>
            <p:cNvSpPr>
              <a:spLocks/>
            </p:cNvSpPr>
            <p:nvPr/>
          </p:nvSpPr>
          <p:spPr bwMode="auto">
            <a:xfrm>
              <a:off x="0" y="193"/>
              <a:ext cx="2385" cy="775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534B72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80" name="Rectangle 16"/>
            <p:cNvSpPr>
              <a:spLocks/>
            </p:cNvSpPr>
            <p:nvPr/>
          </p:nvSpPr>
          <p:spPr bwMode="auto">
            <a:xfrm>
              <a:off x="473" y="325"/>
              <a:ext cx="1446" cy="51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High bandwidth</a:t>
              </a:r>
            </a:p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(OPCPA)</a:t>
              </a:r>
            </a:p>
          </p:txBody>
        </p:sp>
        <p:sp>
          <p:nvSpPr>
            <p:cNvPr id="36881" name="Oval 17"/>
            <p:cNvSpPr>
              <a:spLocks/>
            </p:cNvSpPr>
            <p:nvPr/>
          </p:nvSpPr>
          <p:spPr bwMode="auto">
            <a:xfrm>
              <a:off x="2644" y="193"/>
              <a:ext cx="2386" cy="775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534B72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82" name="Rectangle 18"/>
            <p:cNvSpPr>
              <a:spLocks/>
            </p:cNvSpPr>
            <p:nvPr/>
          </p:nvSpPr>
          <p:spPr bwMode="auto">
            <a:xfrm>
              <a:off x="3209" y="452"/>
              <a:ext cx="1262" cy="25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Large crystals</a:t>
              </a:r>
            </a:p>
          </p:txBody>
        </p:sp>
        <p:sp>
          <p:nvSpPr>
            <p:cNvPr id="36883" name="Oval 19"/>
            <p:cNvSpPr>
              <a:spLocks/>
            </p:cNvSpPr>
            <p:nvPr/>
          </p:nvSpPr>
          <p:spPr bwMode="auto">
            <a:xfrm>
              <a:off x="5288" y="193"/>
              <a:ext cx="2386" cy="775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534B72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84" name="Rectangle 20"/>
            <p:cNvSpPr>
              <a:spLocks/>
            </p:cNvSpPr>
            <p:nvPr/>
          </p:nvSpPr>
          <p:spPr bwMode="auto">
            <a:xfrm>
              <a:off x="5954" y="325"/>
              <a:ext cx="1061" cy="51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High – rep. </a:t>
              </a:r>
            </a:p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pump</a:t>
              </a:r>
            </a:p>
          </p:txBody>
        </p:sp>
        <p:sp>
          <p:nvSpPr>
            <p:cNvPr id="36885" name="Line 21"/>
            <p:cNvSpPr>
              <a:spLocks noChangeShapeType="1"/>
            </p:cNvSpPr>
            <p:nvPr/>
          </p:nvSpPr>
          <p:spPr bwMode="auto">
            <a:xfrm>
              <a:off x="1192" y="0"/>
              <a:ext cx="1" cy="19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>
              <a:off x="3837" y="0"/>
              <a:ext cx="1" cy="19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87" name="Line 23"/>
            <p:cNvSpPr>
              <a:spLocks noChangeShapeType="1"/>
            </p:cNvSpPr>
            <p:nvPr/>
          </p:nvSpPr>
          <p:spPr bwMode="auto">
            <a:xfrm>
              <a:off x="6481" y="0"/>
              <a:ext cx="1" cy="19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36888" name="Group 24"/>
          <p:cNvGrpSpPr>
            <a:grpSpLocks/>
          </p:cNvGrpSpPr>
          <p:nvPr/>
        </p:nvGrpSpPr>
        <p:grpSpPr bwMode="auto">
          <a:xfrm>
            <a:off x="1177925" y="7535863"/>
            <a:ext cx="11774488" cy="1741487"/>
            <a:chOff x="0" y="0"/>
            <a:chExt cx="7416" cy="1097"/>
          </a:xfrm>
        </p:grpSpPr>
        <p:sp>
          <p:nvSpPr>
            <p:cNvPr id="36889" name="Oval 25"/>
            <p:cNvSpPr>
              <a:spLocks/>
            </p:cNvSpPr>
            <p:nvPr/>
          </p:nvSpPr>
          <p:spPr bwMode="auto">
            <a:xfrm>
              <a:off x="4676" y="195"/>
              <a:ext cx="2740" cy="902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534B72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90" name="Rectangle 26"/>
            <p:cNvSpPr>
              <a:spLocks/>
            </p:cNvSpPr>
            <p:nvPr/>
          </p:nvSpPr>
          <p:spPr bwMode="auto">
            <a:xfrm>
              <a:off x="4921" y="518"/>
              <a:ext cx="2259" cy="25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Yb:YAG CPA pump laser</a:t>
              </a:r>
            </a:p>
          </p:txBody>
        </p:sp>
        <p:sp>
          <p:nvSpPr>
            <p:cNvPr id="36891" name="Oval 27"/>
            <p:cNvSpPr>
              <a:spLocks/>
            </p:cNvSpPr>
            <p:nvPr/>
          </p:nvSpPr>
          <p:spPr bwMode="auto">
            <a:xfrm>
              <a:off x="0" y="193"/>
              <a:ext cx="4192" cy="903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534B72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92" name="Rectangle 28"/>
            <p:cNvSpPr>
              <a:spLocks/>
            </p:cNvSpPr>
            <p:nvPr/>
          </p:nvSpPr>
          <p:spPr bwMode="auto">
            <a:xfrm>
              <a:off x="554" y="390"/>
              <a:ext cx="3089" cy="51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Large aperture DKDP OPCPA</a:t>
              </a:r>
            </a:p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bulk/chirped mirror  compression</a:t>
              </a:r>
            </a:p>
          </p:txBody>
        </p:sp>
        <p:sp>
          <p:nvSpPr>
            <p:cNvPr id="36893" name="Line 29"/>
            <p:cNvSpPr>
              <a:spLocks noChangeShapeType="1"/>
            </p:cNvSpPr>
            <p:nvPr/>
          </p:nvSpPr>
          <p:spPr bwMode="auto">
            <a:xfrm>
              <a:off x="6030" y="0"/>
              <a:ext cx="1" cy="193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94" name="Line 30"/>
            <p:cNvSpPr>
              <a:spLocks noChangeShapeType="1"/>
            </p:cNvSpPr>
            <p:nvPr/>
          </p:nvSpPr>
          <p:spPr bwMode="auto">
            <a:xfrm>
              <a:off x="2094" y="0"/>
              <a:ext cx="2" cy="193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36895" name="Group 31"/>
          <p:cNvGrpSpPr>
            <a:grpSpLocks/>
          </p:cNvGrpSpPr>
          <p:nvPr/>
        </p:nvGrpSpPr>
        <p:grpSpPr bwMode="auto">
          <a:xfrm>
            <a:off x="2301875" y="4468813"/>
            <a:ext cx="10340975" cy="1536700"/>
            <a:chOff x="0" y="0"/>
            <a:chExt cx="6513" cy="968"/>
          </a:xfrm>
        </p:grpSpPr>
        <p:sp>
          <p:nvSpPr>
            <p:cNvPr id="36896" name="Oval 32"/>
            <p:cNvSpPr>
              <a:spLocks/>
            </p:cNvSpPr>
            <p:nvPr/>
          </p:nvSpPr>
          <p:spPr bwMode="auto">
            <a:xfrm>
              <a:off x="4126" y="193"/>
              <a:ext cx="2387" cy="775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534B72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97" name="Rectangle 33"/>
            <p:cNvSpPr>
              <a:spLocks/>
            </p:cNvSpPr>
            <p:nvPr/>
          </p:nvSpPr>
          <p:spPr bwMode="auto">
            <a:xfrm>
              <a:off x="4617" y="451"/>
              <a:ext cx="1409" cy="25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Diode pumping</a:t>
              </a:r>
            </a:p>
          </p:txBody>
        </p:sp>
        <p:sp>
          <p:nvSpPr>
            <p:cNvPr id="36898" name="Oval 34"/>
            <p:cNvSpPr>
              <a:spLocks/>
            </p:cNvSpPr>
            <p:nvPr/>
          </p:nvSpPr>
          <p:spPr bwMode="auto">
            <a:xfrm>
              <a:off x="161" y="192"/>
              <a:ext cx="2386" cy="775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534B72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899" name="Rectangle 35"/>
            <p:cNvSpPr>
              <a:spLocks/>
            </p:cNvSpPr>
            <p:nvPr/>
          </p:nvSpPr>
          <p:spPr bwMode="auto">
            <a:xfrm>
              <a:off x="431" y="449"/>
              <a:ext cx="1853" cy="25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Thin KDP or DKDP</a:t>
              </a:r>
            </a:p>
          </p:txBody>
        </p:sp>
        <p:sp>
          <p:nvSpPr>
            <p:cNvPr id="36900" name="Line 36"/>
            <p:cNvSpPr>
              <a:spLocks noChangeShapeType="1"/>
            </p:cNvSpPr>
            <p:nvPr/>
          </p:nvSpPr>
          <p:spPr bwMode="auto">
            <a:xfrm>
              <a:off x="5319" y="0"/>
              <a:ext cx="2" cy="19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901" name="Line 37"/>
            <p:cNvSpPr>
              <a:spLocks noChangeShapeType="1"/>
            </p:cNvSpPr>
            <p:nvPr/>
          </p:nvSpPr>
          <p:spPr bwMode="auto">
            <a:xfrm>
              <a:off x="0" y="0"/>
              <a:ext cx="610" cy="29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902" name="Line 38"/>
            <p:cNvSpPr>
              <a:spLocks noChangeShapeType="1"/>
            </p:cNvSpPr>
            <p:nvPr/>
          </p:nvSpPr>
          <p:spPr bwMode="auto">
            <a:xfrm flipH="1">
              <a:off x="2095" y="0"/>
              <a:ext cx="582" cy="29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36903" name="Group 39"/>
          <p:cNvGrpSpPr>
            <a:grpSpLocks/>
          </p:cNvGrpSpPr>
          <p:nvPr/>
        </p:nvGrpSpPr>
        <p:grpSpPr bwMode="auto">
          <a:xfrm>
            <a:off x="2557463" y="6003925"/>
            <a:ext cx="10085387" cy="1531938"/>
            <a:chOff x="0" y="0"/>
            <a:chExt cx="6353" cy="965"/>
          </a:xfrm>
        </p:grpSpPr>
        <p:sp>
          <p:nvSpPr>
            <p:cNvPr id="36904" name="Oval 40"/>
            <p:cNvSpPr>
              <a:spLocks/>
            </p:cNvSpPr>
            <p:nvPr/>
          </p:nvSpPr>
          <p:spPr bwMode="auto">
            <a:xfrm>
              <a:off x="3966" y="192"/>
              <a:ext cx="2387" cy="773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534B72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905" name="Rectangle 41"/>
            <p:cNvSpPr>
              <a:spLocks/>
            </p:cNvSpPr>
            <p:nvPr/>
          </p:nvSpPr>
          <p:spPr bwMode="auto">
            <a:xfrm>
              <a:off x="4951" y="447"/>
              <a:ext cx="424" cy="25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CPA</a:t>
              </a:r>
            </a:p>
          </p:txBody>
        </p:sp>
        <p:sp>
          <p:nvSpPr>
            <p:cNvPr id="36906" name="Oval 42"/>
            <p:cNvSpPr>
              <a:spLocks/>
            </p:cNvSpPr>
            <p:nvPr/>
          </p:nvSpPr>
          <p:spPr bwMode="auto">
            <a:xfrm>
              <a:off x="0" y="192"/>
              <a:ext cx="2386" cy="773"/>
            </a:xfrm>
            <a:prstGeom prst="ellipse">
              <a:avLst/>
            </a:prstGeom>
            <a:gradFill rotWithShape="0">
              <a:gsLst>
                <a:gs pos="0">
                  <a:srgbClr val="B2A8F6">
                    <a:alpha val="0"/>
                  </a:srgbClr>
                </a:gs>
                <a:gs pos="100000">
                  <a:srgbClr val="534B72"/>
                </a:gs>
              </a:gsLst>
              <a:lin ang="0" scaled="1"/>
            </a:gradFill>
            <a:ln w="25400" cap="flat">
              <a:noFill/>
              <a:round/>
              <a:headEnd type="none" w="med" len="med"/>
              <a:tailEnd type="none" w="med" len="med"/>
            </a:ln>
            <a:effectLst>
              <a:outerShdw dist="38099" dir="5400000" algn="ctr" rotWithShape="0">
                <a:schemeClr val="bg2">
                  <a:alpha val="68999"/>
                </a:schemeClr>
              </a:outerShdw>
            </a:effec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907" name="Rectangle 43"/>
            <p:cNvSpPr>
              <a:spLocks/>
            </p:cNvSpPr>
            <p:nvPr/>
          </p:nvSpPr>
          <p:spPr bwMode="auto">
            <a:xfrm>
              <a:off x="314" y="344"/>
              <a:ext cx="1835" cy="51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56811" bIns="0" anchor="ctr">
              <a:spAutoFit/>
            </a:bodyPr>
            <a:lstStyle/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High pump intensity</a:t>
              </a:r>
            </a:p>
            <a:p>
              <a:pPr marL="15875"/>
              <a:r>
                <a:rPr lang="en-US" altLang="ja-JP" sz="2800"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-128"/>
                </a:rPr>
                <a:t>ps pulse duration</a:t>
              </a:r>
            </a:p>
          </p:txBody>
        </p:sp>
        <p:sp>
          <p:nvSpPr>
            <p:cNvPr id="36908" name="Line 44"/>
            <p:cNvSpPr>
              <a:spLocks noChangeShapeType="1"/>
            </p:cNvSpPr>
            <p:nvPr/>
          </p:nvSpPr>
          <p:spPr bwMode="auto">
            <a:xfrm>
              <a:off x="5159" y="0"/>
              <a:ext cx="2" cy="19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909" name="Line 45"/>
            <p:cNvSpPr>
              <a:spLocks noChangeShapeType="1"/>
            </p:cNvSpPr>
            <p:nvPr/>
          </p:nvSpPr>
          <p:spPr bwMode="auto">
            <a:xfrm>
              <a:off x="1224" y="0"/>
              <a:ext cx="1" cy="19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6910" name="Line 46"/>
            <p:cNvSpPr>
              <a:spLocks noChangeShapeType="1"/>
            </p:cNvSpPr>
            <p:nvPr/>
          </p:nvSpPr>
          <p:spPr bwMode="auto">
            <a:xfrm>
              <a:off x="2386" y="579"/>
              <a:ext cx="1549" cy="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triangle" w="lg" len="lg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sp>
        <p:nvSpPr>
          <p:cNvPr id="36911" name="Rectangle 47"/>
          <p:cNvSpPr>
            <a:spLocks/>
          </p:cNvSpPr>
          <p:nvPr/>
        </p:nvSpPr>
        <p:spPr bwMode="auto">
          <a:xfrm>
            <a:off x="5172075" y="517525"/>
            <a:ext cx="2655888" cy="520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600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PFS strategy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1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2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7890" name="Rectangle 2"/>
          <p:cNvSpPr>
            <a:spLocks/>
          </p:cNvSpPr>
          <p:nvPr/>
        </p:nvSpPr>
        <p:spPr bwMode="auto">
          <a:xfrm>
            <a:off x="-266700" y="1854200"/>
            <a:ext cx="13823950" cy="7631113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7891" name="Rectangle 3"/>
          <p:cNvSpPr>
            <a:spLocks/>
          </p:cNvSpPr>
          <p:nvPr/>
        </p:nvSpPr>
        <p:spPr bwMode="auto">
          <a:xfrm>
            <a:off x="1271588" y="303213"/>
            <a:ext cx="10477500" cy="800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88900" tIns="88900" rIns="88888" bIns="88900" anchor="b"/>
          <a:lstStyle/>
          <a:p>
            <a:r>
              <a:rPr lang="en-US" altLang="ja-JP" sz="4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Basic concept and layout</a:t>
            </a:r>
          </a:p>
        </p:txBody>
      </p:sp>
      <p:pic>
        <p:nvPicPr>
          <p:cNvPr id="37892" name="Picture 4"/>
          <p:cNvPicPr>
            <a:picLocks noChangeArrowheads="1"/>
          </p:cNvPicPr>
          <p:nvPr/>
        </p:nvPicPr>
        <p:blipFill>
          <a:blip r:embed="rId4" cstate="print"/>
          <a:srcRect t="3838"/>
          <a:stretch>
            <a:fillRect/>
          </a:stretch>
        </p:blipFill>
        <p:spPr bwMode="auto">
          <a:xfrm>
            <a:off x="1304925" y="1998663"/>
            <a:ext cx="10598150" cy="7199312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/>
          </p:cNvSpPr>
          <p:nvPr/>
        </p:nvSpPr>
        <p:spPr bwMode="auto">
          <a:xfrm>
            <a:off x="-266700" y="1854200"/>
            <a:ext cx="13823950" cy="7631113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1271588" y="303213"/>
            <a:ext cx="10477500" cy="800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88900" tIns="88900" rIns="88888" bIns="88900" anchor="b"/>
          <a:lstStyle/>
          <a:p>
            <a:r>
              <a:rPr lang="en-US" altLang="ja-JP" sz="4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OPCPA design</a:t>
            </a:r>
          </a:p>
        </p:txBody>
      </p:sp>
      <p:pic>
        <p:nvPicPr>
          <p:cNvPr id="38916" name="Picture 4"/>
          <p:cNvPicPr>
            <a:picLocks noChangeArrowheads="1"/>
          </p:cNvPicPr>
          <p:nvPr/>
        </p:nvPicPr>
        <p:blipFill>
          <a:blip r:embed="rId4" cstate="print"/>
          <a:srcRect t="31769" b="18837"/>
          <a:stretch>
            <a:fillRect/>
          </a:stretch>
        </p:blipFill>
        <p:spPr bwMode="auto">
          <a:xfrm>
            <a:off x="4487863" y="3613150"/>
            <a:ext cx="7415212" cy="3025775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38917" name="Rectangle 5"/>
          <p:cNvSpPr>
            <a:spLocks/>
          </p:cNvSpPr>
          <p:nvPr/>
        </p:nvSpPr>
        <p:spPr bwMode="auto">
          <a:xfrm>
            <a:off x="5583238" y="2381250"/>
            <a:ext cx="3421062" cy="1206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5" bIns="0">
            <a:spAutoFit/>
          </a:bodyPr>
          <a:lstStyle/>
          <a:p>
            <a:pPr marL="39688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~20 J, 1-2 ps @ 515 nm</a:t>
            </a:r>
            <a:endParaRPr lang="en-US" altLang="ja-JP" sz="2800" b="1">
              <a:solidFill>
                <a:schemeClr val="tx1"/>
              </a:solidFill>
              <a:latin typeface="Arial" charset="0"/>
              <a:ea typeface="ＭＳ Ｐゴシック" charset="-128"/>
              <a:sym typeface="Arial" charset="0"/>
            </a:endParaRPr>
          </a:p>
          <a:p>
            <a:pPr marL="39688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from</a:t>
            </a:r>
            <a:r>
              <a:rPr lang="en-US" altLang="ja-JP" sz="28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</a:t>
            </a:r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pumplaser</a:t>
            </a:r>
            <a:endParaRPr lang="en-US" altLang="ja-JP" sz="2800" b="1">
              <a:solidFill>
                <a:schemeClr val="tx1"/>
              </a:solidFill>
              <a:latin typeface="Arial" charset="0"/>
              <a:ea typeface="ＭＳ Ｐゴシック" charset="-128"/>
              <a:sym typeface="Arial" charset="0"/>
            </a:endParaRPr>
          </a:p>
          <a:p>
            <a:pPr marL="39688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in several beams</a:t>
            </a: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4006850" y="6865938"/>
            <a:ext cx="2951163" cy="1155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5" bIns="0">
            <a:spAutoFit/>
          </a:bodyPr>
          <a:lstStyle/>
          <a:p>
            <a:pPr marL="39688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ultrabroadband seed</a:t>
            </a:r>
          </a:p>
          <a:p>
            <a:pPr marL="39688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from frontend</a:t>
            </a:r>
          </a:p>
          <a:p>
            <a:pPr marL="39688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700 nm – 1400 nm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39938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300538"/>
            <a:ext cx="6553200" cy="4916487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39939" name="Rectangle 3"/>
          <p:cNvSpPr>
            <a:spLocks/>
          </p:cNvSpPr>
          <p:nvPr/>
        </p:nvSpPr>
        <p:spPr bwMode="auto">
          <a:xfrm>
            <a:off x="95250" y="9271000"/>
            <a:ext cx="7086600" cy="685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5" bIns="0"/>
          <a:lstStyle/>
          <a:p>
            <a:pPr marL="39688"/>
            <a:r>
              <a:rPr lang="en-US" altLang="ja-JP" sz="2000">
                <a:solidFill>
                  <a:srgbClr val="00CCFF"/>
                </a:solidFill>
                <a:latin typeface="Lucida Grande" charset="0"/>
                <a:ea typeface="ＭＳ Ｐゴシック" charset="-128"/>
                <a:sym typeface="Lucida Grande" charset="0"/>
              </a:rPr>
              <a:t>Zs. Major et al., Review of Laser Engineering, </a:t>
            </a:r>
            <a:r>
              <a:rPr lang="en-US" altLang="ja-JP" sz="2000" b="1">
                <a:solidFill>
                  <a:srgbClr val="00CCFF"/>
                </a:solidFill>
                <a:latin typeface="Lucida Grande" charset="0"/>
                <a:ea typeface="ＭＳ Ｐゴシック" charset="-128"/>
                <a:sym typeface="Lucida Grande" charset="0"/>
              </a:rPr>
              <a:t>37</a:t>
            </a:r>
            <a:r>
              <a:rPr lang="en-US" altLang="ja-JP" sz="2000">
                <a:solidFill>
                  <a:srgbClr val="00CCFF"/>
                </a:solidFill>
                <a:latin typeface="Lucida Grande" charset="0"/>
                <a:ea typeface="ＭＳ Ｐゴシック" charset="-128"/>
                <a:sym typeface="Lucida Grande" charset="0"/>
              </a:rPr>
              <a:t>, 431 (2009) 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-12"/>
          <a:lstStyle/>
          <a:p>
            <a:r>
              <a:rPr lang="en-US" altLang="ja-JP" sz="4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OPCPA design</a:t>
            </a:r>
            <a:endParaRPr lang="en-US" altLang="ja-JP" sz="4400">
              <a:solidFill>
                <a:srgbClr val="FFFF00"/>
              </a:solidFill>
              <a:latin typeface="Arial" charset="0"/>
              <a:ea typeface="ＭＳ Ｐゴシック" charset="-128"/>
              <a:sym typeface="Arial" charset="0"/>
            </a:endParaRPr>
          </a:p>
        </p:txBody>
      </p:sp>
      <p:sp>
        <p:nvSpPr>
          <p:cNvPr id="39941" name="Rectangle 5"/>
          <p:cNvSpPr>
            <a:spLocks/>
          </p:cNvSpPr>
          <p:nvPr/>
        </p:nvSpPr>
        <p:spPr bwMode="auto">
          <a:xfrm>
            <a:off x="454025" y="1854200"/>
            <a:ext cx="6997700" cy="208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5" bIns="0"/>
          <a:lstStyle/>
          <a:p>
            <a:pPr marL="39688" algn="l">
              <a:spcBef>
                <a:spcPts val="550"/>
              </a:spcBef>
              <a:buClr>
                <a:srgbClr val="FFFF00"/>
              </a:buClr>
              <a:buSzPct val="100000"/>
              <a:buFont typeface="Arial" charset="0"/>
              <a:buChar char="•"/>
            </a:pPr>
            <a:r>
              <a:rPr lang="en-US" altLang="ja-JP" sz="2400" b="1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</a:t>
            </a:r>
            <a:r>
              <a:rPr lang="en-US" altLang="ja-JP" sz="2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Large aperture </a:t>
            </a:r>
            <a:r>
              <a:rPr lang="en-US" altLang="ja-JP" sz="2400" b="1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DKDP</a:t>
            </a:r>
            <a:r>
              <a:rPr lang="en-US" altLang="ja-JP" sz="2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crystals</a:t>
            </a:r>
            <a:br>
              <a:rPr lang="en-US" altLang="ja-JP" sz="2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</a:br>
            <a:r>
              <a:rPr lang="en-US" altLang="ja-JP" sz="2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 </a:t>
            </a:r>
            <a:r>
              <a:rPr lang="en-US" altLang="ja-JP" sz="20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Lozhkarev et al. Laser Phys. Lett. </a:t>
            </a:r>
            <a:r>
              <a:rPr lang="en-US" altLang="ja-JP" sz="2000" b="1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4</a:t>
            </a:r>
            <a:r>
              <a:rPr lang="en-US" altLang="ja-JP" sz="20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, 421 (2007)</a:t>
            </a:r>
            <a:endParaRPr lang="en-US" altLang="ja-JP" sz="2800" b="1">
              <a:solidFill>
                <a:schemeClr val="tx1"/>
              </a:solidFill>
              <a:latin typeface="Arial" charset="0"/>
              <a:ea typeface="ＭＳ Ｐゴシック" charset="-128"/>
              <a:sym typeface="Arial" charset="0"/>
            </a:endParaRPr>
          </a:p>
          <a:p>
            <a:pPr marL="39688" algn="l">
              <a:spcBef>
                <a:spcPts val="550"/>
              </a:spcBef>
              <a:buClr>
                <a:srgbClr val="FFFF00"/>
              </a:buClr>
              <a:buSzPct val="100000"/>
              <a:buFont typeface="Arial" charset="0"/>
              <a:buChar char="•"/>
            </a:pPr>
            <a:r>
              <a:rPr lang="en-US" altLang="ja-JP" sz="2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Total pump energy: 20 J @ 515 nm</a:t>
            </a:r>
            <a:endParaRPr lang="en-US" altLang="ja-JP" sz="2800" b="1">
              <a:solidFill>
                <a:schemeClr val="tx1"/>
              </a:solidFill>
              <a:latin typeface="Arial" charset="0"/>
              <a:ea typeface="ＭＳ Ｐゴシック" charset="-128"/>
              <a:sym typeface="Arial" charset="0"/>
            </a:endParaRPr>
          </a:p>
          <a:p>
            <a:pPr marL="39688" algn="l">
              <a:spcBef>
                <a:spcPts val="550"/>
              </a:spcBef>
              <a:buClr>
                <a:srgbClr val="FFFF00"/>
              </a:buClr>
              <a:buSzPct val="100000"/>
              <a:buFont typeface="Arial" charset="0"/>
              <a:buChar char="•"/>
            </a:pPr>
            <a:r>
              <a:rPr lang="en-US" altLang="ja-JP" sz="2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1D modelling with saturation (pump depletion)</a:t>
            </a:r>
            <a:endParaRPr lang="en-US" altLang="ja-JP" sz="2800" b="1">
              <a:solidFill>
                <a:schemeClr val="tx1"/>
              </a:solidFill>
              <a:latin typeface="Arial" charset="0"/>
              <a:ea typeface="ＭＳ Ｐゴシック" charset="-128"/>
              <a:sym typeface="Arial" charset="0"/>
            </a:endParaRPr>
          </a:p>
          <a:p>
            <a:pPr marL="39688" algn="l">
              <a:spcBef>
                <a:spcPts val="550"/>
              </a:spcBef>
              <a:buClr>
                <a:srgbClr val="FFFF00"/>
              </a:buClr>
              <a:buSzPct val="100000"/>
              <a:buFont typeface="Arial" charset="0"/>
              <a:buChar char="•"/>
            </a:pPr>
            <a:r>
              <a:rPr lang="en-US" altLang="ja-JP" sz="2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no dispersion included </a:t>
            </a:r>
            <a:r>
              <a:rPr lang="en-US" altLang="ja-JP" sz="2400" b="1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 </a:t>
            </a:r>
          </a:p>
        </p:txBody>
      </p:sp>
      <p:graphicFrame>
        <p:nvGraphicFramePr>
          <p:cNvPr id="39942" name="Group 6"/>
          <p:cNvGraphicFramePr>
            <a:graphicFrameLocks noGrp="1"/>
          </p:cNvGraphicFramePr>
          <p:nvPr/>
        </p:nvGraphicFramePr>
        <p:xfrm>
          <a:off x="7223125" y="1931988"/>
          <a:ext cx="5616575" cy="4770120"/>
        </p:xfrm>
        <a:graphic>
          <a:graphicData uri="http://schemas.openxmlformats.org/drawingml/2006/table">
            <a:tbl>
              <a:tblPr/>
              <a:tblGrid>
                <a:gridCol w="1219200"/>
                <a:gridCol w="1401763"/>
                <a:gridCol w="1555750"/>
                <a:gridCol w="1439862"/>
              </a:tblGrid>
              <a:tr h="1143000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stage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pump energy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ampl. signal energy 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crystal length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2.5 mJ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500 µJ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3.8 mm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2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20 mJ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3.5 mJ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3.8 mm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3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200 mJ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40 mJ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3.5 mm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4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1 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169 mJ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3.0 mm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5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3 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722 mJ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2.8 mm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6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5 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1.7 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2.4 mm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7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5 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2.8 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1.7 mm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8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5 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3.8 J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ＭＳ Ｐゴシック" charset="-128"/>
                          <a:sym typeface="Gill Sans" charset="0"/>
                        </a:rPr>
                        <a:t>1.5 mm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40064" name="Rectangle 128"/>
          <p:cNvSpPr>
            <a:spLocks/>
          </p:cNvSpPr>
          <p:nvPr/>
        </p:nvSpPr>
        <p:spPr bwMode="auto">
          <a:xfrm>
            <a:off x="7297738" y="6804025"/>
            <a:ext cx="5549900" cy="2578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5" bIns="0"/>
          <a:lstStyle/>
          <a:p>
            <a:pPr marL="39688" algn="l">
              <a:spcBef>
                <a:spcPts val="550"/>
              </a:spcBef>
              <a:buClr>
                <a:srgbClr val="FFFF00"/>
              </a:buClr>
              <a:buSzPct val="100000"/>
              <a:buFont typeface="Arial" charset="0"/>
              <a:buChar char="•"/>
            </a:pPr>
            <a:r>
              <a:rPr lang="en-US" altLang="ja-JP" sz="2400" b="1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</a:t>
            </a:r>
            <a:r>
              <a:rPr lang="en-US" altLang="ja-JP" sz="2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Verify design with more sophisticated calculations:</a:t>
            </a:r>
            <a:br>
              <a:rPr lang="en-US" altLang="ja-JP" sz="2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</a:br>
            <a:r>
              <a:rPr lang="en-US" altLang="ja-JP" sz="24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- “pseudo 3D”: 2D with cylindrical</a:t>
            </a:r>
            <a:br>
              <a:rPr lang="en-US" altLang="ja-JP" sz="24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</a:br>
            <a:r>
              <a:rPr lang="en-US" altLang="ja-JP" sz="24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 symmetry</a:t>
            </a:r>
            <a:br>
              <a:rPr lang="en-US" altLang="ja-JP" sz="24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</a:br>
            <a:r>
              <a:rPr lang="en-US" altLang="ja-JP" sz="24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- take into account dispersion by split-</a:t>
            </a:r>
            <a:br>
              <a:rPr lang="en-US" altLang="ja-JP" sz="24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</a:br>
            <a:r>
              <a:rPr lang="en-US" altLang="ja-JP" sz="24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   step method</a:t>
            </a:r>
            <a:br>
              <a:rPr lang="en-US" altLang="ja-JP" sz="24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</a:br>
            <a:r>
              <a:rPr lang="en-US" altLang="ja-JP" sz="2400">
                <a:solidFill>
                  <a:srgbClr val="00CCFF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- effect on saturation on beam profile 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40962" name="Rectangle 2"/>
          <p:cNvSpPr>
            <a:spLocks/>
          </p:cNvSpPr>
          <p:nvPr/>
        </p:nvSpPr>
        <p:spPr bwMode="auto">
          <a:xfrm>
            <a:off x="-266700" y="1854200"/>
            <a:ext cx="13823950" cy="7631113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0963" name="Rectangle 3"/>
          <p:cNvSpPr>
            <a:spLocks/>
          </p:cNvSpPr>
          <p:nvPr/>
        </p:nvSpPr>
        <p:spPr bwMode="auto">
          <a:xfrm>
            <a:off x="1271588" y="303213"/>
            <a:ext cx="10477500" cy="800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88900" tIns="88900" rIns="88888" bIns="88900" anchor="b"/>
          <a:lstStyle/>
          <a:p>
            <a:r>
              <a:rPr lang="en-US" altLang="ja-JP" sz="4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Frontend</a:t>
            </a:r>
          </a:p>
        </p:txBody>
      </p:sp>
      <p:pic>
        <p:nvPicPr>
          <p:cNvPr id="40964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4925" y="5503863"/>
            <a:ext cx="5078413" cy="3694112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40965" name="Rectangle 5"/>
          <p:cNvSpPr>
            <a:spLocks/>
          </p:cNvSpPr>
          <p:nvPr/>
        </p:nvSpPr>
        <p:spPr bwMode="auto">
          <a:xfrm>
            <a:off x="311150" y="2185988"/>
            <a:ext cx="6781800" cy="2159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5" bIns="0"/>
          <a:lstStyle/>
          <a:p>
            <a:pPr marL="39688" algn="l"/>
            <a:r>
              <a:rPr lang="en-US" altLang="ja-JP" sz="2400" b="1">
                <a:solidFill>
                  <a:srgbClr val="333399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1. CPA pump laser seed: </a:t>
            </a:r>
          </a:p>
          <a:p>
            <a:pPr marL="39688" algn="l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- 30 % of oscillator output</a:t>
            </a:r>
          </a:p>
          <a:p>
            <a:pPr marL="39688" algn="l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- soliton self-frequency shift in a photonic crystal fiber to 1030 nm </a:t>
            </a:r>
          </a:p>
          <a:p>
            <a:pPr marL="39688" algn="l"/>
            <a:r>
              <a:rPr lang="en-US" altLang="ja-JP" sz="2000">
                <a:solidFill>
                  <a:srgbClr val="333399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C.Y. Teisset et al., Opt. Exp. </a:t>
            </a:r>
            <a:r>
              <a:rPr lang="en-US" altLang="ja-JP" sz="2000" b="1">
                <a:solidFill>
                  <a:srgbClr val="333399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13</a:t>
            </a:r>
            <a:r>
              <a:rPr lang="en-US" altLang="ja-JP" sz="2000">
                <a:solidFill>
                  <a:srgbClr val="333399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, 6550 (2005)</a:t>
            </a:r>
            <a:endParaRPr lang="en-US" altLang="ja-JP" sz="2800" b="1">
              <a:solidFill>
                <a:schemeClr val="tx1"/>
              </a:solidFill>
              <a:latin typeface="Arial" charset="0"/>
              <a:ea typeface="ＭＳ Ｐゴシック" charset="-128"/>
              <a:sym typeface="Arial" charset="0"/>
            </a:endParaRPr>
          </a:p>
          <a:p>
            <a:pPr marL="39688" algn="l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- Yb:Glass fiber amplifier: 1W at 70 MHz (14 nJ)</a:t>
            </a:r>
          </a:p>
        </p:txBody>
      </p:sp>
      <p:grpSp>
        <p:nvGrpSpPr>
          <p:cNvPr id="40966" name="Group 6"/>
          <p:cNvGrpSpPr>
            <a:grpSpLocks/>
          </p:cNvGrpSpPr>
          <p:nvPr/>
        </p:nvGrpSpPr>
        <p:grpSpPr bwMode="auto">
          <a:xfrm>
            <a:off x="5265738" y="4945063"/>
            <a:ext cx="395287" cy="469900"/>
            <a:chOff x="0" y="0"/>
            <a:chExt cx="249" cy="296"/>
          </a:xfrm>
        </p:grpSpPr>
        <p:sp>
          <p:nvSpPr>
            <p:cNvPr id="40967" name="Oval 7"/>
            <p:cNvSpPr>
              <a:spLocks/>
            </p:cNvSpPr>
            <p:nvPr/>
          </p:nvSpPr>
          <p:spPr bwMode="auto">
            <a:xfrm>
              <a:off x="0" y="23"/>
              <a:ext cx="249" cy="249"/>
            </a:xfrm>
            <a:prstGeom prst="ellipse">
              <a:avLst/>
            </a:prstGeom>
            <a:solidFill>
              <a:srgbClr val="000080">
                <a:alpha val="30588"/>
              </a:srgbClr>
            </a:solidFill>
            <a:ln w="38100" cap="flat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40968" name="Rectangle 8"/>
            <p:cNvSpPr>
              <a:spLocks/>
            </p:cNvSpPr>
            <p:nvPr/>
          </p:nvSpPr>
          <p:spPr bwMode="auto">
            <a:xfrm>
              <a:off x="21" y="0"/>
              <a:ext cx="206" cy="29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78045" bIns="38100" anchor="ctr">
              <a:spAutoFit/>
            </a:bodyPr>
            <a:lstStyle/>
            <a:p>
              <a:pPr marL="1588"/>
              <a:r>
                <a:rPr lang="en-US" altLang="ja-JP" sz="2800" b="1">
                  <a:solidFill>
                    <a:srgbClr val="333399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2</a:t>
              </a:r>
            </a:p>
          </p:txBody>
        </p:sp>
      </p:grpSp>
      <p:grpSp>
        <p:nvGrpSpPr>
          <p:cNvPr id="40969" name="Group 9"/>
          <p:cNvGrpSpPr>
            <a:grpSpLocks/>
          </p:cNvGrpSpPr>
          <p:nvPr/>
        </p:nvGrpSpPr>
        <p:grpSpPr bwMode="auto">
          <a:xfrm>
            <a:off x="1871663" y="5383213"/>
            <a:ext cx="395287" cy="469900"/>
            <a:chOff x="0" y="0"/>
            <a:chExt cx="249" cy="296"/>
          </a:xfrm>
        </p:grpSpPr>
        <p:sp>
          <p:nvSpPr>
            <p:cNvPr id="40970" name="Oval 10"/>
            <p:cNvSpPr>
              <a:spLocks/>
            </p:cNvSpPr>
            <p:nvPr/>
          </p:nvSpPr>
          <p:spPr bwMode="auto">
            <a:xfrm>
              <a:off x="0" y="23"/>
              <a:ext cx="249" cy="249"/>
            </a:xfrm>
            <a:prstGeom prst="ellipse">
              <a:avLst/>
            </a:prstGeom>
            <a:solidFill>
              <a:srgbClr val="000080">
                <a:alpha val="30588"/>
              </a:srgbClr>
            </a:solidFill>
            <a:ln w="38100" cap="flat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40971" name="Rectangle 11"/>
            <p:cNvSpPr>
              <a:spLocks/>
            </p:cNvSpPr>
            <p:nvPr/>
          </p:nvSpPr>
          <p:spPr bwMode="auto">
            <a:xfrm>
              <a:off x="21" y="0"/>
              <a:ext cx="206" cy="29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78045" bIns="38100" anchor="ctr">
              <a:spAutoFit/>
            </a:bodyPr>
            <a:lstStyle/>
            <a:p>
              <a:pPr marL="1588"/>
              <a:r>
                <a:rPr lang="en-US" altLang="ja-JP" sz="2800" b="1">
                  <a:solidFill>
                    <a:srgbClr val="333399"/>
                  </a:solidFill>
                  <a:latin typeface="Arial" charset="0"/>
                  <a:ea typeface="ＭＳ Ｐゴシック" charset="-128"/>
                  <a:cs typeface="Arial" charset="0"/>
                  <a:sym typeface="Arial" charset="0"/>
                </a:rPr>
                <a:t>1</a:t>
              </a:r>
            </a:p>
          </p:txBody>
        </p:sp>
      </p:grpSp>
      <p:sp>
        <p:nvSpPr>
          <p:cNvPr id="40972" name="Rectangle 12"/>
          <p:cNvSpPr>
            <a:spLocks/>
          </p:cNvSpPr>
          <p:nvPr/>
        </p:nvSpPr>
        <p:spPr bwMode="auto">
          <a:xfrm>
            <a:off x="6773863" y="5035550"/>
            <a:ext cx="6019800" cy="2159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5" bIns="0"/>
          <a:lstStyle/>
          <a:p>
            <a:pPr marL="39688" algn="l"/>
            <a:r>
              <a:rPr lang="en-US" altLang="ja-JP" sz="2400" b="1">
                <a:solidFill>
                  <a:srgbClr val="333399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2. OPA chain seed: </a:t>
            </a:r>
          </a:p>
          <a:p>
            <a:pPr marL="39688" algn="l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- 70 % of oscillator output – stretched – amplified- compressed</a:t>
            </a:r>
          </a:p>
          <a:p>
            <a:pPr marL="39688" algn="l"/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- cascaded hollow-core fiber (HCF) scheme for spectral broadening</a:t>
            </a:r>
          </a:p>
          <a:p>
            <a:pPr marL="39688" algn="l"/>
            <a:r>
              <a:rPr lang="en-US" altLang="ja-JP" sz="2000">
                <a:solidFill>
                  <a:srgbClr val="333399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Ahmad et al., Appl. Phys. B,  in press (2009)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utoUpdateAnimBg="0"/>
      <p:bldP spid="4097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/>
          </p:cNvSpPr>
          <p:nvPr/>
        </p:nvSpPr>
        <p:spPr bwMode="auto">
          <a:xfrm>
            <a:off x="4686300" y="1866900"/>
            <a:ext cx="8331200" cy="795020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pic>
        <p:nvPicPr>
          <p:cNvPr id="1331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34513" y="2830513"/>
            <a:ext cx="2997200" cy="302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5" name="Line 3"/>
          <p:cNvSpPr>
            <a:spLocks noChangeShapeType="1"/>
          </p:cNvSpPr>
          <p:nvPr/>
        </p:nvSpPr>
        <p:spPr bwMode="auto">
          <a:xfrm flipH="1">
            <a:off x="8191500" y="4587875"/>
            <a:ext cx="1900238" cy="2425700"/>
          </a:xfrm>
          <a:prstGeom prst="line">
            <a:avLst/>
          </a:prstGeom>
          <a:noFill/>
          <a:ln w="2540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7259638" y="3957638"/>
            <a:ext cx="2836862" cy="630237"/>
          </a:xfrm>
          <a:prstGeom prst="line">
            <a:avLst/>
          </a:prstGeom>
          <a:noFill/>
          <a:ln w="2540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3500" y="1870075"/>
            <a:ext cx="4711700" cy="793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8" name="Rectangle 6"/>
          <p:cNvSpPr>
            <a:spLocks/>
          </p:cNvSpPr>
          <p:nvPr/>
        </p:nvSpPr>
        <p:spPr bwMode="auto">
          <a:xfrm>
            <a:off x="136525" y="1905000"/>
            <a:ext cx="30861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l"/>
            <a:r>
              <a:rPr lang="en-US" altLang="ja-JP" sz="2000">
                <a:solidFill>
                  <a:schemeClr val="tx1"/>
                </a:solidFill>
                <a:ea typeface="ＭＳ Ｐゴシック" charset="-128"/>
              </a:rPr>
              <a:t>Images:  NASA/Apollo 17</a:t>
            </a:r>
          </a:p>
          <a:p>
            <a:pPr algn="l"/>
            <a:r>
              <a:rPr lang="en-US" altLang="ja-JP" sz="2000">
                <a:solidFill>
                  <a:schemeClr val="tx1"/>
                </a:solidFill>
                <a:ea typeface="ＭＳ Ｐゴシック" charset="-128"/>
              </a:rPr>
              <a:t>             MPI f.  Astronomie</a:t>
            </a:r>
          </a:p>
        </p:txBody>
      </p:sp>
      <p:sp>
        <p:nvSpPr>
          <p:cNvPr id="13319" name="Oval 7"/>
          <p:cNvSpPr>
            <a:spLocks/>
          </p:cNvSpPr>
          <p:nvPr/>
        </p:nvSpPr>
        <p:spPr bwMode="auto">
          <a:xfrm rot="-678595">
            <a:off x="6667500" y="3810000"/>
            <a:ext cx="2349500" cy="3238500"/>
          </a:xfrm>
          <a:prstGeom prst="ellipse">
            <a:avLst/>
          </a:prstGeom>
          <a:solidFill>
            <a:srgbClr val="2E6FFD">
              <a:alpha val="29999"/>
            </a:srgbClr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3320" name="Freeform 8"/>
          <p:cNvSpPr>
            <a:spLocks/>
          </p:cNvSpPr>
          <p:nvPr/>
        </p:nvSpPr>
        <p:spPr bwMode="auto">
          <a:xfrm>
            <a:off x="8086725" y="4297363"/>
            <a:ext cx="669925" cy="1036637"/>
          </a:xfrm>
          <a:custGeom>
            <a:avLst/>
            <a:gdLst/>
            <a:ahLst/>
            <a:cxnLst>
              <a:cxn ang="0">
                <a:pos x="0" y="6988"/>
              </a:cxn>
              <a:cxn ang="0">
                <a:pos x="16691" y="21600"/>
              </a:cxn>
              <a:cxn ang="0">
                <a:pos x="21600" y="19787"/>
              </a:cxn>
              <a:cxn ang="0">
                <a:pos x="4098" y="0"/>
              </a:cxn>
            </a:cxnLst>
            <a:rect l="0" t="0" r="r" b="b"/>
            <a:pathLst>
              <a:path w="21600" h="21600">
                <a:moveTo>
                  <a:pt x="0" y="6988"/>
                </a:moveTo>
                <a:cubicBezTo>
                  <a:pt x="12122" y="9328"/>
                  <a:pt x="16691" y="21600"/>
                  <a:pt x="16691" y="21600"/>
                </a:cubicBezTo>
                <a:lnTo>
                  <a:pt x="21600" y="19787"/>
                </a:lnTo>
                <a:cubicBezTo>
                  <a:pt x="21600" y="19787"/>
                  <a:pt x="16977" y="7828"/>
                  <a:pt x="4098" y="0"/>
                </a:cubicBezTo>
              </a:path>
            </a:pathLst>
          </a:custGeom>
          <a:solidFill>
            <a:srgbClr val="FFFFFF">
              <a:alpha val="20000"/>
            </a:srgbClr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3321" name="Freeform 9"/>
          <p:cNvSpPr>
            <a:spLocks/>
          </p:cNvSpPr>
          <p:nvPr/>
        </p:nvSpPr>
        <p:spPr bwMode="auto">
          <a:xfrm rot="10800000">
            <a:off x="6956425" y="5753100"/>
            <a:ext cx="431800" cy="711200"/>
          </a:xfrm>
          <a:custGeom>
            <a:avLst/>
            <a:gdLst/>
            <a:ahLst/>
            <a:cxnLst>
              <a:cxn ang="0">
                <a:pos x="0" y="6988"/>
              </a:cxn>
              <a:cxn ang="0">
                <a:pos x="16691" y="21600"/>
              </a:cxn>
              <a:cxn ang="0">
                <a:pos x="21600" y="19787"/>
              </a:cxn>
              <a:cxn ang="0">
                <a:pos x="4098" y="0"/>
              </a:cxn>
            </a:cxnLst>
            <a:rect l="0" t="0" r="r" b="b"/>
            <a:pathLst>
              <a:path w="21600" h="21600">
                <a:moveTo>
                  <a:pt x="0" y="6988"/>
                </a:moveTo>
                <a:cubicBezTo>
                  <a:pt x="12122" y="9328"/>
                  <a:pt x="16691" y="21600"/>
                  <a:pt x="16691" y="21600"/>
                </a:cubicBezTo>
                <a:lnTo>
                  <a:pt x="21600" y="19787"/>
                </a:lnTo>
                <a:cubicBezTo>
                  <a:pt x="21600" y="19787"/>
                  <a:pt x="16977" y="7828"/>
                  <a:pt x="4098" y="0"/>
                </a:cubicBezTo>
              </a:path>
            </a:pathLst>
          </a:custGeom>
          <a:solidFill>
            <a:srgbClr val="FFFFFF">
              <a:alpha val="20000"/>
            </a:srgbClr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rot="10800000" flipH="1">
            <a:off x="3098800" y="3962400"/>
            <a:ext cx="4173538" cy="2794000"/>
          </a:xfrm>
          <a:prstGeom prst="line">
            <a:avLst/>
          </a:prstGeom>
          <a:noFill/>
          <a:ln w="2540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 rot="10800000" flipH="1">
            <a:off x="3165475" y="7010400"/>
            <a:ext cx="5029200" cy="185738"/>
          </a:xfrm>
          <a:prstGeom prst="line">
            <a:avLst/>
          </a:prstGeom>
          <a:noFill/>
          <a:ln w="2540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3324" name="Rectangle 12"/>
          <p:cNvSpPr>
            <a:spLocks/>
          </p:cNvSpPr>
          <p:nvPr/>
        </p:nvSpPr>
        <p:spPr bwMode="auto">
          <a:xfrm>
            <a:off x="3403600" y="419100"/>
            <a:ext cx="616585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How to generate 10</a:t>
            </a:r>
            <a:r>
              <a:rPr lang="en-US" altLang="ja-JP" baseline="32000">
                <a:solidFill>
                  <a:schemeClr val="tx1"/>
                </a:solidFill>
                <a:ea typeface="ＭＳ Ｐゴシック" charset="-128"/>
              </a:rPr>
              <a:t>22</a:t>
            </a:r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 W/cm</a:t>
            </a:r>
            <a:r>
              <a:rPr lang="en-US" altLang="ja-JP" baseline="32000">
                <a:solidFill>
                  <a:schemeClr val="tx1"/>
                </a:solidFill>
                <a:ea typeface="ＭＳ Ｐゴシック" charset="-128"/>
              </a:rPr>
              <a:t>2</a:t>
            </a: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7297738" y="3978275"/>
            <a:ext cx="388937" cy="140493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3326" name="Rectangle 14"/>
          <p:cNvSpPr>
            <a:spLocks/>
          </p:cNvSpPr>
          <p:nvPr/>
        </p:nvSpPr>
        <p:spPr bwMode="auto">
          <a:xfrm>
            <a:off x="5929313" y="3216275"/>
            <a:ext cx="2155825" cy="427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r=r</a:t>
            </a:r>
            <a:r>
              <a:rPr lang="en-US" altLang="ja-JP" sz="2800" baseline="-6000">
                <a:solidFill>
                  <a:schemeClr val="tx1"/>
                </a:solidFill>
                <a:ea typeface="ＭＳ Ｐゴシック" charset="-128"/>
              </a:rPr>
              <a:t>e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=6371 km</a:t>
            </a:r>
          </a:p>
        </p:txBody>
      </p:sp>
      <p:sp>
        <p:nvSpPr>
          <p:cNvPr id="13327" name="Rectangle 15"/>
          <p:cNvSpPr>
            <a:spLocks/>
          </p:cNvSpPr>
          <p:nvPr/>
        </p:nvSpPr>
        <p:spPr bwMode="auto">
          <a:xfrm>
            <a:off x="6753225" y="1636713"/>
            <a:ext cx="25908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solar constant:  1367 W/m</a:t>
            </a:r>
            <a:r>
              <a:rPr lang="en-US" altLang="ja-JP" sz="2800" baseline="32000">
                <a:solidFill>
                  <a:schemeClr val="tx1"/>
                </a:solidFill>
                <a:ea typeface="ＭＳ Ｐゴシック" charset="-128"/>
              </a:rPr>
              <a:t>2</a:t>
            </a:r>
          </a:p>
        </p:txBody>
      </p:sp>
      <p:sp>
        <p:nvSpPr>
          <p:cNvPr id="13328" name="Rectangle 16"/>
          <p:cNvSpPr>
            <a:spLocks/>
          </p:cNvSpPr>
          <p:nvPr/>
        </p:nvSpPr>
        <p:spPr bwMode="auto">
          <a:xfrm>
            <a:off x="3851275" y="7951788"/>
            <a:ext cx="7734300" cy="427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total radiation power hitting the earth: 1.7x10</a:t>
            </a:r>
            <a:r>
              <a:rPr lang="en-US" altLang="ja-JP" sz="2800" baseline="32000">
                <a:solidFill>
                  <a:schemeClr val="tx1"/>
                </a:solidFill>
                <a:ea typeface="ＭＳ Ｐゴシック" charset="-128"/>
              </a:rPr>
              <a:t>17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W</a:t>
            </a:r>
          </a:p>
        </p:txBody>
      </p:sp>
      <p:sp>
        <p:nvSpPr>
          <p:cNvPr id="13329" name="Rectangle 17"/>
          <p:cNvSpPr>
            <a:spLocks/>
          </p:cNvSpPr>
          <p:nvPr/>
        </p:nvSpPr>
        <p:spPr bwMode="auto">
          <a:xfrm>
            <a:off x="9037638" y="6672263"/>
            <a:ext cx="3381375" cy="854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focused to 50µm ∅: </a:t>
            </a:r>
          </a:p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I =10</a:t>
            </a:r>
            <a:r>
              <a:rPr lang="en-US" altLang="ja-JP" sz="2800" baseline="32000">
                <a:solidFill>
                  <a:schemeClr val="tx1"/>
                </a:solidFill>
                <a:ea typeface="ＭＳ Ｐゴシック" charset="-128"/>
              </a:rPr>
              <a:t>22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W/cm</a:t>
            </a:r>
            <a:r>
              <a:rPr lang="en-US" altLang="ja-JP" sz="2800" baseline="32000">
                <a:solidFill>
                  <a:schemeClr val="tx1"/>
                </a:solidFill>
                <a:ea typeface="ＭＳ Ｐゴシック" charset="-128"/>
              </a:rPr>
              <a:t>2</a:t>
            </a:r>
          </a:p>
        </p:txBody>
      </p:sp>
      <p:sp>
        <p:nvSpPr>
          <p:cNvPr id="13330" name="Rectangle 18"/>
          <p:cNvSpPr>
            <a:spLocks/>
          </p:cNvSpPr>
          <p:nvPr/>
        </p:nvSpPr>
        <p:spPr bwMode="auto">
          <a:xfrm>
            <a:off x="5102225" y="9099550"/>
            <a:ext cx="7899400" cy="54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lens: focal length 5.5 mm, diameter=12700 km...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rrowheads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288925" y="5529263"/>
            <a:ext cx="7258050" cy="4949825"/>
            <a:chOff x="0" y="0"/>
            <a:chExt cx="4572" cy="3118"/>
          </a:xfrm>
        </p:grpSpPr>
        <p:pic>
          <p:nvPicPr>
            <p:cNvPr id="41987" name="Picture 3"/>
            <p:cNvPicPr>
              <a:picLocks noChangeArrowheads="1"/>
            </p:cNvPicPr>
            <p:nvPr/>
          </p:nvPicPr>
          <p:blipFill>
            <a:blip cstate="print" r:embed="rId4"/>
            <a:srcRect b="94"/>
            <a:stretch>
              <a:fillRect/>
            </a:stretch>
          </p:blipFill>
          <p:spPr bwMode="auto">
            <a:xfrm>
              <a:off x="0" y="0"/>
              <a:ext cx="4295" cy="27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grpSp>
          <p:nvGrpSpPr>
            <p:cNvPr id="41988" name="Group 4"/>
            <p:cNvGrpSpPr>
              <a:grpSpLocks/>
            </p:cNvGrpSpPr>
            <p:nvPr/>
          </p:nvGrpSpPr>
          <p:grpSpPr bwMode="auto">
            <a:xfrm>
              <a:off x="141" y="52"/>
              <a:ext cx="4431" cy="3066"/>
              <a:chOff x="0" y="0"/>
              <a:chExt cx="4431" cy="3066"/>
            </a:xfrm>
          </p:grpSpPr>
          <p:sp>
            <p:nvSpPr>
              <p:cNvPr id="41989" name="Line 5"/>
              <p:cNvSpPr>
                <a:spLocks noChangeShapeType="1"/>
              </p:cNvSpPr>
              <p:nvPr/>
            </p:nvSpPr>
            <p:spPr bwMode="auto">
              <a:xfrm flipH="1">
                <a:off x="1827" y="633"/>
                <a:ext cx="320" cy="12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grpSp>
            <p:nvGrpSpPr>
              <p:cNvPr id="41990" name="Group 6"/>
              <p:cNvGrpSpPr>
                <a:grpSpLocks/>
              </p:cNvGrpSpPr>
              <p:nvPr/>
            </p:nvGrpSpPr>
            <p:grpSpPr bwMode="auto">
              <a:xfrm>
                <a:off x="2196" y="1472"/>
                <a:ext cx="2235" cy="1594"/>
                <a:chOff x="0" y="0"/>
                <a:chExt cx="2234" cy="1593"/>
              </a:xfrm>
            </p:grpSpPr>
            <p:sp>
              <p:nvSpPr>
                <p:cNvPr id="41991" name="Line 7"/>
                <p:cNvSpPr>
                  <a:spLocks noChangeShapeType="1"/>
                </p:cNvSpPr>
                <p:nvPr/>
              </p:nvSpPr>
              <p:spPr bwMode="auto">
                <a:xfrm rot="10800000">
                  <a:off x="626" y="728"/>
                  <a:ext cx="1221" cy="865"/>
                </a:xfrm>
                <a:prstGeom prst="line">
                  <a:avLst/>
                </a:prstGeom>
                <a:noFill/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bIns="0" lIns="0" rIns="0" tIns="0"/>
                <a:lstStyle/>
                <a:p>
                  <a:endParaRPr altLang="en-US" lang="ja-JP"/>
                </a:p>
              </p:txBody>
            </p:sp>
            <p:sp>
              <p:nvSpPr>
                <p:cNvPr id="41992" name="Line 8"/>
                <p:cNvSpPr>
                  <a:spLocks noChangeShapeType="1"/>
                </p:cNvSpPr>
                <p:nvPr/>
              </p:nvSpPr>
              <p:spPr bwMode="auto">
                <a:xfrm flipH="1" rot="10800000">
                  <a:off x="645" y="562"/>
                  <a:ext cx="103" cy="106"/>
                </a:xfrm>
                <a:prstGeom prst="line">
                  <a:avLst/>
                </a:prstGeom>
                <a:noFill/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bIns="0" lIns="0" rIns="0" tIns="0"/>
                <a:lstStyle/>
                <a:p>
                  <a:endParaRPr altLang="en-US" lang="ja-JP"/>
                </a:p>
              </p:txBody>
            </p:sp>
            <p:sp>
              <p:nvSpPr>
                <p:cNvPr id="41993" name="Line 9"/>
                <p:cNvSpPr>
                  <a:spLocks noChangeShapeType="1"/>
                </p:cNvSpPr>
                <p:nvPr/>
              </p:nvSpPr>
              <p:spPr bwMode="auto">
                <a:xfrm rot="10800000">
                  <a:off x="0" y="0"/>
                  <a:ext cx="477" cy="353"/>
                </a:xfrm>
                <a:prstGeom prst="line">
                  <a:avLst/>
                </a:prstGeom>
                <a:noFill/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bIns="0" lIns="0" rIns="0" tIns="0"/>
                <a:lstStyle/>
                <a:p>
                  <a:endParaRPr altLang="en-US" lang="ja-JP"/>
                </a:p>
              </p:txBody>
            </p:sp>
            <p:sp>
              <p:nvSpPr>
                <p:cNvPr id="41994" name="Line 10"/>
                <p:cNvSpPr>
                  <a:spLocks noChangeShapeType="1"/>
                </p:cNvSpPr>
                <p:nvPr/>
              </p:nvSpPr>
              <p:spPr bwMode="auto">
                <a:xfrm rot="10800000">
                  <a:off x="592" y="425"/>
                  <a:ext cx="155" cy="113"/>
                </a:xfrm>
                <a:prstGeom prst="line">
                  <a:avLst/>
                </a:prstGeom>
                <a:noFill/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bIns="0" lIns="0" rIns="0" tIns="0"/>
                <a:lstStyle/>
                <a:p>
                  <a:endParaRPr altLang="en-US" lang="ja-JP"/>
                </a:p>
              </p:txBody>
            </p:sp>
            <p:sp>
              <p:nvSpPr>
                <p:cNvPr id="41995" name="Line 11"/>
                <p:cNvSpPr>
                  <a:spLocks noChangeShapeType="1"/>
                </p:cNvSpPr>
                <p:nvPr/>
              </p:nvSpPr>
              <p:spPr bwMode="auto">
                <a:xfrm flipH="1" rot="10800000">
                  <a:off x="1757" y="773"/>
                  <a:ext cx="477" cy="729"/>
                </a:xfrm>
                <a:prstGeom prst="line">
                  <a:avLst/>
                </a:prstGeom>
                <a:noFill/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bIns="0" lIns="0" rIns="0" tIns="0"/>
                <a:lstStyle/>
                <a:p>
                  <a:endParaRPr altLang="en-US" lang="ja-JP"/>
                </a:p>
              </p:txBody>
            </p:sp>
            <p:sp>
              <p:nvSpPr>
                <p:cNvPr id="41996" name="Line 12"/>
                <p:cNvSpPr>
                  <a:spLocks noChangeShapeType="1"/>
                </p:cNvSpPr>
                <p:nvPr/>
              </p:nvSpPr>
              <p:spPr bwMode="auto">
                <a:xfrm rot="10800000">
                  <a:off x="1757" y="495"/>
                  <a:ext cx="477" cy="278"/>
                </a:xfrm>
                <a:prstGeom prst="line">
                  <a:avLst/>
                </a:prstGeom>
                <a:noFill/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bIns="0" lIns="0" rIns="0" tIns="0"/>
                <a:lstStyle/>
                <a:p>
                  <a:endParaRPr altLang="en-US" lang="ja-JP"/>
                </a:p>
              </p:txBody>
            </p:sp>
          </p:grpSp>
          <p:sp>
            <p:nvSpPr>
              <p:cNvPr id="41997" name="Line 13"/>
              <p:cNvSpPr>
                <a:spLocks noChangeShapeType="1"/>
              </p:cNvSpPr>
              <p:nvPr/>
            </p:nvSpPr>
            <p:spPr bwMode="auto">
              <a:xfrm rot="10800000">
                <a:off x="1045" y="215"/>
                <a:ext cx="1396" cy="888"/>
              </a:xfrm>
              <a:prstGeom prst="line">
                <a:avLst/>
              </a:prstGeom>
              <a:noFill/>
              <a:ln w="25400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1998" name="Line 14"/>
              <p:cNvSpPr>
                <a:spLocks noChangeShapeType="1"/>
              </p:cNvSpPr>
              <p:nvPr/>
            </p:nvSpPr>
            <p:spPr bwMode="auto">
              <a:xfrm flipH="1">
                <a:off x="484" y="306"/>
                <a:ext cx="161" cy="37"/>
              </a:xfrm>
              <a:prstGeom prst="line">
                <a:avLst/>
              </a:prstGeom>
              <a:noFill/>
              <a:ln w="25400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1999" name="Line 15"/>
              <p:cNvSpPr>
                <a:spLocks noChangeShapeType="1"/>
              </p:cNvSpPr>
              <p:nvPr/>
            </p:nvSpPr>
            <p:spPr bwMode="auto">
              <a:xfrm flipH="1">
                <a:off x="870" y="222"/>
                <a:ext cx="161" cy="37"/>
              </a:xfrm>
              <a:prstGeom prst="line">
                <a:avLst/>
              </a:prstGeom>
              <a:noFill/>
              <a:ln w="25400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00" name="Line 16"/>
              <p:cNvSpPr>
                <a:spLocks noChangeShapeType="1"/>
              </p:cNvSpPr>
              <p:nvPr/>
            </p:nvSpPr>
            <p:spPr bwMode="auto">
              <a:xfrm rot="10800000">
                <a:off x="206" y="175"/>
                <a:ext cx="45" cy="46"/>
              </a:xfrm>
              <a:prstGeom prst="line">
                <a:avLst/>
              </a:prstGeom>
              <a:noFill/>
              <a:ln w="25400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01" name="Line 17"/>
              <p:cNvSpPr>
                <a:spLocks noChangeShapeType="1"/>
              </p:cNvSpPr>
              <p:nvPr/>
            </p:nvSpPr>
            <p:spPr bwMode="auto">
              <a:xfrm rot="10800000">
                <a:off x="0" y="0"/>
                <a:ext cx="101" cy="88"/>
              </a:xfrm>
              <a:prstGeom prst="line">
                <a:avLst/>
              </a:prstGeom>
              <a:noFill/>
              <a:ln w="25400">
                <a:solidFill>
                  <a:srgbClr val="99CC00"/>
                </a:solidFill>
                <a:round/>
                <a:headEnd/>
                <a:tailEnd len="med" type="triangle" w="med"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02" name="Line 18"/>
              <p:cNvSpPr>
                <a:spLocks noChangeShapeType="1"/>
              </p:cNvSpPr>
              <p:nvPr/>
            </p:nvSpPr>
            <p:spPr bwMode="auto">
              <a:xfrm>
                <a:off x="1339" y="738"/>
                <a:ext cx="181" cy="124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03" name="Line 19"/>
              <p:cNvSpPr>
                <a:spLocks noChangeShapeType="1"/>
              </p:cNvSpPr>
              <p:nvPr/>
            </p:nvSpPr>
            <p:spPr bwMode="auto">
              <a:xfrm flipH="1" rot="10800000">
                <a:off x="1339" y="727"/>
                <a:ext cx="33" cy="1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grpSp>
            <p:nvGrpSpPr>
              <p:cNvPr id="42004" name="Group 20"/>
              <p:cNvGrpSpPr>
                <a:grpSpLocks/>
              </p:cNvGrpSpPr>
              <p:nvPr/>
            </p:nvGrpSpPr>
            <p:grpSpPr bwMode="auto">
              <a:xfrm>
                <a:off x="1349" y="689"/>
                <a:ext cx="36" cy="27"/>
                <a:chOff x="0" y="0"/>
                <a:chExt cx="35" cy="26"/>
              </a:xfrm>
            </p:grpSpPr>
            <p:sp>
              <p:nvSpPr>
                <p:cNvPr id="42005" name="Line 21"/>
                <p:cNvSpPr>
                  <a:spLocks noChangeShapeType="1"/>
                </p:cNvSpPr>
                <p:nvPr/>
              </p:nvSpPr>
              <p:spPr bwMode="auto">
                <a:xfrm rot="10800000">
                  <a:off x="0" y="0"/>
                  <a:ext cx="35" cy="26"/>
                </a:xfrm>
                <a:prstGeom prst="line">
                  <a:avLst/>
                </a:prstGeom>
                <a:noFill/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bIns="0" lIns="0" rIns="0" tIns="0"/>
                <a:lstStyle/>
                <a:p>
                  <a:endParaRPr altLang="en-US" lang="ja-JP"/>
                </a:p>
              </p:txBody>
            </p:sp>
            <p:sp>
              <p:nvSpPr>
                <p:cNvPr id="42006" name="Line 22"/>
                <p:cNvSpPr>
                  <a:spLocks noChangeShapeType="1"/>
                </p:cNvSpPr>
                <p:nvPr/>
              </p:nvSpPr>
              <p:spPr bwMode="auto">
                <a:xfrm flipH="1" rot="10800000">
                  <a:off x="4" y="0"/>
                  <a:ext cx="30" cy="3"/>
                </a:xfrm>
                <a:prstGeom prst="line">
                  <a:avLst/>
                </a:prstGeom>
                <a:noFill/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bIns="0" lIns="0" rIns="0" tIns="0"/>
                <a:lstStyle/>
                <a:p>
                  <a:endParaRPr altLang="en-US" lang="ja-JP"/>
                </a:p>
              </p:txBody>
            </p:sp>
          </p:grpSp>
          <p:sp>
            <p:nvSpPr>
              <p:cNvPr id="42007" name="Line 23"/>
              <p:cNvSpPr>
                <a:spLocks noChangeShapeType="1"/>
              </p:cNvSpPr>
              <p:nvPr/>
            </p:nvSpPr>
            <p:spPr bwMode="auto">
              <a:xfrm>
                <a:off x="1197" y="422"/>
                <a:ext cx="104" cy="72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08" name="Line 24"/>
              <p:cNvSpPr>
                <a:spLocks noChangeShapeType="1"/>
              </p:cNvSpPr>
              <p:nvPr/>
            </p:nvSpPr>
            <p:spPr bwMode="auto">
              <a:xfrm>
                <a:off x="551" y="31"/>
                <a:ext cx="72" cy="53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09" name="Line 25"/>
              <p:cNvSpPr>
                <a:spLocks noChangeShapeType="1"/>
              </p:cNvSpPr>
              <p:nvPr/>
            </p:nvSpPr>
            <p:spPr bwMode="auto">
              <a:xfrm>
                <a:off x="1203" y="466"/>
                <a:ext cx="55" cy="34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10" name="Line 26"/>
              <p:cNvSpPr>
                <a:spLocks noChangeShapeType="1"/>
              </p:cNvSpPr>
              <p:nvPr/>
            </p:nvSpPr>
            <p:spPr bwMode="auto">
              <a:xfrm>
                <a:off x="544" y="79"/>
                <a:ext cx="81" cy="68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11" name="Line 27"/>
              <p:cNvSpPr>
                <a:spLocks noChangeShapeType="1"/>
              </p:cNvSpPr>
              <p:nvPr/>
            </p:nvSpPr>
            <p:spPr bwMode="auto">
              <a:xfrm>
                <a:off x="545" y="27"/>
                <a:ext cx="6" cy="56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12" name="Line 28"/>
              <p:cNvSpPr>
                <a:spLocks noChangeShapeType="1"/>
              </p:cNvSpPr>
              <p:nvPr/>
            </p:nvSpPr>
            <p:spPr bwMode="auto">
              <a:xfrm>
                <a:off x="1346" y="787"/>
                <a:ext cx="87" cy="64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13" name="Line 29"/>
              <p:cNvSpPr>
                <a:spLocks noChangeShapeType="1"/>
              </p:cNvSpPr>
              <p:nvPr/>
            </p:nvSpPr>
            <p:spPr bwMode="auto">
              <a:xfrm rot="10800000">
                <a:off x="1543" y="276"/>
                <a:ext cx="610" cy="35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14" name="Line 30"/>
              <p:cNvSpPr>
                <a:spLocks noChangeShapeType="1"/>
              </p:cNvSpPr>
              <p:nvPr/>
            </p:nvSpPr>
            <p:spPr bwMode="auto">
              <a:xfrm flipH="1" rot="10800000">
                <a:off x="1540" y="185"/>
                <a:ext cx="268" cy="9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  <p:sp>
            <p:nvSpPr>
              <p:cNvPr id="42015" name="Line 31"/>
              <p:cNvSpPr>
                <a:spLocks noChangeShapeType="1"/>
              </p:cNvSpPr>
              <p:nvPr/>
            </p:nvSpPr>
            <p:spPr bwMode="auto">
              <a:xfrm flipH="1" rot="10800000">
                <a:off x="1860" y="129"/>
                <a:ext cx="109" cy="38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len="med" type="triangle" w="med"/>
              </a:ln>
            </p:spPr>
            <p:txBody>
              <a:bodyPr bIns="0" lIns="0" rIns="0" tIns="0"/>
              <a:lstStyle/>
              <a:p>
                <a:endParaRPr altLang="en-US" lang="ja-JP"/>
              </a:p>
            </p:txBody>
          </p:sp>
        </p:grpSp>
      </p:grpSp>
      <p:sp>
        <p:nvSpPr>
          <p:cNvPr id="42016" name="Rectangle 32"/>
          <p:cNvSpPr>
            <a:spLocks noChangeArrowheads="1" noGrp="1"/>
          </p:cNvSpPr>
          <p:nvPr>
            <p:ph type="title"/>
          </p:nvPr>
        </p:nvSpPr>
        <p:spPr>
          <a:ln/>
        </p:spPr>
        <p:txBody>
          <a:bodyPr rIns="-12"/>
          <a:lstStyle/>
          <a:p>
            <a:r>
              <a:rPr altLang="ja-JP" lang="en-US" sz="4400">
                <a:solidFill>
                  <a:srgbClr val="FFFF00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Frontend</a:t>
            </a:r>
            <a:endParaRPr altLang="ja-JP" lang="en-US" sz="4400">
              <a:solidFill>
                <a:srgbClr val="FFFF00"/>
              </a:solidFill>
              <a:latin charset="0" typeface="Arial"/>
              <a:ea charset="-128" typeface="ＭＳ Ｐゴシック"/>
              <a:sym charset="0" typeface="Arial"/>
            </a:endParaRPr>
          </a:p>
        </p:txBody>
      </p:sp>
      <p:sp>
        <p:nvSpPr>
          <p:cNvPr id="42017" name="Rectangle 33"/>
          <p:cNvSpPr>
            <a:spLocks/>
          </p:cNvSpPr>
          <p:nvPr/>
        </p:nvSpPr>
        <p:spPr bwMode="auto">
          <a:xfrm>
            <a:off x="1920875" y="1250950"/>
            <a:ext cx="10763250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bIns="0" lIns="0" rIns="40635" tIns="0" wrap="none">
            <a:spAutoFit/>
          </a:bodyPr>
          <a:lstStyle/>
          <a:p>
            <a:pPr algn="l" marL="39688">
              <a:buClr>
                <a:srgbClr val="00CCFF"/>
              </a:buClr>
              <a:buSzPct val="100000"/>
              <a:buFont charset="0" typeface="Arial"/>
              <a:buChar char="•"/>
            </a:pPr>
            <a:r>
              <a:rPr altLang="ja-JP" lang="en-US" sz="2400">
                <a:solidFill>
                  <a:srgbClr val="00CCFF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 Ti:Sa oscillator </a:t>
            </a:r>
          </a:p>
          <a:p>
            <a:pPr algn="l" marL="39688">
              <a:buClr>
                <a:srgbClr val="00CCFF"/>
              </a:buClr>
              <a:buSzPct val="100000"/>
              <a:buFont charset="0" typeface="Arial"/>
              <a:buChar char="•"/>
            </a:pPr>
            <a:r>
              <a:rPr altLang="ja-JP" lang="en-US" sz="2400">
                <a:solidFill>
                  <a:srgbClr val="00CCFF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 Ti:Sa 10-pass (modified Femtopower CompactPro): up to 2 mJ, 60 nm, 1 kHz</a:t>
            </a:r>
          </a:p>
          <a:p>
            <a:pPr algn="l" marL="39688">
              <a:buClr>
                <a:srgbClr val="00CCFF"/>
              </a:buClr>
              <a:buSzPct val="100000"/>
              <a:buFont charset="0" typeface="Arial"/>
              <a:buChar char="•"/>
            </a:pPr>
            <a:r>
              <a:rPr altLang="ja-JP" lang="en-US" sz="2400">
                <a:solidFill>
                  <a:srgbClr val="00CCFF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 prism compressor: ~23 fs</a:t>
            </a:r>
          </a:p>
        </p:txBody>
      </p:sp>
      <p:pic>
        <p:nvPicPr>
          <p:cNvPr id="42018" name="Picture 34"/>
          <p:cNvPicPr>
            <a:picLocks noChangeArrowheads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7258050" y="1528763"/>
            <a:ext cx="5313363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9" name="Picture 35"/>
          <p:cNvPicPr>
            <a:picLocks noChangeArrowheads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7261225" y="5619750"/>
            <a:ext cx="533558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2022" name="Group 38"/>
          <p:cNvGrpSpPr>
            <a:grpSpLocks/>
          </p:cNvGrpSpPr>
          <p:nvPr/>
        </p:nvGrpSpPr>
        <p:grpSpPr bwMode="auto">
          <a:xfrm>
            <a:off x="7421563" y="6207125"/>
            <a:ext cx="395287" cy="469900"/>
            <a:chOff x="0" y="0"/>
            <a:chExt cx="249" cy="296"/>
          </a:xfrm>
        </p:grpSpPr>
        <p:sp>
          <p:nvSpPr>
            <p:cNvPr id="42023" name="Oval 39"/>
            <p:cNvSpPr>
              <a:spLocks/>
            </p:cNvSpPr>
            <p:nvPr/>
          </p:nvSpPr>
          <p:spPr bwMode="auto">
            <a:xfrm>
              <a:off x="0" y="23"/>
              <a:ext cx="249" cy="249"/>
            </a:xfrm>
            <a:prstGeom prst="ellipse">
              <a:avLst/>
            </a:prstGeom>
            <a:solidFill>
              <a:srgbClr val="000080">
                <a:alpha val="30588"/>
              </a:srgbClr>
            </a:solidFill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 bIns="0" lIns="0" rIns="0" tIns="0"/>
            <a:lstStyle/>
            <a:p>
              <a:endParaRPr altLang="en-US" lang="ja-JP"/>
            </a:p>
          </p:txBody>
        </p:sp>
        <p:sp>
          <p:nvSpPr>
            <p:cNvPr id="42024" name="Rectangle 40"/>
            <p:cNvSpPr>
              <a:spLocks/>
            </p:cNvSpPr>
            <p:nvPr/>
          </p:nvSpPr>
          <p:spPr bwMode="auto">
            <a:xfrm>
              <a:off x="21" y="0"/>
              <a:ext cx="206" cy="2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anchor="ctr" bIns="38100" lIns="38100" rIns="78045" tIns="38100" wrap="none">
              <a:spAutoFit/>
            </a:bodyPr>
            <a:lstStyle/>
            <a:p>
              <a:pPr marL="1588"/>
              <a:r>
                <a:rPr altLang="ja-JP" b="1" lang="en-US" sz="2800">
                  <a:solidFill>
                    <a:srgbClr val="333399"/>
                  </a:solidFill>
                  <a:latin charset="0" typeface="Arial"/>
                  <a:ea charset="-128" typeface="ＭＳ Ｐゴシック"/>
                  <a:cs charset="0" typeface="Arial"/>
                  <a:sym charset="0" typeface="Arial"/>
                </a:rPr>
                <a:t>2</a:t>
              </a:r>
            </a:p>
          </p:txBody>
        </p:sp>
      </p:grpSp>
      <p:grpSp>
        <p:nvGrpSpPr>
          <p:cNvPr id="42025" name="Group 41"/>
          <p:cNvGrpSpPr>
            <a:grpSpLocks/>
          </p:cNvGrpSpPr>
          <p:nvPr/>
        </p:nvGrpSpPr>
        <p:grpSpPr bwMode="auto">
          <a:xfrm>
            <a:off x="7358063" y="1554163"/>
            <a:ext cx="395287" cy="469900"/>
            <a:chOff x="0" y="0"/>
            <a:chExt cx="249" cy="296"/>
          </a:xfrm>
        </p:grpSpPr>
        <p:sp>
          <p:nvSpPr>
            <p:cNvPr id="42026" name="Oval 42"/>
            <p:cNvSpPr>
              <a:spLocks/>
            </p:cNvSpPr>
            <p:nvPr/>
          </p:nvSpPr>
          <p:spPr bwMode="auto">
            <a:xfrm>
              <a:off x="0" y="23"/>
              <a:ext cx="249" cy="249"/>
            </a:xfrm>
            <a:prstGeom prst="ellipse">
              <a:avLst/>
            </a:prstGeom>
            <a:solidFill>
              <a:srgbClr val="000080">
                <a:alpha val="30588"/>
              </a:srgbClr>
            </a:solidFill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 bIns="0" lIns="0" rIns="0" tIns="0"/>
            <a:lstStyle/>
            <a:p>
              <a:endParaRPr altLang="en-US" lang="ja-JP"/>
            </a:p>
          </p:txBody>
        </p:sp>
        <p:sp>
          <p:nvSpPr>
            <p:cNvPr id="42027" name="Rectangle 43"/>
            <p:cNvSpPr>
              <a:spLocks/>
            </p:cNvSpPr>
            <p:nvPr/>
          </p:nvSpPr>
          <p:spPr bwMode="auto">
            <a:xfrm>
              <a:off x="21" y="0"/>
              <a:ext cx="206" cy="2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anchor="ctr" bIns="38100" lIns="38100" rIns="78045" tIns="38100" wrap="none">
              <a:spAutoFit/>
            </a:bodyPr>
            <a:lstStyle/>
            <a:p>
              <a:pPr marL="1588"/>
              <a:r>
                <a:rPr altLang="ja-JP" b="1" lang="en-US" sz="2800">
                  <a:solidFill>
                    <a:srgbClr val="333399"/>
                  </a:solidFill>
                  <a:latin charset="0" typeface="Arial"/>
                  <a:ea charset="-128" typeface="ＭＳ Ｐゴシック"/>
                  <a:cs charset="0" typeface="Arial"/>
                  <a:sym charset="0" typeface="Arial"/>
                </a:rPr>
                <a:t>1</a:t>
              </a:r>
            </a:p>
          </p:txBody>
        </p:sp>
      </p:grpSp>
      <p:sp>
        <p:nvSpPr>
          <p:cNvPr id="42028" name="Rectangle 44"/>
          <p:cNvSpPr>
            <a:spLocks/>
          </p:cNvSpPr>
          <p:nvPr/>
        </p:nvSpPr>
        <p:spPr bwMode="auto">
          <a:xfrm>
            <a:off x="10026650" y="6797675"/>
            <a:ext cx="2540000" cy="673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bIns="0" lIns="0" rIns="40635" tIns="0"/>
          <a:lstStyle/>
          <a:p>
            <a:pPr marL="39688"/>
            <a:r>
              <a:rPr altLang="ja-JP" lang="en-US" sz="2000">
                <a:solidFill>
                  <a:srgbClr val="FF0000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50 μJ in the range </a:t>
            </a:r>
          </a:p>
          <a:p>
            <a:pPr marL="39688"/>
            <a:r>
              <a:rPr altLang="ja-JP" lang="en-US" sz="2000">
                <a:solidFill>
                  <a:srgbClr val="FF0000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of 700 – 1400 nm</a:t>
            </a:r>
          </a:p>
        </p:txBody>
      </p:sp>
      <p:grpSp>
        <p:nvGrpSpPr>
          <p:cNvPr id="42033" name="Group 49"/>
          <p:cNvGrpSpPr>
            <a:grpSpLocks/>
          </p:cNvGrpSpPr>
          <p:nvPr/>
        </p:nvGrpSpPr>
        <p:grpSpPr bwMode="auto">
          <a:xfrm>
            <a:off x="193675" y="2379663"/>
            <a:ext cx="12299950" cy="7262812"/>
            <a:chOff x="122" y="1499"/>
            <a:chExt cx="7748" cy="4575"/>
          </a:xfrm>
        </p:grpSpPr>
        <p:sp>
          <p:nvSpPr>
            <p:cNvPr id="42020" name="Rectangle 36"/>
            <p:cNvSpPr>
              <a:spLocks/>
            </p:cNvSpPr>
            <p:nvPr/>
          </p:nvSpPr>
          <p:spPr bwMode="auto">
            <a:xfrm>
              <a:off x="3531" y="1499"/>
              <a:ext cx="3128" cy="2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bIns="0" lIns="0" rIns="40635" tIns="0" wrap="none">
              <a:spAutoFit/>
            </a:bodyPr>
            <a:lstStyle/>
            <a:p>
              <a:pPr marL="39688"/>
              <a:r>
                <a:rPr altLang="ja-JP" lang="en-US" sz="2400">
                  <a:solidFill>
                    <a:srgbClr val="FF0000"/>
                  </a:solidFill>
                  <a:latin charset="0" typeface="Arial"/>
                  <a:ea charset="-128" typeface="ＭＳ Ｐゴシック"/>
                  <a:cs charset="0" typeface="Arial"/>
                  <a:sym charset="0" typeface="Arial"/>
                </a:rPr>
                <a:t>spectral shifting for pumplaser seed</a:t>
              </a:r>
            </a:p>
          </p:txBody>
        </p:sp>
        <p:sp>
          <p:nvSpPr>
            <p:cNvPr id="42021" name="Rectangle 37"/>
            <p:cNvSpPr>
              <a:spLocks/>
            </p:cNvSpPr>
            <p:nvPr/>
          </p:nvSpPr>
          <p:spPr bwMode="auto">
            <a:xfrm>
              <a:off x="6332" y="5476"/>
              <a:ext cx="1538" cy="5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bIns="0" lIns="0" rIns="40635" tIns="0" wrap="none">
              <a:spAutoFit/>
            </a:bodyPr>
            <a:lstStyle/>
            <a:p>
              <a:pPr marL="39688"/>
              <a:r>
                <a:rPr altLang="ja-JP" lang="en-US" sz="2400">
                  <a:solidFill>
                    <a:srgbClr val="FF0000"/>
                  </a:solidFill>
                  <a:latin charset="0" typeface="Arial"/>
                  <a:ea charset="-128" typeface="ＭＳ Ｐゴシック"/>
                  <a:cs charset="0" typeface="Arial"/>
                  <a:sym charset="0" typeface="Arial"/>
                </a:rPr>
                <a:t>broadband seed </a:t>
              </a:r>
            </a:p>
            <a:p>
              <a:pPr marL="39688"/>
              <a:r>
                <a:rPr altLang="ja-JP" lang="en-US" sz="2400">
                  <a:solidFill>
                    <a:srgbClr val="FF0000"/>
                  </a:solidFill>
                  <a:latin charset="0" typeface="Arial"/>
                  <a:ea charset="-128" typeface="ＭＳ Ｐゴシック"/>
                  <a:cs charset="0" typeface="Arial"/>
                  <a:sym charset="0" typeface="Arial"/>
                </a:rPr>
                <a:t>generation</a:t>
              </a:r>
            </a:p>
          </p:txBody>
        </p:sp>
        <p:pic>
          <p:nvPicPr>
            <p:cNvPr id="42029" name="Picture 45"/>
            <p:cNvPicPr>
              <a:picLocks noChangeArrowheads="1"/>
            </p:cNvPicPr>
            <p:nvPr/>
          </p:nvPicPr>
          <p:blipFill>
            <a:blip cstate="print" r:embed="rId7"/>
            <a:srcRect/>
            <a:stretch>
              <a:fillRect/>
            </a:stretch>
          </p:blipFill>
          <p:spPr bwMode="auto">
            <a:xfrm>
              <a:off x="122" y="1906"/>
              <a:ext cx="5389" cy="4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030" name="Line 46"/>
            <p:cNvSpPr>
              <a:spLocks noChangeShapeType="1"/>
            </p:cNvSpPr>
            <p:nvPr/>
          </p:nvSpPr>
          <p:spPr bwMode="auto">
            <a:xfrm rot="10800000">
              <a:off x="3796" y="1794"/>
              <a:ext cx="2" cy="567"/>
            </a:xfrm>
            <a:prstGeom prst="line">
              <a:avLst/>
            </a:prstGeom>
            <a:noFill/>
            <a:ln w="101600">
              <a:solidFill>
                <a:srgbClr val="FF0000"/>
              </a:solidFill>
              <a:round/>
              <a:headEnd/>
              <a:tailEnd len="med" type="triangle" w="med"/>
            </a:ln>
          </p:spPr>
          <p:txBody>
            <a:bodyPr bIns="0" lIns="0" rIns="0" tIns="0"/>
            <a:lstStyle/>
            <a:p>
              <a:endParaRPr altLang="en-US" lang="ja-JP"/>
            </a:p>
          </p:txBody>
        </p:sp>
        <p:sp>
          <p:nvSpPr>
            <p:cNvPr id="42031" name="Line 47"/>
            <p:cNvSpPr>
              <a:spLocks noChangeShapeType="1"/>
            </p:cNvSpPr>
            <p:nvPr/>
          </p:nvSpPr>
          <p:spPr bwMode="auto">
            <a:xfrm>
              <a:off x="5440" y="5813"/>
              <a:ext cx="517" cy="3"/>
            </a:xfrm>
            <a:prstGeom prst="line">
              <a:avLst/>
            </a:prstGeom>
            <a:noFill/>
            <a:ln w="101600">
              <a:solidFill>
                <a:srgbClr val="FF0000"/>
              </a:solidFill>
              <a:round/>
              <a:headEnd/>
              <a:tailEnd len="med" type="triangle" w="med"/>
            </a:ln>
          </p:spPr>
          <p:txBody>
            <a:bodyPr bIns="0" lIns="0" rIns="0" tIns="0"/>
            <a:lstStyle/>
            <a:p>
              <a:endParaRPr altLang="en-US" lang="ja-JP"/>
            </a:p>
          </p:txBody>
        </p:sp>
      </p:grp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6" presetSubtype="0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dur="2000" fill="hold" id="6"/>
                                        <p:tgtEl>
                                          <p:spTgt spid="4203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accel="50000" decel="50000" fill="hold" id="7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638E-6 -3.84465E-6 L -0.1938 -0.19198 " pathEditMode="relative" ptsTypes="AA" rAng="0">
                                      <p:cBhvr>
                                        <p:cTn dur="2000" fill="hold" id="8"/>
                                        <p:tgtEl>
                                          <p:spTgt spid="42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2000"/>
                            </p:stCondLst>
                            <p:childTnLst>
                              <p:par>
                                <p:cTn fill="hold" id="10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2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4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6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8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20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utoUpdateAnimBg="0" grpId="0" spid="42028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43010" name="Rectangle 2"/>
          <p:cNvSpPr>
            <a:spLocks/>
          </p:cNvSpPr>
          <p:nvPr/>
        </p:nvSpPr>
        <p:spPr bwMode="auto">
          <a:xfrm>
            <a:off x="-266700" y="1854200"/>
            <a:ext cx="13823950" cy="7631113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-12"/>
          <a:lstStyle/>
          <a:p>
            <a:r>
              <a:rPr lang="en-US" altLang="ja-JP" sz="4400">
                <a:solidFill>
                  <a:srgbClr val="FFFF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Pumplaser</a:t>
            </a:r>
            <a:endParaRPr lang="en-US" altLang="ja-JP" sz="4400">
              <a:solidFill>
                <a:srgbClr val="FFFF00"/>
              </a:solidFill>
              <a:latin typeface="Arial" charset="0"/>
              <a:ea typeface="ＭＳ Ｐゴシック" charset="-128"/>
              <a:sym typeface="Arial" charset="0"/>
            </a:endParaRPr>
          </a:p>
        </p:txBody>
      </p:sp>
      <p:pic>
        <p:nvPicPr>
          <p:cNvPr id="43012" name="Picture 4"/>
          <p:cNvPicPr>
            <a:picLocks noChangeArrowheads="1"/>
          </p:cNvPicPr>
          <p:nvPr/>
        </p:nvPicPr>
        <p:blipFill>
          <a:blip r:embed="rId4" cstate="print"/>
          <a:srcRect t="4147"/>
          <a:stretch>
            <a:fillRect/>
          </a:stretch>
        </p:blipFill>
        <p:spPr bwMode="auto">
          <a:xfrm>
            <a:off x="1227138" y="1849438"/>
            <a:ext cx="10672762" cy="4914900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rrowheads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cap="flat" w="12700">
            <a:noFill/>
            <a:miter lim="800000"/>
            <a:headEnd/>
            <a:tailEnd/>
          </a:ln>
        </p:spPr>
      </p:pic>
      <p:sp>
        <p:nvSpPr>
          <p:cNvPr id="44034" name="Rectangle 2"/>
          <p:cNvSpPr>
            <a:spLocks noChangeArrowheads="1" noGrp="1"/>
          </p:cNvSpPr>
          <p:nvPr>
            <p:ph type="title"/>
          </p:nvPr>
        </p:nvSpPr>
        <p:spPr>
          <a:ln/>
        </p:spPr>
        <p:txBody>
          <a:bodyPr rIns="-12"/>
          <a:lstStyle/>
          <a:p>
            <a:r>
              <a:rPr altLang="ja-JP" lang="en-US" sz="4400">
                <a:solidFill>
                  <a:srgbClr val="FFFF00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Pumplaser</a:t>
            </a:r>
            <a:endParaRPr altLang="ja-JP" lang="en-US" sz="4400">
              <a:solidFill>
                <a:srgbClr val="FFFF00"/>
              </a:solidFill>
              <a:latin charset="0" typeface="Arial"/>
              <a:ea charset="-128" typeface="ＭＳ Ｐゴシック"/>
              <a:sym charset="0" typeface="Arial"/>
            </a:endParaRPr>
          </a:p>
        </p:txBody>
      </p:sp>
      <p:pic>
        <p:nvPicPr>
          <p:cNvPr id="44035" name="Picture 3"/>
          <p:cNvPicPr>
            <a:picLocks noChangeArrowheads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38100" y="1797050"/>
            <a:ext cx="13004800" cy="3294063"/>
          </a:xfrm>
          <a:prstGeom prst="rect">
            <a:avLst/>
          </a:prstGeom>
          <a:noFill/>
          <a:ln cap="flat"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rrowheads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2311400" y="5737225"/>
            <a:ext cx="9013825" cy="2765425"/>
          </a:xfrm>
          <a:prstGeom prst="rect">
            <a:avLst/>
          </a:prstGeom>
          <a:noFill/>
          <a:ln cap="flat" w="25400">
            <a:noFill/>
            <a:miter lim="800000"/>
            <a:headEnd/>
            <a:tailEnd/>
          </a:ln>
        </p:spPr>
      </p:pic>
      <p:pic>
        <p:nvPicPr>
          <p:cNvPr id="44037" name="Picture 5"/>
          <p:cNvPicPr>
            <a:picLocks noChangeArrowheads="1"/>
          </p:cNvPicPr>
          <p:nvPr/>
        </p:nvPicPr>
        <p:blipFill>
          <a:blip cstate="print" r:embed="rId6"/>
          <a:srcRect b="72"/>
          <a:stretch>
            <a:fillRect/>
          </a:stretch>
        </p:blipFill>
        <p:spPr bwMode="auto">
          <a:xfrm>
            <a:off x="2205038" y="5505450"/>
            <a:ext cx="3582987" cy="3475038"/>
          </a:xfrm>
          <a:prstGeom prst="rect">
            <a:avLst/>
          </a:prstGeom>
          <a:noFill/>
          <a:ln cap="flat" w="25400">
            <a:noFill/>
            <a:miter lim="800000"/>
            <a:headEnd/>
            <a:tailEnd/>
          </a:ln>
        </p:spPr>
      </p:pic>
      <p:pic>
        <p:nvPicPr>
          <p:cNvPr id="44038" name="Picture 6"/>
          <p:cNvPicPr>
            <a:picLocks noChangeArrowheads="1"/>
          </p:cNvPicPr>
          <p:nvPr/>
        </p:nvPicPr>
        <p:blipFill>
          <a:blip cstate="print" r:embed="rId7"/>
          <a:srcRect b="69" r="56"/>
          <a:stretch>
            <a:fillRect/>
          </a:stretch>
        </p:blipFill>
        <p:spPr bwMode="auto">
          <a:xfrm>
            <a:off x="7974013" y="5491163"/>
            <a:ext cx="3327400" cy="3495675"/>
          </a:xfrm>
          <a:prstGeom prst="rect">
            <a:avLst/>
          </a:prstGeom>
          <a:noFill/>
          <a:ln cap="flat" w="25400">
            <a:noFill/>
            <a:miter lim="800000"/>
            <a:headEnd/>
            <a:tailEnd/>
          </a:ln>
        </p:spPr>
      </p:pic>
      <p:sp>
        <p:nvSpPr>
          <p:cNvPr id="44039" name="Rectangle 7"/>
          <p:cNvSpPr>
            <a:spLocks/>
          </p:cNvSpPr>
          <p:nvPr/>
        </p:nvSpPr>
        <p:spPr bwMode="auto">
          <a:xfrm>
            <a:off x="4910138" y="8712200"/>
            <a:ext cx="3990975" cy="495300"/>
          </a:xfrm>
          <a:prstGeom prst="rect">
            <a:avLst/>
          </a:prstGeom>
          <a:noFill/>
          <a:ln cap="flat" w="12700">
            <a:noFill/>
            <a:miter lim="800000"/>
            <a:headEnd len="med" type="none" w="med"/>
            <a:tailEnd len="med" type="none" w="med"/>
          </a:ln>
        </p:spPr>
        <p:txBody>
          <a:bodyPr bIns="0" lIns="0" rIns="40639" tIns="0" wrap="none">
            <a:spAutoFit/>
          </a:bodyPr>
          <a:lstStyle/>
          <a:p>
            <a:pPr marL="39688"/>
            <a:r>
              <a:rPr altLang="ja-JP" lang="en-US" sz="2800">
                <a:solidFill>
                  <a:srgbClr val="00FFFF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6.5 m grating separation</a:t>
            </a:r>
          </a:p>
        </p:txBody>
      </p:sp>
      <p:sp>
        <p:nvSpPr>
          <p:cNvPr id="44040" name="Rectangle 8"/>
          <p:cNvSpPr>
            <a:spLocks/>
          </p:cNvSpPr>
          <p:nvPr/>
        </p:nvSpPr>
        <p:spPr bwMode="auto">
          <a:xfrm>
            <a:off x="9928225" y="4381500"/>
            <a:ext cx="3086100" cy="381000"/>
          </a:xfrm>
          <a:prstGeom prst="rect">
            <a:avLst/>
          </a:prstGeom>
          <a:solidFill>
            <a:srgbClr val="FFFFFF"/>
          </a:solidFill>
          <a:ln cap="flat" w="12700">
            <a:noFill/>
            <a:miter lim="800000"/>
            <a:headEnd len="med" type="none" w="med"/>
            <a:tailEnd len="med" type="none" w="med"/>
          </a:ln>
        </p:spPr>
        <p:txBody>
          <a:bodyPr bIns="0" lIns="0" rIns="40639" tIns="0"/>
          <a:lstStyle/>
          <a:p>
            <a:pPr marL="39688">
              <a:spcBef>
                <a:spcPts val="1150"/>
              </a:spcBef>
            </a:pPr>
            <a:r>
              <a:rPr altLang="ja-JP" b="1" lang="en-US" sz="2000">
                <a:solidFill>
                  <a:srgbClr val="FF0000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300 mJ, 3.5 nm, 10 Hz</a:t>
            </a:r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">
                            <p:stCondLst>
                              <p:cond delay="500"/>
                            </p:stCondLst>
                            <p:childTnLst>
                              <p:par>
                                <p:cTn fill="hold" grpId="0" id="8" nodeType="afterEffect" presetClass="entr" presetID="1" presetSubtype="0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id="16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utoUpdateAnimBg="0" grpId="0" spid="44039"/>
    </p:bld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/>
          <p:cNvPicPr>
            <a:picLocks noChangeArrowheads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cap="flat" w="12700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/>
          </p:cNvSpPr>
          <p:nvPr/>
        </p:nvSpPr>
        <p:spPr bwMode="auto">
          <a:xfrm>
            <a:off x="-266700" y="1854200"/>
            <a:ext cx="13823950" cy="7631113"/>
          </a:xfrm>
          <a:prstGeom prst="rect">
            <a:avLst/>
          </a:prstGeom>
          <a:solidFill>
            <a:srgbClr val="FFFFFF"/>
          </a:solidFill>
          <a:ln cap="flat" w="25400">
            <a:noFill/>
            <a:miter lim="800000"/>
            <a:headEnd len="med" type="none" w="med"/>
            <a:tailEnd len="med" type="none" w="med"/>
          </a:ln>
        </p:spPr>
        <p:txBody>
          <a:bodyPr bIns="0" lIns="0" rIns="0" tIns="0"/>
          <a:lstStyle/>
          <a:p>
            <a:endParaRPr altLang="en-US" lang="ja-JP"/>
          </a:p>
        </p:txBody>
      </p:sp>
      <p:sp>
        <p:nvSpPr>
          <p:cNvPr id="45059" name="Rectangle 3"/>
          <p:cNvSpPr>
            <a:spLocks/>
          </p:cNvSpPr>
          <p:nvPr/>
        </p:nvSpPr>
        <p:spPr bwMode="auto">
          <a:xfrm>
            <a:off x="1271588" y="303213"/>
            <a:ext cx="10477500" cy="800100"/>
          </a:xfrm>
          <a:prstGeom prst="rect">
            <a:avLst/>
          </a:prstGeom>
          <a:noFill/>
          <a:ln cap="flat" w="12700">
            <a:noFill/>
            <a:miter lim="800000"/>
            <a:headEnd len="med" type="none" w="med"/>
            <a:tailEnd len="med" type="none" w="med"/>
          </a:ln>
        </p:spPr>
        <p:txBody>
          <a:bodyPr anchor="b" bIns="88900" lIns="88900" rIns="88888" tIns="88900"/>
          <a:lstStyle/>
          <a:p>
            <a:r>
              <a:rPr altLang="ja-JP" lang="en-US" sz="4400">
                <a:solidFill>
                  <a:srgbClr val="FFFF00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Next steps: pump laser design</a:t>
            </a:r>
          </a:p>
        </p:txBody>
      </p:sp>
      <p:pic>
        <p:nvPicPr>
          <p:cNvPr id="45060" name="Picture 4"/>
          <p:cNvPicPr>
            <a:picLocks noChangeArrowheads="1"/>
          </p:cNvPicPr>
          <p:nvPr/>
        </p:nvPicPr>
        <p:blipFill>
          <a:blip cstate="print" r:embed="rId4"/>
          <a:srcRect t="7086"/>
          <a:stretch>
            <a:fillRect/>
          </a:stretch>
        </p:blipFill>
        <p:spPr bwMode="auto">
          <a:xfrm>
            <a:off x="1304925" y="1998663"/>
            <a:ext cx="10583863" cy="4722812"/>
          </a:xfrm>
          <a:prstGeom prst="rect">
            <a:avLst/>
          </a:prstGeom>
          <a:noFill/>
          <a:ln cap="flat" w="9525">
            <a:noFill/>
            <a:miter lim="800000"/>
            <a:headEnd/>
            <a:tailEnd/>
          </a:ln>
        </p:spPr>
      </p:pic>
      <p:grpSp>
        <p:nvGrpSpPr>
          <p:cNvPr id="45061" name="Group 5"/>
          <p:cNvGrpSpPr>
            <a:grpSpLocks/>
          </p:cNvGrpSpPr>
          <p:nvPr/>
        </p:nvGrpSpPr>
        <p:grpSpPr bwMode="auto">
          <a:xfrm>
            <a:off x="2332038" y="6856413"/>
            <a:ext cx="8932862" cy="2057400"/>
            <a:chOff x="0" y="0"/>
            <a:chExt cx="5627" cy="1296"/>
          </a:xfrm>
        </p:grpSpPr>
        <p:pic>
          <p:nvPicPr>
            <p:cNvPr id="45062" name="Picture 6"/>
            <p:cNvPicPr>
              <a:picLocks noChangeArrowheads="1"/>
            </p:cNvPicPr>
            <p:nvPr/>
          </p:nvPicPr>
          <p:blipFill>
            <a:blip cstate="print" r:embed="rId5"/>
            <a:srcRect b="159" r="26"/>
            <a:stretch>
              <a:fillRect/>
            </a:stretch>
          </p:blipFill>
          <p:spPr bwMode="auto">
            <a:xfrm>
              <a:off x="0" y="44"/>
              <a:ext cx="5627" cy="1095"/>
            </a:xfrm>
            <a:prstGeom prst="rect">
              <a:avLst/>
            </a:prstGeom>
            <a:noFill/>
            <a:ln cap="flat" w="25400">
              <a:noFill/>
              <a:miter lim="800000"/>
              <a:headEnd/>
              <a:tailEnd/>
            </a:ln>
          </p:spPr>
        </p:pic>
        <p:sp>
          <p:nvSpPr>
            <p:cNvPr id="45063" name="Rectangle 7"/>
            <p:cNvSpPr>
              <a:spLocks/>
            </p:cNvSpPr>
            <p:nvPr/>
          </p:nvSpPr>
          <p:spPr bwMode="auto">
            <a:xfrm>
              <a:off x="278" y="1016"/>
              <a:ext cx="1074" cy="280"/>
            </a:xfrm>
            <a:prstGeom prst="rect">
              <a:avLst/>
            </a:prstGeom>
            <a:solidFill>
              <a:srgbClr val="FFFFFF"/>
            </a:solidFill>
            <a:ln cap="flat" w="12700">
              <a:noFill/>
              <a:miter lim="800000"/>
              <a:headEnd len="med" type="none" w="med"/>
              <a:tailEnd len="med" type="none" w="med"/>
            </a:ln>
          </p:spPr>
          <p:txBody>
            <a:bodyPr bIns="0" lIns="0" rIns="40639" tIns="0" wrap="none">
              <a:spAutoFit/>
            </a:bodyPr>
            <a:lstStyle/>
            <a:p>
              <a:pPr marL="39688"/>
              <a:r>
                <a:rPr altLang="ja-JP" b="1" lang="en-US" sz="2400">
                  <a:solidFill>
                    <a:srgbClr val="FF0000"/>
                  </a:solidFill>
                  <a:latin charset="0" typeface="Arial"/>
                  <a:ea charset="-128" typeface="ＭＳ Ｐゴシック"/>
                  <a:cs charset="0" typeface="Arial"/>
                  <a:sym charset="0" typeface="Arial"/>
                </a:rPr>
                <a:t>2 × 240 mJ</a:t>
              </a:r>
            </a:p>
          </p:txBody>
        </p:sp>
        <p:sp>
          <p:nvSpPr>
            <p:cNvPr id="45064" name="Rectangle 8"/>
            <p:cNvSpPr>
              <a:spLocks/>
            </p:cNvSpPr>
            <p:nvPr/>
          </p:nvSpPr>
          <p:spPr bwMode="auto">
            <a:xfrm>
              <a:off x="2023" y="1016"/>
              <a:ext cx="691" cy="280"/>
            </a:xfrm>
            <a:prstGeom prst="rect">
              <a:avLst/>
            </a:prstGeom>
            <a:solidFill>
              <a:srgbClr val="FFFFFF"/>
            </a:solidFill>
            <a:ln cap="flat" w="12700">
              <a:noFill/>
              <a:miter lim="800000"/>
              <a:headEnd len="med" type="none" w="med"/>
              <a:tailEnd len="med" type="none" w="med"/>
            </a:ln>
          </p:spPr>
          <p:txBody>
            <a:bodyPr bIns="0" lIns="0" rIns="40639" tIns="0" wrap="none">
              <a:spAutoFit/>
            </a:bodyPr>
            <a:lstStyle/>
            <a:p>
              <a:pPr marL="39688"/>
              <a:r>
                <a:rPr altLang="ja-JP" b="1" lang="en-US" sz="2400">
                  <a:solidFill>
                    <a:srgbClr val="FF0000"/>
                  </a:solidFill>
                  <a:latin charset="0" typeface="Arial"/>
                  <a:ea charset="-128" typeface="ＭＳ Ｐゴシック"/>
                  <a:cs charset="0" typeface="Arial"/>
                  <a:sym charset="0" typeface="Arial"/>
                </a:rPr>
                <a:t>4 × 1 J</a:t>
              </a:r>
            </a:p>
          </p:txBody>
        </p:sp>
        <p:sp>
          <p:nvSpPr>
            <p:cNvPr id="45065" name="Rectangle 9"/>
            <p:cNvSpPr>
              <a:spLocks/>
            </p:cNvSpPr>
            <p:nvPr/>
          </p:nvSpPr>
          <p:spPr bwMode="auto">
            <a:xfrm>
              <a:off x="3434" y="1016"/>
              <a:ext cx="796" cy="280"/>
            </a:xfrm>
            <a:prstGeom prst="rect">
              <a:avLst/>
            </a:prstGeom>
            <a:solidFill>
              <a:srgbClr val="FFFFFF"/>
            </a:solidFill>
            <a:ln cap="flat" w="12700">
              <a:noFill/>
              <a:miter lim="800000"/>
              <a:headEnd len="med" type="none" w="med"/>
              <a:tailEnd len="med" type="none" w="med"/>
            </a:ln>
          </p:spPr>
          <p:txBody>
            <a:bodyPr bIns="0" lIns="0" rIns="40639" tIns="0" wrap="none">
              <a:spAutoFit/>
            </a:bodyPr>
            <a:lstStyle/>
            <a:p>
              <a:pPr marL="39688"/>
              <a:r>
                <a:rPr altLang="ja-JP" b="1" lang="en-US" sz="2400">
                  <a:solidFill>
                    <a:srgbClr val="FF0000"/>
                  </a:solidFill>
                  <a:latin charset="0" typeface="Arial"/>
                  <a:ea charset="-128" typeface="ＭＳ Ｐゴシック"/>
                  <a:cs charset="0" typeface="Arial"/>
                  <a:sym charset="0" typeface="Arial"/>
                </a:rPr>
                <a:t>4 × 12 J</a:t>
              </a:r>
            </a:p>
          </p:txBody>
        </p:sp>
        <p:sp>
          <p:nvSpPr>
            <p:cNvPr id="45066" name="Rectangle 10"/>
            <p:cNvSpPr>
              <a:spLocks/>
            </p:cNvSpPr>
            <p:nvPr/>
          </p:nvSpPr>
          <p:spPr bwMode="auto">
            <a:xfrm>
              <a:off x="1238" y="52"/>
              <a:ext cx="606" cy="288"/>
            </a:xfrm>
            <a:prstGeom prst="rect">
              <a:avLst/>
            </a:prstGeom>
            <a:solidFill>
              <a:srgbClr val="FFFFFF"/>
            </a:solidFill>
            <a:ln cap="flat" w="12700">
              <a:noFill/>
              <a:miter lim="800000"/>
              <a:headEnd len="med" type="none" w="med"/>
              <a:tailEnd len="med" type="none" w="med"/>
            </a:ln>
          </p:spPr>
          <p:txBody>
            <a:bodyPr bIns="0" lIns="0" rIns="0" tIns="0"/>
            <a:lstStyle/>
            <a:p>
              <a:endParaRPr altLang="en-US" lang="ja-JP"/>
            </a:p>
          </p:txBody>
        </p:sp>
        <p:sp>
          <p:nvSpPr>
            <p:cNvPr id="45067" name="Rectangle 11"/>
            <p:cNvSpPr>
              <a:spLocks/>
            </p:cNvSpPr>
            <p:nvPr/>
          </p:nvSpPr>
          <p:spPr bwMode="auto">
            <a:xfrm>
              <a:off x="2820" y="14"/>
              <a:ext cx="606" cy="288"/>
            </a:xfrm>
            <a:prstGeom prst="rect">
              <a:avLst/>
            </a:prstGeom>
            <a:solidFill>
              <a:srgbClr val="FFFFFF"/>
            </a:solidFill>
            <a:ln cap="flat" w="12700">
              <a:noFill/>
              <a:miter lim="800000"/>
              <a:headEnd len="med" type="none" w="med"/>
              <a:tailEnd len="med" type="none" w="med"/>
            </a:ln>
          </p:spPr>
          <p:txBody>
            <a:bodyPr bIns="0" lIns="0" rIns="0" tIns="0"/>
            <a:lstStyle/>
            <a:p>
              <a:endParaRPr altLang="en-US" lang="ja-JP"/>
            </a:p>
          </p:txBody>
        </p:sp>
        <p:sp>
          <p:nvSpPr>
            <p:cNvPr id="45068" name="Rectangle 12"/>
            <p:cNvSpPr>
              <a:spLocks/>
            </p:cNvSpPr>
            <p:nvPr/>
          </p:nvSpPr>
          <p:spPr bwMode="auto">
            <a:xfrm>
              <a:off x="3839" y="0"/>
              <a:ext cx="606" cy="288"/>
            </a:xfrm>
            <a:prstGeom prst="rect">
              <a:avLst/>
            </a:prstGeom>
            <a:solidFill>
              <a:srgbClr val="FFFFFF"/>
            </a:solidFill>
            <a:ln cap="flat" w="12700">
              <a:noFill/>
              <a:miter lim="800000"/>
              <a:headEnd len="med" type="none" w="med"/>
              <a:tailEnd len="med" type="none" w="med"/>
            </a:ln>
          </p:spPr>
          <p:txBody>
            <a:bodyPr bIns="0" lIns="0" rIns="0" tIns="0"/>
            <a:lstStyle/>
            <a:p>
              <a:endParaRPr altLang="en-US" lang="ja-JP"/>
            </a:p>
          </p:txBody>
        </p:sp>
      </p:grpSp>
      <p:sp>
        <p:nvSpPr>
          <p:cNvPr id="45069" name="Rectangle 13"/>
          <p:cNvSpPr>
            <a:spLocks/>
          </p:cNvSpPr>
          <p:nvPr/>
        </p:nvSpPr>
        <p:spPr bwMode="auto">
          <a:xfrm>
            <a:off x="6153150" y="5329238"/>
            <a:ext cx="6511925" cy="800100"/>
          </a:xfrm>
          <a:prstGeom prst="rect">
            <a:avLst/>
          </a:prstGeom>
          <a:noFill/>
          <a:ln cap="flat" w="12700">
            <a:noFill/>
            <a:miter lim="800000"/>
            <a:headEnd len="med" type="none" w="med"/>
            <a:tailEnd len="med" type="none" w="med"/>
          </a:ln>
        </p:spPr>
        <p:txBody>
          <a:bodyPr bIns="0" lIns="0" rIns="40635" tIns="0" wrap="none">
            <a:spAutoFit/>
          </a:bodyPr>
          <a:lstStyle/>
          <a:p>
            <a:pPr algn="l" marL="39688">
              <a:buClr>
                <a:srgbClr val="000000"/>
              </a:buClr>
              <a:buSzPct val="100000"/>
              <a:buFont charset="0" typeface="Arial"/>
              <a:buChar char="•"/>
            </a:pPr>
            <a:r>
              <a:rPr altLang="ja-JP" lang="en-US" sz="2400">
                <a:solidFill>
                  <a:srgbClr val="000000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 Yb:YAG crystals are already in stock</a:t>
            </a:r>
          </a:p>
          <a:p>
            <a:pPr algn="l" marL="39688">
              <a:buClr>
                <a:srgbClr val="000000"/>
              </a:buClr>
              <a:buSzPct val="100000"/>
              <a:buFont charset="0" typeface="Arial"/>
              <a:buChar char="•"/>
            </a:pPr>
            <a:r>
              <a:rPr altLang="ja-JP" lang="en-US" sz="2400">
                <a:solidFill>
                  <a:srgbClr val="000000"/>
                </a:solidFill>
                <a:latin charset="0" typeface="Arial"/>
                <a:ea charset="-128" typeface="ＭＳ Ｐゴシック"/>
                <a:cs charset="0" typeface="Arial"/>
                <a:sym charset="0" typeface="Arial"/>
              </a:rPr>
              <a:t> buliding of stages will commence immediately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47106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6700" y="1508125"/>
            <a:ext cx="9931400" cy="396557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47107" name="Rectangle 3"/>
          <p:cNvSpPr>
            <a:spLocks/>
          </p:cNvSpPr>
          <p:nvPr/>
        </p:nvSpPr>
        <p:spPr bwMode="auto">
          <a:xfrm>
            <a:off x="2230438" y="400050"/>
            <a:ext cx="8548687" cy="393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X-ray generation: Undulator radiation towards FEL</a:t>
            </a:r>
          </a:p>
        </p:txBody>
      </p:sp>
      <p:pic>
        <p:nvPicPr>
          <p:cNvPr id="47108" name="Picture 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3925" y="5905500"/>
            <a:ext cx="5308600" cy="3578225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47109" name="Rectangle 5"/>
          <p:cNvSpPr>
            <a:spLocks/>
          </p:cNvSpPr>
          <p:nvPr/>
        </p:nvSpPr>
        <p:spPr bwMode="auto">
          <a:xfrm>
            <a:off x="2692400" y="3746500"/>
            <a:ext cx="1255713" cy="3810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capillary </a:t>
            </a:r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3763963" y="3279775"/>
            <a:ext cx="1608137" cy="6731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quadrupole </a:t>
            </a:r>
          </a:p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lenses</a:t>
            </a:r>
          </a:p>
        </p:txBody>
      </p:sp>
      <p:sp>
        <p:nvSpPr>
          <p:cNvPr id="47111" name="Rectangle 7"/>
          <p:cNvSpPr>
            <a:spLocks/>
          </p:cNvSpPr>
          <p:nvPr/>
        </p:nvSpPr>
        <p:spPr bwMode="auto">
          <a:xfrm>
            <a:off x="5327650" y="2860675"/>
            <a:ext cx="704850" cy="6731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Al </a:t>
            </a:r>
          </a:p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filter</a:t>
            </a:r>
          </a:p>
        </p:txBody>
      </p:sp>
      <p:sp>
        <p:nvSpPr>
          <p:cNvPr id="47112" name="Rectangle 8"/>
          <p:cNvSpPr>
            <a:spLocks/>
          </p:cNvSpPr>
          <p:nvPr/>
        </p:nvSpPr>
        <p:spPr bwMode="auto">
          <a:xfrm>
            <a:off x="6257925" y="2686050"/>
            <a:ext cx="1370013" cy="6731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miniature </a:t>
            </a:r>
          </a:p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undulator</a:t>
            </a:r>
          </a:p>
        </p:txBody>
      </p:sp>
      <p:sp>
        <p:nvSpPr>
          <p:cNvPr id="47113" name="Rectangle 9"/>
          <p:cNvSpPr>
            <a:spLocks/>
          </p:cNvSpPr>
          <p:nvPr/>
        </p:nvSpPr>
        <p:spPr bwMode="auto">
          <a:xfrm>
            <a:off x="1957388" y="5095875"/>
            <a:ext cx="1157287" cy="3810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1J, 40 fs</a:t>
            </a:r>
          </a:p>
        </p:txBody>
      </p:sp>
      <p:sp>
        <p:nvSpPr>
          <p:cNvPr id="47114" name="Rectangle 10"/>
          <p:cNvSpPr>
            <a:spLocks/>
          </p:cNvSpPr>
          <p:nvPr/>
        </p:nvSpPr>
        <p:spPr bwMode="auto">
          <a:xfrm>
            <a:off x="7164388" y="1885950"/>
            <a:ext cx="1227137" cy="6731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pointing </a:t>
            </a:r>
          </a:p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screen</a:t>
            </a:r>
          </a:p>
        </p:txBody>
      </p:sp>
      <p:sp>
        <p:nvSpPr>
          <p:cNvPr id="47115" name="Rectangle 11"/>
          <p:cNvSpPr>
            <a:spLocks/>
          </p:cNvSpPr>
          <p:nvPr/>
        </p:nvSpPr>
        <p:spPr bwMode="auto">
          <a:xfrm>
            <a:off x="7921625" y="4718050"/>
            <a:ext cx="1763713" cy="6731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electron </a:t>
            </a:r>
          </a:p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spectrometer</a:t>
            </a:r>
          </a:p>
        </p:txBody>
      </p:sp>
      <p:sp>
        <p:nvSpPr>
          <p:cNvPr id="47116" name="Rectangle 12"/>
          <p:cNvSpPr>
            <a:spLocks/>
          </p:cNvSpPr>
          <p:nvPr/>
        </p:nvSpPr>
        <p:spPr bwMode="auto">
          <a:xfrm>
            <a:off x="8974138" y="1644650"/>
            <a:ext cx="2471737" cy="3810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X-ray spectrometer</a:t>
            </a:r>
          </a:p>
        </p:txBody>
      </p:sp>
      <p:sp>
        <p:nvSpPr>
          <p:cNvPr id="47117" name="Rectangle 13"/>
          <p:cNvSpPr>
            <a:spLocks/>
          </p:cNvSpPr>
          <p:nvPr/>
        </p:nvSpPr>
        <p:spPr bwMode="auto">
          <a:xfrm>
            <a:off x="6503988" y="7254875"/>
            <a:ext cx="4241800" cy="9017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Chromaticity of lenses acts as energy filter</a:t>
            </a:r>
          </a:p>
        </p:txBody>
      </p:sp>
      <p:sp>
        <p:nvSpPr>
          <p:cNvPr id="47118" name="Rectangle 14"/>
          <p:cNvSpPr>
            <a:spLocks/>
          </p:cNvSpPr>
          <p:nvPr/>
        </p:nvSpPr>
        <p:spPr bwMode="auto">
          <a:xfrm>
            <a:off x="6451600" y="9207500"/>
            <a:ext cx="6365875" cy="3175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16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M. Fuchs et al., Nature physics, DOI: 10.1038/NPHYS1404, (2009)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48130" name="AutoShape 2"/>
          <p:cNvSpPr>
            <a:spLocks/>
          </p:cNvSpPr>
          <p:nvPr/>
        </p:nvSpPr>
        <p:spPr bwMode="auto">
          <a:xfrm>
            <a:off x="1092200" y="1828800"/>
            <a:ext cx="11315700" cy="7835900"/>
          </a:xfrm>
          <a:prstGeom prst="roundRect">
            <a:avLst>
              <a:gd name="adj" fmla="val 2426"/>
            </a:avLst>
          </a:prstGeom>
          <a:solidFill>
            <a:srgbClr val="FFFFFF"/>
          </a:solidFill>
          <a:ln w="25400" cap="flat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pic>
        <p:nvPicPr>
          <p:cNvPr id="48131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2225" y="3314700"/>
            <a:ext cx="10934700" cy="2692400"/>
          </a:xfrm>
          <a:prstGeom prst="rect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</p:spPr>
      </p:pic>
      <p:pic>
        <p:nvPicPr>
          <p:cNvPr id="48132" name="Picture 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913" y="2049463"/>
            <a:ext cx="10834687" cy="6553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grpSp>
        <p:nvGrpSpPr>
          <p:cNvPr id="48133" name="Group 5"/>
          <p:cNvGrpSpPr>
            <a:grpSpLocks/>
          </p:cNvGrpSpPr>
          <p:nvPr/>
        </p:nvGrpSpPr>
        <p:grpSpPr bwMode="auto">
          <a:xfrm>
            <a:off x="6921500" y="8166100"/>
            <a:ext cx="5156200" cy="1308100"/>
            <a:chOff x="0" y="0"/>
            <a:chExt cx="3248" cy="824"/>
          </a:xfrm>
        </p:grpSpPr>
        <p:sp>
          <p:nvSpPr>
            <p:cNvPr id="48134" name="Rectangle 6"/>
            <p:cNvSpPr>
              <a:spLocks/>
            </p:cNvSpPr>
            <p:nvPr/>
          </p:nvSpPr>
          <p:spPr bwMode="auto">
            <a:xfrm>
              <a:off x="2432" y="16"/>
              <a:ext cx="672" cy="800"/>
            </a:xfrm>
            <a:prstGeom prst="rect">
              <a:avLst/>
            </a:prstGeom>
            <a:solidFill>
              <a:srgbClr val="FFFF00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pic>
          <p:nvPicPr>
            <p:cNvPr id="48135" name="Picture 7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" y="32"/>
              <a:ext cx="3184" cy="648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48136" name="Rectangle 8"/>
            <p:cNvSpPr>
              <a:spLocks/>
            </p:cNvSpPr>
            <p:nvPr/>
          </p:nvSpPr>
          <p:spPr bwMode="auto">
            <a:xfrm>
              <a:off x="0" y="0"/>
              <a:ext cx="3248" cy="824"/>
            </a:xfrm>
            <a:prstGeom prst="rect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sp>
        <p:nvSpPr>
          <p:cNvPr id="48137" name="Rectangle 9"/>
          <p:cNvSpPr>
            <a:spLocks/>
          </p:cNvSpPr>
          <p:nvPr/>
        </p:nvSpPr>
        <p:spPr bwMode="auto">
          <a:xfrm>
            <a:off x="1231900" y="9423400"/>
            <a:ext cx="9334500" cy="317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57200" bIns="0" anchor="ctr"/>
          <a:lstStyle/>
          <a:p>
            <a:pPr algn="l">
              <a:lnSpc>
                <a:spcPts val="2400"/>
              </a:lnSpc>
              <a:spcBef>
                <a:spcPts val="600"/>
              </a:spcBef>
            </a:pPr>
            <a:r>
              <a:rPr lang="en-US" altLang="ja-JP" sz="23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  <a:sym typeface="Times New Roman" pitchFamily="18" charset="0"/>
              </a:rPr>
              <a:t>Fuchs, M. </a:t>
            </a:r>
            <a:r>
              <a:rPr lang="en-US" altLang="ja-JP" sz="2300" b="1" i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  <a:sym typeface="Times New Roman" pitchFamily="18" charset="0"/>
              </a:rPr>
              <a:t>et al. </a:t>
            </a:r>
            <a:r>
              <a:rPr lang="en-US" altLang="ja-JP" sz="23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  <a:sym typeface="Times New Roman" pitchFamily="18" charset="0"/>
              </a:rPr>
              <a:t>submitted</a:t>
            </a:r>
          </a:p>
        </p:txBody>
      </p:sp>
      <p:sp>
        <p:nvSpPr>
          <p:cNvPr id="48138" name="Rectangle 10"/>
          <p:cNvSpPr>
            <a:spLocks/>
          </p:cNvSpPr>
          <p:nvPr/>
        </p:nvSpPr>
        <p:spPr bwMode="auto">
          <a:xfrm>
            <a:off x="2984500" y="450850"/>
            <a:ext cx="7065963" cy="393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Undulator spectrum: angular dependence</a:t>
            </a:r>
          </a:p>
        </p:txBody>
      </p:sp>
      <p:sp>
        <p:nvSpPr>
          <p:cNvPr id="48139" name="Rectangle 11"/>
          <p:cNvSpPr>
            <a:spLocks/>
          </p:cNvSpPr>
          <p:nvPr/>
        </p:nvSpPr>
        <p:spPr bwMode="auto">
          <a:xfrm>
            <a:off x="1419225" y="7823200"/>
            <a:ext cx="3797300" cy="1168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2700" b="1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Similar spectra are obtained in 70% of all laser shots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04800" cy="19827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49154" name="AutoShape 2"/>
          <p:cNvSpPr>
            <a:spLocks/>
          </p:cNvSpPr>
          <p:nvPr/>
        </p:nvSpPr>
        <p:spPr bwMode="auto">
          <a:xfrm>
            <a:off x="1485900" y="1587500"/>
            <a:ext cx="10045700" cy="7823200"/>
          </a:xfrm>
          <a:prstGeom prst="roundRect">
            <a:avLst>
              <a:gd name="adj" fmla="val 2431"/>
            </a:avLst>
          </a:prstGeom>
          <a:solidFill>
            <a:srgbClr val="FFFFFF"/>
          </a:solidFill>
          <a:ln w="25400" cap="flat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pic>
        <p:nvPicPr>
          <p:cNvPr id="49155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5300" y="1674813"/>
            <a:ext cx="9448800" cy="6167437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grpSp>
        <p:nvGrpSpPr>
          <p:cNvPr id="49156" name="Group 4"/>
          <p:cNvGrpSpPr>
            <a:grpSpLocks/>
          </p:cNvGrpSpPr>
          <p:nvPr/>
        </p:nvGrpSpPr>
        <p:grpSpPr bwMode="auto">
          <a:xfrm>
            <a:off x="3797300" y="8102600"/>
            <a:ext cx="5403850" cy="1130300"/>
            <a:chOff x="0" y="0"/>
            <a:chExt cx="3404" cy="712"/>
          </a:xfrm>
        </p:grpSpPr>
        <p:sp>
          <p:nvSpPr>
            <p:cNvPr id="49157" name="Rectangle 5"/>
            <p:cNvSpPr>
              <a:spLocks/>
            </p:cNvSpPr>
            <p:nvPr/>
          </p:nvSpPr>
          <p:spPr bwMode="auto">
            <a:xfrm>
              <a:off x="831" y="378"/>
              <a:ext cx="296" cy="334"/>
            </a:xfrm>
            <a:prstGeom prst="rect">
              <a:avLst/>
            </a:prstGeom>
            <a:solidFill>
              <a:srgbClr val="FFFF00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pic>
          <p:nvPicPr>
            <p:cNvPr id="49158" name="Picture 6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3404" cy="693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  <p:sp>
        <p:nvSpPr>
          <p:cNvPr id="49159" name="Rectangle 7"/>
          <p:cNvSpPr>
            <a:spLocks/>
          </p:cNvSpPr>
          <p:nvPr/>
        </p:nvSpPr>
        <p:spPr bwMode="auto">
          <a:xfrm>
            <a:off x="4079875" y="425450"/>
            <a:ext cx="4875213" cy="393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 b="1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Electron energy dependence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5095875" y="504825"/>
            <a:ext cx="2144713" cy="736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4400">
                <a:solidFill>
                  <a:schemeClr val="tx1"/>
                </a:solidFill>
                <a:ea typeface="ＭＳ Ｐゴシック" charset="-128"/>
              </a:rPr>
              <a:t>Contrast</a:t>
            </a:r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1401763" y="2260600"/>
            <a:ext cx="1177925" cy="685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log(I)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 rot="10800000" flipH="1">
            <a:off x="1146175" y="1984375"/>
            <a:ext cx="1588" cy="6861175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1247775" y="8948738"/>
            <a:ext cx="10753725" cy="3175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50181" name="Rectangle 5"/>
          <p:cNvSpPr>
            <a:spLocks/>
          </p:cNvSpPr>
          <p:nvPr/>
        </p:nvSpPr>
        <p:spPr bwMode="auto">
          <a:xfrm>
            <a:off x="10134600" y="8883650"/>
            <a:ext cx="1028700" cy="685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time</a:t>
            </a:r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1612900" y="7023100"/>
            <a:ext cx="10045700" cy="0"/>
          </a:xfrm>
          <a:prstGeom prst="line">
            <a:avLst/>
          </a:prstGeom>
          <a:noFill/>
          <a:ln w="25400" cap="flat">
            <a:solidFill>
              <a:srgbClr val="2E6FF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50183" name="Rectangle 7"/>
          <p:cNvSpPr>
            <a:spLocks/>
          </p:cNvSpPr>
          <p:nvPr/>
        </p:nvSpPr>
        <p:spPr bwMode="auto">
          <a:xfrm>
            <a:off x="9918700" y="6191250"/>
            <a:ext cx="3683000" cy="736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2200">
                <a:solidFill>
                  <a:srgbClr val="2E6FFD"/>
                </a:solidFill>
                <a:ea typeface="ＭＳ Ｐゴシック" charset="-128"/>
              </a:rPr>
              <a:t>plasma formation </a:t>
            </a:r>
          </a:p>
          <a:p>
            <a:r>
              <a:rPr lang="en-US" altLang="ja-JP" sz="2200">
                <a:solidFill>
                  <a:srgbClr val="2E6FFD"/>
                </a:solidFill>
                <a:ea typeface="ＭＳ Ｐゴシック" charset="-128"/>
              </a:rPr>
              <a:t>threshold</a:t>
            </a:r>
          </a:p>
        </p:txBody>
      </p:sp>
      <p:grpSp>
        <p:nvGrpSpPr>
          <p:cNvPr id="50184" name="Group 8"/>
          <p:cNvGrpSpPr>
            <a:grpSpLocks/>
          </p:cNvGrpSpPr>
          <p:nvPr/>
        </p:nvGrpSpPr>
        <p:grpSpPr bwMode="auto">
          <a:xfrm>
            <a:off x="1760538" y="2316163"/>
            <a:ext cx="6908800" cy="7280275"/>
            <a:chOff x="0" y="0"/>
            <a:chExt cx="4352" cy="4586"/>
          </a:xfrm>
        </p:grpSpPr>
        <p:sp>
          <p:nvSpPr>
            <p:cNvPr id="50185" name="Rectangle 9"/>
            <p:cNvSpPr>
              <a:spLocks/>
            </p:cNvSpPr>
            <p:nvPr/>
          </p:nvSpPr>
          <p:spPr bwMode="auto">
            <a:xfrm>
              <a:off x="0" y="1481"/>
              <a:ext cx="1772" cy="664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200">
                  <a:solidFill>
                    <a:schemeClr val="tx1"/>
                  </a:solidFill>
                  <a:ea typeface="ＭＳ Ｐゴシック" charset="-128"/>
                </a:rPr>
                <a:t>ns-prepulses</a:t>
              </a:r>
            </a:p>
            <a:p>
              <a:r>
                <a:rPr lang="en-US" altLang="ja-JP" sz="2200">
                  <a:solidFill>
                    <a:schemeClr val="tx1"/>
                  </a:solidFill>
                  <a:ea typeface="ＭＳ Ｐゴシック" charset="-128"/>
                </a:rPr>
                <a:t>(regen, mirrors inserted</a:t>
              </a:r>
            </a:p>
            <a:p>
              <a:r>
                <a:rPr lang="en-US" altLang="ja-JP" sz="2200">
                  <a:solidFill>
                    <a:schemeClr val="tx1"/>
                  </a:solidFill>
                  <a:ea typeface="ＭＳ Ｐゴシック" charset="-128"/>
                </a:rPr>
                <a:t>wrong way)</a:t>
              </a:r>
            </a:p>
          </p:txBody>
        </p:sp>
        <p:sp>
          <p:nvSpPr>
            <p:cNvPr id="50186" name="Line 10"/>
            <p:cNvSpPr>
              <a:spLocks noChangeShapeType="1"/>
            </p:cNvSpPr>
            <p:nvPr/>
          </p:nvSpPr>
          <p:spPr bwMode="auto">
            <a:xfrm>
              <a:off x="732" y="2252"/>
              <a:ext cx="127" cy="273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50187" name="Line 11"/>
            <p:cNvSpPr>
              <a:spLocks noChangeShapeType="1"/>
            </p:cNvSpPr>
            <p:nvPr/>
          </p:nvSpPr>
          <p:spPr bwMode="auto">
            <a:xfrm>
              <a:off x="1458" y="2020"/>
              <a:ext cx="1578" cy="475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50188" name="Rectangle 12"/>
            <p:cNvSpPr>
              <a:spLocks/>
            </p:cNvSpPr>
            <p:nvPr/>
          </p:nvSpPr>
          <p:spPr bwMode="auto">
            <a:xfrm>
              <a:off x="1350" y="4322"/>
              <a:ext cx="2928" cy="264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200">
                  <a:solidFill>
                    <a:schemeClr val="tx1"/>
                  </a:solidFill>
                  <a:ea typeface="ＭＳ Ｐゴシック" charset="-128"/>
                </a:rPr>
                <a:t>ASE pedestal (oscillator, high regen gain)</a:t>
              </a:r>
            </a:p>
          </p:txBody>
        </p:sp>
        <p:sp>
          <p:nvSpPr>
            <p:cNvPr id="50189" name="Rectangle 13"/>
            <p:cNvSpPr>
              <a:spLocks/>
            </p:cNvSpPr>
            <p:nvPr/>
          </p:nvSpPr>
          <p:spPr bwMode="auto">
            <a:xfrm>
              <a:off x="2303" y="0"/>
              <a:ext cx="1734" cy="864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200">
                  <a:solidFill>
                    <a:schemeClr val="tx1"/>
                  </a:solidFill>
                  <a:ea typeface="ＭＳ Ｐゴシック" charset="-128"/>
                </a:rPr>
                <a:t>Compression wings</a:t>
              </a:r>
            </a:p>
            <a:p>
              <a:r>
                <a:rPr lang="en-US" altLang="ja-JP" sz="2200">
                  <a:solidFill>
                    <a:schemeClr val="tx1"/>
                  </a:solidFill>
                  <a:ea typeface="ＭＳ Ｐゴシック" charset="-128"/>
                </a:rPr>
                <a:t>(phase errors,</a:t>
              </a:r>
            </a:p>
            <a:p>
              <a:r>
                <a:rPr lang="en-US" altLang="ja-JP" sz="2200">
                  <a:solidFill>
                    <a:schemeClr val="tx1"/>
                  </a:solidFill>
                  <a:ea typeface="ＭＳ Ｐゴシック" charset="-128"/>
                </a:rPr>
                <a:t>non-gaussian spectrum,</a:t>
              </a:r>
            </a:p>
            <a:p>
              <a:r>
                <a:rPr lang="en-US" altLang="ja-JP" sz="2200">
                  <a:solidFill>
                    <a:schemeClr val="tx1"/>
                  </a:solidFill>
                  <a:ea typeface="ＭＳ Ｐゴシック" charset="-128"/>
                </a:rPr>
                <a:t>spectral clipping)</a:t>
              </a:r>
            </a:p>
          </p:txBody>
        </p:sp>
        <p:sp>
          <p:nvSpPr>
            <p:cNvPr id="50190" name="Line 14"/>
            <p:cNvSpPr>
              <a:spLocks noChangeShapeType="1"/>
            </p:cNvSpPr>
            <p:nvPr/>
          </p:nvSpPr>
          <p:spPr bwMode="auto">
            <a:xfrm>
              <a:off x="3548" y="956"/>
              <a:ext cx="804" cy="69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50191" name="Line 15"/>
            <p:cNvSpPr>
              <a:spLocks noChangeShapeType="1"/>
            </p:cNvSpPr>
            <p:nvPr/>
          </p:nvSpPr>
          <p:spPr bwMode="auto">
            <a:xfrm>
              <a:off x="3354" y="1012"/>
              <a:ext cx="694" cy="831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50192" name="Line 16"/>
            <p:cNvSpPr>
              <a:spLocks noChangeShapeType="1"/>
            </p:cNvSpPr>
            <p:nvPr/>
          </p:nvSpPr>
          <p:spPr bwMode="auto">
            <a:xfrm>
              <a:off x="2402" y="2900"/>
              <a:ext cx="114" cy="140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50193" name="Group 17"/>
          <p:cNvGrpSpPr>
            <a:grpSpLocks/>
          </p:cNvGrpSpPr>
          <p:nvPr/>
        </p:nvGrpSpPr>
        <p:grpSpPr bwMode="auto">
          <a:xfrm>
            <a:off x="1817688" y="3143250"/>
            <a:ext cx="3186112" cy="4478338"/>
            <a:chOff x="0" y="0"/>
            <a:chExt cx="2007" cy="2821"/>
          </a:xfrm>
        </p:grpSpPr>
        <p:sp>
          <p:nvSpPr>
            <p:cNvPr id="50194" name="Rectangle 18"/>
            <p:cNvSpPr>
              <a:spLocks/>
            </p:cNvSpPr>
            <p:nvPr/>
          </p:nvSpPr>
          <p:spPr bwMode="auto">
            <a:xfrm>
              <a:off x="0" y="0"/>
              <a:ext cx="1856" cy="96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400">
                  <a:solidFill>
                    <a:schemeClr val="tx1"/>
                  </a:solidFill>
                  <a:ea typeface="ＭＳ Ｐゴシック" charset="-128"/>
                </a:rPr>
                <a:t>gain reduction in regen</a:t>
              </a:r>
            </a:p>
            <a:p>
              <a:r>
                <a:rPr lang="en-US" altLang="ja-JP" sz="2400">
                  <a:solidFill>
                    <a:schemeClr val="tx1"/>
                  </a:solidFill>
                  <a:ea typeface="ＭＳ Ｐゴシック" charset="-128"/>
                </a:rPr>
                <a:t>oscillator contrast</a:t>
              </a:r>
            </a:p>
            <a:p>
              <a:r>
                <a:rPr lang="en-US" altLang="ja-JP" sz="2400">
                  <a:solidFill>
                    <a:schemeClr val="tx1"/>
                  </a:solidFill>
                  <a:ea typeface="ＭＳ Ｐゴシック" charset="-128"/>
                </a:rPr>
                <a:t>Pockels cell, absorber</a:t>
              </a:r>
            </a:p>
            <a:p>
              <a:r>
                <a:rPr lang="en-US" altLang="ja-JP" sz="2400">
                  <a:solidFill>
                    <a:schemeClr val="tx1"/>
                  </a:solidFill>
                  <a:ea typeface="ＭＳ Ｐゴシック" charset="-128"/>
                </a:rPr>
                <a:t>(current upgrade)</a:t>
              </a:r>
            </a:p>
          </p:txBody>
        </p:sp>
        <p:sp>
          <p:nvSpPr>
            <p:cNvPr id="50195" name="Line 19"/>
            <p:cNvSpPr>
              <a:spLocks noChangeShapeType="1"/>
            </p:cNvSpPr>
            <p:nvPr/>
          </p:nvSpPr>
          <p:spPr bwMode="auto">
            <a:xfrm rot="10800000">
              <a:off x="1574" y="956"/>
              <a:ext cx="433" cy="1865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50196" name="Group 20"/>
          <p:cNvGrpSpPr>
            <a:grpSpLocks/>
          </p:cNvGrpSpPr>
          <p:nvPr/>
        </p:nvGrpSpPr>
        <p:grpSpPr bwMode="auto">
          <a:xfrm>
            <a:off x="4835525" y="4692650"/>
            <a:ext cx="3505200" cy="1670050"/>
            <a:chOff x="0" y="0"/>
            <a:chExt cx="2208" cy="1052"/>
          </a:xfrm>
        </p:grpSpPr>
        <p:sp>
          <p:nvSpPr>
            <p:cNvPr id="50197" name="Rectangle 21"/>
            <p:cNvSpPr>
              <a:spLocks/>
            </p:cNvSpPr>
            <p:nvPr/>
          </p:nvSpPr>
          <p:spPr bwMode="auto">
            <a:xfrm>
              <a:off x="0" y="0"/>
              <a:ext cx="1695" cy="51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400">
                  <a:solidFill>
                    <a:schemeClr val="tx1"/>
                  </a:solidFill>
                  <a:ea typeface="ＭＳ Ｐゴシック" charset="-128"/>
                </a:rPr>
                <a:t>plasma mirror</a:t>
              </a:r>
            </a:p>
            <a:p>
              <a:r>
                <a:rPr lang="en-US" altLang="ja-JP" sz="2400">
                  <a:solidFill>
                    <a:schemeClr val="tx1"/>
                  </a:solidFill>
                  <a:ea typeface="ＭＳ Ｐゴシック" charset="-128"/>
                </a:rPr>
                <a:t>(under construction)</a:t>
              </a:r>
            </a:p>
          </p:txBody>
        </p:sp>
        <p:sp>
          <p:nvSpPr>
            <p:cNvPr id="50198" name="Line 22"/>
            <p:cNvSpPr>
              <a:spLocks noChangeShapeType="1"/>
            </p:cNvSpPr>
            <p:nvPr/>
          </p:nvSpPr>
          <p:spPr bwMode="auto">
            <a:xfrm rot="10800000">
              <a:off x="1081" y="484"/>
              <a:ext cx="1127" cy="568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pic>
        <p:nvPicPr>
          <p:cNvPr id="50199" name="Picture 2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0375" y="2393950"/>
            <a:ext cx="9544050" cy="48704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50200" name="Picture 2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4663" y="2409825"/>
            <a:ext cx="9513887" cy="58483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50201" name="Picture 2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44663" y="2449513"/>
            <a:ext cx="9513887" cy="68199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50202" name="Picture 26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41488" y="2449513"/>
            <a:ext cx="9485312" cy="68199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50203" name="Rectangle 27"/>
          <p:cNvSpPr>
            <a:spLocks/>
          </p:cNvSpPr>
          <p:nvPr/>
        </p:nvSpPr>
        <p:spPr bwMode="auto">
          <a:xfrm>
            <a:off x="596900" y="2254250"/>
            <a:ext cx="368300" cy="685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0</a:t>
            </a:r>
          </a:p>
        </p:txBody>
      </p:sp>
      <p:sp>
        <p:nvSpPr>
          <p:cNvPr id="50204" name="Rectangle 28"/>
          <p:cNvSpPr>
            <a:spLocks/>
          </p:cNvSpPr>
          <p:nvPr/>
        </p:nvSpPr>
        <p:spPr bwMode="auto">
          <a:xfrm>
            <a:off x="260350" y="6686550"/>
            <a:ext cx="785813" cy="685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-10</a:t>
            </a:r>
          </a:p>
        </p:txBody>
      </p:sp>
      <p:sp>
        <p:nvSpPr>
          <p:cNvPr id="50205" name="Rectangle 29"/>
          <p:cNvSpPr>
            <a:spLocks/>
          </p:cNvSpPr>
          <p:nvPr/>
        </p:nvSpPr>
        <p:spPr bwMode="auto">
          <a:xfrm>
            <a:off x="260350" y="8883650"/>
            <a:ext cx="785813" cy="685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-15</a:t>
            </a:r>
          </a:p>
        </p:txBody>
      </p:sp>
      <p:sp>
        <p:nvSpPr>
          <p:cNvPr id="50206" name="Rectangle 30"/>
          <p:cNvSpPr>
            <a:spLocks/>
          </p:cNvSpPr>
          <p:nvPr/>
        </p:nvSpPr>
        <p:spPr bwMode="auto">
          <a:xfrm>
            <a:off x="531813" y="4502150"/>
            <a:ext cx="531812" cy="685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-5</a:t>
            </a:r>
          </a:p>
        </p:txBody>
      </p:sp>
      <p:grpSp>
        <p:nvGrpSpPr>
          <p:cNvPr id="50207" name="Group 31"/>
          <p:cNvGrpSpPr>
            <a:grpSpLocks/>
          </p:cNvGrpSpPr>
          <p:nvPr/>
        </p:nvGrpSpPr>
        <p:grpSpPr bwMode="auto">
          <a:xfrm>
            <a:off x="9486900" y="2016125"/>
            <a:ext cx="3100388" cy="3998913"/>
            <a:chOff x="0" y="0"/>
            <a:chExt cx="1953" cy="2519"/>
          </a:xfrm>
        </p:grpSpPr>
        <p:sp>
          <p:nvSpPr>
            <p:cNvPr id="50208" name="Rectangle 32"/>
            <p:cNvSpPr>
              <a:spLocks/>
            </p:cNvSpPr>
            <p:nvPr/>
          </p:nvSpPr>
          <p:spPr bwMode="auto">
            <a:xfrm>
              <a:off x="117" y="0"/>
              <a:ext cx="1836" cy="73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400">
                  <a:solidFill>
                    <a:schemeClr val="tx1"/>
                  </a:solidFill>
                  <a:ea typeface="ＭＳ Ｐゴシック" charset="-128"/>
                </a:rPr>
                <a:t>spectral smoothing, </a:t>
              </a:r>
            </a:p>
            <a:p>
              <a:r>
                <a:rPr lang="en-US" altLang="ja-JP" sz="2400">
                  <a:solidFill>
                    <a:schemeClr val="tx1"/>
                  </a:solidFill>
                  <a:ea typeface="ＭＳ Ｐゴシック" charset="-128"/>
                </a:rPr>
                <a:t>dispersion fine-control</a:t>
              </a:r>
            </a:p>
            <a:p>
              <a:r>
                <a:rPr lang="en-US" altLang="ja-JP" sz="2400">
                  <a:solidFill>
                    <a:schemeClr val="tx1"/>
                  </a:solidFill>
                  <a:ea typeface="ＭＳ Ｐゴシック" charset="-128"/>
                </a:rPr>
                <a:t>(future options)</a:t>
              </a:r>
            </a:p>
          </p:txBody>
        </p:sp>
        <p:sp>
          <p:nvSpPr>
            <p:cNvPr id="50209" name="Line 33"/>
            <p:cNvSpPr>
              <a:spLocks noChangeShapeType="1"/>
            </p:cNvSpPr>
            <p:nvPr/>
          </p:nvSpPr>
          <p:spPr bwMode="auto">
            <a:xfrm rot="10800000" flipH="1">
              <a:off x="0" y="721"/>
              <a:ext cx="1012" cy="1798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2472320" presetClass="entr" presetSubtype="90316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82472320" presetClass="entr" presetSubtype="903158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2472320" presetClass="entr" presetSubtype="9031624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82472320" presetClass="entr" presetSubtype="903160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2472320" presetClass="entr" presetSubtype="9031636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82472320" presetClass="entr" presetSubtype="903166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4922838" y="292100"/>
            <a:ext cx="3154362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or: using lasers</a:t>
            </a:r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4206875" y="1635125"/>
            <a:ext cx="5119688" cy="487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focusability of coherent light:</a:t>
            </a:r>
          </a:p>
        </p:txBody>
      </p:sp>
      <p:pic>
        <p:nvPicPr>
          <p:cNvPr id="14339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7200" y="2324100"/>
            <a:ext cx="8636000" cy="609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0" name="Line 4"/>
          <p:cNvSpPr>
            <a:spLocks noChangeShapeType="1"/>
          </p:cNvSpPr>
          <p:nvPr/>
        </p:nvSpPr>
        <p:spPr bwMode="auto">
          <a:xfrm rot="10800000" flipH="1">
            <a:off x="1938338" y="2298700"/>
            <a:ext cx="8856662" cy="5418138"/>
          </a:xfrm>
          <a:prstGeom prst="line">
            <a:avLst/>
          </a:prstGeom>
          <a:noFill/>
          <a:ln w="15875">
            <a:solidFill>
              <a:schemeClr val="tx1"/>
            </a:solidFill>
            <a:prstDash val="lgDash"/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2039938" y="2197100"/>
            <a:ext cx="8669337" cy="5349875"/>
          </a:xfrm>
          <a:prstGeom prst="line">
            <a:avLst/>
          </a:prstGeom>
          <a:noFill/>
          <a:ln w="15875">
            <a:solidFill>
              <a:schemeClr val="tx1"/>
            </a:solidFill>
            <a:prstDash val="lgDash"/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rot="10800000" flipH="1">
            <a:off x="6510338" y="3771900"/>
            <a:ext cx="0" cy="558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H="1">
            <a:off x="6510338" y="5537200"/>
            <a:ext cx="0" cy="558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4344" name="Rectangle 8"/>
          <p:cNvSpPr>
            <a:spLocks/>
          </p:cNvSpPr>
          <p:nvPr/>
        </p:nvSpPr>
        <p:spPr bwMode="auto">
          <a:xfrm>
            <a:off x="5103813" y="3006725"/>
            <a:ext cx="2335212" cy="487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w = 1.22 λ F 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2959100" y="4948238"/>
            <a:ext cx="3556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rot="10800000" flipH="1">
            <a:off x="2967038" y="2644775"/>
            <a:ext cx="0" cy="4572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4384675" y="5000625"/>
            <a:ext cx="112713" cy="487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f</a:t>
            </a:r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2528888" y="4149725"/>
            <a:ext cx="293687" cy="487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D</a:t>
            </a:r>
          </a:p>
        </p:txBody>
      </p:sp>
      <p:sp>
        <p:nvSpPr>
          <p:cNvPr id="14349" name="Rectangle 13"/>
          <p:cNvSpPr>
            <a:spLocks/>
          </p:cNvSpPr>
          <p:nvPr/>
        </p:nvSpPr>
        <p:spPr bwMode="auto">
          <a:xfrm>
            <a:off x="9201150" y="4010025"/>
            <a:ext cx="3181350" cy="487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F = f/D = O(1..10)</a:t>
            </a:r>
          </a:p>
        </p:txBody>
      </p:sp>
      <p:sp>
        <p:nvSpPr>
          <p:cNvPr id="14350" name="Rectangle 14"/>
          <p:cNvSpPr>
            <a:spLocks/>
          </p:cNvSpPr>
          <p:nvPr/>
        </p:nvSpPr>
        <p:spPr bwMode="auto">
          <a:xfrm>
            <a:off x="4708525" y="6586538"/>
            <a:ext cx="3606800" cy="974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λ = 0.8 µm</a:t>
            </a:r>
          </a:p>
          <a:p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w ≈ 3 µm = 10</a:t>
            </a:r>
            <a:r>
              <a:rPr lang="en-US" altLang="ja-JP" sz="3200" baseline="32000">
                <a:solidFill>
                  <a:schemeClr val="tx1"/>
                </a:solidFill>
                <a:ea typeface="ＭＳ Ｐゴシック" charset="-128"/>
              </a:rPr>
              <a:t>-7</a:t>
            </a:r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 cm</a:t>
            </a:r>
            <a:r>
              <a:rPr lang="en-US" altLang="ja-JP" sz="3200" baseline="32000">
                <a:solidFill>
                  <a:schemeClr val="tx1"/>
                </a:solidFill>
                <a:ea typeface="ＭＳ Ｐゴシック" charset="-128"/>
              </a:rPr>
              <a:t>2</a:t>
            </a:r>
          </a:p>
        </p:txBody>
      </p:sp>
      <p:sp>
        <p:nvSpPr>
          <p:cNvPr id="14351" name="Rectangle 15"/>
          <p:cNvSpPr>
            <a:spLocks/>
          </p:cNvSpPr>
          <p:nvPr/>
        </p:nvSpPr>
        <p:spPr bwMode="auto">
          <a:xfrm>
            <a:off x="2609850" y="8505825"/>
            <a:ext cx="7524750" cy="487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for 10</a:t>
            </a:r>
            <a:r>
              <a:rPr lang="en-US" altLang="ja-JP" sz="3200" baseline="32000">
                <a:solidFill>
                  <a:schemeClr val="tx1"/>
                </a:solidFill>
                <a:ea typeface="ＭＳ Ｐゴシック" charset="-128"/>
              </a:rPr>
              <a:t>22</a:t>
            </a:r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 W/cm</a:t>
            </a:r>
            <a:r>
              <a:rPr lang="en-US" altLang="ja-JP" sz="3200" baseline="32000">
                <a:solidFill>
                  <a:schemeClr val="tx1"/>
                </a:solidFill>
                <a:ea typeface="ＭＳ Ｐゴシック" charset="-128"/>
              </a:rPr>
              <a:t>2</a:t>
            </a:r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 one needs 10</a:t>
            </a:r>
            <a:r>
              <a:rPr lang="en-US" altLang="ja-JP" sz="3200" baseline="32000">
                <a:solidFill>
                  <a:schemeClr val="tx1"/>
                </a:solidFill>
                <a:ea typeface="ＭＳ Ｐゴシック" charset="-128"/>
              </a:rPr>
              <a:t>15 </a:t>
            </a:r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W = 1 PW!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/>
          </p:cNvSpPr>
          <p:nvPr/>
        </p:nvSpPr>
        <p:spPr bwMode="auto">
          <a:xfrm>
            <a:off x="5561013" y="1460500"/>
            <a:ext cx="1266825" cy="40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100">
                <a:solidFill>
                  <a:schemeClr val="tx1"/>
                </a:solidFill>
                <a:ea typeface="ＭＳ Ｐゴシック" charset="-128"/>
              </a:rPr>
              <a:t>picture: AP</a:t>
            </a:r>
          </a:p>
        </p:txBody>
      </p:sp>
      <p:sp>
        <p:nvSpPr>
          <p:cNvPr id="15362" name="Rectangle 2"/>
          <p:cNvSpPr>
            <a:spLocks/>
          </p:cNvSpPr>
          <p:nvPr/>
        </p:nvSpPr>
        <p:spPr bwMode="auto">
          <a:xfrm>
            <a:off x="5765800" y="279400"/>
            <a:ext cx="146685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1 PW?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925" y="1852613"/>
            <a:ext cx="5549900" cy="37004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1968500"/>
            <a:ext cx="5549900" cy="37004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084388"/>
            <a:ext cx="5551487" cy="37004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000" y="2200275"/>
            <a:ext cx="5551488" cy="37004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1888" y="2316163"/>
            <a:ext cx="5549900" cy="37004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9325" y="3425825"/>
            <a:ext cx="5549900" cy="37004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5369" name="Rectangle 9"/>
          <p:cNvSpPr>
            <a:spLocks/>
          </p:cNvSpPr>
          <p:nvPr/>
        </p:nvSpPr>
        <p:spPr bwMode="auto">
          <a:xfrm>
            <a:off x="1200150" y="5668963"/>
            <a:ext cx="206375" cy="625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.</a:t>
            </a:r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1316038" y="5784850"/>
            <a:ext cx="206375" cy="623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.</a:t>
            </a:r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1431925" y="5900738"/>
            <a:ext cx="204788" cy="623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.</a:t>
            </a:r>
          </a:p>
        </p:txBody>
      </p:sp>
      <p:sp>
        <p:nvSpPr>
          <p:cNvPr id="15372" name="Rectangle 12"/>
          <p:cNvSpPr>
            <a:spLocks/>
          </p:cNvSpPr>
          <p:nvPr/>
        </p:nvSpPr>
        <p:spPr bwMode="auto">
          <a:xfrm>
            <a:off x="1547813" y="6016625"/>
            <a:ext cx="204787" cy="623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.</a:t>
            </a:r>
          </a:p>
        </p:txBody>
      </p:sp>
      <p:sp>
        <p:nvSpPr>
          <p:cNvPr id="15373" name="Rectangle 13"/>
          <p:cNvSpPr>
            <a:spLocks/>
          </p:cNvSpPr>
          <p:nvPr/>
        </p:nvSpPr>
        <p:spPr bwMode="auto">
          <a:xfrm>
            <a:off x="1663700" y="6132513"/>
            <a:ext cx="204788" cy="623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.</a:t>
            </a:r>
          </a:p>
        </p:txBody>
      </p:sp>
      <p:sp>
        <p:nvSpPr>
          <p:cNvPr id="15374" name="Rectangle 14"/>
          <p:cNvSpPr>
            <a:spLocks/>
          </p:cNvSpPr>
          <p:nvPr/>
        </p:nvSpPr>
        <p:spPr bwMode="auto">
          <a:xfrm>
            <a:off x="1779588" y="6246813"/>
            <a:ext cx="204787" cy="625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.</a:t>
            </a:r>
          </a:p>
        </p:txBody>
      </p:sp>
      <p:sp>
        <p:nvSpPr>
          <p:cNvPr id="15375" name="Rectangle 15"/>
          <p:cNvSpPr>
            <a:spLocks/>
          </p:cNvSpPr>
          <p:nvPr/>
        </p:nvSpPr>
        <p:spPr bwMode="auto">
          <a:xfrm>
            <a:off x="1893888" y="6362700"/>
            <a:ext cx="206375" cy="625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.</a:t>
            </a:r>
          </a:p>
        </p:txBody>
      </p:sp>
      <p:sp>
        <p:nvSpPr>
          <p:cNvPr id="15376" name="Rectangle 16"/>
          <p:cNvSpPr>
            <a:spLocks/>
          </p:cNvSpPr>
          <p:nvPr/>
        </p:nvSpPr>
        <p:spPr bwMode="auto">
          <a:xfrm>
            <a:off x="2009775" y="6478588"/>
            <a:ext cx="206375" cy="623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.</a:t>
            </a:r>
          </a:p>
        </p:txBody>
      </p:sp>
      <p:sp>
        <p:nvSpPr>
          <p:cNvPr id="15377" name="Rectangle 17"/>
          <p:cNvSpPr>
            <a:spLocks/>
          </p:cNvSpPr>
          <p:nvPr/>
        </p:nvSpPr>
        <p:spPr bwMode="auto">
          <a:xfrm>
            <a:off x="123825" y="6745288"/>
            <a:ext cx="1884363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10</a:t>
            </a:r>
            <a:r>
              <a:rPr lang="en-US" altLang="ja-JP" sz="3200" baseline="32000">
                <a:solidFill>
                  <a:schemeClr val="tx1"/>
                </a:solidFill>
                <a:ea typeface="ＭＳ Ｐゴシック" charset="-128"/>
              </a:rPr>
              <a:t>6</a:t>
            </a:r>
            <a:r>
              <a:rPr lang="en-US" altLang="ja-JP" sz="3200">
                <a:solidFill>
                  <a:schemeClr val="tx1"/>
                </a:solidFill>
                <a:ea typeface="ＭＳ Ｐゴシック" charset="-128"/>
              </a:rPr>
              <a:t> x</a:t>
            </a:r>
          </a:p>
        </p:txBody>
      </p:sp>
      <p:sp>
        <p:nvSpPr>
          <p:cNvPr id="15378" name="Rectangle 18"/>
          <p:cNvSpPr>
            <a:spLocks/>
          </p:cNvSpPr>
          <p:nvPr/>
        </p:nvSpPr>
        <p:spPr bwMode="auto">
          <a:xfrm>
            <a:off x="7388225" y="2108200"/>
            <a:ext cx="5613400" cy="127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Atomic power plant: </a:t>
            </a:r>
          </a:p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10</a:t>
            </a:r>
            <a:r>
              <a:rPr lang="en-US" altLang="ja-JP" sz="2800" baseline="32000">
                <a:solidFill>
                  <a:schemeClr val="tx1"/>
                </a:solidFill>
                <a:ea typeface="ＭＳ Ｐゴシック" charset="-128"/>
              </a:rPr>
              <a:t>9</a:t>
            </a:r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 W</a:t>
            </a:r>
          </a:p>
        </p:txBody>
      </p:sp>
      <p:sp>
        <p:nvSpPr>
          <p:cNvPr id="15379" name="Rectangle 19"/>
          <p:cNvSpPr>
            <a:spLocks/>
          </p:cNvSpPr>
          <p:nvPr/>
        </p:nvSpPr>
        <p:spPr bwMode="auto">
          <a:xfrm>
            <a:off x="8924925" y="4203700"/>
            <a:ext cx="32131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1 PW continuously is obviously hard to realize...</a:t>
            </a:r>
          </a:p>
        </p:txBody>
      </p:sp>
      <p:sp>
        <p:nvSpPr>
          <p:cNvPr id="15380" name="Rectangle 20"/>
          <p:cNvSpPr>
            <a:spLocks/>
          </p:cNvSpPr>
          <p:nvPr/>
        </p:nvSpPr>
        <p:spPr bwMode="auto">
          <a:xfrm>
            <a:off x="2847975" y="7659688"/>
            <a:ext cx="2119313" cy="427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pulsed laser: </a:t>
            </a:r>
          </a:p>
        </p:txBody>
      </p:sp>
      <p:pic>
        <p:nvPicPr>
          <p:cNvPr id="1538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7683500"/>
            <a:ext cx="2303463" cy="1206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5382" name="Group 22"/>
          <p:cNvGrpSpPr>
            <a:grpSpLocks/>
          </p:cNvGrpSpPr>
          <p:nvPr/>
        </p:nvGrpSpPr>
        <p:grpSpPr bwMode="auto">
          <a:xfrm>
            <a:off x="7480300" y="9055100"/>
            <a:ext cx="4953000" cy="685800"/>
            <a:chOff x="0" y="0"/>
            <a:chExt cx="3120" cy="432"/>
          </a:xfrm>
        </p:grpSpPr>
        <p:sp>
          <p:nvSpPr>
            <p:cNvPr id="15383" name="AutoShape 23"/>
            <p:cNvSpPr>
              <a:spLocks/>
            </p:cNvSpPr>
            <p:nvPr/>
          </p:nvSpPr>
          <p:spPr bwMode="auto">
            <a:xfrm rot="10800000" flipH="1">
              <a:off x="76" y="0"/>
              <a:ext cx="3044" cy="432"/>
            </a:xfrm>
            <a:prstGeom prst="wedgeEllipseCallout">
              <a:avLst>
                <a:gd name="adj1" fmla="val -52500"/>
                <a:gd name="adj2" fmla="val 50000"/>
              </a:avLst>
            </a:prstGeom>
            <a:solidFill>
              <a:srgbClr val="FE4940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5384" name="Rectangle 24"/>
            <p:cNvSpPr>
              <a:spLocks/>
            </p:cNvSpPr>
            <p:nvPr/>
          </p:nvSpPr>
          <p:spPr bwMode="auto">
            <a:xfrm>
              <a:off x="584" y="48"/>
              <a:ext cx="2242" cy="3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800">
                  <a:solidFill>
                    <a:schemeClr val="tx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ea typeface="ＭＳ Ｐゴシック" charset="-128"/>
                </a:rPr>
                <a:t>limited by laser material</a:t>
              </a:r>
            </a:p>
          </p:txBody>
        </p:sp>
      </p:grpSp>
      <p:pic>
        <p:nvPicPr>
          <p:cNvPr id="15385" name="Picture 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7200" y="7670800"/>
            <a:ext cx="40005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5386" name="Group 26"/>
          <p:cNvGrpSpPr>
            <a:grpSpLocks/>
          </p:cNvGrpSpPr>
          <p:nvPr/>
        </p:nvGrpSpPr>
        <p:grpSpPr bwMode="auto">
          <a:xfrm>
            <a:off x="8953500" y="6743700"/>
            <a:ext cx="2933700" cy="584200"/>
            <a:chOff x="0" y="0"/>
            <a:chExt cx="1848" cy="368"/>
          </a:xfrm>
        </p:grpSpPr>
        <p:sp>
          <p:nvSpPr>
            <p:cNvPr id="15387" name="AutoShape 27"/>
            <p:cNvSpPr>
              <a:spLocks/>
            </p:cNvSpPr>
            <p:nvPr/>
          </p:nvSpPr>
          <p:spPr bwMode="auto">
            <a:xfrm>
              <a:off x="0" y="0"/>
              <a:ext cx="1848" cy="368"/>
            </a:xfrm>
            <a:prstGeom prst="wedgeEllipseCallout">
              <a:avLst>
                <a:gd name="adj1" fmla="val -43074"/>
                <a:gd name="adj2" fmla="val 100000"/>
              </a:avLst>
            </a:prstGeom>
            <a:solidFill>
              <a:srgbClr val="FF0000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5388" name="Rectangle 28"/>
            <p:cNvSpPr>
              <a:spLocks/>
            </p:cNvSpPr>
            <p:nvPr/>
          </p:nvSpPr>
          <p:spPr bwMode="auto">
            <a:xfrm>
              <a:off x="392" y="0"/>
              <a:ext cx="1068" cy="3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crystal size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97168" presetClass="entr" presetSubtype="5962358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1"/>
          <p:cNvGrpSpPr>
            <a:grpSpLocks/>
          </p:cNvGrpSpPr>
          <p:nvPr/>
        </p:nvGrpSpPr>
        <p:grpSpPr bwMode="auto">
          <a:xfrm>
            <a:off x="279400" y="2027238"/>
            <a:ext cx="12484100" cy="4305300"/>
            <a:chOff x="0" y="0"/>
            <a:chExt cx="7864" cy="2712"/>
          </a:xfrm>
        </p:grpSpPr>
        <p:pic>
          <p:nvPicPr>
            <p:cNvPr id="16386" name="Picture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794" cy="27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16387" name="Picture 3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70" y="7"/>
              <a:ext cx="3994" cy="27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6388" name="Rectangle 4"/>
          <p:cNvSpPr>
            <a:spLocks/>
          </p:cNvSpPr>
          <p:nvPr/>
        </p:nvSpPr>
        <p:spPr bwMode="auto">
          <a:xfrm>
            <a:off x="4445000" y="6616700"/>
            <a:ext cx="4114800" cy="1739900"/>
          </a:xfrm>
          <a:prstGeom prst="rect">
            <a:avLst/>
          </a:prstGeom>
          <a:solidFill>
            <a:srgbClr val="66B132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grpSp>
        <p:nvGrpSpPr>
          <p:cNvPr id="16389" name="Group 5"/>
          <p:cNvGrpSpPr>
            <a:grpSpLocks/>
          </p:cNvGrpSpPr>
          <p:nvPr/>
        </p:nvGrpSpPr>
        <p:grpSpPr bwMode="auto">
          <a:xfrm>
            <a:off x="2489200" y="6413500"/>
            <a:ext cx="1909763" cy="1522413"/>
            <a:chOff x="0" y="0"/>
            <a:chExt cx="1203" cy="959"/>
          </a:xfrm>
        </p:grpSpPr>
        <p:grpSp>
          <p:nvGrpSpPr>
            <p:cNvPr id="16390" name="Group 6"/>
            <p:cNvGrpSpPr>
              <a:grpSpLocks/>
            </p:cNvGrpSpPr>
            <p:nvPr/>
          </p:nvGrpSpPr>
          <p:grpSpPr bwMode="auto">
            <a:xfrm>
              <a:off x="0" y="0"/>
              <a:ext cx="1203" cy="544"/>
              <a:chOff x="0" y="0"/>
              <a:chExt cx="1203" cy="544"/>
            </a:xfrm>
          </p:grpSpPr>
          <p:sp>
            <p:nvSpPr>
              <p:cNvPr id="16391" name="AutoShape 7"/>
              <p:cNvSpPr>
                <a:spLocks/>
              </p:cNvSpPr>
              <p:nvPr/>
            </p:nvSpPr>
            <p:spPr bwMode="auto">
              <a:xfrm>
                <a:off x="0" y="0"/>
                <a:ext cx="1203" cy="544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0" y="11929"/>
                      <a:pt x="3454" y="21600"/>
                      <a:pt x="7715" y="21600"/>
                    </a:cubicBezTo>
                    <a:lnTo>
                      <a:pt x="12123" y="21600"/>
                    </a:lnTo>
                    <a:cubicBezTo>
                      <a:pt x="15392" y="21600"/>
                      <a:pt x="18307" y="15830"/>
                      <a:pt x="19396" y="7201"/>
                    </a:cubicBezTo>
                    <a:lnTo>
                      <a:pt x="21600" y="7200"/>
                    </a:lnTo>
                    <a:lnTo>
                      <a:pt x="17633" y="0"/>
                    </a:lnTo>
                    <a:lnTo>
                      <a:pt x="12783" y="7200"/>
                    </a:lnTo>
                    <a:lnTo>
                      <a:pt x="14988" y="7201"/>
                    </a:lnTo>
                    <a:cubicBezTo>
                      <a:pt x="14166" y="13710"/>
                      <a:pt x="12282" y="18727"/>
                      <a:pt x="9919" y="20700"/>
                    </a:cubicBezTo>
                    <a:cubicBezTo>
                      <a:pt x="6649" y="17970"/>
                      <a:pt x="4408" y="9552"/>
                      <a:pt x="4408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blipFill dpi="0" rotWithShape="0">
                <a:blip r:embed="rId5" cstate="print"/>
                <a:srcRect/>
                <a:tile tx="0" ty="0" sx="100000" sy="100000" flip="none" algn="tl"/>
              </a:blipFill>
              <a:ln w="25400">
                <a:noFill/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6392" name="AutoShape 8"/>
              <p:cNvSpPr>
                <a:spLocks/>
              </p:cNvSpPr>
              <p:nvPr/>
            </p:nvSpPr>
            <p:spPr bwMode="auto">
              <a:xfrm>
                <a:off x="0" y="0"/>
                <a:ext cx="675" cy="544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0" y="11929"/>
                      <a:pt x="6154" y="21600"/>
                      <a:pt x="13745" y="21600"/>
                    </a:cubicBezTo>
                    <a:lnTo>
                      <a:pt x="21600" y="21600"/>
                    </a:lnTo>
                    <a:cubicBezTo>
                      <a:pt x="14009" y="21600"/>
                      <a:pt x="7855" y="11929"/>
                      <a:pt x="7855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solidFill>
                <a:srgbClr val="8FB4B6"/>
              </a:solidFill>
              <a:ln w="25400">
                <a:noFill/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sp>
          <p:nvSpPr>
            <p:cNvPr id="16393" name="Rectangle 9"/>
            <p:cNvSpPr>
              <a:spLocks/>
            </p:cNvSpPr>
            <p:nvPr/>
          </p:nvSpPr>
          <p:spPr bwMode="auto">
            <a:xfrm>
              <a:off x="359" y="607"/>
              <a:ext cx="335" cy="3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spcBef>
                  <a:spcPts val="1488"/>
                </a:spcBef>
              </a:pPr>
              <a:r>
                <a:rPr lang="en-US" altLang="ja-JP" sz="3800">
                  <a:solidFill>
                    <a:schemeClr val="tx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ea typeface="ＭＳ Ｐゴシック" charset="-128"/>
                </a:rPr>
                <a:t>FT</a:t>
              </a:r>
            </a:p>
          </p:txBody>
        </p:sp>
      </p:grpSp>
      <p:sp>
        <p:nvSpPr>
          <p:cNvPr id="16394" name="Rectangle 10"/>
          <p:cNvSpPr>
            <a:spLocks/>
          </p:cNvSpPr>
          <p:nvPr/>
        </p:nvSpPr>
        <p:spPr bwMode="auto">
          <a:xfrm>
            <a:off x="1271588" y="1574800"/>
            <a:ext cx="168275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1800">
                <a:solidFill>
                  <a:schemeClr val="tx1"/>
                </a:solidFill>
                <a:ea typeface="ＭＳ Ｐゴシック" charset="-128"/>
              </a:rPr>
              <a:t>narrow spectrum </a:t>
            </a:r>
          </a:p>
        </p:txBody>
      </p:sp>
      <p:sp>
        <p:nvSpPr>
          <p:cNvPr id="16395" name="Rectangle 11"/>
          <p:cNvSpPr>
            <a:spLocks/>
          </p:cNvSpPr>
          <p:nvPr/>
        </p:nvSpPr>
        <p:spPr bwMode="auto">
          <a:xfrm>
            <a:off x="4294188" y="1574800"/>
            <a:ext cx="1004887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1800">
                <a:solidFill>
                  <a:schemeClr val="tx1"/>
                </a:solidFill>
                <a:ea typeface="ＭＳ Ｐゴシック" charset="-128"/>
              </a:rPr>
              <a:t>long pulse </a:t>
            </a:r>
          </a:p>
        </p:txBody>
      </p:sp>
      <p:sp>
        <p:nvSpPr>
          <p:cNvPr id="16396" name="Rectangle 12"/>
          <p:cNvSpPr>
            <a:spLocks/>
          </p:cNvSpPr>
          <p:nvPr/>
        </p:nvSpPr>
        <p:spPr bwMode="auto">
          <a:xfrm>
            <a:off x="7523163" y="1574800"/>
            <a:ext cx="1547812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1800">
                <a:solidFill>
                  <a:schemeClr val="tx1"/>
                </a:solidFill>
                <a:ea typeface="ＭＳ Ｐゴシック" charset="-128"/>
              </a:rPr>
              <a:t>broad spectrum </a:t>
            </a:r>
          </a:p>
        </p:txBody>
      </p:sp>
      <p:sp>
        <p:nvSpPr>
          <p:cNvPr id="16397" name="Rectangle 13"/>
          <p:cNvSpPr>
            <a:spLocks/>
          </p:cNvSpPr>
          <p:nvPr/>
        </p:nvSpPr>
        <p:spPr bwMode="auto">
          <a:xfrm>
            <a:off x="10668000" y="1574800"/>
            <a:ext cx="1116013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1800">
                <a:solidFill>
                  <a:schemeClr val="tx1"/>
                </a:solidFill>
                <a:ea typeface="ＭＳ Ｐゴシック" charset="-128"/>
              </a:rPr>
              <a:t>short pulse </a:t>
            </a:r>
          </a:p>
        </p:txBody>
      </p: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8832850" y="6413500"/>
            <a:ext cx="1912938" cy="1522413"/>
            <a:chOff x="0" y="0"/>
            <a:chExt cx="1204" cy="959"/>
          </a:xfrm>
        </p:grpSpPr>
        <p:grpSp>
          <p:nvGrpSpPr>
            <p:cNvPr id="16399" name="Group 15"/>
            <p:cNvGrpSpPr>
              <a:grpSpLocks/>
            </p:cNvGrpSpPr>
            <p:nvPr/>
          </p:nvGrpSpPr>
          <p:grpSpPr bwMode="auto">
            <a:xfrm>
              <a:off x="0" y="0"/>
              <a:ext cx="1204" cy="544"/>
              <a:chOff x="0" y="0"/>
              <a:chExt cx="1204" cy="544"/>
            </a:xfrm>
          </p:grpSpPr>
          <p:sp>
            <p:nvSpPr>
              <p:cNvPr id="16400" name="AutoShape 16"/>
              <p:cNvSpPr>
                <a:spLocks/>
              </p:cNvSpPr>
              <p:nvPr/>
            </p:nvSpPr>
            <p:spPr bwMode="auto">
              <a:xfrm>
                <a:off x="0" y="0"/>
                <a:ext cx="1204" cy="544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0" y="11929"/>
                      <a:pt x="3454" y="21600"/>
                      <a:pt x="7715" y="21600"/>
                    </a:cubicBezTo>
                    <a:lnTo>
                      <a:pt x="12123" y="21600"/>
                    </a:lnTo>
                    <a:cubicBezTo>
                      <a:pt x="15392" y="21600"/>
                      <a:pt x="18307" y="15830"/>
                      <a:pt x="19396" y="7201"/>
                    </a:cubicBezTo>
                    <a:lnTo>
                      <a:pt x="21600" y="7200"/>
                    </a:lnTo>
                    <a:lnTo>
                      <a:pt x="17633" y="0"/>
                    </a:lnTo>
                    <a:lnTo>
                      <a:pt x="12783" y="7200"/>
                    </a:lnTo>
                    <a:lnTo>
                      <a:pt x="14988" y="7201"/>
                    </a:lnTo>
                    <a:cubicBezTo>
                      <a:pt x="14166" y="13710"/>
                      <a:pt x="12282" y="18727"/>
                      <a:pt x="9919" y="20700"/>
                    </a:cubicBezTo>
                    <a:cubicBezTo>
                      <a:pt x="6649" y="17970"/>
                      <a:pt x="4408" y="9552"/>
                      <a:pt x="4408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blipFill dpi="0" rotWithShape="0">
                <a:blip r:embed="rId5" cstate="print"/>
                <a:srcRect/>
                <a:tile tx="0" ty="0" sx="100000" sy="100000" flip="none" algn="tl"/>
              </a:blipFill>
              <a:ln w="25400">
                <a:noFill/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6401" name="AutoShape 17"/>
              <p:cNvSpPr>
                <a:spLocks/>
              </p:cNvSpPr>
              <p:nvPr/>
            </p:nvSpPr>
            <p:spPr bwMode="auto">
              <a:xfrm>
                <a:off x="0" y="0"/>
                <a:ext cx="676" cy="544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0" y="11929"/>
                      <a:pt x="6154" y="21600"/>
                      <a:pt x="13745" y="21600"/>
                    </a:cubicBezTo>
                    <a:lnTo>
                      <a:pt x="21600" y="21600"/>
                    </a:lnTo>
                    <a:cubicBezTo>
                      <a:pt x="14009" y="21600"/>
                      <a:pt x="7855" y="11929"/>
                      <a:pt x="7855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solidFill>
                <a:srgbClr val="8FB4B6"/>
              </a:solidFill>
              <a:ln w="25400">
                <a:noFill/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sp>
          <p:nvSpPr>
            <p:cNvPr id="16402" name="Rectangle 18"/>
            <p:cNvSpPr>
              <a:spLocks/>
            </p:cNvSpPr>
            <p:nvPr/>
          </p:nvSpPr>
          <p:spPr bwMode="auto">
            <a:xfrm>
              <a:off x="358" y="607"/>
              <a:ext cx="335" cy="3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spcBef>
                  <a:spcPts val="1488"/>
                </a:spcBef>
              </a:pPr>
              <a:r>
                <a:rPr lang="en-US" altLang="ja-JP" sz="3800">
                  <a:solidFill>
                    <a:schemeClr val="tx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ea typeface="ＭＳ Ｐゴシック" charset="-128"/>
                </a:rPr>
                <a:t>FT</a:t>
              </a:r>
            </a:p>
          </p:txBody>
        </p:sp>
      </p:grpSp>
      <p:sp>
        <p:nvSpPr>
          <p:cNvPr id="16403" name="Rectangle 19"/>
          <p:cNvSpPr>
            <a:spLocks/>
          </p:cNvSpPr>
          <p:nvPr/>
        </p:nvSpPr>
        <p:spPr bwMode="auto">
          <a:xfrm>
            <a:off x="4746625" y="6611938"/>
            <a:ext cx="3532188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600">
                <a:solidFill>
                  <a:schemeClr val="tx1"/>
                </a:solidFill>
                <a:ea typeface="ＭＳ Ｐゴシック" charset="-128"/>
              </a:rPr>
              <a:t>for gaussian pulses:</a:t>
            </a:r>
          </a:p>
        </p:txBody>
      </p:sp>
      <p:sp>
        <p:nvSpPr>
          <p:cNvPr id="16404" name="Rectangle 20"/>
          <p:cNvSpPr>
            <a:spLocks/>
          </p:cNvSpPr>
          <p:nvPr/>
        </p:nvSpPr>
        <p:spPr bwMode="auto">
          <a:xfrm>
            <a:off x="515938" y="8450263"/>
            <a:ext cx="3416300" cy="40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To make short pulses:   </a:t>
            </a:r>
          </a:p>
        </p:txBody>
      </p:sp>
      <p:sp>
        <p:nvSpPr>
          <p:cNvPr id="16405" name="Rectangle 21"/>
          <p:cNvSpPr>
            <a:spLocks/>
          </p:cNvSpPr>
          <p:nvPr/>
        </p:nvSpPr>
        <p:spPr bwMode="auto">
          <a:xfrm>
            <a:off x="4365625" y="8434388"/>
            <a:ext cx="8636000" cy="71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l"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 support broad spectrum (e.g. Ti:Sa: 800±90 nm)</a:t>
            </a:r>
          </a:p>
          <a:p>
            <a:pPr algn="l"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 all colors must arrive at the same time (dispersion control)</a:t>
            </a:r>
          </a:p>
        </p:txBody>
      </p:sp>
      <p:sp>
        <p:nvSpPr>
          <p:cNvPr id="16406" name="Rectangle 22"/>
          <p:cNvSpPr>
            <a:spLocks/>
          </p:cNvSpPr>
          <p:nvPr/>
        </p:nvSpPr>
        <p:spPr bwMode="auto">
          <a:xfrm>
            <a:off x="4872038" y="279400"/>
            <a:ext cx="3298825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600">
                <a:solidFill>
                  <a:schemeClr val="tx1"/>
                </a:solidFill>
                <a:ea typeface="ＭＳ Ｐゴシック" charset="-128"/>
              </a:rPr>
              <a:t>Short laser pulses</a:t>
            </a:r>
          </a:p>
        </p:txBody>
      </p:sp>
      <p:pic>
        <p:nvPicPr>
          <p:cNvPr id="16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0413" y="7288213"/>
            <a:ext cx="3810000" cy="801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6408" name="Rectangle 24"/>
          <p:cNvSpPr>
            <a:spLocks/>
          </p:cNvSpPr>
          <p:nvPr/>
        </p:nvSpPr>
        <p:spPr bwMode="auto">
          <a:xfrm>
            <a:off x="879475" y="9259888"/>
            <a:ext cx="11187113" cy="427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800">
                <a:solidFill>
                  <a:schemeClr val="tx1"/>
                </a:solidFill>
                <a:ea typeface="ＭＳ Ｐゴシック" charset="-128"/>
              </a:rPr>
              <a:t>minimum pulse duration is limited by gain bandwidth (Ti:Sa: 10 - 20 fs)!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/>
          </p:cNvSpPr>
          <p:nvPr/>
        </p:nvSpPr>
        <p:spPr bwMode="auto">
          <a:xfrm>
            <a:off x="433388" y="1620838"/>
            <a:ext cx="11682412" cy="2800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Nonlinear propagation: high intensity I, such that refractive index n becomes nonlinear:</a:t>
            </a:r>
          </a:p>
          <a:p>
            <a:pPr algn="l"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US" altLang="ja-JP" sz="2400">
              <a:solidFill>
                <a:schemeClr val="tx1"/>
              </a:solidFill>
              <a:ea typeface="ＭＳ Ｐゴシック" charset="-128"/>
            </a:endParaRPr>
          </a:p>
          <a:p>
            <a:pPr algn="l"/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n = n</a:t>
            </a:r>
            <a:r>
              <a:rPr lang="en-US" altLang="ja-JP" sz="2400" baseline="-19000">
                <a:solidFill>
                  <a:schemeClr val="tx1"/>
                </a:solidFill>
                <a:ea typeface="ＭＳ Ｐゴシック" charset="-128"/>
              </a:rPr>
              <a:t>0</a:t>
            </a:r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+</a:t>
            </a:r>
            <a:r>
              <a:rPr lang="en-US" altLang="ja-JP" sz="2400">
                <a:solidFill>
                  <a:schemeClr val="tx1"/>
                </a:solidFill>
                <a:latin typeface="Symbol" pitchFamily="18" charset="2"/>
                <a:ea typeface="ＭＳ Ｐゴシック" charset="-128"/>
                <a:sym typeface="Symbol" pitchFamily="18" charset="2"/>
              </a:rPr>
              <a:t>Δ</a:t>
            </a:r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n(I) = n</a:t>
            </a:r>
            <a:r>
              <a:rPr lang="en-US" altLang="ja-JP" sz="2400" baseline="-19000">
                <a:solidFill>
                  <a:schemeClr val="tx1"/>
                </a:solidFill>
                <a:ea typeface="ＭＳ Ｐゴシック" charset="-128"/>
              </a:rPr>
              <a:t>0 </a:t>
            </a:r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+ n</a:t>
            </a:r>
            <a:r>
              <a:rPr lang="en-US" altLang="ja-JP" sz="2400" baseline="-19000">
                <a:solidFill>
                  <a:schemeClr val="tx1"/>
                </a:solidFill>
                <a:ea typeface="ＭＳ Ｐゴシック" charset="-128"/>
              </a:rPr>
              <a:t>2</a:t>
            </a:r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I + ...</a:t>
            </a:r>
          </a:p>
          <a:p>
            <a:pPr algn="l"/>
            <a:endParaRPr lang="en-US" altLang="ja-JP" sz="2400">
              <a:solidFill>
                <a:schemeClr val="tx1"/>
              </a:solidFill>
              <a:ea typeface="ＭＳ Ｐゴシック" charset="-128"/>
            </a:endParaRPr>
          </a:p>
          <a:p>
            <a:pPr algn="l"/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For example: Sapphire   	n</a:t>
            </a:r>
            <a:r>
              <a:rPr lang="en-US" altLang="ja-JP" sz="2400" baseline="-19000">
                <a:solidFill>
                  <a:schemeClr val="tx1"/>
                </a:solidFill>
                <a:ea typeface="ＭＳ Ｐゴシック" charset="-128"/>
              </a:rPr>
              <a:t>0 </a:t>
            </a:r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= 1.76</a:t>
            </a:r>
          </a:p>
          <a:p>
            <a:pPr marL="1612900" lvl="4" algn="l"/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			n</a:t>
            </a:r>
            <a:r>
              <a:rPr lang="en-US" altLang="ja-JP" sz="2400" baseline="-19000">
                <a:solidFill>
                  <a:schemeClr val="tx1"/>
                </a:solidFill>
                <a:ea typeface="ＭＳ Ｐゴシック" charset="-128"/>
              </a:rPr>
              <a:t>2  </a:t>
            </a:r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= 3x10</a:t>
            </a:r>
            <a:r>
              <a:rPr lang="en-US" altLang="ja-JP" sz="2400" baseline="31000">
                <a:solidFill>
                  <a:schemeClr val="tx1"/>
                </a:solidFill>
                <a:ea typeface="ＭＳ Ｐゴシック" charset="-128"/>
              </a:rPr>
              <a:t>-16</a:t>
            </a:r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 cm</a:t>
            </a:r>
            <a:r>
              <a:rPr lang="en-US" altLang="ja-JP" sz="2400" baseline="31000">
                <a:solidFill>
                  <a:schemeClr val="tx1"/>
                </a:solidFill>
                <a:ea typeface="ＭＳ Ｐゴシック" charset="-128"/>
              </a:rPr>
              <a:t>-2</a:t>
            </a:r>
            <a:r>
              <a:rPr lang="en-US" altLang="ja-JP" sz="2400" baseline="-1000">
                <a:solidFill>
                  <a:schemeClr val="tx1"/>
                </a:solidFill>
                <a:ea typeface="ＭＳ Ｐゴシック" charset="-128"/>
              </a:rPr>
              <a:t>/W</a:t>
            </a:r>
            <a:endParaRPr lang="en-US" altLang="ja-JP" sz="2400" baseline="31000">
              <a:solidFill>
                <a:schemeClr val="tx1"/>
              </a:solidFill>
              <a:ea typeface="ＭＳ Ｐゴシック" charset="-128"/>
            </a:endParaRPr>
          </a:p>
          <a:p>
            <a:pPr algn="l"/>
            <a:endParaRPr lang="en-US" altLang="ja-JP" sz="2400" baseline="31000">
              <a:solidFill>
                <a:schemeClr val="tx1"/>
              </a:solidFill>
              <a:ea typeface="ＭＳ Ｐゴシック" charset="-128"/>
            </a:endParaRPr>
          </a:p>
          <a:p>
            <a:pPr algn="l"/>
            <a:r>
              <a:rPr lang="en-US" altLang="ja-JP" sz="2400">
                <a:solidFill>
                  <a:schemeClr val="tx1"/>
                </a:solidFill>
                <a:ea typeface="ＭＳ Ｐゴシック" charset="-128"/>
              </a:rPr>
              <a:t>Rule of thumb:   B-integral&lt;1</a:t>
            </a:r>
          </a:p>
        </p:txBody>
      </p:sp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9525000" y="2489200"/>
            <a:ext cx="3136900" cy="1409700"/>
            <a:chOff x="0" y="0"/>
            <a:chExt cx="1976" cy="888"/>
          </a:xfrm>
        </p:grpSpPr>
        <p:grpSp>
          <p:nvGrpSpPr>
            <p:cNvPr id="17411" name="Group 3"/>
            <p:cNvGrpSpPr>
              <a:grpSpLocks/>
            </p:cNvGrpSpPr>
            <p:nvPr/>
          </p:nvGrpSpPr>
          <p:grpSpPr bwMode="auto">
            <a:xfrm>
              <a:off x="0" y="0"/>
              <a:ext cx="1976" cy="888"/>
              <a:chOff x="0" y="0"/>
              <a:chExt cx="1976" cy="888"/>
            </a:xfrm>
          </p:grpSpPr>
          <p:sp>
            <p:nvSpPr>
              <p:cNvPr id="17412" name="Rectangle 4"/>
              <p:cNvSpPr>
                <a:spLocks/>
              </p:cNvSpPr>
              <p:nvPr/>
            </p:nvSpPr>
            <p:spPr bwMode="auto">
              <a:xfrm>
                <a:off x="0" y="0"/>
                <a:ext cx="1976" cy="88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413" name="Rectangle 5"/>
              <p:cNvSpPr>
                <a:spLocks/>
              </p:cNvSpPr>
              <p:nvPr/>
            </p:nvSpPr>
            <p:spPr bwMode="auto">
              <a:xfrm>
                <a:off x="952" y="228"/>
                <a:ext cx="72" cy="43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7414" name="Rectangle 6"/>
            <p:cNvSpPr>
              <a:spLocks/>
            </p:cNvSpPr>
            <p:nvPr/>
          </p:nvSpPr>
          <p:spPr bwMode="auto">
            <a:xfrm>
              <a:off x="139" y="128"/>
              <a:ext cx="1708" cy="57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spcBef>
                  <a:spcPts val="1488"/>
                </a:spcBef>
              </a:pPr>
              <a:r>
                <a:rPr lang="en-US" altLang="ja-JP" sz="2400">
                  <a:solidFill>
                    <a:srgbClr val="000000"/>
                  </a:solidFill>
                  <a:ea typeface="ＭＳ Ｐゴシック" charset="-128"/>
                </a:rPr>
                <a:t>Intense light travels </a:t>
              </a:r>
            </a:p>
            <a:p>
              <a:pPr>
                <a:spcBef>
                  <a:spcPts val="1488"/>
                </a:spcBef>
              </a:pPr>
              <a:r>
                <a:rPr lang="en-US" altLang="ja-JP" sz="2400">
                  <a:solidFill>
                    <a:srgbClr val="000000"/>
                  </a:solidFill>
                  <a:ea typeface="ＭＳ Ｐゴシック" charset="-128"/>
                </a:rPr>
                <a:t>slower (in matter)!</a:t>
              </a:r>
            </a:p>
          </p:txBody>
        </p:sp>
      </p:grpSp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279400" y="4902200"/>
            <a:ext cx="12020550" cy="4749800"/>
            <a:chOff x="0" y="0"/>
            <a:chExt cx="7572" cy="2992"/>
          </a:xfrm>
        </p:grpSpPr>
        <p:sp>
          <p:nvSpPr>
            <p:cNvPr id="17416" name="Rectangle 8"/>
            <p:cNvSpPr>
              <a:spLocks/>
            </p:cNvSpPr>
            <p:nvPr/>
          </p:nvSpPr>
          <p:spPr bwMode="auto">
            <a:xfrm>
              <a:off x="16" y="1560"/>
              <a:ext cx="4712" cy="143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7417" name="Rectangle 9"/>
            <p:cNvSpPr>
              <a:spLocks/>
            </p:cNvSpPr>
            <p:nvPr/>
          </p:nvSpPr>
          <p:spPr bwMode="auto">
            <a:xfrm>
              <a:off x="2336" y="2060"/>
              <a:ext cx="72" cy="4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18" name="Rectangle 10"/>
            <p:cNvSpPr>
              <a:spLocks/>
            </p:cNvSpPr>
            <p:nvPr/>
          </p:nvSpPr>
          <p:spPr bwMode="auto">
            <a:xfrm>
              <a:off x="0" y="0"/>
              <a:ext cx="4712" cy="1504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7419" name="Rectangle 11"/>
            <p:cNvSpPr>
              <a:spLocks/>
            </p:cNvSpPr>
            <p:nvPr/>
          </p:nvSpPr>
          <p:spPr bwMode="auto">
            <a:xfrm>
              <a:off x="2320" y="608"/>
              <a:ext cx="72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pic>
          <p:nvPicPr>
            <p:cNvPr id="17420" name="Picture 1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" y="24"/>
              <a:ext cx="4576" cy="13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421" name="Rectangle 13"/>
            <p:cNvSpPr>
              <a:spLocks/>
            </p:cNvSpPr>
            <p:nvPr/>
          </p:nvSpPr>
          <p:spPr bwMode="auto">
            <a:xfrm>
              <a:off x="72" y="96"/>
              <a:ext cx="3144" cy="136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7422" name="Rectangle 14"/>
            <p:cNvSpPr>
              <a:spLocks/>
            </p:cNvSpPr>
            <p:nvPr/>
          </p:nvSpPr>
          <p:spPr bwMode="auto">
            <a:xfrm>
              <a:off x="1608" y="20"/>
              <a:ext cx="72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23" name="Rectangle 15"/>
            <p:cNvSpPr>
              <a:spLocks/>
            </p:cNvSpPr>
            <p:nvPr/>
          </p:nvSpPr>
          <p:spPr bwMode="auto">
            <a:xfrm>
              <a:off x="44" y="19"/>
              <a:ext cx="2272" cy="21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altLang="ja-JP" sz="1600">
                  <a:solidFill>
                    <a:srgbClr val="000000"/>
                  </a:solidFill>
                  <a:ea typeface="ＭＳ Ｐゴシック" charset="-128"/>
                </a:rPr>
                <a:t>laser pulse     wave fronts             medium</a:t>
              </a:r>
            </a:p>
          </p:txBody>
        </p:sp>
        <p:pic>
          <p:nvPicPr>
            <p:cNvPr id="17424" name="Picture 16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3" y="1568"/>
              <a:ext cx="4547" cy="13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425" name="Rectangle 17"/>
            <p:cNvSpPr>
              <a:spLocks/>
            </p:cNvSpPr>
            <p:nvPr/>
          </p:nvSpPr>
          <p:spPr bwMode="auto">
            <a:xfrm>
              <a:off x="5661" y="310"/>
              <a:ext cx="1358" cy="80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Spatial effect:</a:t>
              </a:r>
            </a:p>
            <a:p>
              <a:endParaRPr lang="en-US" altLang="ja-JP" sz="2800">
                <a:solidFill>
                  <a:schemeClr val="tx1"/>
                </a:solidFill>
                <a:ea typeface="ＭＳ Ｐゴシック" charset="-128"/>
              </a:endParaRPr>
            </a:p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Self-focusing</a:t>
              </a:r>
            </a:p>
          </p:txBody>
        </p:sp>
        <p:sp>
          <p:nvSpPr>
            <p:cNvPr id="17426" name="Rectangle 18"/>
            <p:cNvSpPr>
              <a:spLocks/>
            </p:cNvSpPr>
            <p:nvPr/>
          </p:nvSpPr>
          <p:spPr bwMode="auto">
            <a:xfrm>
              <a:off x="5178" y="1798"/>
              <a:ext cx="2394" cy="80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Spectro-temporal effect:</a:t>
              </a:r>
            </a:p>
            <a:p>
              <a:endParaRPr lang="en-US" altLang="ja-JP" sz="2800">
                <a:solidFill>
                  <a:schemeClr val="tx1"/>
                </a:solidFill>
                <a:ea typeface="ＭＳ Ｐゴシック" charset="-128"/>
              </a:endParaRPr>
            </a:p>
            <a:p>
              <a:r>
                <a:rPr lang="en-US" altLang="ja-JP" sz="2800">
                  <a:solidFill>
                    <a:schemeClr val="tx1"/>
                  </a:solidFill>
                  <a:ea typeface="ＭＳ Ｐゴシック" charset="-128"/>
                </a:rPr>
                <a:t>Self-phase modulation</a:t>
              </a:r>
            </a:p>
          </p:txBody>
        </p:sp>
      </p:grpSp>
      <p:pic>
        <p:nvPicPr>
          <p:cNvPr id="17427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45113" y="3886200"/>
            <a:ext cx="3678237" cy="760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28" name="Rectangle 20"/>
          <p:cNvSpPr>
            <a:spLocks/>
          </p:cNvSpPr>
          <p:nvPr/>
        </p:nvSpPr>
        <p:spPr bwMode="auto">
          <a:xfrm>
            <a:off x="360363" y="9283700"/>
            <a:ext cx="11017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1400">
                <a:solidFill>
                  <a:schemeClr val="tx1"/>
                </a:solidFill>
                <a:ea typeface="ＭＳ Ｐゴシック" charset="-128"/>
              </a:rPr>
              <a:t>by G. Pretzler</a:t>
            </a:r>
          </a:p>
        </p:txBody>
      </p:sp>
      <p:sp>
        <p:nvSpPr>
          <p:cNvPr id="17429" name="Rectangle 21"/>
          <p:cNvSpPr>
            <a:spLocks/>
          </p:cNvSpPr>
          <p:nvPr/>
        </p:nvSpPr>
        <p:spPr bwMode="auto">
          <a:xfrm>
            <a:off x="1012825" y="254000"/>
            <a:ext cx="109728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ea typeface="ＭＳ Ｐゴシック" charset="-128"/>
              </a:rPr>
              <a:t>Packing more energy into the pulse: nonlinear effects</a:t>
            </a:r>
          </a:p>
        </p:txBody>
      </p:sp>
    </p:spTree>
  </p:cSld>
  <p:clrMapOvr>
    <a:masterClrMapping/>
  </p:clrMapOvr>
  <p:transition spd="med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1"/>
          <p:cNvSpPr>
            <a:spLocks/>
          </p:cNvSpPr>
          <p:nvPr/>
        </p:nvSpPr>
        <p:spPr bwMode="auto">
          <a:xfrm>
            <a:off x="152400" y="1727200"/>
            <a:ext cx="12700000" cy="7924800"/>
          </a:xfrm>
          <a:prstGeom prst="roundRect">
            <a:avLst>
              <a:gd name="adj" fmla="val 2403"/>
            </a:avLst>
          </a:prstGeom>
          <a:solidFill>
            <a:srgbClr val="FFFFFF"/>
          </a:solidFill>
          <a:ln w="25400" cap="flat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2182813" y="8237538"/>
            <a:ext cx="8701087" cy="876300"/>
            <a:chOff x="0" y="0"/>
            <a:chExt cx="5481" cy="552"/>
          </a:xfrm>
        </p:grpSpPr>
        <p:sp>
          <p:nvSpPr>
            <p:cNvPr id="18435" name="Rectangle 3"/>
            <p:cNvSpPr>
              <a:spLocks/>
            </p:cNvSpPr>
            <p:nvPr/>
          </p:nvSpPr>
          <p:spPr bwMode="auto">
            <a:xfrm>
              <a:off x="0" y="0"/>
              <a:ext cx="702" cy="552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000">
                  <a:solidFill>
                    <a:srgbClr val="000000"/>
                  </a:solidFill>
                  <a:ea typeface="ＭＳ Ｐゴシック" charset="-128"/>
                </a:rPr>
                <a:t>ultrashort </a:t>
              </a:r>
            </a:p>
            <a:p>
              <a:r>
                <a:rPr lang="en-US" altLang="ja-JP" sz="2000">
                  <a:solidFill>
                    <a:srgbClr val="000000"/>
                  </a:solidFill>
                  <a:ea typeface="ＭＳ Ｐゴシック" charset="-128"/>
                </a:rPr>
                <a:t>pulse </a:t>
              </a:r>
            </a:p>
            <a:p>
              <a:r>
                <a:rPr lang="en-US" altLang="ja-JP" sz="2000">
                  <a:solidFill>
                    <a:srgbClr val="000000"/>
                  </a:solidFill>
                  <a:ea typeface="ＭＳ Ｐゴシック" charset="-128"/>
                </a:rPr>
                <a:t>generation</a:t>
              </a:r>
            </a:p>
          </p:txBody>
        </p:sp>
        <p:sp>
          <p:nvSpPr>
            <p:cNvPr id="18436" name="Rectangle 4"/>
            <p:cNvSpPr>
              <a:spLocks/>
            </p:cNvSpPr>
            <p:nvPr/>
          </p:nvSpPr>
          <p:spPr bwMode="auto">
            <a:xfrm>
              <a:off x="1612" y="99"/>
              <a:ext cx="633" cy="36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000">
                  <a:solidFill>
                    <a:srgbClr val="000000"/>
                  </a:solidFill>
                  <a:ea typeface="ＭＳ Ｐゴシック" charset="-128"/>
                </a:rPr>
                <a:t>intensity </a:t>
              </a:r>
            </a:p>
            <a:p>
              <a:r>
                <a:rPr lang="en-US" altLang="ja-JP" sz="2000">
                  <a:solidFill>
                    <a:srgbClr val="000000"/>
                  </a:solidFill>
                  <a:ea typeface="ＭＳ Ｐゴシック" charset="-128"/>
                </a:rPr>
                <a:t>reduction</a:t>
              </a:r>
            </a:p>
          </p:txBody>
        </p:sp>
        <p:sp>
          <p:nvSpPr>
            <p:cNvPr id="18437" name="Rectangle 5"/>
            <p:cNvSpPr>
              <a:spLocks/>
            </p:cNvSpPr>
            <p:nvPr/>
          </p:nvSpPr>
          <p:spPr bwMode="auto">
            <a:xfrm>
              <a:off x="2773" y="110"/>
              <a:ext cx="1352" cy="184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>
                <a:spcBef>
                  <a:spcPts val="1100"/>
                </a:spcBef>
              </a:pPr>
              <a:r>
                <a:rPr lang="en-US" altLang="ja-JP" sz="2000">
                  <a:solidFill>
                    <a:srgbClr val="000000"/>
                  </a:solidFill>
                  <a:ea typeface="ＭＳ Ｐゴシック" charset="-128"/>
                </a:rPr>
                <a:t>“safe” amplification</a:t>
              </a:r>
            </a:p>
          </p:txBody>
        </p:sp>
        <p:sp>
          <p:nvSpPr>
            <p:cNvPr id="18438" name="Rectangle 6"/>
            <p:cNvSpPr>
              <a:spLocks/>
            </p:cNvSpPr>
            <p:nvPr/>
          </p:nvSpPr>
          <p:spPr bwMode="auto">
            <a:xfrm>
              <a:off x="4511" y="99"/>
              <a:ext cx="970" cy="36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000">
                  <a:solidFill>
                    <a:srgbClr val="000000"/>
                  </a:solidFill>
                  <a:ea typeface="ＭＳ Ｐゴシック" charset="-128"/>
                </a:rPr>
                <a:t>temporal </a:t>
              </a:r>
            </a:p>
            <a:p>
              <a:r>
                <a:rPr lang="en-US" altLang="ja-JP" sz="2000">
                  <a:solidFill>
                    <a:srgbClr val="000000"/>
                  </a:solidFill>
                  <a:ea typeface="ＭＳ Ｐゴシック" charset="-128"/>
                </a:rPr>
                <a:t>recompression</a:t>
              </a:r>
            </a:p>
          </p:txBody>
        </p:sp>
      </p:grpSp>
      <p:sp>
        <p:nvSpPr>
          <p:cNvPr id="18439" name="Rectangle 7"/>
          <p:cNvSpPr>
            <a:spLocks/>
          </p:cNvSpPr>
          <p:nvPr/>
        </p:nvSpPr>
        <p:spPr bwMode="auto">
          <a:xfrm>
            <a:off x="3392488" y="457200"/>
            <a:ext cx="6296025" cy="520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600">
                <a:solidFill>
                  <a:schemeClr val="tx1"/>
                </a:solidFill>
                <a:ea typeface="ＭＳ Ｐゴシック" charset="-128"/>
              </a:rPr>
              <a:t>CPA „chirped pulse amplification“</a:t>
            </a:r>
          </a:p>
        </p:txBody>
      </p:sp>
      <p:pic>
        <p:nvPicPr>
          <p:cNvPr id="18440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988" y="1674813"/>
            <a:ext cx="11582400" cy="57531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/>
          </p:cNvSpPr>
          <p:nvPr/>
        </p:nvSpPr>
        <p:spPr bwMode="auto">
          <a:xfrm>
            <a:off x="6835775" y="3829050"/>
            <a:ext cx="2765425" cy="546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 b="1">
                <a:solidFill>
                  <a:srgbClr val="CC0066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gain narrowing</a:t>
            </a:r>
          </a:p>
        </p:txBody>
      </p:sp>
      <p:sp>
        <p:nvSpPr>
          <p:cNvPr id="18442" name="Rectangle 10"/>
          <p:cNvSpPr>
            <a:spLocks/>
          </p:cNvSpPr>
          <p:nvPr/>
        </p:nvSpPr>
        <p:spPr bwMode="auto">
          <a:xfrm>
            <a:off x="10615613" y="3635375"/>
            <a:ext cx="1857375" cy="96361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 altLang="ja-JP" sz="2300" b="1">
                <a:solidFill>
                  <a:srgbClr val="CC0066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efficiency</a:t>
            </a:r>
          </a:p>
          <a:p>
            <a:pPr marL="39688"/>
            <a:r>
              <a:rPr lang="en-US" altLang="ja-JP" sz="2300" b="1">
                <a:solidFill>
                  <a:srgbClr val="CC0066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damage</a:t>
            </a:r>
          </a:p>
        </p:txBody>
      </p:sp>
      <p:grpSp>
        <p:nvGrpSpPr>
          <p:cNvPr id="18443" name="Group 11"/>
          <p:cNvGrpSpPr>
            <a:grpSpLocks/>
          </p:cNvGrpSpPr>
          <p:nvPr/>
        </p:nvGrpSpPr>
        <p:grpSpPr bwMode="auto">
          <a:xfrm>
            <a:off x="2038350" y="1892300"/>
            <a:ext cx="7502525" cy="3617913"/>
            <a:chOff x="0" y="0"/>
            <a:chExt cx="4726" cy="2279"/>
          </a:xfrm>
        </p:grpSpPr>
        <p:sp>
          <p:nvSpPr>
            <p:cNvPr id="18444" name="Rectangle 12"/>
            <p:cNvSpPr>
              <a:spLocks/>
            </p:cNvSpPr>
            <p:nvPr/>
          </p:nvSpPr>
          <p:spPr bwMode="auto">
            <a:xfrm>
              <a:off x="0" y="0"/>
              <a:ext cx="2548" cy="629"/>
            </a:xfrm>
            <a:prstGeom prst="rect">
              <a:avLst/>
            </a:prstGeom>
            <a:noFill/>
            <a:ln w="25400" cap="flat">
              <a:solidFill>
                <a:srgbClr val="00519E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40639" bIns="0"/>
            <a:lstStyle/>
            <a:p>
              <a:pPr marL="39688" algn="l"/>
              <a:r>
                <a:rPr lang="en-US" altLang="ja-JP" sz="2300" b="1">
                  <a:solidFill>
                    <a:srgbClr val="00519E"/>
                  </a:solidFill>
                  <a:latin typeface="Tahoma" pitchFamily="34" charset="0"/>
                  <a:ea typeface="ＭＳ Ｐゴシック" charset="-128"/>
                  <a:cs typeface="Tahoma" pitchFamily="34" charset="0"/>
                  <a:sym typeface="Tahoma" pitchFamily="34" charset="0"/>
                </a:rPr>
                <a:t>pulse cleaning</a:t>
              </a:r>
            </a:p>
            <a:p>
              <a:pPr marL="39688" algn="l"/>
              <a:r>
                <a:rPr lang="en-US" altLang="ja-JP" sz="2300" b="1">
                  <a:solidFill>
                    <a:srgbClr val="00519E"/>
                  </a:solidFill>
                  <a:latin typeface="Tahoma" pitchFamily="34" charset="0"/>
                  <a:ea typeface="ＭＳ Ｐゴシック" charset="-128"/>
                  <a:cs typeface="Tahoma" pitchFamily="34" charset="0"/>
                  <a:sym typeface="Tahoma" pitchFamily="34" charset="0"/>
                </a:rPr>
                <a:t>contrast enhancement</a:t>
              </a:r>
            </a:p>
          </p:txBody>
        </p:sp>
        <p:sp>
          <p:nvSpPr>
            <p:cNvPr id="18445" name="Rectangle 13"/>
            <p:cNvSpPr>
              <a:spLocks/>
            </p:cNvSpPr>
            <p:nvPr/>
          </p:nvSpPr>
          <p:spPr bwMode="auto">
            <a:xfrm>
              <a:off x="2638" y="0"/>
              <a:ext cx="2088" cy="629"/>
            </a:xfrm>
            <a:prstGeom prst="rect">
              <a:avLst/>
            </a:prstGeom>
            <a:noFill/>
            <a:ln w="25400" cap="flat">
              <a:solidFill>
                <a:srgbClr val="00519E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40639" bIns="0"/>
            <a:lstStyle/>
            <a:p>
              <a:pPr marL="39688" algn="l"/>
              <a:r>
                <a:rPr lang="en-US" altLang="ja-JP" sz="2300" b="1">
                  <a:solidFill>
                    <a:srgbClr val="00519E"/>
                  </a:solidFill>
                  <a:latin typeface="Tahoma" pitchFamily="34" charset="0"/>
                  <a:ea typeface="ＭＳ Ｐゴシック" charset="-128"/>
                  <a:cs typeface="Tahoma" pitchFamily="34" charset="0"/>
                  <a:sym typeface="Tahoma" pitchFamily="34" charset="0"/>
                </a:rPr>
                <a:t>spectral intensity </a:t>
              </a:r>
            </a:p>
            <a:p>
              <a:pPr marL="39688" algn="l"/>
              <a:r>
                <a:rPr lang="en-US" altLang="ja-JP" sz="2300" b="1">
                  <a:solidFill>
                    <a:srgbClr val="00519E"/>
                  </a:solidFill>
                  <a:latin typeface="Tahoma" pitchFamily="34" charset="0"/>
                  <a:ea typeface="ＭＳ Ｐゴシック" charset="-128"/>
                  <a:cs typeface="Tahoma" pitchFamily="34" charset="0"/>
                  <a:sym typeface="Tahoma" pitchFamily="34" charset="0"/>
                </a:rPr>
                <a:t>and phase control</a:t>
              </a:r>
            </a:p>
          </p:txBody>
        </p:sp>
        <p:sp>
          <p:nvSpPr>
            <p:cNvPr id="18446" name="Line 14"/>
            <p:cNvSpPr>
              <a:spLocks noChangeShapeType="1"/>
            </p:cNvSpPr>
            <p:nvPr/>
          </p:nvSpPr>
          <p:spPr bwMode="auto">
            <a:xfrm>
              <a:off x="2954" y="655"/>
              <a:ext cx="2" cy="1624"/>
            </a:xfrm>
            <a:prstGeom prst="line">
              <a:avLst/>
            </a:prstGeom>
            <a:noFill/>
            <a:ln w="25400" cap="flat">
              <a:solidFill>
                <a:srgbClr val="00519E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8447" name="Line 15"/>
            <p:cNvSpPr>
              <a:spLocks noChangeShapeType="1"/>
            </p:cNvSpPr>
            <p:nvPr/>
          </p:nvSpPr>
          <p:spPr bwMode="auto">
            <a:xfrm>
              <a:off x="1527" y="655"/>
              <a:ext cx="1" cy="1624"/>
            </a:xfrm>
            <a:prstGeom prst="line">
              <a:avLst/>
            </a:prstGeom>
            <a:noFill/>
            <a:ln w="25400" cap="flat">
              <a:solidFill>
                <a:srgbClr val="00519E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8448" name="Line 16"/>
            <p:cNvSpPr>
              <a:spLocks noChangeShapeType="1"/>
            </p:cNvSpPr>
            <p:nvPr/>
          </p:nvSpPr>
          <p:spPr bwMode="auto">
            <a:xfrm>
              <a:off x="2544" y="655"/>
              <a:ext cx="1" cy="1624"/>
            </a:xfrm>
            <a:prstGeom prst="line">
              <a:avLst/>
            </a:prstGeom>
            <a:noFill/>
            <a:ln w="25400" cap="flat">
              <a:solidFill>
                <a:srgbClr val="00519E"/>
              </a:solidFill>
              <a:prstDash val="solid"/>
              <a:round/>
              <a:headEnd type="none" w="med" len="med"/>
              <a:tailEnd type="triangle" w="lg" len="lg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sp>
        <p:nvSpPr>
          <p:cNvPr id="18449" name="Rectangle 17"/>
          <p:cNvSpPr>
            <a:spLocks/>
          </p:cNvSpPr>
          <p:nvPr/>
        </p:nvSpPr>
        <p:spPr bwMode="auto">
          <a:xfrm>
            <a:off x="2486025" y="3829050"/>
            <a:ext cx="2943225" cy="54610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 b="1">
                <a:solidFill>
                  <a:srgbClr val="CC0066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ASE, pre-pulses</a:t>
            </a:r>
          </a:p>
        </p:txBody>
      </p:sp>
      <p:sp>
        <p:nvSpPr>
          <p:cNvPr id="18450" name="Rectangle 18"/>
          <p:cNvSpPr>
            <a:spLocks/>
          </p:cNvSpPr>
          <p:nvPr/>
        </p:nvSpPr>
        <p:spPr bwMode="auto">
          <a:xfrm>
            <a:off x="396875" y="7712075"/>
            <a:ext cx="1354138" cy="50958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>
                <a:solidFill>
                  <a:srgbClr val="000000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contrast</a:t>
            </a:r>
          </a:p>
        </p:txBody>
      </p:sp>
      <p:grpSp>
        <p:nvGrpSpPr>
          <p:cNvPr id="18451" name="Group 19"/>
          <p:cNvGrpSpPr>
            <a:grpSpLocks/>
          </p:cNvGrpSpPr>
          <p:nvPr/>
        </p:nvGrpSpPr>
        <p:grpSpPr bwMode="auto">
          <a:xfrm>
            <a:off x="2309813" y="6538913"/>
            <a:ext cx="1108075" cy="414337"/>
            <a:chOff x="0" y="0"/>
            <a:chExt cx="698" cy="260"/>
          </a:xfrm>
        </p:grpSpPr>
        <p:sp>
          <p:nvSpPr>
            <p:cNvPr id="18452" name="Rectangle 20"/>
            <p:cNvSpPr>
              <a:spLocks/>
            </p:cNvSpPr>
            <p:nvPr/>
          </p:nvSpPr>
          <p:spPr bwMode="auto">
            <a:xfrm>
              <a:off x="0" y="0"/>
              <a:ext cx="698" cy="26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8453" name="Rectangle 21"/>
            <p:cNvSpPr>
              <a:spLocks/>
            </p:cNvSpPr>
            <p:nvPr/>
          </p:nvSpPr>
          <p:spPr bwMode="auto">
            <a:xfrm>
              <a:off x="0" y="0"/>
              <a:ext cx="698" cy="26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18454" name="Group 22"/>
          <p:cNvGrpSpPr>
            <a:grpSpLocks/>
          </p:cNvGrpSpPr>
          <p:nvPr/>
        </p:nvGrpSpPr>
        <p:grpSpPr bwMode="auto">
          <a:xfrm>
            <a:off x="9666288" y="6538913"/>
            <a:ext cx="1109662" cy="414337"/>
            <a:chOff x="0" y="0"/>
            <a:chExt cx="698" cy="260"/>
          </a:xfrm>
        </p:grpSpPr>
        <p:sp>
          <p:nvSpPr>
            <p:cNvPr id="18455" name="Rectangle 23"/>
            <p:cNvSpPr>
              <a:spLocks/>
            </p:cNvSpPr>
            <p:nvPr/>
          </p:nvSpPr>
          <p:spPr bwMode="auto">
            <a:xfrm>
              <a:off x="0" y="0"/>
              <a:ext cx="698" cy="26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8456" name="Rectangle 24"/>
            <p:cNvSpPr>
              <a:spLocks/>
            </p:cNvSpPr>
            <p:nvPr/>
          </p:nvSpPr>
          <p:spPr bwMode="auto">
            <a:xfrm>
              <a:off x="0" y="0"/>
              <a:ext cx="698" cy="26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18457" name="Group 25"/>
          <p:cNvGrpSpPr>
            <a:grpSpLocks/>
          </p:cNvGrpSpPr>
          <p:nvPr/>
        </p:nvGrpSpPr>
        <p:grpSpPr bwMode="auto">
          <a:xfrm>
            <a:off x="9566275" y="7158038"/>
            <a:ext cx="1109663" cy="412750"/>
            <a:chOff x="0" y="0"/>
            <a:chExt cx="698" cy="260"/>
          </a:xfrm>
        </p:grpSpPr>
        <p:sp>
          <p:nvSpPr>
            <p:cNvPr id="18458" name="Rectangle 26"/>
            <p:cNvSpPr>
              <a:spLocks/>
            </p:cNvSpPr>
            <p:nvPr/>
          </p:nvSpPr>
          <p:spPr bwMode="auto">
            <a:xfrm>
              <a:off x="0" y="0"/>
              <a:ext cx="698" cy="26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8459" name="Rectangle 27"/>
            <p:cNvSpPr>
              <a:spLocks/>
            </p:cNvSpPr>
            <p:nvPr/>
          </p:nvSpPr>
          <p:spPr bwMode="auto">
            <a:xfrm>
              <a:off x="0" y="0"/>
              <a:ext cx="698" cy="26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18460" name="Group 28"/>
          <p:cNvGrpSpPr>
            <a:grpSpLocks/>
          </p:cNvGrpSpPr>
          <p:nvPr/>
        </p:nvGrpSpPr>
        <p:grpSpPr bwMode="auto">
          <a:xfrm>
            <a:off x="7248525" y="7158038"/>
            <a:ext cx="1109663" cy="412750"/>
            <a:chOff x="0" y="0"/>
            <a:chExt cx="698" cy="260"/>
          </a:xfrm>
        </p:grpSpPr>
        <p:sp>
          <p:nvSpPr>
            <p:cNvPr id="18461" name="Rectangle 29"/>
            <p:cNvSpPr>
              <a:spLocks/>
            </p:cNvSpPr>
            <p:nvPr/>
          </p:nvSpPr>
          <p:spPr bwMode="auto">
            <a:xfrm>
              <a:off x="0" y="0"/>
              <a:ext cx="698" cy="26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8462" name="Rectangle 30"/>
            <p:cNvSpPr>
              <a:spLocks/>
            </p:cNvSpPr>
            <p:nvPr/>
          </p:nvSpPr>
          <p:spPr bwMode="auto">
            <a:xfrm>
              <a:off x="0" y="0"/>
              <a:ext cx="698" cy="26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sp>
        <p:nvSpPr>
          <p:cNvPr id="18463" name="Rectangle 31"/>
          <p:cNvSpPr>
            <a:spLocks/>
          </p:cNvSpPr>
          <p:nvPr/>
        </p:nvSpPr>
        <p:spPr bwMode="auto">
          <a:xfrm>
            <a:off x="2432050" y="6454775"/>
            <a:ext cx="889000" cy="546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>
                <a:solidFill>
                  <a:srgbClr val="000000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10fs</a:t>
            </a:r>
          </a:p>
        </p:txBody>
      </p:sp>
      <p:sp>
        <p:nvSpPr>
          <p:cNvPr id="18464" name="Rectangle 32"/>
          <p:cNvSpPr>
            <a:spLocks/>
          </p:cNvSpPr>
          <p:nvPr/>
        </p:nvSpPr>
        <p:spPr bwMode="auto">
          <a:xfrm>
            <a:off x="5924550" y="6953250"/>
            <a:ext cx="1209675" cy="722313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18465" name="Rectangle 33"/>
          <p:cNvSpPr>
            <a:spLocks/>
          </p:cNvSpPr>
          <p:nvPr/>
        </p:nvSpPr>
        <p:spPr bwMode="auto">
          <a:xfrm>
            <a:off x="6022975" y="7021513"/>
            <a:ext cx="974725" cy="70802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>
                <a:solidFill>
                  <a:srgbClr val="008000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x10</a:t>
            </a:r>
            <a:r>
              <a:rPr lang="en-US" altLang="ja-JP" sz="2300" baseline="32000">
                <a:solidFill>
                  <a:srgbClr val="008000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9</a:t>
            </a:r>
          </a:p>
        </p:txBody>
      </p:sp>
      <p:sp>
        <p:nvSpPr>
          <p:cNvPr id="18466" name="Rectangle 34"/>
          <p:cNvSpPr>
            <a:spLocks/>
          </p:cNvSpPr>
          <p:nvPr/>
        </p:nvSpPr>
        <p:spPr bwMode="auto">
          <a:xfrm>
            <a:off x="7234238" y="7018338"/>
            <a:ext cx="1104900" cy="546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>
                <a:solidFill>
                  <a:srgbClr val="000000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1-10J</a:t>
            </a:r>
          </a:p>
        </p:txBody>
      </p:sp>
      <p:sp>
        <p:nvSpPr>
          <p:cNvPr id="18467" name="Rectangle 35"/>
          <p:cNvSpPr>
            <a:spLocks/>
          </p:cNvSpPr>
          <p:nvPr/>
        </p:nvSpPr>
        <p:spPr bwMode="auto">
          <a:xfrm>
            <a:off x="9955213" y="7018338"/>
            <a:ext cx="1046162" cy="546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>
                <a:solidFill>
                  <a:srgbClr val="000000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few J</a:t>
            </a:r>
          </a:p>
        </p:txBody>
      </p:sp>
      <p:sp>
        <p:nvSpPr>
          <p:cNvPr id="18468" name="Rectangle 36"/>
          <p:cNvSpPr>
            <a:spLocks/>
          </p:cNvSpPr>
          <p:nvPr/>
        </p:nvSpPr>
        <p:spPr bwMode="auto">
          <a:xfrm>
            <a:off x="9979025" y="6450013"/>
            <a:ext cx="889000" cy="54451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>
                <a:solidFill>
                  <a:srgbClr val="00519E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45fs</a:t>
            </a:r>
          </a:p>
        </p:txBody>
      </p:sp>
      <p:sp>
        <p:nvSpPr>
          <p:cNvPr id="18469" name="Rectangle 37"/>
          <p:cNvSpPr>
            <a:spLocks/>
          </p:cNvSpPr>
          <p:nvPr/>
        </p:nvSpPr>
        <p:spPr bwMode="auto">
          <a:xfrm>
            <a:off x="9985375" y="7645400"/>
            <a:ext cx="889000" cy="63658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>
                <a:solidFill>
                  <a:srgbClr val="00519E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10</a:t>
            </a:r>
            <a:r>
              <a:rPr lang="en-US" altLang="ja-JP" sz="2300" baseline="32000">
                <a:solidFill>
                  <a:srgbClr val="00519E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7</a:t>
            </a:r>
          </a:p>
        </p:txBody>
      </p:sp>
      <p:sp>
        <p:nvSpPr>
          <p:cNvPr id="18470" name="Rectangle 38"/>
          <p:cNvSpPr>
            <a:spLocks/>
          </p:cNvSpPr>
          <p:nvPr/>
        </p:nvSpPr>
        <p:spPr bwMode="auto">
          <a:xfrm>
            <a:off x="312738" y="3852863"/>
            <a:ext cx="1531937" cy="509587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>
                <a:solidFill>
                  <a:srgbClr val="000000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problems</a:t>
            </a:r>
          </a:p>
        </p:txBody>
      </p:sp>
      <p:sp>
        <p:nvSpPr>
          <p:cNvPr id="18471" name="Rectangle 39"/>
          <p:cNvSpPr>
            <a:spLocks/>
          </p:cNvSpPr>
          <p:nvPr/>
        </p:nvSpPr>
        <p:spPr bwMode="auto">
          <a:xfrm>
            <a:off x="658813" y="5400675"/>
            <a:ext cx="822325" cy="50958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 algn="l"/>
            <a:r>
              <a:rPr lang="en-US" altLang="ja-JP" sz="2300">
                <a:solidFill>
                  <a:srgbClr val="000000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idea</a:t>
            </a:r>
          </a:p>
        </p:txBody>
      </p:sp>
      <p:grpSp>
        <p:nvGrpSpPr>
          <p:cNvPr id="18472" name="Group 40"/>
          <p:cNvGrpSpPr>
            <a:grpSpLocks/>
          </p:cNvGrpSpPr>
          <p:nvPr/>
        </p:nvGrpSpPr>
        <p:grpSpPr bwMode="auto">
          <a:xfrm>
            <a:off x="9920288" y="6462713"/>
            <a:ext cx="1109662" cy="1831975"/>
            <a:chOff x="0" y="0"/>
            <a:chExt cx="698" cy="1153"/>
          </a:xfrm>
        </p:grpSpPr>
        <p:grpSp>
          <p:nvGrpSpPr>
            <p:cNvPr id="18473" name="Group 41"/>
            <p:cNvGrpSpPr>
              <a:grpSpLocks/>
            </p:cNvGrpSpPr>
            <p:nvPr/>
          </p:nvGrpSpPr>
          <p:grpSpPr bwMode="auto">
            <a:xfrm>
              <a:off x="0" y="808"/>
              <a:ext cx="698" cy="260"/>
              <a:chOff x="0" y="0"/>
              <a:chExt cx="698" cy="260"/>
            </a:xfrm>
          </p:grpSpPr>
          <p:sp>
            <p:nvSpPr>
              <p:cNvPr id="18474" name="Rectangle 42"/>
              <p:cNvSpPr>
                <a:spLocks/>
              </p:cNvSpPr>
              <p:nvPr/>
            </p:nvSpPr>
            <p:spPr bwMode="auto">
              <a:xfrm>
                <a:off x="0" y="0"/>
                <a:ext cx="698" cy="2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8475" name="Rectangle 43"/>
              <p:cNvSpPr>
                <a:spLocks/>
              </p:cNvSpPr>
              <p:nvPr/>
            </p:nvSpPr>
            <p:spPr bwMode="auto">
              <a:xfrm>
                <a:off x="0" y="0"/>
                <a:ext cx="698" cy="2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8476" name="Group 44"/>
            <p:cNvGrpSpPr>
              <a:grpSpLocks/>
            </p:cNvGrpSpPr>
            <p:nvPr/>
          </p:nvGrpSpPr>
          <p:grpSpPr bwMode="auto">
            <a:xfrm>
              <a:off x="0" y="48"/>
              <a:ext cx="698" cy="260"/>
              <a:chOff x="0" y="0"/>
              <a:chExt cx="698" cy="260"/>
            </a:xfrm>
          </p:grpSpPr>
          <p:sp>
            <p:nvSpPr>
              <p:cNvPr id="18477" name="Rectangle 45"/>
              <p:cNvSpPr>
                <a:spLocks/>
              </p:cNvSpPr>
              <p:nvPr/>
            </p:nvSpPr>
            <p:spPr bwMode="auto">
              <a:xfrm>
                <a:off x="0" y="0"/>
                <a:ext cx="698" cy="2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8478" name="Rectangle 46"/>
              <p:cNvSpPr>
                <a:spLocks/>
              </p:cNvSpPr>
              <p:nvPr/>
            </p:nvSpPr>
            <p:spPr bwMode="auto">
              <a:xfrm>
                <a:off x="0" y="0"/>
                <a:ext cx="698" cy="2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sp>
          <p:nvSpPr>
            <p:cNvPr id="18479" name="Rectangle 47"/>
            <p:cNvSpPr>
              <a:spLocks/>
            </p:cNvSpPr>
            <p:nvPr/>
          </p:nvSpPr>
          <p:spPr bwMode="auto">
            <a:xfrm>
              <a:off x="68" y="0"/>
              <a:ext cx="560" cy="343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40639" bIns="0"/>
            <a:lstStyle/>
            <a:p>
              <a:pPr marL="39688" algn="l"/>
              <a:r>
                <a:rPr lang="en-US" altLang="ja-JP" sz="2300">
                  <a:solidFill>
                    <a:srgbClr val="00519E"/>
                  </a:solidFill>
                  <a:latin typeface="Tahoma" pitchFamily="34" charset="0"/>
                  <a:ea typeface="ＭＳ Ｐゴシック" charset="-128"/>
                  <a:cs typeface="Tahoma" pitchFamily="34" charset="0"/>
                  <a:sym typeface="Tahoma" pitchFamily="34" charset="0"/>
                </a:rPr>
                <a:t>20fs</a:t>
              </a:r>
            </a:p>
          </p:txBody>
        </p:sp>
        <p:sp>
          <p:nvSpPr>
            <p:cNvPr id="18480" name="Rectangle 48"/>
            <p:cNvSpPr>
              <a:spLocks/>
            </p:cNvSpPr>
            <p:nvPr/>
          </p:nvSpPr>
          <p:spPr bwMode="auto">
            <a:xfrm>
              <a:off x="72" y="752"/>
              <a:ext cx="560" cy="401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40639" bIns="0"/>
            <a:lstStyle/>
            <a:p>
              <a:pPr marL="39688" algn="l"/>
              <a:r>
                <a:rPr lang="en-US" altLang="ja-JP" sz="2300">
                  <a:solidFill>
                    <a:srgbClr val="00519E"/>
                  </a:solidFill>
                  <a:latin typeface="Tahoma" pitchFamily="34" charset="0"/>
                  <a:ea typeface="ＭＳ Ｐゴシック" charset="-128"/>
                  <a:cs typeface="Tahoma" pitchFamily="34" charset="0"/>
                  <a:sym typeface="Tahoma" pitchFamily="34" charset="0"/>
                </a:rPr>
                <a:t>10</a:t>
              </a:r>
              <a:r>
                <a:rPr lang="en-US" altLang="ja-JP" sz="2300" baseline="32000">
                  <a:solidFill>
                    <a:srgbClr val="00519E"/>
                  </a:solidFill>
                  <a:latin typeface="Tahoma" pitchFamily="34" charset="0"/>
                  <a:ea typeface="ＭＳ Ｐゴシック" charset="-128"/>
                  <a:cs typeface="Tahoma" pitchFamily="34" charset="0"/>
                  <a:sym typeface="Tahoma" pitchFamily="34" charset="0"/>
                </a:rPr>
                <a:t>10</a:t>
              </a:r>
            </a:p>
          </p:txBody>
        </p:sp>
      </p:grpSp>
      <p:sp>
        <p:nvSpPr>
          <p:cNvPr id="18481" name="Rectangle 49"/>
          <p:cNvSpPr>
            <a:spLocks/>
          </p:cNvSpPr>
          <p:nvPr/>
        </p:nvSpPr>
        <p:spPr bwMode="auto">
          <a:xfrm>
            <a:off x="11376025" y="7023100"/>
            <a:ext cx="1092200" cy="457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300">
                <a:solidFill>
                  <a:schemeClr val="tx1"/>
                </a:solidFill>
                <a:latin typeface="Tahoma" pitchFamily="34" charset="0"/>
                <a:ea typeface="ＭＳ Ｐゴシック" charset="-128"/>
                <a:cs typeface="Tahoma" pitchFamily="34" charset="0"/>
                <a:sym typeface="Tahoma" pitchFamily="34" charset="0"/>
              </a:rPr>
              <a:t>800 nm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/>
          </p:cNvSpPr>
          <p:nvPr/>
        </p:nvSpPr>
        <p:spPr bwMode="auto">
          <a:xfrm>
            <a:off x="177800" y="5448300"/>
            <a:ext cx="12674600" cy="2108200"/>
          </a:xfrm>
          <a:prstGeom prst="rect">
            <a:avLst/>
          </a:prstGeom>
          <a:solidFill>
            <a:srgbClr val="002D99">
              <a:alpha val="39999"/>
            </a:srgbClr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7788"/>
            <a:ext cx="11709400" cy="1038225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3400">
                <a:latin typeface="Arial" charset="0"/>
                <a:ea typeface="ＭＳ Ｐゴシック" charset="-128"/>
                <a:cs typeface="Arial" charset="0"/>
                <a:sym typeface="Arial" charset="0"/>
              </a:rPr>
              <a:t>A bit of numbers and theory</a:t>
            </a:r>
            <a:endParaRPr lang="en-US" altLang="ja-JP" sz="3400">
              <a:latin typeface="Arial" charset="0"/>
              <a:ea typeface="ＭＳ Ｐゴシック" charset="-128"/>
              <a:sym typeface="Arial" charset="0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3387725" y="1333500"/>
            <a:ext cx="6896100" cy="990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e.g.  2J, 20 fs, 800 nm central wavelength, focused to 6µm spot:</a:t>
            </a:r>
          </a:p>
        </p:txBody>
      </p:sp>
      <p:sp>
        <p:nvSpPr>
          <p:cNvPr id="20484" name="Rectangle 4"/>
          <p:cNvSpPr>
            <a:spLocks/>
          </p:cNvSpPr>
          <p:nvPr/>
        </p:nvSpPr>
        <p:spPr bwMode="auto">
          <a:xfrm>
            <a:off x="276225" y="2400300"/>
            <a:ext cx="12395200" cy="1905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l"/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→    frequency ω</a:t>
            </a:r>
            <a:r>
              <a:rPr lang="en-US" altLang="ja-JP" sz="3000" baseline="-6000">
                <a:solidFill>
                  <a:schemeClr val="tx1"/>
                </a:solidFill>
                <a:ea typeface="ＭＳ Ｐゴシック" charset="-128"/>
              </a:rPr>
              <a:t>L </a:t>
            </a:r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= 2 π c / λ</a:t>
            </a:r>
            <a:r>
              <a:rPr lang="en-US" altLang="ja-JP" sz="3000" baseline="-6000">
                <a:solidFill>
                  <a:schemeClr val="tx1"/>
                </a:solidFill>
                <a:ea typeface="ＭＳ Ｐゴシック" charset="-128"/>
              </a:rPr>
              <a:t>L</a:t>
            </a:r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 = </a:t>
            </a:r>
            <a:r>
              <a:rPr lang="en-US" altLang="ja-JP" sz="3000">
                <a:solidFill>
                  <a:srgbClr val="FF0000"/>
                </a:solidFill>
                <a:ea typeface="ＭＳ Ｐゴシック" charset="-128"/>
              </a:rPr>
              <a:t>2.35x10</a:t>
            </a:r>
            <a:r>
              <a:rPr lang="en-US" altLang="ja-JP" sz="3000" baseline="32000">
                <a:solidFill>
                  <a:srgbClr val="FF0000"/>
                </a:solidFill>
                <a:ea typeface="ＭＳ Ｐゴシック" charset="-128"/>
              </a:rPr>
              <a:t>15</a:t>
            </a:r>
            <a:r>
              <a:rPr lang="en-US" altLang="ja-JP" sz="3000" baseline="3200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altLang="ja-JP" sz="3000">
                <a:solidFill>
                  <a:srgbClr val="FF0000"/>
                </a:solidFill>
                <a:ea typeface="ＭＳ Ｐゴシック" charset="-128"/>
              </a:rPr>
              <a:t>Hz</a:t>
            </a:r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 → light period τ = </a:t>
            </a:r>
            <a:r>
              <a:rPr lang="en-US" altLang="ja-JP" sz="3000">
                <a:solidFill>
                  <a:srgbClr val="FF0000"/>
                </a:solidFill>
                <a:ea typeface="ＭＳ Ｐゴシック" charset="-128"/>
              </a:rPr>
              <a:t>2.7 fs</a:t>
            </a:r>
            <a:endParaRPr lang="en-US" altLang="ja-JP" sz="3000">
              <a:solidFill>
                <a:schemeClr val="tx1"/>
              </a:solidFill>
              <a:ea typeface="ＭＳ Ｐゴシック" charset="-128"/>
            </a:endParaRPr>
          </a:p>
          <a:p>
            <a:pPr algn="l"/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→    photon energy E</a:t>
            </a:r>
            <a:r>
              <a:rPr lang="en-US" altLang="ja-JP" sz="3000" baseline="-6000">
                <a:solidFill>
                  <a:schemeClr val="tx1"/>
                </a:solidFill>
                <a:ea typeface="ＭＳ Ｐゴシック" charset="-128"/>
              </a:rPr>
              <a:t>ph </a:t>
            </a:r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= ħω</a:t>
            </a:r>
            <a:r>
              <a:rPr lang="en-US" altLang="ja-JP" sz="3000" baseline="-6000">
                <a:solidFill>
                  <a:schemeClr val="tx1"/>
                </a:solidFill>
                <a:ea typeface="ＭＳ Ｐゴシック" charset="-128"/>
              </a:rPr>
              <a:t>L</a:t>
            </a:r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 = </a:t>
            </a:r>
            <a:r>
              <a:rPr lang="en-US" altLang="ja-JP" sz="3000">
                <a:solidFill>
                  <a:srgbClr val="FF0000"/>
                </a:solidFill>
                <a:ea typeface="ＭＳ Ｐゴシック" charset="-128"/>
              </a:rPr>
              <a:t>1.55 eV</a:t>
            </a:r>
            <a:endParaRPr lang="en-US" altLang="ja-JP" sz="3000">
              <a:solidFill>
                <a:schemeClr val="tx1"/>
              </a:solidFill>
              <a:ea typeface="ＭＳ Ｐゴシック" charset="-128"/>
            </a:endParaRPr>
          </a:p>
          <a:p>
            <a:pPr algn="l"/>
            <a:endParaRPr lang="en-US" altLang="ja-JP" sz="3000">
              <a:solidFill>
                <a:schemeClr val="tx1"/>
              </a:solidFill>
              <a:ea typeface="ＭＳ Ｐゴシック" charset="-128"/>
            </a:endParaRPr>
          </a:p>
          <a:p>
            <a:pPr algn="l"/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→    photons/pulse ≈</a:t>
            </a:r>
            <a:r>
              <a:rPr lang="en-US" altLang="ja-JP" sz="3000">
                <a:solidFill>
                  <a:srgbClr val="FF0000"/>
                </a:solidFill>
                <a:ea typeface="ＭＳ Ｐゴシック" charset="-128"/>
              </a:rPr>
              <a:t> 10</a:t>
            </a:r>
            <a:r>
              <a:rPr lang="en-US" altLang="ja-JP" sz="3000" baseline="32000">
                <a:solidFill>
                  <a:srgbClr val="FF0000"/>
                </a:solidFill>
                <a:ea typeface="ＭＳ Ｐゴシック" charset="-128"/>
              </a:rPr>
              <a:t>19</a:t>
            </a:r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34925" y="4368800"/>
            <a:ext cx="12687300" cy="1016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3000">
                <a:solidFill>
                  <a:schemeClr val="tx1"/>
                </a:solidFill>
                <a:ea typeface="ＭＳ Ｐゴシック" charset="-128"/>
              </a:rPr>
              <a:t>light is also an EM wave → express fields in terms of vector and scalar potentials A and Φ (e.g. see Jackson)</a:t>
            </a: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" y="5680075"/>
            <a:ext cx="3594100" cy="1414463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0487" name="Rectangle 7"/>
          <p:cNvSpPr>
            <a:spLocks/>
          </p:cNvSpPr>
          <p:nvPr/>
        </p:nvSpPr>
        <p:spPr bwMode="auto">
          <a:xfrm>
            <a:off x="7485063" y="6546850"/>
            <a:ext cx="5626100" cy="4699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altLang="ja-JP" sz="2500">
                <a:solidFill>
                  <a:schemeClr val="tx1"/>
                </a:solidFill>
                <a:ea typeface="ＭＳ Ｐゴシック" charset="-128"/>
              </a:rPr>
              <a:t>(absence of charge and current)</a:t>
            </a:r>
          </a:p>
        </p:txBody>
      </p:sp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500" y="8145463"/>
            <a:ext cx="6019800" cy="1182687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0489" name="Rectangle 9"/>
          <p:cNvSpPr>
            <a:spLocks/>
          </p:cNvSpPr>
          <p:nvPr/>
        </p:nvSpPr>
        <p:spPr bwMode="auto">
          <a:xfrm>
            <a:off x="6403975" y="8147050"/>
            <a:ext cx="419100" cy="1155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7200">
                <a:solidFill>
                  <a:schemeClr val="tx1"/>
                </a:solidFill>
                <a:ea typeface="ＭＳ Ｐゴシック" charset="-128"/>
              </a:rPr>
              <a:t>}</a:t>
            </a:r>
          </a:p>
        </p:txBody>
      </p: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99100" y="5803900"/>
            <a:ext cx="6591300" cy="11684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94500" y="8420100"/>
            <a:ext cx="5800725" cy="838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LAP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000000"/>
      </a:accent1>
      <a:accent2>
        <a:srgbClr val="333399"/>
      </a:accent2>
      <a:accent3>
        <a:srgbClr val="AAAAAA"/>
      </a:accent3>
      <a:accent4>
        <a:srgbClr val="DADADA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ck LA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Black LA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LAP Black">
  <a:themeElements>
    <a:clrScheme name="">
      <a:dk1>
        <a:srgbClr val="808080"/>
      </a:dk1>
      <a:lt1>
        <a:srgbClr val="009999"/>
      </a:lt1>
      <a:dk2>
        <a:srgbClr val="000000"/>
      </a:dk2>
      <a:lt2>
        <a:srgbClr val="000000"/>
      </a:lt2>
      <a:accent1>
        <a:srgbClr val="000000"/>
      </a:accent1>
      <a:accent2>
        <a:srgbClr val="333399"/>
      </a:accent2>
      <a:accent3>
        <a:srgbClr val="AAAAAA"/>
      </a:accent3>
      <a:accent4>
        <a:srgbClr val="008282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7_LAP Blac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7_LAP Bla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AP Black">
  <a:themeElements>
    <a:clrScheme name="">
      <a:dk1>
        <a:srgbClr val="000000"/>
      </a:dk1>
      <a:lt1>
        <a:srgbClr val="009999"/>
      </a:lt1>
      <a:dk2>
        <a:srgbClr val="000000"/>
      </a:dk2>
      <a:lt2>
        <a:srgbClr val="000000"/>
      </a:lt2>
      <a:accent1>
        <a:srgbClr val="000000"/>
      </a:accent1>
      <a:accent2>
        <a:srgbClr val="333399"/>
      </a:accent2>
      <a:accent3>
        <a:srgbClr val="AAAAAA"/>
      </a:accent3>
      <a:accent4>
        <a:srgbClr val="008282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2_LAP Blac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2_LAP Bla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LAP Black">
  <a:themeElements>
    <a:clrScheme name="">
      <a:dk1>
        <a:srgbClr val="808080"/>
      </a:dk1>
      <a:lt1>
        <a:srgbClr val="009999"/>
      </a:lt1>
      <a:dk2>
        <a:srgbClr val="000000"/>
      </a:dk2>
      <a:lt2>
        <a:srgbClr val="000000"/>
      </a:lt2>
      <a:accent1>
        <a:srgbClr val="000000"/>
      </a:accent1>
      <a:accent2>
        <a:srgbClr val="333399"/>
      </a:accent2>
      <a:accent3>
        <a:srgbClr val="AAAAAA"/>
      </a:accent3>
      <a:accent4>
        <a:srgbClr val="008282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1_LAP Blac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1_LAP Bla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Aufzählung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2E1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5EE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ufzählung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Aufzählu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Aufzählung">
  <a:themeElements>
    <a:clrScheme name="">
      <a:dk1>
        <a:srgbClr val="009999"/>
      </a:dk1>
      <a:lt1>
        <a:srgbClr val="FF6666"/>
      </a:lt1>
      <a:dk2>
        <a:srgbClr val="000000"/>
      </a:dk2>
      <a:lt2>
        <a:srgbClr val="000000"/>
      </a:lt2>
      <a:accent1>
        <a:srgbClr val="000000"/>
      </a:accent1>
      <a:accent2>
        <a:srgbClr val="333399"/>
      </a:accent2>
      <a:accent3>
        <a:srgbClr val="FFB8B8"/>
      </a:accent3>
      <a:accent4>
        <a:srgbClr val="008282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Aufzählung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Aufzählu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LAP Black">
  <a:themeElements>
    <a:clrScheme name="">
      <a:dk1>
        <a:srgbClr val="808080"/>
      </a:dk1>
      <a:lt1>
        <a:srgbClr val="009999"/>
      </a:lt1>
      <a:dk2>
        <a:srgbClr val="000000"/>
      </a:dk2>
      <a:lt2>
        <a:srgbClr val="000000"/>
      </a:lt2>
      <a:accent1>
        <a:srgbClr val="000000"/>
      </a:accent1>
      <a:accent2>
        <a:srgbClr val="333399"/>
      </a:accent2>
      <a:accent3>
        <a:srgbClr val="AAAAAA"/>
      </a:accent3>
      <a:accent4>
        <a:srgbClr val="008282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6_LAP Blac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6_LAP Bla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">
  <a:themeElements>
    <a:clrScheme name="">
      <a:dk1>
        <a:srgbClr val="808080"/>
      </a:dk1>
      <a:lt1>
        <a:srgbClr val="66CCFF"/>
      </a:lt1>
      <a:dk2>
        <a:srgbClr val="000000"/>
      </a:dk2>
      <a:lt2>
        <a:srgbClr val="000000"/>
      </a:lt2>
      <a:accent1>
        <a:srgbClr val="000000"/>
      </a:accent1>
      <a:accent2>
        <a:srgbClr val="333399"/>
      </a:accent2>
      <a:accent3>
        <a:srgbClr val="AAAAAA"/>
      </a:accent3>
      <a:accent4>
        <a:srgbClr val="56AEDA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Lucida Grande"/>
        <a:ea typeface="ヒラギノ角ゴ ProN W3"/>
        <a:cs typeface="ヒラギノ角ゴ ProN W3"/>
      </a:majorFont>
      <a:minorFont>
        <a:latin typeface="Lucida Grand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lack LAP">
  <a:themeElements>
    <a:clrScheme name="">
      <a:dk1>
        <a:srgbClr val="009999"/>
      </a:dk1>
      <a:lt1>
        <a:srgbClr val="FF6666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B8B8"/>
      </a:accent3>
      <a:accent4>
        <a:srgbClr val="008282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ck LA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Black LA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Standarddesign">
  <a:themeElements>
    <a:clrScheme name="">
      <a:dk1>
        <a:srgbClr val="009999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8282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1625</Words>
  <Characters>0</Characters>
  <Application>Microsoft Office PowerPoint</Application>
  <PresentationFormat>ユーザー設定</PresentationFormat>
  <Lines>0</Lines>
  <Paragraphs>518</Paragraphs>
  <Slides>37</Slides>
  <Notes>37</Notes>
  <HiddenSlides>1</HiddenSlides>
  <MMClips>0</MMClips>
  <ScaleCrop>false</ScaleCrop>
  <HeadingPairs>
    <vt:vector size="4" baseType="variant">
      <vt:variant>
        <vt:lpstr>テーマ</vt:lpstr>
      </vt:variant>
      <vt:variant>
        <vt:i4>10</vt:i4>
      </vt:variant>
      <vt:variant>
        <vt:lpstr>スライド タイトル</vt:lpstr>
      </vt:variant>
      <vt:variant>
        <vt:i4>37</vt:i4>
      </vt:variant>
    </vt:vector>
  </HeadingPairs>
  <TitlesOfParts>
    <vt:vector size="47" baseType="lpstr">
      <vt:lpstr>Black LAP</vt:lpstr>
      <vt:lpstr>2_LAP Black</vt:lpstr>
      <vt:lpstr>1_LAP Black</vt:lpstr>
      <vt:lpstr>Aufzählung</vt:lpstr>
      <vt:lpstr>Aufzählung</vt:lpstr>
      <vt:lpstr>6_LAP Black</vt:lpstr>
      <vt:lpstr>Title &amp; Bullets</vt:lpstr>
      <vt:lpstr>Black LAP</vt:lpstr>
      <vt:lpstr>Standarddesign</vt:lpstr>
      <vt:lpstr>7_LAP Black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A bit of numbers and theory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ATLAS upgrade</vt:lpstr>
      <vt:lpstr>スライド 17</vt:lpstr>
      <vt:lpstr>Layout</vt:lpstr>
      <vt:lpstr>スライド 19</vt:lpstr>
      <vt:lpstr>スライド 20</vt:lpstr>
      <vt:lpstr> </vt:lpstr>
      <vt:lpstr>スライド 22</vt:lpstr>
      <vt:lpstr>Noncollinear Optical Parametric Amplification</vt:lpstr>
      <vt:lpstr>OPCPA test: bandwidth and pulse duration</vt:lpstr>
      <vt:lpstr>スライド 25</vt:lpstr>
      <vt:lpstr>スライド 26</vt:lpstr>
      <vt:lpstr>スライド 27</vt:lpstr>
      <vt:lpstr>OPCPA design</vt:lpstr>
      <vt:lpstr>スライド 29</vt:lpstr>
      <vt:lpstr>Frontend</vt:lpstr>
      <vt:lpstr>Pumplaser</vt:lpstr>
      <vt:lpstr>Pumplaser</vt:lpstr>
      <vt:lpstr>スライド 33</vt:lpstr>
      <vt:lpstr>スライド 34</vt:lpstr>
      <vt:lpstr>スライド 35</vt:lpstr>
      <vt:lpstr>スライド 36</vt:lpstr>
      <vt:lpstr>スライド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takahasi</dc:creator>
  <cp:lastModifiedBy>takahasi</cp:lastModifiedBy>
  <cp:revision>2</cp:revision>
  <dcterms:modified xsi:type="dcterms:W3CDTF">2009-11-23T18:44:38Z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4061472</vt:lpwstr>
  </property>
  <property fmtid="{D5CDD505-2E9C-101B-9397-08002B2CF9AE}" name="NXPowerLiteVersion" pid="3">
    <vt:lpwstr>D4.1.3</vt:lpwstr>
  </property>
</Properties>
</file>