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57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61" r:id="rId21"/>
    <p:sldId id="262" r:id="rId22"/>
    <p:sldId id="277" r:id="rId2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FDFB7-6D6F-B442-B1A6-750517801BDA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AFC023-38BC-EF4D-AD37-F99576333C1B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>
              <a:cs typeface="ＭＳ Ｐゴシック" pitchFamily="-110" charset="-128"/>
            </a:endParaRPr>
          </a:p>
        </p:txBody>
      </p:sp>
      <p:sp>
        <p:nvSpPr>
          <p:cNvPr id="297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85D199-9CD2-164B-BEC3-8805FC3ED02C}" type="slidenum">
              <a:rPr lang="ja-JP" altLang="en-US"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21</a:t>
            </a:fld>
            <a:endParaRPr lang="ja-JP" altLang="en-US">
              <a:latin typeface="Calibri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A, Yamamoto, 09-12-02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ILC-ADI, Cavity Gradient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894F6-8964-064D-86E1-6D4465803F6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2A012-8587-3241-8400-00778C608C99}" type="datetimeFigureOut">
              <a:rPr lang="ja-JP" altLang="en-US" smtClean="0"/>
              <a:pPr/>
              <a:t>2009/12/9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068C-7015-5A4B-9509-A5B8864B53A5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dserver1.fnal.gov/project/ILC/S0/ILC-Cavity-Database/DB_coord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altLang="ja-JP" dirty="0" smtClean="0"/>
              <a:t>SCRF Monthly WebEx Meeting</a:t>
            </a:r>
            <a:br>
              <a:rPr lang="en-US" altLang="ja-JP" dirty="0" smtClean="0"/>
            </a:br>
            <a:r>
              <a:rPr lang="en-US" altLang="ja-JP" dirty="0" smtClean="0"/>
              <a:t>Dec. 9, 2009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2593915"/>
            <a:ext cx="7515763" cy="3039744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Agenda</a:t>
            </a:r>
          </a:p>
          <a:p>
            <a:endParaRPr lang="en-US" altLang="ja-JP" dirty="0" smtClean="0">
              <a:solidFill>
                <a:srgbClr val="3366FF"/>
              </a:solidFill>
            </a:endParaRPr>
          </a:p>
          <a:p>
            <a:pPr marL="514350" indent="-514350" algn="l">
              <a:buAutoNum type="arabicPeriod"/>
            </a:pPr>
            <a:r>
              <a:rPr lang="en-US" altLang="ja-JP" dirty="0" err="1" smtClean="0">
                <a:solidFill>
                  <a:srgbClr val="3366FF"/>
                </a:solidFill>
              </a:rPr>
              <a:t>PM’s</a:t>
            </a:r>
            <a:r>
              <a:rPr lang="en-US" altLang="ja-JP" dirty="0" smtClean="0">
                <a:solidFill>
                  <a:srgbClr val="3366FF"/>
                </a:solidFill>
              </a:rPr>
              <a:t> reports (A.Y., M.R., N. W.) </a:t>
            </a: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Group Leader’s Reports</a:t>
            </a: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Specific Discussion: Preparation for AAP, </a:t>
            </a:r>
            <a:r>
              <a:rPr lang="en-US" altLang="ja-JP" dirty="0">
                <a:solidFill>
                  <a:srgbClr val="3366FF"/>
                </a:solidFill>
              </a:rPr>
              <a:t>(</a:t>
            </a:r>
            <a:r>
              <a:rPr lang="en-US" altLang="ja-JP" dirty="0" smtClean="0">
                <a:solidFill>
                  <a:srgbClr val="3366FF"/>
                </a:solidFill>
              </a:rPr>
              <a:t>Oxford, Jan. 4-6, 2010)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Update of Global Data Base (C. Ginsburg, R. </a:t>
            </a:r>
            <a:r>
              <a:rPr lang="en-US" altLang="ja-JP" dirty="0" err="1" smtClean="0">
                <a:solidFill>
                  <a:srgbClr val="000090"/>
                </a:solidFill>
              </a:rPr>
              <a:t>Geng</a:t>
            </a:r>
            <a:r>
              <a:rPr lang="en-US" altLang="ja-JP" dirty="0" smtClean="0">
                <a:solidFill>
                  <a:srgbClr val="000090"/>
                </a:solidFill>
              </a:rPr>
              <a:t>, J. </a:t>
            </a:r>
            <a:r>
              <a:rPr lang="en-US" altLang="ja-JP" dirty="0" err="1" smtClean="0">
                <a:solidFill>
                  <a:srgbClr val="000090"/>
                </a:solidFill>
              </a:rPr>
              <a:t>Kerby</a:t>
            </a:r>
            <a:r>
              <a:rPr lang="en-US" altLang="ja-JP" dirty="0" smtClean="0">
                <a:solidFill>
                  <a:srgbClr val="000090"/>
                </a:solidFill>
              </a:rPr>
              <a:t>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Re-evaluation process and timing for the ILC operation field gradient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HLRF (KCS and DRFS) and CFS, with single tunnel design (C. </a:t>
            </a:r>
            <a:r>
              <a:rPr lang="en-US" altLang="ja-JP" dirty="0" err="1" smtClean="0">
                <a:solidFill>
                  <a:srgbClr val="000090"/>
                </a:solidFill>
              </a:rPr>
              <a:t>Adolphsen</a:t>
            </a:r>
            <a:r>
              <a:rPr lang="en-US" altLang="ja-JP" dirty="0">
                <a:solidFill>
                  <a:srgbClr val="000090"/>
                </a:solidFill>
              </a:rPr>
              <a:t>,</a:t>
            </a:r>
            <a:r>
              <a:rPr lang="en-US" altLang="ja-JP" dirty="0" smtClean="0">
                <a:solidFill>
                  <a:srgbClr val="000090"/>
                </a:solidFill>
              </a:rPr>
              <a:t> S. Fukuda) 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Participants for AAP</a:t>
            </a:r>
          </a:p>
          <a:p>
            <a:pPr marL="971550" lvl="1" indent="-514350" algn="l">
              <a:buAutoNum type="arabicPeriod"/>
            </a:pPr>
            <a:endParaRPr lang="en-US" altLang="ja-JP" dirty="0" smtClean="0">
              <a:solidFill>
                <a:srgbClr val="3366FF"/>
              </a:solidFill>
            </a:endParaRP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Next Meeting Plan: to be held on Jan. 11, 2010 (to be discussed) </a:t>
            </a:r>
          </a:p>
          <a:p>
            <a:pPr marL="971550" lvl="1" indent="-514350" algn="l">
              <a:buAutoNum type="arabicPeriod"/>
            </a:pPr>
            <a:endParaRPr lang="en-US" altLang="ja-JP" dirty="0" smtClean="0"/>
          </a:p>
          <a:p>
            <a:pPr marL="971550" lvl="1" indent="-514350">
              <a:buAutoNum type="arabicPeriod"/>
            </a:pPr>
            <a:endParaRPr lang="en-US" altLang="ja-JP" dirty="0" smtClean="0"/>
          </a:p>
          <a:p>
            <a:pPr marL="971550" lvl="1" indent="-514350">
              <a:buAutoNum type="arabicPeriod"/>
            </a:pPr>
            <a:endParaRPr lang="en-US" altLang="ja-JP" dirty="0" smtClean="0"/>
          </a:p>
          <a:p>
            <a:pPr marL="514350" indent="-514350">
              <a:buAutoNum type="arabicPeriod"/>
            </a:pP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7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43CD-DB43-CE4D-AD0A-37DA30AFB444}" type="slidenum">
              <a:rPr lang="en-US" altLang="ja-JP"/>
              <a:pPr/>
              <a:t>10</a:t>
            </a:fld>
            <a:endParaRPr lang="en-US" altLang="ja-JP">
              <a:latin typeface="Times" pitchFamily="-110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B6BE4138-3CA1-9445-97C7-06841D09278F}" type="slidenum">
              <a:rPr lang="en-US" altLang="ja-JP" sz="1000">
                <a:solidFill>
                  <a:srgbClr val="800000"/>
                </a:solidFill>
                <a:latin typeface="Arial Rounded MT Bold" pitchFamily="-110" charset="0"/>
              </a:rPr>
              <a:pPr algn="r" eaLnBrk="0" hangingPunct="0"/>
              <a:t>10</a:t>
            </a:fld>
            <a:endParaRPr lang="en-US" altLang="ja-JP" sz="1000">
              <a:latin typeface="Times" pitchFamily="-110" charset="0"/>
            </a:endParaRPr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/>
              <a:t>“Qualified-Vendor” Production Yield Plot - Method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en-US" altLang="ja-JP"/>
              <a:t>Database version 10/27/2009</a:t>
            </a:r>
          </a:p>
          <a:p>
            <a:pPr eaLnBrk="1" hangingPunct="1"/>
            <a:endParaRPr lang="en-US" altLang="ja-JP"/>
          </a:p>
          <a:p>
            <a:pPr eaLnBrk="1" hangingPunct="1"/>
            <a:r>
              <a:rPr lang="en-US" altLang="ja-JP"/>
              <a:t>Cuts</a:t>
            </a:r>
          </a:p>
          <a:p>
            <a:pPr lvl="1" eaLnBrk="1" hangingPunct="1"/>
            <a:r>
              <a:rPr lang="en-US" altLang="ja-JP"/>
              <a:t>Cavity from qualified vendor= ACCEL or ZANON</a:t>
            </a:r>
          </a:p>
          <a:p>
            <a:pPr lvl="1" eaLnBrk="1" hangingPunct="1"/>
            <a:r>
              <a:rPr lang="en-US" altLang="ja-JP"/>
              <a:t>Fine-grain cavity</a:t>
            </a:r>
          </a:p>
          <a:p>
            <a:pPr lvl="1" eaLnBrk="1" hangingPunct="1"/>
            <a:r>
              <a:rPr lang="en-US" altLang="ja-JP"/>
              <a:t>Use the first successful (= no system problem/limitation) test</a:t>
            </a:r>
          </a:p>
          <a:p>
            <a:pPr lvl="1" eaLnBrk="1" hangingPunct="1"/>
            <a:r>
              <a:rPr lang="en-US" altLang="ja-JP"/>
              <a:t>Standard EP processing: no BCP, no experimental processes</a:t>
            </a:r>
          </a:p>
          <a:p>
            <a:pPr lvl="2" eaLnBrk="1" hangingPunct="1"/>
            <a:r>
              <a:rPr lang="en-US" altLang="ja-JP"/>
              <a:t>Defined as JLab#1, DESY#2 (weld tank before test), DESY #4 (weld tank after test)</a:t>
            </a:r>
          </a:p>
          <a:p>
            <a:pPr lvl="1" eaLnBrk="1" hangingPunct="1"/>
            <a:r>
              <a:rPr lang="en-US" altLang="ja-JP"/>
              <a:t>(Ignore test limitation)</a:t>
            </a:r>
          </a:p>
          <a:p>
            <a:pPr lvl="1" eaLnBrk="1" hangingPunct="1"/>
            <a:endParaRPr lang="en-US" altLang="ja-JP"/>
          </a:p>
          <a:p>
            <a:pPr eaLnBrk="1" hangingPunct="1"/>
            <a:r>
              <a:rPr lang="en-US" altLang="ja-JP"/>
              <a:t>Also known as “first-pass”</a:t>
            </a:r>
          </a:p>
          <a:p>
            <a:pPr eaLnBrk="1" hangingPunct="1"/>
            <a:endParaRPr lang="en-US" altLang="ja-JP"/>
          </a:p>
          <a:p>
            <a:pPr eaLnBrk="1" hangingPunct="1"/>
            <a:r>
              <a:rPr lang="en-US" altLang="ja-JP"/>
              <a:t>Include binomial errors</a:t>
            </a:r>
          </a:p>
          <a:p>
            <a:pPr eaLnBrk="1" hangingPunct="1"/>
            <a:endParaRPr lang="en-US" altLang="ja-JP"/>
          </a:p>
          <a:p>
            <a:pPr eaLnBrk="1" hangingPunct="1"/>
            <a:endParaRPr lang="ja-JP" altLang="en-US">
              <a:ea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11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12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C429-B65B-4D47-8EF6-82B6C829C093}" type="slidenum">
              <a:rPr lang="en-US" altLang="ja-JP"/>
              <a:pPr/>
              <a:t>11</a:t>
            </a:fld>
            <a:endParaRPr lang="en-US" altLang="ja-JP">
              <a:latin typeface="Times" pitchFamily="-110" charset="0"/>
            </a:endParaRPr>
          </a:p>
        </p:txBody>
      </p:sp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2"/>
          <a:srcRect l="2635" t="3082" r="1054" b="3082"/>
          <a:stretch>
            <a:fillRect/>
          </a:stretch>
        </p:blipFill>
        <p:spPr bwMode="auto">
          <a:xfrm>
            <a:off x="3352800" y="2743200"/>
            <a:ext cx="5637213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328B7C55-1EAF-E249-B187-4D66399A3B3F}" type="slidenum">
              <a:rPr lang="en-US" altLang="ja-JP" sz="1000">
                <a:solidFill>
                  <a:srgbClr val="800000"/>
                </a:solidFill>
                <a:latin typeface="Arial Rounded MT Bold" pitchFamily="-110" charset="0"/>
              </a:rPr>
              <a:pPr algn="r" eaLnBrk="0" hangingPunct="0"/>
              <a:t>11</a:t>
            </a:fld>
            <a:endParaRPr lang="en-US" altLang="ja-JP" sz="1000">
              <a:latin typeface="Times" pitchFamily="-110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/>
              <a:t>“Qualified-Vendor” Production Yield Plot (First Pass)</a:t>
            </a:r>
          </a:p>
        </p:txBody>
      </p:sp>
      <p:pic>
        <p:nvPicPr>
          <p:cNvPr id="19463" name="Picture 6"/>
          <p:cNvPicPr>
            <a:picLocks noChangeAspect="1" noChangeArrowheads="1"/>
          </p:cNvPicPr>
          <p:nvPr/>
        </p:nvPicPr>
        <p:blipFill>
          <a:blip r:embed="rId3"/>
          <a:srcRect l="2109" t="3084" r="1054" b="3084"/>
          <a:stretch>
            <a:fillRect/>
          </a:stretch>
        </p:blipFill>
        <p:spPr bwMode="auto">
          <a:xfrm>
            <a:off x="0" y="1143000"/>
            <a:ext cx="3733800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4343400" y="2133600"/>
            <a:ext cx="2746375" cy="376238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add DESY Production 4</a:t>
            </a: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3886200" y="2133600"/>
            <a:ext cx="762000" cy="6858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1447800" y="1600200"/>
            <a:ext cx="28638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Albuquerque 1.Oct.2009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8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9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AC4-677C-B643-B08C-73016BF1CB86}" type="slidenum">
              <a:rPr lang="en-US" altLang="ja-JP"/>
              <a:pPr/>
              <a:t>12</a:t>
            </a:fld>
            <a:endParaRPr lang="en-US" altLang="ja-JP">
              <a:latin typeface="Times" pitchFamily="-110" charset="0"/>
            </a:endParaRPr>
          </a:p>
        </p:txBody>
      </p:sp>
      <p:sp>
        <p:nvSpPr>
          <p:cNvPr id="7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DD96ACF3-A62C-D24C-8844-8E802A73EBBB}" type="slidenum">
              <a:rPr lang="en-US" altLang="ja-JP" sz="1000">
                <a:solidFill>
                  <a:srgbClr val="800000"/>
                </a:solidFill>
                <a:latin typeface="Arial Rounded MT Bold" pitchFamily="-110" charset="0"/>
              </a:rPr>
              <a:pPr algn="r" eaLnBrk="0" hangingPunct="0"/>
              <a:t>12</a:t>
            </a:fld>
            <a:endParaRPr lang="en-US" altLang="ja-JP" sz="1000">
              <a:latin typeface="Times" pitchFamily="-110" charset="0"/>
            </a:endParaRPr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76200"/>
            <a:ext cx="7543800" cy="685800"/>
          </a:xfrm>
        </p:spPr>
        <p:txBody>
          <a:bodyPr/>
          <a:lstStyle/>
          <a:p>
            <a:pPr eaLnBrk="1" hangingPunct="1"/>
            <a:r>
              <a:rPr lang="en-US" altLang="ja-JP" sz="1800"/>
              <a:t>“Up-to-second-pass” Production Yield Plot (qual. vendor) - Method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ja-JP" sz="1600"/>
              <a:t>Database version 10/27/2009</a:t>
            </a:r>
          </a:p>
          <a:p>
            <a:pPr eaLnBrk="1" hangingPunct="1"/>
            <a:endParaRPr lang="en-US" altLang="ja-JP" sz="1600"/>
          </a:p>
          <a:p>
            <a:pPr eaLnBrk="1" hangingPunct="1"/>
            <a:r>
              <a:rPr lang="en-US" altLang="ja-JP" sz="1600"/>
              <a:t>Cuts</a:t>
            </a:r>
          </a:p>
          <a:p>
            <a:pPr lvl="1" eaLnBrk="1" hangingPunct="1"/>
            <a:r>
              <a:rPr lang="en-US" altLang="ja-JP" sz="1400"/>
              <a:t>Cavity from qualified vendor: ACCEL or ZANON</a:t>
            </a:r>
          </a:p>
          <a:p>
            <a:pPr lvl="1" eaLnBrk="1" hangingPunct="1"/>
            <a:r>
              <a:rPr lang="en-US" altLang="ja-JP" sz="1400"/>
              <a:t>Fine-grain cavity</a:t>
            </a:r>
          </a:p>
          <a:p>
            <a:pPr lvl="1" eaLnBrk="1" hangingPunct="1"/>
            <a:r>
              <a:rPr lang="en-US" altLang="ja-JP" sz="1400"/>
              <a:t>Use the first successful (= no system problem) test</a:t>
            </a:r>
          </a:p>
          <a:p>
            <a:pPr lvl="1" eaLnBrk="1" hangingPunct="1"/>
            <a:r>
              <a:rPr lang="en-US" altLang="ja-JP" sz="1400"/>
              <a:t>Standard EP processing: no BCP, no experimental processes</a:t>
            </a:r>
          </a:p>
          <a:p>
            <a:pPr lvl="2" eaLnBrk="1" hangingPunct="1"/>
            <a:r>
              <a:rPr lang="en-US" altLang="ja-JP" sz="1200"/>
              <a:t>Defined as JLab#1, DESY#2 (weld tank before test), DESY #4 (weld tank after test)</a:t>
            </a:r>
          </a:p>
          <a:p>
            <a:pPr lvl="1" eaLnBrk="1" hangingPunct="1"/>
            <a:r>
              <a:rPr lang="en-US" altLang="ja-JP" sz="1400"/>
              <a:t>(Ignore test limitation)</a:t>
            </a:r>
          </a:p>
          <a:p>
            <a:pPr lvl="1" eaLnBrk="1" hangingPunct="1"/>
            <a:r>
              <a:rPr lang="en-US" altLang="ja-JP" sz="1400"/>
              <a:t>Second pass</a:t>
            </a:r>
          </a:p>
          <a:p>
            <a:pPr lvl="2" eaLnBrk="1" hangingPunct="1"/>
            <a:r>
              <a:rPr lang="en-US" altLang="ja-JP" sz="1200"/>
              <a:t>if (Eacc(1</a:t>
            </a:r>
            <a:r>
              <a:rPr lang="en-US" altLang="ja-JP" sz="1200" baseline="30000"/>
              <a:t>st</a:t>
            </a:r>
            <a:r>
              <a:rPr lang="en-US" altLang="ja-JP" sz="1200"/>
              <a:t> successful test)&lt;35 MV/m) then</a:t>
            </a:r>
          </a:p>
          <a:p>
            <a:pPr lvl="3" eaLnBrk="1" hangingPunct="1"/>
            <a:r>
              <a:rPr lang="en-US" altLang="ja-JP" sz="1000"/>
              <a:t>if (2</a:t>
            </a:r>
            <a:r>
              <a:rPr lang="en-US" altLang="ja-JP" sz="1000" baseline="30000"/>
              <a:t>nd</a:t>
            </a:r>
            <a:r>
              <a:rPr lang="en-US" altLang="ja-JP" sz="1000"/>
              <a:t> successful test exists) then</a:t>
            </a:r>
          </a:p>
          <a:p>
            <a:pPr lvl="4" eaLnBrk="1" hangingPunct="1"/>
            <a:r>
              <a:rPr lang="en-US" altLang="ja-JP" sz="1000"/>
              <a:t>plot 2</a:t>
            </a:r>
            <a:r>
              <a:rPr lang="en-US" altLang="ja-JP" sz="1000" baseline="30000"/>
              <a:t>nd</a:t>
            </a:r>
            <a:r>
              <a:rPr lang="en-US" altLang="ja-JP" sz="1000"/>
              <a:t> test gradient</a:t>
            </a:r>
          </a:p>
          <a:p>
            <a:pPr lvl="3" eaLnBrk="1" hangingPunct="1"/>
            <a:r>
              <a:rPr lang="en-US" altLang="ja-JP" sz="1000"/>
              <a:t>else</a:t>
            </a:r>
          </a:p>
          <a:p>
            <a:pPr lvl="4" eaLnBrk="1" hangingPunct="1"/>
            <a:r>
              <a:rPr lang="en-US" altLang="ja-JP" sz="1000"/>
              <a:t>plot nothing [assume 2</a:t>
            </a:r>
            <a:r>
              <a:rPr lang="en-US" altLang="ja-JP" sz="1000" baseline="30000"/>
              <a:t>nd</a:t>
            </a:r>
            <a:r>
              <a:rPr lang="en-US" altLang="ja-JP" sz="1000"/>
              <a:t> test didn’t happen yet]</a:t>
            </a:r>
          </a:p>
          <a:p>
            <a:pPr lvl="3" eaLnBrk="1" hangingPunct="1"/>
            <a:r>
              <a:rPr lang="en-US" altLang="ja-JP" sz="1000"/>
              <a:t>endif</a:t>
            </a:r>
          </a:p>
          <a:p>
            <a:pPr lvl="4" eaLnBrk="1" hangingPunct="1">
              <a:buFontTx/>
              <a:buNone/>
            </a:pPr>
            <a:endParaRPr lang="en-US" altLang="ja-JP" sz="1000"/>
          </a:p>
          <a:p>
            <a:pPr lvl="2" eaLnBrk="1" hangingPunct="1"/>
            <a:r>
              <a:rPr lang="en-US" altLang="ja-JP" sz="1200"/>
              <a:t>else</a:t>
            </a:r>
          </a:p>
          <a:p>
            <a:pPr lvl="3" eaLnBrk="1" hangingPunct="1"/>
            <a:r>
              <a:rPr lang="en-US" altLang="ja-JP" sz="1000"/>
              <a:t>plot 1</a:t>
            </a:r>
            <a:r>
              <a:rPr lang="en-US" altLang="ja-JP" sz="1000" baseline="30000"/>
              <a:t>st</a:t>
            </a:r>
            <a:r>
              <a:rPr lang="en-US" altLang="ja-JP" sz="1000"/>
              <a:t> successful test gradient</a:t>
            </a:r>
          </a:p>
          <a:p>
            <a:pPr lvl="2" eaLnBrk="1" hangingPunct="1"/>
            <a:r>
              <a:rPr lang="en-US" altLang="ja-JP" sz="1200"/>
              <a:t>endif</a:t>
            </a:r>
          </a:p>
          <a:p>
            <a:pPr lvl="1" eaLnBrk="1" hangingPunct="1"/>
            <a:endParaRPr lang="en-US" altLang="ja-JP" sz="1400"/>
          </a:p>
          <a:p>
            <a:pPr eaLnBrk="1" hangingPunct="1"/>
            <a:r>
              <a:rPr lang="en-US" altLang="ja-JP" sz="1600"/>
              <a:t>Include binomial errors</a:t>
            </a:r>
          </a:p>
        </p:txBody>
      </p:sp>
      <p:sp>
        <p:nvSpPr>
          <p:cNvPr id="21511" name="Rectangle 4"/>
          <p:cNvSpPr>
            <a:spLocks noChangeArrowheads="1"/>
          </p:cNvSpPr>
          <p:nvPr/>
        </p:nvSpPr>
        <p:spPr bwMode="auto">
          <a:xfrm>
            <a:off x="1066800" y="3581400"/>
            <a:ext cx="4953000" cy="22098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ea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11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12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39C7-9BF8-C947-88B9-69B8C337311F}" type="slidenum">
              <a:rPr lang="en-US" altLang="ja-JP"/>
              <a:pPr/>
              <a:t>13</a:t>
            </a:fld>
            <a:endParaRPr lang="en-US" altLang="ja-JP">
              <a:latin typeface="Times" pitchFamily="-110" charset="0"/>
            </a:endParaRPr>
          </a:p>
        </p:txBody>
      </p:sp>
      <p:sp>
        <p:nvSpPr>
          <p:cNvPr id="9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1A55CF9E-C224-7245-9B09-C17C2A0174AD}" type="slidenum">
              <a:rPr lang="en-US" altLang="ja-JP" sz="1000">
                <a:solidFill>
                  <a:srgbClr val="800000"/>
                </a:solidFill>
                <a:latin typeface="Arial Rounded MT Bold" pitchFamily="-110" charset="0"/>
              </a:rPr>
              <a:pPr algn="r" eaLnBrk="0" hangingPunct="0"/>
              <a:t>13</a:t>
            </a:fld>
            <a:endParaRPr lang="en-US" altLang="ja-JP" sz="1000">
              <a:latin typeface="Times" pitchFamily="-110" charset="0"/>
            </a:endParaRPr>
          </a:p>
        </p:txBody>
      </p:sp>
      <p:pic>
        <p:nvPicPr>
          <p:cNvPr id="22533" name="Picture 15"/>
          <p:cNvPicPr>
            <a:picLocks noChangeAspect="1" noChangeArrowheads="1"/>
          </p:cNvPicPr>
          <p:nvPr/>
        </p:nvPicPr>
        <p:blipFill>
          <a:blip r:embed="rId2"/>
          <a:srcRect l="1080" t="4659" r="1080" b="1553"/>
          <a:stretch>
            <a:fillRect/>
          </a:stretch>
        </p:blipFill>
        <p:spPr bwMode="auto">
          <a:xfrm>
            <a:off x="0" y="1143000"/>
            <a:ext cx="3784600" cy="2481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25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/>
              <a:t>Up-to-second-pass yield, qualified vendors</a:t>
            </a:r>
          </a:p>
        </p:txBody>
      </p:sp>
      <p:pic>
        <p:nvPicPr>
          <p:cNvPr id="22540" name="Picture 12"/>
          <p:cNvPicPr>
            <a:picLocks noChangeAspect="1" noChangeArrowheads="1"/>
          </p:cNvPicPr>
          <p:nvPr/>
        </p:nvPicPr>
        <p:blipFill>
          <a:blip r:embed="rId3"/>
          <a:srcRect l="2635" t="3082" r="1054" b="3082"/>
          <a:stretch>
            <a:fillRect/>
          </a:stretch>
        </p:blipFill>
        <p:spPr bwMode="auto">
          <a:xfrm>
            <a:off x="3851275" y="2971800"/>
            <a:ext cx="529272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1676400" y="1524000"/>
            <a:ext cx="28638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Albuquerque 1.Oct.2009 </a:t>
            </a:r>
          </a:p>
        </p:txBody>
      </p:sp>
      <p:sp>
        <p:nvSpPr>
          <p:cNvPr id="22542" name="Line 9"/>
          <p:cNvSpPr>
            <a:spLocks noChangeShapeType="1"/>
          </p:cNvSpPr>
          <p:nvPr/>
        </p:nvSpPr>
        <p:spPr bwMode="auto">
          <a:xfrm>
            <a:off x="3886200" y="2133600"/>
            <a:ext cx="762000" cy="6858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543" name="Text Box 8"/>
          <p:cNvSpPr txBox="1">
            <a:spLocks noChangeArrowheads="1"/>
          </p:cNvSpPr>
          <p:nvPr/>
        </p:nvSpPr>
        <p:spPr bwMode="auto">
          <a:xfrm>
            <a:off x="4343400" y="2133600"/>
            <a:ext cx="2746375" cy="376238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add DESY Production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14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15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D31A-C59D-A54D-A4F3-5ABDA55882D1}" type="slidenum">
              <a:rPr lang="en-US" altLang="ja-JP"/>
              <a:pPr/>
              <a:t>14</a:t>
            </a:fld>
            <a:endParaRPr lang="en-US" altLang="ja-JP">
              <a:latin typeface="Times" pitchFamily="-110" charset="0"/>
            </a:endParaRPr>
          </a:p>
        </p:txBody>
      </p:sp>
      <p:pic>
        <p:nvPicPr>
          <p:cNvPr id="23568" name="Picture 16"/>
          <p:cNvPicPr>
            <a:picLocks noChangeAspect="1" noChangeArrowheads="1"/>
          </p:cNvPicPr>
          <p:nvPr/>
        </p:nvPicPr>
        <p:blipFill>
          <a:blip r:embed="rId2"/>
          <a:srcRect l="2635" t="3082" r="1054" b="3082"/>
          <a:stretch>
            <a:fillRect/>
          </a:stretch>
        </p:blipFill>
        <p:spPr bwMode="auto">
          <a:xfrm>
            <a:off x="4343400" y="3276600"/>
            <a:ext cx="4706938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73" name="Picture 21"/>
          <p:cNvPicPr>
            <a:picLocks noChangeAspect="1" noChangeArrowheads="1"/>
          </p:cNvPicPr>
          <p:nvPr/>
        </p:nvPicPr>
        <p:blipFill>
          <a:blip r:embed="rId3"/>
          <a:srcRect l="3038" t="5797" r="1518" b="5797"/>
          <a:stretch>
            <a:fillRect/>
          </a:stretch>
        </p:blipFill>
        <p:spPr bwMode="auto">
          <a:xfrm>
            <a:off x="152400" y="4267200"/>
            <a:ext cx="4030663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4"/>
          <a:srcRect l="2635" t="3082" r="1054" b="3082"/>
          <a:stretch>
            <a:fillRect/>
          </a:stretch>
        </p:blipFill>
        <p:spPr bwMode="auto">
          <a:xfrm>
            <a:off x="0" y="1066800"/>
            <a:ext cx="46482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7B05C67F-AB3D-894A-857F-CFC8B59D17C2}" type="slidenum">
              <a:rPr lang="en-US" altLang="ja-JP" sz="1000">
                <a:solidFill>
                  <a:srgbClr val="800000"/>
                </a:solidFill>
                <a:latin typeface="Arial Rounded MT Bold" pitchFamily="-110" charset="0"/>
              </a:rPr>
              <a:pPr algn="r" eaLnBrk="0" hangingPunct="0"/>
              <a:t>14</a:t>
            </a:fld>
            <a:endParaRPr lang="en-US" altLang="ja-JP" sz="1000">
              <a:latin typeface="Times" pitchFamily="-110" charset="0"/>
            </a:endParaRPr>
          </a:p>
        </p:txBody>
      </p:sp>
      <p:sp>
        <p:nvSpPr>
          <p:cNvPr id="235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9072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dirty="0"/>
              <a:t>Compare 1</a:t>
            </a:r>
            <a:r>
              <a:rPr lang="en-US" altLang="ja-JP" baseline="30000" dirty="0"/>
              <a:t>st</a:t>
            </a:r>
            <a:r>
              <a:rPr lang="en-US" altLang="ja-JP" dirty="0"/>
              <a:t> and 2</a:t>
            </a:r>
            <a:r>
              <a:rPr lang="en-US" altLang="ja-JP" baseline="30000" dirty="0"/>
              <a:t>nd</a:t>
            </a:r>
            <a:r>
              <a:rPr lang="en-US" altLang="ja-JP" dirty="0"/>
              <a:t> pass yields, qualified vendors</a:t>
            </a:r>
          </a:p>
        </p:txBody>
      </p:sp>
      <p:sp>
        <p:nvSpPr>
          <p:cNvPr id="23560" name="Text Box 6"/>
          <p:cNvSpPr txBox="1">
            <a:spLocks noChangeArrowheads="1"/>
          </p:cNvSpPr>
          <p:nvPr/>
        </p:nvSpPr>
        <p:spPr bwMode="auto">
          <a:xfrm>
            <a:off x="3108325" y="1712913"/>
            <a:ext cx="1055688" cy="392112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1</a:t>
            </a:r>
            <a:r>
              <a:rPr lang="en-US" altLang="ja-JP" baseline="30000"/>
              <a:t>st</a:t>
            </a:r>
            <a:r>
              <a:rPr lang="en-US" altLang="ja-JP"/>
              <a:t> pass</a:t>
            </a:r>
          </a:p>
        </p:txBody>
      </p:sp>
      <p:sp>
        <p:nvSpPr>
          <p:cNvPr id="23561" name="Text Box 7"/>
          <p:cNvSpPr txBox="1">
            <a:spLocks noChangeArrowheads="1"/>
          </p:cNvSpPr>
          <p:nvPr/>
        </p:nvSpPr>
        <p:spPr bwMode="auto">
          <a:xfrm>
            <a:off x="7315200" y="4114800"/>
            <a:ext cx="1108075" cy="392113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2</a:t>
            </a:r>
            <a:r>
              <a:rPr lang="en-US" altLang="ja-JP" baseline="30000"/>
              <a:t>nd</a:t>
            </a:r>
            <a:r>
              <a:rPr lang="en-US" altLang="ja-JP"/>
              <a:t> pass</a:t>
            </a:r>
          </a:p>
        </p:txBody>
      </p:sp>
      <p:sp>
        <p:nvSpPr>
          <p:cNvPr id="23563" name="Text Box 9"/>
          <p:cNvSpPr txBox="1">
            <a:spLocks noChangeArrowheads="1"/>
          </p:cNvSpPr>
          <p:nvPr/>
        </p:nvSpPr>
        <p:spPr bwMode="auto">
          <a:xfrm>
            <a:off x="1219200" y="4343400"/>
            <a:ext cx="1644650" cy="392113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improvement</a:t>
            </a:r>
          </a:p>
        </p:txBody>
      </p:sp>
      <p:sp>
        <p:nvSpPr>
          <p:cNvPr id="23564" name="Text Box 10"/>
          <p:cNvSpPr txBox="1">
            <a:spLocks noChangeArrowheads="1"/>
          </p:cNvSpPr>
          <p:nvPr/>
        </p:nvSpPr>
        <p:spPr bwMode="auto">
          <a:xfrm>
            <a:off x="685800" y="5486400"/>
            <a:ext cx="1517650" cy="392113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degradation</a:t>
            </a:r>
          </a:p>
        </p:txBody>
      </p:sp>
      <p:sp>
        <p:nvSpPr>
          <p:cNvPr id="23565" name="Text Box 17"/>
          <p:cNvSpPr txBox="1">
            <a:spLocks noChangeArrowheads="1"/>
          </p:cNvSpPr>
          <p:nvPr/>
        </p:nvSpPr>
        <p:spPr bwMode="auto">
          <a:xfrm>
            <a:off x="990600" y="6096000"/>
            <a:ext cx="3581400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yield is improved after 2</a:t>
            </a:r>
            <a:r>
              <a:rPr lang="en-US" altLang="ja-JP" baseline="30000"/>
              <a:t>nd</a:t>
            </a:r>
            <a:r>
              <a:rPr lang="en-US" altLang="ja-JP"/>
              <a:t> pass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79D7-5FDD-4D45-BAF3-74EC060C8011}" type="slidenum">
              <a:rPr lang="en-US" altLang="ja-JP"/>
              <a:pPr/>
              <a:t>15</a:t>
            </a:fld>
            <a:endParaRPr lang="en-US" altLang="ja-JP">
              <a:latin typeface="Times" pitchFamily="-110" charset="0"/>
            </a:endParaRP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New Vendors: MHI and AES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4122738" cy="3694113"/>
          </a:xfrm>
          <a:prstGeom prst="rect">
            <a:avLst/>
          </a:prstGeom>
          <a:noFill/>
        </p:spPr>
      </p:pic>
      <p:sp>
        <p:nvSpPr>
          <p:cNvPr id="45064" name="Rectangle 3"/>
          <p:cNvSpPr>
            <a:spLocks noChangeArrowheads="1"/>
          </p:cNvSpPr>
          <p:nvPr/>
        </p:nvSpPr>
        <p:spPr bwMode="auto">
          <a:xfrm>
            <a:off x="762000" y="5257800"/>
            <a:ext cx="7772400" cy="990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altLang="ja-JP"/>
              <a:t>Performance of first cavities was poor – now improving!</a:t>
            </a:r>
          </a:p>
          <a:p>
            <a:pPr marL="342900" indent="-342900">
              <a:buFontTx/>
              <a:buChar char="•"/>
            </a:pPr>
            <a:r>
              <a:rPr lang="en-US" altLang="ja-JP"/>
              <a:t>First four from each vendor produced differently, therefore start including starting from number 5</a:t>
            </a:r>
          </a:p>
        </p:txBody>
      </p:sp>
      <p:pic>
        <p:nvPicPr>
          <p:cNvPr id="45065" name="Picture 9" descr="20091202_AES_Americas-CavityPerforman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295400"/>
            <a:ext cx="4470400" cy="3360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6C87-3FF1-7840-988A-9F4B9931DD5F}" type="slidenum">
              <a:rPr lang="en-US" altLang="ja-JP"/>
              <a:pPr/>
              <a:t>16</a:t>
            </a:fld>
            <a:endParaRPr lang="en-US" altLang="ja-JP">
              <a:latin typeface="Times" pitchFamily="-110" charset="0"/>
            </a:endParaRP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New Vendor Improvement: First successful test</a:t>
            </a:r>
          </a:p>
        </p:txBody>
      </p:sp>
      <p:pic>
        <p:nvPicPr>
          <p:cNvPr id="4608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79170"/>
            <a:ext cx="7805738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7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58157-FECB-A342-B923-6DB907ACA0D9}" type="slidenum">
              <a:rPr lang="en-US" altLang="ja-JP"/>
              <a:pPr/>
              <a:t>17</a:t>
            </a:fld>
            <a:endParaRPr lang="en-US" altLang="ja-JP">
              <a:latin typeface="Times" pitchFamily="-110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1B210C33-6B42-4B4C-AF7F-C9E2907A117C}" type="slidenum">
              <a:rPr lang="en-US" altLang="ja-JP" sz="1000">
                <a:solidFill>
                  <a:srgbClr val="800000"/>
                </a:solidFill>
                <a:latin typeface="Arial Rounded MT Bold" pitchFamily="-110" charset="0"/>
              </a:rPr>
              <a:pPr algn="r" eaLnBrk="0" hangingPunct="0"/>
              <a:t>17</a:t>
            </a:fld>
            <a:endParaRPr lang="en-US" altLang="ja-JP" sz="1000">
              <a:latin typeface="Times" pitchFamily="-110" charset="0"/>
            </a:endParaRPr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u="sng"/>
              <a:t>New Vendor</a:t>
            </a:r>
            <a:r>
              <a:rPr lang="en-US" altLang="ja-JP"/>
              <a:t> 1</a:t>
            </a:r>
            <a:r>
              <a:rPr lang="en-US" altLang="ja-JP" baseline="30000"/>
              <a:t>st</a:t>
            </a:r>
            <a:r>
              <a:rPr lang="en-US" altLang="ja-JP"/>
              <a:t> Pass Yield Plots - Method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altLang="ja-JP"/>
              <a:t>Not in the latest database version yet!  (PRELIMINARY!)</a:t>
            </a:r>
          </a:p>
          <a:p>
            <a:pPr eaLnBrk="1" hangingPunct="1"/>
            <a:endParaRPr lang="en-US" altLang="ja-JP"/>
          </a:p>
          <a:p>
            <a:pPr eaLnBrk="1" hangingPunct="1"/>
            <a:r>
              <a:rPr lang="en-US" altLang="ja-JP"/>
              <a:t>Cuts [same except as marked]</a:t>
            </a:r>
          </a:p>
          <a:p>
            <a:pPr lvl="1" eaLnBrk="1" hangingPunct="1">
              <a:buFont typeface="Wingdings" pitchFamily="-110" charset="2"/>
              <a:buChar char="Ø"/>
            </a:pPr>
            <a:r>
              <a:rPr lang="en-US" altLang="ja-JP">
                <a:solidFill>
                  <a:srgbClr val="FF0000"/>
                </a:solidFill>
              </a:rPr>
              <a:t>Cavity from vendor: MHI or AES, #&gt;=5</a:t>
            </a:r>
          </a:p>
          <a:p>
            <a:pPr lvl="1" eaLnBrk="1" hangingPunct="1"/>
            <a:r>
              <a:rPr lang="en-US" altLang="ja-JP"/>
              <a:t>Fine-grain cavity</a:t>
            </a:r>
          </a:p>
          <a:p>
            <a:pPr lvl="1" eaLnBrk="1" hangingPunct="1"/>
            <a:r>
              <a:rPr lang="en-US" altLang="ja-JP"/>
              <a:t>Use the first successful (= no system problem/limitation) test</a:t>
            </a:r>
          </a:p>
          <a:p>
            <a:pPr lvl="1" eaLnBrk="1" hangingPunct="1"/>
            <a:r>
              <a:rPr lang="en-US" altLang="ja-JP"/>
              <a:t>Standard EP processing: no BCP, no experimental processes</a:t>
            </a:r>
          </a:p>
          <a:p>
            <a:pPr lvl="2" eaLnBrk="1" hangingPunct="1"/>
            <a:r>
              <a:rPr lang="en-US" altLang="ja-JP"/>
              <a:t>Defined as KEK#1 or JLAB#1</a:t>
            </a:r>
          </a:p>
          <a:p>
            <a:pPr lvl="1" eaLnBrk="1" hangingPunct="1"/>
            <a:r>
              <a:rPr lang="en-US" altLang="ja-JP"/>
              <a:t>(Ignore test limitation)</a:t>
            </a:r>
          </a:p>
          <a:p>
            <a:pPr lvl="1" eaLnBrk="1" hangingPunct="1"/>
            <a:endParaRPr lang="en-US" altLang="ja-JP"/>
          </a:p>
          <a:p>
            <a:pPr eaLnBrk="1" hangingPunct="1"/>
            <a:r>
              <a:rPr lang="en-US" altLang="ja-JP"/>
              <a:t>Include binomial errors</a:t>
            </a:r>
          </a:p>
          <a:p>
            <a:pPr eaLnBrk="1" hangingPunct="1"/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7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120A-8AA9-E74D-B2CC-6D84A0809521}" type="slidenum">
              <a:rPr lang="en-US" altLang="ja-JP"/>
              <a:pPr/>
              <a:t>18</a:t>
            </a:fld>
            <a:endParaRPr lang="en-US" altLang="ja-JP">
              <a:latin typeface="Times" pitchFamily="-110" charset="0"/>
            </a:endParaRPr>
          </a:p>
        </p:txBody>
      </p:sp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066800"/>
            <a:ext cx="7805738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2CFC41F5-C1E5-EE42-9FC1-B0795A3815B1}" type="slidenum">
              <a:rPr lang="en-US" altLang="ja-JP" sz="1000">
                <a:solidFill>
                  <a:srgbClr val="800000"/>
                </a:solidFill>
                <a:latin typeface="Arial Rounded MT Bold" pitchFamily="-110" charset="0"/>
              </a:rPr>
              <a:pPr algn="r" eaLnBrk="0" hangingPunct="0"/>
              <a:t>18</a:t>
            </a:fld>
            <a:endParaRPr lang="en-US" altLang="ja-JP" sz="1000">
              <a:latin typeface="Times" pitchFamily="-110" charset="0"/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76200"/>
            <a:ext cx="73152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/>
              <a:t>Compare first-pass of new/established vendors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7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533E7-CBEB-E445-A404-435E478B1264}" type="slidenum">
              <a:rPr lang="en-US" altLang="ja-JP"/>
              <a:pPr/>
              <a:t>19</a:t>
            </a:fld>
            <a:endParaRPr lang="en-US" altLang="ja-JP">
              <a:latin typeface="Times" pitchFamily="-110" charset="0"/>
            </a:endParaRPr>
          </a:p>
        </p:txBody>
      </p:sp>
      <p:sp>
        <p:nvSpPr>
          <p:cNvPr id="9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5BAFE1C5-D7B3-754E-943C-8E4E37A1E0C2}" type="slidenum">
              <a:rPr lang="en-US" altLang="ja-JP" sz="1000">
                <a:solidFill>
                  <a:srgbClr val="800000"/>
                </a:solidFill>
                <a:latin typeface="Arial Rounded MT Bold" pitchFamily="-110" charset="0"/>
              </a:rPr>
              <a:pPr algn="r" eaLnBrk="0" hangingPunct="0"/>
              <a:t>19</a:t>
            </a:fld>
            <a:endParaRPr lang="en-US" altLang="ja-JP" sz="1000">
              <a:latin typeface="Times" pitchFamily="-110" charset="0"/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2400"/>
              <a:t>Schedule/Plan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0500" y="1143000"/>
            <a:ext cx="8839200" cy="5257800"/>
          </a:xfrm>
          <a:noFill/>
          <a:ln/>
        </p:spPr>
        <p:txBody>
          <a:bodyPr>
            <a:normAutofit lnSpcReduction="10000"/>
          </a:bodyPr>
          <a:lstStyle/>
          <a:p>
            <a:pPr marL="228600" indent="-228600" eaLnBrk="1" hangingPunct="1">
              <a:lnSpc>
                <a:spcPct val="80000"/>
              </a:lnSpc>
              <a:buFont typeface="Wingdings" pitchFamily="-110" charset="2"/>
              <a:buChar char="ü"/>
            </a:pPr>
            <a:r>
              <a:rPr lang="en-US" altLang="ja-JP" sz="2000"/>
              <a:t>FALC meeting July 13, 2009</a:t>
            </a:r>
          </a:p>
          <a:p>
            <a:pPr marL="630238" lvl="1" indent="-287338" eaLnBrk="1" hangingPunct="1">
              <a:lnSpc>
                <a:spcPct val="80000"/>
              </a:lnSpc>
            </a:pPr>
            <a:r>
              <a:rPr lang="en-US" altLang="ja-JP" sz="2000"/>
              <a:t>Provide an example plot of production yield, citing caveats (whatever they are at the time)</a:t>
            </a:r>
          </a:p>
          <a:p>
            <a:pPr marL="920750" lvl="2" indent="-176213" eaLnBrk="1" hangingPunct="1">
              <a:lnSpc>
                <a:spcPct val="80000"/>
              </a:lnSpc>
            </a:pPr>
            <a:r>
              <a:rPr lang="en-US" altLang="ja-JP" sz="1800"/>
              <a:t>Using preliminary and incomplete data for past 2-3 years from the simple Excel spreadsheet format, no web interface</a:t>
            </a:r>
          </a:p>
          <a:p>
            <a:pPr marL="630238" lvl="1" indent="-287338" eaLnBrk="1" hangingPunct="1">
              <a:lnSpc>
                <a:spcPct val="80000"/>
              </a:lnSpc>
            </a:pPr>
            <a:r>
              <a:rPr lang="en-US" altLang="ja-JP" sz="2000"/>
              <a:t>Provide the people list, and the plan </a:t>
            </a:r>
          </a:p>
          <a:p>
            <a:pPr marL="228600" indent="-228600" eaLnBrk="1" hangingPunct="1">
              <a:lnSpc>
                <a:spcPct val="80000"/>
              </a:lnSpc>
              <a:buFont typeface="Wingdings" pitchFamily="-110" charset="2"/>
              <a:buChar char="ü"/>
            </a:pPr>
            <a:r>
              <a:rPr lang="en-US" altLang="ja-JP" sz="2000"/>
              <a:t>End July 2009: Determine whether DESY DB is viable option, and timescale for implementation</a:t>
            </a:r>
          </a:p>
          <a:p>
            <a:pPr marL="228600" indent="-228600" eaLnBrk="1" hangingPunct="1">
              <a:lnSpc>
                <a:spcPct val="80000"/>
              </a:lnSpc>
            </a:pPr>
            <a:r>
              <a:rPr lang="en-US" altLang="ja-JP" sz="2000"/>
              <a:t>ALCPG/GDE Sept. 28 - Oct. 2, 2009</a:t>
            </a:r>
          </a:p>
          <a:p>
            <a:pPr marL="630238" lvl="1" indent="-287338" eaLnBrk="1" hangingPunct="1">
              <a:lnSpc>
                <a:spcPct val="80000"/>
              </a:lnSpc>
              <a:buFont typeface="Wingdings" pitchFamily="-110" charset="2"/>
              <a:buChar char="ü"/>
            </a:pPr>
            <a:r>
              <a:rPr lang="en-US" altLang="ja-JP" sz="2000"/>
              <a:t>Dataset is web-based (thanks to support by DESY)</a:t>
            </a:r>
          </a:p>
          <a:p>
            <a:pPr marL="630238" lvl="1" indent="-287338" eaLnBrk="1" hangingPunct="1">
              <a:lnSpc>
                <a:spcPct val="80000"/>
              </a:lnSpc>
            </a:pPr>
            <a:r>
              <a:rPr lang="en-US" altLang="ja-JP" sz="2000"/>
              <a:t>Some well-checked, easily explainable, and near-final plots available for discussion such as</a:t>
            </a:r>
          </a:p>
          <a:p>
            <a:pPr marL="920750" lvl="2" indent="-176213" eaLnBrk="1" hangingPunct="1">
              <a:lnSpc>
                <a:spcPct val="80000"/>
              </a:lnSpc>
            </a:pPr>
            <a:r>
              <a:rPr lang="en-US" altLang="ja-JP" sz="1800"/>
              <a:t>Production yield</a:t>
            </a:r>
          </a:p>
          <a:p>
            <a:pPr marL="1266825" lvl="3" indent="-231775" eaLnBrk="1" hangingPunct="1">
              <a:lnSpc>
                <a:spcPct val="80000"/>
              </a:lnSpc>
              <a:buFont typeface="Wingdings" pitchFamily="-110" charset="2"/>
              <a:buChar char="ü"/>
            </a:pPr>
            <a:r>
              <a:rPr lang="en-US" altLang="ja-JP" sz="1800"/>
              <a:t>Qualified vendors</a:t>
            </a:r>
          </a:p>
          <a:p>
            <a:pPr marL="1266825" lvl="3" indent="-231775" eaLnBrk="1" hangingPunct="1">
              <a:lnSpc>
                <a:spcPct val="80000"/>
              </a:lnSpc>
              <a:buFont typeface="Wingdings" pitchFamily="-110" charset="2"/>
              <a:buChar char="ü"/>
            </a:pPr>
            <a:r>
              <a:rPr lang="en-US" altLang="ja-JP" sz="1800"/>
              <a:t>New vendors</a:t>
            </a:r>
          </a:p>
          <a:p>
            <a:pPr marL="920750" lvl="2" indent="-176213" eaLnBrk="1" hangingPunct="1">
              <a:lnSpc>
                <a:spcPct val="80000"/>
              </a:lnSpc>
              <a:buFont typeface="Wingdings" pitchFamily="-110" charset="2"/>
              <a:buChar char="ü"/>
            </a:pPr>
            <a:r>
              <a:rPr lang="en-US" altLang="ja-JP" sz="1800"/>
              <a:t>Process yield</a:t>
            </a:r>
          </a:p>
          <a:p>
            <a:pPr marL="920750" lvl="2" indent="-176213" eaLnBrk="1" hangingPunct="1">
              <a:lnSpc>
                <a:spcPct val="80000"/>
              </a:lnSpc>
              <a:buFont typeface="Wingdings" pitchFamily="-110" charset="2"/>
              <a:buChar char="ü"/>
            </a:pPr>
            <a:r>
              <a:rPr lang="en-US" altLang="ja-JP" sz="1800"/>
              <a:t>Time evolution of some quantities</a:t>
            </a:r>
          </a:p>
          <a:p>
            <a:pPr marL="228600" indent="-228600" eaLnBrk="1" hangingPunct="1">
              <a:lnSpc>
                <a:spcPct val="80000"/>
              </a:lnSpc>
            </a:pPr>
            <a:r>
              <a:rPr lang="en-US" altLang="ja-JP" sz="2000"/>
              <a:t>End Nov. 2009: With colleagues’ input, finalize DB tool, web interface, standard plots, possibly with longer-term tool improvement plans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PM Report: Meeting Progress/Plan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ja-JP" sz="3636" dirty="0" smtClean="0"/>
              <a:t>Dec. 2-3, 2009</a:t>
            </a:r>
          </a:p>
          <a:p>
            <a:pPr lvl="1"/>
            <a:r>
              <a:rPr lang="en-US" altLang="ja-JP" sz="2909" dirty="0" smtClean="0"/>
              <a:t>AD&amp;I Meeting at DESY, for SB2009 proposal due Dec. 18, 2009</a:t>
            </a:r>
          </a:p>
          <a:p>
            <a:endParaRPr lang="en-US" altLang="ja-JP" sz="3636" dirty="0" smtClean="0">
              <a:solidFill>
                <a:srgbClr val="3366FF"/>
              </a:solidFill>
            </a:endParaRPr>
          </a:p>
          <a:p>
            <a:r>
              <a:rPr lang="en-US" altLang="ja-JP" sz="3636" dirty="0" smtClean="0">
                <a:solidFill>
                  <a:srgbClr val="3366FF"/>
                </a:solidFill>
              </a:rPr>
              <a:t>Jan. 6-8, 2010</a:t>
            </a:r>
          </a:p>
          <a:p>
            <a:pPr lvl="1"/>
            <a:r>
              <a:rPr lang="en-US" altLang="ja-JP" sz="2909" dirty="0" smtClean="0"/>
              <a:t>AAP Review for SB2009, at Oxford Univ., (for SB2009), </a:t>
            </a:r>
          </a:p>
          <a:p>
            <a:r>
              <a:rPr lang="en-US" altLang="ja-JP" sz="3636" dirty="0" smtClean="0">
                <a:solidFill>
                  <a:srgbClr val="3366FF"/>
                </a:solidFill>
              </a:rPr>
              <a:t>TBD: Jan. </a:t>
            </a:r>
            <a:r>
              <a:rPr lang="en-US" altLang="ja-JP" sz="3636" smtClean="0">
                <a:solidFill>
                  <a:srgbClr val="3366FF"/>
                </a:solidFill>
              </a:rPr>
              <a:t>13, </a:t>
            </a:r>
            <a:r>
              <a:rPr lang="en-US" altLang="ja-JP" sz="3636" dirty="0" smtClean="0">
                <a:solidFill>
                  <a:srgbClr val="3366FF"/>
                </a:solidFill>
              </a:rPr>
              <a:t>2010</a:t>
            </a:r>
          </a:p>
          <a:p>
            <a:pPr lvl="1"/>
            <a:r>
              <a:rPr lang="en-US" altLang="ja-JP" sz="2909" dirty="0" smtClean="0"/>
              <a:t>Next, SCRF WebEx Meeting  </a:t>
            </a:r>
          </a:p>
          <a:p>
            <a:r>
              <a:rPr lang="en-US" altLang="ja-JP" sz="3636" dirty="0" smtClean="0">
                <a:solidFill>
                  <a:srgbClr val="3366FF"/>
                </a:solidFill>
              </a:rPr>
              <a:t>Feb. 22-23, 2010</a:t>
            </a:r>
          </a:p>
          <a:p>
            <a:pPr lvl="1"/>
            <a:r>
              <a:rPr lang="en-US" altLang="ja-JP" sz="2909" dirty="0" smtClean="0">
                <a:solidFill>
                  <a:srgbClr val="000000"/>
                </a:solidFill>
              </a:rPr>
              <a:t>FLASH 9 </a:t>
            </a:r>
            <a:r>
              <a:rPr lang="en-US" altLang="ja-JP" sz="2909" dirty="0" err="1" smtClean="0">
                <a:solidFill>
                  <a:srgbClr val="000000"/>
                </a:solidFill>
              </a:rPr>
              <a:t>mA</a:t>
            </a:r>
            <a:r>
              <a:rPr lang="en-US" altLang="ja-JP" sz="2909" dirty="0" smtClean="0">
                <a:solidFill>
                  <a:srgbClr val="000000"/>
                </a:solidFill>
              </a:rPr>
              <a:t> workshop at DESY</a:t>
            </a:r>
          </a:p>
          <a:p>
            <a:r>
              <a:rPr lang="en-US" altLang="ja-JP" sz="3636" dirty="0" smtClean="0">
                <a:solidFill>
                  <a:srgbClr val="660066"/>
                </a:solidFill>
              </a:rPr>
              <a:t>TBD: Feb. 25-26, 2010</a:t>
            </a:r>
          </a:p>
          <a:p>
            <a:pPr lvl="1"/>
            <a:r>
              <a:rPr lang="en-US" altLang="ja-JP" sz="2909" dirty="0" smtClean="0">
                <a:solidFill>
                  <a:srgbClr val="660066"/>
                </a:solidFill>
              </a:rPr>
              <a:t>A mini-workshop for “9-cell Cavity Processing  and Testing”, to be proposed by R. </a:t>
            </a:r>
            <a:r>
              <a:rPr lang="en-US" altLang="ja-JP" sz="2909" dirty="0" err="1" smtClean="0">
                <a:solidFill>
                  <a:srgbClr val="660066"/>
                </a:solidFill>
              </a:rPr>
              <a:t>Geng</a:t>
            </a:r>
            <a:endParaRPr lang="en-US" altLang="ja-JP" sz="2909" dirty="0" smtClean="0">
              <a:solidFill>
                <a:srgbClr val="660066"/>
              </a:solidFill>
            </a:endParaRPr>
          </a:p>
          <a:p>
            <a:r>
              <a:rPr lang="en-US" altLang="ja-JP" sz="3636" dirty="0" smtClean="0">
                <a:solidFill>
                  <a:srgbClr val="3366FF"/>
                </a:solidFill>
              </a:rPr>
              <a:t>March 26, 30, 2010</a:t>
            </a:r>
          </a:p>
          <a:p>
            <a:pPr lvl="1"/>
            <a:r>
              <a:rPr lang="en-US" altLang="ja-JP" sz="2909" dirty="0" smtClean="0">
                <a:solidFill>
                  <a:srgbClr val="000000"/>
                </a:solidFill>
              </a:rPr>
              <a:t>GDE Meeting at Beijing, </a:t>
            </a:r>
          </a:p>
          <a:p>
            <a:r>
              <a:rPr lang="en-US" altLang="ja-JP" sz="3636" dirty="0" smtClean="0">
                <a:solidFill>
                  <a:srgbClr val="3366FF"/>
                </a:solidFill>
              </a:rPr>
              <a:t>TBD: April, 2010</a:t>
            </a:r>
          </a:p>
          <a:p>
            <a:pPr lvl="1"/>
            <a:r>
              <a:rPr lang="en-US" altLang="ja-JP" sz="2909" dirty="0" smtClean="0">
                <a:solidFill>
                  <a:srgbClr val="000000"/>
                </a:solidFill>
              </a:rPr>
              <a:t>TTC Meeting at FNAL </a:t>
            </a:r>
          </a:p>
          <a:p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タイトル 5"/>
          <p:cNvSpPr>
            <a:spLocks noGrp="1"/>
          </p:cNvSpPr>
          <p:nvPr>
            <p:ph type="title"/>
          </p:nvPr>
        </p:nvSpPr>
        <p:spPr>
          <a:xfrm>
            <a:off x="1350963" y="485775"/>
            <a:ext cx="7335837" cy="815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ja-JP" sz="3200"/>
              <a:t>Milestones for the SCRF R&amp;D Program </a:t>
            </a:r>
            <a:r>
              <a:rPr lang="en-GB" altLang="ja-JP" sz="2400"/>
              <a:t>(see: TDP R&amp;D plan, V. 4, July 2009).</a:t>
            </a:r>
            <a:r>
              <a:rPr lang="ja-JP" altLang="en-US" sz="2400"/>
              <a:t/>
            </a:r>
            <a:br>
              <a:rPr lang="ja-JP" altLang="en-US" sz="2400"/>
            </a:br>
            <a:endParaRPr lang="ja-JP" altLang="en-US" sz="3200"/>
          </a:p>
        </p:txBody>
      </p:sp>
      <p:graphicFrame>
        <p:nvGraphicFramePr>
          <p:cNvPr id="8" name="表プレースホルダ 7"/>
          <p:cNvGraphicFramePr>
            <a:graphicFrameLocks noGrp="1"/>
          </p:cNvGraphicFramePr>
          <p:nvPr>
            <p:ph type="tbl" idx="1"/>
          </p:nvPr>
        </p:nvGraphicFramePr>
        <p:xfrm>
          <a:off x="195263" y="1454150"/>
          <a:ext cx="8491537" cy="4394835"/>
        </p:xfrm>
        <a:graphic>
          <a:graphicData uri="http://schemas.openxmlformats.org/drawingml/2006/table">
            <a:tbl>
              <a:tblPr/>
              <a:tblGrid>
                <a:gridCol w="7150100"/>
                <a:gridCol w="1341437"/>
              </a:tblGrid>
              <a:tr h="371475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R&amp;D Goals in TD Phase 1 and 2 (given in TDP R&amp;D plan) 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1" charset="0"/>
                        <a:ea typeface="Arial Unicode MS" pitchFamily="31" charset="0"/>
                        <a:cs typeface="Arial Unicode MS" pitchFamily="31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9-cell cavity performance at 35 MV/m according to the specified chemical process with a process yield of 50% in TDP1, and with a production yield of 90% in TDP2   (S0)</a:t>
                      </a: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 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1" charset="0"/>
                        <a:ea typeface="Arial Unicode MS" pitchFamily="31" charset="0"/>
                        <a:cs typeface="Arial Unicode MS" pitchFamily="31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2010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1" charset="0"/>
                        <a:ea typeface="Arial Unicode MS" pitchFamily="31" charset="0"/>
                        <a:cs typeface="Arial Unicode MS" pitchFamily="31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2012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1" charset="0"/>
                        <a:ea typeface="Arial Unicode MS" pitchFamily="31" charset="0"/>
                        <a:cs typeface="Arial Unicode MS" pitchFamily="31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Cavity-string performance in one cryomodule with the average gradient  31.5 MV based on a global effort (S1 and S1-global)</a:t>
                      </a: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2010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1" charset="0"/>
                        <a:ea typeface="Arial Unicode MS" pitchFamily="31" charset="0"/>
                        <a:cs typeface="Arial Unicode MS" pitchFamily="31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Cryomodule-string performance achieving the average gradient 31.5 MV/m with full-beam loading and handling (S2)</a:t>
                      </a: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 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1" charset="0"/>
                        <a:ea typeface="Arial Unicode MS" pitchFamily="31" charset="0"/>
                        <a:cs typeface="Arial Unicode MS" pitchFamily="31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2012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1" charset="0"/>
                        <a:ea typeface="Arial Unicode MS" pitchFamily="31" charset="0"/>
                        <a:cs typeface="Arial Unicode MS" pitchFamily="31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Operational Gradient for the ILC ML, in the Project Phase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 (added to be discussed) 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1" charset="0"/>
                        <a:ea typeface="Arial Unicode MS" pitchFamily="31" charset="0"/>
                        <a:cs typeface="Arial Unicode MS" pitchFamily="31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(&gt; 1,000) Cryomodule-string performance to be stably operated with sufficiently high availability, including dynamic tuning and operational margin and with sufficient redundancy, 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1" charset="0"/>
                        <a:ea typeface="Arial Unicode MS" pitchFamily="31" charset="0"/>
                        <a:cs typeface="Arial Unicode MS" pitchFamily="31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Operational gradient to be ??  (S3?)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1" charset="0"/>
                          <a:ea typeface="Arial Unicode MS" pitchFamily="31" charset="0"/>
                          <a:cs typeface="Arial Unicode MS" pitchFamily="31" charset="0"/>
                        </a:rPr>
                        <a:t>To be discussed 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1" charset="0"/>
                        <a:ea typeface="Arial Unicode MS" pitchFamily="31" charset="0"/>
                        <a:cs typeface="Arial Unicode MS" pitchFamily="31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</a:tbl>
          </a:graphicData>
        </a:graphic>
      </p:graphicFrame>
      <p:sp>
        <p:nvSpPr>
          <p:cNvPr id="27673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3D5A78-49C3-D344-B774-2AE7217EE823}" type="slidenum">
              <a:rPr lang="en-US" altLang="ja-JP">
                <a:latin typeface="Arial" pitchFamily="-110" charset="0"/>
                <a:ea typeface="Arial Unicode MS" pitchFamily="-110" charset="0"/>
                <a:cs typeface="Arial Unicode MS" pitchFamily="-110" charset="0"/>
              </a:rPr>
              <a:pPr/>
              <a:t>20</a:t>
            </a:fld>
            <a:endParaRPr lang="en-US" altLang="ja-JP">
              <a:latin typeface="Arial" pitchFamily="-110" charset="0"/>
              <a:ea typeface="Arial Unicode MS" pitchFamily="-110" charset="0"/>
              <a:cs typeface="Arial Unicode MS" pitchFamily="-110" charset="0"/>
            </a:endParaRPr>
          </a:p>
        </p:txBody>
      </p:sp>
      <p:sp>
        <p:nvSpPr>
          <p:cNvPr id="27674" name="テキスト ボックス 8"/>
          <p:cNvSpPr txBox="1">
            <a:spLocks noChangeArrowheads="1"/>
          </p:cNvSpPr>
          <p:nvPr/>
        </p:nvSpPr>
        <p:spPr bwMode="auto">
          <a:xfrm>
            <a:off x="520700" y="5929313"/>
            <a:ext cx="7726363" cy="738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altLang="ja-JP">
                <a:solidFill>
                  <a:srgbClr val="000000"/>
                </a:solidFill>
                <a:ea typeface="Arial Unicode MS" pitchFamily="-110" charset="0"/>
                <a:cs typeface="Arial Unicode MS" pitchFamily="-110" charset="0"/>
              </a:rPr>
              <a:t> </a:t>
            </a:r>
            <a:r>
              <a:rPr lang="en-GB" altLang="ja-JP" sz="2400">
                <a:solidFill>
                  <a:srgbClr val="000000"/>
                </a:solidFill>
                <a:ea typeface="Arial Unicode MS" pitchFamily="-110" charset="0"/>
                <a:cs typeface="Arial Unicode MS" pitchFamily="-110" charset="0"/>
              </a:rPr>
              <a:t>Question:  (S3?, can it be the same as S1 and S2?)</a:t>
            </a:r>
            <a:r>
              <a:rPr lang="ja-JP" altLang="en-US" sz="2400">
                <a:ea typeface="Arial Unicode MS" pitchFamily="-110" charset="0"/>
                <a:cs typeface="Arial Unicode MS" pitchFamily="-110" charset="0"/>
              </a:rPr>
              <a:t> </a:t>
            </a:r>
            <a:endParaRPr lang="ja-JP" altLang="en-US">
              <a:ea typeface="Arial Unicode MS" pitchFamily="-110" charset="0"/>
              <a:cs typeface="Arial Unicode MS" pitchFamily="-110" charset="0"/>
            </a:endParaRPr>
          </a:p>
          <a:p>
            <a:endParaRPr lang="ja-JP" altLang="en-US">
              <a:ea typeface="Arial Unicode MS" pitchFamily="-110" charset="0"/>
              <a:cs typeface="Arial Unicode MS" pitchFamily="-110" charset="0"/>
            </a:endParaRPr>
          </a:p>
        </p:txBody>
      </p:sp>
      <p:sp>
        <p:nvSpPr>
          <p:cNvPr id="27675" name="日付プレースホルダ 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0" charset="0"/>
                <a:ea typeface="Arial Unicode MS" pitchFamily="-110" charset="0"/>
                <a:cs typeface="Arial Unicode MS" pitchFamily="-110" charset="0"/>
              </a:rPr>
              <a:t>A, Yamamoto, 09-12-02</a:t>
            </a:r>
          </a:p>
        </p:txBody>
      </p:sp>
      <p:sp>
        <p:nvSpPr>
          <p:cNvPr id="27676" name="フッター プレースホルダ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0" charset="0"/>
                <a:ea typeface="Arial Unicode MS" pitchFamily="-110" charset="0"/>
                <a:cs typeface="Arial Unicode MS" pitchFamily="-110" charset="0"/>
              </a:rPr>
              <a:t>ILC-ADI, Cavity Gradient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タイトル 6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6810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4000" b="1"/>
              <a:t>Summary and Proposal</a:t>
            </a:r>
            <a:endParaRPr lang="ja-JP" altLang="en-US" sz="4000" b="1"/>
          </a:p>
        </p:txBody>
      </p:sp>
      <p:sp>
        <p:nvSpPr>
          <p:cNvPr id="28675" name="コンテンツ プレースホルダ 7"/>
          <p:cNvSpPr>
            <a:spLocks noGrp="1"/>
          </p:cNvSpPr>
          <p:nvPr>
            <p:ph idx="1"/>
          </p:nvPr>
        </p:nvSpPr>
        <p:spPr>
          <a:xfrm>
            <a:off x="0" y="681038"/>
            <a:ext cx="9144000" cy="5719762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ja-JP" b="1">
                <a:solidFill>
                  <a:srgbClr val="0000FF"/>
                </a:solidFill>
              </a:rPr>
              <a:t>Cavity R&amp;D goals </a:t>
            </a:r>
            <a:r>
              <a:rPr lang="en-US" altLang="ja-JP"/>
              <a:t> to be unchanged:</a:t>
            </a:r>
          </a:p>
          <a:p>
            <a:pPr lvl="1" eaLnBrk="1" hangingPunct="1"/>
            <a:r>
              <a:rPr lang="en-US" altLang="ja-JP"/>
              <a:t>35 MV/m at Q0 &gt; 8x10E9, (S0)</a:t>
            </a:r>
          </a:p>
          <a:p>
            <a:pPr lvl="2" eaLnBrk="1" hangingPunct="1"/>
            <a:r>
              <a:rPr lang="en-US" altLang="ja-JP"/>
              <a:t>at 9-cell cavity vertical test</a:t>
            </a:r>
          </a:p>
          <a:p>
            <a:pPr lvl="2" eaLnBrk="1" hangingPunct="1"/>
            <a:r>
              <a:rPr lang="en-US" altLang="ja-JP"/>
              <a:t>With the process/production yield 50/90 % in TDP-1/-2, even though we may practically accept spread of gradient with a level of ~ 20 %, </a:t>
            </a:r>
          </a:p>
          <a:p>
            <a:pPr lvl="1" eaLnBrk="1" hangingPunct="1"/>
            <a:r>
              <a:rPr lang="en-US" altLang="ja-JP"/>
              <a:t>31.5 MV/m, in average, at Q0 &gt; 1 x 10E10,  (S1, S2)   </a:t>
            </a:r>
          </a:p>
          <a:p>
            <a:pPr lvl="2" eaLnBrk="1" hangingPunct="1"/>
            <a:r>
              <a:rPr lang="en-US" altLang="ja-JP"/>
              <a:t>at Cavity string in cryomodule , w/o beam (S1) and w/ beam acc. (S2)</a:t>
            </a:r>
          </a:p>
          <a:p>
            <a:pPr eaLnBrk="1" hangingPunct="1"/>
            <a:r>
              <a:rPr lang="en-US" altLang="ja-JP" b="1">
                <a:solidFill>
                  <a:srgbClr val="0000FF"/>
                </a:solidFill>
              </a:rPr>
              <a:t>ILC Operational gradient</a:t>
            </a:r>
            <a:r>
              <a:rPr lang="en-US" altLang="ja-JP"/>
              <a:t>  (S-ilc) to be re-evaluated, </a:t>
            </a:r>
          </a:p>
          <a:p>
            <a:pPr lvl="1" eaLnBrk="1" hangingPunct="1"/>
            <a:r>
              <a:rPr lang="en-US" altLang="ja-JP">
                <a:solidFill>
                  <a:srgbClr val="0000FF"/>
                </a:solidFill>
              </a:rPr>
              <a:t>Key Point: </a:t>
            </a:r>
            <a:r>
              <a:rPr lang="en-US" altLang="ja-JP">
                <a:solidFill>
                  <a:srgbClr val="FF6600"/>
                </a:solidFill>
              </a:rPr>
              <a:t>S0 &gt; S1 &gt;</a:t>
            </a:r>
            <a:r>
              <a:rPr lang="en-US" altLang="ja-JP">
                <a:solidFill>
                  <a:srgbClr val="808080"/>
                </a:solidFill>
              </a:rPr>
              <a:t>= S2 &gt;= </a:t>
            </a:r>
            <a:r>
              <a:rPr lang="en-US" altLang="ja-JP">
                <a:solidFill>
                  <a:srgbClr val="FF6600"/>
                </a:solidFill>
              </a:rPr>
              <a:t>S-ilc   ??</a:t>
            </a:r>
          </a:p>
          <a:p>
            <a:pPr lvl="2" eaLnBrk="1" hangingPunct="1"/>
            <a:r>
              <a:rPr lang="en-US" altLang="ja-JP">
                <a:solidFill>
                  <a:srgbClr val="3366FF"/>
                </a:solidFill>
              </a:rPr>
              <a:t>Absolute</a:t>
            </a:r>
            <a:r>
              <a:rPr lang="en-US" altLang="ja-JP"/>
              <a:t> values from R&amp;D, and wait for the progress by 2012, </a:t>
            </a:r>
          </a:p>
          <a:p>
            <a:pPr lvl="2" eaLnBrk="1" hangingPunct="1"/>
            <a:r>
              <a:rPr lang="en-US" altLang="ja-JP">
                <a:solidFill>
                  <a:srgbClr val="3366FF"/>
                </a:solidFill>
              </a:rPr>
              <a:t>Relative</a:t>
            </a:r>
            <a:r>
              <a:rPr lang="en-US" altLang="ja-JP"/>
              <a:t> difference to be determined with system design, and it should be determined soon,  </a:t>
            </a:r>
          </a:p>
          <a:p>
            <a:pPr lvl="2" eaLnBrk="1" hangingPunct="1"/>
            <a:r>
              <a:rPr lang="en-US" altLang="ja-JP"/>
              <a:t>Operational margin for sufficiently </a:t>
            </a:r>
            <a:r>
              <a:rPr lang="en-US" altLang="ja-JP">
                <a:solidFill>
                  <a:srgbClr val="3366FF"/>
                </a:solidFill>
              </a:rPr>
              <a:t>high availability </a:t>
            </a:r>
            <a:r>
              <a:rPr lang="en-US" altLang="ja-JP"/>
              <a:t>for &gt; 1000 cryomodule string including tunability and dynamic margin for cavity, input-coupler, tuner, cryogenic system (pressure) variation, </a:t>
            </a:r>
          </a:p>
          <a:p>
            <a:pPr lvl="1" eaLnBrk="1" hangingPunct="1"/>
            <a:endParaRPr lang="en-US" altLang="ja-JP"/>
          </a:p>
          <a:p>
            <a:pPr lvl="1" eaLnBrk="1" hangingPunct="1"/>
            <a:endParaRPr lang="en-US" altLang="ja-JP"/>
          </a:p>
          <a:p>
            <a:pPr lvl="1" eaLnBrk="1" hangingPunct="1"/>
            <a:endParaRPr lang="en-US" altLang="ja-JP"/>
          </a:p>
          <a:p>
            <a:pPr lvl="2" eaLnBrk="1" hangingPunct="1"/>
            <a:endParaRPr lang="en-US" altLang="ja-JP"/>
          </a:p>
        </p:txBody>
      </p:sp>
      <p:sp>
        <p:nvSpPr>
          <p:cNvPr id="2867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0" charset="0"/>
                <a:ea typeface="Arial Unicode MS" pitchFamily="-110" charset="0"/>
                <a:cs typeface="Arial Unicode MS" pitchFamily="-110" charset="0"/>
              </a:rPr>
              <a:t>A, Yamamoto, 09-12-02</a:t>
            </a:r>
          </a:p>
        </p:txBody>
      </p:sp>
      <p:sp>
        <p:nvSpPr>
          <p:cNvPr id="2867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0" charset="0"/>
                <a:ea typeface="Arial Unicode MS" pitchFamily="-110" charset="0"/>
                <a:cs typeface="Arial Unicode MS" pitchFamily="-110" charset="0"/>
              </a:rPr>
              <a:t>ILC-ADI, Cavity Gradient </a:t>
            </a:r>
          </a:p>
        </p:txBody>
      </p:sp>
      <p:sp>
        <p:nvSpPr>
          <p:cNvPr id="2867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7F20AE-D956-EF49-856B-F0E5A9819FA5}" type="slidenum">
              <a:rPr lang="en-US" altLang="ja-JP">
                <a:latin typeface="Arial" pitchFamily="-110" charset="0"/>
                <a:ea typeface="Arial Unicode MS" pitchFamily="-110" charset="0"/>
                <a:cs typeface="Arial Unicode MS" pitchFamily="-110" charset="0"/>
              </a:rPr>
              <a:pPr/>
              <a:t>21</a:t>
            </a:fld>
            <a:endParaRPr lang="en-US" altLang="ja-JP">
              <a:latin typeface="Arial" pitchFamily="-110" charset="0"/>
              <a:ea typeface="Arial Unicode MS" pitchFamily="-110" charset="0"/>
              <a:cs typeface="Arial Unicode MS" pitchFamily="-110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PM Report: Meeting Progress/Plan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ja-JP" sz="3636" dirty="0" smtClean="0"/>
              <a:t>Dec. 2-3, 2009</a:t>
            </a:r>
          </a:p>
          <a:p>
            <a:pPr lvl="1"/>
            <a:r>
              <a:rPr lang="en-US" altLang="ja-JP" sz="2909" dirty="0" smtClean="0"/>
              <a:t>AD&amp;I Meeting at DESY, for SB2009 proposal due Dec. 18, 2009</a:t>
            </a:r>
          </a:p>
          <a:p>
            <a:endParaRPr lang="en-US" altLang="ja-JP" sz="3636" dirty="0" smtClean="0">
              <a:solidFill>
                <a:srgbClr val="3366FF"/>
              </a:solidFill>
            </a:endParaRPr>
          </a:p>
          <a:p>
            <a:r>
              <a:rPr lang="en-US" altLang="ja-JP" sz="3636" dirty="0" smtClean="0">
                <a:solidFill>
                  <a:srgbClr val="3366FF"/>
                </a:solidFill>
              </a:rPr>
              <a:t>Jan. </a:t>
            </a:r>
            <a:r>
              <a:rPr lang="en-US" altLang="ja-JP" sz="3636" dirty="0" smtClean="0">
                <a:solidFill>
                  <a:srgbClr val="3366FF"/>
                </a:solidFill>
              </a:rPr>
              <a:t>6-8, </a:t>
            </a:r>
            <a:r>
              <a:rPr lang="en-US" altLang="ja-JP" sz="3636" dirty="0" smtClean="0">
                <a:solidFill>
                  <a:srgbClr val="3366FF"/>
                </a:solidFill>
              </a:rPr>
              <a:t>2010</a:t>
            </a:r>
          </a:p>
          <a:p>
            <a:pPr lvl="1"/>
            <a:r>
              <a:rPr lang="en-US" altLang="ja-JP" sz="2909" dirty="0" smtClean="0"/>
              <a:t>AAP Review for SB2009, at Oxford Univ., (for SB2009), </a:t>
            </a:r>
          </a:p>
          <a:p>
            <a:r>
              <a:rPr lang="en-US" altLang="ja-JP" sz="3636" dirty="0" smtClean="0">
                <a:solidFill>
                  <a:srgbClr val="3366FF"/>
                </a:solidFill>
              </a:rPr>
              <a:t>TBD: Jan. </a:t>
            </a:r>
            <a:r>
              <a:rPr lang="en-US" altLang="ja-JP" sz="3636" smtClean="0">
                <a:solidFill>
                  <a:srgbClr val="3366FF"/>
                </a:solidFill>
              </a:rPr>
              <a:t>13, </a:t>
            </a:r>
            <a:r>
              <a:rPr lang="en-US" altLang="ja-JP" sz="3636" dirty="0" smtClean="0">
                <a:solidFill>
                  <a:srgbClr val="3366FF"/>
                </a:solidFill>
              </a:rPr>
              <a:t>2010</a:t>
            </a:r>
          </a:p>
          <a:p>
            <a:pPr lvl="1"/>
            <a:r>
              <a:rPr lang="en-US" altLang="ja-JP" sz="2909" dirty="0" smtClean="0"/>
              <a:t>Next, SCRF WebEx Meeting  </a:t>
            </a:r>
          </a:p>
          <a:p>
            <a:r>
              <a:rPr lang="en-US" altLang="ja-JP" sz="3636" dirty="0" smtClean="0">
                <a:solidFill>
                  <a:srgbClr val="3366FF"/>
                </a:solidFill>
              </a:rPr>
              <a:t>Feb. 22-23, 2010</a:t>
            </a:r>
          </a:p>
          <a:p>
            <a:pPr lvl="1"/>
            <a:r>
              <a:rPr lang="en-US" altLang="ja-JP" sz="2909" dirty="0" smtClean="0">
                <a:solidFill>
                  <a:srgbClr val="000000"/>
                </a:solidFill>
              </a:rPr>
              <a:t>FLASH 9 </a:t>
            </a:r>
            <a:r>
              <a:rPr lang="en-US" altLang="ja-JP" sz="2909" dirty="0" err="1" smtClean="0">
                <a:solidFill>
                  <a:srgbClr val="000000"/>
                </a:solidFill>
              </a:rPr>
              <a:t>mA</a:t>
            </a:r>
            <a:r>
              <a:rPr lang="en-US" altLang="ja-JP" sz="2909" dirty="0" smtClean="0">
                <a:solidFill>
                  <a:srgbClr val="000000"/>
                </a:solidFill>
              </a:rPr>
              <a:t> workshop at DESY</a:t>
            </a:r>
          </a:p>
          <a:p>
            <a:r>
              <a:rPr lang="en-US" altLang="ja-JP" sz="3636" dirty="0" smtClean="0">
                <a:solidFill>
                  <a:srgbClr val="660066"/>
                </a:solidFill>
              </a:rPr>
              <a:t>TBD: Feb. 25-26, 2010</a:t>
            </a:r>
          </a:p>
          <a:p>
            <a:pPr lvl="1"/>
            <a:r>
              <a:rPr lang="en-US" altLang="ja-JP" sz="2909" dirty="0" smtClean="0">
                <a:solidFill>
                  <a:srgbClr val="660066"/>
                </a:solidFill>
              </a:rPr>
              <a:t>A mini-workshop for “9-cell Cavity Processing  and Testing”, to be proposed by R. </a:t>
            </a:r>
            <a:r>
              <a:rPr lang="en-US" altLang="ja-JP" sz="2909" dirty="0" err="1" smtClean="0">
                <a:solidFill>
                  <a:srgbClr val="660066"/>
                </a:solidFill>
              </a:rPr>
              <a:t>Geng</a:t>
            </a:r>
            <a:endParaRPr lang="en-US" altLang="ja-JP" sz="2909" dirty="0" smtClean="0">
              <a:solidFill>
                <a:srgbClr val="660066"/>
              </a:solidFill>
            </a:endParaRPr>
          </a:p>
          <a:p>
            <a:r>
              <a:rPr lang="en-US" altLang="ja-JP" sz="3636" dirty="0" smtClean="0">
                <a:solidFill>
                  <a:srgbClr val="3366FF"/>
                </a:solidFill>
              </a:rPr>
              <a:t>March 26, 30, 2010</a:t>
            </a:r>
          </a:p>
          <a:p>
            <a:pPr lvl="1"/>
            <a:r>
              <a:rPr lang="en-US" altLang="ja-JP" sz="2909" dirty="0" smtClean="0">
                <a:solidFill>
                  <a:srgbClr val="000000"/>
                </a:solidFill>
              </a:rPr>
              <a:t>GDE Meeting at Beijing, </a:t>
            </a:r>
          </a:p>
          <a:p>
            <a:r>
              <a:rPr lang="en-US" altLang="ja-JP" sz="3636" dirty="0" smtClean="0">
                <a:solidFill>
                  <a:srgbClr val="3366FF"/>
                </a:solidFill>
              </a:rPr>
              <a:t>TBD: April, 2010</a:t>
            </a:r>
          </a:p>
          <a:p>
            <a:pPr lvl="1"/>
            <a:r>
              <a:rPr lang="en-US" altLang="ja-JP" sz="2909" dirty="0" smtClean="0">
                <a:solidFill>
                  <a:srgbClr val="000000"/>
                </a:solidFill>
              </a:rPr>
              <a:t>TTC Meeting at FNAL </a:t>
            </a:r>
          </a:p>
          <a:p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4371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PM Reports from AD&amp;I Meeting, D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0241" y="945698"/>
            <a:ext cx="6201836" cy="5728229"/>
          </a:xfrm>
          <a:noFill/>
          <a:ln>
            <a:solidFill>
              <a:srgbClr val="3366FF"/>
            </a:solidFill>
          </a:ln>
        </p:spPr>
        <p:txBody>
          <a:bodyPr>
            <a:noAutofit/>
          </a:bodyPr>
          <a:lstStyle/>
          <a:p>
            <a:pPr marL="571500" indent="-514350"/>
            <a:r>
              <a:rPr lang="en-US" altLang="ja-JP" sz="1800" dirty="0" smtClean="0"/>
              <a:t>A </a:t>
            </a:r>
            <a:r>
              <a:rPr lang="en-US" altLang="ja-JP" sz="1800" dirty="0"/>
              <a:t>Main </a:t>
            </a:r>
            <a:r>
              <a:rPr lang="en-US" altLang="ja-JP" sz="1800" dirty="0" err="1"/>
              <a:t>Linac</a:t>
            </a:r>
            <a:r>
              <a:rPr lang="en-US" altLang="ja-JP" sz="1800" dirty="0"/>
              <a:t> length</a:t>
            </a:r>
            <a:r>
              <a:rPr lang="en-US" altLang="ja-JP" sz="1800" dirty="0" smtClean="0"/>
              <a:t> </a:t>
            </a:r>
          </a:p>
          <a:p>
            <a:pPr marL="971550" lvl="1" indent="-514350"/>
            <a:r>
              <a:rPr lang="en-US" altLang="ja-JP" sz="1400" dirty="0" smtClean="0"/>
              <a:t>consistent </a:t>
            </a:r>
            <a:r>
              <a:rPr lang="en-US" altLang="ja-JP" sz="1400" dirty="0"/>
              <a:t>with</a:t>
            </a:r>
            <a:r>
              <a:rPr lang="en-US" altLang="ja-JP" sz="1400" dirty="0" smtClean="0"/>
              <a:t>  &lt;31.5</a:t>
            </a:r>
            <a:r>
              <a:rPr lang="en-US" altLang="ja-JP" sz="1400" dirty="0"/>
              <a:t> MV/</a:t>
            </a:r>
            <a:r>
              <a:rPr lang="en-US" altLang="ja-JP" sz="1400" dirty="0" err="1" smtClean="0"/>
              <a:t>m</a:t>
            </a:r>
            <a:r>
              <a:rPr lang="en-US" altLang="ja-JP" sz="1400" dirty="0" smtClean="0"/>
              <a:t>&gt; </a:t>
            </a:r>
            <a:r>
              <a:rPr lang="en-US" altLang="ja-JP" sz="1400" dirty="0"/>
              <a:t>and</a:t>
            </a:r>
            <a:r>
              <a:rPr lang="en-US" altLang="ja-JP" sz="1400" dirty="0" smtClean="0"/>
              <a:t> 250</a:t>
            </a:r>
            <a:r>
              <a:rPr lang="en-US" altLang="ja-JP" sz="1400" dirty="0"/>
              <a:t> </a:t>
            </a:r>
            <a:r>
              <a:rPr lang="en-US" altLang="ja-JP" sz="1400" dirty="0" err="1"/>
              <a:t>GeV</a:t>
            </a:r>
            <a:r>
              <a:rPr lang="en-US" altLang="ja-JP" sz="1400" dirty="0"/>
              <a:t>, together with a</a:t>
            </a:r>
            <a:r>
              <a:rPr lang="en-US" altLang="ja-JP" sz="1400" dirty="0" smtClean="0"/>
              <a:t> HLRF </a:t>
            </a:r>
            <a:r>
              <a:rPr lang="en-US" altLang="ja-JP" sz="1400" dirty="0"/>
              <a:t>distribution scheme which </a:t>
            </a:r>
            <a:r>
              <a:rPr lang="en-US" altLang="ja-JP" sz="1400" dirty="0" smtClean="0"/>
              <a:t>optimally </a:t>
            </a:r>
            <a:r>
              <a:rPr lang="en-US" altLang="ja-JP" sz="1400" dirty="0"/>
              <a:t>supports a spread of individual cavity gradients</a:t>
            </a:r>
            <a:r>
              <a:rPr lang="en-US" altLang="ja-JP" sz="1400" dirty="0" smtClean="0"/>
              <a:t>.</a:t>
            </a:r>
          </a:p>
          <a:p>
            <a:pPr marL="971550" lvl="1" indent="-514350"/>
            <a:r>
              <a:rPr lang="en-US" altLang="ja-JP" sz="1400" dirty="0" smtClean="0">
                <a:solidFill>
                  <a:srgbClr val="3366FF"/>
                </a:solidFill>
              </a:rPr>
              <a:t>ILC operation field gradient to be re-evaluated after AAP/SB2009</a:t>
            </a:r>
          </a:p>
          <a:p>
            <a:pPr marL="571500" indent="-514350"/>
            <a:r>
              <a:rPr lang="en-US" altLang="ja-JP" sz="1800" dirty="0" smtClean="0"/>
              <a:t>A </a:t>
            </a:r>
            <a:r>
              <a:rPr lang="en-US" altLang="ja-JP" sz="1800" dirty="0"/>
              <a:t>single-tunnel solution for the Main </a:t>
            </a:r>
            <a:r>
              <a:rPr lang="en-US" altLang="ja-JP" sz="1800" dirty="0" err="1"/>
              <a:t>Linacs</a:t>
            </a:r>
            <a:r>
              <a:rPr lang="en-US" altLang="ja-JP" sz="1800" dirty="0"/>
              <a:t> and RTML,</a:t>
            </a:r>
            <a:r>
              <a:rPr lang="en-US" altLang="ja-JP" sz="1800" dirty="0" smtClean="0"/>
              <a:t> </a:t>
            </a:r>
          </a:p>
          <a:p>
            <a:pPr marL="971550" lvl="1" indent="-514350"/>
            <a:r>
              <a:rPr lang="en-US" altLang="ja-JP" sz="1400" dirty="0" smtClean="0"/>
              <a:t>with </a:t>
            </a:r>
            <a:r>
              <a:rPr lang="en-US" altLang="ja-JP" sz="1400" dirty="0"/>
              <a:t>two possible variants for the </a:t>
            </a:r>
            <a:r>
              <a:rPr lang="en-US" altLang="ja-JP" sz="1400" dirty="0" smtClean="0"/>
              <a:t>HLRF: (a</a:t>
            </a:r>
            <a:r>
              <a:rPr lang="en-US" altLang="ja-JP" sz="1400" dirty="0"/>
              <a:t>)</a:t>
            </a:r>
            <a:r>
              <a:rPr lang="ja-JP" altLang="en-US" sz="1400" dirty="0"/>
              <a:t> </a:t>
            </a:r>
            <a:r>
              <a:rPr lang="ja-JP" altLang="en-US" sz="1400" dirty="0" smtClean="0"/>
              <a:t> </a:t>
            </a:r>
            <a:r>
              <a:rPr lang="en-US" altLang="ja-JP" sz="1400" dirty="0" smtClean="0"/>
              <a:t>KCS and (</a:t>
            </a:r>
            <a:r>
              <a:rPr lang="en-US" altLang="ja-JP" sz="1400" dirty="0" err="1" smtClean="0"/>
              <a:t>b</a:t>
            </a:r>
            <a:r>
              <a:rPr lang="en-US" altLang="ja-JP" sz="1400" dirty="0" smtClean="0"/>
              <a:t>)</a:t>
            </a:r>
            <a:r>
              <a:rPr lang="ja-JP" altLang="en-US" sz="1400" dirty="0" smtClean="0"/>
              <a:t> </a:t>
            </a:r>
            <a:r>
              <a:rPr lang="en-US" altLang="ja-JP" sz="1400" dirty="0" smtClean="0"/>
              <a:t>DRFS</a:t>
            </a:r>
            <a:r>
              <a:rPr lang="ja-JP" altLang="en-US" sz="1400" dirty="0" smtClean="0"/>
              <a:t> </a:t>
            </a:r>
            <a:endParaRPr lang="en-US" altLang="ja-JP" sz="1600" dirty="0" smtClean="0"/>
          </a:p>
          <a:p>
            <a:pPr marL="571500" indent="-514350"/>
            <a:r>
              <a:rPr lang="en-US" altLang="ja-JP" sz="1800" dirty="0" err="1" smtClean="0"/>
              <a:t>Undulator</a:t>
            </a:r>
            <a:r>
              <a:rPr lang="en-US" altLang="ja-JP" sz="1800" dirty="0"/>
              <a:t>-based positron </a:t>
            </a:r>
            <a:r>
              <a:rPr lang="en-US" altLang="ja-JP" sz="1800" dirty="0" smtClean="0"/>
              <a:t>source </a:t>
            </a:r>
            <a:r>
              <a:rPr lang="en-US" altLang="ja-JP" sz="1800" dirty="0" smtClean="0">
                <a:solidFill>
                  <a:srgbClr val="3366FF"/>
                </a:solidFill>
              </a:rPr>
              <a:t>(</a:t>
            </a:r>
            <a:r>
              <a:rPr lang="en-US" altLang="ja-JP" sz="1800" dirty="0" err="1" smtClean="0">
                <a:solidFill>
                  <a:srgbClr val="3366FF"/>
                </a:solidFill>
              </a:rPr>
              <a:t>w</a:t>
            </a:r>
            <a:r>
              <a:rPr lang="en-US" altLang="ja-JP" sz="1800" dirty="0" smtClean="0">
                <a:solidFill>
                  <a:srgbClr val="3366FF"/>
                </a:solidFill>
              </a:rPr>
              <a:t>/hot discussion) </a:t>
            </a:r>
          </a:p>
          <a:p>
            <a:pPr marL="971550" lvl="1" indent="-514350"/>
            <a:r>
              <a:rPr lang="en-US" altLang="ja-JP" sz="1400" dirty="0" smtClean="0">
                <a:solidFill>
                  <a:srgbClr val="3366FF"/>
                </a:solidFill>
              </a:rPr>
              <a:t>located </a:t>
            </a:r>
            <a:r>
              <a:rPr lang="en-US" altLang="ja-JP" sz="1400" dirty="0">
                <a:solidFill>
                  <a:srgbClr val="3366FF"/>
                </a:solidFill>
              </a:rPr>
              <a:t>at the end of the </a:t>
            </a:r>
            <a:r>
              <a:rPr lang="en-US" altLang="ja-JP" sz="1400" dirty="0" err="1" smtClean="0">
                <a:solidFill>
                  <a:srgbClr val="3366FF"/>
                </a:solidFill>
              </a:rPr>
              <a:t>e</a:t>
            </a:r>
            <a:r>
              <a:rPr lang="en-US" altLang="ja-JP" sz="1400" dirty="0" smtClean="0">
                <a:solidFill>
                  <a:srgbClr val="3366FF"/>
                </a:solidFill>
              </a:rPr>
              <a:t>- </a:t>
            </a:r>
            <a:r>
              <a:rPr lang="en-US" altLang="ja-JP" sz="1400" dirty="0">
                <a:solidFill>
                  <a:srgbClr val="3366FF"/>
                </a:solidFill>
              </a:rPr>
              <a:t>Main </a:t>
            </a:r>
            <a:r>
              <a:rPr lang="en-US" altLang="ja-JP" sz="1400" dirty="0" err="1">
                <a:solidFill>
                  <a:srgbClr val="3366FF"/>
                </a:solidFill>
              </a:rPr>
              <a:t>Linac</a:t>
            </a:r>
            <a:r>
              <a:rPr lang="en-US" altLang="ja-JP" sz="1400" dirty="0">
                <a:solidFill>
                  <a:srgbClr val="3366FF"/>
                </a:solidFill>
              </a:rPr>
              <a:t> (250 </a:t>
            </a:r>
            <a:r>
              <a:rPr lang="en-US" altLang="ja-JP" sz="1400" dirty="0" err="1">
                <a:solidFill>
                  <a:srgbClr val="3366FF"/>
                </a:solidFill>
              </a:rPr>
              <a:t>GeV</a:t>
            </a:r>
            <a:r>
              <a:rPr lang="en-US" altLang="ja-JP" sz="1400" dirty="0">
                <a:solidFill>
                  <a:srgbClr val="3366FF"/>
                </a:solidFill>
              </a:rPr>
              <a:t>)</a:t>
            </a:r>
            <a:r>
              <a:rPr lang="en-US" altLang="ja-JP" sz="1400" dirty="0"/>
              <a:t>, in conjunction </a:t>
            </a:r>
            <a:r>
              <a:rPr lang="en-US" altLang="ja-JP" sz="1400" dirty="0" err="1" smtClean="0"/>
              <a:t>w</a:t>
            </a:r>
            <a:r>
              <a:rPr lang="en-US" altLang="ja-JP" sz="1400" dirty="0" smtClean="0"/>
              <a:t>/ </a:t>
            </a:r>
            <a:r>
              <a:rPr lang="en-US" altLang="ja-JP" sz="1400" dirty="0"/>
              <a:t>a Quarter-wave transformer as capture </a:t>
            </a:r>
            <a:r>
              <a:rPr lang="en-US" altLang="ja-JP" sz="1400" dirty="0" smtClean="0"/>
              <a:t>device</a:t>
            </a:r>
          </a:p>
          <a:p>
            <a:pPr marL="571500" indent="-514350"/>
            <a:r>
              <a:rPr lang="en-US" altLang="ja-JP" sz="1800" dirty="0" smtClean="0"/>
              <a:t>A </a:t>
            </a:r>
            <a:r>
              <a:rPr lang="en-US" altLang="ja-JP" sz="1800" dirty="0"/>
              <a:t>lower beam-power parameter set</a:t>
            </a:r>
            <a:r>
              <a:rPr lang="en-US" altLang="ja-JP" sz="1800" dirty="0" smtClean="0"/>
              <a:t> </a:t>
            </a:r>
          </a:p>
          <a:p>
            <a:pPr marL="971550" lvl="1" indent="-514350"/>
            <a:r>
              <a:rPr lang="en-US" altLang="ja-JP" sz="1400" dirty="0" smtClean="0"/>
              <a:t>with </a:t>
            </a:r>
            <a:r>
              <a:rPr lang="en-US" altLang="ja-JP" sz="1400" dirty="0"/>
              <a:t>the number of bunches per </a:t>
            </a:r>
            <a:r>
              <a:rPr lang="en-US" altLang="ja-JP" sz="1400" dirty="0" err="1"/>
              <a:t>pusle</a:t>
            </a:r>
            <a:r>
              <a:rPr lang="en-US" altLang="ja-JP" sz="1400" dirty="0"/>
              <a:t> reduced by a factor of two (</a:t>
            </a:r>
            <a:r>
              <a:rPr lang="en-US" altLang="ja-JP" sz="1400" dirty="0" err="1"/>
              <a:t>n</a:t>
            </a:r>
            <a:r>
              <a:rPr lang="en-US" altLang="ja-JP" sz="1400" baseline="-25000" dirty="0" err="1"/>
              <a:t>b</a:t>
            </a:r>
            <a:r>
              <a:rPr lang="ja-JP" altLang="en-US" sz="1400" dirty="0"/>
              <a:t> </a:t>
            </a:r>
            <a:r>
              <a:rPr lang="en-US" altLang="ja-JP" sz="1400" dirty="0"/>
              <a:t>= 1312), as compared to the nominal RDR parameter set</a:t>
            </a:r>
            <a:r>
              <a:rPr lang="en-US" altLang="ja-JP" sz="1400" dirty="0" smtClean="0"/>
              <a:t>.</a:t>
            </a:r>
            <a:endParaRPr lang="en-US" altLang="ja-JP" sz="1400" dirty="0"/>
          </a:p>
          <a:p>
            <a:pPr marL="571500" indent="-514350"/>
            <a:r>
              <a:rPr lang="en-US" altLang="ja-JP" sz="1800" dirty="0" smtClean="0"/>
              <a:t>Reduced </a:t>
            </a:r>
            <a:r>
              <a:rPr lang="en-US" altLang="ja-JP" sz="1800" dirty="0"/>
              <a:t>circumference Damping Rings</a:t>
            </a:r>
            <a:r>
              <a:rPr lang="en-US" altLang="ja-JP" sz="1800" dirty="0" smtClean="0"/>
              <a:t> </a:t>
            </a:r>
          </a:p>
          <a:p>
            <a:pPr marL="971550" lvl="1" indent="-514350"/>
            <a:r>
              <a:rPr lang="en-US" altLang="ja-JP" sz="1400" dirty="0" smtClean="0"/>
              <a:t>(</a:t>
            </a:r>
            <a:r>
              <a:rPr lang="en-US" altLang="ja-JP" sz="1400" dirty="0"/>
              <a:t>~3.2 km) at 5 </a:t>
            </a:r>
            <a:r>
              <a:rPr lang="en-US" altLang="ja-JP" sz="1400" dirty="0" err="1"/>
              <a:t>GeV</a:t>
            </a:r>
            <a:r>
              <a:rPr lang="en-US" altLang="ja-JP" sz="1400" dirty="0"/>
              <a:t> with a 6 mm bunch length</a:t>
            </a:r>
            <a:r>
              <a:rPr lang="en-US" altLang="ja-JP" sz="1400" dirty="0" smtClean="0"/>
              <a:t>.</a:t>
            </a:r>
            <a:endParaRPr lang="en-US" altLang="ja-JP" sz="1400" dirty="0"/>
          </a:p>
          <a:p>
            <a:pPr marL="571500" indent="-514350"/>
            <a:r>
              <a:rPr lang="ja-JP" altLang="en-US" sz="1800" dirty="0" smtClean="0"/>
              <a:t> </a:t>
            </a:r>
            <a:r>
              <a:rPr lang="en-US" altLang="ja-JP" sz="1800" dirty="0"/>
              <a:t>Single-stage bunch compressor</a:t>
            </a:r>
            <a:r>
              <a:rPr lang="en-US" altLang="ja-JP" sz="1800" dirty="0" smtClean="0"/>
              <a:t> </a:t>
            </a:r>
          </a:p>
          <a:p>
            <a:pPr marL="971550" lvl="1" indent="-514350"/>
            <a:r>
              <a:rPr lang="en-US" altLang="ja-JP" sz="1400" dirty="0" smtClean="0"/>
              <a:t>with </a:t>
            </a:r>
            <a:r>
              <a:rPr lang="en-US" altLang="ja-JP" sz="1400" dirty="0"/>
              <a:t>a compression ratio of </a:t>
            </a:r>
            <a:r>
              <a:rPr lang="en-US" altLang="ja-JP" sz="1400" dirty="0" smtClean="0"/>
              <a:t>20</a:t>
            </a:r>
          </a:p>
          <a:p>
            <a:pPr marL="571500" indent="-514350"/>
            <a:r>
              <a:rPr lang="ja-JP" altLang="en-US" sz="1800" dirty="0" smtClean="0"/>
              <a:t> </a:t>
            </a:r>
            <a:r>
              <a:rPr lang="en-US" altLang="ja-JP" sz="1800" dirty="0"/>
              <a:t>Integration of the positron and electron sources</a:t>
            </a:r>
            <a:r>
              <a:rPr lang="en-US" altLang="ja-JP" sz="1800" dirty="0" smtClean="0"/>
              <a:t> </a:t>
            </a:r>
          </a:p>
          <a:p>
            <a:pPr marL="971550" lvl="1" indent="-514350"/>
            <a:r>
              <a:rPr lang="en-US" altLang="ja-JP" sz="1400" dirty="0" smtClean="0"/>
              <a:t>into </a:t>
            </a:r>
            <a:r>
              <a:rPr lang="en-US" altLang="ja-JP" sz="1400" dirty="0"/>
              <a:t>a common “central region beam tunnel”, together with the BDS, resulting in an overall </a:t>
            </a:r>
            <a:r>
              <a:rPr lang="en-US" altLang="ja-JP" sz="1400" dirty="0" err="1"/>
              <a:t>simplication</a:t>
            </a:r>
            <a:r>
              <a:rPr lang="en-US" altLang="ja-JP" sz="1400" dirty="0"/>
              <a:t> of civil construction in the central region.</a:t>
            </a:r>
            <a:endParaRPr lang="ja-JP" altLang="en-US" sz="14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9309" y="1323975"/>
            <a:ext cx="2158499" cy="4582783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Group Leader’s Reports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Cavity (Research) : R. </a:t>
            </a:r>
            <a:r>
              <a:rPr lang="en-US" altLang="ja-JP" dirty="0" err="1" smtClean="0"/>
              <a:t>Geng</a:t>
            </a:r>
            <a:endParaRPr lang="en-US" altLang="ja-JP" dirty="0" smtClean="0"/>
          </a:p>
          <a:p>
            <a:r>
              <a:rPr lang="en-US" altLang="ja-JP" dirty="0" smtClean="0"/>
              <a:t>Cavity Integration: H. </a:t>
            </a:r>
            <a:r>
              <a:rPr lang="en-US" altLang="ja-JP" dirty="0" err="1" smtClean="0"/>
              <a:t>Hayano</a:t>
            </a:r>
            <a:endParaRPr lang="en-US" altLang="ja-JP" dirty="0" smtClean="0"/>
          </a:p>
          <a:p>
            <a:r>
              <a:rPr lang="en-US" altLang="ja-JP" dirty="0" err="1" smtClean="0"/>
              <a:t>Cryomodule</a:t>
            </a:r>
            <a:r>
              <a:rPr lang="en-US" altLang="ja-JP" dirty="0" smtClean="0"/>
              <a:t>: N. Ohuchi</a:t>
            </a:r>
          </a:p>
          <a:p>
            <a:r>
              <a:rPr lang="en-US" altLang="ja-JP" dirty="0" smtClean="0"/>
              <a:t>Cryogenics: T. Peterson</a:t>
            </a:r>
          </a:p>
          <a:p>
            <a:r>
              <a:rPr lang="en-US" altLang="ja-JP" dirty="0" smtClean="0"/>
              <a:t>HLRF: S. Fukuda</a:t>
            </a:r>
          </a:p>
          <a:p>
            <a:r>
              <a:rPr lang="en-US" altLang="ja-JP" dirty="0" smtClean="0"/>
              <a:t>ML Integration:  C. </a:t>
            </a:r>
            <a:r>
              <a:rPr lang="en-US" altLang="ja-JP" dirty="0" err="1" smtClean="0"/>
              <a:t>Adolphsen</a:t>
            </a:r>
            <a:r>
              <a:rPr lang="en-US" altLang="ja-JP" dirty="0" smtClean="0"/>
              <a:t> (to be absent)</a:t>
            </a:r>
          </a:p>
          <a:p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Special Discussions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71550" lvl="1" indent="-514350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Update of Global Data Base (C. Ginsburg, R. </a:t>
            </a:r>
            <a:r>
              <a:rPr lang="en-US" altLang="ja-JP" dirty="0" err="1" smtClean="0">
                <a:solidFill>
                  <a:srgbClr val="000090"/>
                </a:solidFill>
              </a:rPr>
              <a:t>Geng</a:t>
            </a:r>
            <a:r>
              <a:rPr lang="en-US" altLang="ja-JP" dirty="0" smtClean="0">
                <a:solidFill>
                  <a:srgbClr val="000090"/>
                </a:solidFill>
              </a:rPr>
              <a:t>, J. </a:t>
            </a:r>
            <a:r>
              <a:rPr lang="en-US" altLang="ja-JP" dirty="0" err="1" smtClean="0">
                <a:solidFill>
                  <a:srgbClr val="000090"/>
                </a:solidFill>
              </a:rPr>
              <a:t>Kerby</a:t>
            </a:r>
            <a:r>
              <a:rPr lang="en-US" altLang="ja-JP" dirty="0" smtClean="0">
                <a:solidFill>
                  <a:srgbClr val="000090"/>
                </a:solidFill>
              </a:rPr>
              <a:t>)</a:t>
            </a:r>
          </a:p>
          <a:p>
            <a:pPr marL="971550" lvl="1" indent="-514350">
              <a:buAutoNum type="arabicPeriod"/>
            </a:pPr>
            <a:endParaRPr lang="en-US" altLang="ja-JP" dirty="0" smtClean="0">
              <a:solidFill>
                <a:srgbClr val="000090"/>
              </a:solidFill>
            </a:endParaRPr>
          </a:p>
          <a:p>
            <a:pPr marL="971550" lvl="1" indent="-514350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Re-evaluation process and timing for the ILC operation field gradient</a:t>
            </a:r>
          </a:p>
          <a:p>
            <a:pPr marL="971550" lvl="1" indent="-514350">
              <a:buAutoNum type="arabicPeriod"/>
            </a:pPr>
            <a:endParaRPr lang="en-US" altLang="ja-JP" dirty="0" smtClean="0">
              <a:solidFill>
                <a:srgbClr val="000090"/>
              </a:solidFill>
            </a:endParaRPr>
          </a:p>
          <a:p>
            <a:pPr marL="971550" lvl="1" indent="-514350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HLRF (KCS and DRFS) and CFS, with single tunnel design (C. </a:t>
            </a:r>
            <a:r>
              <a:rPr lang="en-US" altLang="ja-JP" dirty="0" err="1" smtClean="0">
                <a:solidFill>
                  <a:srgbClr val="000090"/>
                </a:solidFill>
              </a:rPr>
              <a:t>Adolphsen</a:t>
            </a:r>
            <a:r>
              <a:rPr lang="en-US" altLang="ja-JP" dirty="0" smtClean="0">
                <a:solidFill>
                  <a:srgbClr val="000090"/>
                </a:solidFill>
              </a:rPr>
              <a:t>, S. Fukuda), if any</a:t>
            </a:r>
          </a:p>
          <a:p>
            <a:pPr marL="971550" lvl="1" indent="-514350">
              <a:buAutoNum type="arabicPeriod"/>
            </a:pPr>
            <a:endParaRPr lang="en-US" altLang="ja-JP" dirty="0" smtClean="0">
              <a:solidFill>
                <a:srgbClr val="000090"/>
              </a:solidFill>
            </a:endParaRPr>
          </a:p>
          <a:p>
            <a:pPr marL="971550" lvl="1" indent="-514350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Participants for AAP</a:t>
            </a:r>
          </a:p>
          <a:p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6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3111-C918-4649-8CAC-55835867C6ED}" type="slidenum">
              <a:rPr lang="en-US" altLang="ja-JP"/>
              <a:pPr/>
              <a:t>6</a:t>
            </a:fld>
            <a:endParaRPr lang="en-US" altLang="ja-JP">
              <a:latin typeface="Times" pitchFamily="-110" charset="0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altLang="ja-JP" sz="3200"/>
              <a:t>Global Cavity Database Report</a:t>
            </a:r>
            <a:r>
              <a:rPr lang="en-US" altLang="ja-JP" sz="180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66800" y="3200400"/>
            <a:ext cx="7010400" cy="2438400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pPr marL="0" indent="0" algn="ctr" eaLnBrk="1" hangingPunct="1">
              <a:buFontTx/>
              <a:buNone/>
            </a:pPr>
            <a:r>
              <a:rPr lang="en-US" altLang="ja-JP"/>
              <a:t>C.M. Ginsburg (Fermilab)</a:t>
            </a:r>
          </a:p>
          <a:p>
            <a:pPr marL="0" indent="0" algn="ctr" eaLnBrk="1" hangingPunct="1">
              <a:buFontTx/>
              <a:buNone/>
            </a:pPr>
            <a:endParaRPr lang="en-US" altLang="ja-JP"/>
          </a:p>
          <a:p>
            <a:pPr marL="0" indent="0" algn="ctr" eaLnBrk="1" hangingPunct="1">
              <a:buFontTx/>
              <a:buNone/>
            </a:pPr>
            <a:r>
              <a:rPr lang="en-US" altLang="ja-JP"/>
              <a:t>On behalf of the database group (as part of S0 effort):</a:t>
            </a:r>
          </a:p>
          <a:p>
            <a:pPr marL="0" indent="0" algn="ctr" eaLnBrk="1" hangingPunct="1">
              <a:buFontTx/>
              <a:buNone/>
            </a:pPr>
            <a:r>
              <a:rPr lang="en-US" altLang="ja-JP"/>
              <a:t>Rongli Geng (S0 leader, JLab), Sebastian Aderhold (DESY), Kirk Yamamoto (KEK), Zack Conway (Cornell)</a:t>
            </a:r>
          </a:p>
          <a:p>
            <a:pPr marL="0" indent="0" algn="ctr" eaLnBrk="1" hangingPunct="1">
              <a:buFontTx/>
              <a:buNone/>
            </a:pPr>
            <a:endParaRPr lang="en-US" altLang="ja-JP"/>
          </a:p>
          <a:p>
            <a:pPr marL="0" indent="0" algn="ctr" eaLnBrk="1" hangingPunct="1">
              <a:buFontTx/>
              <a:buNone/>
            </a:pPr>
            <a:r>
              <a:rPr lang="en-US" altLang="ja-JP"/>
              <a:t>December 2,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4A670-C7EB-D24F-A3E4-B1B6CD5492F6}" type="slidenum">
              <a:rPr lang="en-US" altLang="ja-JP"/>
              <a:pPr/>
              <a:t>7</a:t>
            </a:fld>
            <a:endParaRPr lang="en-US" altLang="ja-JP">
              <a:latin typeface="Times" pitchFamily="-110" charset="0"/>
            </a:endParaRPr>
          </a:p>
        </p:txBody>
      </p:sp>
      <p:sp>
        <p:nvSpPr>
          <p:cNvPr id="7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0D1424F1-17EC-6045-B6DF-08E07DD9C90F}" type="slidenum">
              <a:rPr lang="en-US" altLang="ja-JP" sz="1000">
                <a:solidFill>
                  <a:srgbClr val="800000"/>
                </a:solidFill>
                <a:latin typeface="Arial Rounded MT Bold" pitchFamily="-110" charset="0"/>
              </a:rPr>
              <a:pPr algn="r" eaLnBrk="0" hangingPunct="0"/>
              <a:t>7</a:t>
            </a:fld>
            <a:endParaRPr lang="en-US" altLang="ja-JP" sz="1000">
              <a:latin typeface="Times" pitchFamily="-110" charset="0"/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/>
              <a:t>Motivation and Methodology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3000"/>
            <a:ext cx="8305800" cy="5181600"/>
          </a:xfrm>
          <a:ln/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ja-JP" b="0"/>
              <a:t>Common data sample, well defined data cuts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1800" b="0"/>
              <a:t>Everyone uses the same data to make plots – a common denominator in yield calculations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1800" b="0"/>
              <a:t>Data cuts can be easily specified, and anyone could reproduce your results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b="0"/>
              <a:t>Data entry rules for reliable and reproducible results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1800" b="0"/>
              <a:t>All RF tests from the last couple of years are included; may be flagged for exclusion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1800" b="0"/>
              <a:t>Uniform criteria for data entry: only allowed values for as many as possible items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1800" b="0"/>
              <a:t>Define everything which might vary or have underlying subtleties, e.g., “LABX#1" might be a final surface treatment referenced as a well-defined recipe anyone can look up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1800" b="0"/>
              <a:t>No private/sensitive vendor data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1800" b="0"/>
              <a:t>Anything referred to in a comment field must be for information only, and not data selection purposes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1800" b="0"/>
              <a:t>Minimize effort required for compliance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1800" b="0"/>
              <a:t>Provide regular updates at predetermined (by Akira) times</a:t>
            </a:r>
          </a:p>
          <a:p>
            <a:pPr eaLnBrk="1" hangingPunct="1">
              <a:lnSpc>
                <a:spcPct val="90000"/>
              </a:lnSpc>
            </a:pPr>
            <a:endParaRPr lang="ja-JP" altLang="en-US" b="0">
              <a:ea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3EE3-B354-844F-BBC7-6DC6B7C2AD8E}" type="slidenum">
              <a:rPr lang="en-US" altLang="ja-JP"/>
              <a:pPr/>
              <a:t>8</a:t>
            </a:fld>
            <a:endParaRPr lang="en-US" altLang="ja-JP">
              <a:latin typeface="Times" pitchFamily="-110" charset="0"/>
            </a:endParaRPr>
          </a:p>
        </p:txBody>
      </p:sp>
      <p:sp>
        <p:nvSpPr>
          <p:cNvPr id="7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600CF223-41FB-7048-B80F-0A16721C1BB6}" type="slidenum">
              <a:rPr lang="en-US" altLang="ja-JP" sz="1000">
                <a:solidFill>
                  <a:srgbClr val="800000"/>
                </a:solidFill>
                <a:latin typeface="Arial Rounded MT Bold" pitchFamily="-110" charset="0"/>
              </a:rPr>
              <a:pPr algn="r" eaLnBrk="0" hangingPunct="0"/>
              <a:t>8</a:t>
            </a:fld>
            <a:endParaRPr lang="en-US" altLang="ja-JP" sz="1000">
              <a:latin typeface="Times" pitchFamily="-110" charset="0"/>
            </a:endParaRPr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/>
              <a:t>Database tool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143000"/>
            <a:ext cx="8305800" cy="5181600"/>
          </a:xfrm>
          <a:ln/>
        </p:spPr>
        <p:txBody>
          <a:bodyPr/>
          <a:lstStyle/>
          <a:p>
            <a:pPr eaLnBrk="1" hangingPunct="1"/>
            <a:r>
              <a:rPr lang="en-US" altLang="ja-JP" sz="1600" b="0"/>
              <a:t>Database is currently an Excel file, not yet a real database</a:t>
            </a:r>
          </a:p>
          <a:p>
            <a:pPr lvl="1" eaLnBrk="1" hangingPunct="1"/>
            <a:r>
              <a:rPr lang="en-US" altLang="ja-JP" sz="1400" b="0">
                <a:hlinkClick r:id="rId2"/>
              </a:rPr>
              <a:t>http://tdserver1.fnal.gov/project/ILC/S0/ILC-Cavity-Database/DB_coord.html</a:t>
            </a:r>
            <a:endParaRPr lang="en-US" altLang="ja-JP" sz="1400" b="0"/>
          </a:p>
          <a:p>
            <a:pPr lvl="1" eaLnBrk="1" hangingPunct="1"/>
            <a:endParaRPr lang="en-US" altLang="ja-JP" sz="1400" b="0"/>
          </a:p>
          <a:p>
            <a:pPr eaLnBrk="1" hangingPunct="1"/>
            <a:r>
              <a:rPr lang="en-US" altLang="ja-JP" sz="1600" b="0"/>
              <a:t>Sections</a:t>
            </a:r>
          </a:p>
          <a:p>
            <a:pPr lvl="1" eaLnBrk="1" hangingPunct="1"/>
            <a:r>
              <a:rPr lang="en-US" altLang="ja-JP" sz="1400" b="0"/>
              <a:t>Cavity-specific: process type, cavity type, etc.</a:t>
            </a:r>
          </a:p>
          <a:p>
            <a:pPr lvl="1" eaLnBrk="1" hangingPunct="1"/>
            <a:r>
              <a:rPr lang="en-US" altLang="ja-JP" sz="1400" b="0"/>
              <a:t>RF-test-specific: gradient, Q0 at max gradient, test limitation, etc.</a:t>
            </a:r>
          </a:p>
          <a:p>
            <a:pPr lvl="1" eaLnBrk="1" hangingPunct="1"/>
            <a:r>
              <a:rPr lang="en-US" altLang="ja-JP" sz="1400" b="0"/>
              <a:t>Database-specific: include RF test or not and if not, why not?</a:t>
            </a:r>
          </a:p>
          <a:p>
            <a:pPr eaLnBrk="1" hangingPunct="1"/>
            <a:endParaRPr lang="en-US" altLang="ja-JP" sz="1600" b="0"/>
          </a:p>
          <a:p>
            <a:pPr eaLnBrk="1" hangingPunct="1"/>
            <a:r>
              <a:rPr lang="en-US" altLang="ja-JP" sz="1600" b="0"/>
              <a:t>Starting point: Sebastian Aderhold’s optical inspection spreadsheet</a:t>
            </a:r>
          </a:p>
          <a:p>
            <a:pPr eaLnBrk="1" hangingPunct="1"/>
            <a:endParaRPr lang="en-US" altLang="ja-JP" sz="1600" b="0"/>
          </a:p>
          <a:p>
            <a:pPr eaLnBrk="1" hangingPunct="1"/>
            <a:r>
              <a:rPr lang="en-US" altLang="ja-JP" sz="1600" b="0"/>
              <a:t>DESY database to replace spreadsheet soon</a:t>
            </a:r>
          </a:p>
          <a:p>
            <a:pPr lvl="1" eaLnBrk="1" hangingPunct="1"/>
            <a:r>
              <a:rPr lang="en-US" altLang="ja-JP" sz="1400" b="0"/>
              <a:t>Work by Dieter Gall, Vladimir Gubarev, Sibel Yasar</a:t>
            </a:r>
          </a:p>
          <a:p>
            <a:pPr lvl="1" eaLnBrk="1" hangingPunct="1"/>
            <a:r>
              <a:rPr lang="en-US" altLang="ja-JP" sz="1400" b="0"/>
              <a:t>DESY agreed to provide limited support for inclusion of global data into their database </a:t>
            </a:r>
          </a:p>
          <a:p>
            <a:pPr lvl="1" eaLnBrk="1" hangingPunct="1"/>
            <a:r>
              <a:rPr lang="en-US" altLang="ja-JP" sz="1400" b="0"/>
              <a:t>All the participating labs agreed to put their data into the DESY database </a:t>
            </a:r>
          </a:p>
          <a:p>
            <a:pPr lvl="1" eaLnBrk="1" hangingPunct="1"/>
            <a:r>
              <a:rPr lang="en-US" altLang="ja-JP" sz="1400" b="0"/>
              <a:t>First version of the database privately available</a:t>
            </a:r>
          </a:p>
          <a:p>
            <a:pPr lvl="2" eaLnBrk="1" hangingPunct="1"/>
            <a:r>
              <a:rPr lang="en-US" altLang="ja-JP" sz="1200" b="0"/>
              <a:t>DEMO</a:t>
            </a:r>
          </a:p>
          <a:p>
            <a:pPr lvl="2" eaLnBrk="1" hangingPunct="1"/>
            <a:endParaRPr lang="en-US" altLang="ja-JP" sz="1200" b="0"/>
          </a:p>
          <a:p>
            <a:pPr eaLnBrk="1" hangingPunct="1"/>
            <a:r>
              <a:rPr lang="en-US" altLang="ja-JP" sz="1600" b="0"/>
              <a:t>Plots for this talk are from spreadsheet version 10/27/2009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 Dec 2009</a:t>
            </a:r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CM Ginsburg AD&amp;I @DESY</a:t>
            </a:r>
          </a:p>
        </p:txBody>
      </p:sp>
      <p:sp>
        <p:nvSpPr>
          <p:cNvPr id="7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92C5-1C1E-FE42-B9C3-EF13121A2F5E}" type="slidenum">
              <a:rPr lang="en-US" altLang="ja-JP"/>
              <a:pPr/>
              <a:t>9</a:t>
            </a:fld>
            <a:endParaRPr lang="en-US" altLang="ja-JP">
              <a:latin typeface="Times" pitchFamily="-110" charset="0"/>
            </a:endParaRPr>
          </a:p>
        </p:txBody>
      </p:sp>
      <p:sp>
        <p:nvSpPr>
          <p:cNvPr id="8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B4A9B27B-5A4E-E34D-BABE-1A062E274284}" type="slidenum">
              <a:rPr lang="en-US" altLang="ja-JP" sz="1000">
                <a:solidFill>
                  <a:srgbClr val="800000"/>
                </a:solidFill>
                <a:latin typeface="Arial Rounded MT Bold" pitchFamily="-110" charset="0"/>
              </a:rPr>
              <a:pPr algn="r" eaLnBrk="0" hangingPunct="0"/>
              <a:t>9</a:t>
            </a:fld>
            <a:endParaRPr lang="en-US" altLang="ja-JP" sz="1000">
              <a:latin typeface="Times" pitchFamily="-110" charset="0"/>
            </a:endParaRPr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6655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ja-JP" dirty="0"/>
              <a:t>Details of the current dataset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143000"/>
            <a:ext cx="8534400" cy="5181600"/>
          </a:xfrm>
          <a:ln/>
        </p:spPr>
        <p:txBody>
          <a:bodyPr>
            <a:normAutofit fontScale="70000" lnSpcReduction="20000"/>
          </a:bodyPr>
          <a:lstStyle/>
          <a:p>
            <a:pPr marL="168275" indent="-168275" eaLnBrk="1" hangingPunct="1"/>
            <a:r>
              <a:rPr lang="en-US" altLang="ja-JP" dirty="0">
                <a:solidFill>
                  <a:srgbClr val="3366FF"/>
                </a:solidFill>
              </a:rPr>
              <a:t>10/27/2009 </a:t>
            </a:r>
            <a:r>
              <a:rPr lang="en-US" altLang="ja-JP" dirty="0"/>
              <a:t>Excel spreadsheet contains data from all three regions, from the last few years</a:t>
            </a:r>
          </a:p>
          <a:p>
            <a:pPr marL="514350" lvl="1" indent="-231775" eaLnBrk="1" hangingPunct="1"/>
            <a:r>
              <a:rPr lang="en-US" altLang="ja-JP" dirty="0"/>
              <a:t>KEK [5 cavities]: [MHI005:MHI009]</a:t>
            </a:r>
          </a:p>
          <a:p>
            <a:pPr marL="798513" lvl="2" indent="-169863" eaLnBrk="1" hangingPunct="1"/>
            <a:r>
              <a:rPr lang="en-US" altLang="ja-JP" dirty="0"/>
              <a:t>Requiring already-qualified vendor eliminates all</a:t>
            </a:r>
          </a:p>
          <a:p>
            <a:pPr marL="514350" lvl="1" indent="-231775" eaLnBrk="1" hangingPunct="1"/>
            <a:r>
              <a:rPr lang="en-US" altLang="ja-JP" dirty="0" err="1">
                <a:solidFill>
                  <a:srgbClr val="3366FF"/>
                </a:solidFill>
              </a:rPr>
              <a:t>JLab</a:t>
            </a:r>
            <a:r>
              <a:rPr lang="en-US" altLang="ja-JP" dirty="0">
                <a:solidFill>
                  <a:srgbClr val="3366FF"/>
                </a:solidFill>
              </a:rPr>
              <a:t>, Cornell, </a:t>
            </a:r>
            <a:r>
              <a:rPr lang="en-US" altLang="ja-JP" dirty="0" err="1">
                <a:solidFill>
                  <a:srgbClr val="3366FF"/>
                </a:solidFill>
              </a:rPr>
              <a:t>Fermilab</a:t>
            </a:r>
            <a:r>
              <a:rPr lang="en-US" altLang="ja-JP" dirty="0">
                <a:solidFill>
                  <a:srgbClr val="3366FF"/>
                </a:solidFill>
              </a:rPr>
              <a:t> [18 cavities]:</a:t>
            </a:r>
            <a:r>
              <a:rPr lang="en-US" altLang="ja-JP" dirty="0"/>
              <a:t> [A5: A9], [TB9ACC010:TB9ACC015], [AES001:AES004], [TB9AES005:TB9AES006], JLAB-2</a:t>
            </a:r>
          </a:p>
          <a:p>
            <a:pPr marL="798513" lvl="2" indent="-169863" eaLnBrk="1" hangingPunct="1"/>
            <a:r>
              <a:rPr lang="en-US" altLang="ja-JP" dirty="0"/>
              <a:t>[Reduces to 7] Requiring already-qualified vendor [-7] and standard processing [-3] and one not proc/test yet [-1]: ACCEL6, ACCEL7, [TB9ACC011:TB9ACC015]</a:t>
            </a:r>
          </a:p>
          <a:p>
            <a:pPr marL="514350" lvl="1" indent="-231775" eaLnBrk="1" hangingPunct="1"/>
            <a:r>
              <a:rPr lang="en-US" altLang="ja-JP" dirty="0">
                <a:solidFill>
                  <a:srgbClr val="3366FF"/>
                </a:solidFill>
              </a:rPr>
              <a:t>DESY [53 cavities]: </a:t>
            </a:r>
            <a:r>
              <a:rPr lang="en-US" altLang="ja-JP" dirty="0"/>
              <a:t>[AC112:AC129], [Z130:Z145], [AC146:150] </a:t>
            </a:r>
          </a:p>
          <a:p>
            <a:pPr marL="514350" lvl="1" indent="-231775" eaLnBrk="1" hangingPunct="1">
              <a:buFontTx/>
              <a:buNone/>
            </a:pPr>
            <a:r>
              <a:rPr lang="en-US" altLang="ja-JP" dirty="0"/>
              <a:t>    (Production batches 5, 6, &amp;7 are represented) and [Z88,Z93,Z97,Z98,Z100:Z104,Z106:Z110] (Production 4)</a:t>
            </a:r>
          </a:p>
          <a:p>
            <a:pPr marL="798513" lvl="2" indent="-169863" eaLnBrk="1" hangingPunct="1"/>
            <a:r>
              <a:rPr lang="en-US" altLang="ja-JP" dirty="0"/>
              <a:t>[Reduces to 24] Requiring EP [-13], a successful first test [-8], fine-grain [-3]: </a:t>
            </a:r>
            <a:r>
              <a:rPr lang="pl-PL" dirty="0"/>
              <a:t>AC115</a:t>
            </a:r>
            <a:r>
              <a:rPr lang="en-US" altLang="ja-JP" dirty="0"/>
              <a:t>, </a:t>
            </a:r>
            <a:r>
              <a:rPr lang="pl-PL" dirty="0"/>
              <a:t>AC122</a:t>
            </a:r>
            <a:r>
              <a:rPr lang="en-US" altLang="ja-JP" dirty="0"/>
              <a:t>, </a:t>
            </a:r>
            <a:r>
              <a:rPr lang="pl-PL" dirty="0"/>
              <a:t>AC124</a:t>
            </a:r>
            <a:r>
              <a:rPr lang="en-US" altLang="ja-JP" dirty="0"/>
              <a:t>, </a:t>
            </a:r>
            <a:r>
              <a:rPr lang="pl-PL" dirty="0"/>
              <a:t>AC125</a:t>
            </a:r>
            <a:r>
              <a:rPr lang="en-US" altLang="ja-JP" dirty="0"/>
              <a:t>, </a:t>
            </a:r>
            <a:r>
              <a:rPr lang="pl-PL" dirty="0"/>
              <a:t>AC126</a:t>
            </a:r>
            <a:r>
              <a:rPr lang="en-US" altLang="ja-JP" dirty="0"/>
              <a:t>, </a:t>
            </a:r>
            <a:r>
              <a:rPr lang="pl-PL" dirty="0"/>
              <a:t>AC127</a:t>
            </a:r>
            <a:r>
              <a:rPr lang="en-US" altLang="ja-JP" dirty="0"/>
              <a:t>, </a:t>
            </a:r>
            <a:r>
              <a:rPr lang="pl-PL" dirty="0"/>
              <a:t>Z130</a:t>
            </a:r>
            <a:r>
              <a:rPr lang="en-US" altLang="ja-JP" dirty="0"/>
              <a:t>, </a:t>
            </a:r>
            <a:r>
              <a:rPr lang="pl-PL" dirty="0"/>
              <a:t>Z131</a:t>
            </a:r>
            <a:r>
              <a:rPr lang="en-US" altLang="ja-JP" dirty="0"/>
              <a:t>, </a:t>
            </a:r>
            <a:r>
              <a:rPr lang="pl-PL" dirty="0"/>
              <a:t>Z132</a:t>
            </a:r>
            <a:r>
              <a:rPr lang="en-US" altLang="ja-JP" dirty="0"/>
              <a:t>, </a:t>
            </a:r>
            <a:r>
              <a:rPr lang="pl-PL" dirty="0"/>
              <a:t>Z137</a:t>
            </a:r>
            <a:r>
              <a:rPr lang="en-US" altLang="ja-JP" dirty="0"/>
              <a:t>, </a:t>
            </a:r>
            <a:r>
              <a:rPr lang="pl-PL" dirty="0"/>
              <a:t>Z139</a:t>
            </a:r>
            <a:r>
              <a:rPr lang="en-US" altLang="ja-JP" dirty="0"/>
              <a:t>, </a:t>
            </a:r>
            <a:r>
              <a:rPr lang="pl-PL" dirty="0"/>
              <a:t>Z141</a:t>
            </a:r>
            <a:r>
              <a:rPr lang="en-US" altLang="ja-JP" dirty="0"/>
              <a:t>, </a:t>
            </a:r>
            <a:r>
              <a:rPr lang="pl-PL" dirty="0"/>
              <a:t>Z143</a:t>
            </a:r>
            <a:r>
              <a:rPr lang="en-US" altLang="ja-JP" dirty="0"/>
              <a:t>, </a:t>
            </a:r>
            <a:r>
              <a:rPr lang="pl-PL" dirty="0"/>
              <a:t>AC149</a:t>
            </a:r>
            <a:r>
              <a:rPr lang="en-US" altLang="ja-JP" dirty="0"/>
              <a:t>, </a:t>
            </a:r>
            <a:r>
              <a:rPr lang="pl-PL" dirty="0"/>
              <a:t>AC150</a:t>
            </a:r>
            <a:endParaRPr lang="en-US" altLang="ja-JP" dirty="0"/>
          </a:p>
          <a:p>
            <a:pPr marL="798513" lvl="2" indent="-169863" eaLnBrk="1" hangingPunct="1"/>
            <a:endParaRPr lang="pl-PL" dirty="0"/>
          </a:p>
          <a:p>
            <a:pPr marL="798513" lvl="2" indent="-169863" eaLnBrk="1" hangingPunct="1"/>
            <a:endParaRPr lang="en-US" altLang="ja-JP" dirty="0"/>
          </a:p>
          <a:p>
            <a:pPr marL="168275" indent="-168275" eaLnBrk="1" hangingPunct="1"/>
            <a:r>
              <a:rPr lang="en-US" altLang="ja-JP" dirty="0"/>
              <a:t>Statistics recently (since Albuquerque) increased by 14 cavities by including DESY production 4 in the database effort	</a:t>
            </a:r>
          </a:p>
          <a:p>
            <a:pPr marL="514350" lvl="1" indent="-231775" eaLnBrk="1" hangingPunct="1">
              <a:buFontTx/>
              <a:buNone/>
            </a:pPr>
            <a:r>
              <a:rPr lang="en-US" altLang="ja-JP" dirty="0"/>
              <a:t>	</a:t>
            </a:r>
          </a:p>
          <a:p>
            <a:pPr marL="168275" indent="-168275" eaLnBrk="1" hangingPunct="1">
              <a:buFontTx/>
              <a:buNone/>
            </a:pPr>
            <a:endParaRPr lang="en-US" altLang="ja-JP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1944</Words>
  <Application>Microsoft Office PowerPoint</Application>
  <PresentationFormat>画面に合わせる (4:3)</PresentationFormat>
  <Paragraphs>299</Paragraphs>
  <Slides>22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Office テーマ</vt:lpstr>
      <vt:lpstr>SCRF Monthly WebEx Meeting Dec. 9, 2009</vt:lpstr>
      <vt:lpstr>PM Report: Meeting Progress/Plan</vt:lpstr>
      <vt:lpstr>PM Reports from AD&amp;I Meeting, D</vt:lpstr>
      <vt:lpstr>Group Leader’s Reports</vt:lpstr>
      <vt:lpstr>Special Discussions</vt:lpstr>
      <vt:lpstr>Global Cavity Database Report </vt:lpstr>
      <vt:lpstr>Motivation and Methodology</vt:lpstr>
      <vt:lpstr>Database tool</vt:lpstr>
      <vt:lpstr>Details of the current dataset</vt:lpstr>
      <vt:lpstr>“Qualified-Vendor” Production Yield Plot - Method</vt:lpstr>
      <vt:lpstr>“Qualified-Vendor” Production Yield Plot (First Pass)</vt:lpstr>
      <vt:lpstr>“Up-to-second-pass” Production Yield Plot (qual. vendor) - Method</vt:lpstr>
      <vt:lpstr>Up-to-second-pass yield, qualified vendors</vt:lpstr>
      <vt:lpstr>Compare 1st and 2nd pass yields, qualified vendors</vt:lpstr>
      <vt:lpstr>New Vendors: MHI and AES</vt:lpstr>
      <vt:lpstr>New Vendor Improvement: First successful test</vt:lpstr>
      <vt:lpstr>New Vendor 1st Pass Yield Plots - Method</vt:lpstr>
      <vt:lpstr>Compare first-pass of new/established vendors</vt:lpstr>
      <vt:lpstr>Schedule/Plan</vt:lpstr>
      <vt:lpstr>Milestones for the SCRF R&amp;D Program (see: TDP R&amp;D plan, V. 4, July 2009). </vt:lpstr>
      <vt:lpstr>Summary and Proposal</vt:lpstr>
      <vt:lpstr>PM Report: Meeting Progress/Plan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SCRF Monthly WebEx Meeting Dec. 9, 2009</dc:title>
  <dc:creator>Yamamoto Akira</dc:creator>
  <cp:lastModifiedBy>shidara</cp:lastModifiedBy>
  <cp:revision>3</cp:revision>
  <dcterms:created xsi:type="dcterms:W3CDTF">2009-12-09T12:30:22Z</dcterms:created>
  <dcterms:modified xsi:type="dcterms:W3CDTF">2009-12-09T14:46:30Z</dcterms:modified>
</cp:coreProperties>
</file>