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55" r:id="rId1"/>
  </p:sldMasterIdLst>
  <p:notesMasterIdLst>
    <p:notesMasterId r:id="rId15"/>
  </p:notesMasterIdLst>
  <p:sldIdLst>
    <p:sldId id="331" r:id="rId2"/>
    <p:sldId id="332" r:id="rId3"/>
    <p:sldId id="333" r:id="rId4"/>
    <p:sldId id="334" r:id="rId5"/>
    <p:sldId id="335" r:id="rId6"/>
    <p:sldId id="336" r:id="rId7"/>
    <p:sldId id="337" r:id="rId8"/>
    <p:sldId id="338" r:id="rId9"/>
    <p:sldId id="339" r:id="rId10"/>
    <p:sldId id="341" r:id="rId11"/>
    <p:sldId id="342" r:id="rId12"/>
    <p:sldId id="343" r:id="rId13"/>
    <p:sldId id="340"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6600"/>
    <a:srgbClr val="FFFF99"/>
    <a:srgbClr val="FFFF00"/>
    <a:srgbClr val="99FF33"/>
    <a:srgbClr val="00FFFF"/>
    <a:srgbClr val="16822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17" autoAdjust="0"/>
    <p:restoredTop sz="99381" autoAdjust="0"/>
  </p:normalViewPr>
  <p:slideViewPr>
    <p:cSldViewPr>
      <p:cViewPr>
        <p:scale>
          <a:sx n="100" d="100"/>
          <a:sy n="100" d="100"/>
        </p:scale>
        <p:origin x="-45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notesViewPr>
    <p:cSldViewPr>
      <p:cViewPr varScale="1">
        <p:scale>
          <a:sx n="59" d="100"/>
          <a:sy n="59" d="100"/>
        </p:scale>
        <p:origin x="-1980"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A3D1D52-B428-4F0F-A84E-6F3EC592799B}" type="datetimeFigureOut">
              <a:rPr lang="en-US"/>
              <a:pPr>
                <a:defRPr/>
              </a:pPr>
              <a:t>12/21/2009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23700C8-75C4-4B5F-950E-BACE20AB8218}"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Rectangle 5"/>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n-US" smtClean="0"/>
              <a:t>Click to edit Master title style</a:t>
            </a:r>
            <a:endParaRPr lang="en-US"/>
          </a:p>
        </p:txBody>
      </p:sp>
      <p:sp>
        <p:nvSpPr>
          <p:cNvPr id="9" name="Subtitle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5" name="Date Placeholder 27"/>
          <p:cNvSpPr>
            <a:spLocks noGrp="1"/>
          </p:cNvSpPr>
          <p:nvPr>
            <p:ph type="dt" sz="half" idx="10"/>
          </p:nvPr>
        </p:nvSpPr>
        <p:spPr/>
        <p:txBody>
          <a:bodyPr/>
          <a:lstStyle>
            <a:lvl1pPr>
              <a:defRPr/>
            </a:lvl1pPr>
            <a:extLst/>
          </a:lstStyle>
          <a:p>
            <a:pPr>
              <a:defRPr/>
            </a:pPr>
            <a:endParaRPr lang="en-US"/>
          </a:p>
        </p:txBody>
      </p:sp>
      <p:sp>
        <p:nvSpPr>
          <p:cNvPr id="16" name="Footer Placeholder 16"/>
          <p:cNvSpPr>
            <a:spLocks noGrp="1"/>
          </p:cNvSpPr>
          <p:nvPr>
            <p:ph type="ftr" sz="quarter" idx="11"/>
          </p:nvPr>
        </p:nvSpPr>
        <p:spPr/>
        <p:txBody>
          <a:bodyPr/>
          <a:lstStyle>
            <a:lvl1pPr>
              <a:defRPr/>
            </a:lvl1pPr>
            <a:extLst/>
          </a:lstStyle>
          <a:p>
            <a:pPr>
              <a:defRPr/>
            </a:pPr>
            <a:endParaRPr lang="en-US"/>
          </a:p>
        </p:txBody>
      </p:sp>
      <p:sp>
        <p:nvSpPr>
          <p:cNvPr id="17" name="Slide Number Placeholder 28"/>
          <p:cNvSpPr>
            <a:spLocks noGrp="1"/>
          </p:cNvSpPr>
          <p:nvPr>
            <p:ph type="sldNum" sz="quarter" idx="12"/>
          </p:nvPr>
        </p:nvSpPr>
        <p:spPr/>
        <p:txBody>
          <a:bodyPr/>
          <a:lstStyle>
            <a:lvl1pPr>
              <a:defRPr/>
            </a:lvl1pPr>
            <a:extLst/>
          </a:lstStyle>
          <a:p>
            <a:pPr>
              <a:defRPr/>
            </a:pPr>
            <a:fld id="{D7C05B12-4E90-45F0-80CA-717929979A4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E1EAF81-1470-4156-B6FA-1EDBCC2F624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05B812C-E907-4016-9F59-DA7FE996A67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400"/>
            </a:lvl1pPr>
            <a:lvl2pPr>
              <a:defRPr sz="2400"/>
            </a:lvl2pPr>
            <a:lvl3pPr>
              <a:defRPr sz="2400"/>
            </a:lvl3pPr>
            <a:lvl4pPr>
              <a:defRPr sz="2400"/>
            </a:lvl4pPr>
            <a:lvl5pPr>
              <a:defRPr sz="2400"/>
            </a:lvl5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68DE965-4175-4A5F-9DED-45B4737E8FA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Freeform 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Freeform 8"/>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Freeform 9"/>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Freeform 10"/>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Freeform 12"/>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Freeform 13"/>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Freeform 14"/>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Freeform 15"/>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Freeform 16"/>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Freeform 17"/>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Rectangle 18"/>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Rectangle 19"/>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Rectangle 20"/>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Rectangle 21"/>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Rectangle 22"/>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Rectangle 23"/>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Text Placeholder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n-US" smtClean="0"/>
              <a:t>Click to edit Master title style</a:t>
            </a:r>
            <a:endParaRPr lang="en-US"/>
          </a:p>
        </p:txBody>
      </p:sp>
      <p:sp>
        <p:nvSpPr>
          <p:cNvPr id="25" name="Date Placeholder 3"/>
          <p:cNvSpPr>
            <a:spLocks noGrp="1"/>
          </p:cNvSpPr>
          <p:nvPr>
            <p:ph type="dt" sz="half" idx="10"/>
          </p:nvPr>
        </p:nvSpPr>
        <p:spPr/>
        <p:txBody>
          <a:bodyPr/>
          <a:lstStyle>
            <a:lvl1pPr>
              <a:defRPr/>
            </a:lvl1pPr>
            <a:extLst/>
          </a:lstStyle>
          <a:p>
            <a:pPr>
              <a:defRPr/>
            </a:pPr>
            <a:endParaRPr lang="en-US"/>
          </a:p>
        </p:txBody>
      </p:sp>
      <p:sp>
        <p:nvSpPr>
          <p:cNvPr id="26" name="Footer Placeholder 4"/>
          <p:cNvSpPr>
            <a:spLocks noGrp="1"/>
          </p:cNvSpPr>
          <p:nvPr>
            <p:ph type="ftr" sz="quarter" idx="11"/>
          </p:nvPr>
        </p:nvSpPr>
        <p:spPr/>
        <p:txBody>
          <a:bodyPr/>
          <a:lstStyle>
            <a:lvl1pPr>
              <a:defRPr/>
            </a:lvl1pPr>
            <a:extLst/>
          </a:lstStyle>
          <a:p>
            <a:pPr>
              <a:defRPr/>
            </a:pPr>
            <a:endParaRPr lang="en-US"/>
          </a:p>
        </p:txBody>
      </p:sp>
      <p:sp>
        <p:nvSpPr>
          <p:cNvPr id="27" name="Slide Number Placeholder 5"/>
          <p:cNvSpPr>
            <a:spLocks noGrp="1"/>
          </p:cNvSpPr>
          <p:nvPr>
            <p:ph type="sldNum" sz="quarter" idx="12"/>
          </p:nvPr>
        </p:nvSpPr>
        <p:spPr/>
        <p:txBody>
          <a:bodyPr/>
          <a:lstStyle>
            <a:lvl1pPr>
              <a:defRPr/>
            </a:lvl1pPr>
            <a:extLst/>
          </a:lstStyle>
          <a:p>
            <a:pPr>
              <a:defRPr/>
            </a:pPr>
            <a:fld id="{F722B650-11ED-4571-9BDA-F2D96DD4285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A6CD6C8-D6AA-4460-8767-57D34E1C163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6"/>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Rectangle 8"/>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Rectangle 10"/>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Rectangle 11"/>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Rectangle 12"/>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Rectangle 13"/>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Rectangle 14"/>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04824" y="512064"/>
            <a:ext cx="7772400" cy="914400"/>
          </a:xfrm>
        </p:spPr>
        <p:txBody>
          <a:bodyPr/>
          <a:lstStyle>
            <a:lvl1pPr>
              <a:defRPr sz="4000"/>
            </a:lvl1pPr>
            <a:extLst/>
          </a:lstStyle>
          <a:p>
            <a:r>
              <a:rPr lang="en-US" smtClean="0"/>
              <a:t>Click to edit Master title style</a:t>
            </a:r>
            <a:endParaRPr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6"/>
          <p:cNvSpPr>
            <a:spLocks noGrp="1"/>
          </p:cNvSpPr>
          <p:nvPr>
            <p:ph type="dt" sz="half" idx="10"/>
          </p:nvPr>
        </p:nvSpPr>
        <p:spPr/>
        <p:txBody>
          <a:bodyPr/>
          <a:lstStyle>
            <a:lvl1pPr>
              <a:defRPr/>
            </a:lvl1pPr>
            <a:extLst/>
          </a:lstStyle>
          <a:p>
            <a:pPr>
              <a:defRPr/>
            </a:pPr>
            <a:endParaRPr lang="en-US"/>
          </a:p>
        </p:txBody>
      </p:sp>
      <p:sp>
        <p:nvSpPr>
          <p:cNvPr id="18" name="Footer Placeholder 7"/>
          <p:cNvSpPr>
            <a:spLocks noGrp="1"/>
          </p:cNvSpPr>
          <p:nvPr>
            <p:ph type="ftr" sz="quarter" idx="11"/>
          </p:nvPr>
        </p:nvSpPr>
        <p:spPr/>
        <p:txBody>
          <a:bodyPr/>
          <a:lstStyle>
            <a:lvl1pPr>
              <a:defRPr/>
            </a:lvl1pPr>
            <a:extLst/>
          </a:lstStyle>
          <a:p>
            <a:pPr>
              <a:defRPr/>
            </a:pPr>
            <a:endParaRPr lang="en-US"/>
          </a:p>
        </p:txBody>
      </p:sp>
      <p:sp>
        <p:nvSpPr>
          <p:cNvPr id="19" name="Slide Number Placeholder 8"/>
          <p:cNvSpPr>
            <a:spLocks noGrp="1"/>
          </p:cNvSpPr>
          <p:nvPr>
            <p:ph type="sldNum" sz="quarter" idx="12"/>
          </p:nvPr>
        </p:nvSpPr>
        <p:spPr/>
        <p:txBody>
          <a:bodyPr/>
          <a:lstStyle>
            <a:lvl1pPr>
              <a:defRPr/>
            </a:lvl1pPr>
            <a:extLst/>
          </a:lstStyle>
          <a:p>
            <a:pPr>
              <a:defRPr/>
            </a:pPr>
            <a:fld id="{44CBD427-C314-43C7-A2C6-FDF38B5602B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24D00964-FB14-4B6D-9401-FB1C4DD2C80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extLst/>
          </a:lstStyle>
          <a:p>
            <a:pPr>
              <a:defRPr/>
            </a:pPr>
            <a:endParaRPr lang="en-US"/>
          </a:p>
        </p:txBody>
      </p:sp>
      <p:sp>
        <p:nvSpPr>
          <p:cNvPr id="3" name="Footer Placeholder 2"/>
          <p:cNvSpPr>
            <a:spLocks noGrp="1"/>
          </p:cNvSpPr>
          <p:nvPr>
            <p:ph type="ftr" sz="quarter" idx="11"/>
          </p:nvPr>
        </p:nvSpPr>
        <p:spPr/>
        <p:txBody>
          <a:bodyPr/>
          <a:lstStyle>
            <a:lvl1pPr>
              <a:defRPr/>
            </a:lvl1pPr>
            <a:extLst/>
          </a:lstStyle>
          <a:p>
            <a:pPr>
              <a:defRPr/>
            </a:pPr>
            <a:endParaRPr lang="en-US"/>
          </a:p>
        </p:txBody>
      </p:sp>
      <p:sp>
        <p:nvSpPr>
          <p:cNvPr id="4" name="Slide Number Placeholder 3"/>
          <p:cNvSpPr>
            <a:spLocks noGrp="1"/>
          </p:cNvSpPr>
          <p:nvPr>
            <p:ph type="sldNum" sz="quarter" idx="12"/>
          </p:nvPr>
        </p:nvSpPr>
        <p:spPr/>
        <p:txBody>
          <a:bodyPr/>
          <a:lstStyle>
            <a:lvl1pPr>
              <a:defRPr/>
            </a:lvl1pPr>
            <a:extLst/>
          </a:lstStyle>
          <a:p>
            <a:pPr>
              <a:defRPr/>
            </a:pPr>
            <a:fld id="{8357C06C-2373-400C-A903-D66F6B88865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lang="en-US" smtClean="0"/>
              <a:t>Click to edit Master title style</a:t>
            </a:r>
            <a:endParaRPr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8DA550F-6804-4618-A8A0-BC5578E5E0A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Straight Connector 5"/>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oup 19"/>
          <p:cNvGrpSpPr>
            <a:grpSpLocks/>
          </p:cNvGrpSpPr>
          <p:nvPr/>
        </p:nvGrpSpPr>
        <p:grpSpPr bwMode="auto">
          <a:xfrm rot="5400000">
            <a:off x="8515351" y="1219200"/>
            <a:ext cx="131762" cy="128587"/>
            <a:chOff x="6668087" y="1297746"/>
            <a:chExt cx="161840" cy="156602"/>
          </a:xfrm>
        </p:grpSpPr>
        <p:cxnSp>
          <p:nvCxnSpPr>
            <p:cNvPr id="8" name="Straight Connector 7"/>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oup 25"/>
          <p:cNvGrpSpPr>
            <a:grpSpLocks/>
          </p:cNvGrpSpPr>
          <p:nvPr/>
        </p:nvGrpSpPr>
        <p:grpSpPr bwMode="auto">
          <a:xfrm rot="5400000">
            <a:off x="8667751" y="1371600"/>
            <a:ext cx="131762" cy="128587"/>
            <a:chOff x="6668087" y="1297746"/>
            <a:chExt cx="161840" cy="156602"/>
          </a:xfrm>
        </p:grpSpPr>
        <p:cxnSp>
          <p:nvCxnSpPr>
            <p:cNvPr id="12" name="Straight Connector 11"/>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oup 29"/>
          <p:cNvGrpSpPr>
            <a:grpSpLocks/>
          </p:cNvGrpSpPr>
          <p:nvPr/>
        </p:nvGrpSpPr>
        <p:grpSpPr bwMode="auto">
          <a:xfrm rot="5400000">
            <a:off x="8320087" y="1474788"/>
            <a:ext cx="131763" cy="128588"/>
            <a:chOff x="6668087" y="1297746"/>
            <a:chExt cx="161840" cy="156602"/>
          </a:xfrm>
        </p:grpSpPr>
        <p:cxnSp>
          <p:nvCxnSpPr>
            <p:cNvPr id="16" name="Straight Connector 15"/>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lang="en-US" smtClean="0"/>
              <a:t>Click to edit Master title style</a:t>
            </a:r>
            <a:endParaRPr lang="en-US"/>
          </a:p>
        </p:txBody>
      </p:sp>
      <p:sp>
        <p:nvSpPr>
          <p:cNvPr id="3" name="Picture Placeholder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9" name="Date Placeholder 4"/>
          <p:cNvSpPr>
            <a:spLocks noGrp="1"/>
          </p:cNvSpPr>
          <p:nvPr>
            <p:ph type="dt" sz="half" idx="10"/>
          </p:nvPr>
        </p:nvSpPr>
        <p:spPr>
          <a:xfrm>
            <a:off x="6477000" y="55563"/>
            <a:ext cx="2133600" cy="365125"/>
          </a:xfrm>
        </p:spPr>
        <p:txBody>
          <a:bodyPr/>
          <a:lstStyle>
            <a:lvl1pPr>
              <a:defRPr/>
            </a:lvl1pPr>
            <a:extLst/>
          </a:lstStyle>
          <a:p>
            <a:pPr>
              <a:defRPr/>
            </a:pPr>
            <a:endParaRPr lang="en-US"/>
          </a:p>
        </p:txBody>
      </p:sp>
      <p:sp>
        <p:nvSpPr>
          <p:cNvPr id="20" name="Footer Placeholder 5"/>
          <p:cNvSpPr>
            <a:spLocks noGrp="1"/>
          </p:cNvSpPr>
          <p:nvPr>
            <p:ph type="ftr" sz="quarter" idx="11"/>
          </p:nvPr>
        </p:nvSpPr>
        <p:spPr>
          <a:xfrm>
            <a:off x="914400" y="55563"/>
            <a:ext cx="5562600" cy="365125"/>
          </a:xfrm>
        </p:spPr>
        <p:txBody>
          <a:bodyPr/>
          <a:lstStyle>
            <a:lvl1pPr>
              <a:defRPr/>
            </a:lvl1pPr>
            <a:extLst/>
          </a:lstStyle>
          <a:p>
            <a:pPr>
              <a:defRPr/>
            </a:pPr>
            <a:endParaRPr lang="en-US"/>
          </a:p>
        </p:txBody>
      </p:sp>
      <p:sp>
        <p:nvSpPr>
          <p:cNvPr id="21" name="Slide Number Placeholder 6"/>
          <p:cNvSpPr>
            <a:spLocks noGrp="1"/>
          </p:cNvSpPr>
          <p:nvPr>
            <p:ph type="sldNum" sz="quarter" idx="12"/>
          </p:nvPr>
        </p:nvSpPr>
        <p:spPr>
          <a:xfrm>
            <a:off x="8610600" y="55563"/>
            <a:ext cx="457200" cy="365125"/>
          </a:xfrm>
        </p:spPr>
        <p:txBody>
          <a:bodyPr/>
          <a:lstStyle>
            <a:lvl1pPr>
              <a:defRPr/>
            </a:lvl1pPr>
            <a:extLst/>
          </a:lstStyle>
          <a:p>
            <a:pPr>
              <a:defRPr/>
            </a:pPr>
            <a:fld id="{EF4B60B0-817C-4AC4-85E5-E0F1880BD64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2" name="Rectangle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Rectangle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Rectangle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extLst/>
          </a:lstStyle>
          <a:p>
            <a:r>
              <a:rPr lang="en-US" smtClean="0"/>
              <a:t>Click to edit Master title style</a:t>
            </a:r>
            <a:endParaRPr lang="en-US"/>
          </a:p>
        </p:txBody>
      </p:sp>
      <p:sp>
        <p:nvSpPr>
          <p:cNvPr id="1036"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BB60F8C1-A8B3-4E2D-A417-D8C5C46EB8A5}"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895" r:id="rId1"/>
    <p:sldLayoutId id="2147483890" r:id="rId2"/>
    <p:sldLayoutId id="2147483896" r:id="rId3"/>
    <p:sldLayoutId id="2147483897" r:id="rId4"/>
    <p:sldLayoutId id="2147483898" r:id="rId5"/>
    <p:sldLayoutId id="2147483891" r:id="rId6"/>
    <p:sldLayoutId id="2147483899" r:id="rId7"/>
    <p:sldLayoutId id="2147483892" r:id="rId8"/>
    <p:sldLayoutId id="2147483900" r:id="rId9"/>
    <p:sldLayoutId id="2147483893" r:id="rId10"/>
    <p:sldLayoutId id="2147483894" r:id="rId11"/>
  </p:sldLayoutIdLst>
  <p:hf hdr="0" dt="0"/>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mic Sans MS" pitchFamily="66" charset="0"/>
        </a:defRPr>
      </a:lvl2pPr>
      <a:lvl3pPr algn="l" rtl="0" eaLnBrk="0" fontAlgn="base" hangingPunct="0">
        <a:spcBef>
          <a:spcPct val="0"/>
        </a:spcBef>
        <a:spcAft>
          <a:spcPct val="0"/>
        </a:spcAft>
        <a:defRPr sz="4000">
          <a:solidFill>
            <a:srgbClr val="C1EEFF"/>
          </a:solidFill>
          <a:latin typeface="Comic Sans MS" pitchFamily="66" charset="0"/>
        </a:defRPr>
      </a:lvl3pPr>
      <a:lvl4pPr algn="l" rtl="0" eaLnBrk="0" fontAlgn="base" hangingPunct="0">
        <a:spcBef>
          <a:spcPct val="0"/>
        </a:spcBef>
        <a:spcAft>
          <a:spcPct val="0"/>
        </a:spcAft>
        <a:defRPr sz="4000">
          <a:solidFill>
            <a:srgbClr val="C1EEFF"/>
          </a:solidFill>
          <a:latin typeface="Comic Sans MS" pitchFamily="66" charset="0"/>
        </a:defRPr>
      </a:lvl4pPr>
      <a:lvl5pPr algn="l" rtl="0" eaLnBrk="0" fontAlgn="base" hangingPunct="0">
        <a:spcBef>
          <a:spcPct val="0"/>
        </a:spcBef>
        <a:spcAft>
          <a:spcPct val="0"/>
        </a:spcAft>
        <a:defRPr sz="4000">
          <a:solidFill>
            <a:srgbClr val="C1EEFF"/>
          </a:solidFill>
          <a:latin typeface="Comic Sans MS" pitchFamily="66" charset="0"/>
        </a:defRPr>
      </a:lvl5pPr>
      <a:lvl6pPr marL="457200" algn="l" rtl="0" fontAlgn="base">
        <a:spcBef>
          <a:spcPct val="0"/>
        </a:spcBef>
        <a:spcAft>
          <a:spcPct val="0"/>
        </a:spcAft>
        <a:defRPr sz="4000">
          <a:solidFill>
            <a:srgbClr val="C1EEFF"/>
          </a:solidFill>
          <a:latin typeface="Comic Sans MS" pitchFamily="66" charset="0"/>
        </a:defRPr>
      </a:lvl6pPr>
      <a:lvl7pPr marL="914400" algn="l" rtl="0" fontAlgn="base">
        <a:spcBef>
          <a:spcPct val="0"/>
        </a:spcBef>
        <a:spcAft>
          <a:spcPct val="0"/>
        </a:spcAft>
        <a:defRPr sz="4000">
          <a:solidFill>
            <a:srgbClr val="C1EEFF"/>
          </a:solidFill>
          <a:latin typeface="Comic Sans MS" pitchFamily="66" charset="0"/>
        </a:defRPr>
      </a:lvl7pPr>
      <a:lvl8pPr marL="1371600" algn="l" rtl="0" fontAlgn="base">
        <a:spcBef>
          <a:spcPct val="0"/>
        </a:spcBef>
        <a:spcAft>
          <a:spcPct val="0"/>
        </a:spcAft>
        <a:defRPr sz="4000">
          <a:solidFill>
            <a:srgbClr val="C1EEFF"/>
          </a:solidFill>
          <a:latin typeface="Comic Sans MS" pitchFamily="66" charset="0"/>
        </a:defRPr>
      </a:lvl8pPr>
      <a:lvl9pPr marL="1828800" algn="l" rtl="0" fontAlgn="base">
        <a:spcBef>
          <a:spcPct val="0"/>
        </a:spcBef>
        <a:spcAft>
          <a:spcPct val="0"/>
        </a:spcAft>
        <a:defRPr sz="4000">
          <a:solidFill>
            <a:srgbClr val="C1EEFF"/>
          </a:solidFill>
          <a:latin typeface="Comic Sans MS" pitchFamily="66"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09600" y="1981200"/>
            <a:ext cx="7772400" cy="1975104"/>
          </a:xfrm>
        </p:spPr>
        <p:txBody>
          <a:bodyPr/>
          <a:lstStyle/>
          <a:p>
            <a:r>
              <a:rPr lang="en-US" dirty="0" smtClean="0"/>
              <a:t>Sorting out Hadronic Simulations?</a:t>
            </a:r>
            <a:r>
              <a:rPr lang="en-US" dirty="0" smtClean="0"/>
              <a:t/>
            </a:r>
            <a:br>
              <a:rPr lang="en-US" dirty="0" smtClean="0"/>
            </a:br>
            <a:endParaRPr lang="en-US" dirty="0"/>
          </a:p>
        </p:txBody>
      </p:sp>
      <p:sp>
        <p:nvSpPr>
          <p:cNvPr id="7" name="Subtitle 6"/>
          <p:cNvSpPr>
            <a:spLocks noGrp="1"/>
          </p:cNvSpPr>
          <p:nvPr>
            <p:ph type="subTitle" idx="1"/>
          </p:nvPr>
        </p:nvSpPr>
        <p:spPr>
          <a:xfrm>
            <a:off x="609600" y="152400"/>
            <a:ext cx="7772400" cy="1508760"/>
          </a:xfrm>
        </p:spPr>
        <p:txBody>
          <a:bodyPr/>
          <a:lstStyle/>
          <a:p>
            <a:r>
              <a:rPr lang="en-US" dirty="0" smtClean="0"/>
              <a:t>Adam </a:t>
            </a:r>
            <a:r>
              <a:rPr lang="en-US" dirty="0" smtClean="0"/>
              <a:t>Para, Igor Rakhno,</a:t>
            </a:r>
            <a:endParaRPr lang="en-US" dirty="0" smtClean="0"/>
          </a:p>
          <a:p>
            <a:r>
              <a:rPr lang="en-US" dirty="0" smtClean="0"/>
              <a:t>Fermilab, December </a:t>
            </a:r>
            <a:r>
              <a:rPr lang="en-US" dirty="0" smtClean="0"/>
              <a:t>22</a:t>
            </a:r>
            <a:r>
              <a:rPr lang="en-US" dirty="0" smtClean="0"/>
              <a:t>, 2009</a:t>
            </a:r>
            <a:endParaRPr lang="en-US" dirty="0" smtClean="0"/>
          </a:p>
        </p:txBody>
      </p:sp>
      <p:sp>
        <p:nvSpPr>
          <p:cNvPr id="4" name="Footer Placeholder 3"/>
          <p:cNvSpPr>
            <a:spLocks noGrp="1"/>
          </p:cNvSpPr>
          <p:nvPr>
            <p:ph type="ftr" sz="quarter" idx="11"/>
          </p:nvPr>
        </p:nvSpPr>
        <p:spPr/>
        <p:txBody>
          <a:bodyPr/>
          <a:lstStyle/>
          <a:p>
            <a:pPr>
              <a:defRPr/>
            </a:pPr>
            <a:endParaRPr lang="en-US" dirty="0" smtClean="0"/>
          </a:p>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Energy Deposition </a:t>
            </a:r>
            <a:endParaRPr lang="en-US" dirty="0"/>
          </a:p>
        </p:txBody>
      </p:sp>
      <p:pic>
        <p:nvPicPr>
          <p:cNvPr id="6" name="Content Placeholder 5" descr="total_energy_10GeV.eps"/>
          <p:cNvPicPr>
            <a:picLocks noGrp="1" noChangeAspect="1"/>
          </p:cNvPicPr>
          <p:nvPr>
            <p:ph idx="1"/>
          </p:nvPr>
        </p:nvPicPr>
        <p:blipFill>
          <a:blip r:embed="rId2" cstate="print"/>
          <a:srcRect t="13439" b="13439"/>
          <a:stretch>
            <a:fillRect/>
          </a:stretch>
        </p:blipFill>
        <p:spPr>
          <a:xfrm>
            <a:off x="1295400" y="2438400"/>
            <a:ext cx="3229429" cy="3343126"/>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10</a:t>
            </a:fld>
            <a:endParaRPr lang="en-US" dirty="0"/>
          </a:p>
        </p:txBody>
      </p:sp>
      <p:sp>
        <p:nvSpPr>
          <p:cNvPr id="7" name="TextBox 6"/>
          <p:cNvSpPr txBox="1"/>
          <p:nvPr/>
        </p:nvSpPr>
        <p:spPr>
          <a:xfrm>
            <a:off x="5181600" y="2514600"/>
            <a:ext cx="2590800" cy="2585323"/>
          </a:xfrm>
          <a:prstGeom prst="rect">
            <a:avLst/>
          </a:prstGeom>
          <a:noFill/>
        </p:spPr>
        <p:txBody>
          <a:bodyPr wrap="square" rtlCol="0">
            <a:spAutoFit/>
          </a:bodyPr>
          <a:lstStyle/>
          <a:p>
            <a:pPr>
              <a:buFont typeface="Wingdings" pitchFamily="2" charset="2"/>
              <a:buChar char="Ø"/>
            </a:pPr>
            <a:r>
              <a:rPr lang="en-US" dirty="0" smtClean="0"/>
              <a:t> Average loss of energy due to binding energy losses  ~ 10%</a:t>
            </a:r>
          </a:p>
          <a:p>
            <a:pPr>
              <a:buFont typeface="Wingdings" pitchFamily="2" charset="2"/>
              <a:buChar char="Ø"/>
            </a:pPr>
            <a:r>
              <a:rPr lang="en-US" dirty="0" smtClean="0"/>
              <a:t> </a:t>
            </a:r>
            <a:r>
              <a:rPr lang="en-US" dirty="0" smtClean="0"/>
              <a:t>Very good energy resolution, 6.5% at 10 GeV, even with ‘scintillation only’ </a:t>
            </a:r>
          </a:p>
          <a:p>
            <a:pPr>
              <a:buFont typeface="Wingdings" pitchFamily="2" charset="2"/>
              <a:buChar char="Ø"/>
            </a:pPr>
            <a:r>
              <a:rPr lang="en-US" dirty="0" smtClean="0"/>
              <a:t> </a:t>
            </a:r>
            <a:r>
              <a:rPr lang="en-US" dirty="0" smtClean="0"/>
              <a:t>occasional gain of energy due to  fission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 Readout?</a:t>
            </a:r>
            <a:endParaRPr lang="en-US" dirty="0"/>
          </a:p>
        </p:txBody>
      </p:sp>
      <p:pic>
        <p:nvPicPr>
          <p:cNvPr id="6" name="Content Placeholder 5" descr="total_vs_beta_gt_0.6.eps"/>
          <p:cNvPicPr>
            <a:picLocks noGrp="1" noChangeAspect="1"/>
          </p:cNvPicPr>
          <p:nvPr>
            <p:ph idx="1"/>
          </p:nvPr>
        </p:nvPicPr>
        <p:blipFill>
          <a:blip r:embed="rId2" cstate="print"/>
          <a:srcRect t="13439" b="13439"/>
          <a:stretch>
            <a:fillRect/>
          </a:stretch>
        </p:blipFill>
        <p:spPr>
          <a:xfrm>
            <a:off x="304800" y="2286000"/>
            <a:ext cx="3229429" cy="3343126"/>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11</a:t>
            </a:fld>
            <a:endParaRPr lang="en-US" dirty="0"/>
          </a:p>
        </p:txBody>
      </p:sp>
      <p:sp>
        <p:nvSpPr>
          <p:cNvPr id="7" name="TextBox 6"/>
          <p:cNvSpPr txBox="1"/>
          <p:nvPr/>
        </p:nvSpPr>
        <p:spPr>
          <a:xfrm>
            <a:off x="4114800" y="1752600"/>
            <a:ext cx="3962400" cy="2862322"/>
          </a:xfrm>
          <a:prstGeom prst="rect">
            <a:avLst/>
          </a:prstGeom>
          <a:noFill/>
        </p:spPr>
        <p:txBody>
          <a:bodyPr wrap="square" rtlCol="0">
            <a:spAutoFit/>
          </a:bodyPr>
          <a:lstStyle/>
          <a:p>
            <a:pPr>
              <a:buFont typeface="Arial" pitchFamily="34" charset="0"/>
              <a:buChar char="•"/>
            </a:pPr>
            <a:r>
              <a:rPr lang="en-US" dirty="0" smtClean="0"/>
              <a:t> Approximate simulation of Cherenkov:</a:t>
            </a:r>
          </a:p>
          <a:p>
            <a:r>
              <a:rPr lang="en-US" dirty="0" err="1" smtClean="0"/>
              <a:t>Chrenkov</a:t>
            </a:r>
            <a:r>
              <a:rPr lang="en-US" dirty="0" smtClean="0"/>
              <a:t> signal proportional to the energy deposited by particles with </a:t>
            </a:r>
            <a:r>
              <a:rPr lang="en-US" dirty="0" smtClean="0">
                <a:latin typeface="Symbol" pitchFamily="18" charset="2"/>
              </a:rPr>
              <a:t>b</a:t>
            </a:r>
            <a:r>
              <a:rPr lang="en-US" dirty="0" smtClean="0"/>
              <a:t>&gt;0.6</a:t>
            </a:r>
          </a:p>
          <a:p>
            <a:pPr>
              <a:buFont typeface="Arial" pitchFamily="34" charset="0"/>
              <a:buChar char="•"/>
            </a:pPr>
            <a:r>
              <a:rPr lang="en-US" dirty="0" smtClean="0"/>
              <a:t> </a:t>
            </a:r>
            <a:r>
              <a:rPr lang="en-US" dirty="0" smtClean="0"/>
              <a:t>Clear correlation of the total energy deposition and the amount of Cherenkov light</a:t>
            </a:r>
          </a:p>
          <a:p>
            <a:pPr>
              <a:buFont typeface="Arial" pitchFamily="34" charset="0"/>
              <a:buChar char="•"/>
            </a:pPr>
            <a:r>
              <a:rPr lang="en-US" dirty="0" smtClean="0"/>
              <a:t> </a:t>
            </a:r>
            <a:r>
              <a:rPr lang="en-US" dirty="0" smtClean="0"/>
              <a:t>further improvement of the resolution expected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t>
            </a:r>
            <a:endParaRPr lang="en-US" dirty="0"/>
          </a:p>
        </p:txBody>
      </p:sp>
      <p:sp>
        <p:nvSpPr>
          <p:cNvPr id="3" name="Content Placeholder 2"/>
          <p:cNvSpPr>
            <a:spLocks noGrp="1"/>
          </p:cNvSpPr>
          <p:nvPr>
            <p:ph idx="1"/>
          </p:nvPr>
        </p:nvSpPr>
        <p:spPr/>
        <p:txBody>
          <a:bodyPr/>
          <a:lstStyle/>
          <a:p>
            <a:r>
              <a:rPr lang="en-US" dirty="0" smtClean="0"/>
              <a:t>MCNPX a good alternative to GEANT simulation. May provide a valuable input </a:t>
            </a:r>
            <a:r>
              <a:rPr lang="en-US" dirty="0" err="1" smtClean="0"/>
              <a:t>regardig</a:t>
            </a:r>
            <a:r>
              <a:rPr lang="en-US" dirty="0" smtClean="0"/>
              <a:t> the choice of the GEANT models</a:t>
            </a:r>
          </a:p>
          <a:p>
            <a:r>
              <a:rPr lang="en-US" dirty="0" smtClean="0"/>
              <a:t>It is a very preliminary stage, but it looks like </a:t>
            </a:r>
            <a:r>
              <a:rPr lang="en-US" dirty="0" err="1" smtClean="0"/>
              <a:t>QGSP_Bert</a:t>
            </a:r>
            <a:r>
              <a:rPr lang="en-US" dirty="0" smtClean="0"/>
              <a:t> is the best of the GEANT physics lists</a:t>
            </a:r>
          </a:p>
          <a:p>
            <a:r>
              <a:rPr lang="en-US" dirty="0" smtClean="0"/>
              <a:t>A very good resolution of a total absorption </a:t>
            </a:r>
            <a:r>
              <a:rPr lang="en-US" smtClean="0"/>
              <a:t>calorimeter, ~ 20%/sqrt(E),  </a:t>
            </a:r>
            <a:r>
              <a:rPr lang="en-US" dirty="0" smtClean="0"/>
              <a:t>even with the single readout</a:t>
            </a:r>
          </a:p>
          <a:p>
            <a:r>
              <a:rPr lang="en-US" dirty="0" smtClean="0"/>
              <a:t>Even better resolution with the double readout</a:t>
            </a:r>
          </a:p>
          <a:p>
            <a:r>
              <a:rPr lang="en-US" dirty="0" smtClean="0"/>
              <a:t>Need more studies</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13</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2763"/>
            <a:ext cx="8001000" cy="914400"/>
          </a:xfrm>
        </p:spPr>
        <p:txBody>
          <a:bodyPr/>
          <a:lstStyle/>
          <a:p>
            <a:r>
              <a:rPr lang="en-US" dirty="0" smtClean="0"/>
              <a:t>MC Simulation Credibility Problem</a:t>
            </a:r>
            <a:endParaRPr lang="en-US" dirty="0"/>
          </a:p>
        </p:txBody>
      </p:sp>
      <p:sp>
        <p:nvSpPr>
          <p:cNvPr id="3" name="Content Placeholder 2"/>
          <p:cNvSpPr>
            <a:spLocks noGrp="1"/>
          </p:cNvSpPr>
          <p:nvPr>
            <p:ph idx="1"/>
          </p:nvPr>
        </p:nvSpPr>
        <p:spPr/>
        <p:txBody>
          <a:bodyPr/>
          <a:lstStyle/>
          <a:p>
            <a:r>
              <a:rPr lang="en-US" dirty="0" smtClean="0"/>
              <a:t>Different physics lists in GEANT lead to very different predictions of the energy lost due to nuclear effects</a:t>
            </a:r>
          </a:p>
          <a:p>
            <a:r>
              <a:rPr lang="en-US" dirty="0" smtClean="0"/>
              <a:t> At low energies, in the ‘transition regions’, multiple models are sampled at random and the fluctuations of observed energy distribution is dominated by the difference between the models</a:t>
            </a:r>
          </a:p>
          <a:p>
            <a:r>
              <a:rPr lang="en-US" dirty="0" smtClean="0"/>
              <a:t>Need external input do decide which of the models (if any) is applicable</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MCNPX</a:t>
            </a:r>
            <a:endParaRPr lang="en-US" dirty="0"/>
          </a:p>
        </p:txBody>
      </p:sp>
      <p:sp>
        <p:nvSpPr>
          <p:cNvPr id="3" name="Content Placeholder 2"/>
          <p:cNvSpPr>
            <a:spLocks noGrp="1"/>
          </p:cNvSpPr>
          <p:nvPr>
            <p:ph idx="1"/>
          </p:nvPr>
        </p:nvSpPr>
        <p:spPr/>
        <p:txBody>
          <a:bodyPr/>
          <a:lstStyle/>
          <a:p>
            <a:r>
              <a:rPr lang="en-US" sz="2000" dirty="0" smtClean="0"/>
              <a:t>Total absorption calorimeter is particularly simple case: the total energy deposition depends primarily on the modeling of the nuclear processes and it depends very weakly on the high energy hadron interaction model</a:t>
            </a:r>
          </a:p>
          <a:p>
            <a:r>
              <a:rPr lang="en-US" sz="2000" dirty="0" smtClean="0"/>
              <a:t>MCNPX is a general-purpose Monte Carlo radiation transport code for modeling the interaction of radiation with everything. MCNPX stands for Monte Carlo N-Particle </a:t>
            </a:r>
            <a:r>
              <a:rPr lang="en-US" sz="2000" dirty="0" err="1" smtClean="0"/>
              <a:t>eXtended</a:t>
            </a:r>
            <a:r>
              <a:rPr lang="en-US" sz="2000" dirty="0" smtClean="0"/>
              <a:t>. </a:t>
            </a:r>
            <a:r>
              <a:rPr lang="en-US" sz="2000" dirty="0" smtClean="0"/>
              <a:t>It </a:t>
            </a:r>
            <a:r>
              <a:rPr lang="en-US" sz="2000" dirty="0" smtClean="0"/>
              <a:t>utilizes the latest nuclear cross section libraries and uses physics models for particle types and energies where tabular data are not available. Applications range from outer space (the discovery of water on Mars) to deep underground (where radiation is used to search for oil.) MCNPX is used for nuclear medicine, nuclear safeguards, accelerator applications, homeland security, nuclear criticality, and much more. </a:t>
            </a:r>
          </a:p>
          <a:p>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Absorption Calorimeter in  MCNPX </a:t>
            </a:r>
            <a:endParaRPr lang="en-US" dirty="0"/>
          </a:p>
        </p:txBody>
      </p:sp>
      <p:sp>
        <p:nvSpPr>
          <p:cNvPr id="3" name="Content Placeholder 2"/>
          <p:cNvSpPr>
            <a:spLocks noGrp="1"/>
          </p:cNvSpPr>
          <p:nvPr>
            <p:ph idx="1"/>
          </p:nvPr>
        </p:nvSpPr>
        <p:spPr/>
        <p:txBody>
          <a:bodyPr/>
          <a:lstStyle/>
          <a:p>
            <a:r>
              <a:rPr lang="en-US" dirty="0" smtClean="0"/>
              <a:t>Igor Rakhno: setup and the initial run</a:t>
            </a:r>
          </a:p>
          <a:p>
            <a:r>
              <a:rPr lang="en-US" dirty="0" smtClean="0"/>
              <a:t>3 x 3 x 3 m</a:t>
            </a:r>
            <a:r>
              <a:rPr lang="en-US" baseline="30000" dirty="0" smtClean="0"/>
              <a:t>3</a:t>
            </a:r>
            <a:r>
              <a:rPr lang="en-US" dirty="0" smtClean="0"/>
              <a:t> block of BGO</a:t>
            </a:r>
          </a:p>
          <a:p>
            <a:r>
              <a:rPr lang="en-US" dirty="0" smtClean="0"/>
              <a:t>MCNPX  does not include Cherenkov radiation. Poor man’s Cherenkov simulation: tally the energy deposited by particles as a function of the velocity of the particle: </a:t>
            </a:r>
            <a:r>
              <a:rPr lang="en-US" dirty="0" smtClean="0">
                <a:latin typeface="Symbol" pitchFamily="18" charset="2"/>
              </a:rPr>
              <a:t>b</a:t>
            </a:r>
            <a:r>
              <a:rPr lang="en-US" dirty="0" smtClean="0"/>
              <a:t> in bins: &lt;0.4, 0.4 – 0.5, 0.5 – 0.6, 0.6 – 0.7, &gt;0.7</a:t>
            </a:r>
          </a:p>
          <a:p>
            <a:r>
              <a:rPr lang="en-US" dirty="0" smtClean="0"/>
              <a:t>Initial run of 600 negative pions at 10 GeV</a:t>
            </a:r>
          </a:p>
          <a:p>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Particles Actually Deposit Energy?</a:t>
            </a:r>
            <a:endParaRPr lang="en-US" dirty="0"/>
          </a:p>
        </p:txBody>
      </p:sp>
      <p:pic>
        <p:nvPicPr>
          <p:cNvPr id="6" name="Content Placeholder 5" descr="composition_light.eps"/>
          <p:cNvPicPr>
            <a:picLocks noGrp="1" noChangeAspect="1"/>
          </p:cNvPicPr>
          <p:nvPr>
            <p:ph idx="1"/>
          </p:nvPr>
        </p:nvPicPr>
        <p:blipFill>
          <a:blip r:embed="rId2" cstate="print"/>
          <a:srcRect t="13439" b="13439"/>
          <a:stretch>
            <a:fillRect/>
          </a:stretch>
        </p:blipFill>
        <p:spPr>
          <a:xfrm>
            <a:off x="1219200" y="2209800"/>
            <a:ext cx="3443511" cy="3564731"/>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5</a:t>
            </a:fld>
            <a:endParaRPr lang="en-US" dirty="0"/>
          </a:p>
        </p:txBody>
      </p:sp>
      <p:sp>
        <p:nvSpPr>
          <p:cNvPr id="7" name="TextBox 6"/>
          <p:cNvSpPr txBox="1"/>
          <p:nvPr/>
        </p:nvSpPr>
        <p:spPr>
          <a:xfrm>
            <a:off x="5715000" y="2438400"/>
            <a:ext cx="3200400" cy="2585323"/>
          </a:xfrm>
          <a:prstGeom prst="rect">
            <a:avLst/>
          </a:prstGeom>
          <a:noFill/>
        </p:spPr>
        <p:txBody>
          <a:bodyPr wrap="square" rtlCol="0">
            <a:spAutoFit/>
          </a:bodyPr>
          <a:lstStyle/>
          <a:p>
            <a:r>
              <a:rPr lang="en-US" dirty="0" smtClean="0"/>
              <a:t>Electrons            5.16 GeV</a:t>
            </a:r>
          </a:p>
          <a:p>
            <a:r>
              <a:rPr lang="en-US" dirty="0" smtClean="0"/>
              <a:t>Protons              1.56 GeV</a:t>
            </a:r>
          </a:p>
          <a:p>
            <a:r>
              <a:rPr lang="en-US" dirty="0" smtClean="0"/>
              <a:t>Charged pions   1.46 GeV</a:t>
            </a:r>
          </a:p>
          <a:p>
            <a:r>
              <a:rPr lang="en-US" dirty="0" smtClean="0"/>
              <a:t>Neutrons             0.23 GeV</a:t>
            </a:r>
          </a:p>
          <a:p>
            <a:endParaRPr lang="en-US" dirty="0" smtClean="0"/>
          </a:p>
          <a:p>
            <a:endParaRPr lang="en-US" dirty="0" smtClean="0"/>
          </a:p>
          <a:p>
            <a:r>
              <a:rPr lang="en-US" dirty="0" smtClean="0"/>
              <a:t>??? Neutrons?? Need to understand better the accounting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Deposition by Nuclear Fragments </a:t>
            </a:r>
            <a:endParaRPr lang="en-US" dirty="0"/>
          </a:p>
        </p:txBody>
      </p:sp>
      <p:pic>
        <p:nvPicPr>
          <p:cNvPr id="6" name="Content Placeholder 5" descr="composition_ions.eps"/>
          <p:cNvPicPr>
            <a:picLocks noGrp="1" noChangeAspect="1"/>
          </p:cNvPicPr>
          <p:nvPr>
            <p:ph idx="1"/>
          </p:nvPr>
        </p:nvPicPr>
        <p:blipFill>
          <a:blip r:embed="rId2" cstate="print"/>
          <a:srcRect t="13439" b="13439"/>
          <a:stretch>
            <a:fillRect/>
          </a:stretch>
        </p:blipFill>
        <p:spPr>
          <a:xfrm>
            <a:off x="685800" y="2362200"/>
            <a:ext cx="3229429" cy="3343126"/>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6</a:t>
            </a:fld>
            <a:endParaRPr lang="en-US" dirty="0"/>
          </a:p>
        </p:txBody>
      </p:sp>
      <p:sp>
        <p:nvSpPr>
          <p:cNvPr id="7" name="TextBox 6"/>
          <p:cNvSpPr txBox="1"/>
          <p:nvPr/>
        </p:nvSpPr>
        <p:spPr>
          <a:xfrm>
            <a:off x="5029200" y="2590800"/>
            <a:ext cx="3429000" cy="2585323"/>
          </a:xfrm>
          <a:prstGeom prst="rect">
            <a:avLst/>
          </a:prstGeom>
          <a:noFill/>
        </p:spPr>
        <p:txBody>
          <a:bodyPr wrap="square" rtlCol="0">
            <a:spAutoFit/>
          </a:bodyPr>
          <a:lstStyle/>
          <a:p>
            <a:r>
              <a:rPr lang="en-US" dirty="0" smtClean="0"/>
              <a:t>Deuterons             0.137 GeV</a:t>
            </a:r>
          </a:p>
          <a:p>
            <a:r>
              <a:rPr lang="en-US" dirty="0" smtClean="0"/>
              <a:t>Tritons                   0.103 GeV</a:t>
            </a:r>
          </a:p>
          <a:p>
            <a:r>
              <a:rPr lang="en-US" dirty="0" smtClean="0"/>
              <a:t>Helium-4                0.179 GeV</a:t>
            </a:r>
          </a:p>
          <a:p>
            <a:r>
              <a:rPr lang="en-US" dirty="0" smtClean="0"/>
              <a:t>Heavy Ions            0.106 GeV</a:t>
            </a:r>
          </a:p>
          <a:p>
            <a:endParaRPr lang="en-US" dirty="0" smtClean="0"/>
          </a:p>
          <a:p>
            <a:r>
              <a:rPr lang="en-US" dirty="0" smtClean="0"/>
              <a:t>Scintillation light due to these contributions is likely to be suppressed (Birks!)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Electrons Contribution: Breakdown by Velocity</a:t>
            </a:r>
            <a:endParaRPr lang="en-US" dirty="0"/>
          </a:p>
        </p:txBody>
      </p:sp>
      <p:pic>
        <p:nvPicPr>
          <p:cNvPr id="6" name="Content Placeholder 5" descr="electrons_beta.eps"/>
          <p:cNvPicPr>
            <a:picLocks noGrp="1" noChangeAspect="1"/>
          </p:cNvPicPr>
          <p:nvPr>
            <p:ph idx="1"/>
          </p:nvPr>
        </p:nvPicPr>
        <p:blipFill>
          <a:blip r:embed="rId2" cstate="print"/>
          <a:srcRect t="13439" b="13439"/>
          <a:stretch>
            <a:fillRect/>
          </a:stretch>
        </p:blipFill>
        <p:spPr>
          <a:xfrm>
            <a:off x="769776" y="2438400"/>
            <a:ext cx="3450254" cy="3571726"/>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7</a:t>
            </a:fld>
            <a:endParaRPr lang="en-US" dirty="0"/>
          </a:p>
        </p:txBody>
      </p:sp>
      <p:sp>
        <p:nvSpPr>
          <p:cNvPr id="7" name="TextBox 6"/>
          <p:cNvSpPr txBox="1"/>
          <p:nvPr/>
        </p:nvSpPr>
        <p:spPr>
          <a:xfrm>
            <a:off x="5257800" y="2819400"/>
            <a:ext cx="3124200" cy="1477328"/>
          </a:xfrm>
          <a:prstGeom prst="rect">
            <a:avLst/>
          </a:prstGeom>
          <a:noFill/>
        </p:spPr>
        <p:txBody>
          <a:bodyPr wrap="square" rtlCol="0">
            <a:spAutoFit/>
          </a:bodyPr>
          <a:lstStyle/>
          <a:p>
            <a:r>
              <a:rPr lang="en-US" dirty="0" smtClean="0"/>
              <a:t>More than half of the energy deposition by electrons due to rather slow, non-relativistic electrons (delta rays)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Protons Contribution: Breakdown by Velocity</a:t>
            </a:r>
            <a:endParaRPr lang="en-US" dirty="0"/>
          </a:p>
        </p:txBody>
      </p:sp>
      <p:pic>
        <p:nvPicPr>
          <p:cNvPr id="6" name="Content Placeholder 5" descr="protons_beta.eps"/>
          <p:cNvPicPr>
            <a:picLocks noGrp="1" noChangeAspect="1"/>
          </p:cNvPicPr>
          <p:nvPr>
            <p:ph idx="1"/>
          </p:nvPr>
        </p:nvPicPr>
        <p:blipFill>
          <a:blip r:embed="rId2" cstate="print"/>
          <a:srcRect t="13439" b="13439"/>
          <a:stretch>
            <a:fillRect/>
          </a:stretch>
        </p:blipFill>
        <p:spPr>
          <a:xfrm>
            <a:off x="1143000" y="2362200"/>
            <a:ext cx="3229429" cy="3343126"/>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8</a:t>
            </a:fld>
            <a:endParaRPr lang="en-US" dirty="0"/>
          </a:p>
        </p:txBody>
      </p:sp>
      <p:sp>
        <p:nvSpPr>
          <p:cNvPr id="7" name="TextBox 6"/>
          <p:cNvSpPr txBox="1"/>
          <p:nvPr/>
        </p:nvSpPr>
        <p:spPr>
          <a:xfrm>
            <a:off x="5029200" y="2819400"/>
            <a:ext cx="2209800" cy="1200329"/>
          </a:xfrm>
          <a:prstGeom prst="rect">
            <a:avLst/>
          </a:prstGeom>
          <a:noFill/>
        </p:spPr>
        <p:txBody>
          <a:bodyPr wrap="square" rtlCol="0">
            <a:spAutoFit/>
          </a:bodyPr>
          <a:lstStyle/>
          <a:p>
            <a:r>
              <a:rPr lang="en-US" dirty="0" smtClean="0"/>
              <a:t>Most of the energy deposited by protons due to non-relativistic protons.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Charged Pions </a:t>
            </a:r>
            <a:r>
              <a:rPr lang="en-US" dirty="0" smtClean="0"/>
              <a:t>C</a:t>
            </a:r>
            <a:r>
              <a:rPr lang="en-US" dirty="0" smtClean="0"/>
              <a:t>ontribution: Breakdown by Velocity</a:t>
            </a:r>
            <a:endParaRPr lang="en-US" dirty="0"/>
          </a:p>
        </p:txBody>
      </p:sp>
      <p:pic>
        <p:nvPicPr>
          <p:cNvPr id="6" name="Content Placeholder 5" descr="pions_beta.eps"/>
          <p:cNvPicPr>
            <a:picLocks noGrp="1" noChangeAspect="1"/>
          </p:cNvPicPr>
          <p:nvPr>
            <p:ph idx="1"/>
          </p:nvPr>
        </p:nvPicPr>
        <p:blipFill>
          <a:blip r:embed="rId2" cstate="print"/>
          <a:srcRect t="13439" b="13439"/>
          <a:stretch>
            <a:fillRect/>
          </a:stretch>
        </p:blipFill>
        <p:spPr>
          <a:xfrm>
            <a:off x="762000" y="2514600"/>
            <a:ext cx="3229429" cy="3343126"/>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9</a:t>
            </a:fld>
            <a:endParaRPr lang="en-US" dirty="0"/>
          </a:p>
        </p:txBody>
      </p:sp>
      <p:sp>
        <p:nvSpPr>
          <p:cNvPr id="7" name="TextBox 6"/>
          <p:cNvSpPr txBox="1"/>
          <p:nvPr/>
        </p:nvSpPr>
        <p:spPr>
          <a:xfrm>
            <a:off x="5105400" y="2819400"/>
            <a:ext cx="2667000" cy="1200329"/>
          </a:xfrm>
          <a:prstGeom prst="rect">
            <a:avLst/>
          </a:prstGeom>
          <a:noFill/>
        </p:spPr>
        <p:txBody>
          <a:bodyPr wrap="square" rtlCol="0">
            <a:spAutoFit/>
          </a:bodyPr>
          <a:lstStyle/>
          <a:p>
            <a:r>
              <a:rPr lang="en-US" dirty="0" smtClean="0"/>
              <a:t>Most of he energy deposited by pions which are relativistic, </a:t>
            </a:r>
            <a:r>
              <a:rPr lang="en-US" dirty="0" smtClean="0">
                <a:latin typeface="Symbol" pitchFamily="18" charset="2"/>
              </a:rPr>
              <a:t>b</a:t>
            </a:r>
            <a:r>
              <a:rPr lang="en-US" dirty="0" smtClean="0"/>
              <a:t>&gt;0.7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ustom 1">
      <a:majorFont>
        <a:latin typeface="Comic Sans MS"/>
        <a:ea typeface=""/>
        <a:cs typeface=""/>
      </a:majorFont>
      <a:minorFont>
        <a:latin typeface="Comic Sans MS"/>
        <a:ea typeface=""/>
        <a:cs typeface=""/>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11754</TotalTime>
  <Words>590</Words>
  <Application>Microsoft Office PowerPoint</Application>
  <PresentationFormat>On-screen Show (4:3)</PresentationFormat>
  <Paragraphs>64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Metro</vt:lpstr>
      <vt:lpstr>Sorting out Hadronic Simulations? </vt:lpstr>
      <vt:lpstr>MC Simulation Credibility Problem</vt:lpstr>
      <vt:lpstr>MCNPX</vt:lpstr>
      <vt:lpstr>Total Absorption Calorimeter in  MCNPX </vt:lpstr>
      <vt:lpstr>Which Particles Actually Deposit Energy?</vt:lpstr>
      <vt:lpstr>Energy Deposition by Nuclear Fragments </vt:lpstr>
      <vt:lpstr>Electrons Contribution: Breakdown by Velocity</vt:lpstr>
      <vt:lpstr>Protons Contribution: Breakdown by Velocity</vt:lpstr>
      <vt:lpstr>Charged Pions Contribution: Breakdown by Velocity</vt:lpstr>
      <vt:lpstr>Total Energy Deposition </vt:lpstr>
      <vt:lpstr>Dual Readout?</vt:lpstr>
      <vt:lpstr>Conclusions  </vt:lpstr>
      <vt:lpstr>Slide 13</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para</dc:creator>
  <cp:lastModifiedBy>para</cp:lastModifiedBy>
  <cp:revision>258</cp:revision>
  <dcterms:created xsi:type="dcterms:W3CDTF">2008-06-23T01:30:04Z</dcterms:created>
  <dcterms:modified xsi:type="dcterms:W3CDTF">2009-12-22T06:46:00Z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TC300011671033</vt:lpwstr>
  </property>
</Properties>
</file>