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77" r:id="rId2"/>
    <p:sldId id="294" r:id="rId3"/>
    <p:sldId id="288" r:id="rId4"/>
    <p:sldId id="289" r:id="rId5"/>
    <p:sldId id="290" r:id="rId6"/>
    <p:sldId id="293" r:id="rId7"/>
    <p:sldId id="291" r:id="rId8"/>
    <p:sldId id="292" r:id="rId9"/>
    <p:sldId id="295" r:id="rId10"/>
    <p:sldId id="296" r:id="rId11"/>
    <p:sldId id="297" r:id="rId12"/>
    <p:sldId id="298" r:id="rId13"/>
    <p:sldId id="299" r:id="rId14"/>
    <p:sldId id="301" r:id="rId15"/>
    <p:sldId id="300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FFCC"/>
    <a:srgbClr val="FFFFCC"/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75" d="100"/>
          <a:sy n="75" d="100"/>
        </p:scale>
        <p:origin x="-4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2010/1/6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2844" y="642918"/>
            <a:ext cx="8786874" cy="3000396"/>
          </a:xfrm>
        </p:spPr>
        <p:txBody>
          <a:bodyPr/>
          <a:lstStyle/>
          <a:p>
            <a:r>
              <a:rPr lang="en-US" altLang="ja-JP" sz="4400" dirty="0" smtClean="0"/>
              <a:t>Physics performance </a:t>
            </a:r>
            <a:r>
              <a:rPr lang="en-US" altLang="ja-JP" sz="4400" dirty="0" smtClean="0"/>
              <a:t>with </a:t>
            </a:r>
            <a:r>
              <a:rPr lang="en-US" altLang="ja-JP" sz="4400" dirty="0" smtClean="0"/>
              <a:t>SB2009</a:t>
            </a:r>
            <a:br>
              <a:rPr lang="en-US" altLang="ja-JP" sz="4400" dirty="0" smtClean="0"/>
            </a:br>
            <a:r>
              <a:rPr lang="en-US" altLang="ja-JP" sz="4400" dirty="0" smtClean="0"/>
              <a:t/>
            </a:r>
            <a:br>
              <a:rPr lang="en-US" altLang="ja-JP" sz="4400" dirty="0" smtClean="0"/>
            </a:br>
            <a:r>
              <a:rPr lang="en-US" altLang="ja-JP" sz="3200" dirty="0" smtClean="0"/>
              <a:t>Progress </a:t>
            </a:r>
            <a:r>
              <a:rPr lang="en-US" altLang="ja-JP" sz="3200" dirty="0" smtClean="0"/>
              <a:t>report of 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a </a:t>
            </a:r>
            <a:r>
              <a:rPr lang="en-US" altLang="ja-JP" sz="3200" dirty="0" smtClean="0"/>
              <a:t>study by </a:t>
            </a:r>
            <a:r>
              <a:rPr lang="en-US" altLang="ja-JP" sz="3200" dirty="0" err="1" smtClean="0"/>
              <a:t>QuickSimulator</a:t>
            </a:r>
            <a:endParaRPr lang="en-US" altLang="ja-JP" sz="32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428625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6-Jan-2010</a:t>
            </a:r>
          </a:p>
          <a:p>
            <a:r>
              <a:rPr kumimoji="0" lang="en-US" altLang="ja-JP" dirty="0" smtClean="0"/>
              <a:t>KEK</a:t>
            </a:r>
          </a:p>
          <a:p>
            <a:r>
              <a:rPr kumimoji="0" lang="en-US" altLang="ja-JP" dirty="0" smtClean="0"/>
              <a:t>ILD-Optimization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ZH and </a:t>
            </a:r>
            <a:r>
              <a:rPr lang="en-US" altLang="ja-JP" dirty="0" err="1" smtClean="0"/>
              <a:t>xxH</a:t>
            </a:r>
            <a:r>
              <a:rPr lang="en-US" altLang="ja-JP" dirty="0" smtClean="0"/>
              <a:t> – Visible energy: 200fb</a:t>
            </a:r>
            <a:r>
              <a:rPr lang="en-US" altLang="ja-JP" baseline="30000" dirty="0" smtClean="0"/>
              <a:t>-1</a:t>
            </a:r>
            <a:endParaRPr kumimoji="1" lang="ja-JP" altLang="en-US" baseline="30000" dirty="0"/>
          </a:p>
        </p:txBody>
      </p:sp>
      <p:pic>
        <p:nvPicPr>
          <p:cNvPr id="7" name="コンテンツ プレースホルダ 6" descr="pltnnh-evis-rdr-200fb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12"/>
            <a:ext cx="4483717" cy="4329106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57224" y="1142984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All Higgs decay modes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14546" y="557214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/Ecm(nominal)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72264" y="557214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/Ecm(nominal)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1472" y="6072206"/>
            <a:ext cx="794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Obvious difference in spectrum between RDR and SB2009_wTF is not seen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4643438" y="1571612"/>
            <a:ext cx="4500562" cy="4343408"/>
            <a:chOff x="4643438" y="1571612"/>
            <a:chExt cx="4500562" cy="4343408"/>
          </a:xfrm>
        </p:grpSpPr>
        <p:pic>
          <p:nvPicPr>
            <p:cNvPr id="9" name="図 8" descr="pltnnh-evis-sb2009_wTF-200fbi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5470" y="1571612"/>
              <a:ext cx="4498530" cy="4343408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 bwMode="auto">
            <a:xfrm>
              <a:off x="4643438" y="1571612"/>
              <a:ext cx="2000264" cy="2857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" name="正方形/長方形 14"/>
          <p:cNvSpPr/>
          <p:nvPr/>
        </p:nvSpPr>
        <p:spPr bwMode="auto">
          <a:xfrm>
            <a:off x="0" y="1571612"/>
            <a:ext cx="200026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14480" y="321468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S-channel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8" name="直線矢印コネクタ 17"/>
          <p:cNvCxnSpPr/>
          <p:nvPr/>
        </p:nvCxnSpPr>
        <p:spPr bwMode="auto">
          <a:xfrm rot="16200000" flipH="1">
            <a:off x="2500298" y="3643314"/>
            <a:ext cx="357190" cy="214314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直線矢印コネクタ 18"/>
          <p:cNvCxnSpPr/>
          <p:nvPr/>
        </p:nvCxnSpPr>
        <p:spPr bwMode="auto">
          <a:xfrm rot="5400000">
            <a:off x="1812090" y="3831456"/>
            <a:ext cx="630800" cy="254516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テキスト ボックス 22"/>
          <p:cNvSpPr txBox="1"/>
          <p:nvPr/>
        </p:nvSpPr>
        <p:spPr>
          <a:xfrm>
            <a:off x="2500298" y="392906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4j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71604" y="364331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0034" y="400050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-channel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Visible Energy – 200days running</a:t>
            </a:r>
            <a:endParaRPr kumimoji="1" lang="ja-JP" altLang="en-US" dirty="0"/>
          </a:p>
        </p:txBody>
      </p:sp>
      <p:pic>
        <p:nvPicPr>
          <p:cNvPr id="7" name="コンテンツ プレースホルダ 6" descr="pltnnh-evis-rdr-GDE-200day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050"/>
            <a:ext cx="4476080" cy="4321732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8" name="図 7" descr="pltnnh-evis-sb2009_wTF-GDE-200da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9460" y="1714488"/>
            <a:ext cx="4424540" cy="427197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 bwMode="auto">
          <a:xfrm>
            <a:off x="0" y="1643050"/>
            <a:ext cx="200026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4727246" y="1701164"/>
            <a:ext cx="200026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observables for 2</a:t>
            </a:r>
            <a:r>
              <a:rPr kumimoji="1" lang="en-US" altLang="ja-JP" dirty="0" smtClean="0">
                <a:latin typeface="Symbol" pitchFamily="18" charset="2"/>
              </a:rPr>
              <a:t>n</a:t>
            </a:r>
            <a:r>
              <a:rPr kumimoji="1" lang="en-US" altLang="ja-JP" dirty="0" smtClean="0"/>
              <a:t>2j selection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1643050"/>
            <a:ext cx="31470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noff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Number of charged track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whose closest approach to </a:t>
            </a:r>
          </a:p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ip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(3D) is more than 4 sigma.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Used for b/c quark selection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All  Higgs events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00892" y="607220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noff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1" name="コンテンツ プレースホルダ 10" descr="pltnnh-noff-rdr-200fb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1142984"/>
            <a:ext cx="5445579" cy="5257800"/>
          </a:xfrm>
        </p:spPr>
      </p:pic>
      <p:sp>
        <p:nvSpPr>
          <p:cNvPr id="12" name="テキスト ボックス 11"/>
          <p:cNvSpPr txBox="1"/>
          <p:nvPr/>
        </p:nvSpPr>
        <p:spPr>
          <a:xfrm>
            <a:off x="7143768" y="607220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Noff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4282" y="4572008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noff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smaller at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higher energies.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コンテンツ プレースホルダ 15" descr="pltnnh-mh-rdr-GDE-200day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1142984"/>
            <a:ext cx="5445579" cy="5257800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Selection of </a:t>
            </a:r>
            <a:r>
              <a:rPr lang="en-US" altLang="ja-JP" dirty="0" err="1" smtClean="0">
                <a:latin typeface="Symbol" pitchFamily="18" charset="2"/>
              </a:rPr>
              <a:t>nn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(RDR parameters )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 bwMode="auto">
          <a:xfrm>
            <a:off x="3286116" y="1142984"/>
            <a:ext cx="4000528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43768" y="60007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Mh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(GeV/c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00694" y="414338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ZZ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86644" y="257174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ZH/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xxH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4282" y="1214422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Selection Criteria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4282" y="1643050"/>
            <a:ext cx="3153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0.2 &lt;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&lt; 0.55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(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Xevis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/Ecm(nominal))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noff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&gt; 3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140" y="2987040"/>
            <a:ext cx="333937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As background process, only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ZZ process is considered.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Largest statistics at 500 GeV,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but other background channel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tight selection should be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considered !</a:t>
            </a:r>
          </a:p>
          <a:p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About 5 GeV shift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due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impperfect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Ejet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calibration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コンテンツ プレースホルダ 17" descr="pltnnh-mh-sb2009_wTF-GDE-200day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1142984"/>
            <a:ext cx="5445579" cy="5257800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786842" cy="606425"/>
          </a:xfrm>
        </p:spPr>
        <p:txBody>
          <a:bodyPr/>
          <a:lstStyle/>
          <a:p>
            <a:r>
              <a:rPr lang="en-US" altLang="ja-JP" dirty="0" smtClean="0"/>
              <a:t>Selection of </a:t>
            </a:r>
            <a:r>
              <a:rPr lang="en-US" altLang="ja-JP" dirty="0" err="1" smtClean="0">
                <a:latin typeface="Symbol" pitchFamily="18" charset="2"/>
              </a:rPr>
              <a:t>nn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(SB2009_wTF)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 bwMode="auto">
          <a:xfrm>
            <a:off x="3428992" y="1142984"/>
            <a:ext cx="4000528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43768" y="60007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Mh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(GeV/c</a:t>
            </a:r>
            <a:r>
              <a:rPr kumimoji="1"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00694" y="414338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ZZ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86644" y="257174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ZH/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xxH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4282" y="1214422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Selection Criteria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14282" y="1714488"/>
            <a:ext cx="31534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0.2 &lt;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&lt; 0.55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(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Xevis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Evis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/Ecm(nominal))</a:t>
            </a:r>
          </a:p>
          <a:p>
            <a:pPr marL="342900" indent="-342900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noff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&gt; 3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4282" y="3143248"/>
            <a:ext cx="30700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fixed running time,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GeV running has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largest statistics.</a:t>
            </a:r>
          </a:p>
          <a:p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Effect of other backgrounds,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yet to be studied ?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071546"/>
            <a:ext cx="8482042" cy="5257816"/>
          </a:xfrm>
        </p:spPr>
        <p:txBody>
          <a:bodyPr/>
          <a:lstStyle/>
          <a:p>
            <a:r>
              <a:rPr lang="en-US" altLang="ja-JP" dirty="0" smtClean="0"/>
              <a:t>Physics performance with SB2009 beam parameters are being studied using </a:t>
            </a:r>
            <a:r>
              <a:rPr lang="en-US" altLang="ja-JP" dirty="0" err="1" smtClean="0"/>
              <a:t>QuickSimulator</a:t>
            </a:r>
            <a:endParaRPr kumimoji="1" lang="en-US" altLang="ja-JP" dirty="0" smtClean="0"/>
          </a:p>
          <a:p>
            <a:r>
              <a:rPr lang="en-US" altLang="ja-JP" dirty="0" smtClean="0"/>
              <a:t>Higgs Recoil mass resolution</a:t>
            </a:r>
          </a:p>
          <a:p>
            <a:pPr lvl="1"/>
            <a:r>
              <a:rPr lang="en-US" altLang="ja-JP" dirty="0" smtClean="0"/>
              <a:t>RDR_250 provides the best performance as long as Recoil mass resolution is concerned.</a:t>
            </a:r>
          </a:p>
          <a:p>
            <a:r>
              <a:rPr lang="en-US" altLang="ja-JP" dirty="0" err="1" smtClean="0"/>
              <a:t>nnH</a:t>
            </a:r>
            <a:r>
              <a:rPr lang="en-US" altLang="ja-JP" dirty="0" smtClean="0"/>
              <a:t> channel</a:t>
            </a:r>
          </a:p>
          <a:p>
            <a:pPr lvl="1"/>
            <a:r>
              <a:rPr lang="en-US" altLang="ja-JP" dirty="0" smtClean="0"/>
              <a:t> 500 GeV running gives the largest statistics, but effect of other background needs to be studied</a:t>
            </a:r>
            <a:endParaRPr kumimoji="1" lang="en-US" altLang="ja-JP" dirty="0" smtClean="0"/>
          </a:p>
          <a:p>
            <a:r>
              <a:rPr lang="en-US" altLang="ja-JP" dirty="0" smtClean="0"/>
              <a:t>Needs to do</a:t>
            </a:r>
          </a:p>
          <a:p>
            <a:pPr lvl="1"/>
            <a:r>
              <a:rPr lang="en-US" altLang="ja-JP" dirty="0" smtClean="0"/>
              <a:t>Analysis of 4 jets mode</a:t>
            </a:r>
          </a:p>
          <a:p>
            <a:pPr lvl="1"/>
            <a:r>
              <a:rPr lang="en-US" altLang="ja-JP" dirty="0" smtClean="0"/>
              <a:t>Includes other background sources and apply more sophisticated analysis technique</a:t>
            </a:r>
          </a:p>
          <a:p>
            <a:pPr lvl="1"/>
            <a:r>
              <a:rPr kumimoji="1" lang="en-US" altLang="ja-JP" dirty="0" smtClean="0"/>
              <a:t>Quantitative evaluation of performances, such as </a:t>
            </a:r>
            <a:r>
              <a:rPr kumimoji="1" lang="en-US" altLang="ja-JP" dirty="0" err="1" smtClean="0">
                <a:latin typeface="Symbol" pitchFamily="18" charset="2"/>
              </a:rPr>
              <a:t>D</a:t>
            </a:r>
            <a:r>
              <a:rPr kumimoji="1" lang="en-US" altLang="ja-JP" dirty="0" err="1" smtClean="0"/>
              <a:t>mh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latin typeface="Symbol" pitchFamily="18" charset="2"/>
              </a:rPr>
              <a:t>s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br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/>
              <a:t>Comparison with full simulation based studies.</a:t>
            </a:r>
          </a:p>
          <a:p>
            <a:pPr lvl="1"/>
            <a:r>
              <a:rPr lang="en-US" altLang="ja-JP" dirty="0" smtClean="0"/>
              <a:t>…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SB2009 WG meeting was held 23 Dec. last year to discuss a response to  the report from GDE.</a:t>
            </a:r>
          </a:p>
          <a:p>
            <a:r>
              <a:rPr lang="en-US" altLang="ja-JP" dirty="0" smtClean="0"/>
              <a:t>Major concern was the low luminosity at low energy of the proposed parameter.  </a:t>
            </a:r>
            <a:r>
              <a:rPr lang="en-US" altLang="ja-JP" dirty="0" smtClean="0">
                <a:sym typeface="Wingdings" pitchFamily="2" charset="2"/>
              </a:rPr>
              <a:t> A message of our concern has been sent to GDE</a:t>
            </a:r>
            <a:endParaRPr lang="en-US" altLang="ja-JP" dirty="0" smtClean="0"/>
          </a:p>
          <a:p>
            <a:r>
              <a:rPr lang="en-US" altLang="ja-JP" dirty="0" smtClean="0"/>
              <a:t>We need a quantitative evaluation of physics performance  using new beam parameters.  Issues would include</a:t>
            </a:r>
          </a:p>
          <a:p>
            <a:pPr lvl="1"/>
            <a:r>
              <a:rPr lang="en-US" altLang="ja-JP" dirty="0" smtClean="0"/>
              <a:t>Background in vertex, forward detectors and impact on performance</a:t>
            </a:r>
          </a:p>
          <a:p>
            <a:pPr lvl="1"/>
            <a:r>
              <a:rPr lang="en-US" altLang="ja-JP" dirty="0" smtClean="0"/>
              <a:t>Reweighting of LOI results </a:t>
            </a:r>
          </a:p>
          <a:p>
            <a:pPr lvl="1"/>
            <a:r>
              <a:rPr lang="en-US" altLang="ja-JP" dirty="0" smtClean="0"/>
              <a:t>Common 350 GeV SM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 samples will be prepared by SLAC colleagues to see Higgs physics performance.  SiD is planning to perform studies based on Fast Simulation.  ILD plan ?</a:t>
            </a:r>
          </a:p>
          <a:p>
            <a:r>
              <a:rPr lang="en-US" altLang="ja-JP" dirty="0" smtClean="0"/>
              <a:t>Today, I will report a preliminary report of a </a:t>
            </a:r>
            <a:r>
              <a:rPr lang="en-US" altLang="ja-JP" dirty="0" err="1" smtClean="0"/>
              <a:t>QuickSimulator</a:t>
            </a:r>
            <a:r>
              <a:rPr lang="en-US" altLang="ja-JP" dirty="0" smtClean="0"/>
              <a:t> based study.  Samples produced by JSF/</a:t>
            </a:r>
            <a:r>
              <a:rPr lang="en-US" altLang="ja-JP" dirty="0" err="1" smtClean="0"/>
              <a:t>SimTools</a:t>
            </a:r>
            <a:r>
              <a:rPr lang="en-US" altLang="ja-JP" dirty="0" smtClean="0"/>
              <a:t> tools are used because new common samples are not available yet.</a:t>
            </a:r>
          </a:p>
          <a:p>
            <a:pPr lvl="1"/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 18"/>
          <p:cNvGraphicFramePr>
            <a:graphicFrameLocks noGrp="1"/>
          </p:cNvGraphicFramePr>
          <p:nvPr/>
        </p:nvGraphicFramePr>
        <p:xfrm>
          <a:off x="928662" y="1500174"/>
          <a:ext cx="7143795" cy="4593467"/>
        </p:xfrm>
        <a:graphic>
          <a:graphicData uri="http://schemas.openxmlformats.org/drawingml/2006/table">
            <a:tbl>
              <a:tblPr/>
              <a:tblGrid>
                <a:gridCol w="1041679"/>
                <a:gridCol w="434787"/>
                <a:gridCol w="434787"/>
                <a:gridCol w="434787"/>
                <a:gridCol w="434787"/>
                <a:gridCol w="434787"/>
                <a:gridCol w="434787"/>
                <a:gridCol w="434787"/>
                <a:gridCol w="434787"/>
                <a:gridCol w="434787"/>
                <a:gridCol w="434787"/>
                <a:gridCol w="434787"/>
                <a:gridCol w="84542"/>
                <a:gridCol w="446865"/>
                <a:gridCol w="788052"/>
              </a:tblGrid>
              <a:tr h="3305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RDR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SB2009 w/o TF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SB2009 wTF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RDR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SB2009 wTF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07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CM Energy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(GeV)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250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350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500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250a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250b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350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500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250a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250b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350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500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300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300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75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Ne-(*10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75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Ne+(*10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9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nb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2625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2625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2625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2625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1312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9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F(Hz)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75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ge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x(*10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-6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75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ge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y(*10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-8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4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4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4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4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3.5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9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b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x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20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21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21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11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21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21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11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17.5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9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b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Symbol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0.4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0.48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0.48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0.48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0.48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99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s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z(mm)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60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L(10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34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cm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by GDE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0.75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0.7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0.25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0.27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dE/E(e-, %)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0.272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0.194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0.136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0.220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0.220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0.218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0.207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0.220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0.220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0.218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0.207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0.230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0.240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85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dE/E(e+, %)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0.180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0.129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0.090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0.130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0.130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0.093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0.065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0.130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0.130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0.093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0.065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F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0.150 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0.108 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6980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0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L(10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34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cm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by CAIN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0.97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1.36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2.15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0.24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0.26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0.9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1.68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0.34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1.17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0.93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L(10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34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cm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latin typeface="Arial Unicode MS"/>
                        </a:rPr>
                        <a:t>-1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)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by GP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0.901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1.291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2.07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0.221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0.238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0.859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1.655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0.288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0.324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1.178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2.342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066" marR="9066" marT="9066" marB="0" anchor="ctr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parameters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1000108"/>
            <a:ext cx="2714644" cy="428628"/>
          </a:xfrm>
          <a:solidFill>
            <a:srgbClr val="CCFFFF"/>
          </a:solidFill>
          <a:ln w="12700">
            <a:solidFill>
              <a:srgbClr val="23346C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dirty="0" smtClean="0"/>
              <a:t>from GDE WG’s table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cxnSp>
        <p:nvCxnSpPr>
          <p:cNvPr id="13" name="直線矢印コネクタ 12"/>
          <p:cNvCxnSpPr>
            <a:stCxn id="3" idx="2"/>
          </p:cNvCxnSpPr>
          <p:nvPr/>
        </p:nvCxnSpPr>
        <p:spPr bwMode="auto">
          <a:xfrm rot="16200000" flipH="1">
            <a:off x="1607323" y="1464455"/>
            <a:ext cx="357190" cy="285752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コンテンツ プレースホルダ 2"/>
          <p:cNvSpPr txBox="1">
            <a:spLocks/>
          </p:cNvSpPr>
          <p:nvPr/>
        </p:nvSpPr>
        <p:spPr bwMode="auto">
          <a:xfrm>
            <a:off x="6429388" y="1000108"/>
            <a:ext cx="2214578" cy="428628"/>
          </a:xfrm>
          <a:prstGeom prst="rect">
            <a:avLst/>
          </a:prstGeom>
          <a:solidFill>
            <a:srgbClr val="FFFFCC"/>
          </a:solidFill>
          <a:ln w="12700">
            <a:solidFill>
              <a:srgbClr val="23346C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Private parameter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6" name="直線矢印コネクタ 15"/>
          <p:cNvCxnSpPr>
            <a:stCxn id="14" idx="2"/>
          </p:cNvCxnSpPr>
          <p:nvPr/>
        </p:nvCxnSpPr>
        <p:spPr bwMode="auto">
          <a:xfrm rot="5400000">
            <a:off x="7375942" y="1553753"/>
            <a:ext cx="285752" cy="35719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コンテンツ プレースホルダ 2"/>
          <p:cNvSpPr txBox="1">
            <a:spLocks/>
          </p:cNvSpPr>
          <p:nvPr/>
        </p:nvSpPr>
        <p:spPr bwMode="auto">
          <a:xfrm>
            <a:off x="785786" y="6072206"/>
            <a:ext cx="3786214" cy="428628"/>
          </a:xfrm>
          <a:prstGeom prst="rect">
            <a:avLst/>
          </a:prstGeom>
          <a:noFill/>
          <a:ln w="12700">
            <a:solidFill>
              <a:srgbClr val="23346C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3346C"/>
              </a:buClr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Cain/</a:t>
            </a:r>
            <a:r>
              <a:rPr kumimoji="1" lang="en-US" altLang="ja-JP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GuineaPig</a:t>
            </a:r>
            <a:r>
              <a:rPr kumimoji="1" lang="en-US" altLang="ja-JP" sz="20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calculation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Generator and </a:t>
            </a:r>
            <a:r>
              <a:rPr kumimoji="1" lang="en-US" altLang="ja-JP" dirty="0" err="1" smtClean="0"/>
              <a:t>QuickSimulator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Event generator</a:t>
            </a:r>
          </a:p>
          <a:p>
            <a:pPr lvl="1"/>
            <a:r>
              <a:rPr lang="en-US" altLang="ja-JP" dirty="0" err="1" smtClean="0"/>
              <a:t>Pythia</a:t>
            </a:r>
            <a:r>
              <a:rPr lang="en-US" altLang="ja-JP" dirty="0" smtClean="0"/>
              <a:t> 6.416</a:t>
            </a:r>
          </a:p>
          <a:p>
            <a:pPr lvl="1"/>
            <a:r>
              <a:rPr lang="en-US" altLang="ja-JP" dirty="0" smtClean="0"/>
              <a:t>Beam polarization 0</a:t>
            </a:r>
          </a:p>
          <a:p>
            <a:endParaRPr lang="en-US" altLang="ja-JP" dirty="0" smtClean="0"/>
          </a:p>
          <a:p>
            <a:r>
              <a:rPr kumimoji="1" lang="en-US" altLang="ja-JP" dirty="0" err="1" smtClean="0"/>
              <a:t>QuickSimulator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gld_v3.com , but no Intermediate Tracker ( to avoid a problem in </a:t>
            </a:r>
            <a:r>
              <a:rPr kumimoji="1" lang="en-US" altLang="ja-JP" dirty="0" err="1" smtClean="0"/>
              <a:t>vertexing</a:t>
            </a:r>
            <a:r>
              <a:rPr kumimoji="1" lang="en-US" altLang="ja-JP" dirty="0" smtClean="0"/>
              <a:t> )</a:t>
            </a:r>
          </a:p>
          <a:p>
            <a:pPr lvl="1"/>
            <a:r>
              <a:rPr lang="en-US" altLang="ja-JP" dirty="0" smtClean="0"/>
              <a:t>Consists of 3 layers of VTX, TPC, ECAL/HCAL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Expected performance: ( not tested in recent code )</a:t>
            </a:r>
          </a:p>
          <a:p>
            <a:pPr lvl="2"/>
            <a:r>
              <a:rPr lang="en-US" altLang="ja-JP" dirty="0" smtClean="0"/>
              <a:t>Momentum resolution : </a:t>
            </a:r>
            <a:r>
              <a:rPr lang="en-US" altLang="ja-JP" dirty="0" err="1" smtClean="0">
                <a:latin typeface="Symbol" pitchFamily="18" charset="2"/>
              </a:rPr>
              <a:t>D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/p</a:t>
            </a:r>
            <a:r>
              <a:rPr lang="en-US" altLang="ja-JP" baseline="-25000" dirty="0" smtClean="0"/>
              <a:t>t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~ 5x10</a:t>
            </a:r>
            <a:r>
              <a:rPr lang="en-US" altLang="ja-JP" baseline="30000" dirty="0" smtClean="0"/>
              <a:t>-5</a:t>
            </a:r>
            <a:r>
              <a:rPr lang="en-US" altLang="ja-JP" dirty="0" smtClean="0"/>
              <a:t> at high momentum.</a:t>
            </a:r>
          </a:p>
          <a:p>
            <a:pPr lvl="2"/>
            <a:r>
              <a:rPr kumimoji="1" lang="en-US" altLang="ja-JP" dirty="0" smtClean="0"/>
              <a:t>Jet energy resolution : </a:t>
            </a:r>
            <a:r>
              <a:rPr kumimoji="1" lang="en-US" altLang="ja-JP" dirty="0" smtClean="0">
                <a:latin typeface="Symbol" pitchFamily="18" charset="2"/>
              </a:rPr>
              <a:t>D</a:t>
            </a:r>
            <a:r>
              <a:rPr kumimoji="1" lang="en-US" altLang="ja-JP" dirty="0" smtClean="0"/>
              <a:t>E/E ~ 30%/</a:t>
            </a:r>
            <a:r>
              <a:rPr kumimoji="1" lang="en-US" altLang="ja-JP" dirty="0" err="1" smtClean="0"/>
              <a:t>Sqrt</a:t>
            </a:r>
            <a:r>
              <a:rPr kumimoji="1" lang="en-US" altLang="ja-JP" dirty="0" smtClean="0"/>
              <a:t>(E)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Luminosity Spectrum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158" y="1214422"/>
            <a:ext cx="8482042" cy="714380"/>
          </a:xfrm>
        </p:spPr>
        <p:txBody>
          <a:bodyPr/>
          <a:lstStyle/>
          <a:p>
            <a:r>
              <a:rPr lang="en-US" altLang="ja-JP" dirty="0" smtClean="0"/>
              <a:t>2 dimensional luminosity spectrum </a:t>
            </a:r>
            <a:r>
              <a:rPr kumimoji="1" lang="en-US" altLang="ja-JP" dirty="0" smtClean="0"/>
              <a:t>generated by CAIN are fitted to get functions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7" name="図 6" descr="LumSpectrum-2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4500562" cy="3676660"/>
          </a:xfrm>
          <a:prstGeom prst="rect">
            <a:avLst/>
          </a:prstGeom>
        </p:spPr>
      </p:pic>
      <p:pic>
        <p:nvPicPr>
          <p:cNvPr id="8" name="図 7" descr="LumSpectrum-5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643182"/>
            <a:ext cx="4572000" cy="365284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42910" y="2000240"/>
            <a:ext cx="7661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Typical spectrum including initial beam energy spread and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beamstrahlung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250 GeV and 500 GeV center of mass energy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0" y="2643182"/>
            <a:ext cx="200026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572000" y="2643182"/>
            <a:ext cx="2000264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Recoil Mass (</a:t>
            </a:r>
            <a:r>
              <a:rPr kumimoji="1" lang="en-US" altLang="ja-JP" dirty="0" err="1" smtClean="0"/>
              <a:t>ZH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latin typeface="Symbol" pitchFamily="18" charset="2"/>
              </a:rPr>
              <a:t>mm</a:t>
            </a:r>
            <a:r>
              <a:rPr kumimoji="1" lang="en-US" altLang="ja-JP" dirty="0" err="1" smtClean="0"/>
              <a:t>H</a:t>
            </a:r>
            <a:r>
              <a:rPr kumimoji="1" lang="en-US" altLang="ja-JP" dirty="0" smtClean="0"/>
              <a:t>)-250GeV</a:t>
            </a:r>
            <a:endParaRPr kumimoji="1" lang="ja-JP" altLang="en-US" dirty="0"/>
          </a:p>
        </p:txBody>
      </p:sp>
      <p:pic>
        <p:nvPicPr>
          <p:cNvPr id="7" name="コンテンツ プレースホルダ 6" descr="zh-sb2009_250b_wT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7606" y="1071522"/>
            <a:ext cx="5929353" cy="5786478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73358" y="192880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No.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Muons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16498" y="2571744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Mz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16762" y="3000372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44796" y="5857892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59440" y="5000636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Visible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702580" y="535782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1357298"/>
            <a:ext cx="2646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sb2009_250b_wTF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Generated 100k events.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コンテンツ プレースホルダ 16" descr="zh-sb2009_350_wT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071546"/>
            <a:ext cx="5387622" cy="5257800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Recoil Mass (</a:t>
            </a:r>
            <a:r>
              <a:rPr kumimoji="1" lang="en-US" altLang="ja-JP" dirty="0" err="1" smtClean="0"/>
              <a:t>ZH</a:t>
            </a:r>
            <a:r>
              <a:rPr kumimoji="1" lang="en-US" altLang="ja-JP" dirty="0" err="1" smtClean="0">
                <a:sym typeface="Wingdings" pitchFamily="2" charset="2"/>
              </a:rPr>
              <a:t></a:t>
            </a:r>
            <a:r>
              <a:rPr kumimoji="1" lang="en-US" altLang="ja-JP" dirty="0" err="1" smtClean="0">
                <a:latin typeface="Symbol" pitchFamily="18" charset="2"/>
              </a:rPr>
              <a:t>mm</a:t>
            </a:r>
            <a:r>
              <a:rPr kumimoji="1" lang="en-US" altLang="ja-JP" dirty="0" err="1" smtClean="0"/>
              <a:t>H</a:t>
            </a:r>
            <a:r>
              <a:rPr kumimoji="1" lang="en-US" altLang="ja-JP" smtClean="0"/>
              <a:t>)-350GeV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73358" y="192880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No.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Muons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16498" y="2571744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Mz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16762" y="3000372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28926" y="5500702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59440" y="5000636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Visible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500958" y="492919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1357298"/>
            <a:ext cx="2646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sb2009_350b_wTF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Generated 100k events.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Recoil Mass – 500fb</a:t>
            </a:r>
            <a:r>
              <a:rPr lang="en-US" altLang="ja-JP" baseline="30000" dirty="0" smtClean="0"/>
              <a:t>-1</a:t>
            </a:r>
            <a:endParaRPr kumimoji="1" lang="ja-JP" altLang="en-US" baseline="30000" dirty="0"/>
          </a:p>
        </p:txBody>
      </p:sp>
      <p:pic>
        <p:nvPicPr>
          <p:cNvPr id="7" name="コンテンツ プレースホルダ 6" descr="pltllh-mh-rdr-500fb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88887"/>
            <a:ext cx="4643438" cy="4483319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8" name="図 7" descr="pltllh-mh-sb2009_wTF-500fb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6660" y="1643050"/>
            <a:ext cx="4587340" cy="442915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42910" y="1071546"/>
            <a:ext cx="565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Selection: #</a:t>
            </a:r>
            <a:r>
              <a:rPr kumimoji="1"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=2, |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Mz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)-91.19|&lt;10.0, |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lang="en-US" altLang="ja-JP" dirty="0" err="1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dirty="0" smtClean="0">
                <a:solidFill>
                  <a:srgbClr val="23346C"/>
                </a:solidFill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)|&lt;0.9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00232" y="5715016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mass(GeV/c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29388" y="5643578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mass(GeV/c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14612" y="414338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RDR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57950" y="392906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wTF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2910" y="6143644"/>
            <a:ext cx="708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Measurement near threshold is the best for Higgs recoil mass study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mass – 500 days</a:t>
            </a:r>
            <a:endParaRPr kumimoji="1" lang="ja-JP" altLang="en-US" dirty="0"/>
          </a:p>
        </p:txBody>
      </p:sp>
      <p:pic>
        <p:nvPicPr>
          <p:cNvPr id="7" name="コンテンツ プレースホルダ 6" descr="pltllh-mh-rdr-GDE-500day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4631696" cy="4471982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2010/1/6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8" name="図 7" descr="pltllh-mh-sb2009_wTF-GDE-500da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6898" y="1285860"/>
            <a:ext cx="4577102" cy="441927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85720" y="5715016"/>
            <a:ext cx="532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Background processes are yet to be included, but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rdr_250 parameter provides the best performance.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1091</TotalTime>
  <Words>969</Words>
  <Application>Microsoft Office PowerPoint</Application>
  <PresentationFormat>画面に合わせる (4:3)</PresentationFormat>
  <Paragraphs>429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白紙2</vt:lpstr>
      <vt:lpstr>Physics performance with SB2009  Progress report of  a study by QuickSimulator</vt:lpstr>
      <vt:lpstr>Introduction</vt:lpstr>
      <vt:lpstr>Beam parameters</vt:lpstr>
      <vt:lpstr>Generator and QuickSimulator</vt:lpstr>
      <vt:lpstr>Luminosity Spectrum</vt:lpstr>
      <vt:lpstr>Higgs Recoil Mass (ZHmmH)-250GeV</vt:lpstr>
      <vt:lpstr>Higgs Recoil Mass (ZHmmH)-350GeV</vt:lpstr>
      <vt:lpstr>Recoil Mass – 500fb-1</vt:lpstr>
      <vt:lpstr>Recoil mass – 500 days</vt:lpstr>
      <vt:lpstr>ZH and xxH – Visible energy: 200fb-1</vt:lpstr>
      <vt:lpstr>Visible Energy – 200days running</vt:lpstr>
      <vt:lpstr>Other observables for 2n2j selection</vt:lpstr>
      <vt:lpstr>Selection of nnH (RDR parameters ) </vt:lpstr>
      <vt:lpstr>Selection of nnH (SB2009_wTF) </vt:lpstr>
      <vt:lpstr>Summary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43</cp:revision>
  <dcterms:created xsi:type="dcterms:W3CDTF">2009-06-04T06:26:41Z</dcterms:created>
  <dcterms:modified xsi:type="dcterms:W3CDTF">2010-01-06T11:53:32Z</dcterms:modified>
</cp:coreProperties>
</file>