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261" r:id="rId4"/>
    <p:sldId id="262" r:id="rId5"/>
    <p:sldId id="266" r:id="rId6"/>
    <p:sldId id="265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45" autoAdjust="0"/>
    <p:restoredTop sz="86429" autoAdjust="0"/>
  </p:normalViewPr>
  <p:slideViewPr>
    <p:cSldViewPr snapToGrid="0" snapToObjects="1">
      <p:cViewPr varScale="1">
        <p:scale>
          <a:sx n="80" d="100"/>
          <a:sy n="80" d="100"/>
        </p:scale>
        <p:origin x="-4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A929E-A53D-4517-A223-F29C05FA96E4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89459-0305-4081-B671-7DB0911161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89459-0305-4081-B671-7DB09111614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89459-0305-4081-B671-7DB09111614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89459-0305-4081-B671-7DB09111614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89459-0305-4081-B671-7DB09111614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89459-0305-4081-B671-7DB09111614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89459-0305-4081-B671-7DB09111614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89459-0305-4081-B671-7DB09111614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EF54A416-0519-3B49-81E1-3729B72B92B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7579" y="3886199"/>
            <a:ext cx="7506821" cy="2105309"/>
          </a:xfrm>
        </p:spPr>
        <p:txBody>
          <a:bodyPr/>
          <a:lstStyle/>
          <a:p>
            <a:pPr algn="r"/>
            <a:endParaRPr lang="en-US" sz="2400" dirty="0" smtClean="0"/>
          </a:p>
          <a:p>
            <a:pPr lvl="0"/>
            <a:r>
              <a:rPr lang="en-US" sz="32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AS </a:t>
            </a:r>
            <a:r>
              <a:rPr lang="en-US" sz="3200" dirty="0" err="1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Webex</a:t>
            </a:r>
            <a:r>
              <a:rPr lang="en-US" sz="32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meeting – January 27, 2010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89160"/>
            <a:ext cx="7772400" cy="2091090"/>
          </a:xfrm>
        </p:spPr>
        <p:txBody>
          <a:bodyPr/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r>
              <a:rPr lang="en-US" sz="4800" b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AAP Review</a:t>
            </a:r>
            <a:br>
              <a:rPr lang="en-US" sz="4800" b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</a:br>
            <a:r>
              <a:rPr lang="en-US" sz="4800" b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800" b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</a:br>
            <a:r>
              <a:rPr lang="en-US" sz="3600" dirty="0" smtClean="0"/>
              <a:t>Marc Ross</a:t>
            </a:r>
            <a:endParaRPr lang="en-US" sz="4800" dirty="0" smtClean="0"/>
          </a:p>
          <a:p>
            <a:pPr algn="r"/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Please read:</a:t>
            </a:r>
          </a:p>
          <a:p>
            <a:pPr lvl="1"/>
            <a:endParaRPr lang="en-US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‘Initial comments on last week's AAP Review of SB2009’ (sent by PM Wednesday 13 Jan) and</a:t>
            </a:r>
          </a:p>
          <a:p>
            <a:pPr lvl="1">
              <a:buNone/>
            </a:pP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 </a:t>
            </a:r>
          </a:p>
          <a:p>
            <a:pPr lvl="1"/>
            <a:r>
              <a:rPr lang="en-US" u="sng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http://www.linearcollider.org/cms/?pid=1000712</a:t>
            </a: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(last week’s </a:t>
            </a:r>
            <a:r>
              <a:rPr lang="en-US" dirty="0" err="1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Newsline</a:t>
            </a: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Director’s corner) and</a:t>
            </a:r>
          </a:p>
          <a:p>
            <a:pPr lvl="1"/>
            <a:endParaRPr lang="en-US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en-US" u="sng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http://www.linearcollider.org/cms/?pid=1000713</a:t>
            </a: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(last week’s </a:t>
            </a:r>
            <a:r>
              <a:rPr lang="en-US" dirty="0" err="1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Newsline</a:t>
            </a: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Research Director’s corner).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AAP is intended to provide critical review of technical, management and strategic activities to the Project Director. Their report is due to Barry in a week or so. They met last Friday.</a:t>
            </a: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We launched ‘SB2009’ to achieve cost constraint – capital construction cost – against an anticipated rise in high-tech component costs. Goal set by Project Director and Regional Directors: No increase in Value Estimate in 2012.</a:t>
            </a: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AAP expected many 0.1% cost reduction activities – consistent with the original short-lived ‘2007 EDR’ plan. </a:t>
            </a:r>
            <a:endParaRPr lang="en-US" sz="2000" dirty="0" smtClean="0">
              <a:latin typeface="+mj-lt"/>
              <a:ea typeface="+mj-ea"/>
              <a:cs typeface="+mj-cs"/>
            </a:endParaRPr>
          </a:p>
          <a:p>
            <a:pPr lvl="2"/>
            <a:r>
              <a:rPr lang="en-US" sz="16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‘engineering-driven’</a:t>
            </a: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We don’t have resources for this and do not expect what is needed to appear in TDP2. SB2009 consists of several few % cost reductions – the best possible path.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AAP</a:t>
            </a:r>
            <a:r>
              <a:rPr lang="en-US" baseline="0" dirty="0" smtClean="0"/>
              <a:t> (2):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recommended greater conservatism v/v technical risk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An expanded cost assessment that includes projected operations costs for a given integrated luminosity (per 2004 scope document)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recommended more strict interpretation of scope – luminosity </a:t>
            </a:r>
            <a:r>
              <a:rPr lang="en-US" dirty="0" err="1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vs</a:t>
            </a: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E. </a:t>
            </a:r>
          </a:p>
          <a:p>
            <a:pPr lvl="2"/>
            <a:r>
              <a:rPr lang="en-US" sz="18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Aside: I believe the LOI preparation process provided a more precise understanding of scope</a:t>
            </a:r>
          </a:p>
          <a:p>
            <a:pPr lvl="0"/>
            <a:endParaRPr lang="en-US" sz="4000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Tunnel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– cost reduction with little impact on scope</a:t>
            </a:r>
          </a:p>
          <a:p>
            <a:pPr lvl="1"/>
            <a:endParaRPr lang="en-US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Our priority: safety and availability</a:t>
            </a:r>
          </a:p>
          <a:p>
            <a:pPr lvl="1">
              <a:buNone/>
            </a:pPr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 </a:t>
            </a:r>
          </a:p>
          <a:p>
            <a:pPr lvl="1"/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R &amp; D on HLRF – to be developed and </a:t>
            </a:r>
          </a:p>
          <a:p>
            <a:pPr lvl="1"/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acceptance during TDP2</a:t>
            </a:r>
            <a:r>
              <a:rPr lang="en-US" dirty="0" smtClean="0">
                <a:latin typeface="+mj-lt"/>
                <a:ea typeface="+mj-ea"/>
                <a:cs typeface="+mj-cs"/>
              </a:rPr>
              <a:t>. </a:t>
            </a:r>
          </a:p>
          <a:p>
            <a:pPr lvl="1"/>
            <a:r>
              <a:rPr lang="en-US" dirty="0" smtClean="0">
                <a:latin typeface="+mj-lt"/>
                <a:ea typeface="+mj-ea"/>
                <a:cs typeface="+mj-cs"/>
              </a:rPr>
              <a:t>Two </a:t>
            </a:r>
            <a:r>
              <a:rPr lang="en-US" dirty="0" smtClean="0">
                <a:latin typeface="+mj-lt"/>
                <a:ea typeface="+mj-ea"/>
                <a:cs typeface="+mj-cs"/>
              </a:rPr>
              <a:t>systems, which provide ‘site’ flexibility, </a:t>
            </a:r>
            <a:endParaRPr lang="en-US" dirty="0" smtClean="0">
              <a:latin typeface="+mj-lt"/>
              <a:ea typeface="+mj-ea"/>
              <a:cs typeface="+mj-cs"/>
            </a:endParaRPr>
          </a:p>
          <a:p>
            <a:pPr lvl="2"/>
            <a:r>
              <a:rPr lang="en-US" dirty="0" smtClean="0">
                <a:latin typeface="+mj-lt"/>
                <a:ea typeface="+mj-ea"/>
                <a:cs typeface="+mj-cs"/>
              </a:rPr>
              <a:t>a </a:t>
            </a:r>
            <a:r>
              <a:rPr lang="en-US" dirty="0" smtClean="0">
                <a:latin typeface="+mj-lt"/>
                <a:ea typeface="+mj-ea"/>
                <a:cs typeface="+mj-cs"/>
              </a:rPr>
              <a:t>very important approach, recommended at </a:t>
            </a:r>
            <a:r>
              <a:rPr lang="en-US" dirty="0" err="1" smtClean="0">
                <a:latin typeface="+mj-lt"/>
                <a:ea typeface="+mj-ea"/>
                <a:cs typeface="+mj-cs"/>
              </a:rPr>
              <a:t>Dubna</a:t>
            </a:r>
            <a:r>
              <a:rPr lang="en-US" dirty="0" smtClean="0">
                <a:latin typeface="+mj-lt"/>
                <a:ea typeface="+mj-ea"/>
                <a:cs typeface="+mj-cs"/>
              </a:rPr>
              <a:t>, 2008</a:t>
            </a:r>
            <a:r>
              <a:rPr lang="en-US" dirty="0" smtClean="0">
                <a:latin typeface="+mj-lt"/>
                <a:ea typeface="+mj-ea"/>
                <a:cs typeface="+mj-cs"/>
              </a:rPr>
              <a:t>.</a:t>
            </a:r>
            <a:endParaRPr lang="en-US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Energy overhead, radiation, installation, commissioning mentioned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Power operation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what R &amp; D is required to allow it ‘to be adopted when / if needed’?</a:t>
            </a: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Impact on scope – but largest SB2009 cost saving</a:t>
            </a: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Ring studies</a:t>
            </a:r>
          </a:p>
          <a:p>
            <a:pPr lvl="1"/>
            <a:endParaRPr lang="en-US" sz="2000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r>
              <a:rPr lang="en-US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 Positron – low energy operation</a:t>
            </a:r>
            <a:endParaRPr lang="en-US" sz="2000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Scope interpretation: Contiguous operation from 200 to 500 </a:t>
            </a:r>
            <a:r>
              <a:rPr lang="en-US" sz="2000" dirty="0" err="1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GeV</a:t>
            </a:r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.  </a:t>
            </a: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Technically conservative choice: Quarter wave transformer </a:t>
            </a:r>
            <a:r>
              <a:rPr lang="en-US" sz="2000" dirty="0" err="1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vs</a:t>
            </a:r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Flux concentrator à complication of SB2009; </a:t>
            </a:r>
            <a:r>
              <a:rPr lang="en-US" sz="2000" b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unrelated to cost-reduction</a:t>
            </a:r>
            <a:endParaRPr lang="en-US" sz="2000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en-US" sz="20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Apply this change to RDR design…</a:t>
            </a:r>
          </a:p>
          <a:p>
            <a:pPr lvl="1">
              <a:buNone/>
            </a:pPr>
            <a:endParaRPr lang="en-US" sz="2000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pPr lvl="1">
              <a:buNone/>
            </a:pPr>
            <a:endParaRPr lang="en-US" sz="2000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endParaRPr lang="en-US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6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 Cost Constraint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How much cost increase must we be able to offset?</a:t>
            </a:r>
          </a:p>
          <a:p>
            <a:pPr lvl="1"/>
            <a:r>
              <a:rPr lang="en-US" sz="28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SRF is by far the largest R &amp; D activity. To be a central topic at Beijing.</a:t>
            </a:r>
          </a:p>
          <a:p>
            <a:pPr lvl="1"/>
            <a:r>
              <a:rPr lang="en-US" sz="28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800" dirty="0" smtClean="0"/>
              <a:t>XFEL costs, design gradient changes, mass-production schemes, regional industrial basis – all will impact TDP2 SRF cost </a:t>
            </a:r>
            <a:r>
              <a:rPr lang="en-US" sz="2800" dirty="0" smtClean="0"/>
              <a:t>estimate</a:t>
            </a:r>
            <a:endParaRPr lang="en-US" sz="2800" dirty="0" smtClean="0">
              <a:solidFill>
                <a:srgbClr val="23346C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en-US" sz="28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SB2009 savings roughly equivalent to a doubling of the cryomodule cost </a:t>
            </a:r>
            <a:r>
              <a:rPr lang="en-US" sz="2800" dirty="0" err="1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wrt</a:t>
            </a:r>
            <a:r>
              <a:rPr lang="en-US" sz="28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RDR.</a:t>
            </a:r>
          </a:p>
          <a:p>
            <a:pPr lvl="0">
              <a:buNone/>
            </a:pPr>
            <a:r>
              <a:rPr lang="en-US" sz="32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 </a:t>
            </a:r>
          </a:p>
          <a:p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ilc-standard.thmx</Template>
  <TotalTime>137</TotalTime>
  <Words>274</Words>
  <Application>Microsoft Office PowerPoint</Application>
  <PresentationFormat>On-screen Show (4:3)</PresentationFormat>
  <Paragraphs>55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ilc-standard</vt:lpstr>
      <vt:lpstr> AAP Review  Marc Ross </vt:lpstr>
      <vt:lpstr>Background:</vt:lpstr>
      <vt:lpstr>AAP</vt:lpstr>
      <vt:lpstr>AAP (2):</vt:lpstr>
      <vt:lpstr>Single Tunnel </vt:lpstr>
      <vt:lpstr>Low Power operation </vt:lpstr>
      <vt:lpstr> Cost Constraint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Beijing GDE Workshop (LCWS 10) 26-30.03.2010</dc:title>
  <dc:creator>Nicholas Walker</dc:creator>
  <cp:lastModifiedBy>mcrec</cp:lastModifiedBy>
  <cp:revision>14</cp:revision>
  <dcterms:created xsi:type="dcterms:W3CDTF">2010-01-27T12:15:10Z</dcterms:created>
  <dcterms:modified xsi:type="dcterms:W3CDTF">2010-01-27T14:35:32Z</dcterms:modified>
</cp:coreProperties>
</file>