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16"/>
  </p:notesMasterIdLst>
  <p:sldIdLst>
    <p:sldId id="256" r:id="rId2"/>
    <p:sldId id="314" r:id="rId3"/>
    <p:sldId id="317" r:id="rId4"/>
    <p:sldId id="316" r:id="rId5"/>
    <p:sldId id="323" r:id="rId6"/>
    <p:sldId id="319" r:id="rId7"/>
    <p:sldId id="324" r:id="rId8"/>
    <p:sldId id="327" r:id="rId9"/>
    <p:sldId id="328" r:id="rId10"/>
    <p:sldId id="320" r:id="rId11"/>
    <p:sldId id="326" r:id="rId12"/>
    <p:sldId id="318" r:id="rId13"/>
    <p:sldId id="325" r:id="rId14"/>
    <p:sldId id="322" r:id="rId15"/>
  </p:sldIdLst>
  <p:sldSz cx="9144000" cy="6858000" type="screen4x3"/>
  <p:notesSz cx="6934200" cy="9234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6633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45" autoAdjust="0"/>
    <p:restoredTop sz="93460" autoAdjust="0"/>
  </p:normalViewPr>
  <p:slideViewPr>
    <p:cSldViewPr>
      <p:cViewPr varScale="1">
        <p:scale>
          <a:sx n="69" d="100"/>
          <a:sy n="69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8875" y="692150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70938"/>
            <a:ext cx="3005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82" tIns="46191" rIns="92382" bIns="46191" numCol="1" anchor="b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FBAE453-CBA5-43F0-9F7A-6F13F2436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6200" y="838200"/>
            <a:ext cx="8153400" cy="762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pitchFamily="34" charset="0"/>
            </a:endParaRPr>
          </a:p>
        </p:txBody>
      </p:sp>
      <p:pic>
        <p:nvPicPr>
          <p:cNvPr id="6" name="Picture 10" descr="Fermi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-76200"/>
            <a:ext cx="9144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5A3CC-EB26-40D4-AECA-F6BBFEB1E8AF}" type="datetimeFigureOut">
              <a:rPr lang="en-US"/>
              <a:pPr>
                <a:defRPr/>
              </a:pPr>
              <a:t>1/25/2010</a:t>
            </a:fld>
            <a:r>
              <a:rPr lang="en-US"/>
              <a:t>1/11/2010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Cavity Tuning Machines Update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/>
            </a:lvl1pPr>
          </a:lstStyle>
          <a:p>
            <a:pPr>
              <a:defRPr/>
            </a:pPr>
            <a:fld id="{09D3FD64-78FA-4FEE-A444-642AA98E67FA}" type="slidenum">
              <a:rPr lang="en-US"/>
              <a:pPr>
                <a:defRPr/>
              </a:pPr>
              <a:t>‹#›</a:t>
            </a:fld>
            <a:endParaRPr lang="en-US" dirty="0">
              <a:latin typeface="Times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7010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001000" cy="52578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77000"/>
            <a:ext cx="19050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fld id="{3F350C77-FBD0-482D-871E-B85055748A2B}" type="datetimeFigureOut">
              <a:rPr lang="en-US"/>
              <a:pPr>
                <a:defRPr/>
              </a:pPr>
              <a:t>1/25/2010</a:t>
            </a:fld>
            <a:r>
              <a:rPr lang="en-US"/>
              <a:t>1/11/2010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0" y="6477000"/>
            <a:ext cx="396240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pPr>
              <a:defRPr/>
            </a:pPr>
            <a:r>
              <a:rPr lang="en-US"/>
              <a:t>Cavity Tuning Machines Update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477000"/>
            <a:ext cx="1752600" cy="304800"/>
          </a:xfrm>
          <a:prstGeom prst="rect">
            <a:avLst/>
          </a:prstGeom>
        </p:spPr>
        <p:txBody>
          <a:bodyPr/>
          <a:lstStyle>
            <a:lvl1pPr algn="r" eaLnBrk="0" hangingPunct="0">
              <a:defRPr sz="1400"/>
            </a:lvl1pPr>
          </a:lstStyle>
          <a:p>
            <a:pPr>
              <a:defRPr/>
            </a:pPr>
            <a:fld id="{3828B24B-6889-4C13-A176-2912EEDF7AAE}" type="slidenum">
              <a:rPr lang="en-US"/>
              <a:pPr>
                <a:defRPr/>
              </a:pPr>
              <a:t>‹#›</a:t>
            </a:fld>
            <a:endParaRPr lang="en-US" dirty="0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008000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99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378614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28600" y="1524000"/>
            <a:ext cx="8763000" cy="1698625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Arial Rounded MT Bold" pitchFamily="34" charset="0"/>
              </a:rPr>
              <a:t>Cavity Tuning Machines</a:t>
            </a:r>
            <a:br>
              <a:rPr lang="en-US" sz="4000" smtClean="0">
                <a:latin typeface="Arial Rounded MT Bold" pitchFamily="34" charset="0"/>
              </a:rPr>
            </a:br>
            <a:r>
              <a:rPr lang="en-US" sz="4000" smtClean="0">
                <a:latin typeface="Arial Rounded MT Bold" pitchFamily="34" charset="0"/>
              </a:rPr>
              <a:t> Project Update</a:t>
            </a:r>
            <a:endParaRPr lang="en-US" smtClean="0">
              <a:latin typeface="Arial Rounded MT Bold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143000" y="3886200"/>
            <a:ext cx="6858000" cy="1752600"/>
          </a:xfrm>
          <a:ln>
            <a:noFill/>
          </a:ln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en-US" sz="3200" smtClean="0"/>
              <a:t>Ruben Carcagno</a:t>
            </a:r>
          </a:p>
          <a:p>
            <a:pPr marL="0" indent="0" algn="ctr" eaLnBrk="1" hangingPunct="1">
              <a:buFontTx/>
              <a:buNone/>
            </a:pPr>
            <a:r>
              <a:rPr lang="en-US" smtClean="0">
                <a:solidFill>
                  <a:srgbClr val="FF3399"/>
                </a:solidFill>
              </a:rPr>
              <a:t>January 11,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4757044C-508A-4A28-9ACD-4F2F5EDD4B62}" type="slidenum">
              <a:rPr lang="en-US" smtClean="0"/>
              <a:pPr/>
              <a:t>10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1229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Rounded MT Bold" pitchFamily="34" charset="0"/>
              </a:rPr>
              <a:t>Eccentricity Measurements</a:t>
            </a:r>
          </a:p>
        </p:txBody>
      </p:sp>
      <p:sp>
        <p:nvSpPr>
          <p:cNvPr id="12294" name="Text Box 3"/>
          <p:cNvSpPr txBox="1">
            <a:spLocks noChangeArrowheads="1"/>
          </p:cNvSpPr>
          <p:nvPr/>
        </p:nvSpPr>
        <p:spPr bwMode="auto">
          <a:xfrm>
            <a:off x="1066800" y="1066800"/>
            <a:ext cx="24384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Calibration with “dummy” cavity</a:t>
            </a: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4572000" y="1066800"/>
            <a:ext cx="24384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Dummy cavity eccentricity measurements</a:t>
            </a:r>
          </a:p>
        </p:txBody>
      </p:sp>
      <p:pic>
        <p:nvPicPr>
          <p:cNvPr id="12296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34861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676400"/>
            <a:ext cx="3124200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962400"/>
            <a:ext cx="36290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9" name="Text Box 14"/>
          <p:cNvSpPr txBox="1">
            <a:spLocks noChangeArrowheads="1"/>
          </p:cNvSpPr>
          <p:nvPr/>
        </p:nvSpPr>
        <p:spPr bwMode="auto">
          <a:xfrm>
            <a:off x="7391400" y="2133600"/>
            <a:ext cx="1600200" cy="10160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Target: offsets within 1 mm diameter for cells, and 2 mm diameter for end flanges</a:t>
            </a:r>
          </a:p>
        </p:txBody>
      </p:sp>
      <p:sp>
        <p:nvSpPr>
          <p:cNvPr id="12300" name="Text Box 15"/>
          <p:cNvSpPr txBox="1">
            <a:spLocks noChangeArrowheads="1"/>
          </p:cNvSpPr>
          <p:nvPr/>
        </p:nvSpPr>
        <p:spPr bwMode="auto">
          <a:xfrm>
            <a:off x="7772400" y="4800600"/>
            <a:ext cx="990600" cy="8302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Target: 0.2 mm amplitude deviation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D0A34F90-49CB-42E0-8ED2-97B79767D0D5}" type="slidenum">
              <a:rPr lang="en-US" smtClean="0"/>
              <a:pPr/>
              <a:t>11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133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Arial Rounded MT Bold" pitchFamily="34" charset="0"/>
              </a:rPr>
              <a:t>Reference Flange Perpendicularity</a:t>
            </a:r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1219200" y="4267200"/>
            <a:ext cx="2438400" cy="4619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Reference  Flange Laser Measurements</a:t>
            </a:r>
          </a:p>
        </p:txBody>
      </p:sp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143000"/>
            <a:ext cx="37782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43000"/>
            <a:ext cx="42116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5181600" y="5562600"/>
            <a:ext cx="2438400" cy="276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Tolerance: dL &lt; 0.2 mm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304800" y="4876800"/>
            <a:ext cx="4191000" cy="12954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b="1" kern="0" dirty="0"/>
              <a:t>Reference flange perpendicularity is critical for welding He vessel to XFEL cavities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3200" b="1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319E61AB-B57B-4F6B-A3CD-D0460C09963F}" type="slidenum">
              <a:rPr lang="en-US" smtClean="0"/>
              <a:pPr/>
              <a:t>12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Rounded MT Bold" pitchFamily="34" charset="0"/>
              </a:rPr>
              <a:t>Eccentricity Measurements</a:t>
            </a: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1066800" y="1066800"/>
            <a:ext cx="2438400" cy="2746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Pre-tuning</a:t>
            </a:r>
          </a:p>
        </p:txBody>
      </p:sp>
      <p:pic>
        <p:nvPicPr>
          <p:cNvPr id="1434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79563"/>
            <a:ext cx="32004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4025900"/>
            <a:ext cx="333375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6775" y="1606550"/>
            <a:ext cx="3248025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4038600"/>
            <a:ext cx="3405188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Text Box 17"/>
          <p:cNvSpPr txBox="1">
            <a:spLocks noChangeArrowheads="1"/>
          </p:cNvSpPr>
          <p:nvPr/>
        </p:nvSpPr>
        <p:spPr bwMode="auto">
          <a:xfrm>
            <a:off x="5105400" y="1066800"/>
            <a:ext cx="2438400" cy="4619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Post-tuning (eccentricity correction not attempted)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7930172C-8C0B-4283-8F25-124A1D1BC7BF}" type="slidenum">
              <a:rPr lang="en-US" smtClean="0"/>
              <a:pPr/>
              <a:t>13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15365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Rounded MT Bold" pitchFamily="34" charset="0"/>
              </a:rPr>
              <a:t>Cavity Tuning Machines Cost</a:t>
            </a:r>
          </a:p>
        </p:txBody>
      </p:sp>
      <p:sp>
        <p:nvSpPr>
          <p:cNvPr id="15366" name="Content Placeholder 2"/>
          <p:cNvSpPr>
            <a:spLocks noGrp="1"/>
          </p:cNvSpPr>
          <p:nvPr>
            <p:ph idx="4294967295"/>
          </p:nvPr>
        </p:nvSpPr>
        <p:spPr>
          <a:xfrm>
            <a:off x="304800" y="1066800"/>
            <a:ext cx="7924800" cy="5257800"/>
          </a:xfrm>
        </p:spPr>
        <p:txBody>
          <a:bodyPr/>
          <a:lstStyle/>
          <a:p>
            <a:pPr eaLnBrk="1" hangingPunct="1"/>
            <a:r>
              <a:rPr lang="en-US" sz="1800" smtClean="0"/>
              <a:t>MOU cost estimate per machine: $492 K</a:t>
            </a:r>
          </a:p>
          <a:p>
            <a:pPr lvl="1" eaLnBrk="1" hangingPunct="1"/>
            <a:r>
              <a:rPr lang="en-US" sz="1600" smtClean="0"/>
              <a:t>MOU specified labor rate of 70 kEuro per person-year, with an exchange rate of 1 Euro = 1.4462 US$ on Nov. 05, 2007</a:t>
            </a:r>
          </a:p>
          <a:p>
            <a:pPr eaLnBrk="1" hangingPunct="1"/>
            <a:r>
              <a:rPr lang="en-US" sz="1800" smtClean="0"/>
              <a:t>Actual cost reported below as of End of Calendar Year 2009 (EOCY09). Used 1,760 labor hours per FTE</a:t>
            </a:r>
          </a:p>
          <a:p>
            <a:pPr eaLnBrk="1" hangingPunct="1"/>
            <a:r>
              <a:rPr lang="en-US" sz="1800" smtClean="0"/>
              <a:t>DESY cost to EOCY09 (from Wolf-Dietrich Moeller, 12/22/09)</a:t>
            </a:r>
          </a:p>
          <a:p>
            <a:pPr lvl="1" eaLnBrk="1" hangingPunct="1"/>
            <a:r>
              <a:rPr lang="en-US" sz="1600" smtClean="0"/>
              <a:t>Labor: 12,829 hours, 7.3 FTEs, $739 K</a:t>
            </a:r>
          </a:p>
          <a:p>
            <a:pPr lvl="1" eaLnBrk="1" hangingPunct="1"/>
            <a:r>
              <a:rPr lang="en-US" sz="1600" smtClean="0"/>
              <a:t>M&amp;S: $813 K</a:t>
            </a:r>
          </a:p>
          <a:p>
            <a:pPr eaLnBrk="1" hangingPunct="1"/>
            <a:r>
              <a:rPr lang="en-US" sz="1800" smtClean="0"/>
              <a:t>FNAL cost to EOCY09 (from TD Project 3000 accounting, 1/6/10)</a:t>
            </a:r>
          </a:p>
          <a:p>
            <a:pPr lvl="1" eaLnBrk="1" hangingPunct="1"/>
            <a:r>
              <a:rPr lang="en-US" sz="1600" smtClean="0"/>
              <a:t>Labor: 10,838 hours, 6.2 FTEs, $623 K</a:t>
            </a:r>
          </a:p>
          <a:p>
            <a:pPr lvl="1" eaLnBrk="1" hangingPunct="1"/>
            <a:r>
              <a:rPr lang="en-US" sz="1600" smtClean="0"/>
              <a:t>M&amp;S: $209 K</a:t>
            </a:r>
          </a:p>
          <a:p>
            <a:pPr eaLnBrk="1" hangingPunct="1"/>
            <a:r>
              <a:rPr lang="en-US" sz="1800" smtClean="0"/>
              <a:t>Total cost to EOCY09 (4 machines): $2,384 K</a:t>
            </a:r>
          </a:p>
          <a:p>
            <a:pPr eaLnBrk="1" hangingPunct="1"/>
            <a:r>
              <a:rPr lang="en-US" sz="1800" smtClean="0"/>
              <a:t>Total cost to EOCY09 per machine:  $596 K</a:t>
            </a:r>
          </a:p>
          <a:p>
            <a:pPr lvl="1" eaLnBrk="1" hangingPunct="1"/>
            <a:r>
              <a:rPr lang="en-US" sz="1600" smtClean="0">
                <a:solidFill>
                  <a:srgbClr val="FF0000"/>
                </a:solidFill>
              </a:rPr>
              <a:t>Final cost per machine to be determined ~ April 2010</a:t>
            </a:r>
          </a:p>
          <a:p>
            <a:pPr eaLnBrk="1" hangingPunct="1"/>
            <a:r>
              <a:rPr lang="en-US" sz="1800" smtClean="0"/>
              <a:t>KEK contributions (direct):</a:t>
            </a:r>
          </a:p>
          <a:p>
            <a:pPr lvl="1" eaLnBrk="1" hangingPunct="1"/>
            <a:r>
              <a:rPr lang="en-US" sz="1600" smtClean="0"/>
              <a:t>JFY07: $71,885, JFY08: $223,873, JFY09: $197,239</a:t>
            </a:r>
          </a:p>
          <a:p>
            <a:pPr lvl="1" eaLnBrk="1" hangingPunct="1"/>
            <a:r>
              <a:rPr lang="en-US" sz="1600" smtClean="0"/>
              <a:t>Total KEK contributions to EOCY09: $493 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79D1B8EE-AB35-45AD-9EAD-F74E2E7225C1}" type="slidenum">
              <a:rPr lang="en-US" smtClean="0"/>
              <a:pPr/>
              <a:t>14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163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latin typeface="Arial Rounded MT Bold" pitchFamily="34" charset="0"/>
              </a:rPr>
              <a:t>Main Changes for 650 MHz cavities</a:t>
            </a:r>
          </a:p>
        </p:txBody>
      </p:sp>
      <p:pic>
        <p:nvPicPr>
          <p:cNvPr id="16390" name="Picture 8"/>
          <p:cNvPicPr>
            <a:picLocks noChangeAspect="1" noChangeArrowheads="1"/>
          </p:cNvPicPr>
          <p:nvPr/>
        </p:nvPicPr>
        <p:blipFill>
          <a:blip r:embed="rId2" cstate="print"/>
          <a:srcRect b="28358"/>
          <a:stretch>
            <a:fillRect/>
          </a:stretch>
        </p:blipFill>
        <p:spPr bwMode="auto">
          <a:xfrm>
            <a:off x="762000" y="1371600"/>
            <a:ext cx="4724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114800"/>
            <a:ext cx="4800600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447800"/>
            <a:ext cx="30480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191000"/>
            <a:ext cx="3124200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Text Box 3"/>
          <p:cNvSpPr txBox="1">
            <a:spLocks noChangeArrowheads="1"/>
          </p:cNvSpPr>
          <p:nvPr/>
        </p:nvSpPr>
        <p:spPr bwMode="auto">
          <a:xfrm>
            <a:off x="1371600" y="3429000"/>
            <a:ext cx="2438400" cy="4619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Tuning frame aperture, tuning vise aperture</a:t>
            </a:r>
          </a:p>
        </p:txBody>
      </p:sp>
      <p:cxnSp>
        <p:nvCxnSpPr>
          <p:cNvPr id="16395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3505200" y="2590800"/>
            <a:ext cx="990600" cy="685800"/>
          </a:xfrm>
          <a:prstGeom prst="straightConnector1">
            <a:avLst/>
          </a:prstGeom>
          <a:noFill/>
          <a:ln w="25400" algn="ctr">
            <a:solidFill>
              <a:srgbClr val="FFFF00"/>
            </a:solidFill>
            <a:round/>
            <a:headEnd/>
            <a:tailEnd type="arrow" w="med" len="med"/>
          </a:ln>
        </p:spPr>
      </p:cxnSp>
      <p:sp>
        <p:nvSpPr>
          <p:cNvPr id="16396" name="Text Box 3"/>
          <p:cNvSpPr txBox="1">
            <a:spLocks noChangeArrowheads="1"/>
          </p:cNvSpPr>
          <p:nvPr/>
        </p:nvSpPr>
        <p:spPr bwMode="auto">
          <a:xfrm>
            <a:off x="5943600" y="3352800"/>
            <a:ext cx="2438400" cy="276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Tuning Jaws (x6)</a:t>
            </a:r>
          </a:p>
        </p:txBody>
      </p:sp>
      <p:sp>
        <p:nvSpPr>
          <p:cNvPr id="16397" name="Text Box 3"/>
          <p:cNvSpPr txBox="1">
            <a:spLocks noChangeArrowheads="1"/>
          </p:cNvSpPr>
          <p:nvPr/>
        </p:nvSpPr>
        <p:spPr bwMode="auto">
          <a:xfrm>
            <a:off x="1676400" y="5791200"/>
            <a:ext cx="34290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Eccentricity Measurement System, Dummy Cavity</a:t>
            </a:r>
          </a:p>
        </p:txBody>
      </p:sp>
      <p:cxnSp>
        <p:nvCxnSpPr>
          <p:cNvPr id="16398" name="Straight Arrow Connector 16"/>
          <p:cNvCxnSpPr>
            <a:cxnSpLocks noChangeShapeType="1"/>
          </p:cNvCxnSpPr>
          <p:nvPr/>
        </p:nvCxnSpPr>
        <p:spPr bwMode="auto">
          <a:xfrm rot="5400000" flipH="1" flipV="1">
            <a:off x="4686300" y="5219700"/>
            <a:ext cx="838200" cy="304800"/>
          </a:xfrm>
          <a:prstGeom prst="straightConnector1">
            <a:avLst/>
          </a:prstGeom>
          <a:noFill/>
          <a:ln w="25400" algn="ctr">
            <a:solidFill>
              <a:srgbClr val="FFFF00"/>
            </a:solidFill>
            <a:round/>
            <a:headEnd/>
            <a:tailEnd type="arrow" w="med" len="med"/>
          </a:ln>
        </p:spPr>
      </p:cxnSp>
      <p:cxnSp>
        <p:nvCxnSpPr>
          <p:cNvPr id="16399" name="Straight Arrow Connector 18"/>
          <p:cNvCxnSpPr>
            <a:cxnSpLocks noChangeShapeType="1"/>
          </p:cNvCxnSpPr>
          <p:nvPr/>
        </p:nvCxnSpPr>
        <p:spPr bwMode="auto">
          <a:xfrm rot="16200000" flipV="1">
            <a:off x="990600" y="5105400"/>
            <a:ext cx="1143000" cy="381000"/>
          </a:xfrm>
          <a:prstGeom prst="straightConnector1">
            <a:avLst/>
          </a:prstGeom>
          <a:noFill/>
          <a:ln w="25400" algn="ctr">
            <a:solidFill>
              <a:srgbClr val="FFFF00"/>
            </a:solidFill>
            <a:round/>
            <a:headEnd/>
            <a:tailEnd type="arrow" w="med" len="med"/>
          </a:ln>
        </p:spPr>
      </p:cxnSp>
      <p:cxnSp>
        <p:nvCxnSpPr>
          <p:cNvPr id="16400" name="Straight Arrow Connector 22"/>
          <p:cNvCxnSpPr>
            <a:cxnSpLocks noChangeShapeType="1"/>
          </p:cNvCxnSpPr>
          <p:nvPr/>
        </p:nvCxnSpPr>
        <p:spPr bwMode="auto">
          <a:xfrm rot="10800000">
            <a:off x="3581400" y="4572000"/>
            <a:ext cx="1371600" cy="1295400"/>
          </a:xfrm>
          <a:prstGeom prst="straightConnector1">
            <a:avLst/>
          </a:prstGeom>
          <a:noFill/>
          <a:ln w="25400" algn="ctr">
            <a:solidFill>
              <a:srgbClr val="FFFF00"/>
            </a:solidFill>
            <a:round/>
            <a:headEnd/>
            <a:tailEnd type="arrow" w="med" len="med"/>
          </a:ln>
        </p:spPr>
      </p:cxnSp>
      <p:sp>
        <p:nvSpPr>
          <p:cNvPr id="16401" name="Text Box 3"/>
          <p:cNvSpPr txBox="1">
            <a:spLocks noChangeArrowheads="1"/>
          </p:cNvSpPr>
          <p:nvPr/>
        </p:nvSpPr>
        <p:spPr bwMode="auto">
          <a:xfrm>
            <a:off x="5791200" y="5791200"/>
            <a:ext cx="3124200" cy="276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Protective Shields (x10)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4B8F6B91-4A6A-47BB-ADF1-2ADEA75FBD9F}" type="slidenum">
              <a:rPr lang="en-US" smtClean="0"/>
              <a:pPr/>
              <a:t>2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4101" name="Rectangle 2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Rounded MT Bold" pitchFamily="34" charset="0"/>
              </a:rPr>
              <a:t>Cavity Tuning Machines Status</a:t>
            </a:r>
          </a:p>
        </p:txBody>
      </p:sp>
      <p:sp>
        <p:nvSpPr>
          <p:cNvPr id="4102" name="Rectangle 27"/>
          <p:cNvSpPr>
            <a:spLocks noGrp="1" noChangeArrowheads="1"/>
          </p:cNvSpPr>
          <p:nvPr>
            <p:ph type="body" idx="4294967295"/>
          </p:nvPr>
        </p:nvSpPr>
        <p:spPr>
          <a:xfrm>
            <a:off x="5334000" y="1066800"/>
            <a:ext cx="3124200" cy="4038600"/>
          </a:xfrm>
        </p:spPr>
        <p:txBody>
          <a:bodyPr/>
          <a:lstStyle/>
          <a:p>
            <a:pPr eaLnBrk="1" hangingPunct="1"/>
            <a:r>
              <a:rPr lang="en-US" sz="1800" smtClean="0"/>
              <a:t>DESY delivered the FNAL and KEK machines mechanical assemblies to FNAL on August 2009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A few mechanical parts need to be redesigned and fabricated, DESY expects delivery of final parts by end of January 2010</a:t>
            </a:r>
          </a:p>
          <a:p>
            <a:pPr eaLnBrk="1" hangingPunct="1"/>
            <a:endParaRPr lang="en-US" smtClean="0"/>
          </a:p>
        </p:txBody>
      </p:sp>
      <p:pic>
        <p:nvPicPr>
          <p:cNvPr id="4103" name="Picture 28" descr="Tuning Machines in IC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90650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57" name="Text Box 29"/>
          <p:cNvSpPr txBox="1">
            <a:spLocks noChangeArrowheads="1"/>
          </p:cNvSpPr>
          <p:nvPr/>
        </p:nvSpPr>
        <p:spPr bwMode="auto">
          <a:xfrm>
            <a:off x="304800" y="5105400"/>
            <a:ext cx="4724400" cy="641350"/>
          </a:xfrm>
          <a:prstGeom prst="rect">
            <a:avLst/>
          </a:prstGeom>
          <a:solidFill>
            <a:schemeClr val="bg1">
              <a:lumMod val="9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b="1" dirty="0"/>
              <a:t>DESY and KEK machines at </a:t>
            </a:r>
            <a:r>
              <a:rPr lang="en-US" sz="1800" b="1" dirty="0" err="1"/>
              <a:t>Fermilab</a:t>
            </a:r>
            <a:r>
              <a:rPr lang="en-US" sz="1800" b="1" dirty="0"/>
              <a:t> Industrial Center Building (ICB)</a:t>
            </a:r>
          </a:p>
        </p:txBody>
      </p:sp>
      <p:pic>
        <p:nvPicPr>
          <p:cNvPr id="4105" name="Picture 30"/>
          <p:cNvPicPr>
            <a:picLocks noChangeAspect="1" noChangeArrowheads="1"/>
          </p:cNvPicPr>
          <p:nvPr/>
        </p:nvPicPr>
        <p:blipFill>
          <a:blip r:embed="rId3" cstate="print"/>
          <a:srcRect t="22701" r="1430"/>
          <a:stretch>
            <a:fillRect/>
          </a:stretch>
        </p:blipFill>
        <p:spPr bwMode="auto">
          <a:xfrm>
            <a:off x="4876800" y="5334000"/>
            <a:ext cx="38100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3AAAD469-9351-49D5-8F36-FEA288482BF5}" type="slidenum">
              <a:rPr lang="en-US" smtClean="0"/>
              <a:pPr/>
              <a:t>3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200" smtClean="0">
                <a:latin typeface="Arial Rounded MT Bold" pitchFamily="34" charset="0"/>
              </a:rPr>
              <a:t>Control Rack Fabrication Status</a:t>
            </a:r>
          </a:p>
        </p:txBody>
      </p:sp>
      <p:pic>
        <p:nvPicPr>
          <p:cNvPr id="512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066800"/>
            <a:ext cx="179863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066800"/>
            <a:ext cx="1752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4572000" y="1066800"/>
            <a:ext cx="38862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Design complete and fully tested with prototype rack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First production control rack completed by mid-January 2010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All four production control racks completed by end of April 2010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Each control rack include five FNAL-developed electronics boxes</a:t>
            </a:r>
          </a:p>
        </p:txBody>
      </p:sp>
      <p:sp>
        <p:nvSpPr>
          <p:cNvPr id="5129" name="Text Box 6"/>
          <p:cNvSpPr txBox="1">
            <a:spLocks noChangeArrowheads="1"/>
          </p:cNvSpPr>
          <p:nvPr/>
        </p:nvSpPr>
        <p:spPr bwMode="auto">
          <a:xfrm>
            <a:off x="685800" y="5943600"/>
            <a:ext cx="35814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First production control rack fabrication in progress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832BE673-D80A-4A29-9AA3-A907EF0F42F3}" type="slidenum">
              <a:rPr lang="en-US" smtClean="0"/>
              <a:pPr/>
              <a:t>4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Rounded MT Bold" pitchFamily="34" charset="0"/>
              </a:rPr>
              <a:t>FNAL Electronic Boxes</a:t>
            </a:r>
          </a:p>
        </p:txBody>
      </p:sp>
      <p:pic>
        <p:nvPicPr>
          <p:cNvPr id="615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338" y="1066800"/>
            <a:ext cx="250666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006850"/>
            <a:ext cx="30480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066800"/>
            <a:ext cx="2819400" cy="254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1066800"/>
            <a:ext cx="32766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4038600"/>
            <a:ext cx="3124200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28600" y="3505200"/>
            <a:ext cx="2438400" cy="2746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Emergency Trip System Box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400800" y="3505200"/>
            <a:ext cx="2438400" cy="2746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Data Acquisition Box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371600" y="6019800"/>
            <a:ext cx="2438400" cy="2746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Motion Inhibit Box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200400" y="3505200"/>
            <a:ext cx="2438400" cy="2746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Linear Actuator Drive Box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5486400" y="5943600"/>
            <a:ext cx="2438400" cy="2746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Manual Control Box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C0747E7E-C81F-496A-9697-2377E84EC8F2}" type="slidenum">
              <a:rPr lang="en-US" smtClean="0"/>
              <a:pPr/>
              <a:t>5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Rounded MT Bold" pitchFamily="34" charset="0"/>
              </a:rPr>
              <a:t>Software Development Status</a:t>
            </a:r>
          </a:p>
        </p:txBody>
      </p:sp>
      <p:pic>
        <p:nvPicPr>
          <p:cNvPr id="7174" name="Picture 9"/>
          <p:cNvPicPr>
            <a:picLocks noChangeAspect="1" noChangeArrowheads="1"/>
          </p:cNvPicPr>
          <p:nvPr/>
        </p:nvPicPr>
        <p:blipFill>
          <a:blip r:embed="rId2" cstate="print"/>
          <a:srcRect r="15517"/>
          <a:stretch>
            <a:fillRect/>
          </a:stretch>
        </p:blipFill>
        <p:spPr bwMode="auto">
          <a:xfrm>
            <a:off x="152400" y="1143000"/>
            <a:ext cx="44037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4648200" y="1066800"/>
            <a:ext cx="4038600" cy="533400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Based on a framework/plug-in architecture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Framework developed and tested, automation features included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Most plug-ins developed and tested: all functions for tuning a cavity are available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More testing and debugging needed for exception handling, reliability. Automatic eccentricity correction mechanical model under development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First complete release by April 2010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Additional automation and speed expected to evolve as more operational experience is gained</a:t>
            </a:r>
          </a:p>
          <a:p>
            <a:pPr eaLnBrk="1" hangingPunct="1">
              <a:lnSpc>
                <a:spcPct val="80000"/>
              </a:lnSpc>
            </a:pPr>
            <a:endParaRPr lang="en-US" sz="2000" smtClean="0"/>
          </a:p>
        </p:txBody>
      </p:sp>
      <p:sp>
        <p:nvSpPr>
          <p:cNvPr id="7176" name="Text Box 11"/>
          <p:cNvSpPr txBox="1">
            <a:spLocks noChangeArrowheads="1"/>
          </p:cNvSpPr>
          <p:nvPr/>
        </p:nvSpPr>
        <p:spPr bwMode="auto">
          <a:xfrm>
            <a:off x="1295400" y="4953000"/>
            <a:ext cx="2438400" cy="27463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Operator display example</a:t>
            </a:r>
          </a:p>
        </p:txBody>
      </p: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381000" y="5410200"/>
            <a:ext cx="4038600" cy="9144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1200" b="1"/>
              <a:t>Plug-in examples: cavity model, eccentricity measurement, bead-pull measurement, spectrum measurement, gate service, train positioning, touch service, tuning, eccentricity model, monitoring GUI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200" b="1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6632B613-B6B8-4C60-9F31-16CF65F16168}" type="slidenum">
              <a:rPr lang="en-US" smtClean="0"/>
              <a:pPr/>
              <a:t>6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Rounded MT Bold" pitchFamily="34" charset="0"/>
              </a:rPr>
              <a:t>9-cell Cavity Tuning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0" y="1066800"/>
            <a:ext cx="3124200" cy="3505200"/>
          </a:xfrm>
        </p:spPr>
        <p:txBody>
          <a:bodyPr/>
          <a:lstStyle/>
          <a:p>
            <a:pPr eaLnBrk="1" hangingPunct="1"/>
            <a:r>
              <a:rPr lang="en-US" sz="1800" smtClean="0"/>
              <a:t>Tuning of a 9-cell cavity with the FNAL-developed control system demonstrated on December 2009</a:t>
            </a:r>
          </a:p>
          <a:p>
            <a:pPr eaLnBrk="1" hangingPunct="1"/>
            <a:r>
              <a:rPr lang="en-US" sz="1800" smtClean="0"/>
              <a:t>Results: </a:t>
            </a:r>
          </a:p>
          <a:p>
            <a:pPr lvl="1" eaLnBrk="1" hangingPunct="1"/>
            <a:r>
              <a:rPr lang="en-US" sz="1600" smtClean="0"/>
              <a:t>Field flatness from 78% to 99%</a:t>
            </a:r>
          </a:p>
          <a:p>
            <a:pPr lvl="1" eaLnBrk="1" hangingPunct="1"/>
            <a:r>
              <a:rPr lang="en-US" sz="1600" smtClean="0"/>
              <a:t>Deviation from target frequency from -430 KHz to -6 KHz</a:t>
            </a:r>
          </a:p>
          <a:p>
            <a:pPr lvl="1" eaLnBrk="1" hangingPunct="1"/>
            <a:r>
              <a:rPr lang="en-US" sz="1600" smtClean="0"/>
              <a:t>Cavity kept straight</a:t>
            </a:r>
          </a:p>
          <a:p>
            <a:pPr eaLnBrk="1" hangingPunct="1"/>
            <a:endParaRPr lang="en-US" sz="3200" smtClean="0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66800"/>
            <a:ext cx="5556250" cy="37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AF84947E-8BDC-4CBA-9BDA-7FFFAC4F0EFD}" type="slidenum">
              <a:rPr lang="en-US" smtClean="0"/>
              <a:pPr/>
              <a:t>7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Rounded MT Bold" pitchFamily="34" charset="0"/>
              </a:rPr>
              <a:t>Tuning Model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2" cstate="print"/>
          <a:srcRect b="12962"/>
          <a:stretch>
            <a:fillRect/>
          </a:stretch>
        </p:blipFill>
        <p:spPr bwMode="auto">
          <a:xfrm>
            <a:off x="457200" y="3810000"/>
            <a:ext cx="471963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3886200"/>
            <a:ext cx="2362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990600"/>
            <a:ext cx="572452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Text Box 7"/>
          <p:cNvSpPr txBox="1">
            <a:spLocks noChangeArrowheads="1"/>
          </p:cNvSpPr>
          <p:nvPr/>
        </p:nvSpPr>
        <p:spPr bwMode="auto">
          <a:xfrm>
            <a:off x="2133600" y="2286000"/>
            <a:ext cx="49530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n-pole lumped parameter model of coupled LC oscillators, with automated phase assignment algorithm</a:t>
            </a:r>
          </a:p>
        </p:txBody>
      </p:sp>
      <p:sp>
        <p:nvSpPr>
          <p:cNvPr id="9226" name="Text Box 8"/>
          <p:cNvSpPr txBox="1">
            <a:spLocks noChangeArrowheads="1"/>
          </p:cNvSpPr>
          <p:nvPr/>
        </p:nvSpPr>
        <p:spPr bwMode="auto">
          <a:xfrm>
            <a:off x="457200" y="3276600"/>
            <a:ext cx="4724400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Model input: target frequency, modal frequencies, frequency shifts during bead pull at each mode</a:t>
            </a:r>
          </a:p>
        </p:txBody>
      </p:sp>
      <p:sp>
        <p:nvSpPr>
          <p:cNvPr id="9227" name="Text Box 9"/>
          <p:cNvSpPr txBox="1">
            <a:spLocks noChangeArrowheads="1"/>
          </p:cNvSpPr>
          <p:nvPr/>
        </p:nvSpPr>
        <p:spPr bwMode="auto">
          <a:xfrm>
            <a:off x="5791200" y="3276600"/>
            <a:ext cx="2590800" cy="639763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/>
              <a:t>Model output: PI-mode target frequencies as each cell is tuned in turn</a:t>
            </a:r>
          </a:p>
        </p:txBody>
      </p:sp>
      <p:sp>
        <p:nvSpPr>
          <p:cNvPr id="9228" name="Rounded Rectangle 11"/>
          <p:cNvSpPr>
            <a:spLocks noChangeArrowheads="1"/>
          </p:cNvSpPr>
          <p:nvPr/>
        </p:nvSpPr>
        <p:spPr bwMode="auto">
          <a:xfrm>
            <a:off x="381000" y="4191000"/>
            <a:ext cx="3810000" cy="190500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9229" name="TextBox 12"/>
          <p:cNvSpPr txBox="1">
            <a:spLocks noChangeArrowheads="1"/>
          </p:cNvSpPr>
          <p:nvPr/>
        </p:nvSpPr>
        <p:spPr bwMode="auto">
          <a:xfrm>
            <a:off x="1066800" y="6096000"/>
            <a:ext cx="2514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Bead pull measurements</a:t>
            </a:r>
          </a:p>
        </p:txBody>
      </p:sp>
      <p:sp>
        <p:nvSpPr>
          <p:cNvPr id="9230" name="Rounded Rectangle 13"/>
          <p:cNvSpPr>
            <a:spLocks noChangeArrowheads="1"/>
          </p:cNvSpPr>
          <p:nvPr/>
        </p:nvSpPr>
        <p:spPr bwMode="auto">
          <a:xfrm>
            <a:off x="4267200" y="4191000"/>
            <a:ext cx="990600" cy="1905000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9231" name="TextBox 14"/>
          <p:cNvSpPr txBox="1">
            <a:spLocks noChangeArrowheads="1"/>
          </p:cNvSpPr>
          <p:nvPr/>
        </p:nvSpPr>
        <p:spPr bwMode="auto">
          <a:xfrm>
            <a:off x="3886200" y="6096000"/>
            <a:ext cx="2514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Spectrum measurements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1A9B561F-3CDC-4BF6-A3BE-C5D766338A32}" type="slidenum">
              <a:rPr lang="en-US" smtClean="0"/>
              <a:pPr/>
              <a:t>8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Rounded MT Bold" pitchFamily="34" charset="0"/>
              </a:rPr>
              <a:t>Tuning Algorithm</a:t>
            </a: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143000"/>
            <a:ext cx="5715000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019800" y="990600"/>
            <a:ext cx="2743200" cy="54102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b="1" kern="0" dirty="0"/>
              <a:t>Program automatically moves tuning jaws to achieve model </a:t>
            </a:r>
            <a:r>
              <a:rPr lang="en-US" sz="1800" b="1" kern="0" dirty="0" err="1"/>
              <a:t>dF</a:t>
            </a:r>
            <a:r>
              <a:rPr lang="en-US" sz="1800" b="1" kern="0" dirty="0"/>
              <a:t> while keeping laser spot centered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b="1" kern="0" dirty="0"/>
              <a:t>PI-mode frequency feedback provided by network analyzer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b="1" kern="0" dirty="0"/>
              <a:t>For eccentricity corrections, program will move tuning jaws while shifting laser spot to new (x,y) coordinate provided by mechanical model (under development)</a:t>
            </a:r>
            <a:endParaRPr lang="en-US" sz="1600" b="1" kern="0" dirty="0">
              <a:solidFill>
                <a:srgbClr val="000099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en-US" sz="3200" b="1" kern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1/11/2010</a:t>
            </a:r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Cavity Tuning Machines Update</a:t>
            </a:r>
          </a:p>
        </p:txBody>
      </p:sp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B7DB088-7240-4BFF-ABA6-D93BE8324E81}" type="slidenum">
              <a:rPr lang="en-US" smtClean="0"/>
              <a:pPr/>
              <a:t>9</a:t>
            </a:fld>
            <a:endParaRPr lang="en-US" smtClean="0">
              <a:latin typeface="Times" pitchFamily="18" charset="0"/>
            </a:endParaRPr>
          </a:p>
        </p:txBody>
      </p:sp>
      <p:sp>
        <p:nvSpPr>
          <p:cNvPr id="1126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Rounded MT Bold" pitchFamily="34" charset="0"/>
              </a:rPr>
              <a:t>Cavity Alignment Laser</a:t>
            </a:r>
          </a:p>
        </p:txBody>
      </p:sp>
      <p:pic>
        <p:nvPicPr>
          <p:cNvPr id="11270" name="Picture 2" descr="Q:\ILC Tuning Machine\FNAL Project\SRF Presentation - January 2010\Cavity Pictures\DSC01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3" descr="Q:\ILC Tuning Machine\FNAL Project\SRF Presentation - January 2010\Cavity Pictures\DSC01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066800"/>
            <a:ext cx="210502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962400"/>
            <a:ext cx="44958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3276600" y="2133600"/>
            <a:ext cx="3581400" cy="381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rot="5400000">
            <a:off x="5829300" y="2628900"/>
            <a:ext cx="1981200" cy="990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28600" y="4953000"/>
            <a:ext cx="3962400" cy="1447800"/>
          </a:xfrm>
          <a:prstGeom prst="rect">
            <a:avLst/>
          </a:prstGeom>
          <a:noFill/>
          <a:ln w="19050">
            <a:solidFill>
              <a:srgbClr val="0066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b="1" kern="0" dirty="0"/>
              <a:t>Cavity alignment laser spot captured with camera and digitized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en-US" sz="1800" b="1" kern="0" dirty="0"/>
              <a:t>Key to enable tuning automation</a:t>
            </a:r>
            <a:endParaRPr lang="en-US" sz="3200" b="1" kern="0" dirty="0"/>
          </a:p>
        </p:txBody>
      </p:sp>
      <p:sp>
        <p:nvSpPr>
          <p:cNvPr id="11276" name="Text Box 11"/>
          <p:cNvSpPr txBox="1">
            <a:spLocks noChangeArrowheads="1"/>
          </p:cNvSpPr>
          <p:nvPr/>
        </p:nvSpPr>
        <p:spPr bwMode="auto">
          <a:xfrm>
            <a:off x="3657600" y="3276600"/>
            <a:ext cx="1066800" cy="276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Mirror</a:t>
            </a:r>
          </a:p>
        </p:txBody>
      </p:sp>
      <p:sp>
        <p:nvSpPr>
          <p:cNvPr id="11277" name="Text Box 11"/>
          <p:cNvSpPr txBox="1">
            <a:spLocks noChangeArrowheads="1"/>
          </p:cNvSpPr>
          <p:nvPr/>
        </p:nvSpPr>
        <p:spPr bwMode="auto">
          <a:xfrm>
            <a:off x="7848600" y="1676400"/>
            <a:ext cx="1066800" cy="276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Camera</a:t>
            </a:r>
          </a:p>
        </p:txBody>
      </p:sp>
      <p:sp>
        <p:nvSpPr>
          <p:cNvPr id="11278" name="Text Box 11"/>
          <p:cNvSpPr txBox="1">
            <a:spLocks noChangeArrowheads="1"/>
          </p:cNvSpPr>
          <p:nvPr/>
        </p:nvSpPr>
        <p:spPr bwMode="auto">
          <a:xfrm>
            <a:off x="7924800" y="2362200"/>
            <a:ext cx="1066800" cy="2762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/>
              <a:t>Laser</a:t>
            </a:r>
          </a:p>
        </p:txBody>
      </p:sp>
      <p:cxnSp>
        <p:nvCxnSpPr>
          <p:cNvPr id="22" name="Straight Arrow Connector 21"/>
          <p:cNvCxnSpPr>
            <a:stCxn id="11276" idx="1"/>
          </p:cNvCxnSpPr>
          <p:nvPr/>
        </p:nvCxnSpPr>
        <p:spPr bwMode="auto">
          <a:xfrm rot="10800000" flipV="1">
            <a:off x="3352800" y="3414713"/>
            <a:ext cx="304800" cy="142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>
            <a:stCxn id="11278" idx="1"/>
          </p:cNvCxnSpPr>
          <p:nvPr/>
        </p:nvCxnSpPr>
        <p:spPr bwMode="auto">
          <a:xfrm rot="10800000">
            <a:off x="7620000" y="2452688"/>
            <a:ext cx="304800" cy="4762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11277" idx="1"/>
          </p:cNvCxnSpPr>
          <p:nvPr/>
        </p:nvCxnSpPr>
        <p:spPr bwMode="auto">
          <a:xfrm rot="10800000" flipV="1">
            <a:off x="7543800" y="1814513"/>
            <a:ext cx="304800" cy="9048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3_TID_DivHead_SA_2009">
  <a:themeElements>
    <a:clrScheme name="">
      <a:dk1>
        <a:srgbClr val="000000"/>
      </a:dk1>
      <a:lt1>
        <a:srgbClr val="FFFFF7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A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TID_DivHead_SA_2009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GDE TESLA 03-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DE TESLA 03-05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DE TESLA 03-05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2834</TotalTime>
  <Words>743</Words>
  <Application>Microsoft Office PowerPoint</Application>
  <PresentationFormat>On-screen Show (4:3)</PresentationFormat>
  <Paragraphs>123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Times</vt:lpstr>
      <vt:lpstr>Arial Rounded MT Bold</vt:lpstr>
      <vt:lpstr>3_TID_DivHead_SA_2009</vt:lpstr>
      <vt:lpstr>Cavity Tuning Machines  Project Update</vt:lpstr>
      <vt:lpstr>Cavity Tuning Machines Status</vt:lpstr>
      <vt:lpstr>Control Rack Fabrication Status</vt:lpstr>
      <vt:lpstr>FNAL Electronic Boxes</vt:lpstr>
      <vt:lpstr>Software Development Status</vt:lpstr>
      <vt:lpstr>9-cell Cavity Tuning</vt:lpstr>
      <vt:lpstr>Tuning Model</vt:lpstr>
      <vt:lpstr>Tuning Algorithm</vt:lpstr>
      <vt:lpstr>Cavity Alignment Laser</vt:lpstr>
      <vt:lpstr>Eccentricity Measurements</vt:lpstr>
      <vt:lpstr>Reference Flange Perpendicularity</vt:lpstr>
      <vt:lpstr>Eccentricity Measurements</vt:lpstr>
      <vt:lpstr>Cavity Tuning Machines Cost</vt:lpstr>
      <vt:lpstr>Main Changes for 650 MHz cavities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ruben</dc:creator>
  <cp:lastModifiedBy>shilpee</cp:lastModifiedBy>
  <cp:revision>241</cp:revision>
  <dcterms:created xsi:type="dcterms:W3CDTF">2009-02-24T19:47:54Z</dcterms:created>
  <dcterms:modified xsi:type="dcterms:W3CDTF">2010-01-25T20:28:24Z</dcterms:modified>
</cp:coreProperties>
</file>