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6" r:id="rId4"/>
    <p:sldId id="267" r:id="rId5"/>
    <p:sldId id="268" r:id="rId6"/>
    <p:sldId id="269" r:id="rId7"/>
    <p:sldId id="270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31EBF-37F4-433E-BF90-FBC9A8794828}" type="datetimeFigureOut">
              <a:rPr lang="en-US"/>
              <a:pPr>
                <a:defRPr/>
              </a:pPr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787EB-3071-478E-A18D-F35F066EAD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4FC7C-C2E2-43D2-8CD3-9BB7C6DE76CE}" type="datetimeFigureOut">
              <a:rPr lang="en-US"/>
              <a:pPr>
                <a:defRPr/>
              </a:pPr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F8BBF-8D94-4FDD-B135-CEAA4A9EA9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073CA-FD9B-4494-B96F-20C55AA4C2A3}" type="datetimeFigureOut">
              <a:rPr lang="en-US"/>
              <a:pPr>
                <a:defRPr/>
              </a:pPr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26D6C-3530-4F86-9570-66B8B12007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E396D-A51C-4CB8-B167-E56FF0AEAE6F}" type="datetimeFigureOut">
              <a:rPr lang="en-US"/>
              <a:pPr>
                <a:defRPr/>
              </a:pPr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5205D-3332-4F2F-B679-B88A677E9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1E558-A2EB-4E8A-973D-DDD281E6AB37}" type="datetimeFigureOut">
              <a:rPr lang="en-US"/>
              <a:pPr>
                <a:defRPr/>
              </a:pPr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4A3B3-9B12-4C87-ABBD-B91168A541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3F40D-5B50-4239-BAC3-406D1A79D188}" type="datetimeFigureOut">
              <a:rPr lang="en-US"/>
              <a:pPr>
                <a:defRPr/>
              </a:pPr>
              <a:t>1/25/2010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BD98E-A394-4534-862F-B785545E6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6EC15-9F00-4597-A9E8-CCB702A7E0FC}" type="datetimeFigureOut">
              <a:rPr lang="en-US"/>
              <a:pPr>
                <a:defRPr/>
              </a:pPr>
              <a:t>1/25/2010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152A6-662E-4E59-A665-046D2F994A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AF6CB-FE92-4E11-98E1-2EFD92A1A39F}" type="datetimeFigureOut">
              <a:rPr lang="en-US"/>
              <a:pPr>
                <a:defRPr/>
              </a:pPr>
              <a:t>1/25/2010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7BAF2-80BF-4D40-86F6-571D1D81F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985BC-D4E5-4F5B-AA3A-13458EA9D56A}" type="datetimeFigureOut">
              <a:rPr lang="en-US"/>
              <a:pPr>
                <a:defRPr/>
              </a:pPr>
              <a:t>1/25/2010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FCCD2-34AA-409B-BD53-D628F83F99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CF10C-DA57-4E26-9786-CD27996CC553}" type="datetimeFigureOut">
              <a:rPr lang="en-US"/>
              <a:pPr>
                <a:defRPr/>
              </a:pPr>
              <a:t>1/25/2010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6B32F-0C3B-428A-8CAE-29539FCAF9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F0930-92DE-4484-BFE1-7F9A0E3A097B}" type="datetimeFigureOut">
              <a:rPr lang="en-US"/>
              <a:pPr>
                <a:defRPr/>
              </a:pPr>
              <a:t>1/25/2010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B44BB-85E5-497B-BDD0-D2E38C59E7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5674805-9410-43D9-9579-1FA736BEA246}" type="datetimeFigureOut">
              <a:rPr lang="en-US"/>
              <a:pPr>
                <a:defRPr/>
              </a:pPr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4FD3C69-9CEF-4B26-BB59-13C56B1E43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wmf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457200" y="1981200"/>
            <a:ext cx="8229600" cy="1831975"/>
          </a:xfrm>
        </p:spPr>
        <p:txBody>
          <a:bodyPr/>
          <a:lstStyle/>
          <a:p>
            <a:pPr eaLnBrk="1" hangingPunct="1"/>
            <a:r>
              <a:rPr lang="en-US" altLang="zh-CN" sz="3600" smtClean="0"/>
              <a:t>Laser re-melting pit technique for single-cell SRF cavity gradient pushing</a:t>
            </a: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solidFill>
                  <a:srgbClr val="898989"/>
                </a:solidFill>
              </a:rPr>
              <a:t>Mingqi Ge, Genfa Wu, Jinhao Ruan, Thomas nicol, Lance Cooley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Number Placeholder 3"/>
          <p:cNvSpPr txBox="1">
            <a:spLocks noGrp="1"/>
          </p:cNvSpPr>
          <p:nvPr/>
        </p:nvSpPr>
        <p:spPr bwMode="auto">
          <a:xfrm>
            <a:off x="65500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10C86C7-4DB5-4D37-808B-BB4EFCB22F14}" type="slidenum">
              <a:rPr lang="en-US" altLang="zh-CN" sz="1400"/>
              <a:pPr algn="r"/>
              <a:t>2</a:t>
            </a:fld>
            <a:endParaRPr lang="en-US" altLang="zh-CN" sz="1400"/>
          </a:p>
        </p:txBody>
      </p:sp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Line 7"/>
          <p:cNvSpPr>
            <a:spLocks noChangeShapeType="1"/>
          </p:cNvSpPr>
          <p:nvPr/>
        </p:nvSpPr>
        <p:spPr bwMode="auto">
          <a:xfrm flipH="1" flipV="1">
            <a:off x="990600" y="4953000"/>
            <a:ext cx="76200" cy="5334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0" name="Text Box 8"/>
          <p:cNvSpPr txBox="1">
            <a:spLocks noChangeArrowheads="1"/>
          </p:cNvSpPr>
          <p:nvPr/>
        </p:nvSpPr>
        <p:spPr bwMode="auto">
          <a:xfrm>
            <a:off x="228600" y="5486400"/>
            <a:ext cx="16002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Laser source</a:t>
            </a:r>
          </a:p>
        </p:txBody>
      </p:sp>
      <p:sp>
        <p:nvSpPr>
          <p:cNvPr id="14341" name="Text Box 9"/>
          <p:cNvSpPr txBox="1">
            <a:spLocks noChangeArrowheads="1"/>
          </p:cNvSpPr>
          <p:nvPr/>
        </p:nvSpPr>
        <p:spPr bwMode="auto">
          <a:xfrm>
            <a:off x="2438400" y="5638800"/>
            <a:ext cx="19050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Ar gas cylinder</a:t>
            </a:r>
          </a:p>
        </p:txBody>
      </p:sp>
      <p:sp>
        <p:nvSpPr>
          <p:cNvPr id="14342" name="Line 10"/>
          <p:cNvSpPr>
            <a:spLocks noChangeShapeType="1"/>
          </p:cNvSpPr>
          <p:nvPr/>
        </p:nvSpPr>
        <p:spPr bwMode="auto">
          <a:xfrm flipH="1" flipV="1">
            <a:off x="3124200" y="5105400"/>
            <a:ext cx="76200" cy="5334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3" name="Line 11"/>
          <p:cNvSpPr>
            <a:spLocks noChangeShapeType="1"/>
          </p:cNvSpPr>
          <p:nvPr/>
        </p:nvSpPr>
        <p:spPr bwMode="auto">
          <a:xfrm>
            <a:off x="2743200" y="1676400"/>
            <a:ext cx="76200" cy="8382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4" name="Text Box 12"/>
          <p:cNvSpPr txBox="1">
            <a:spLocks noChangeArrowheads="1"/>
          </p:cNvSpPr>
          <p:nvPr/>
        </p:nvSpPr>
        <p:spPr bwMode="auto">
          <a:xfrm>
            <a:off x="1752600" y="1295400"/>
            <a:ext cx="16002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CCD camera</a:t>
            </a:r>
          </a:p>
        </p:txBody>
      </p:sp>
      <p:sp>
        <p:nvSpPr>
          <p:cNvPr id="14345" name="Line 13"/>
          <p:cNvSpPr>
            <a:spLocks noChangeShapeType="1"/>
          </p:cNvSpPr>
          <p:nvPr/>
        </p:nvSpPr>
        <p:spPr bwMode="auto">
          <a:xfrm>
            <a:off x="4419600" y="1752600"/>
            <a:ext cx="76200" cy="8382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6" name="Text Box 14"/>
          <p:cNvSpPr txBox="1">
            <a:spLocks noChangeArrowheads="1"/>
          </p:cNvSpPr>
          <p:nvPr/>
        </p:nvSpPr>
        <p:spPr bwMode="auto">
          <a:xfrm>
            <a:off x="3683000" y="1260475"/>
            <a:ext cx="1600200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Laser beam deliver line</a:t>
            </a:r>
          </a:p>
        </p:txBody>
      </p:sp>
      <p:sp>
        <p:nvSpPr>
          <p:cNvPr id="14347" name="Line 15"/>
          <p:cNvSpPr>
            <a:spLocks noChangeShapeType="1"/>
          </p:cNvSpPr>
          <p:nvPr/>
        </p:nvSpPr>
        <p:spPr bwMode="auto">
          <a:xfrm flipV="1">
            <a:off x="3810000" y="3886200"/>
            <a:ext cx="228600" cy="4572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8" name="Text Box 16"/>
          <p:cNvSpPr txBox="1">
            <a:spLocks noChangeArrowheads="1"/>
          </p:cNvSpPr>
          <p:nvPr/>
        </p:nvSpPr>
        <p:spPr bwMode="auto">
          <a:xfrm>
            <a:off x="3124200" y="4343400"/>
            <a:ext cx="1600200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Laser focus platform</a:t>
            </a:r>
          </a:p>
        </p:txBody>
      </p:sp>
      <p:sp>
        <p:nvSpPr>
          <p:cNvPr id="14349" name="Line 17"/>
          <p:cNvSpPr>
            <a:spLocks noChangeShapeType="1"/>
          </p:cNvSpPr>
          <p:nvPr/>
        </p:nvSpPr>
        <p:spPr bwMode="auto">
          <a:xfrm flipH="1" flipV="1">
            <a:off x="6019800" y="4114800"/>
            <a:ext cx="0" cy="5334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0" name="Text Box 18"/>
          <p:cNvSpPr txBox="1">
            <a:spLocks noChangeArrowheads="1"/>
          </p:cNvSpPr>
          <p:nvPr/>
        </p:nvSpPr>
        <p:spPr bwMode="auto">
          <a:xfrm>
            <a:off x="5181600" y="4648200"/>
            <a:ext cx="16002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X-Y stage</a:t>
            </a:r>
          </a:p>
        </p:txBody>
      </p:sp>
      <p:sp>
        <p:nvSpPr>
          <p:cNvPr id="14351" name="Line 19"/>
          <p:cNvSpPr>
            <a:spLocks noChangeShapeType="1"/>
          </p:cNvSpPr>
          <p:nvPr/>
        </p:nvSpPr>
        <p:spPr bwMode="auto">
          <a:xfrm flipH="1" flipV="1">
            <a:off x="6172200" y="3581400"/>
            <a:ext cx="457200" cy="3048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2" name="Text Box 20"/>
          <p:cNvSpPr txBox="1">
            <a:spLocks noChangeArrowheads="1"/>
          </p:cNvSpPr>
          <p:nvPr/>
        </p:nvSpPr>
        <p:spPr bwMode="auto">
          <a:xfrm>
            <a:off x="6324600" y="3886200"/>
            <a:ext cx="1371600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V-block with rollers</a:t>
            </a:r>
          </a:p>
        </p:txBody>
      </p:sp>
      <p:sp>
        <p:nvSpPr>
          <p:cNvPr id="14353" name="Line 21"/>
          <p:cNvSpPr>
            <a:spLocks noChangeShapeType="1"/>
          </p:cNvSpPr>
          <p:nvPr/>
        </p:nvSpPr>
        <p:spPr bwMode="auto">
          <a:xfrm>
            <a:off x="6096000" y="1752600"/>
            <a:ext cx="76200" cy="8382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4" name="Text Box 22"/>
          <p:cNvSpPr txBox="1">
            <a:spLocks noChangeArrowheads="1"/>
          </p:cNvSpPr>
          <p:nvPr/>
        </p:nvSpPr>
        <p:spPr bwMode="auto">
          <a:xfrm>
            <a:off x="5486400" y="1365250"/>
            <a:ext cx="11430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Monitor</a:t>
            </a:r>
          </a:p>
        </p:txBody>
      </p:sp>
      <p:sp>
        <p:nvSpPr>
          <p:cNvPr id="14355" name="Line 23"/>
          <p:cNvSpPr>
            <a:spLocks noChangeShapeType="1"/>
          </p:cNvSpPr>
          <p:nvPr/>
        </p:nvSpPr>
        <p:spPr bwMode="auto">
          <a:xfrm>
            <a:off x="7620000" y="1981200"/>
            <a:ext cx="76200" cy="8382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6" name="Text Box 24"/>
          <p:cNvSpPr txBox="1">
            <a:spLocks noChangeArrowheads="1"/>
          </p:cNvSpPr>
          <p:nvPr/>
        </p:nvSpPr>
        <p:spPr bwMode="auto">
          <a:xfrm>
            <a:off x="7010400" y="1600200"/>
            <a:ext cx="1447800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Gas nozzle holder</a:t>
            </a:r>
          </a:p>
        </p:txBody>
      </p:sp>
      <p:sp>
        <p:nvSpPr>
          <p:cNvPr id="14357" name="Line 25"/>
          <p:cNvSpPr>
            <a:spLocks noChangeShapeType="1"/>
          </p:cNvSpPr>
          <p:nvPr/>
        </p:nvSpPr>
        <p:spPr bwMode="auto">
          <a:xfrm flipV="1">
            <a:off x="7848600" y="2971800"/>
            <a:ext cx="304800" cy="2286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8" name="Text Box 26"/>
          <p:cNvSpPr txBox="1">
            <a:spLocks noChangeArrowheads="1"/>
          </p:cNvSpPr>
          <p:nvPr/>
        </p:nvSpPr>
        <p:spPr bwMode="auto">
          <a:xfrm>
            <a:off x="6465888" y="3179763"/>
            <a:ext cx="167640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Rotation stage</a:t>
            </a: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1828800" y="0"/>
            <a:ext cx="5981700" cy="6858000"/>
            <a:chOff x="1200" y="0"/>
            <a:chExt cx="3768" cy="4320"/>
          </a:xfrm>
        </p:grpSpPr>
        <p:pic>
          <p:nvPicPr>
            <p:cNvPr id="14360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00" y="0"/>
              <a:ext cx="3768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61" name="Line 27"/>
            <p:cNvSpPr>
              <a:spLocks noChangeShapeType="1"/>
            </p:cNvSpPr>
            <p:nvPr/>
          </p:nvSpPr>
          <p:spPr bwMode="auto">
            <a:xfrm flipH="1">
              <a:off x="3216" y="1920"/>
              <a:ext cx="384" cy="96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2" name="Text Box 28"/>
            <p:cNvSpPr txBox="1">
              <a:spLocks noChangeArrowheads="1"/>
            </p:cNvSpPr>
            <p:nvPr/>
          </p:nvSpPr>
          <p:spPr bwMode="auto">
            <a:xfrm>
              <a:off x="3552" y="1824"/>
              <a:ext cx="576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/>
                <a:t>Mirror</a:t>
              </a:r>
            </a:p>
          </p:txBody>
        </p:sp>
        <p:sp>
          <p:nvSpPr>
            <p:cNvPr id="14363" name="Line 29"/>
            <p:cNvSpPr>
              <a:spLocks noChangeShapeType="1"/>
            </p:cNvSpPr>
            <p:nvPr/>
          </p:nvSpPr>
          <p:spPr bwMode="auto">
            <a:xfrm flipH="1" flipV="1">
              <a:off x="1680" y="2688"/>
              <a:ext cx="288" cy="624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4" name="Text Box 30"/>
            <p:cNvSpPr txBox="1">
              <a:spLocks noChangeArrowheads="1"/>
            </p:cNvSpPr>
            <p:nvPr/>
          </p:nvSpPr>
          <p:spPr bwMode="auto">
            <a:xfrm>
              <a:off x="1584" y="3312"/>
              <a:ext cx="720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/>
                <a:t>LED light</a:t>
              </a:r>
            </a:p>
          </p:txBody>
        </p:sp>
        <p:sp>
          <p:nvSpPr>
            <p:cNvPr id="14365" name="Line 31"/>
            <p:cNvSpPr>
              <a:spLocks noChangeShapeType="1"/>
            </p:cNvSpPr>
            <p:nvPr/>
          </p:nvSpPr>
          <p:spPr bwMode="auto">
            <a:xfrm flipH="1" flipV="1">
              <a:off x="3024" y="3120"/>
              <a:ext cx="240" cy="192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6" name="Text Box 32"/>
            <p:cNvSpPr txBox="1">
              <a:spLocks noChangeArrowheads="1"/>
            </p:cNvSpPr>
            <p:nvPr/>
          </p:nvSpPr>
          <p:spPr bwMode="auto">
            <a:xfrm>
              <a:off x="3216" y="3216"/>
              <a:ext cx="720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/>
                <a:t>Nozzle</a:t>
              </a:r>
            </a:p>
          </p:txBody>
        </p:sp>
        <p:sp>
          <p:nvSpPr>
            <p:cNvPr id="14367" name="Line 33"/>
            <p:cNvSpPr>
              <a:spLocks noChangeShapeType="1"/>
            </p:cNvSpPr>
            <p:nvPr/>
          </p:nvSpPr>
          <p:spPr bwMode="auto">
            <a:xfrm flipH="1" flipV="1">
              <a:off x="4032" y="3072"/>
              <a:ext cx="288" cy="24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8" name="Text Box 34"/>
            <p:cNvSpPr txBox="1">
              <a:spLocks noChangeArrowheads="1"/>
            </p:cNvSpPr>
            <p:nvPr/>
          </p:nvSpPr>
          <p:spPr bwMode="auto">
            <a:xfrm>
              <a:off x="4032" y="3312"/>
              <a:ext cx="720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/>
                <a:t>Cavity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Number Placeholder 4"/>
          <p:cNvSpPr txBox="1">
            <a:spLocks noGrp="1"/>
          </p:cNvSpPr>
          <p:nvPr/>
        </p:nvSpPr>
        <p:spPr bwMode="auto">
          <a:xfrm>
            <a:off x="65500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16AB975-C614-46A4-BFE9-6CBD92A41F1E}" type="slidenum">
              <a:rPr lang="en-US" altLang="zh-CN" sz="1400"/>
              <a:pPr algn="r"/>
              <a:t>3</a:t>
            </a:fld>
            <a:endParaRPr lang="en-US" altLang="zh-CN" sz="1400"/>
          </a:p>
        </p:txBody>
      </p:sp>
      <p:sp>
        <p:nvSpPr>
          <p:cNvPr id="15362" name="Text Box 10"/>
          <p:cNvSpPr txBox="1">
            <a:spLocks noChangeArrowheads="1"/>
          </p:cNvSpPr>
          <p:nvPr/>
        </p:nvSpPr>
        <p:spPr bwMode="auto">
          <a:xfrm>
            <a:off x="1371600" y="6034088"/>
            <a:ext cx="6629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b="1"/>
              <a:t>After re-melting the pit depth changed for 120um to 30 um</a:t>
            </a:r>
          </a:p>
        </p:txBody>
      </p:sp>
      <p:pic>
        <p:nvPicPr>
          <p:cNvPr id="15363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524000"/>
            <a:ext cx="48768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9"/>
          <p:cNvSpPr txBox="1">
            <a:spLocks noChangeArrowheads="1"/>
          </p:cNvSpPr>
          <p:nvPr/>
        </p:nvSpPr>
        <p:spPr bwMode="auto">
          <a:xfrm>
            <a:off x="1295400" y="3352800"/>
            <a:ext cx="205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b="1"/>
              <a:t>Manmade pit</a:t>
            </a:r>
          </a:p>
        </p:txBody>
      </p:sp>
      <p:pic>
        <p:nvPicPr>
          <p:cNvPr id="15365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4191000"/>
            <a:ext cx="4953000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1174750"/>
            <a:ext cx="4114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" y="3841750"/>
            <a:ext cx="411480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Rectangle 14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63550" y="274638"/>
            <a:ext cx="8223250" cy="457200"/>
          </a:xfrm>
        </p:spPr>
        <p:txBody>
          <a:bodyPr/>
          <a:lstStyle/>
          <a:p>
            <a:pPr eaLnBrk="1" hangingPunct="1"/>
            <a:r>
              <a:rPr lang="en-US" altLang="zh-CN" sz="2800" smtClean="0"/>
              <a:t>Profile Comparison before and after laser re-melting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Number Placeholder 3"/>
          <p:cNvSpPr txBox="1">
            <a:spLocks noGrp="1"/>
          </p:cNvSpPr>
          <p:nvPr/>
        </p:nvSpPr>
        <p:spPr bwMode="auto">
          <a:xfrm>
            <a:off x="65500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039292F-2905-4F55-8120-B59132A2FB80}" type="slidenum">
              <a:rPr lang="en-US" altLang="zh-CN" sz="1400"/>
              <a:pPr algn="r"/>
              <a:t>4</a:t>
            </a:fld>
            <a:endParaRPr lang="en-US" altLang="zh-CN" sz="140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733800"/>
            <a:ext cx="3733800" cy="247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733800"/>
            <a:ext cx="3886200" cy="249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0"/>
            <a:ext cx="2744788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304800" y="381000"/>
            <a:ext cx="4572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chemeClr val="tx2"/>
                </a:solidFill>
              </a:rPr>
              <a:t>Laser processing of 1.3GHz single-cell cavity TE1ACC003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1066800" y="6248400"/>
            <a:ext cx="281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The Pit before re-melting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5638800" y="62484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After re-melting</a:t>
            </a:r>
          </a:p>
        </p:txBody>
      </p:sp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1600200"/>
            <a:ext cx="3657600" cy="135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1752600"/>
            <a:ext cx="23622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4" name="Text Box 11"/>
          <p:cNvSpPr txBox="1">
            <a:spLocks noChangeArrowheads="1"/>
          </p:cNvSpPr>
          <p:nvPr/>
        </p:nvSpPr>
        <p:spPr bwMode="auto">
          <a:xfrm>
            <a:off x="2895600" y="2895600"/>
            <a:ext cx="28956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/>
              <a:t>400 micron in Diameter</a:t>
            </a:r>
          </a:p>
          <a:p>
            <a:pPr algn="ctr">
              <a:spcBef>
                <a:spcPct val="50000"/>
              </a:spcBef>
            </a:pPr>
            <a:r>
              <a:rPr lang="en-US" altLang="zh-CN" sz="1400"/>
              <a:t>60 Micron in depth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3"/>
          <p:cNvSpPr txBox="1">
            <a:spLocks noGrp="1"/>
          </p:cNvSpPr>
          <p:nvPr/>
        </p:nvSpPr>
        <p:spPr bwMode="auto">
          <a:xfrm>
            <a:off x="65500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351465A8-DC11-4618-A039-EFD29F84B4FA}" type="slidenum">
              <a:rPr lang="en-US" altLang="zh-CN" sz="1400"/>
              <a:pPr algn="r"/>
              <a:t>5</a:t>
            </a:fld>
            <a:endParaRPr lang="en-US" altLang="zh-CN" sz="1400"/>
          </a:p>
        </p:txBody>
      </p:sp>
      <p:pic>
        <p:nvPicPr>
          <p:cNvPr id="1741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47800"/>
            <a:ext cx="45720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47800"/>
            <a:ext cx="45720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10"/>
          <p:cNvSpPr txBox="1">
            <a:spLocks noChangeArrowheads="1"/>
          </p:cNvSpPr>
          <p:nvPr/>
        </p:nvSpPr>
        <p:spPr bwMode="auto">
          <a:xfrm>
            <a:off x="685800" y="5105400"/>
            <a:ext cx="281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The Pit before re-melting</a:t>
            </a:r>
          </a:p>
        </p:txBody>
      </p:sp>
      <p:sp>
        <p:nvSpPr>
          <p:cNvPr id="17413" name="Text Box 11"/>
          <p:cNvSpPr txBox="1">
            <a:spLocks noChangeArrowheads="1"/>
          </p:cNvSpPr>
          <p:nvPr/>
        </p:nvSpPr>
        <p:spPr bwMode="auto">
          <a:xfrm>
            <a:off x="6096000" y="5119688"/>
            <a:ext cx="190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After re-melting</a:t>
            </a:r>
          </a:p>
        </p:txBody>
      </p:sp>
      <p:sp>
        <p:nvSpPr>
          <p:cNvPr id="17414" name="Text Box 7"/>
          <p:cNvSpPr txBox="1">
            <a:spLocks noChangeArrowheads="1"/>
          </p:cNvSpPr>
          <p:nvPr/>
        </p:nvSpPr>
        <p:spPr bwMode="auto">
          <a:xfrm>
            <a:off x="1447800" y="5638800"/>
            <a:ext cx="640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Images was taken from Kyoto Optical Inspection machine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en-US" altLang="zh-CN" sz="3200" smtClean="0"/>
              <a:t>Cavity TE1ACC003  vertical test result after laser processing (E</a:t>
            </a:r>
            <a:r>
              <a:rPr lang="en-US" altLang="zh-CN" sz="2000" smtClean="0"/>
              <a:t>acc</a:t>
            </a:r>
            <a:r>
              <a:rPr lang="en-US" altLang="zh-CN" sz="3200" smtClean="0"/>
              <a:t>=39.5MV/m)</a:t>
            </a:r>
          </a:p>
        </p:txBody>
      </p:sp>
      <p:pic>
        <p:nvPicPr>
          <p:cNvPr id="18434" name="Content Placeholder 3" descr="TE1ACC00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0" y="1219200"/>
            <a:ext cx="7391400" cy="53609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124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Laser re-melting pit technique for single-cell SRF cavity gradient pushing</vt:lpstr>
      <vt:lpstr>Slide 2</vt:lpstr>
      <vt:lpstr>Profile Comparison before and after laser re-melting</vt:lpstr>
      <vt:lpstr>Slide 4</vt:lpstr>
      <vt:lpstr>Slide 5</vt:lpstr>
      <vt:lpstr>Cavity TE1ACC003  vertical test result after laser processing (Eacc=39.5MV/m)</vt:lpstr>
      <vt:lpstr>Slide 7</vt:lpstr>
    </vt:vector>
  </TitlesOfParts>
  <Company>Fermilab | Accelerator Division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 up</dc:title>
  <dc:creator>Jinhao Ruan</dc:creator>
  <cp:lastModifiedBy>shilpee</cp:lastModifiedBy>
  <cp:revision>18</cp:revision>
  <dcterms:created xsi:type="dcterms:W3CDTF">2010-01-21T17:04:39Z</dcterms:created>
  <dcterms:modified xsi:type="dcterms:W3CDTF">2010-01-25T20:33:30Z</dcterms:modified>
</cp:coreProperties>
</file>