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334" r:id="rId2"/>
    <p:sldId id="343" r:id="rId3"/>
    <p:sldId id="340" r:id="rId4"/>
    <p:sldId id="345" r:id="rId5"/>
    <p:sldId id="342" r:id="rId6"/>
    <p:sldId id="339" r:id="rId7"/>
    <p:sldId id="348" r:id="rId8"/>
    <p:sldId id="351" r:id="rId9"/>
    <p:sldId id="349" r:id="rId10"/>
    <p:sldId id="350" r:id="rId11"/>
    <p:sldId id="352" r:id="rId12"/>
    <p:sldId id="353" r:id="rId13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0066"/>
    <a:srgbClr val="FFFFCC"/>
    <a:srgbClr val="CCFFFF"/>
    <a:srgbClr val="009900"/>
    <a:srgbClr val="33CC33"/>
    <a:srgbClr val="FF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9198" autoAdjust="0"/>
  </p:normalViewPr>
  <p:slideViewPr>
    <p:cSldViewPr>
      <p:cViewPr varScale="1">
        <p:scale>
          <a:sx n="75" d="100"/>
          <a:sy n="75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9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9.wmf"/><Relationship Id="rId4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9.wmf"/><Relationship Id="rId4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fld id="{1ECB55F9-D47B-403E-8A4A-08933E303C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90600"/>
            <a:ext cx="8001000" cy="1908175"/>
          </a:xfrm>
        </p:spPr>
        <p:txBody>
          <a:bodyPr/>
          <a:lstStyle/>
          <a:p>
            <a:r>
              <a:rPr lang="en-US" sz="4000" smtClean="0"/>
              <a:t>Regenerating </a:t>
            </a:r>
            <a:r>
              <a:rPr lang="en-US" sz="4000" smtClean="0"/>
              <a:t>H</a:t>
            </a:r>
            <a:r>
              <a:rPr lang="en-US" sz="4000">
                <a:sym typeface="Wingdings" pitchFamily="2" charset="2"/>
              </a:rPr>
              <a:t></a:t>
            </a:r>
            <a:r>
              <a:rPr lang="en-US" sz="400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sz="4000" baseline="30000" smtClean="0">
                <a:sym typeface="Wingdings" pitchFamily="2" charset="2"/>
              </a:rPr>
              <a:t>+</a:t>
            </a:r>
            <a:r>
              <a:rPr lang="en-US" sz="400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sz="4000" baseline="30000" smtClean="0">
                <a:sym typeface="Wingdings" pitchFamily="2" charset="2"/>
              </a:rPr>
              <a:t>-</a:t>
            </a:r>
            <a:r>
              <a:rPr lang="en-US" sz="4000" smtClean="0"/>
              <a:t> Signal and Background </a:t>
            </a:r>
            <a:r>
              <a:rPr lang="en-US" sz="4000" smtClean="0">
                <a:sym typeface="Wingdings" pitchFamily="2" charset="2"/>
              </a:rPr>
              <a:t>@ Ecm=1 </a:t>
            </a:r>
            <a:r>
              <a:rPr lang="en-US" sz="4000">
                <a:sym typeface="Wingdings" pitchFamily="2" charset="2"/>
              </a:rPr>
              <a:t>TeV</a:t>
            </a:r>
            <a:r>
              <a:rPr lang="en-US" sz="4000"/>
              <a:t> 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Tim Barklow</a:t>
            </a:r>
          </a:p>
          <a:p>
            <a:r>
              <a:rPr lang="en-US"/>
              <a:t>SLAC</a:t>
            </a:r>
          </a:p>
          <a:p>
            <a:r>
              <a:rPr lang="en-US" smtClean="0"/>
              <a:t>Feb 2,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018" name="Object 2"/>
          <p:cNvGraphicFramePr>
            <a:graphicFrameLocks noChangeAspect="1"/>
          </p:cNvGraphicFramePr>
          <p:nvPr/>
        </p:nvGraphicFramePr>
        <p:xfrm>
          <a:off x="381000" y="4248150"/>
          <a:ext cx="1905000" cy="704850"/>
        </p:xfrm>
        <a:graphic>
          <a:graphicData uri="http://schemas.openxmlformats.org/presentationml/2006/ole">
            <p:oleObj spid="_x0000_s342018" name="Equation" r:id="rId3" imgW="1168200" imgH="431640" progId="Equation.DSMT4">
              <p:embed/>
            </p:oleObj>
          </a:graphicData>
        </a:graphic>
      </p:graphicFrame>
      <p:graphicFrame>
        <p:nvGraphicFramePr>
          <p:cNvPr id="342019" name="Object 3"/>
          <p:cNvGraphicFramePr>
            <a:graphicFrameLocks noChangeAspect="1"/>
          </p:cNvGraphicFramePr>
          <p:nvPr/>
        </p:nvGraphicFramePr>
        <p:xfrm>
          <a:off x="5562600" y="6357938"/>
          <a:ext cx="1524000" cy="441325"/>
        </p:xfrm>
        <a:graphic>
          <a:graphicData uri="http://schemas.openxmlformats.org/presentationml/2006/ole">
            <p:oleObj spid="_x0000_s342019" name="Equation" r:id="rId4" imgW="850680" imgH="266400" progId="Equation.DSMT4">
              <p:embed/>
            </p:oleObj>
          </a:graphicData>
        </a:graphic>
      </p:graphicFrame>
      <p:graphicFrame>
        <p:nvGraphicFramePr>
          <p:cNvPr id="342020" name="Object 4"/>
          <p:cNvGraphicFramePr>
            <a:graphicFrameLocks noChangeAspect="1"/>
          </p:cNvGraphicFramePr>
          <p:nvPr/>
        </p:nvGraphicFramePr>
        <p:xfrm>
          <a:off x="381000" y="1001713"/>
          <a:ext cx="1465263" cy="903287"/>
        </p:xfrm>
        <a:graphic>
          <a:graphicData uri="http://schemas.openxmlformats.org/presentationml/2006/ole">
            <p:oleObj spid="_x0000_s342020" name="Equation" r:id="rId5" imgW="850680" imgH="507960" progId="Equation.DSMT4">
              <p:embed/>
            </p:oleObj>
          </a:graphicData>
        </a:graphic>
      </p:graphicFrame>
      <p:sp>
        <p:nvSpPr>
          <p:cNvPr id="342021" name="Text Box 5"/>
          <p:cNvSpPr txBox="1">
            <a:spLocks noChangeArrowheads="1"/>
          </p:cNvSpPr>
          <p:nvPr/>
        </p:nvSpPr>
        <p:spPr bwMode="auto">
          <a:xfrm>
            <a:off x="3654425" y="90488"/>
            <a:ext cx="52609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/>
              <a:t>M</a:t>
            </a:r>
            <a:r>
              <a:rPr lang="en-US" sz="1800" baseline="-25000">
                <a:latin typeface="Symbol" pitchFamily="18" charset="2"/>
              </a:rPr>
              <a:t>mm</a:t>
            </a:r>
            <a:r>
              <a:rPr lang="en-US" sz="1800"/>
              <a:t> Distributions for Different Random Number Seeds</a:t>
            </a:r>
          </a:p>
        </p:txBody>
      </p:sp>
      <p:graphicFrame>
        <p:nvGraphicFramePr>
          <p:cNvPr id="342022" name="Object 6"/>
          <p:cNvGraphicFramePr>
            <a:graphicFrameLocks noChangeAspect="1"/>
          </p:cNvGraphicFramePr>
          <p:nvPr/>
        </p:nvGraphicFramePr>
        <p:xfrm>
          <a:off x="876300" y="2554288"/>
          <a:ext cx="838200" cy="962025"/>
        </p:xfrm>
        <a:graphic>
          <a:graphicData uri="http://schemas.openxmlformats.org/presentationml/2006/ole">
            <p:oleObj spid="_x0000_s342022" name="Equation" r:id="rId6" imgW="355320" imgH="406080" progId="Equation.DSMT4">
              <p:embed/>
            </p:oleObj>
          </a:graphicData>
        </a:graphic>
      </p:graphicFrame>
      <p:pic>
        <p:nvPicPr>
          <p:cNvPr id="34202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54338" y="466725"/>
            <a:ext cx="6113462" cy="5924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924800" cy="6493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391400" cy="63823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826" name="Object 2"/>
          <p:cNvGraphicFramePr>
            <a:graphicFrameLocks noChangeAspect="1"/>
          </p:cNvGraphicFramePr>
          <p:nvPr/>
        </p:nvGraphicFramePr>
        <p:xfrm>
          <a:off x="1816100" y="481013"/>
          <a:ext cx="5270500" cy="857250"/>
        </p:xfrm>
        <a:graphic>
          <a:graphicData uri="http://schemas.openxmlformats.org/presentationml/2006/ole">
            <p:oleObj spid="_x0000_s333826" name="Equation" r:id="rId3" imgW="3060360" imgH="482400" progId="Equation.DSMT4">
              <p:embed/>
            </p:oleObj>
          </a:graphicData>
        </a:graphic>
      </p:graphicFrame>
      <p:graphicFrame>
        <p:nvGraphicFramePr>
          <p:cNvPr id="333827" name="Object 3"/>
          <p:cNvGraphicFramePr>
            <a:graphicFrameLocks noChangeAspect="1"/>
          </p:cNvGraphicFramePr>
          <p:nvPr/>
        </p:nvGraphicFramePr>
        <p:xfrm>
          <a:off x="1905000" y="5791200"/>
          <a:ext cx="1138238" cy="428625"/>
        </p:xfrm>
        <a:graphic>
          <a:graphicData uri="http://schemas.openxmlformats.org/presentationml/2006/ole">
            <p:oleObj spid="_x0000_s333827" name="Equation" r:id="rId4" imgW="660240" imgH="241200" progId="Equation.DSMT4">
              <p:embed/>
            </p:oleObj>
          </a:graphicData>
        </a:graphic>
      </p:graphicFrame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6756400" y="5791200"/>
          <a:ext cx="787400" cy="430213"/>
        </p:xfrm>
        <a:graphic>
          <a:graphicData uri="http://schemas.openxmlformats.org/presentationml/2006/ole">
            <p:oleObj spid="_x0000_s333828" name="Equation" r:id="rId5" imgW="457200" imgH="241200" progId="Equation.DSMT4">
              <p:embed/>
            </p:oleObj>
          </a:graphicData>
        </a:graphic>
      </p:graphicFrame>
      <p:pic>
        <p:nvPicPr>
          <p:cNvPr id="3338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752600"/>
            <a:ext cx="4102100" cy="404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338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754188"/>
            <a:ext cx="4114800" cy="402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305800" cy="990600"/>
          </a:xfrm>
        </p:spPr>
        <p:txBody>
          <a:bodyPr/>
          <a:lstStyle/>
          <a:p>
            <a:r>
              <a:rPr lang="en-US"/>
              <a:t>Preselection</a:t>
            </a:r>
          </a:p>
        </p:txBody>
      </p:sp>
      <p:graphicFrame>
        <p:nvGraphicFramePr>
          <p:cNvPr id="329731" name="Object 3"/>
          <p:cNvGraphicFramePr>
            <a:graphicFrameLocks noChangeAspect="1"/>
          </p:cNvGraphicFramePr>
          <p:nvPr/>
        </p:nvGraphicFramePr>
        <p:xfrm>
          <a:off x="527050" y="1371600"/>
          <a:ext cx="7631113" cy="4745038"/>
        </p:xfrm>
        <a:graphic>
          <a:graphicData uri="http://schemas.openxmlformats.org/presentationml/2006/ole">
            <p:oleObj spid="_x0000_s329731" name="Equation" r:id="rId3" imgW="3492360" imgH="2171520" progId="Equation.DSMT4">
              <p:embed/>
            </p:oleObj>
          </a:graphicData>
        </a:graphic>
      </p:graphicFrame>
      <p:sp>
        <p:nvSpPr>
          <p:cNvPr id="329732" name="Text Box 4"/>
          <p:cNvSpPr txBox="1">
            <a:spLocks noChangeArrowheads="1"/>
          </p:cNvSpPr>
          <p:nvPr/>
        </p:nvSpPr>
        <p:spPr bwMode="auto">
          <a:xfrm>
            <a:off x="457200" y="685800"/>
            <a:ext cx="1338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6666FF"/>
                </a:solidFill>
                <a:latin typeface="Arial" charset="0"/>
              </a:rPr>
              <a:t>Require: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Use signal and background events that pass preselection to train</a:t>
            </a:r>
          </a:p>
          <a:p>
            <a:pPr>
              <a:lnSpc>
                <a:spcPct val="90000"/>
              </a:lnSpc>
            </a:pPr>
            <a:r>
              <a:rPr lang="en-US" sz="2400"/>
              <a:t>Use the following variables in the neural net:</a:t>
            </a:r>
            <a:endParaRPr lang="en-US" sz="2400" baseline="-80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</p:txBody>
      </p:sp>
      <p:graphicFrame>
        <p:nvGraphicFramePr>
          <p:cNvPr id="335875" name="Object 3"/>
          <p:cNvGraphicFramePr>
            <a:graphicFrameLocks noChangeAspect="1"/>
          </p:cNvGraphicFramePr>
          <p:nvPr/>
        </p:nvGraphicFramePr>
        <p:xfrm>
          <a:off x="3228975" y="130175"/>
          <a:ext cx="1160463" cy="739775"/>
        </p:xfrm>
        <a:graphic>
          <a:graphicData uri="http://schemas.openxmlformats.org/presentationml/2006/ole">
            <p:oleObj spid="_x0000_s335875" name="Equation" r:id="rId3" imgW="279360" imgH="177480" progId="Equation.DSMT4">
              <p:embed/>
            </p:oleObj>
          </a:graphicData>
        </a:graphic>
      </p:graphicFrame>
      <p:graphicFrame>
        <p:nvGraphicFramePr>
          <p:cNvPr id="335876" name="Object 4"/>
          <p:cNvGraphicFramePr>
            <a:graphicFrameLocks noChangeAspect="1"/>
          </p:cNvGraphicFramePr>
          <p:nvPr/>
        </p:nvGraphicFramePr>
        <p:xfrm>
          <a:off x="1752600" y="1352550"/>
          <a:ext cx="630238" cy="400050"/>
        </p:xfrm>
        <a:graphic>
          <a:graphicData uri="http://schemas.openxmlformats.org/presentationml/2006/ole">
            <p:oleObj spid="_x0000_s335876" name="Equation" r:id="rId4" imgW="279360" imgH="177480" progId="Equation.DSMT4">
              <p:embed/>
            </p:oleObj>
          </a:graphicData>
        </a:graphic>
      </p:graphicFrame>
      <p:graphicFrame>
        <p:nvGraphicFramePr>
          <p:cNvPr id="335877" name="Object 5"/>
          <p:cNvGraphicFramePr>
            <a:graphicFrameLocks noChangeAspect="1"/>
          </p:cNvGraphicFramePr>
          <p:nvPr/>
        </p:nvGraphicFramePr>
        <p:xfrm>
          <a:off x="1373188" y="2378075"/>
          <a:ext cx="2284412" cy="2574925"/>
        </p:xfrm>
        <a:graphic>
          <a:graphicData uri="http://schemas.openxmlformats.org/presentationml/2006/ole">
            <p:oleObj spid="_x0000_s335877" name="Equation" r:id="rId5" imgW="1193760" imgH="1346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8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388" y="960438"/>
            <a:ext cx="8023225" cy="493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332805" name="Object 5"/>
          <p:cNvGraphicFramePr>
            <a:graphicFrameLocks noChangeAspect="1"/>
          </p:cNvGraphicFramePr>
          <p:nvPr/>
        </p:nvGraphicFramePr>
        <p:xfrm>
          <a:off x="1184275" y="1066800"/>
          <a:ext cx="1443038" cy="315913"/>
        </p:xfrm>
        <a:graphic>
          <a:graphicData uri="http://schemas.openxmlformats.org/presentationml/2006/ole">
            <p:oleObj spid="_x0000_s332805" name="Equation" r:id="rId4" imgW="1041120" imgH="228600" progId="Equation.DSMT4">
              <p:embed/>
            </p:oleObj>
          </a:graphicData>
        </a:graphic>
      </p:graphicFrame>
      <p:graphicFrame>
        <p:nvGraphicFramePr>
          <p:cNvPr id="332807" name="Object 7"/>
          <p:cNvGraphicFramePr>
            <a:graphicFrameLocks noChangeAspect="1"/>
          </p:cNvGraphicFramePr>
          <p:nvPr/>
        </p:nvGraphicFramePr>
        <p:xfrm>
          <a:off x="4267200" y="1066800"/>
          <a:ext cx="1477963" cy="315913"/>
        </p:xfrm>
        <a:graphic>
          <a:graphicData uri="http://schemas.openxmlformats.org/presentationml/2006/ole">
            <p:oleObj spid="_x0000_s332807" name="Equation" r:id="rId5" imgW="1066680" imgH="228600" progId="Equation.DSMT4">
              <p:embed/>
            </p:oleObj>
          </a:graphicData>
        </a:graphic>
      </p:graphicFrame>
      <p:graphicFrame>
        <p:nvGraphicFramePr>
          <p:cNvPr id="332808" name="Object 8"/>
          <p:cNvGraphicFramePr>
            <a:graphicFrameLocks noChangeAspect="1"/>
          </p:cNvGraphicFramePr>
          <p:nvPr/>
        </p:nvGraphicFramePr>
        <p:xfrm>
          <a:off x="7315200" y="990600"/>
          <a:ext cx="1108075" cy="315913"/>
        </p:xfrm>
        <a:graphic>
          <a:graphicData uri="http://schemas.openxmlformats.org/presentationml/2006/ole">
            <p:oleObj spid="_x0000_s332808" name="Equation" r:id="rId6" imgW="799920" imgH="228600" progId="Equation.DSMT4">
              <p:embed/>
            </p:oleObj>
          </a:graphicData>
        </a:graphic>
      </p:graphicFrame>
      <p:graphicFrame>
        <p:nvGraphicFramePr>
          <p:cNvPr id="332809" name="Object 9"/>
          <p:cNvGraphicFramePr>
            <a:graphicFrameLocks noChangeAspect="1"/>
          </p:cNvGraphicFramePr>
          <p:nvPr/>
        </p:nvGraphicFramePr>
        <p:xfrm>
          <a:off x="1263650" y="3962400"/>
          <a:ext cx="1371600" cy="315913"/>
        </p:xfrm>
        <a:graphic>
          <a:graphicData uri="http://schemas.openxmlformats.org/presentationml/2006/ole">
            <p:oleObj spid="_x0000_s332809" name="Equation" r:id="rId7" imgW="990360" imgH="228600" progId="Equation.DSMT4">
              <p:embed/>
            </p:oleObj>
          </a:graphicData>
        </a:graphic>
      </p:graphicFrame>
      <p:graphicFrame>
        <p:nvGraphicFramePr>
          <p:cNvPr id="332810" name="Object 10"/>
          <p:cNvGraphicFramePr>
            <a:graphicFrameLocks noChangeAspect="1"/>
          </p:cNvGraphicFramePr>
          <p:nvPr/>
        </p:nvGraphicFramePr>
        <p:xfrm>
          <a:off x="4040188" y="3886200"/>
          <a:ext cx="1281112" cy="315913"/>
        </p:xfrm>
        <a:graphic>
          <a:graphicData uri="http://schemas.openxmlformats.org/presentationml/2006/ole">
            <p:oleObj spid="_x0000_s332810" name="Equation" r:id="rId8" imgW="927000" imgH="228600" progId="Equation.DSMT4">
              <p:embed/>
            </p:oleObj>
          </a:graphicData>
        </a:graphic>
      </p:graphicFrame>
      <p:graphicFrame>
        <p:nvGraphicFramePr>
          <p:cNvPr id="332811" name="Object 11"/>
          <p:cNvGraphicFramePr>
            <a:graphicFrameLocks noChangeAspect="1"/>
          </p:cNvGraphicFramePr>
          <p:nvPr/>
        </p:nvGraphicFramePr>
        <p:xfrm>
          <a:off x="6775450" y="3886200"/>
          <a:ext cx="1530350" cy="641350"/>
        </p:xfrm>
        <a:graphic>
          <a:graphicData uri="http://schemas.openxmlformats.org/presentationml/2006/ole">
            <p:oleObj spid="_x0000_s332811" name="Equation" r:id="rId9" imgW="1104840" imgH="482400" progId="Equation.DSMT4">
              <p:embed/>
            </p:oleObj>
          </a:graphicData>
        </a:graphic>
      </p:graphicFrame>
      <p:sp>
        <p:nvSpPr>
          <p:cNvPr id="332812" name="Text Box 12"/>
          <p:cNvSpPr txBox="1">
            <a:spLocks noChangeArrowheads="1"/>
          </p:cNvSpPr>
          <p:nvPr/>
        </p:nvSpPr>
        <p:spPr bwMode="auto">
          <a:xfrm>
            <a:off x="2190750" y="579120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3" name="Text Box 13"/>
          <p:cNvSpPr txBox="1">
            <a:spLocks noChangeArrowheads="1"/>
          </p:cNvSpPr>
          <p:nvPr/>
        </p:nvSpPr>
        <p:spPr bwMode="auto">
          <a:xfrm>
            <a:off x="4857750" y="583565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4" name="Text Box 14"/>
          <p:cNvSpPr txBox="1">
            <a:spLocks noChangeArrowheads="1"/>
          </p:cNvSpPr>
          <p:nvPr/>
        </p:nvSpPr>
        <p:spPr bwMode="auto">
          <a:xfrm>
            <a:off x="7677150" y="304800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5" name="Text Box 15"/>
          <p:cNvSpPr txBox="1">
            <a:spLocks noChangeArrowheads="1"/>
          </p:cNvSpPr>
          <p:nvPr/>
        </p:nvSpPr>
        <p:spPr bwMode="auto">
          <a:xfrm>
            <a:off x="4933950" y="304800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6" name="Text Box 16"/>
          <p:cNvSpPr txBox="1">
            <a:spLocks noChangeArrowheads="1"/>
          </p:cNvSpPr>
          <p:nvPr/>
        </p:nvSpPr>
        <p:spPr bwMode="auto">
          <a:xfrm>
            <a:off x="2114550" y="301625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7" name="Text Box 17"/>
          <p:cNvSpPr txBox="1">
            <a:spLocks noChangeArrowheads="1"/>
          </p:cNvSpPr>
          <p:nvPr/>
        </p:nvSpPr>
        <p:spPr bwMode="auto">
          <a:xfrm>
            <a:off x="7677150" y="5791200"/>
            <a:ext cx="4762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NN</a:t>
            </a:r>
          </a:p>
        </p:txBody>
      </p:sp>
      <p:sp>
        <p:nvSpPr>
          <p:cNvPr id="332818" name="Rectangle 18"/>
          <p:cNvSpPr>
            <a:spLocks noChangeArrowheads="1"/>
          </p:cNvSpPr>
          <p:nvPr/>
        </p:nvSpPr>
        <p:spPr bwMode="auto">
          <a:xfrm>
            <a:off x="685800" y="-152400"/>
            <a:ext cx="830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>
                <a:solidFill>
                  <a:schemeClr val="tx2"/>
                </a:solidFill>
              </a:rPr>
              <a:t>NN Distributions following preselection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3" y="1651000"/>
            <a:ext cx="8154987" cy="3554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28709" name="Rectangle 5"/>
          <p:cNvSpPr>
            <a:spLocks noChangeArrowheads="1"/>
          </p:cNvSpPr>
          <p:nvPr/>
        </p:nvSpPr>
        <p:spPr bwMode="auto">
          <a:xfrm>
            <a:off x="685800" y="1524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>
                <a:solidFill>
                  <a:schemeClr val="tx2"/>
                </a:solidFill>
              </a:rPr>
              <a:t>M</a:t>
            </a:r>
            <a:r>
              <a:rPr lang="en-US" sz="3600" baseline="-25000">
                <a:solidFill>
                  <a:schemeClr val="tx2"/>
                </a:solidFill>
                <a:latin typeface="Symbol" pitchFamily="18" charset="2"/>
              </a:rPr>
              <a:t>mm</a:t>
            </a:r>
            <a:r>
              <a:rPr lang="en-US" sz="3600">
                <a:solidFill>
                  <a:schemeClr val="tx2"/>
                </a:solidFill>
              </a:rPr>
              <a:t> Distributions for NN&gt;0.95 for signal and background summed</a:t>
            </a:r>
          </a:p>
        </p:txBody>
      </p:sp>
      <p:graphicFrame>
        <p:nvGraphicFramePr>
          <p:cNvPr id="328710" name="Object 6"/>
          <p:cNvGraphicFramePr>
            <a:graphicFrameLocks noChangeAspect="1"/>
          </p:cNvGraphicFramePr>
          <p:nvPr/>
        </p:nvGraphicFramePr>
        <p:xfrm>
          <a:off x="1857375" y="5257800"/>
          <a:ext cx="1724025" cy="500063"/>
        </p:xfrm>
        <a:graphic>
          <a:graphicData uri="http://schemas.openxmlformats.org/presentationml/2006/ole">
            <p:oleObj spid="_x0000_s328710" name="Equation" r:id="rId4" imgW="850680" imgH="266400" progId="Equation.DSMT4">
              <p:embed/>
            </p:oleObj>
          </a:graphicData>
        </a:graphic>
      </p:graphicFrame>
      <p:graphicFrame>
        <p:nvGraphicFramePr>
          <p:cNvPr id="328711" name="Object 7"/>
          <p:cNvGraphicFramePr>
            <a:graphicFrameLocks noChangeAspect="1"/>
          </p:cNvGraphicFramePr>
          <p:nvPr/>
        </p:nvGraphicFramePr>
        <p:xfrm>
          <a:off x="6096000" y="5257800"/>
          <a:ext cx="1724025" cy="500063"/>
        </p:xfrm>
        <a:graphic>
          <a:graphicData uri="http://schemas.openxmlformats.org/presentationml/2006/ole">
            <p:oleObj spid="_x0000_s328711" name="Equation" r:id="rId5" imgW="850680" imgH="266400" progId="Equation.DSMT4">
              <p:embed/>
            </p:oleObj>
          </a:graphicData>
        </a:graphic>
      </p:graphicFrame>
      <p:graphicFrame>
        <p:nvGraphicFramePr>
          <p:cNvPr id="328712" name="Object 8"/>
          <p:cNvGraphicFramePr>
            <a:graphicFrameLocks noChangeAspect="1"/>
          </p:cNvGraphicFramePr>
          <p:nvPr/>
        </p:nvGraphicFramePr>
        <p:xfrm>
          <a:off x="3962400" y="5946775"/>
          <a:ext cx="1295400" cy="835025"/>
        </p:xfrm>
        <a:graphic>
          <a:graphicData uri="http://schemas.openxmlformats.org/presentationml/2006/ole">
            <p:oleObj spid="_x0000_s328712" name="Equation" r:id="rId6" imgW="711000" imgH="457200" progId="Equation.DSMT4">
              <p:embed/>
            </p:oleObj>
          </a:graphicData>
        </a:graphic>
      </p:graphicFrame>
      <p:graphicFrame>
        <p:nvGraphicFramePr>
          <p:cNvPr id="328713" name="Object 9"/>
          <p:cNvGraphicFramePr>
            <a:graphicFrameLocks noChangeAspect="1"/>
          </p:cNvGraphicFramePr>
          <p:nvPr/>
        </p:nvGraphicFramePr>
        <p:xfrm>
          <a:off x="5562600" y="6019800"/>
          <a:ext cx="1905000" cy="704850"/>
        </p:xfrm>
        <a:graphic>
          <a:graphicData uri="http://schemas.openxmlformats.org/presentationml/2006/ole">
            <p:oleObj spid="_x0000_s328713" name="Equation" r:id="rId7" imgW="11682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1475" y="500063"/>
            <a:ext cx="6080125" cy="5900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338947" name="Object 3"/>
          <p:cNvGraphicFramePr>
            <a:graphicFrameLocks noChangeAspect="1"/>
          </p:cNvGraphicFramePr>
          <p:nvPr/>
        </p:nvGraphicFramePr>
        <p:xfrm>
          <a:off x="381000" y="4248150"/>
          <a:ext cx="1905000" cy="704850"/>
        </p:xfrm>
        <a:graphic>
          <a:graphicData uri="http://schemas.openxmlformats.org/presentationml/2006/ole">
            <p:oleObj spid="_x0000_s338947" name="Equation" r:id="rId4" imgW="1168200" imgH="431640" progId="Equation.DSMT4">
              <p:embed/>
            </p:oleObj>
          </a:graphicData>
        </a:graphic>
      </p:graphicFrame>
      <p:graphicFrame>
        <p:nvGraphicFramePr>
          <p:cNvPr id="338948" name="Object 4"/>
          <p:cNvGraphicFramePr>
            <a:graphicFrameLocks noChangeAspect="1"/>
          </p:cNvGraphicFramePr>
          <p:nvPr/>
        </p:nvGraphicFramePr>
        <p:xfrm>
          <a:off x="5562600" y="6357938"/>
          <a:ext cx="1524000" cy="441325"/>
        </p:xfrm>
        <a:graphic>
          <a:graphicData uri="http://schemas.openxmlformats.org/presentationml/2006/ole">
            <p:oleObj spid="_x0000_s338948" name="Equation" r:id="rId5" imgW="850680" imgH="266400" progId="Equation.DSMT4">
              <p:embed/>
            </p:oleObj>
          </a:graphicData>
        </a:graphic>
      </p:graphicFrame>
      <p:graphicFrame>
        <p:nvGraphicFramePr>
          <p:cNvPr id="338949" name="Object 5"/>
          <p:cNvGraphicFramePr>
            <a:graphicFrameLocks noChangeAspect="1"/>
          </p:cNvGraphicFramePr>
          <p:nvPr/>
        </p:nvGraphicFramePr>
        <p:xfrm>
          <a:off x="381000" y="1001713"/>
          <a:ext cx="1465263" cy="903287"/>
        </p:xfrm>
        <a:graphic>
          <a:graphicData uri="http://schemas.openxmlformats.org/presentationml/2006/ole">
            <p:oleObj spid="_x0000_s338949" name="Equation" r:id="rId6" imgW="850680" imgH="507960" progId="Equation.DSMT4">
              <p:embed/>
            </p:oleObj>
          </a:graphicData>
        </a:graphic>
      </p:graphicFrame>
      <p:sp>
        <p:nvSpPr>
          <p:cNvPr id="338950" name="Text Box 6"/>
          <p:cNvSpPr txBox="1">
            <a:spLocks noChangeArrowheads="1"/>
          </p:cNvSpPr>
          <p:nvPr/>
        </p:nvSpPr>
        <p:spPr bwMode="auto">
          <a:xfrm>
            <a:off x="3654425" y="90488"/>
            <a:ext cx="52609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/>
              <a:t>M</a:t>
            </a:r>
            <a:r>
              <a:rPr lang="en-US" sz="1800" baseline="-25000">
                <a:latin typeface="Symbol" pitchFamily="18" charset="2"/>
              </a:rPr>
              <a:t>mm</a:t>
            </a:r>
            <a:r>
              <a:rPr lang="en-US" sz="1800"/>
              <a:t> Distributions for Different Random Number Seeds</a:t>
            </a:r>
          </a:p>
        </p:txBody>
      </p:sp>
      <p:graphicFrame>
        <p:nvGraphicFramePr>
          <p:cNvPr id="338951" name="Object 7"/>
          <p:cNvGraphicFramePr>
            <a:graphicFrameLocks noChangeAspect="1"/>
          </p:cNvGraphicFramePr>
          <p:nvPr/>
        </p:nvGraphicFramePr>
        <p:xfrm>
          <a:off x="457200" y="2495550"/>
          <a:ext cx="1676400" cy="1081088"/>
        </p:xfrm>
        <a:graphic>
          <a:graphicData uri="http://schemas.openxmlformats.org/presentationml/2006/ole">
            <p:oleObj spid="_x0000_s338951" name="Equation" r:id="rId7" imgW="71100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4066" name="Object 2"/>
          <p:cNvGraphicFramePr>
            <a:graphicFrameLocks noChangeAspect="1"/>
          </p:cNvGraphicFramePr>
          <p:nvPr/>
        </p:nvGraphicFramePr>
        <p:xfrm>
          <a:off x="381000" y="4248150"/>
          <a:ext cx="1905000" cy="704850"/>
        </p:xfrm>
        <a:graphic>
          <a:graphicData uri="http://schemas.openxmlformats.org/presentationml/2006/ole">
            <p:oleObj spid="_x0000_s344066" name="Equation" r:id="rId3" imgW="1168200" imgH="431640" progId="Equation.DSMT4">
              <p:embed/>
            </p:oleObj>
          </a:graphicData>
        </a:graphic>
      </p:graphicFrame>
      <p:graphicFrame>
        <p:nvGraphicFramePr>
          <p:cNvPr id="344067" name="Object 3"/>
          <p:cNvGraphicFramePr>
            <a:graphicFrameLocks noChangeAspect="1"/>
          </p:cNvGraphicFramePr>
          <p:nvPr/>
        </p:nvGraphicFramePr>
        <p:xfrm>
          <a:off x="5562600" y="6357938"/>
          <a:ext cx="1524000" cy="441325"/>
        </p:xfrm>
        <a:graphic>
          <a:graphicData uri="http://schemas.openxmlformats.org/presentationml/2006/ole">
            <p:oleObj spid="_x0000_s344067" name="Equation" r:id="rId4" imgW="850680" imgH="266400" progId="Equation.DSMT4">
              <p:embed/>
            </p:oleObj>
          </a:graphicData>
        </a:graphic>
      </p:graphicFrame>
      <p:graphicFrame>
        <p:nvGraphicFramePr>
          <p:cNvPr id="344068" name="Object 4"/>
          <p:cNvGraphicFramePr>
            <a:graphicFrameLocks noChangeAspect="1"/>
          </p:cNvGraphicFramePr>
          <p:nvPr/>
        </p:nvGraphicFramePr>
        <p:xfrm>
          <a:off x="381000" y="1001713"/>
          <a:ext cx="1465263" cy="903287"/>
        </p:xfrm>
        <a:graphic>
          <a:graphicData uri="http://schemas.openxmlformats.org/presentationml/2006/ole">
            <p:oleObj spid="_x0000_s344068" name="Equation" r:id="rId5" imgW="850680" imgH="507960" progId="Equation.DSMT4">
              <p:embed/>
            </p:oleObj>
          </a:graphicData>
        </a:graphic>
      </p:graphicFrame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3654425" y="90488"/>
            <a:ext cx="52609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/>
              <a:t>M</a:t>
            </a:r>
            <a:r>
              <a:rPr lang="en-US" sz="1800" baseline="-25000">
                <a:latin typeface="Symbol" pitchFamily="18" charset="2"/>
              </a:rPr>
              <a:t>mm</a:t>
            </a:r>
            <a:r>
              <a:rPr lang="en-US" sz="1800"/>
              <a:t> Distributions for Different Random Number Seeds</a:t>
            </a:r>
          </a:p>
        </p:txBody>
      </p:sp>
      <p:graphicFrame>
        <p:nvGraphicFramePr>
          <p:cNvPr id="344070" name="Object 6"/>
          <p:cNvGraphicFramePr>
            <a:graphicFrameLocks noChangeAspect="1"/>
          </p:cNvGraphicFramePr>
          <p:nvPr/>
        </p:nvGraphicFramePr>
        <p:xfrm>
          <a:off x="457200" y="2495550"/>
          <a:ext cx="1676400" cy="1081088"/>
        </p:xfrm>
        <a:graphic>
          <a:graphicData uri="http://schemas.openxmlformats.org/presentationml/2006/ole">
            <p:oleObj spid="_x0000_s344070" name="Equation" r:id="rId6" imgW="711000" imgH="457200" progId="Equation.DSMT4">
              <p:embed/>
            </p:oleObj>
          </a:graphicData>
        </a:graphic>
      </p:graphicFrame>
      <p:pic>
        <p:nvPicPr>
          <p:cNvPr id="34407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1475" y="487363"/>
            <a:ext cx="6080125" cy="588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0995" name="Object 3"/>
          <p:cNvGraphicFramePr>
            <a:graphicFrameLocks noChangeAspect="1"/>
          </p:cNvGraphicFramePr>
          <p:nvPr/>
        </p:nvGraphicFramePr>
        <p:xfrm>
          <a:off x="381000" y="4248150"/>
          <a:ext cx="1905000" cy="704850"/>
        </p:xfrm>
        <a:graphic>
          <a:graphicData uri="http://schemas.openxmlformats.org/presentationml/2006/ole">
            <p:oleObj spid="_x0000_s340995" name="Equation" r:id="rId3" imgW="1168200" imgH="431640" progId="Equation.DSMT4">
              <p:embed/>
            </p:oleObj>
          </a:graphicData>
        </a:graphic>
      </p:graphicFrame>
      <p:graphicFrame>
        <p:nvGraphicFramePr>
          <p:cNvPr id="340996" name="Object 4"/>
          <p:cNvGraphicFramePr>
            <a:graphicFrameLocks noChangeAspect="1"/>
          </p:cNvGraphicFramePr>
          <p:nvPr/>
        </p:nvGraphicFramePr>
        <p:xfrm>
          <a:off x="5562600" y="6357938"/>
          <a:ext cx="1524000" cy="441325"/>
        </p:xfrm>
        <a:graphic>
          <a:graphicData uri="http://schemas.openxmlformats.org/presentationml/2006/ole">
            <p:oleObj spid="_x0000_s340996" name="Equation" r:id="rId4" imgW="850680" imgH="266400" progId="Equation.DSMT4">
              <p:embed/>
            </p:oleObj>
          </a:graphicData>
        </a:graphic>
      </p:graphicFrame>
      <p:graphicFrame>
        <p:nvGraphicFramePr>
          <p:cNvPr id="340997" name="Object 5"/>
          <p:cNvGraphicFramePr>
            <a:graphicFrameLocks noChangeAspect="1"/>
          </p:cNvGraphicFramePr>
          <p:nvPr/>
        </p:nvGraphicFramePr>
        <p:xfrm>
          <a:off x="381000" y="1001713"/>
          <a:ext cx="1465263" cy="903287"/>
        </p:xfrm>
        <a:graphic>
          <a:graphicData uri="http://schemas.openxmlformats.org/presentationml/2006/ole">
            <p:oleObj spid="_x0000_s340997" name="Equation" r:id="rId5" imgW="850680" imgH="507960" progId="Equation.DSMT4">
              <p:embed/>
            </p:oleObj>
          </a:graphicData>
        </a:graphic>
      </p:graphicFrame>
      <p:sp>
        <p:nvSpPr>
          <p:cNvPr id="340998" name="Text Box 6"/>
          <p:cNvSpPr txBox="1">
            <a:spLocks noChangeArrowheads="1"/>
          </p:cNvSpPr>
          <p:nvPr/>
        </p:nvSpPr>
        <p:spPr bwMode="auto">
          <a:xfrm>
            <a:off x="3654425" y="90488"/>
            <a:ext cx="52609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/>
              <a:t>M</a:t>
            </a:r>
            <a:r>
              <a:rPr lang="en-US" sz="1800" baseline="-25000">
                <a:latin typeface="Symbol" pitchFamily="18" charset="2"/>
              </a:rPr>
              <a:t>mm</a:t>
            </a:r>
            <a:r>
              <a:rPr lang="en-US" sz="1800"/>
              <a:t> Distributions for Different Random Number Seeds</a:t>
            </a:r>
          </a:p>
        </p:txBody>
      </p:sp>
      <p:graphicFrame>
        <p:nvGraphicFramePr>
          <p:cNvPr id="340999" name="Object 7"/>
          <p:cNvGraphicFramePr>
            <a:graphicFrameLocks noChangeAspect="1"/>
          </p:cNvGraphicFramePr>
          <p:nvPr/>
        </p:nvGraphicFramePr>
        <p:xfrm>
          <a:off x="471488" y="2495550"/>
          <a:ext cx="1646237" cy="1081088"/>
        </p:xfrm>
        <a:graphic>
          <a:graphicData uri="http://schemas.openxmlformats.org/presentationml/2006/ole">
            <p:oleObj spid="_x0000_s340999" name="Equation" r:id="rId6" imgW="698400" imgH="457200" progId="Equation.DSMT4">
              <p:embed/>
            </p:oleObj>
          </a:graphicData>
        </a:graphic>
      </p:graphicFrame>
      <p:pic>
        <p:nvPicPr>
          <p:cNvPr id="3410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474663"/>
            <a:ext cx="6048375" cy="5908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7961</TotalTime>
  <Words>86</Words>
  <Application>Microsoft Office PowerPoint</Application>
  <PresentationFormat>On-screen Show (4:3)</PresentationFormat>
  <Paragraphs>20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Times New Roman</vt:lpstr>
      <vt:lpstr>Symbol</vt:lpstr>
      <vt:lpstr>Wingdings</vt:lpstr>
      <vt:lpstr>Arial</vt:lpstr>
      <vt:lpstr>Default Design</vt:lpstr>
      <vt:lpstr>MathType 5.0 Equation</vt:lpstr>
      <vt:lpstr>Regenerating Hm+m- Signal and Background @ Ecm=1 TeV </vt:lpstr>
      <vt:lpstr>Slide 2</vt:lpstr>
      <vt:lpstr>Preselection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321</cp:revision>
  <dcterms:created xsi:type="dcterms:W3CDTF">2003-02-05T00:06:42Z</dcterms:created>
  <dcterms:modified xsi:type="dcterms:W3CDTF">2010-02-02T21:26:34Z</dcterms:modified>
</cp:coreProperties>
</file>