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tiff" ContentType="image/tiff"/>
  <Default Extension="png" ContentType="image/png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wmf" ContentType="image/x-wmf"/>
  <Override PartName="/docProps/core.xml" ContentType="application/vnd.openxmlformats-package.core-properties+xml"/>
  <Override PartName="/ppt/slides/slide9.xml" ContentType="application/vnd.openxmlformats-officedocument.presentationml.slide+xml"/>
  <Default Extension="rels" ContentType="application/vnd.openxmlformats-package.relationships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58" r:id="rId4"/>
    <p:sldId id="263" r:id="rId5"/>
    <p:sldId id="264" r:id="rId6"/>
    <p:sldId id="265" r:id="rId7"/>
    <p:sldId id="266" r:id="rId8"/>
    <p:sldId id="259" r:id="rId9"/>
    <p:sldId id="269" r:id="rId10"/>
    <p:sldId id="262" r:id="rId11"/>
    <p:sldId id="271" r:id="rId12"/>
    <p:sldId id="270" r:id="rId13"/>
    <p:sldId id="267" r:id="rId14"/>
    <p:sldId id="268" r:id="rId15"/>
    <p:sldId id="261" r:id="rId16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B81D"/>
    <a:srgbClr val="800000"/>
    <a:srgbClr val="000800"/>
    <a:srgbClr val="036001"/>
    <a:srgbClr val="F7FF1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1159" autoAdjust="0"/>
    <p:restoredTop sz="96594" autoAdjust="0"/>
  </p:normalViewPr>
  <p:slideViewPr>
    <p:cSldViewPr snapToObjects="1">
      <p:cViewPr>
        <p:scale>
          <a:sx n="150" d="100"/>
          <a:sy n="150" d="100"/>
        </p:scale>
        <p:origin x="-1456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heme" Target="theme/theme1.xml"/><Relationship Id="rId4" Type="http://schemas.openxmlformats.org/officeDocument/2006/relationships/slide" Target="slides/slide3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printerSettings" Target="printerSettings/printerSettings1.bin"/><Relationship Id="rId19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8DF0D-E45B-4AE2-B8DE-18D54B79FDAE}" type="datetimeFigureOut">
              <a:rPr lang="ja-JP" altLang="en-US" smtClean="0"/>
              <a:pPr/>
              <a:t>10.2.10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8210B-5468-461C-B972-436BA22550C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8DF0D-E45B-4AE2-B8DE-18D54B79FDAE}" type="datetimeFigureOut">
              <a:rPr lang="ja-JP" altLang="en-US" smtClean="0"/>
              <a:pPr/>
              <a:t>10.2.10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8210B-5468-461C-B972-436BA22550C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8DF0D-E45B-4AE2-B8DE-18D54B79FDAE}" type="datetimeFigureOut">
              <a:rPr lang="ja-JP" altLang="en-US" smtClean="0"/>
              <a:pPr/>
              <a:t>10.2.10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8210B-5468-461C-B972-436BA22550C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8DF0D-E45B-4AE2-B8DE-18D54B79FDAE}" type="datetimeFigureOut">
              <a:rPr lang="ja-JP" altLang="en-US" smtClean="0"/>
              <a:pPr/>
              <a:t>10.2.10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8210B-5468-461C-B972-436BA22550C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8DF0D-E45B-4AE2-B8DE-18D54B79FDAE}" type="datetimeFigureOut">
              <a:rPr lang="ja-JP" altLang="en-US" smtClean="0"/>
              <a:pPr/>
              <a:t>10.2.10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8210B-5468-461C-B972-436BA22550C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8DF0D-E45B-4AE2-B8DE-18D54B79FDAE}" type="datetimeFigureOut">
              <a:rPr lang="ja-JP" altLang="en-US" smtClean="0"/>
              <a:pPr/>
              <a:t>10.2.10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8210B-5468-461C-B972-436BA22550C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8DF0D-E45B-4AE2-B8DE-18D54B79FDAE}" type="datetimeFigureOut">
              <a:rPr lang="ja-JP" altLang="en-US" smtClean="0"/>
              <a:pPr/>
              <a:t>10.2.10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8210B-5468-461C-B972-436BA22550C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8DF0D-E45B-4AE2-B8DE-18D54B79FDAE}" type="datetimeFigureOut">
              <a:rPr lang="ja-JP" altLang="en-US" smtClean="0"/>
              <a:pPr/>
              <a:t>10.2.10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8210B-5468-461C-B972-436BA22550C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8DF0D-E45B-4AE2-B8DE-18D54B79FDAE}" type="datetimeFigureOut">
              <a:rPr lang="ja-JP" altLang="en-US" smtClean="0"/>
              <a:pPr/>
              <a:t>10.2.10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8210B-5468-461C-B972-436BA22550C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8DF0D-E45B-4AE2-B8DE-18D54B79FDAE}" type="datetimeFigureOut">
              <a:rPr lang="ja-JP" altLang="en-US" smtClean="0"/>
              <a:pPr/>
              <a:t>10.2.10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8210B-5468-461C-B972-436BA22550C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8DF0D-E45B-4AE2-B8DE-18D54B79FDAE}" type="datetimeFigureOut">
              <a:rPr lang="ja-JP" altLang="en-US" smtClean="0"/>
              <a:pPr/>
              <a:t>10.2.10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8210B-5468-461C-B972-436BA22550C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C8DF0D-E45B-4AE2-B8DE-18D54B79FDAE}" type="datetimeFigureOut">
              <a:rPr lang="ja-JP" altLang="en-US" smtClean="0"/>
              <a:pPr/>
              <a:t>10.2.10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48210B-5468-461C-B972-436BA22550C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3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3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3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3" Type="http://schemas.openxmlformats.org/officeDocument/2006/relationships/image" Target="../media/image4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3" Type="http://schemas.openxmlformats.org/officeDocument/2006/relationships/image" Target="../media/image6.tif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069975"/>
          </a:xfrm>
        </p:spPr>
        <p:txBody>
          <a:bodyPr>
            <a:normAutofit/>
          </a:bodyPr>
          <a:lstStyle/>
          <a:p>
            <a:r>
              <a:rPr lang="en-US" altLang="ja-JP" sz="2800" b="1" dirty="0" smtClean="0">
                <a:latin typeface="Helvetica"/>
                <a:cs typeface="Helvetica"/>
              </a:rPr>
              <a:t>S1G Experiment Schedule Plan</a:t>
            </a:r>
            <a:endParaRPr lang="ja-JP" altLang="en-US" sz="2800" b="1" dirty="0">
              <a:latin typeface="Helvetica"/>
              <a:cs typeface="Helvetica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800600"/>
            <a:ext cx="6400800" cy="533400"/>
          </a:xfrm>
        </p:spPr>
        <p:txBody>
          <a:bodyPr>
            <a:normAutofit/>
          </a:bodyPr>
          <a:lstStyle/>
          <a:p>
            <a:r>
              <a:rPr lang="en-US" altLang="ja-JP" sz="2000" dirty="0" smtClean="0"/>
              <a:t>02102010 </a:t>
            </a:r>
            <a:r>
              <a:rPr lang="en-US" altLang="ja-JP" sz="2000" dirty="0" smtClean="0"/>
              <a:t>H. Hayano</a:t>
            </a:r>
            <a:endParaRPr lang="ja-JP" altLang="en-US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06784" y="1066800"/>
            <a:ext cx="666401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Helvetica"/>
                <a:cs typeface="Helvetica"/>
              </a:rPr>
              <a:t>(</a:t>
            </a:r>
            <a:r>
              <a:rPr kumimoji="1" lang="en-US" altLang="ja-JP" sz="1400" dirty="0" smtClean="0">
                <a:latin typeface="Helvetica"/>
                <a:cs typeface="Helvetica"/>
              </a:rPr>
              <a:t>0</a:t>
            </a:r>
            <a:r>
              <a:rPr lang="en-US" altLang="ja-JP" sz="1400" dirty="0" smtClean="0">
                <a:latin typeface="Helvetica"/>
                <a:cs typeface="Helvetica"/>
              </a:rPr>
              <a:t>) </a:t>
            </a:r>
            <a:r>
              <a:rPr kumimoji="1" lang="en-US" altLang="ja-JP" sz="1400" dirty="0" smtClean="0">
                <a:latin typeface="Helvetica"/>
                <a:cs typeface="Helvetica"/>
              </a:rPr>
              <a:t>Optimization of Waveguide distribution (power distribution ratio) </a:t>
            </a:r>
            <a:r>
              <a:rPr lang="en-US" altLang="ja-JP" sz="1400" dirty="0" smtClean="0">
                <a:latin typeface="Helvetica"/>
                <a:cs typeface="Helvetica"/>
              </a:rPr>
              <a:t>(HLRF group</a:t>
            </a:r>
            <a:r>
              <a:rPr lang="ja-JP" altLang="en-US" sz="1400" dirty="0" smtClean="0">
                <a:latin typeface="Helvetica"/>
                <a:cs typeface="Helvetica"/>
              </a:rPr>
              <a:t>）</a:t>
            </a:r>
            <a:endParaRPr lang="en-US" altLang="ja-JP" sz="1400" dirty="0" smtClean="0">
              <a:latin typeface="Helvetica"/>
              <a:cs typeface="Helvetica"/>
            </a:endParaRPr>
          </a:p>
          <a:p>
            <a:endParaRPr lang="en-US" altLang="ja-JP" sz="1400" dirty="0" smtClean="0">
              <a:latin typeface="Helvetica"/>
              <a:cs typeface="Helvetica"/>
            </a:endParaRPr>
          </a:p>
          <a:p>
            <a:r>
              <a:rPr kumimoji="1" lang="en-US" altLang="ja-JP" sz="1400" dirty="0" smtClean="0">
                <a:latin typeface="Helvetica"/>
                <a:cs typeface="Helvetica"/>
              </a:rPr>
              <a:t>(1) Set-up of FF-table,  preparation of vector-sum circuit </a:t>
            </a:r>
            <a:r>
              <a:rPr lang="ja-JP" altLang="en-US" sz="1400" dirty="0" smtClean="0">
                <a:latin typeface="Helvetica"/>
                <a:cs typeface="Helvetica"/>
              </a:rPr>
              <a:t>（</a:t>
            </a:r>
            <a:r>
              <a:rPr lang="en-US" altLang="ja-JP" sz="1400" dirty="0" smtClean="0">
                <a:latin typeface="Helvetica"/>
                <a:cs typeface="Helvetica"/>
              </a:rPr>
              <a:t>LLRF group</a:t>
            </a:r>
            <a:r>
              <a:rPr lang="ja-JP" altLang="en-US" sz="1400" dirty="0" smtClean="0">
                <a:latin typeface="Helvetica"/>
                <a:cs typeface="Helvetica"/>
              </a:rPr>
              <a:t>）</a:t>
            </a:r>
            <a:endParaRPr kumimoji="1" lang="ja-JP" altLang="en-US" sz="1400" dirty="0">
              <a:latin typeface="Helvetica"/>
              <a:cs typeface="Helvetic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0" y="2933819"/>
            <a:ext cx="6590992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Helvetica"/>
                <a:cs typeface="Helvetica"/>
              </a:rPr>
              <a:t>2</a:t>
            </a:r>
            <a:r>
              <a:rPr kumimoji="1" lang="en-US" altLang="ja-JP" dirty="0" smtClean="0">
                <a:latin typeface="Helvetica"/>
                <a:cs typeface="Helvetica"/>
              </a:rPr>
              <a:t>. : </a:t>
            </a:r>
            <a:r>
              <a:rPr lang="en-US" altLang="ja-JP" b="1" dirty="0" smtClean="0">
                <a:latin typeface="Helvetica"/>
                <a:cs typeface="Helvetica"/>
              </a:rPr>
              <a:t>Vector-sum operation</a:t>
            </a:r>
          </a:p>
          <a:p>
            <a:endParaRPr lang="en-US" altLang="ja-JP" sz="1400" dirty="0" smtClean="0">
              <a:latin typeface="Helvetica"/>
              <a:cs typeface="Helvetica"/>
            </a:endParaRPr>
          </a:p>
          <a:p>
            <a:r>
              <a:rPr lang="en-US" altLang="ja-JP" sz="1400" dirty="0" smtClean="0">
                <a:latin typeface="Helvetica"/>
                <a:cs typeface="Helvetica"/>
              </a:rPr>
              <a:t>           Set-up of vector-sum, high gradient operation by vector-sum LLRF control</a:t>
            </a:r>
            <a:endParaRPr kumimoji="1" lang="ja-JP" altLang="en-US" sz="1400" dirty="0">
              <a:latin typeface="Helvetica"/>
              <a:cs typeface="Helvetic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0" y="2010489"/>
            <a:ext cx="8148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Helvetica"/>
                <a:cs typeface="Helvetica"/>
              </a:rPr>
              <a:t>1. : </a:t>
            </a:r>
            <a:r>
              <a:rPr lang="en-US" altLang="ja-JP" b="1" dirty="0" smtClean="0">
                <a:latin typeface="Helvetica"/>
                <a:cs typeface="Helvetica"/>
              </a:rPr>
              <a:t>cavity performance study, set-up of LD compensation for each cavity</a:t>
            </a:r>
          </a:p>
          <a:p>
            <a:endParaRPr kumimoji="1" lang="ja-JP" altLang="en-US" sz="1400" dirty="0"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0" y="4419600"/>
            <a:ext cx="375073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Helvetica"/>
                <a:cs typeface="Helvetica"/>
              </a:rPr>
              <a:t>3. : </a:t>
            </a:r>
            <a:r>
              <a:rPr lang="en-US" altLang="ja-JP" b="1" dirty="0" smtClean="0">
                <a:latin typeface="Helvetica"/>
                <a:cs typeface="Helvetica"/>
              </a:rPr>
              <a:t>Cryomodule Heat-load meas.</a:t>
            </a:r>
          </a:p>
          <a:p>
            <a:endParaRPr lang="en-US" altLang="ja-JP" b="1" dirty="0" smtClean="0">
              <a:latin typeface="Helvetica"/>
              <a:cs typeface="Helvetica"/>
            </a:endParaRPr>
          </a:p>
          <a:p>
            <a:r>
              <a:rPr lang="en-US" altLang="ja-JP" sz="1400" dirty="0" smtClean="0">
                <a:latin typeface="Helvetica"/>
                <a:cs typeface="Helvetica"/>
              </a:rPr>
              <a:t>        </a:t>
            </a:r>
            <a:r>
              <a:rPr lang="en-US" altLang="ja-JP" sz="1400" dirty="0" smtClean="0">
                <a:latin typeface="Helvetica"/>
                <a:cs typeface="Helvetica"/>
              </a:rPr>
              <a:t>Static </a:t>
            </a:r>
            <a:r>
              <a:rPr lang="en-US" altLang="ja-JP" sz="1400" dirty="0" smtClean="0">
                <a:latin typeface="Helvetica"/>
                <a:cs typeface="Helvetica"/>
              </a:rPr>
              <a:t>and dynamic heat-load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58000" y="2379821"/>
            <a:ext cx="2083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  <a:latin typeface="Helvetica"/>
                <a:cs typeface="Helvetica"/>
              </a:rPr>
              <a:t>4</a:t>
            </a:r>
            <a:r>
              <a:rPr kumimoji="1" lang="en-US" altLang="ja-JP" dirty="0" smtClean="0">
                <a:solidFill>
                  <a:srgbClr val="FF0000"/>
                </a:solidFill>
                <a:latin typeface="Helvetica"/>
                <a:cs typeface="Helvetica"/>
              </a:rPr>
              <a:t> weeks (2010.10)</a:t>
            </a:r>
            <a:endParaRPr kumimoji="1" lang="ja-JP" altLang="en-US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16292" y="3918704"/>
            <a:ext cx="2066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  <a:latin typeface="Helvetica"/>
                <a:cs typeface="Helvetica"/>
              </a:rPr>
              <a:t>4</a:t>
            </a:r>
            <a:r>
              <a:rPr kumimoji="1" lang="en-US" altLang="ja-JP" dirty="0" smtClean="0">
                <a:solidFill>
                  <a:srgbClr val="FF0000"/>
                </a:solidFill>
                <a:latin typeface="Helvetica"/>
                <a:cs typeface="Helvetica"/>
              </a:rPr>
              <a:t> weeks </a:t>
            </a:r>
            <a:r>
              <a:rPr lang="en-US" altLang="ja-JP" dirty="0" smtClean="0">
                <a:solidFill>
                  <a:srgbClr val="FF0000"/>
                </a:solidFill>
                <a:latin typeface="Helvetica"/>
                <a:cs typeface="Helvetica"/>
              </a:rPr>
              <a:t>(2010.11)</a:t>
            </a:r>
            <a:endParaRPr kumimoji="1" lang="ja-JP" altLang="en-US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16292" y="4844534"/>
            <a:ext cx="2083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Helvetica"/>
                <a:cs typeface="Helvetica"/>
              </a:rPr>
              <a:t>2 weeks </a:t>
            </a:r>
            <a:r>
              <a:rPr lang="en-US" altLang="ja-JP" dirty="0">
                <a:solidFill>
                  <a:srgbClr val="FF0000"/>
                </a:solidFill>
                <a:latin typeface="Helvetica"/>
                <a:cs typeface="Helvetica"/>
              </a:rPr>
              <a:t>(</a:t>
            </a:r>
            <a:r>
              <a:rPr lang="en-US" altLang="ja-JP" dirty="0" smtClean="0">
                <a:solidFill>
                  <a:srgbClr val="FF0000"/>
                </a:solidFill>
                <a:latin typeface="Helvetica"/>
                <a:cs typeface="Helvetica"/>
              </a:rPr>
              <a:t>2010.12)</a:t>
            </a:r>
            <a:endParaRPr kumimoji="1" lang="ja-JP" altLang="en-US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95022" y="6096000"/>
            <a:ext cx="1904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  <a:latin typeface="Helvetica"/>
                <a:cs typeface="Helvetica"/>
              </a:rPr>
              <a:t>1</a:t>
            </a:r>
            <a:r>
              <a:rPr kumimoji="1" lang="en-US" altLang="ja-JP" dirty="0" smtClean="0">
                <a:solidFill>
                  <a:srgbClr val="FF0000"/>
                </a:solidFill>
                <a:latin typeface="Helvetica"/>
                <a:cs typeface="Helvetica"/>
              </a:rPr>
              <a:t> week(2010.12)</a:t>
            </a:r>
            <a:endParaRPr kumimoji="1" lang="ja-JP" altLang="en-US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43000" y="2472154"/>
            <a:ext cx="43961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latin typeface="Helvetica"/>
                <a:cs typeface="Helvetica"/>
              </a:rPr>
              <a:t> gradient check, LD measurement and compensation</a:t>
            </a:r>
            <a:endParaRPr kumimoji="1" lang="en-US" altLang="ja-JP" sz="1400" dirty="0" smtClean="0">
              <a:latin typeface="Helvetica"/>
              <a:cs typeface="Helvetica"/>
            </a:endParaRPr>
          </a:p>
          <a:p>
            <a:r>
              <a:rPr lang="ja-JP" altLang="en-US" sz="1400" dirty="0" smtClean="0">
                <a:latin typeface="Helvetica"/>
                <a:cs typeface="Helvetica"/>
              </a:rPr>
              <a:t>　　</a:t>
            </a:r>
            <a:endParaRPr kumimoji="1" lang="ja-JP" altLang="en-US" sz="1400" dirty="0">
              <a:latin typeface="Helvetica"/>
              <a:cs typeface="Helvetic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62000" y="5542002"/>
            <a:ext cx="614206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Helvetica"/>
                <a:cs typeface="Helvetica"/>
              </a:rPr>
              <a:t>4. : </a:t>
            </a:r>
            <a:r>
              <a:rPr lang="en-US" altLang="ja-JP" b="1" dirty="0" smtClean="0">
                <a:latin typeface="Helvetica"/>
                <a:cs typeface="Helvetica"/>
              </a:rPr>
              <a:t>DRFS test</a:t>
            </a:r>
          </a:p>
          <a:p>
            <a:r>
              <a:rPr lang="en-US" altLang="ja-JP" sz="1400" dirty="0" smtClean="0">
                <a:latin typeface="Helvetica"/>
                <a:cs typeface="Helvetica"/>
              </a:rPr>
              <a:t>        Connect 1 small klystron to two cavities in tunnel, LLRF also in tunnel.</a:t>
            </a:r>
            <a:endParaRPr lang="en-US" altLang="ja-JP" sz="1400" b="1" dirty="0" smtClean="0">
              <a:latin typeface="Helvetica"/>
              <a:cs typeface="Helvetic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68006" y="452735"/>
            <a:ext cx="51475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latin typeface="Helvetica"/>
                <a:cs typeface="Helvetica"/>
              </a:rPr>
              <a:t>S1G experiment  term2 : 11 weeks</a:t>
            </a:r>
            <a:endParaRPr kumimoji="1" lang="ja-JP" altLang="en-US" sz="2400" b="1" dirty="0">
              <a:latin typeface="Helvetica"/>
              <a:cs typeface="Helvetic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GB"/>
              <a:t>25/12/2009</a:t>
            </a:r>
            <a:endParaRPr lang="en-GB" altLang="ja-JP"/>
          </a:p>
        </p:txBody>
      </p:sp>
      <p:pic>
        <p:nvPicPr>
          <p:cNvPr id="111624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908050"/>
            <a:ext cx="7632700" cy="517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1625" name="Picture 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196411"/>
            <a:ext cx="3733800" cy="2661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16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r>
              <a:rPr lang="en-US" altLang="ja-JP" sz="3200" dirty="0">
                <a:latin typeface="Arial" pitchFamily="-60" charset="0"/>
                <a:ea typeface="Arial Unicode MS" pitchFamily="-60" charset="0"/>
                <a:cs typeface="Arial Unicode MS" pitchFamily="-60" charset="0"/>
              </a:rPr>
              <a:t>Proposed</a:t>
            </a:r>
            <a:r>
              <a:rPr lang="en-US" altLang="ja-JP" sz="3200" dirty="0" smtClean="0">
                <a:latin typeface="Arial" pitchFamily="-60" charset="0"/>
                <a:ea typeface="Arial Unicode MS" pitchFamily="-60" charset="0"/>
                <a:cs typeface="Arial Unicode MS" pitchFamily="-60" charset="0"/>
              </a:rPr>
              <a:t> WG Layout </a:t>
            </a:r>
            <a:r>
              <a:rPr lang="en-US" altLang="ja-JP" sz="3200" dirty="0">
                <a:latin typeface="Arial" pitchFamily="-60" charset="0"/>
                <a:ea typeface="Arial Unicode MS" pitchFamily="-60" charset="0"/>
                <a:cs typeface="Arial Unicode MS" pitchFamily="-60" charset="0"/>
              </a:rPr>
              <a:t>for S1 Global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010400" y="3396734"/>
            <a:ext cx="20538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module-C</a:t>
            </a:r>
          </a:p>
          <a:p>
            <a:r>
              <a:rPr lang="en-US" altLang="ja-JP" dirty="0" smtClean="0"/>
              <a:t>(DESY,FNAL cavities)</a:t>
            </a:r>
            <a:endParaRPr kumimoji="1" lang="ja-JP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186214" y="2057400"/>
            <a:ext cx="14227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module-A</a:t>
            </a:r>
          </a:p>
          <a:p>
            <a:r>
              <a:rPr lang="en-US" altLang="ja-JP" dirty="0" smtClean="0"/>
              <a:t>(KEK cavities)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143000" y="310356"/>
            <a:ext cx="7086600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Arial" pitchFamily="-60" charset="0"/>
                <a:ea typeface="Arial Unicode MS" pitchFamily="-60" charset="0"/>
                <a:cs typeface="Arial Unicode MS" pitchFamily="-60" charset="0"/>
              </a:rPr>
              <a:t>DRFS Demonstration</a:t>
            </a:r>
            <a:endParaRPr kumimoji="0" lang="en-US" altLang="ja-JP" sz="3200" b="0" i="0" u="none" strike="noStrike" kern="0" cap="none" spc="0" normalizeH="0" baseline="0" noProof="0" dirty="0">
              <a:ln>
                <a:noFill/>
              </a:ln>
              <a:solidFill>
                <a:srgbClr val="23346C"/>
              </a:solidFill>
              <a:effectLst/>
              <a:uLnTx/>
              <a:uFillTx/>
              <a:latin typeface="Arial" pitchFamily="-60" charset="0"/>
              <a:ea typeface="Arial Unicode MS" pitchFamily="-60" charset="0"/>
              <a:cs typeface="Arial Unicode MS" pitchFamily="-60" charset="0"/>
            </a:endParaRP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808038" y="1489978"/>
            <a:ext cx="698791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dirty="0"/>
              <a:t>DRFS Demonstration test is approved for 1 week period. 1 unit of DRFS is </a:t>
            </a:r>
          </a:p>
          <a:p>
            <a:r>
              <a:rPr lang="en-US" altLang="ja-JP" dirty="0"/>
              <a:t>Planned</a:t>
            </a:r>
            <a:r>
              <a:rPr lang="en-US" altLang="ja-JP" dirty="0" smtClean="0"/>
              <a:t> to be </a:t>
            </a:r>
            <a:r>
              <a:rPr lang="en-US" altLang="ja-JP" dirty="0"/>
              <a:t>manufactured in FY2009.</a:t>
            </a:r>
            <a:r>
              <a:rPr lang="en-US" altLang="ja-JP" dirty="0" smtClean="0"/>
              <a:t> </a:t>
            </a:r>
            <a:endParaRPr lang="en-US" altLang="ja-JP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2590799"/>
            <a:ext cx="3352800" cy="2824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3646957"/>
            <a:ext cx="3352800" cy="2334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3" name="図形グループ 12"/>
          <p:cNvGrpSpPr/>
          <p:nvPr/>
        </p:nvGrpSpPr>
        <p:grpSpPr>
          <a:xfrm>
            <a:off x="2438401" y="2895599"/>
            <a:ext cx="685802" cy="609603"/>
            <a:chOff x="2438401" y="2895599"/>
            <a:chExt cx="685802" cy="609603"/>
          </a:xfrm>
        </p:grpSpPr>
        <p:cxnSp>
          <p:nvCxnSpPr>
            <p:cNvPr id="9" name="直線コネクタ 8"/>
            <p:cNvCxnSpPr/>
            <p:nvPr/>
          </p:nvCxnSpPr>
          <p:spPr>
            <a:xfrm>
              <a:off x="2438401" y="2895599"/>
              <a:ext cx="685802" cy="60960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/>
            <p:cNvCxnSpPr/>
            <p:nvPr/>
          </p:nvCxnSpPr>
          <p:spPr>
            <a:xfrm rot="5400000">
              <a:off x="2514601" y="2895599"/>
              <a:ext cx="609601" cy="60960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図形グループ 13"/>
          <p:cNvGrpSpPr/>
          <p:nvPr/>
        </p:nvGrpSpPr>
        <p:grpSpPr>
          <a:xfrm>
            <a:off x="7315200" y="4572000"/>
            <a:ext cx="685802" cy="609603"/>
            <a:chOff x="2438401" y="2895599"/>
            <a:chExt cx="685802" cy="609603"/>
          </a:xfrm>
        </p:grpSpPr>
        <p:cxnSp>
          <p:nvCxnSpPr>
            <p:cNvPr id="15" name="直線コネクタ 14"/>
            <p:cNvCxnSpPr/>
            <p:nvPr/>
          </p:nvCxnSpPr>
          <p:spPr>
            <a:xfrm>
              <a:off x="2438401" y="2895599"/>
              <a:ext cx="685802" cy="60960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/>
            <p:cNvCxnSpPr/>
            <p:nvPr/>
          </p:nvCxnSpPr>
          <p:spPr>
            <a:xfrm rot="5400000">
              <a:off x="2514601" y="2895599"/>
              <a:ext cx="609601" cy="60960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>
            <a:off x="5523490" y="5442120"/>
            <a:ext cx="3200400" cy="970774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TextBox 1"/>
          <p:cNvSpPr txBox="1"/>
          <p:nvPr/>
        </p:nvSpPr>
        <p:spPr>
          <a:xfrm>
            <a:off x="1003882" y="268813"/>
            <a:ext cx="72120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overall control configuration of S1Global module</a:t>
            </a:r>
            <a:endParaRPr kumimoji="1" lang="ja-JP" altLang="en-US" sz="2800" dirty="0"/>
          </a:p>
        </p:txBody>
      </p:sp>
      <p:sp>
        <p:nvSpPr>
          <p:cNvPr id="3" name="正方形/長方形 2"/>
          <p:cNvSpPr/>
          <p:nvPr/>
        </p:nvSpPr>
        <p:spPr>
          <a:xfrm>
            <a:off x="570491" y="1078890"/>
            <a:ext cx="1524000" cy="1066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TextBox 3"/>
          <p:cNvSpPr txBox="1"/>
          <p:nvPr/>
        </p:nvSpPr>
        <p:spPr>
          <a:xfrm>
            <a:off x="570491" y="1279450"/>
            <a:ext cx="16532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RF signal generation</a:t>
            </a:r>
          </a:p>
          <a:p>
            <a:r>
              <a:rPr kumimoji="1" lang="en-US" altLang="ja-JP" sz="1400" dirty="0" smtClean="0"/>
              <a:t>timing generation</a:t>
            </a:r>
            <a:endParaRPr kumimoji="1" lang="ja-JP" altLang="en-US" sz="1400" dirty="0"/>
          </a:p>
        </p:txBody>
      </p:sp>
      <p:pic>
        <p:nvPicPr>
          <p:cNvPr id="5" name="図 4" descr="cavity_example.tif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52090" y="5442120"/>
            <a:ext cx="2133600" cy="750776"/>
          </a:xfrm>
          <a:prstGeom prst="rect">
            <a:avLst/>
          </a:prstGeom>
        </p:spPr>
      </p:pic>
      <p:sp>
        <p:nvSpPr>
          <p:cNvPr id="7" name="二等辺三角形 6"/>
          <p:cNvSpPr/>
          <p:nvPr/>
        </p:nvSpPr>
        <p:spPr>
          <a:xfrm flipV="1">
            <a:off x="7122895" y="3822091"/>
            <a:ext cx="1219200" cy="762000"/>
          </a:xfrm>
          <a:prstGeom prst="triangl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5685229" y="3593491"/>
            <a:ext cx="1243689" cy="852484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TextBox 8"/>
          <p:cNvSpPr txBox="1"/>
          <p:nvPr/>
        </p:nvSpPr>
        <p:spPr>
          <a:xfrm>
            <a:off x="5752579" y="3822885"/>
            <a:ext cx="10738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Modulator</a:t>
            </a:r>
            <a:endParaRPr kumimoji="1" lang="ja-JP" alt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7885690" y="5665586"/>
            <a:ext cx="5565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cavity</a:t>
            </a:r>
            <a:endParaRPr kumimoji="1" lang="ja-JP" altLang="en-US" sz="1200" dirty="0"/>
          </a:p>
        </p:txBody>
      </p:sp>
      <p:sp>
        <p:nvSpPr>
          <p:cNvPr id="11" name="正方形/長方形 10"/>
          <p:cNvSpPr/>
          <p:nvPr/>
        </p:nvSpPr>
        <p:spPr>
          <a:xfrm>
            <a:off x="3999490" y="4750776"/>
            <a:ext cx="1177622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3986895" y="5165890"/>
            <a:ext cx="1177622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二等辺三角形 12"/>
          <p:cNvSpPr/>
          <p:nvPr/>
        </p:nvSpPr>
        <p:spPr>
          <a:xfrm flipV="1">
            <a:off x="7503894" y="3060090"/>
            <a:ext cx="457201" cy="304800"/>
          </a:xfrm>
          <a:prstGeom prst="triangl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直線コネクタ 14"/>
          <p:cNvCxnSpPr>
            <a:stCxn id="13" idx="0"/>
            <a:endCxn id="7" idx="3"/>
          </p:cNvCxnSpPr>
          <p:nvPr/>
        </p:nvCxnSpPr>
        <p:spPr>
          <a:xfrm rot="5400000">
            <a:off x="7503895" y="3593490"/>
            <a:ext cx="457201" cy="1588"/>
          </a:xfrm>
          <a:prstGeom prst="line">
            <a:avLst/>
          </a:prstGeom>
          <a:ln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>
            <a:stCxn id="7" idx="0"/>
          </p:cNvCxnSpPr>
          <p:nvPr/>
        </p:nvCxnSpPr>
        <p:spPr>
          <a:xfrm rot="16200000" flipH="1">
            <a:off x="7317778" y="4998807"/>
            <a:ext cx="830228" cy="795"/>
          </a:xfrm>
          <a:prstGeom prst="line">
            <a:avLst/>
          </a:prstGeom>
          <a:ln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 flipV="1">
            <a:off x="6928918" y="3974491"/>
            <a:ext cx="346378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999490" y="4750776"/>
            <a:ext cx="11721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PIEZO HV driver</a:t>
            </a:r>
            <a:endParaRPr kumimoji="1" lang="ja-JP" altLang="en-US" sz="1200" dirty="0"/>
          </a:p>
        </p:txBody>
      </p:sp>
      <p:sp>
        <p:nvSpPr>
          <p:cNvPr id="24" name="正方形/長方形 23"/>
          <p:cNvSpPr/>
          <p:nvPr/>
        </p:nvSpPr>
        <p:spPr>
          <a:xfrm>
            <a:off x="3986895" y="5580619"/>
            <a:ext cx="1177622" cy="4154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7" name="直線コネクタ 26"/>
          <p:cNvCxnSpPr>
            <a:stCxn id="22" idx="3"/>
          </p:cNvCxnSpPr>
          <p:nvPr/>
        </p:nvCxnSpPr>
        <p:spPr>
          <a:xfrm flipV="1">
            <a:off x="5171606" y="4888892"/>
            <a:ext cx="1952083" cy="3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>
            <a:endCxn id="6" idx="0"/>
          </p:cNvCxnSpPr>
          <p:nvPr/>
        </p:nvCxnSpPr>
        <p:spPr>
          <a:xfrm rot="16200000" flipH="1">
            <a:off x="6847074" y="5165504"/>
            <a:ext cx="553230" cy="2"/>
          </a:xfrm>
          <a:prstGeom prst="line">
            <a:avLst/>
          </a:prstGeom>
          <a:ln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 flipV="1">
            <a:off x="5177112" y="5346091"/>
            <a:ext cx="1573326" cy="76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935947" y="5137320"/>
            <a:ext cx="1368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Tuner motor driver</a:t>
            </a:r>
            <a:endParaRPr kumimoji="1" lang="ja-JP" altLang="en-US" sz="1200" dirty="0"/>
          </a:p>
        </p:txBody>
      </p:sp>
      <p:cxnSp>
        <p:nvCxnSpPr>
          <p:cNvPr id="33" name="直線コネクタ 32"/>
          <p:cNvCxnSpPr/>
          <p:nvPr/>
        </p:nvCxnSpPr>
        <p:spPr>
          <a:xfrm rot="5400000">
            <a:off x="6620579" y="5463355"/>
            <a:ext cx="234528" cy="1588"/>
          </a:xfrm>
          <a:prstGeom prst="line">
            <a:avLst/>
          </a:prstGeom>
          <a:ln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/>
          <p:cNvCxnSpPr/>
          <p:nvPr/>
        </p:nvCxnSpPr>
        <p:spPr>
          <a:xfrm flipV="1">
            <a:off x="5177112" y="5719119"/>
            <a:ext cx="346378" cy="77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986101" y="5534453"/>
            <a:ext cx="13901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Vacuum, </a:t>
            </a:r>
          </a:p>
          <a:p>
            <a:r>
              <a:rPr kumimoji="1" lang="en-US" altLang="ja-JP" sz="1200" dirty="0" smtClean="0"/>
              <a:t>Temp, RF monitors</a:t>
            </a:r>
            <a:endParaRPr kumimoji="1" lang="ja-JP" altLang="en-US" sz="1200" dirty="0"/>
          </a:p>
        </p:txBody>
      </p:sp>
      <p:sp>
        <p:nvSpPr>
          <p:cNvPr id="36" name="正方形/長方形 35"/>
          <p:cNvSpPr/>
          <p:nvPr/>
        </p:nvSpPr>
        <p:spPr>
          <a:xfrm>
            <a:off x="4380490" y="1078890"/>
            <a:ext cx="2516627" cy="1524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TextBox 36"/>
          <p:cNvSpPr txBox="1"/>
          <p:nvPr/>
        </p:nvSpPr>
        <p:spPr>
          <a:xfrm>
            <a:off x="5057523" y="1656224"/>
            <a:ext cx="1257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Digital LLRF</a:t>
            </a:r>
            <a:endParaRPr kumimoji="1" lang="ja-JP" alt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7275296" y="3790619"/>
            <a:ext cx="92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klystron</a:t>
            </a:r>
            <a:endParaRPr kumimoji="1" lang="ja-JP" alt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7961095" y="2842463"/>
            <a:ext cx="9797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klystron</a:t>
            </a:r>
          </a:p>
          <a:p>
            <a:r>
              <a:rPr lang="en-US" altLang="ja-JP" sz="1400" dirty="0" smtClean="0"/>
              <a:t>driver amp</a:t>
            </a:r>
            <a:endParaRPr kumimoji="1" lang="ja-JP" altLang="en-US" sz="1400" dirty="0"/>
          </a:p>
        </p:txBody>
      </p:sp>
      <p:sp>
        <p:nvSpPr>
          <p:cNvPr id="40" name="正方形/長方形 39"/>
          <p:cNvSpPr/>
          <p:nvPr/>
        </p:nvSpPr>
        <p:spPr>
          <a:xfrm>
            <a:off x="2462895" y="1802670"/>
            <a:ext cx="1524000" cy="8002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TextBox 40"/>
          <p:cNvSpPr txBox="1"/>
          <p:nvPr/>
        </p:nvSpPr>
        <p:spPr>
          <a:xfrm>
            <a:off x="2430179" y="1840890"/>
            <a:ext cx="199572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RF-SW</a:t>
            </a:r>
            <a:r>
              <a:rPr lang="en-US" altLang="ja-JP" sz="1400" dirty="0" smtClean="0"/>
              <a:t> on/off control</a:t>
            </a:r>
          </a:p>
          <a:p>
            <a:r>
              <a:rPr kumimoji="1" lang="en-US" altLang="ja-JP" sz="1400" dirty="0" smtClean="0"/>
              <a:t>(RF amplitude reference)</a:t>
            </a:r>
          </a:p>
          <a:p>
            <a:r>
              <a:rPr lang="en-US" altLang="ja-JP" sz="1400" dirty="0" smtClean="0"/>
              <a:t>(RF phase reference)</a:t>
            </a:r>
            <a:endParaRPr kumimoji="1" lang="ja-JP" altLang="en-US" sz="1400" dirty="0"/>
          </a:p>
        </p:txBody>
      </p:sp>
      <p:sp>
        <p:nvSpPr>
          <p:cNvPr id="42" name="正方形/長方形 41"/>
          <p:cNvSpPr/>
          <p:nvPr/>
        </p:nvSpPr>
        <p:spPr>
          <a:xfrm>
            <a:off x="5523490" y="2842463"/>
            <a:ext cx="1330022" cy="228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TextBox 42"/>
          <p:cNvSpPr txBox="1"/>
          <p:nvPr/>
        </p:nvSpPr>
        <p:spPr>
          <a:xfrm>
            <a:off x="5752579" y="2763286"/>
            <a:ext cx="6778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scopes</a:t>
            </a:r>
            <a:endParaRPr kumimoji="1" lang="ja-JP" altLang="en-US" sz="1400" dirty="0"/>
          </a:p>
        </p:txBody>
      </p:sp>
      <p:cxnSp>
        <p:nvCxnSpPr>
          <p:cNvPr id="45" name="直線コネクタ 44"/>
          <p:cNvCxnSpPr/>
          <p:nvPr/>
        </p:nvCxnSpPr>
        <p:spPr>
          <a:xfrm>
            <a:off x="2094491" y="1343883"/>
            <a:ext cx="2285999" cy="1588"/>
          </a:xfrm>
          <a:prstGeom prst="line">
            <a:avLst/>
          </a:prstGeom>
          <a:ln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直線コネクタ 46"/>
          <p:cNvCxnSpPr/>
          <p:nvPr/>
        </p:nvCxnSpPr>
        <p:spPr>
          <a:xfrm>
            <a:off x="2094491" y="1536091"/>
            <a:ext cx="2285999" cy="1588"/>
          </a:xfrm>
          <a:prstGeom prst="line">
            <a:avLst/>
          </a:prstGeom>
          <a:ln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直線コネクタ 49"/>
          <p:cNvCxnSpPr/>
          <p:nvPr/>
        </p:nvCxnSpPr>
        <p:spPr>
          <a:xfrm>
            <a:off x="3986895" y="1868691"/>
            <a:ext cx="393595" cy="1588"/>
          </a:xfrm>
          <a:prstGeom prst="line">
            <a:avLst/>
          </a:prstGeom>
          <a:ln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/>
          <p:cNvCxnSpPr/>
          <p:nvPr/>
        </p:nvCxnSpPr>
        <p:spPr>
          <a:xfrm>
            <a:off x="3999490" y="2144102"/>
            <a:ext cx="393595" cy="1588"/>
          </a:xfrm>
          <a:prstGeom prst="line">
            <a:avLst/>
          </a:prstGeom>
          <a:ln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/>
          <p:cNvCxnSpPr/>
          <p:nvPr/>
        </p:nvCxnSpPr>
        <p:spPr>
          <a:xfrm>
            <a:off x="3986895" y="2416337"/>
            <a:ext cx="393595" cy="1588"/>
          </a:xfrm>
          <a:prstGeom prst="line">
            <a:avLst/>
          </a:prstGeom>
          <a:ln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直線コネクタ 53"/>
          <p:cNvCxnSpPr>
            <a:stCxn id="36" idx="3"/>
          </p:cNvCxnSpPr>
          <p:nvPr/>
        </p:nvCxnSpPr>
        <p:spPr>
          <a:xfrm>
            <a:off x="6897117" y="1840890"/>
            <a:ext cx="83458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直線コネクタ 55"/>
          <p:cNvCxnSpPr>
            <a:endCxn id="13" idx="3"/>
          </p:cNvCxnSpPr>
          <p:nvPr/>
        </p:nvCxnSpPr>
        <p:spPr>
          <a:xfrm rot="16200000" flipH="1">
            <a:off x="7122498" y="2450093"/>
            <a:ext cx="1219200" cy="794"/>
          </a:xfrm>
          <a:prstGeom prst="line">
            <a:avLst/>
          </a:prstGeom>
          <a:ln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直線矢印コネクタ 57"/>
          <p:cNvCxnSpPr>
            <a:stCxn id="42" idx="3"/>
          </p:cNvCxnSpPr>
          <p:nvPr/>
        </p:nvCxnSpPr>
        <p:spPr>
          <a:xfrm flipV="1">
            <a:off x="6853512" y="2602890"/>
            <a:ext cx="270178" cy="35387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直線矢印コネクタ 59"/>
          <p:cNvCxnSpPr>
            <a:stCxn id="42" idx="3"/>
          </p:cNvCxnSpPr>
          <p:nvPr/>
        </p:nvCxnSpPr>
        <p:spPr>
          <a:xfrm>
            <a:off x="6853512" y="2956763"/>
            <a:ext cx="421784" cy="1143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直線矢印コネクタ 61"/>
          <p:cNvCxnSpPr>
            <a:stCxn id="42" idx="3"/>
          </p:cNvCxnSpPr>
          <p:nvPr/>
        </p:nvCxnSpPr>
        <p:spPr>
          <a:xfrm>
            <a:off x="6853512" y="2956763"/>
            <a:ext cx="75406" cy="40812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直線コネクタ 63"/>
          <p:cNvCxnSpPr/>
          <p:nvPr/>
        </p:nvCxnSpPr>
        <p:spPr>
          <a:xfrm rot="5400000">
            <a:off x="4609089" y="2907691"/>
            <a:ext cx="609602" cy="1588"/>
          </a:xfrm>
          <a:prstGeom prst="line">
            <a:avLst/>
          </a:prstGeom>
          <a:ln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直線コネクタ 65"/>
          <p:cNvCxnSpPr/>
          <p:nvPr/>
        </p:nvCxnSpPr>
        <p:spPr>
          <a:xfrm>
            <a:off x="341890" y="3593491"/>
            <a:ext cx="2819399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直線コネクタ 67"/>
          <p:cNvCxnSpPr/>
          <p:nvPr/>
        </p:nvCxnSpPr>
        <p:spPr>
          <a:xfrm rot="5400000">
            <a:off x="1648073" y="5102399"/>
            <a:ext cx="3028019" cy="159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1203915" y="3638219"/>
            <a:ext cx="890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STF-net</a:t>
            </a:r>
            <a:endParaRPr kumimoji="1" lang="ja-JP" altLang="en-US" dirty="0"/>
          </a:p>
        </p:txBody>
      </p:sp>
      <p:cxnSp>
        <p:nvCxnSpPr>
          <p:cNvPr id="71" name="直線コネクタ 70"/>
          <p:cNvCxnSpPr>
            <a:stCxn id="3" idx="2"/>
          </p:cNvCxnSpPr>
          <p:nvPr/>
        </p:nvCxnSpPr>
        <p:spPr>
          <a:xfrm rot="5400000">
            <a:off x="608591" y="2869590"/>
            <a:ext cx="1447801" cy="1"/>
          </a:xfrm>
          <a:prstGeom prst="line">
            <a:avLst/>
          </a:prstGeom>
          <a:ln>
            <a:headEnd type="triangl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直線コネクタ 72"/>
          <p:cNvCxnSpPr/>
          <p:nvPr/>
        </p:nvCxnSpPr>
        <p:spPr>
          <a:xfrm rot="10800000">
            <a:off x="1713491" y="2416337"/>
            <a:ext cx="749405" cy="1589"/>
          </a:xfrm>
          <a:prstGeom prst="line">
            <a:avLst/>
          </a:prstGeom>
          <a:ln>
            <a:head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直線コネクタ 74"/>
          <p:cNvCxnSpPr/>
          <p:nvPr/>
        </p:nvCxnSpPr>
        <p:spPr>
          <a:xfrm rot="16200000" flipH="1">
            <a:off x="1124914" y="3004913"/>
            <a:ext cx="1177154" cy="1"/>
          </a:xfrm>
          <a:prstGeom prst="line">
            <a:avLst/>
          </a:prstGeom>
          <a:ln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直線コネクタ 76"/>
          <p:cNvCxnSpPr/>
          <p:nvPr/>
        </p:nvCxnSpPr>
        <p:spPr>
          <a:xfrm rot="5400000">
            <a:off x="4528892" y="2683087"/>
            <a:ext cx="160397" cy="1588"/>
          </a:xfrm>
          <a:prstGeom prst="line">
            <a:avLst/>
          </a:prstGeom>
          <a:ln>
            <a:head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直線コネクタ 78"/>
          <p:cNvCxnSpPr/>
          <p:nvPr/>
        </p:nvCxnSpPr>
        <p:spPr>
          <a:xfrm rot="10800000">
            <a:off x="2245302" y="2763286"/>
            <a:ext cx="2362996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直線コネクタ 80"/>
          <p:cNvCxnSpPr/>
          <p:nvPr/>
        </p:nvCxnSpPr>
        <p:spPr>
          <a:xfrm rot="5400000">
            <a:off x="1830994" y="3179978"/>
            <a:ext cx="829410" cy="793"/>
          </a:xfrm>
          <a:prstGeom prst="line">
            <a:avLst/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直線コネクタ 83"/>
          <p:cNvCxnSpPr/>
          <p:nvPr/>
        </p:nvCxnSpPr>
        <p:spPr>
          <a:xfrm rot="10800000" flipV="1">
            <a:off x="2615295" y="2956762"/>
            <a:ext cx="2908199" cy="2"/>
          </a:xfrm>
          <a:prstGeom prst="line">
            <a:avLst/>
          </a:prstGeom>
          <a:ln>
            <a:headEnd type="triangle" w="lg" len="med"/>
            <a:tailEnd type="non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直線コネクタ 85"/>
          <p:cNvCxnSpPr/>
          <p:nvPr/>
        </p:nvCxnSpPr>
        <p:spPr>
          <a:xfrm rot="5400000">
            <a:off x="2295228" y="3271045"/>
            <a:ext cx="642515" cy="2382"/>
          </a:xfrm>
          <a:prstGeom prst="line">
            <a:avLst/>
          </a:prstGeom>
          <a:ln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直線コネクタ 91"/>
          <p:cNvCxnSpPr/>
          <p:nvPr/>
        </p:nvCxnSpPr>
        <p:spPr>
          <a:xfrm rot="10800000" flipV="1">
            <a:off x="3162879" y="4006756"/>
            <a:ext cx="2513017" cy="3"/>
          </a:xfrm>
          <a:prstGeom prst="line">
            <a:avLst/>
          </a:prstGeom>
          <a:ln>
            <a:headEnd type="triangl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直線コネクタ 93"/>
          <p:cNvCxnSpPr/>
          <p:nvPr/>
        </p:nvCxnSpPr>
        <p:spPr>
          <a:xfrm rot="10800000" flipV="1">
            <a:off x="3161287" y="5269891"/>
            <a:ext cx="823223" cy="794"/>
          </a:xfrm>
          <a:prstGeom prst="line">
            <a:avLst/>
          </a:prstGeom>
          <a:ln>
            <a:headEnd type="triangl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直線コネクタ 95"/>
          <p:cNvCxnSpPr/>
          <p:nvPr/>
        </p:nvCxnSpPr>
        <p:spPr>
          <a:xfrm rot="10800000" flipV="1">
            <a:off x="3163672" y="5803291"/>
            <a:ext cx="823223" cy="794"/>
          </a:xfrm>
          <a:prstGeom prst="line">
            <a:avLst/>
          </a:prstGeom>
          <a:ln>
            <a:headEnd type="triangl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正方形/長方形 105"/>
          <p:cNvSpPr/>
          <p:nvPr/>
        </p:nvSpPr>
        <p:spPr>
          <a:xfrm>
            <a:off x="3984510" y="6078596"/>
            <a:ext cx="1192602" cy="3342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7" name="直線コネクタ 106"/>
          <p:cNvCxnSpPr/>
          <p:nvPr/>
        </p:nvCxnSpPr>
        <p:spPr>
          <a:xfrm rot="10800000" flipV="1">
            <a:off x="3176267" y="6192896"/>
            <a:ext cx="823223" cy="794"/>
          </a:xfrm>
          <a:prstGeom prst="line">
            <a:avLst/>
          </a:prstGeom>
          <a:ln>
            <a:headEnd type="triangl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直線コネクタ 111"/>
          <p:cNvCxnSpPr/>
          <p:nvPr/>
        </p:nvCxnSpPr>
        <p:spPr>
          <a:xfrm flipV="1">
            <a:off x="5177116" y="6192126"/>
            <a:ext cx="346378" cy="77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3935947" y="6078596"/>
            <a:ext cx="13072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cryomodule Temp</a:t>
            </a:r>
          </a:p>
          <a:p>
            <a:r>
              <a:rPr kumimoji="1" lang="en-US" altLang="ja-JP" sz="1200" dirty="0" smtClean="0"/>
              <a:t> monitors</a:t>
            </a:r>
            <a:endParaRPr kumimoji="1" lang="ja-JP" altLang="en-US" sz="1200" dirty="0"/>
          </a:p>
        </p:txBody>
      </p:sp>
      <p:sp>
        <p:nvSpPr>
          <p:cNvPr id="113" name="TextBox 112"/>
          <p:cNvSpPr txBox="1"/>
          <p:nvPr/>
        </p:nvSpPr>
        <p:spPr>
          <a:xfrm>
            <a:off x="6490020" y="6135895"/>
            <a:ext cx="9308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cryomodule</a:t>
            </a:r>
            <a:endParaRPr kumimoji="1" lang="ja-JP" altLang="en-US" sz="1200" dirty="0"/>
          </a:p>
        </p:txBody>
      </p:sp>
      <p:sp>
        <p:nvSpPr>
          <p:cNvPr id="65" name="正方形/長方形 64"/>
          <p:cNvSpPr/>
          <p:nvPr/>
        </p:nvSpPr>
        <p:spPr>
          <a:xfrm>
            <a:off x="3984510" y="3212490"/>
            <a:ext cx="1376735" cy="5781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0" name="直線コネクタ 69"/>
          <p:cNvCxnSpPr/>
          <p:nvPr/>
        </p:nvCxnSpPr>
        <p:spPr>
          <a:xfrm rot="5400000">
            <a:off x="4436194" y="4270697"/>
            <a:ext cx="960157" cy="1588"/>
          </a:xfrm>
          <a:prstGeom prst="line">
            <a:avLst/>
          </a:prstGeom>
          <a:ln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4174895" y="3267399"/>
            <a:ext cx="10683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PIEZO </a:t>
            </a:r>
            <a:r>
              <a:rPr kumimoji="1" lang="en-US" altLang="ja-JP" sz="1400" dirty="0" smtClean="0"/>
              <a:t>signal</a:t>
            </a:r>
            <a:r>
              <a:rPr kumimoji="1" lang="en-US" altLang="ja-JP" sz="1400" dirty="0" smtClean="0"/>
              <a:t> </a:t>
            </a:r>
          </a:p>
          <a:p>
            <a:r>
              <a:rPr kumimoji="1" lang="en-US" altLang="ja-JP" sz="1400" dirty="0" smtClean="0"/>
              <a:t>generation</a:t>
            </a:r>
            <a:endParaRPr kumimoji="1" lang="en-US" altLang="ja-JP" sz="1400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正方形/長方形 105"/>
          <p:cNvSpPr/>
          <p:nvPr/>
        </p:nvSpPr>
        <p:spPr>
          <a:xfrm>
            <a:off x="152400" y="2743200"/>
            <a:ext cx="8839200" cy="381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/>
          <p:cNvSpPr/>
          <p:nvPr/>
        </p:nvSpPr>
        <p:spPr>
          <a:xfrm>
            <a:off x="440790" y="3429000"/>
            <a:ext cx="5671620" cy="1245477"/>
          </a:xfrm>
          <a:prstGeom prst="rect">
            <a:avLst/>
          </a:prstGeom>
          <a:solidFill>
            <a:srgbClr val="FFAD40"/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 descr="cavity_example.tif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3684" y="3658877"/>
            <a:ext cx="2133600" cy="75077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TextBox 3"/>
          <p:cNvSpPr txBox="1"/>
          <p:nvPr/>
        </p:nvSpPr>
        <p:spPr>
          <a:xfrm>
            <a:off x="4137284" y="3520377"/>
            <a:ext cx="5565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cavity</a:t>
            </a:r>
            <a:endParaRPr kumimoji="1" lang="ja-JP" altLang="en-US" sz="1200" dirty="0"/>
          </a:p>
        </p:txBody>
      </p:sp>
      <p:sp>
        <p:nvSpPr>
          <p:cNvPr id="5" name="正方形/長方形 4"/>
          <p:cNvSpPr/>
          <p:nvPr/>
        </p:nvSpPr>
        <p:spPr>
          <a:xfrm>
            <a:off x="2693863" y="990600"/>
            <a:ext cx="1177622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2675758" y="1541857"/>
            <a:ext cx="1177622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709448" y="1545007"/>
            <a:ext cx="11721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PIEZO HV driver</a:t>
            </a:r>
            <a:endParaRPr kumimoji="1" lang="ja-JP" altLang="en-US" sz="1200" dirty="0"/>
          </a:p>
        </p:txBody>
      </p:sp>
      <p:sp>
        <p:nvSpPr>
          <p:cNvPr id="9" name="正方形/長方形 8"/>
          <p:cNvSpPr/>
          <p:nvPr/>
        </p:nvSpPr>
        <p:spPr>
          <a:xfrm>
            <a:off x="2676552" y="1951166"/>
            <a:ext cx="1177622" cy="4154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直線コネクタ 9"/>
          <p:cNvCxnSpPr/>
          <p:nvPr/>
        </p:nvCxnSpPr>
        <p:spPr>
          <a:xfrm>
            <a:off x="2319227" y="1681125"/>
            <a:ext cx="37463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1398474" y="6172970"/>
            <a:ext cx="901391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693859" y="989011"/>
            <a:ext cx="1368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Tuner motor driver</a:t>
            </a:r>
            <a:endParaRPr kumimoji="1" lang="ja-JP" altLang="en-US" sz="1200" dirty="0"/>
          </a:p>
        </p:txBody>
      </p:sp>
      <p:cxnSp>
        <p:nvCxnSpPr>
          <p:cNvPr id="15" name="直線コネクタ 14"/>
          <p:cNvCxnSpPr/>
          <p:nvPr/>
        </p:nvCxnSpPr>
        <p:spPr>
          <a:xfrm flipV="1">
            <a:off x="2625422" y="6166722"/>
            <a:ext cx="346378" cy="77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675758" y="1905000"/>
            <a:ext cx="13901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Vacuum, </a:t>
            </a:r>
          </a:p>
          <a:p>
            <a:r>
              <a:rPr kumimoji="1" lang="en-US" altLang="ja-JP" sz="1200" dirty="0" smtClean="0"/>
              <a:t>Temp, RF monitors</a:t>
            </a:r>
            <a:endParaRPr kumimoji="1" lang="ja-JP" altLang="en-US" sz="1200" dirty="0"/>
          </a:p>
        </p:txBody>
      </p:sp>
      <p:sp>
        <p:nvSpPr>
          <p:cNvPr id="17" name="正方形/長方形 16"/>
          <p:cNvSpPr/>
          <p:nvPr/>
        </p:nvSpPr>
        <p:spPr>
          <a:xfrm>
            <a:off x="221534" y="5852650"/>
            <a:ext cx="1192602" cy="5822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221534" y="5880122"/>
            <a:ext cx="13072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cryomodule Temp</a:t>
            </a:r>
          </a:p>
          <a:p>
            <a:r>
              <a:rPr kumimoji="1" lang="en-US" altLang="ja-JP" sz="1200" dirty="0" smtClean="0"/>
              <a:t> monitors</a:t>
            </a:r>
            <a:endParaRPr kumimoji="1" lang="ja-JP" alt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533191" y="3757266"/>
            <a:ext cx="9308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cryomodule</a:t>
            </a:r>
            <a:endParaRPr kumimoji="1" lang="ja-JP" altLang="en-US" sz="1200" dirty="0"/>
          </a:p>
        </p:txBody>
      </p:sp>
      <p:cxnSp>
        <p:nvCxnSpPr>
          <p:cNvPr id="22" name="直線コネクタ 21"/>
          <p:cNvCxnSpPr/>
          <p:nvPr/>
        </p:nvCxnSpPr>
        <p:spPr>
          <a:xfrm>
            <a:off x="152399" y="2741612"/>
            <a:ext cx="8839200" cy="1588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152400" y="3124200"/>
            <a:ext cx="8839200" cy="1588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正方形/長方形 23"/>
          <p:cNvSpPr/>
          <p:nvPr/>
        </p:nvSpPr>
        <p:spPr>
          <a:xfrm>
            <a:off x="2630320" y="381000"/>
            <a:ext cx="1368584" cy="2362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/>
          <p:cNvSpPr/>
          <p:nvPr/>
        </p:nvSpPr>
        <p:spPr>
          <a:xfrm>
            <a:off x="1210788" y="382588"/>
            <a:ext cx="1368584" cy="23606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/>
          <p:cNvSpPr/>
          <p:nvPr/>
        </p:nvSpPr>
        <p:spPr>
          <a:xfrm>
            <a:off x="1401750" y="990600"/>
            <a:ext cx="927630" cy="914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1414136" y="1129099"/>
            <a:ext cx="8857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digital LLRF</a:t>
            </a:r>
            <a:endParaRPr kumimoji="1" lang="ja-JP" altLang="en-US" sz="1200" dirty="0"/>
          </a:p>
        </p:txBody>
      </p:sp>
      <p:cxnSp>
        <p:nvCxnSpPr>
          <p:cNvPr id="28" name="直線コネクタ 27"/>
          <p:cNvCxnSpPr/>
          <p:nvPr/>
        </p:nvCxnSpPr>
        <p:spPr>
          <a:xfrm>
            <a:off x="221534" y="609600"/>
            <a:ext cx="4858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092923" y="426522"/>
            <a:ext cx="1462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LAN (STF-net)</a:t>
            </a:r>
            <a:endParaRPr kumimoji="1" lang="ja-JP" altLang="en-US" dirty="0"/>
          </a:p>
        </p:txBody>
      </p:sp>
      <p:cxnSp>
        <p:nvCxnSpPr>
          <p:cNvPr id="32" name="直線コネクタ 31"/>
          <p:cNvCxnSpPr>
            <a:stCxn id="5" idx="0"/>
          </p:cNvCxnSpPr>
          <p:nvPr/>
        </p:nvCxnSpPr>
        <p:spPr>
          <a:xfrm rot="16200000" flipV="1">
            <a:off x="3089137" y="797063"/>
            <a:ext cx="381000" cy="6074"/>
          </a:xfrm>
          <a:prstGeom prst="line">
            <a:avLst/>
          </a:prstGeom>
          <a:ln>
            <a:headEnd type="triangl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/>
          <p:cNvCxnSpPr/>
          <p:nvPr/>
        </p:nvCxnSpPr>
        <p:spPr>
          <a:xfrm rot="16200000" flipV="1">
            <a:off x="1714502" y="800099"/>
            <a:ext cx="380999" cy="3"/>
          </a:xfrm>
          <a:prstGeom prst="line">
            <a:avLst/>
          </a:prstGeom>
          <a:ln>
            <a:headEnd type="triangl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7270808" y="1819240"/>
            <a:ext cx="1873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Klystron#2 station</a:t>
            </a:r>
            <a:endParaRPr kumimoji="1" lang="en-US" altLang="ja-JP" dirty="0" smtClean="0"/>
          </a:p>
          <a:p>
            <a:r>
              <a:rPr lang="en-US" altLang="ja-JP" dirty="0" smtClean="0"/>
              <a:t>(surface)</a:t>
            </a:r>
            <a:endParaRPr kumimoji="1" lang="ja-JP" alt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7270808" y="3242805"/>
            <a:ext cx="17247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S1G cryomodule</a:t>
            </a:r>
          </a:p>
          <a:p>
            <a:r>
              <a:rPr lang="en-US" altLang="ja-JP" dirty="0" smtClean="0"/>
              <a:t>in tunnel</a:t>
            </a:r>
            <a:endParaRPr kumimoji="1" lang="ja-JP" altLang="en-US" dirty="0"/>
          </a:p>
        </p:txBody>
      </p:sp>
      <p:sp>
        <p:nvSpPr>
          <p:cNvPr id="43" name="正方形/長方形 42"/>
          <p:cNvSpPr/>
          <p:nvPr/>
        </p:nvSpPr>
        <p:spPr>
          <a:xfrm>
            <a:off x="3772801" y="4633888"/>
            <a:ext cx="477989" cy="327369"/>
          </a:xfrm>
          <a:prstGeom prst="rect">
            <a:avLst/>
          </a:prstGeom>
          <a:solidFill>
            <a:srgbClr val="FFAD40"/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/>
          <p:cNvSpPr/>
          <p:nvPr/>
        </p:nvSpPr>
        <p:spPr>
          <a:xfrm>
            <a:off x="3641191" y="4961257"/>
            <a:ext cx="762000" cy="152400"/>
          </a:xfrm>
          <a:prstGeom prst="rect">
            <a:avLst/>
          </a:prstGeom>
          <a:solidFill>
            <a:srgbClr val="FFAD40"/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/>
          <p:cNvSpPr/>
          <p:nvPr/>
        </p:nvSpPr>
        <p:spPr>
          <a:xfrm>
            <a:off x="3641190" y="5266057"/>
            <a:ext cx="762000" cy="152400"/>
          </a:xfrm>
          <a:prstGeom prst="rect">
            <a:avLst/>
          </a:prstGeom>
          <a:solidFill>
            <a:srgbClr val="FFB81D"/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3786714" y="5418457"/>
            <a:ext cx="477989" cy="327369"/>
          </a:xfrm>
          <a:prstGeom prst="rect">
            <a:avLst/>
          </a:prstGeom>
          <a:solidFill>
            <a:srgbClr val="FFB81D"/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/>
          <p:cNvSpPr/>
          <p:nvPr/>
        </p:nvSpPr>
        <p:spPr>
          <a:xfrm>
            <a:off x="3294018" y="5745826"/>
            <a:ext cx="1513335" cy="689088"/>
          </a:xfrm>
          <a:prstGeom prst="rect">
            <a:avLst/>
          </a:prstGeom>
          <a:solidFill>
            <a:srgbClr val="FFB81D"/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/>
          <p:cNvSpPr/>
          <p:nvPr/>
        </p:nvSpPr>
        <p:spPr>
          <a:xfrm>
            <a:off x="4930054" y="5745826"/>
            <a:ext cx="149480" cy="689088"/>
          </a:xfrm>
          <a:prstGeom prst="rect">
            <a:avLst/>
          </a:prstGeom>
          <a:solidFill>
            <a:srgbClr val="FFB81D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正方形/長方形 48"/>
          <p:cNvSpPr/>
          <p:nvPr/>
        </p:nvSpPr>
        <p:spPr>
          <a:xfrm>
            <a:off x="2971800" y="5715000"/>
            <a:ext cx="149480" cy="689088"/>
          </a:xfrm>
          <a:prstGeom prst="rect">
            <a:avLst/>
          </a:prstGeom>
          <a:solidFill>
            <a:srgbClr val="FFB81D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/>
          <p:cNvSpPr/>
          <p:nvPr/>
        </p:nvSpPr>
        <p:spPr>
          <a:xfrm>
            <a:off x="152399" y="5136142"/>
            <a:ext cx="1311605" cy="16313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3" name="直線コネクタ 52"/>
          <p:cNvCxnSpPr/>
          <p:nvPr/>
        </p:nvCxnSpPr>
        <p:spPr>
          <a:xfrm rot="16200000" flipV="1">
            <a:off x="-1953498" y="2786222"/>
            <a:ext cx="4350068" cy="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直線コネクタ 54"/>
          <p:cNvCxnSpPr/>
          <p:nvPr/>
        </p:nvCxnSpPr>
        <p:spPr>
          <a:xfrm>
            <a:off x="234923" y="4961257"/>
            <a:ext cx="129388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直線コネクタ 56"/>
          <p:cNvCxnSpPr>
            <a:stCxn id="17" idx="0"/>
          </p:cNvCxnSpPr>
          <p:nvPr/>
        </p:nvCxnSpPr>
        <p:spPr>
          <a:xfrm rot="5400000" flipH="1" flipV="1">
            <a:off x="372934" y="5407747"/>
            <a:ext cx="889805" cy="2"/>
          </a:xfrm>
          <a:prstGeom prst="line">
            <a:avLst/>
          </a:prstGeom>
          <a:ln>
            <a:headEnd type="triangl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正方形/長方形 59"/>
          <p:cNvSpPr/>
          <p:nvPr/>
        </p:nvSpPr>
        <p:spPr>
          <a:xfrm>
            <a:off x="1948982" y="4674477"/>
            <a:ext cx="477989" cy="327369"/>
          </a:xfrm>
          <a:prstGeom prst="rect">
            <a:avLst/>
          </a:prstGeom>
          <a:solidFill>
            <a:srgbClr val="FFAD40"/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正方形/長方形 60"/>
          <p:cNvSpPr/>
          <p:nvPr/>
        </p:nvSpPr>
        <p:spPr>
          <a:xfrm>
            <a:off x="1817372" y="5001846"/>
            <a:ext cx="762000" cy="152400"/>
          </a:xfrm>
          <a:prstGeom prst="rect">
            <a:avLst/>
          </a:prstGeom>
          <a:solidFill>
            <a:srgbClr val="FFAD40"/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正方形/長方形 61"/>
          <p:cNvSpPr/>
          <p:nvPr/>
        </p:nvSpPr>
        <p:spPr>
          <a:xfrm>
            <a:off x="1817373" y="5260141"/>
            <a:ext cx="762000" cy="1583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6" name="直線コネクタ 65"/>
          <p:cNvCxnSpPr/>
          <p:nvPr/>
        </p:nvCxnSpPr>
        <p:spPr>
          <a:xfrm rot="5400000" flipH="1" flipV="1">
            <a:off x="1926812" y="5810872"/>
            <a:ext cx="784830" cy="1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直線コネクタ 69"/>
          <p:cNvCxnSpPr/>
          <p:nvPr/>
        </p:nvCxnSpPr>
        <p:spPr>
          <a:xfrm rot="5400000" flipH="1" flipV="1">
            <a:off x="1890642" y="4838240"/>
            <a:ext cx="857174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1803049" y="4397478"/>
            <a:ext cx="52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Temp</a:t>
            </a:r>
            <a:endParaRPr kumimoji="1" lang="ja-JP" altLang="en-US" sz="1200" dirty="0"/>
          </a:p>
        </p:txBody>
      </p:sp>
      <p:sp>
        <p:nvSpPr>
          <p:cNvPr id="74" name="TextBox 73"/>
          <p:cNvSpPr txBox="1"/>
          <p:nvPr/>
        </p:nvSpPr>
        <p:spPr>
          <a:xfrm>
            <a:off x="1398474" y="5350545"/>
            <a:ext cx="1033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Feed-through</a:t>
            </a:r>
            <a:endParaRPr kumimoji="1" lang="en-US" altLang="ja-JP" sz="1200" dirty="0" smtClean="0"/>
          </a:p>
          <a:p>
            <a:r>
              <a:rPr lang="en-US" altLang="ja-JP" sz="1200" dirty="0" smtClean="0"/>
              <a:t>for Temp</a:t>
            </a:r>
            <a:endParaRPr kumimoji="1" lang="ja-JP" altLang="en-US" sz="1200" dirty="0"/>
          </a:p>
        </p:txBody>
      </p:sp>
      <p:sp>
        <p:nvSpPr>
          <p:cNvPr id="75" name="TextBox 74"/>
          <p:cNvSpPr txBox="1"/>
          <p:nvPr/>
        </p:nvSpPr>
        <p:spPr>
          <a:xfrm>
            <a:off x="2630320" y="5468827"/>
            <a:ext cx="1033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Feed-through</a:t>
            </a:r>
            <a:endParaRPr kumimoji="1" lang="ja-JP" altLang="en-US" sz="1200" dirty="0"/>
          </a:p>
        </p:txBody>
      </p:sp>
      <p:sp>
        <p:nvSpPr>
          <p:cNvPr id="76" name="TextBox 75"/>
          <p:cNvSpPr txBox="1"/>
          <p:nvPr/>
        </p:nvSpPr>
        <p:spPr>
          <a:xfrm>
            <a:off x="4693847" y="5468827"/>
            <a:ext cx="1033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Feed-through</a:t>
            </a:r>
            <a:endParaRPr kumimoji="1" lang="ja-JP" altLang="en-US" sz="1200" dirty="0"/>
          </a:p>
        </p:txBody>
      </p:sp>
      <p:sp>
        <p:nvSpPr>
          <p:cNvPr id="77" name="TextBox 76"/>
          <p:cNvSpPr txBox="1"/>
          <p:nvPr/>
        </p:nvSpPr>
        <p:spPr>
          <a:xfrm>
            <a:off x="3454573" y="6203287"/>
            <a:ext cx="12255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T-tube </a:t>
            </a:r>
            <a:r>
              <a:rPr kumimoji="1" lang="en-US" altLang="ja-JP" sz="1200" dirty="0" smtClean="0"/>
              <a:t>extension</a:t>
            </a:r>
            <a:endParaRPr kumimoji="1" lang="ja-JP" altLang="en-US" sz="1200" dirty="0"/>
          </a:p>
        </p:txBody>
      </p:sp>
      <p:cxnSp>
        <p:nvCxnSpPr>
          <p:cNvPr id="78" name="直線コネクタ 77"/>
          <p:cNvCxnSpPr/>
          <p:nvPr/>
        </p:nvCxnSpPr>
        <p:spPr>
          <a:xfrm rot="5400000" flipH="1" flipV="1">
            <a:off x="3002260" y="5288958"/>
            <a:ext cx="1758609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直線コネクタ 79"/>
          <p:cNvCxnSpPr/>
          <p:nvPr/>
        </p:nvCxnSpPr>
        <p:spPr>
          <a:xfrm rot="5400000" flipH="1" flipV="1">
            <a:off x="3077254" y="5179630"/>
            <a:ext cx="1977262" cy="2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直線コネクタ 80"/>
          <p:cNvCxnSpPr/>
          <p:nvPr/>
        </p:nvCxnSpPr>
        <p:spPr>
          <a:xfrm rot="16200000" flipV="1">
            <a:off x="3503618" y="5148035"/>
            <a:ext cx="1464173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 flipV="1">
            <a:off x="3121280" y="6166722"/>
            <a:ext cx="760285" cy="77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直線コネクタ 83"/>
          <p:cNvCxnSpPr/>
          <p:nvPr/>
        </p:nvCxnSpPr>
        <p:spPr>
          <a:xfrm rot="5400000" flipH="1" flipV="1">
            <a:off x="2336362" y="6434515"/>
            <a:ext cx="577327" cy="79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直線コネクタ 85"/>
          <p:cNvCxnSpPr/>
          <p:nvPr/>
        </p:nvCxnSpPr>
        <p:spPr>
          <a:xfrm flipV="1">
            <a:off x="2604633" y="6722806"/>
            <a:ext cx="4666175" cy="77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直線コネクタ 87"/>
          <p:cNvCxnSpPr>
            <a:endCxn id="41" idx="1"/>
          </p:cNvCxnSpPr>
          <p:nvPr/>
        </p:nvCxnSpPr>
        <p:spPr>
          <a:xfrm rot="5400000" flipH="1" flipV="1">
            <a:off x="4979826" y="4432596"/>
            <a:ext cx="4581171" cy="793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4346217" y="2005495"/>
            <a:ext cx="11875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RF power meter</a:t>
            </a:r>
            <a:endParaRPr kumimoji="1" lang="ja-JP" altLang="en-US" sz="1200" dirty="0"/>
          </a:p>
        </p:txBody>
      </p:sp>
      <p:sp>
        <p:nvSpPr>
          <p:cNvPr id="92" name="正方形/長方形 91"/>
          <p:cNvSpPr/>
          <p:nvPr/>
        </p:nvSpPr>
        <p:spPr>
          <a:xfrm>
            <a:off x="4346217" y="2005495"/>
            <a:ext cx="1177622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3" name="直線コネクタ 92"/>
          <p:cNvCxnSpPr/>
          <p:nvPr/>
        </p:nvCxnSpPr>
        <p:spPr>
          <a:xfrm>
            <a:off x="5518865" y="2142407"/>
            <a:ext cx="1751150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直線コネクタ 94"/>
          <p:cNvCxnSpPr>
            <a:endCxn id="92" idx="1"/>
          </p:cNvCxnSpPr>
          <p:nvPr/>
        </p:nvCxnSpPr>
        <p:spPr>
          <a:xfrm>
            <a:off x="3865975" y="2143995"/>
            <a:ext cx="480242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直線コネクタ 96"/>
          <p:cNvCxnSpPr/>
          <p:nvPr/>
        </p:nvCxnSpPr>
        <p:spPr>
          <a:xfrm>
            <a:off x="4065882" y="6172970"/>
            <a:ext cx="864172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直線コネクタ 98"/>
          <p:cNvCxnSpPr/>
          <p:nvPr/>
        </p:nvCxnSpPr>
        <p:spPr>
          <a:xfrm flipV="1">
            <a:off x="4215362" y="5880122"/>
            <a:ext cx="714692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TextBox 100"/>
          <p:cNvSpPr txBox="1"/>
          <p:nvPr/>
        </p:nvSpPr>
        <p:spPr>
          <a:xfrm>
            <a:off x="2895598" y="4415948"/>
            <a:ext cx="9412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RF monitors</a:t>
            </a:r>
            <a:endParaRPr kumimoji="1" lang="ja-JP" altLang="en-US" sz="1200" dirty="0"/>
          </a:p>
        </p:txBody>
      </p:sp>
      <p:sp>
        <p:nvSpPr>
          <p:cNvPr id="103" name="TextBox 102"/>
          <p:cNvSpPr txBox="1"/>
          <p:nvPr/>
        </p:nvSpPr>
        <p:spPr>
          <a:xfrm>
            <a:off x="4065886" y="4034265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tuner motor</a:t>
            </a:r>
            <a:endParaRPr kumimoji="1" lang="ja-JP" altLang="en-US" sz="1200" dirty="0"/>
          </a:p>
        </p:txBody>
      </p:sp>
      <p:sp>
        <p:nvSpPr>
          <p:cNvPr id="104" name="TextBox 103"/>
          <p:cNvSpPr txBox="1"/>
          <p:nvPr/>
        </p:nvSpPr>
        <p:spPr>
          <a:xfrm>
            <a:off x="4250790" y="4356889"/>
            <a:ext cx="9277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tuner</a:t>
            </a:r>
            <a:r>
              <a:rPr kumimoji="1" lang="en-US" altLang="ja-JP" sz="1200" dirty="0" smtClean="0"/>
              <a:t> </a:t>
            </a:r>
            <a:r>
              <a:rPr lang="en-US" altLang="ja-JP" sz="1200" dirty="0" smtClean="0"/>
              <a:t>PIEZO</a:t>
            </a:r>
            <a:endParaRPr kumimoji="1" lang="ja-JP" altLang="en-US" sz="1200" dirty="0"/>
          </a:p>
        </p:txBody>
      </p:sp>
      <p:sp>
        <p:nvSpPr>
          <p:cNvPr id="105" name="TextBox 104"/>
          <p:cNvSpPr txBox="1"/>
          <p:nvPr/>
        </p:nvSpPr>
        <p:spPr>
          <a:xfrm>
            <a:off x="5619426" y="6480286"/>
            <a:ext cx="764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RF cables</a:t>
            </a:r>
            <a:endParaRPr kumimoji="1" lang="ja-JP" altLang="en-US" sz="1200" dirty="0"/>
          </a:p>
        </p:txBody>
      </p:sp>
      <p:cxnSp>
        <p:nvCxnSpPr>
          <p:cNvPr id="108" name="直線コネクタ 107"/>
          <p:cNvCxnSpPr/>
          <p:nvPr/>
        </p:nvCxnSpPr>
        <p:spPr>
          <a:xfrm>
            <a:off x="5312589" y="6166722"/>
            <a:ext cx="1518095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直線コネクタ 108"/>
          <p:cNvCxnSpPr/>
          <p:nvPr/>
        </p:nvCxnSpPr>
        <p:spPr>
          <a:xfrm rot="5400000" flipH="1" flipV="1">
            <a:off x="4307161" y="3650241"/>
            <a:ext cx="5045460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直線コネクタ 109"/>
          <p:cNvCxnSpPr/>
          <p:nvPr/>
        </p:nvCxnSpPr>
        <p:spPr>
          <a:xfrm>
            <a:off x="3881565" y="1127511"/>
            <a:ext cx="2948326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直線コネクタ 112"/>
          <p:cNvCxnSpPr/>
          <p:nvPr/>
        </p:nvCxnSpPr>
        <p:spPr>
          <a:xfrm>
            <a:off x="5312589" y="5878534"/>
            <a:ext cx="1070988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直線コネクタ 114"/>
          <p:cNvCxnSpPr/>
          <p:nvPr/>
        </p:nvCxnSpPr>
        <p:spPr>
          <a:xfrm rot="5400000" flipH="1" flipV="1">
            <a:off x="4283285" y="3781418"/>
            <a:ext cx="4197409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直線コネクタ 116"/>
          <p:cNvCxnSpPr/>
          <p:nvPr/>
        </p:nvCxnSpPr>
        <p:spPr>
          <a:xfrm>
            <a:off x="3836881" y="1679537"/>
            <a:ext cx="2544314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9" name="TextBox 118"/>
          <p:cNvSpPr txBox="1"/>
          <p:nvPr/>
        </p:nvSpPr>
        <p:spPr>
          <a:xfrm>
            <a:off x="1631711" y="1449524"/>
            <a:ext cx="752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 smtClean="0"/>
              <a:t>PIEZO</a:t>
            </a:r>
            <a:r>
              <a:rPr kumimoji="1" lang="en-US" altLang="ja-JP" sz="900" dirty="0" smtClean="0"/>
              <a:t> </a:t>
            </a:r>
            <a:r>
              <a:rPr kumimoji="1" lang="en-US" altLang="ja-JP" sz="900" dirty="0" smtClean="0"/>
              <a:t>signal</a:t>
            </a:r>
          </a:p>
          <a:p>
            <a:r>
              <a:rPr lang="en-US" altLang="ja-JP" sz="900" dirty="0" smtClean="0"/>
              <a:t>generation</a:t>
            </a:r>
            <a:endParaRPr kumimoji="1" lang="ja-JP" altLang="en-US" sz="900" dirty="0"/>
          </a:p>
        </p:txBody>
      </p:sp>
      <p:cxnSp>
        <p:nvCxnSpPr>
          <p:cNvPr id="120" name="直線コネクタ 119"/>
          <p:cNvCxnSpPr/>
          <p:nvPr/>
        </p:nvCxnSpPr>
        <p:spPr>
          <a:xfrm rot="5400000" flipH="1" flipV="1">
            <a:off x="5783209" y="2304386"/>
            <a:ext cx="322370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直線コネクタ 122"/>
          <p:cNvCxnSpPr/>
          <p:nvPr/>
        </p:nvCxnSpPr>
        <p:spPr>
          <a:xfrm>
            <a:off x="1817373" y="2465571"/>
            <a:ext cx="4125104" cy="238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直線コネクタ 124"/>
          <p:cNvCxnSpPr/>
          <p:nvPr/>
        </p:nvCxnSpPr>
        <p:spPr>
          <a:xfrm rot="16200000" flipV="1">
            <a:off x="1546244" y="2207972"/>
            <a:ext cx="513611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TextBox 126"/>
          <p:cNvSpPr txBox="1"/>
          <p:nvPr/>
        </p:nvSpPr>
        <p:spPr>
          <a:xfrm>
            <a:off x="1210788" y="1971256"/>
            <a:ext cx="704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 smtClean="0"/>
              <a:t>vector sum</a:t>
            </a:r>
          </a:p>
          <a:p>
            <a:r>
              <a:rPr lang="en-US" altLang="ja-JP" sz="900" dirty="0" smtClean="0"/>
              <a:t>control</a:t>
            </a:r>
            <a:endParaRPr kumimoji="1" lang="ja-JP" altLang="en-US" sz="900" dirty="0"/>
          </a:p>
        </p:txBody>
      </p:sp>
      <p:sp>
        <p:nvSpPr>
          <p:cNvPr id="128" name="円/楕円 127"/>
          <p:cNvSpPr/>
          <p:nvPr/>
        </p:nvSpPr>
        <p:spPr>
          <a:xfrm>
            <a:off x="5883146" y="2080394"/>
            <a:ext cx="118662" cy="12940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9" name="TextBox 128"/>
          <p:cNvSpPr txBox="1"/>
          <p:nvPr/>
        </p:nvSpPr>
        <p:spPr>
          <a:xfrm>
            <a:off x="5312589" y="6146248"/>
            <a:ext cx="15996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pulse motor drive wire</a:t>
            </a:r>
            <a:endParaRPr kumimoji="1" lang="ja-JP" altLang="en-US" sz="1200" dirty="0"/>
          </a:p>
        </p:txBody>
      </p:sp>
      <p:sp>
        <p:nvSpPr>
          <p:cNvPr id="130" name="TextBox 129"/>
          <p:cNvSpPr txBox="1"/>
          <p:nvPr/>
        </p:nvSpPr>
        <p:spPr>
          <a:xfrm>
            <a:off x="5312589" y="5812210"/>
            <a:ext cx="15955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PIEZO </a:t>
            </a:r>
            <a:r>
              <a:rPr kumimoji="1" lang="en-US" altLang="ja-JP" sz="1200" dirty="0" smtClean="0"/>
              <a:t>HV coaxial cable</a:t>
            </a:r>
            <a:endParaRPr kumimoji="1" lang="ja-JP" altLang="en-US" sz="1200" dirty="0"/>
          </a:p>
        </p:txBody>
      </p:sp>
      <p:sp>
        <p:nvSpPr>
          <p:cNvPr id="131" name="TextBox 130"/>
          <p:cNvSpPr txBox="1"/>
          <p:nvPr/>
        </p:nvSpPr>
        <p:spPr>
          <a:xfrm>
            <a:off x="3234211" y="5899147"/>
            <a:ext cx="764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RF cables</a:t>
            </a:r>
            <a:endParaRPr kumimoji="1" lang="ja-JP" altLang="en-US" sz="1200" dirty="0"/>
          </a:p>
        </p:txBody>
      </p:sp>
      <p:sp>
        <p:nvSpPr>
          <p:cNvPr id="133" name="TextBox 132"/>
          <p:cNvSpPr txBox="1"/>
          <p:nvPr/>
        </p:nvSpPr>
        <p:spPr>
          <a:xfrm>
            <a:off x="1993686" y="128672"/>
            <a:ext cx="12618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 smtClean="0"/>
              <a:t>control racks in surface</a:t>
            </a:r>
            <a:endParaRPr kumimoji="1" lang="ja-JP" altLang="en-US" sz="900" dirty="0"/>
          </a:p>
        </p:txBody>
      </p:sp>
      <p:sp>
        <p:nvSpPr>
          <p:cNvPr id="134" name="TextBox 133"/>
          <p:cNvSpPr txBox="1"/>
          <p:nvPr/>
        </p:nvSpPr>
        <p:spPr>
          <a:xfrm>
            <a:off x="221538" y="6536656"/>
            <a:ext cx="12257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 smtClean="0"/>
              <a:t>control racks in </a:t>
            </a:r>
            <a:r>
              <a:rPr lang="en-US" altLang="ja-JP" sz="900" dirty="0" smtClean="0"/>
              <a:t>tunnel</a:t>
            </a:r>
            <a:endParaRPr kumimoji="1" lang="ja-JP" altLang="en-US" sz="900" dirty="0"/>
          </a:p>
        </p:txBody>
      </p:sp>
      <p:cxnSp>
        <p:nvCxnSpPr>
          <p:cNvPr id="136" name="直線コネクタ 135"/>
          <p:cNvCxnSpPr/>
          <p:nvPr/>
        </p:nvCxnSpPr>
        <p:spPr>
          <a:xfrm rot="16200000" flipV="1">
            <a:off x="1696467" y="1366917"/>
            <a:ext cx="1535983" cy="14994"/>
          </a:xfrm>
          <a:prstGeom prst="line">
            <a:avLst/>
          </a:prstGeom>
          <a:ln>
            <a:headEnd type="non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直線コネクタ 139"/>
          <p:cNvCxnSpPr/>
          <p:nvPr/>
        </p:nvCxnSpPr>
        <p:spPr>
          <a:xfrm>
            <a:off x="2456961" y="2142406"/>
            <a:ext cx="284179" cy="4765"/>
          </a:xfrm>
          <a:prstGeom prst="line">
            <a:avLst/>
          </a:prstGeom>
          <a:ln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3" name="TextBox 142"/>
          <p:cNvSpPr txBox="1"/>
          <p:nvPr/>
        </p:nvSpPr>
        <p:spPr>
          <a:xfrm>
            <a:off x="4385992" y="850512"/>
            <a:ext cx="15996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pulse motor drive wire</a:t>
            </a:r>
            <a:endParaRPr kumimoji="1" lang="ja-JP" altLang="en-US" sz="1200" dirty="0"/>
          </a:p>
        </p:txBody>
      </p:sp>
      <p:sp>
        <p:nvSpPr>
          <p:cNvPr id="144" name="TextBox 143"/>
          <p:cNvSpPr txBox="1"/>
          <p:nvPr/>
        </p:nvSpPr>
        <p:spPr>
          <a:xfrm>
            <a:off x="4421662" y="1449524"/>
            <a:ext cx="1197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HV coaxial cable</a:t>
            </a:r>
            <a:endParaRPr kumimoji="1" lang="ja-JP" altLang="en-US" sz="1200" dirty="0"/>
          </a:p>
        </p:txBody>
      </p:sp>
      <p:sp>
        <p:nvSpPr>
          <p:cNvPr id="98" name="正方形/長方形 97"/>
          <p:cNvSpPr/>
          <p:nvPr/>
        </p:nvSpPr>
        <p:spPr>
          <a:xfrm>
            <a:off x="5143508" y="5826544"/>
            <a:ext cx="169082" cy="10715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0" name="正方形/長方形 99"/>
          <p:cNvSpPr/>
          <p:nvPr/>
        </p:nvSpPr>
        <p:spPr>
          <a:xfrm>
            <a:off x="5143508" y="6113144"/>
            <a:ext cx="169082" cy="10715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" name="正方形/長方形 101"/>
          <p:cNvSpPr/>
          <p:nvPr/>
        </p:nvSpPr>
        <p:spPr>
          <a:xfrm>
            <a:off x="4850910" y="5827339"/>
            <a:ext cx="292597" cy="107155"/>
          </a:xfrm>
          <a:prstGeom prst="rect">
            <a:avLst/>
          </a:prstGeom>
          <a:solidFill>
            <a:srgbClr val="3366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" name="正方形/長方形 106"/>
          <p:cNvSpPr/>
          <p:nvPr/>
        </p:nvSpPr>
        <p:spPr>
          <a:xfrm>
            <a:off x="4850911" y="6114685"/>
            <a:ext cx="292597" cy="107155"/>
          </a:xfrm>
          <a:prstGeom prst="rect">
            <a:avLst/>
          </a:prstGeom>
          <a:solidFill>
            <a:srgbClr val="3366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" name="正方形/長方形 110"/>
          <p:cNvSpPr/>
          <p:nvPr/>
        </p:nvSpPr>
        <p:spPr>
          <a:xfrm>
            <a:off x="2726516" y="6114685"/>
            <a:ext cx="169082" cy="10715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" name="正方形/長方形 111"/>
          <p:cNvSpPr/>
          <p:nvPr/>
        </p:nvSpPr>
        <p:spPr>
          <a:xfrm>
            <a:off x="2895598" y="6113144"/>
            <a:ext cx="292597" cy="107155"/>
          </a:xfrm>
          <a:prstGeom prst="rect">
            <a:avLst/>
          </a:prstGeom>
          <a:solidFill>
            <a:srgbClr val="3366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" name="正方形/長方形 115"/>
          <p:cNvSpPr/>
          <p:nvPr/>
        </p:nvSpPr>
        <p:spPr>
          <a:xfrm>
            <a:off x="2272784" y="5190465"/>
            <a:ext cx="92884" cy="27836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" name="TextBox 117"/>
          <p:cNvSpPr txBox="1"/>
          <p:nvPr/>
        </p:nvSpPr>
        <p:spPr>
          <a:xfrm>
            <a:off x="7806659" y="6204081"/>
            <a:ext cx="11849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*black indicates </a:t>
            </a:r>
          </a:p>
          <a:p>
            <a:r>
              <a:rPr kumimoji="1" lang="en-US" altLang="ja-JP" sz="1200" dirty="0" smtClean="0"/>
              <a:t>KEK coverage</a:t>
            </a:r>
            <a:endParaRPr kumimoji="1" lang="ja-JP" altLang="en-US" sz="1200" dirty="0"/>
          </a:p>
        </p:txBody>
      </p:sp>
      <p:sp>
        <p:nvSpPr>
          <p:cNvPr id="114" name="正方形/長方形 113"/>
          <p:cNvSpPr/>
          <p:nvPr/>
        </p:nvSpPr>
        <p:spPr>
          <a:xfrm>
            <a:off x="1700503" y="1449524"/>
            <a:ext cx="628877" cy="4554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924800" y="6477000"/>
            <a:ext cx="588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END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44543" y="332601"/>
            <a:ext cx="4511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Assembly work after cavity </a:t>
            </a:r>
            <a:r>
              <a:rPr kumimoji="1" lang="en-US" altLang="ja-JP" sz="2400" b="1" dirty="0" smtClean="0"/>
              <a:t>arrival</a:t>
            </a:r>
            <a:endParaRPr kumimoji="1" lang="ja-JP" alt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09355" y="1394936"/>
            <a:ext cx="4720763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>
                <a:latin typeface="Helvetica"/>
                <a:cs typeface="Helvetica"/>
              </a:rPr>
              <a:t>（１）</a:t>
            </a:r>
            <a:r>
              <a:rPr kumimoji="1" lang="en-US" altLang="ja-JP" sz="1200" dirty="0" smtClean="0">
                <a:latin typeface="Helvetica"/>
                <a:cs typeface="Helvetica"/>
              </a:rPr>
              <a:t>check the listed component</a:t>
            </a:r>
          </a:p>
          <a:p>
            <a:r>
              <a:rPr lang="ja-JP" altLang="en-US" sz="1200" dirty="0" smtClean="0">
                <a:latin typeface="Helvetica"/>
                <a:cs typeface="Helvetica"/>
              </a:rPr>
              <a:t>（２）</a:t>
            </a:r>
            <a:r>
              <a:rPr lang="en-US" altLang="ja-JP" sz="1200" dirty="0" smtClean="0">
                <a:latin typeface="Helvetica"/>
                <a:cs typeface="Helvetica"/>
              </a:rPr>
              <a:t>review the assembly procedure with arrived components</a:t>
            </a:r>
          </a:p>
          <a:p>
            <a:r>
              <a:rPr kumimoji="1" lang="ja-JP" altLang="en-US" sz="1200" dirty="0" smtClean="0">
                <a:latin typeface="Helvetica"/>
                <a:cs typeface="Helvetica"/>
              </a:rPr>
              <a:t>（３</a:t>
            </a:r>
            <a:r>
              <a:rPr kumimoji="1" lang="ja-JP" altLang="en-US" sz="1200" dirty="0" smtClean="0">
                <a:latin typeface="Helvetica"/>
                <a:cs typeface="Helvetica"/>
              </a:rPr>
              <a:t>）</a:t>
            </a:r>
            <a:r>
              <a:rPr kumimoji="1" lang="en-US" altLang="ja-JP" sz="1200" dirty="0" smtClean="0">
                <a:latin typeface="Helvetica"/>
                <a:cs typeface="Helvetica"/>
              </a:rPr>
              <a:t>cavities </a:t>
            </a:r>
            <a:r>
              <a:rPr kumimoji="1" lang="en-US" altLang="ja-JP" sz="1200" dirty="0" smtClean="0">
                <a:latin typeface="Helvetica"/>
                <a:cs typeface="Helvetica"/>
              </a:rPr>
              <a:t>connection in clean-</a:t>
            </a:r>
            <a:r>
              <a:rPr kumimoji="1" lang="en-US" altLang="ja-JP" sz="1200" dirty="0" smtClean="0">
                <a:latin typeface="Helvetica"/>
                <a:cs typeface="Helvetica"/>
              </a:rPr>
              <a:t>room,</a:t>
            </a:r>
            <a:r>
              <a:rPr lang="en-US" altLang="ja-JP" sz="1200" dirty="0" smtClean="0">
                <a:latin typeface="Helvetica"/>
                <a:cs typeface="Helvetica"/>
              </a:rPr>
              <a:t> </a:t>
            </a:r>
            <a:r>
              <a:rPr lang="en-US" altLang="ja-JP" sz="1200" dirty="0" smtClean="0">
                <a:latin typeface="Helvetica"/>
                <a:cs typeface="Helvetica"/>
              </a:rPr>
              <a:t>leak </a:t>
            </a:r>
            <a:r>
              <a:rPr lang="en-US" altLang="ja-JP" sz="1200" dirty="0" smtClean="0">
                <a:latin typeface="Helvetica"/>
                <a:cs typeface="Helvetica"/>
              </a:rPr>
              <a:t>check</a:t>
            </a:r>
            <a:endParaRPr kumimoji="1" lang="en-US" altLang="ja-JP" sz="1200" dirty="0" smtClean="0">
              <a:latin typeface="Helvetica"/>
              <a:cs typeface="Helvetica"/>
            </a:endParaRPr>
          </a:p>
          <a:p>
            <a:r>
              <a:rPr kumimoji="1" lang="ja-JP" altLang="en-US" sz="1200" dirty="0" smtClean="0">
                <a:latin typeface="Helvetica"/>
                <a:cs typeface="Helvetica"/>
              </a:rPr>
              <a:t>（４）</a:t>
            </a:r>
            <a:r>
              <a:rPr kumimoji="1" lang="en-US" altLang="ja-JP" sz="1200" dirty="0" smtClean="0">
                <a:latin typeface="Helvetica"/>
                <a:cs typeface="Helvetica"/>
              </a:rPr>
              <a:t>He </a:t>
            </a:r>
            <a:r>
              <a:rPr lang="en-US" altLang="ja-JP" sz="1200" dirty="0" smtClean="0">
                <a:latin typeface="Helvetica"/>
                <a:cs typeface="Helvetica"/>
              </a:rPr>
              <a:t>pipe welding at outside </a:t>
            </a:r>
            <a:r>
              <a:rPr lang="en-US" altLang="ja-JP" sz="1200" dirty="0" smtClean="0">
                <a:latin typeface="Helvetica"/>
                <a:cs typeface="Helvetica"/>
              </a:rPr>
              <a:t>clean-room</a:t>
            </a:r>
            <a:r>
              <a:rPr lang="en-US" altLang="ja-JP" sz="1200" dirty="0" smtClean="0">
                <a:latin typeface="Helvetica"/>
                <a:cs typeface="Helvetica"/>
              </a:rPr>
              <a:t>, </a:t>
            </a:r>
            <a:r>
              <a:rPr lang="en-US" altLang="ja-JP" sz="1200" dirty="0" smtClean="0">
                <a:latin typeface="Helvetica"/>
                <a:cs typeface="Helvetica"/>
              </a:rPr>
              <a:t>leak check</a:t>
            </a:r>
          </a:p>
          <a:p>
            <a:r>
              <a:rPr lang="ja-JP" altLang="en-US" sz="1200" dirty="0" smtClean="0">
                <a:latin typeface="Helvetica"/>
                <a:cs typeface="Helvetica"/>
              </a:rPr>
              <a:t>（</a:t>
            </a:r>
            <a:r>
              <a:rPr lang="en-US" altLang="ja-JP" sz="1200" dirty="0" smtClean="0">
                <a:latin typeface="Helvetica"/>
                <a:cs typeface="Helvetica"/>
              </a:rPr>
              <a:t>5</a:t>
            </a:r>
            <a:r>
              <a:rPr lang="ja-JP" altLang="en-US" sz="1200" dirty="0" smtClean="0">
                <a:latin typeface="Helvetica"/>
                <a:cs typeface="Helvetica"/>
              </a:rPr>
              <a:t>）</a:t>
            </a:r>
            <a:r>
              <a:rPr lang="en-US" altLang="ja-JP" sz="1200" dirty="0" smtClean="0">
                <a:latin typeface="Helvetica"/>
                <a:cs typeface="Helvetica"/>
              </a:rPr>
              <a:t>Tuner</a:t>
            </a:r>
            <a:r>
              <a:rPr lang="en-US" altLang="ja-JP" sz="1200" dirty="0" smtClean="0">
                <a:latin typeface="Helvetica"/>
                <a:cs typeface="Helvetica"/>
              </a:rPr>
              <a:t> and </a:t>
            </a:r>
            <a:r>
              <a:rPr lang="en-US" altLang="ja-JP" sz="1200" dirty="0" smtClean="0">
                <a:latin typeface="Helvetica"/>
                <a:cs typeface="Helvetica"/>
              </a:rPr>
              <a:t>mag. </a:t>
            </a:r>
            <a:r>
              <a:rPr lang="en-US" altLang="ja-JP" sz="1200" dirty="0" smtClean="0">
                <a:latin typeface="Helvetica"/>
                <a:cs typeface="Helvetica"/>
              </a:rPr>
              <a:t>shield </a:t>
            </a:r>
            <a:r>
              <a:rPr lang="en-US" altLang="ja-JP" sz="1200" dirty="0" smtClean="0">
                <a:latin typeface="Helvetica"/>
                <a:cs typeface="Helvetica"/>
              </a:rPr>
              <a:t>assembly at outside </a:t>
            </a:r>
            <a:r>
              <a:rPr lang="en-US" altLang="ja-JP" sz="1200" dirty="0" smtClean="0">
                <a:latin typeface="Helvetica"/>
                <a:cs typeface="Helvetica"/>
              </a:rPr>
              <a:t>clean-room</a:t>
            </a:r>
          </a:p>
          <a:p>
            <a:r>
              <a:rPr kumimoji="1" lang="ja-JP" altLang="en-US" sz="1200" dirty="0" smtClean="0">
                <a:latin typeface="Helvetica"/>
                <a:cs typeface="Helvetica"/>
              </a:rPr>
              <a:t>（</a:t>
            </a:r>
            <a:r>
              <a:rPr kumimoji="1" lang="en-US" altLang="ja-JP" sz="1200" dirty="0" smtClean="0">
                <a:latin typeface="Helvetica"/>
                <a:cs typeface="Helvetica"/>
              </a:rPr>
              <a:t>6</a:t>
            </a:r>
            <a:r>
              <a:rPr kumimoji="1" lang="ja-JP" altLang="en-US" sz="1200" dirty="0" smtClean="0">
                <a:latin typeface="Helvetica"/>
                <a:cs typeface="Helvetica"/>
              </a:rPr>
              <a:t>）</a:t>
            </a:r>
            <a:r>
              <a:rPr kumimoji="1" lang="en-US" altLang="ja-JP" sz="1200" dirty="0" smtClean="0">
                <a:latin typeface="Helvetica"/>
                <a:cs typeface="Helvetica"/>
              </a:rPr>
              <a:t>Cavities installation into </a:t>
            </a:r>
            <a:r>
              <a:rPr kumimoji="1" lang="en-US" altLang="ja-JP" sz="1200" dirty="0" smtClean="0">
                <a:latin typeface="Helvetica"/>
                <a:cs typeface="Helvetica"/>
              </a:rPr>
              <a:t>cold-</a:t>
            </a:r>
            <a:r>
              <a:rPr kumimoji="1" lang="en-US" altLang="ja-JP" sz="1200" dirty="0" smtClean="0">
                <a:latin typeface="Helvetica"/>
                <a:cs typeface="Helvetica"/>
              </a:rPr>
              <a:t>mass</a:t>
            </a:r>
          </a:p>
          <a:p>
            <a:r>
              <a:rPr lang="ja-JP" altLang="en-US" sz="1200" dirty="0" smtClean="0">
                <a:latin typeface="Helvetica"/>
                <a:cs typeface="Helvetica"/>
              </a:rPr>
              <a:t>（</a:t>
            </a:r>
            <a:r>
              <a:rPr lang="en-US" altLang="ja-JP" sz="1200" dirty="0" smtClean="0">
                <a:latin typeface="Helvetica"/>
                <a:cs typeface="Helvetica"/>
              </a:rPr>
              <a:t>7</a:t>
            </a:r>
            <a:r>
              <a:rPr lang="ja-JP" altLang="en-US" sz="1200" dirty="0" smtClean="0">
                <a:latin typeface="Helvetica"/>
                <a:cs typeface="Helvetica"/>
              </a:rPr>
              <a:t>）</a:t>
            </a:r>
            <a:r>
              <a:rPr lang="en-US" altLang="ja-JP" sz="1200" dirty="0" smtClean="0">
                <a:latin typeface="Helvetica"/>
                <a:cs typeface="Helvetica"/>
              </a:rPr>
              <a:t>Temp. sensor, RF </a:t>
            </a:r>
            <a:r>
              <a:rPr lang="en-US" altLang="ja-JP" sz="1200" dirty="0" smtClean="0">
                <a:latin typeface="Helvetica"/>
                <a:cs typeface="Helvetica"/>
              </a:rPr>
              <a:t>cables</a:t>
            </a:r>
            <a:endParaRPr kumimoji="1" lang="en-US" altLang="ja-JP" sz="1200" dirty="0" smtClean="0">
              <a:latin typeface="Helvetica"/>
              <a:cs typeface="Helvetica"/>
            </a:endParaRPr>
          </a:p>
          <a:p>
            <a:r>
              <a:rPr lang="ja-JP" altLang="en-US" sz="1200" dirty="0" smtClean="0">
                <a:latin typeface="Helvetica"/>
                <a:cs typeface="Helvetica"/>
              </a:rPr>
              <a:t>（８）</a:t>
            </a:r>
            <a:r>
              <a:rPr lang="en-US" altLang="ja-JP" sz="1200" dirty="0" smtClean="0">
                <a:latin typeface="Helvetica"/>
                <a:cs typeface="Helvetica"/>
              </a:rPr>
              <a:t>thermal anchor, super-insulator, installation into vacuum vessel</a:t>
            </a:r>
          </a:p>
          <a:p>
            <a:r>
              <a:rPr kumimoji="1" lang="ja-JP" altLang="en-US" sz="1200" dirty="0" smtClean="0">
                <a:latin typeface="Helvetica"/>
                <a:cs typeface="Helvetica"/>
              </a:rPr>
              <a:t>（９）</a:t>
            </a:r>
            <a:r>
              <a:rPr kumimoji="1" lang="en-US" altLang="ja-JP" sz="1200" dirty="0" smtClean="0">
                <a:latin typeface="Helvetica"/>
                <a:cs typeface="Helvetica"/>
              </a:rPr>
              <a:t>Installation into STF tunnel</a:t>
            </a:r>
            <a:endParaRPr kumimoji="1" lang="ja-JP" altLang="en-US" sz="1200" dirty="0">
              <a:latin typeface="Helvetica"/>
              <a:cs typeface="Helvetic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64615" y="1971476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8</a:t>
            </a:r>
            <a:r>
              <a:rPr kumimoji="1" lang="en-US" altLang="ja-JP" dirty="0" smtClean="0"/>
              <a:t> weeks</a:t>
            </a:r>
            <a:endParaRPr kumimoji="1" lang="ja-JP" altLang="en-US" dirty="0"/>
          </a:p>
        </p:txBody>
      </p:sp>
      <p:cxnSp>
        <p:nvCxnSpPr>
          <p:cNvPr id="7" name="直線コネクタ 6"/>
          <p:cNvCxnSpPr/>
          <p:nvPr/>
        </p:nvCxnSpPr>
        <p:spPr>
          <a:xfrm rot="5400000">
            <a:off x="6386657" y="2271305"/>
            <a:ext cx="1754327" cy="1588"/>
          </a:xfrm>
          <a:prstGeom prst="line">
            <a:avLst/>
          </a:prstGeom>
          <a:ln w="127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 rot="10800000" flipV="1">
            <a:off x="6956453" y="1394141"/>
            <a:ext cx="308162" cy="793"/>
          </a:xfrm>
          <a:prstGeom prst="line">
            <a:avLst/>
          </a:prstGeom>
          <a:ln w="127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 rot="10800000" flipV="1">
            <a:off x="6956454" y="3148469"/>
            <a:ext cx="306573" cy="794"/>
          </a:xfrm>
          <a:prstGeom prst="line">
            <a:avLst/>
          </a:prstGeom>
          <a:ln w="127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75955" y="1026397"/>
            <a:ext cx="2512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Module C (INFN module)</a:t>
            </a:r>
            <a:endParaRPr kumimoji="1" lang="ja-JP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75955" y="3376136"/>
            <a:ext cx="2413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Module A (KEK module)</a:t>
            </a:r>
            <a:endParaRPr kumimoji="1" lang="ja-JP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263025" y="3951883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9</a:t>
            </a:r>
            <a:r>
              <a:rPr kumimoji="1" lang="en-US" altLang="ja-JP" dirty="0" smtClean="0"/>
              <a:t> weeks</a:t>
            </a:r>
            <a:endParaRPr kumimoji="1" lang="ja-JP" altLang="en-US" dirty="0"/>
          </a:p>
        </p:txBody>
      </p:sp>
      <p:cxnSp>
        <p:nvCxnSpPr>
          <p:cNvPr id="15" name="直線コネクタ 14"/>
          <p:cNvCxnSpPr/>
          <p:nvPr/>
        </p:nvCxnSpPr>
        <p:spPr>
          <a:xfrm rot="5400000">
            <a:off x="6608601" y="4402276"/>
            <a:ext cx="1315206" cy="2"/>
          </a:xfrm>
          <a:prstGeom prst="line">
            <a:avLst/>
          </a:prstGeom>
          <a:ln w="127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 rot="10800000" flipV="1">
            <a:off x="6958041" y="3743880"/>
            <a:ext cx="308162" cy="793"/>
          </a:xfrm>
          <a:prstGeom prst="line">
            <a:avLst/>
          </a:prstGeom>
          <a:ln w="127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 rot="10800000" flipV="1">
            <a:off x="6956452" y="5059085"/>
            <a:ext cx="306573" cy="794"/>
          </a:xfrm>
          <a:prstGeom prst="line">
            <a:avLst/>
          </a:prstGeom>
          <a:ln w="127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295050" y="2537142"/>
            <a:ext cx="1820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2010.01~2010.02</a:t>
            </a:r>
            <a:endParaRPr kumimoji="1" lang="ja-JP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259848" y="4321215"/>
            <a:ext cx="1820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2010.03~2010.04</a:t>
            </a:r>
            <a:endParaRPr kumimoji="1" lang="ja-JP" alt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104755" y="4321215"/>
            <a:ext cx="23519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same procedure as phase1 cavities</a:t>
            </a:r>
            <a:endParaRPr kumimoji="1" lang="ja-JP" alt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284694" y="5380672"/>
            <a:ext cx="626836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Connection work of Module C (INFN module) </a:t>
            </a:r>
            <a:r>
              <a:rPr lang="en-US" altLang="ja-JP" sz="1600" dirty="0" smtClean="0"/>
              <a:t>and Module </a:t>
            </a:r>
            <a:r>
              <a:rPr lang="en-US" altLang="ja-JP" sz="1600" dirty="0"/>
              <a:t>A (KEK module</a:t>
            </a:r>
            <a:r>
              <a:rPr lang="en-US" altLang="ja-JP" sz="1600" dirty="0" smtClean="0"/>
              <a:t>)</a:t>
            </a:r>
          </a:p>
          <a:p>
            <a:r>
              <a:rPr lang="en-US" altLang="ja-JP" sz="1600" dirty="0" smtClean="0"/>
              <a:t>in STF tunnel</a:t>
            </a:r>
            <a:endParaRPr lang="ja-JP" altLang="en-US" sz="1600" dirty="0" smtClean="0"/>
          </a:p>
          <a:p>
            <a:endParaRPr kumimoji="1" lang="ja-JP" alt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7269382" y="5380672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4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/>
              <a:t>weeks</a:t>
            </a:r>
            <a:endParaRPr kumimoji="1" lang="ja-JP" alt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266205" y="5750004"/>
            <a:ext cx="944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2010.05</a:t>
            </a:r>
            <a:endParaRPr kumimoji="1" lang="ja-JP" altLang="en-US" dirty="0"/>
          </a:p>
        </p:txBody>
      </p:sp>
      <p:cxnSp>
        <p:nvCxnSpPr>
          <p:cNvPr id="26" name="直線コネクタ 25"/>
          <p:cNvCxnSpPr/>
          <p:nvPr/>
        </p:nvCxnSpPr>
        <p:spPr>
          <a:xfrm rot="16200000" flipH="1">
            <a:off x="6981080" y="5721924"/>
            <a:ext cx="557531" cy="1"/>
          </a:xfrm>
          <a:prstGeom prst="line">
            <a:avLst/>
          </a:prstGeom>
          <a:ln w="127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 rot="10800000" flipV="1">
            <a:off x="6951682" y="5442365"/>
            <a:ext cx="308162" cy="793"/>
          </a:xfrm>
          <a:prstGeom prst="line">
            <a:avLst/>
          </a:prstGeom>
          <a:ln w="127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 rot="10800000" flipV="1">
            <a:off x="6962809" y="5999896"/>
            <a:ext cx="306573" cy="794"/>
          </a:xfrm>
          <a:prstGeom prst="line">
            <a:avLst/>
          </a:prstGeom>
          <a:ln w="127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114155" y="3813383"/>
            <a:ext cx="296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FF0000"/>
                </a:solidFill>
              </a:rPr>
              <a:t>Start immediately after clean-room available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sp>
        <p:nvSpPr>
          <p:cNvPr id="28" name="スマイル 27"/>
          <p:cNvSpPr/>
          <p:nvPr/>
        </p:nvSpPr>
        <p:spPr>
          <a:xfrm>
            <a:off x="747577" y="1514276"/>
            <a:ext cx="123555" cy="152400"/>
          </a:xfrm>
          <a:prstGeom prst="smileyFac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スマイル 28"/>
          <p:cNvSpPr/>
          <p:nvPr/>
        </p:nvSpPr>
        <p:spPr>
          <a:xfrm>
            <a:off x="747577" y="1666676"/>
            <a:ext cx="123555" cy="152400"/>
          </a:xfrm>
          <a:prstGeom prst="smileyFac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スマイル 29"/>
          <p:cNvSpPr/>
          <p:nvPr/>
        </p:nvSpPr>
        <p:spPr>
          <a:xfrm>
            <a:off x="747577" y="1819076"/>
            <a:ext cx="123555" cy="152400"/>
          </a:xfrm>
          <a:prstGeom prst="smileyFac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スマイル 31"/>
          <p:cNvSpPr/>
          <p:nvPr/>
        </p:nvSpPr>
        <p:spPr>
          <a:xfrm>
            <a:off x="747577" y="1981200"/>
            <a:ext cx="123555" cy="152400"/>
          </a:xfrm>
          <a:prstGeom prst="smileyFac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スマイル 32"/>
          <p:cNvSpPr/>
          <p:nvPr/>
        </p:nvSpPr>
        <p:spPr>
          <a:xfrm>
            <a:off x="747577" y="2188408"/>
            <a:ext cx="123555" cy="152400"/>
          </a:xfrm>
          <a:prstGeom prst="smileyFac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正方形/長方形 26"/>
          <p:cNvSpPr/>
          <p:nvPr/>
        </p:nvSpPr>
        <p:spPr>
          <a:xfrm>
            <a:off x="2820989" y="1220788"/>
            <a:ext cx="836611" cy="3275806"/>
          </a:xfrm>
          <a:prstGeom prst="rect">
            <a:avLst/>
          </a:prstGeom>
          <a:solidFill>
            <a:srgbClr val="F7FF1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TextBox 2"/>
          <p:cNvSpPr txBox="1"/>
          <p:nvPr/>
        </p:nvSpPr>
        <p:spPr>
          <a:xfrm>
            <a:off x="3173023" y="358914"/>
            <a:ext cx="32615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/>
              <a:t>S1G overall schedule</a:t>
            </a:r>
            <a:endParaRPr kumimoji="1" lang="ja-JP" altLang="en-US" sz="2800" b="1" dirty="0"/>
          </a:p>
        </p:txBody>
      </p:sp>
      <p:cxnSp>
        <p:nvCxnSpPr>
          <p:cNvPr id="5" name="直線コネクタ 4"/>
          <p:cNvCxnSpPr/>
          <p:nvPr/>
        </p:nvCxnSpPr>
        <p:spPr>
          <a:xfrm>
            <a:off x="381000" y="1524000"/>
            <a:ext cx="8534400" cy="1588"/>
          </a:xfrm>
          <a:prstGeom prst="line">
            <a:avLst/>
          </a:prstGeom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/>
          <p:cNvCxnSpPr/>
          <p:nvPr/>
        </p:nvCxnSpPr>
        <p:spPr>
          <a:xfrm rot="5400000">
            <a:off x="190500" y="2857500"/>
            <a:ext cx="3276600" cy="1588"/>
          </a:xfrm>
          <a:prstGeom prst="line">
            <a:avLst/>
          </a:prstGeom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 rot="5400000">
            <a:off x="1181894" y="2857500"/>
            <a:ext cx="3276600" cy="1588"/>
          </a:xfrm>
          <a:prstGeom prst="line">
            <a:avLst/>
          </a:prstGeom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 rot="5400000">
            <a:off x="2173288" y="2857500"/>
            <a:ext cx="3276600" cy="1588"/>
          </a:xfrm>
          <a:prstGeom prst="line">
            <a:avLst/>
          </a:prstGeom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 rot="5400000">
            <a:off x="3164682" y="2857500"/>
            <a:ext cx="3276600" cy="1588"/>
          </a:xfrm>
          <a:prstGeom prst="line">
            <a:avLst/>
          </a:prstGeom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 rot="5400000">
            <a:off x="4156076" y="2857500"/>
            <a:ext cx="3276600" cy="1588"/>
          </a:xfrm>
          <a:prstGeom prst="line">
            <a:avLst/>
          </a:prstGeom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 rot="5400000">
            <a:off x="5147470" y="2857500"/>
            <a:ext cx="3276600" cy="1588"/>
          </a:xfrm>
          <a:prstGeom prst="line">
            <a:avLst/>
          </a:prstGeom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 rot="5400000">
            <a:off x="5970016" y="2688488"/>
            <a:ext cx="3614460" cy="1752"/>
          </a:xfrm>
          <a:prstGeom prst="line">
            <a:avLst/>
          </a:prstGeom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rot="5400000">
            <a:off x="-799306" y="2857500"/>
            <a:ext cx="3276600" cy="1588"/>
          </a:xfrm>
          <a:prstGeom prst="line">
            <a:avLst/>
          </a:prstGeom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219200" y="1186934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6</a:t>
            </a:r>
            <a:endParaRPr kumimoji="1" lang="ja-JP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133600" y="1186934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7</a:t>
            </a:r>
            <a:endParaRPr kumimoji="1" lang="ja-JP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198830" y="1186934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8</a:t>
            </a:r>
            <a:endParaRPr kumimoji="1" lang="ja-JP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113230" y="1186934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9</a:t>
            </a:r>
            <a:endParaRPr kumimoji="1" lang="ja-JP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086127" y="1186934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10</a:t>
            </a:r>
            <a:endParaRPr kumimoji="1" lang="ja-JP" alt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000527" y="1186934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11</a:t>
            </a:r>
            <a:endParaRPr kumimoji="1" lang="ja-JP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124254" y="1186934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12</a:t>
            </a:r>
            <a:endParaRPr kumimoji="1" lang="ja-JP" alt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8228030" y="1186934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657600" y="882134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2010</a:t>
            </a:r>
            <a:endParaRPr kumimoji="1" lang="ja-JP" altLang="en-US" dirty="0"/>
          </a:p>
        </p:txBody>
      </p:sp>
      <p:cxnSp>
        <p:nvCxnSpPr>
          <p:cNvPr id="25" name="直線コネクタ 24"/>
          <p:cNvCxnSpPr/>
          <p:nvPr/>
        </p:nvCxnSpPr>
        <p:spPr>
          <a:xfrm>
            <a:off x="381000" y="1219200"/>
            <a:ext cx="8534400" cy="1588"/>
          </a:xfrm>
          <a:prstGeom prst="line">
            <a:avLst/>
          </a:prstGeom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8077200" y="882134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2011</a:t>
            </a:r>
            <a:endParaRPr kumimoji="1" lang="ja-JP" altLang="en-US" dirty="0"/>
          </a:p>
        </p:txBody>
      </p:sp>
      <p:cxnSp>
        <p:nvCxnSpPr>
          <p:cNvPr id="29" name="直線矢印コネクタ 28"/>
          <p:cNvCxnSpPr/>
          <p:nvPr/>
        </p:nvCxnSpPr>
        <p:spPr>
          <a:xfrm>
            <a:off x="381000" y="1981200"/>
            <a:ext cx="45878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73836" y="1704201"/>
            <a:ext cx="16903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cryomodule connection</a:t>
            </a:r>
            <a:endParaRPr kumimoji="1" lang="ja-JP" altLang="en-US" sz="1200" b="1" dirty="0"/>
          </a:p>
        </p:txBody>
      </p:sp>
      <p:cxnSp>
        <p:nvCxnSpPr>
          <p:cNvPr id="32" name="直線矢印コネクタ 31"/>
          <p:cNvCxnSpPr/>
          <p:nvPr/>
        </p:nvCxnSpPr>
        <p:spPr>
          <a:xfrm flipV="1">
            <a:off x="903405" y="2492514"/>
            <a:ext cx="1915995" cy="818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/>
          <p:cNvCxnSpPr/>
          <p:nvPr/>
        </p:nvCxnSpPr>
        <p:spPr>
          <a:xfrm>
            <a:off x="4819606" y="3477399"/>
            <a:ext cx="272330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047773" y="4063762"/>
            <a:ext cx="142580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/>
              <a:t>Module-C</a:t>
            </a:r>
          </a:p>
          <a:p>
            <a:r>
              <a:rPr kumimoji="1" lang="en-US" altLang="ja-JP" sz="1000" dirty="0" smtClean="0"/>
              <a:t>coupler + cavity process</a:t>
            </a:r>
          </a:p>
          <a:p>
            <a:r>
              <a:rPr lang="en-US" altLang="ja-JP" sz="1000" dirty="0" smtClean="0"/>
              <a:t>(one-by-one)</a:t>
            </a:r>
            <a:endParaRPr kumimoji="1" lang="ja-JP" altLang="en-US" sz="1000" dirty="0"/>
          </a:p>
        </p:txBody>
      </p:sp>
      <p:sp>
        <p:nvSpPr>
          <p:cNvPr id="36" name="TextBox 35"/>
          <p:cNvSpPr txBox="1"/>
          <p:nvPr/>
        </p:nvSpPr>
        <p:spPr>
          <a:xfrm>
            <a:off x="1429695" y="2226876"/>
            <a:ext cx="16601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S1G experiment  term1</a:t>
            </a:r>
            <a:endParaRPr kumimoji="1" lang="ja-JP" altLang="en-US" sz="12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2803031" y="1609635"/>
            <a:ext cx="15059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Cryogenics </a:t>
            </a:r>
          </a:p>
          <a:p>
            <a:r>
              <a:rPr kumimoji="1" lang="en-US" altLang="ja-JP" sz="1200" b="1" dirty="0" smtClean="0"/>
              <a:t>regular</a:t>
            </a:r>
            <a:r>
              <a:rPr kumimoji="1" lang="en-US" altLang="ja-JP" sz="1200" b="1" dirty="0" smtClean="0"/>
              <a:t> maintenance</a:t>
            </a:r>
            <a:endParaRPr kumimoji="1" lang="ja-JP" altLang="en-US" sz="12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5374605" y="3158698"/>
            <a:ext cx="16601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S1G experiment  term2</a:t>
            </a:r>
            <a:endParaRPr kumimoji="1" lang="ja-JP" altLang="en-US" sz="12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4002122" y="3325099"/>
            <a:ext cx="9110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/>
              <a:t>Module-A</a:t>
            </a:r>
          </a:p>
          <a:p>
            <a:r>
              <a:rPr kumimoji="1" lang="en-US" altLang="ja-JP" sz="1000" dirty="0" smtClean="0"/>
              <a:t>coupler+</a:t>
            </a:r>
          </a:p>
          <a:p>
            <a:r>
              <a:rPr kumimoji="1" lang="en-US" altLang="ja-JP" sz="1000" dirty="0" smtClean="0"/>
              <a:t>cavity process</a:t>
            </a:r>
          </a:p>
          <a:p>
            <a:r>
              <a:rPr kumimoji="1" lang="ja-JP" altLang="en-US" sz="1000" dirty="0" smtClean="0"/>
              <a:t>（</a:t>
            </a:r>
            <a:r>
              <a:rPr lang="en-US" altLang="ja-JP" sz="1000" dirty="0" smtClean="0"/>
              <a:t>one-by-one</a:t>
            </a:r>
            <a:r>
              <a:rPr kumimoji="1" lang="ja-JP" altLang="en-US" sz="1000" dirty="0" smtClean="0"/>
              <a:t>）</a:t>
            </a:r>
            <a:endParaRPr kumimoji="1" lang="ja-JP" altLang="en-US" sz="1000" dirty="0"/>
          </a:p>
        </p:txBody>
      </p:sp>
      <p:sp>
        <p:nvSpPr>
          <p:cNvPr id="40" name="TextBox 39"/>
          <p:cNvSpPr txBox="1"/>
          <p:nvPr/>
        </p:nvSpPr>
        <p:spPr>
          <a:xfrm>
            <a:off x="2783001" y="3201988"/>
            <a:ext cx="116068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/>
              <a:t>Module-A</a:t>
            </a:r>
          </a:p>
          <a:p>
            <a:r>
              <a:rPr kumimoji="1" lang="en-US" altLang="ja-JP" sz="1000" dirty="0" smtClean="0"/>
              <a:t>coupler RF process</a:t>
            </a:r>
          </a:p>
          <a:p>
            <a:r>
              <a:rPr kumimoji="1" lang="ja-JP" altLang="en-US" sz="1000" dirty="0" smtClean="0"/>
              <a:t>（</a:t>
            </a:r>
            <a:r>
              <a:rPr lang="en-US" altLang="ja-JP" sz="1000" dirty="0" smtClean="0"/>
              <a:t>one-by-one</a:t>
            </a:r>
            <a:r>
              <a:rPr kumimoji="1" lang="ja-JP" altLang="en-US" sz="1000" dirty="0" smtClean="0"/>
              <a:t>）</a:t>
            </a:r>
            <a:endParaRPr kumimoji="1" lang="ja-JP" altLang="en-US" sz="1000" dirty="0"/>
          </a:p>
        </p:txBody>
      </p:sp>
      <p:sp>
        <p:nvSpPr>
          <p:cNvPr id="43" name="TextBox 42"/>
          <p:cNvSpPr txBox="1"/>
          <p:nvPr/>
        </p:nvSpPr>
        <p:spPr>
          <a:xfrm>
            <a:off x="5310704" y="4617760"/>
            <a:ext cx="29485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/>
              <a:t>11 weeks   S1G main experiment</a:t>
            </a:r>
            <a:endParaRPr kumimoji="1" lang="ja-JP" altLang="en-US" sz="1600" b="1" dirty="0"/>
          </a:p>
        </p:txBody>
      </p:sp>
      <p:cxnSp>
        <p:nvCxnSpPr>
          <p:cNvPr id="46" name="直線矢印コネクタ 45"/>
          <p:cNvCxnSpPr/>
          <p:nvPr/>
        </p:nvCxnSpPr>
        <p:spPr>
          <a:xfrm>
            <a:off x="7542908" y="4132421"/>
            <a:ext cx="53429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7542908" y="3855422"/>
            <a:ext cx="765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warm-up</a:t>
            </a:r>
            <a:endParaRPr kumimoji="1" lang="ja-JP" altLang="en-US" sz="12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3657600" y="2740322"/>
            <a:ext cx="5469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cool </a:t>
            </a:r>
          </a:p>
          <a:p>
            <a:r>
              <a:rPr kumimoji="1" lang="en-US" altLang="ja-JP" sz="1200" b="1" dirty="0" smtClean="0"/>
              <a:t>down</a:t>
            </a:r>
          </a:p>
          <a:p>
            <a:endParaRPr kumimoji="1" lang="ja-JP" altLang="en-US" sz="1200" b="1" dirty="0"/>
          </a:p>
        </p:txBody>
      </p:sp>
      <p:cxnSp>
        <p:nvCxnSpPr>
          <p:cNvPr id="50" name="直線矢印コネクタ 49"/>
          <p:cNvCxnSpPr/>
          <p:nvPr/>
        </p:nvCxnSpPr>
        <p:spPr>
          <a:xfrm>
            <a:off x="3706820" y="3160286"/>
            <a:ext cx="315795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/>
          <p:cNvCxnSpPr/>
          <p:nvPr/>
        </p:nvCxnSpPr>
        <p:spPr>
          <a:xfrm>
            <a:off x="903405" y="2363788"/>
            <a:ext cx="315795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884880" y="2071300"/>
            <a:ext cx="84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cool down</a:t>
            </a:r>
          </a:p>
          <a:p>
            <a:endParaRPr kumimoji="1" lang="ja-JP" altLang="en-US" sz="12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2779743" y="3909874"/>
            <a:ext cx="116068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/>
              <a:t>Module-C</a:t>
            </a:r>
          </a:p>
          <a:p>
            <a:r>
              <a:rPr kumimoji="1" lang="en-US" altLang="ja-JP" sz="1000" dirty="0" smtClean="0"/>
              <a:t>coupler RF process</a:t>
            </a:r>
          </a:p>
          <a:p>
            <a:r>
              <a:rPr lang="en-US" altLang="ja-JP" sz="1000" dirty="0" smtClean="0"/>
              <a:t>(one-by-one)</a:t>
            </a:r>
            <a:endParaRPr kumimoji="1" lang="ja-JP" altLang="en-US" sz="1000" dirty="0"/>
          </a:p>
        </p:txBody>
      </p:sp>
      <p:sp>
        <p:nvSpPr>
          <p:cNvPr id="45" name="TextBox 44"/>
          <p:cNvSpPr txBox="1"/>
          <p:nvPr/>
        </p:nvSpPr>
        <p:spPr>
          <a:xfrm>
            <a:off x="1928713" y="3158698"/>
            <a:ext cx="10130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rgbClr val="FF0000"/>
                </a:solidFill>
              </a:rPr>
              <a:t>heat load meas.</a:t>
            </a:r>
          </a:p>
          <a:p>
            <a:r>
              <a:rPr lang="en-US" altLang="ja-JP" sz="1000" dirty="0" smtClean="0">
                <a:solidFill>
                  <a:srgbClr val="FF0000"/>
                </a:solidFill>
              </a:rPr>
              <a:t>(1week</a:t>
            </a:r>
            <a:r>
              <a:rPr lang="en-US" altLang="ja-JP" sz="1000" dirty="0" smtClean="0">
                <a:solidFill>
                  <a:srgbClr val="FF0000"/>
                </a:solidFill>
              </a:rPr>
              <a:t>)</a:t>
            </a:r>
            <a:endParaRPr kumimoji="1" lang="ja-JP" altLang="en-US" sz="1000" dirty="0">
              <a:solidFill>
                <a:srgbClr val="FF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329198" y="2555657"/>
            <a:ext cx="106994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rgbClr val="FF0000"/>
                </a:solidFill>
              </a:rPr>
              <a:t>cavities:</a:t>
            </a:r>
          </a:p>
          <a:p>
            <a:r>
              <a:rPr kumimoji="1" lang="en-US" altLang="ja-JP" sz="1000" dirty="0" smtClean="0">
                <a:solidFill>
                  <a:srgbClr val="FF0000"/>
                </a:solidFill>
              </a:rPr>
              <a:t>low-power</a:t>
            </a:r>
            <a:r>
              <a:rPr lang="en-US" altLang="ja-JP" sz="1000" dirty="0" smtClean="0">
                <a:solidFill>
                  <a:srgbClr val="FF0000"/>
                </a:solidFill>
              </a:rPr>
              <a:t> check</a:t>
            </a:r>
          </a:p>
          <a:p>
            <a:r>
              <a:rPr kumimoji="1" lang="en-US" altLang="ja-JP" sz="1000" dirty="0" smtClean="0">
                <a:solidFill>
                  <a:srgbClr val="FF0000"/>
                </a:solidFill>
              </a:rPr>
              <a:t>(6weeks</a:t>
            </a:r>
            <a:r>
              <a:rPr kumimoji="1" lang="en-US" altLang="ja-JP" sz="1000" dirty="0" smtClean="0">
                <a:solidFill>
                  <a:srgbClr val="FF0000"/>
                </a:solidFill>
              </a:rPr>
              <a:t>)</a:t>
            </a:r>
            <a:endParaRPr kumimoji="1" lang="ja-JP" altLang="en-US" sz="1000" dirty="0">
              <a:solidFill>
                <a:srgbClr val="FF0000"/>
              </a:solidFill>
            </a:endParaRPr>
          </a:p>
        </p:txBody>
      </p:sp>
      <p:cxnSp>
        <p:nvCxnSpPr>
          <p:cNvPr id="54" name="直線コネクタ 53"/>
          <p:cNvCxnSpPr/>
          <p:nvPr/>
        </p:nvCxnSpPr>
        <p:spPr>
          <a:xfrm>
            <a:off x="2895600" y="4939099"/>
            <a:ext cx="2188939" cy="1588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6" name="直線コネクタ 55"/>
          <p:cNvCxnSpPr/>
          <p:nvPr/>
        </p:nvCxnSpPr>
        <p:spPr>
          <a:xfrm rot="5400000" flipH="1" flipV="1">
            <a:off x="2789045" y="4832544"/>
            <a:ext cx="213111" cy="1588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7" name="直線コネクタ 56"/>
          <p:cNvCxnSpPr/>
          <p:nvPr/>
        </p:nvCxnSpPr>
        <p:spPr>
          <a:xfrm rot="5400000" flipH="1" flipV="1">
            <a:off x="4978778" y="4833337"/>
            <a:ext cx="213111" cy="1588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3111867" y="4940687"/>
            <a:ext cx="17620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rgbClr val="FF0000"/>
                </a:solidFill>
              </a:rPr>
              <a:t>Parallel operation of RF power</a:t>
            </a:r>
          </a:p>
          <a:p>
            <a:r>
              <a:rPr lang="en-US" altLang="ja-JP" sz="1000" dirty="0" smtClean="0">
                <a:solidFill>
                  <a:srgbClr val="FF0000"/>
                </a:solidFill>
              </a:rPr>
              <a:t>station #1 and #2</a:t>
            </a:r>
            <a:endParaRPr kumimoji="1" lang="ja-JP" altLang="en-US" sz="1000" dirty="0">
              <a:solidFill>
                <a:srgbClr val="FF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333001" y="5638800"/>
            <a:ext cx="3712168" cy="938719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100" b="1" dirty="0" smtClean="0">
                <a:latin typeface="Helvetica"/>
                <a:cs typeface="Helvetica"/>
              </a:rPr>
              <a:t>Only LN2 will be Continuous full day operation.</a:t>
            </a:r>
          </a:p>
          <a:p>
            <a:r>
              <a:rPr kumimoji="1" lang="en-US" altLang="ja-JP" sz="1100" b="1" dirty="0" err="1" smtClean="0">
                <a:latin typeface="Helvetica"/>
                <a:cs typeface="Helvetica"/>
              </a:rPr>
              <a:t>LHe</a:t>
            </a:r>
            <a:r>
              <a:rPr kumimoji="1" lang="en-US" altLang="ja-JP" sz="1100" b="1" dirty="0" smtClean="0">
                <a:latin typeface="Helvetica"/>
                <a:cs typeface="Helvetica"/>
              </a:rPr>
              <a:t> operation will be daytime only.</a:t>
            </a:r>
          </a:p>
          <a:p>
            <a:r>
              <a:rPr lang="en-US" altLang="ja-JP" sz="1100" b="1" dirty="0" smtClean="0">
                <a:latin typeface="Helvetica"/>
                <a:cs typeface="Helvetica"/>
              </a:rPr>
              <a:t>Monday : 2K cool-down,</a:t>
            </a:r>
          </a:p>
          <a:p>
            <a:r>
              <a:rPr lang="en-US" altLang="ja-JP" sz="1100" b="1" dirty="0" smtClean="0">
                <a:latin typeface="Helvetica"/>
                <a:cs typeface="Helvetica"/>
              </a:rPr>
              <a:t>Tuesday – Friday : 12:00 – 19:00  </a:t>
            </a:r>
          </a:p>
          <a:p>
            <a:r>
              <a:rPr lang="en-US" altLang="ja-JP" sz="1100" b="1" dirty="0" smtClean="0">
                <a:latin typeface="Helvetica"/>
                <a:cs typeface="Helvetica"/>
              </a:rPr>
              <a:t>                                 7hours for S1G experiment at 2K.</a:t>
            </a:r>
          </a:p>
          <a:p>
            <a:endParaRPr lang="en-US" altLang="ja-JP" sz="1100" b="1" dirty="0" smtClean="0">
              <a:latin typeface="Helvetica"/>
              <a:cs typeface="Helvetica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729288" y="3558808"/>
            <a:ext cx="10130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rgbClr val="FF0000"/>
                </a:solidFill>
              </a:rPr>
              <a:t>heat load meas.</a:t>
            </a:r>
          </a:p>
          <a:p>
            <a:r>
              <a:rPr lang="en-US" altLang="ja-JP" sz="1000" dirty="0" smtClean="0">
                <a:solidFill>
                  <a:srgbClr val="FF0000"/>
                </a:solidFill>
              </a:rPr>
              <a:t>(2weeks)</a:t>
            </a:r>
            <a:endParaRPr kumimoji="1" lang="ja-JP" altLang="en-US" sz="1000" dirty="0">
              <a:solidFill>
                <a:srgbClr val="FF000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948053" y="4600545"/>
            <a:ext cx="8715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/>
              <a:t>4</a:t>
            </a:r>
            <a:r>
              <a:rPr kumimoji="1" lang="en-US" altLang="ja-JP" sz="1600" b="1" dirty="0" smtClean="0"/>
              <a:t> weeks</a:t>
            </a:r>
            <a:endParaRPr kumimoji="1" lang="ja-JP" altLang="en-US" sz="1600" b="1" dirty="0"/>
          </a:p>
        </p:txBody>
      </p:sp>
      <p:sp>
        <p:nvSpPr>
          <p:cNvPr id="64" name="TextBox 63"/>
          <p:cNvSpPr txBox="1"/>
          <p:nvPr/>
        </p:nvSpPr>
        <p:spPr>
          <a:xfrm>
            <a:off x="1329198" y="4617760"/>
            <a:ext cx="8715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/>
              <a:t>7</a:t>
            </a:r>
            <a:r>
              <a:rPr kumimoji="1" lang="en-US" altLang="ja-JP" sz="1600" b="1" dirty="0" smtClean="0"/>
              <a:t> weeks</a:t>
            </a:r>
            <a:endParaRPr kumimoji="1" lang="ja-JP" altLang="en-US" sz="1600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2835267" y="4602133"/>
            <a:ext cx="8715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/>
              <a:t>4</a:t>
            </a:r>
            <a:r>
              <a:rPr kumimoji="1" lang="en-US" altLang="ja-JP" sz="1600" b="1" dirty="0" smtClean="0"/>
              <a:t> weeks</a:t>
            </a:r>
            <a:endParaRPr kumimoji="1" lang="ja-JP" altLang="en-US" sz="1600" b="1" dirty="0"/>
          </a:p>
        </p:txBody>
      </p:sp>
      <p:sp>
        <p:nvSpPr>
          <p:cNvPr id="66" name="TextBox 65"/>
          <p:cNvSpPr txBox="1"/>
          <p:nvPr/>
        </p:nvSpPr>
        <p:spPr>
          <a:xfrm>
            <a:off x="2133600" y="5638800"/>
            <a:ext cx="9608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rgbClr val="FF0000"/>
                </a:solidFill>
              </a:rPr>
              <a:t>ICHEP2010</a:t>
            </a:r>
          </a:p>
          <a:p>
            <a:r>
              <a:rPr lang="en-US" altLang="ja-JP" sz="1000" dirty="0" smtClean="0">
                <a:solidFill>
                  <a:srgbClr val="FF0000"/>
                </a:solidFill>
              </a:rPr>
              <a:t>July21-28,Paris</a:t>
            </a:r>
            <a:endParaRPr kumimoji="1" lang="ja-JP" altLang="en-US" sz="1000" dirty="0">
              <a:solidFill>
                <a:srgbClr val="FF0000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785896" y="6038910"/>
            <a:ext cx="17637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rgbClr val="FF0000"/>
                </a:solidFill>
              </a:rPr>
              <a:t>Domestic Accelerator Meeting</a:t>
            </a:r>
          </a:p>
          <a:p>
            <a:r>
              <a:rPr lang="en-US" altLang="ja-JP" sz="1000" dirty="0" smtClean="0">
                <a:solidFill>
                  <a:srgbClr val="FF0000"/>
                </a:solidFill>
              </a:rPr>
              <a:t>Aug 2010</a:t>
            </a:r>
            <a:endParaRPr kumimoji="1" lang="ja-JP" altLang="en-US" sz="1000" dirty="0">
              <a:solidFill>
                <a:srgbClr val="FF0000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73836" y="5638800"/>
            <a:ext cx="10664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rgbClr val="FF0000"/>
                </a:solidFill>
              </a:rPr>
              <a:t>IPAC2010</a:t>
            </a:r>
          </a:p>
          <a:p>
            <a:r>
              <a:rPr lang="en-US" altLang="ja-JP" sz="1000" dirty="0" smtClean="0">
                <a:solidFill>
                  <a:srgbClr val="FF0000"/>
                </a:solidFill>
              </a:rPr>
              <a:t>May23-28, Kyoto</a:t>
            </a:r>
            <a:endParaRPr kumimoji="1" lang="ja-JP" altLang="en-US" sz="1000" dirty="0">
              <a:solidFill>
                <a:srgbClr val="FF0000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918957" y="5638800"/>
            <a:ext cx="11583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 smtClean="0">
                <a:solidFill>
                  <a:srgbClr val="FF0000"/>
                </a:solidFill>
              </a:rPr>
              <a:t>LINAC</a:t>
            </a:r>
            <a:r>
              <a:rPr kumimoji="1" lang="en-US" altLang="ja-JP" sz="1000" dirty="0" smtClean="0">
                <a:solidFill>
                  <a:srgbClr val="FF0000"/>
                </a:solidFill>
              </a:rPr>
              <a:t>2010</a:t>
            </a:r>
          </a:p>
          <a:p>
            <a:r>
              <a:rPr lang="en-US" altLang="ja-JP" sz="1000" dirty="0" smtClean="0">
                <a:solidFill>
                  <a:srgbClr val="FF0000"/>
                </a:solidFill>
              </a:rPr>
              <a:t>Sep12-17, Tsukuba</a:t>
            </a:r>
            <a:endParaRPr kumimoji="1" lang="ja-JP" altLang="en-US" sz="1000" dirty="0">
              <a:solidFill>
                <a:srgbClr val="FF0000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228030" y="4261147"/>
            <a:ext cx="9656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cryomodule</a:t>
            </a:r>
          </a:p>
          <a:p>
            <a:r>
              <a:rPr lang="en-US" altLang="ja-JP" sz="1200" b="1" dirty="0" smtClean="0"/>
              <a:t>disassemble</a:t>
            </a:r>
            <a:endParaRPr kumimoji="1" lang="ja-JP" altLang="en-US" sz="1200" b="1" dirty="0"/>
          </a:p>
        </p:txBody>
      </p:sp>
      <p:cxnSp>
        <p:nvCxnSpPr>
          <p:cNvPr id="71" name="直線矢印コネクタ 70"/>
          <p:cNvCxnSpPr/>
          <p:nvPr/>
        </p:nvCxnSpPr>
        <p:spPr>
          <a:xfrm>
            <a:off x="8228030" y="4259559"/>
            <a:ext cx="68737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4435257" y="2223700"/>
            <a:ext cx="1069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rgbClr val="FF0000"/>
                </a:solidFill>
              </a:rPr>
              <a:t>setting of  power </a:t>
            </a:r>
          </a:p>
          <a:p>
            <a:r>
              <a:rPr kumimoji="1" lang="en-US" altLang="ja-JP" sz="1000" dirty="0" smtClean="0">
                <a:solidFill>
                  <a:srgbClr val="FF0000"/>
                </a:solidFill>
              </a:rPr>
              <a:t>distribution</a:t>
            </a:r>
            <a:endParaRPr kumimoji="1" lang="ja-JP" altLang="en-US" sz="1000" dirty="0">
              <a:solidFill>
                <a:srgbClr val="FF0000"/>
              </a:solidFill>
            </a:endParaRPr>
          </a:p>
        </p:txBody>
      </p:sp>
      <p:cxnSp>
        <p:nvCxnSpPr>
          <p:cNvPr id="72" name="直線矢印コネクタ 71"/>
          <p:cNvCxnSpPr/>
          <p:nvPr/>
        </p:nvCxnSpPr>
        <p:spPr>
          <a:xfrm>
            <a:off x="2835267" y="2741611"/>
            <a:ext cx="267146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2627815" y="2481588"/>
            <a:ext cx="765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warm-up</a:t>
            </a:r>
          </a:p>
          <a:p>
            <a:endParaRPr kumimoji="1" lang="ja-JP" altLang="en-US" sz="1200" b="1" dirty="0"/>
          </a:p>
        </p:txBody>
      </p:sp>
      <p:sp>
        <p:nvSpPr>
          <p:cNvPr id="76" name="TextBox 75"/>
          <p:cNvSpPr txBox="1"/>
          <p:nvPr/>
        </p:nvSpPr>
        <p:spPr>
          <a:xfrm>
            <a:off x="7034735" y="4200435"/>
            <a:ext cx="7076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rgbClr val="FF0000"/>
                </a:solidFill>
              </a:rPr>
              <a:t>DRFS test.</a:t>
            </a:r>
          </a:p>
          <a:p>
            <a:r>
              <a:rPr lang="en-US" altLang="ja-JP" sz="1000" dirty="0" smtClean="0">
                <a:solidFill>
                  <a:srgbClr val="FF0000"/>
                </a:solidFill>
              </a:rPr>
              <a:t>(1week)</a:t>
            </a:r>
            <a:endParaRPr kumimoji="1" lang="ja-JP" altLang="en-US" sz="1000" dirty="0">
              <a:solidFill>
                <a:srgbClr val="FF0000"/>
              </a:solidFill>
            </a:endParaRPr>
          </a:p>
        </p:txBody>
      </p:sp>
      <p:cxnSp>
        <p:nvCxnSpPr>
          <p:cNvPr id="77" name="直線矢印コネクタ 76"/>
          <p:cNvCxnSpPr/>
          <p:nvPr/>
        </p:nvCxnSpPr>
        <p:spPr>
          <a:xfrm flipV="1">
            <a:off x="3198830" y="3020198"/>
            <a:ext cx="484577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0" name="直線矢印コネクタ 79"/>
          <p:cNvCxnSpPr/>
          <p:nvPr/>
        </p:nvCxnSpPr>
        <p:spPr>
          <a:xfrm>
            <a:off x="4047773" y="3261510"/>
            <a:ext cx="73423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4138553" y="2601823"/>
            <a:ext cx="7745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coupler&amp;</a:t>
            </a:r>
          </a:p>
          <a:p>
            <a:r>
              <a:rPr lang="en-US" altLang="ja-JP" sz="1200" b="1" dirty="0" smtClean="0"/>
              <a:t>cavity</a:t>
            </a:r>
            <a:endParaRPr kumimoji="1" lang="en-US" altLang="ja-JP" sz="1200" b="1" dirty="0" smtClean="0"/>
          </a:p>
          <a:p>
            <a:r>
              <a:rPr kumimoji="1" lang="en-US" altLang="ja-JP" sz="1200" b="1" dirty="0" smtClean="0"/>
              <a:t>process</a:t>
            </a:r>
          </a:p>
          <a:p>
            <a:endParaRPr kumimoji="1" lang="ja-JP" altLang="en-US" sz="1200" b="1" dirty="0"/>
          </a:p>
        </p:txBody>
      </p:sp>
      <p:sp>
        <p:nvSpPr>
          <p:cNvPr id="85" name="TextBox 84"/>
          <p:cNvSpPr txBox="1"/>
          <p:nvPr/>
        </p:nvSpPr>
        <p:spPr>
          <a:xfrm>
            <a:off x="3089825" y="2555657"/>
            <a:ext cx="8582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coupler RF </a:t>
            </a:r>
          </a:p>
          <a:p>
            <a:r>
              <a:rPr kumimoji="1" lang="en-US" altLang="ja-JP" sz="1200" b="1" dirty="0" smtClean="0"/>
              <a:t>process</a:t>
            </a:r>
          </a:p>
          <a:p>
            <a:endParaRPr kumimoji="1" lang="ja-JP" altLang="en-US" sz="1200" b="1" dirty="0"/>
          </a:p>
        </p:txBody>
      </p:sp>
      <p:sp>
        <p:nvSpPr>
          <p:cNvPr id="86" name="TextBox 85"/>
          <p:cNvSpPr txBox="1"/>
          <p:nvPr/>
        </p:nvSpPr>
        <p:spPr>
          <a:xfrm>
            <a:off x="5941893" y="3558808"/>
            <a:ext cx="7873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rgbClr val="FF0000"/>
                </a:solidFill>
              </a:rPr>
              <a:t>vector-sum</a:t>
            </a:r>
          </a:p>
          <a:p>
            <a:r>
              <a:rPr lang="en-US" altLang="ja-JP" sz="1000" dirty="0" smtClean="0">
                <a:solidFill>
                  <a:srgbClr val="FF0000"/>
                </a:solidFill>
              </a:rPr>
              <a:t>(4weeks)</a:t>
            </a:r>
            <a:endParaRPr kumimoji="1" lang="ja-JP" altLang="en-US" sz="1000" dirty="0">
              <a:solidFill>
                <a:srgbClr val="FF0000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989716" y="3558808"/>
            <a:ext cx="8054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rgbClr val="FF0000"/>
                </a:solidFill>
              </a:rPr>
              <a:t>cavity setup</a:t>
            </a:r>
          </a:p>
          <a:p>
            <a:r>
              <a:rPr lang="en-US" altLang="ja-JP" sz="1000" dirty="0" smtClean="0">
                <a:solidFill>
                  <a:srgbClr val="FF0000"/>
                </a:solidFill>
              </a:rPr>
              <a:t>(4weeks)</a:t>
            </a:r>
            <a:endParaRPr kumimoji="1" lang="ja-JP" altLang="en-US" sz="1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2010-06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92" y="2133600"/>
            <a:ext cx="4399208" cy="3370616"/>
          </a:xfrm>
          <a:prstGeom prst="rect">
            <a:avLst/>
          </a:prstGeom>
        </p:spPr>
      </p:pic>
      <p:pic>
        <p:nvPicPr>
          <p:cNvPr id="3" name="図 2" descr="2010-07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5422" y="2151416"/>
            <a:ext cx="4398578" cy="3352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52600" y="1764268"/>
            <a:ext cx="113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June 2010</a:t>
            </a:r>
            <a:endParaRPr kumimoji="1" lang="ja-JP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400800" y="1732002"/>
            <a:ext cx="105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July 2010</a:t>
            </a:r>
            <a:endParaRPr kumimoji="1" lang="ja-JP" altLang="en-US" dirty="0"/>
          </a:p>
        </p:txBody>
      </p:sp>
      <p:cxnSp>
        <p:nvCxnSpPr>
          <p:cNvPr id="6" name="直線矢印コネクタ 5"/>
          <p:cNvCxnSpPr/>
          <p:nvPr/>
        </p:nvCxnSpPr>
        <p:spPr>
          <a:xfrm>
            <a:off x="96592" y="2820988"/>
            <a:ext cx="3180008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263090" y="2543989"/>
            <a:ext cx="84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cool down</a:t>
            </a:r>
          </a:p>
          <a:p>
            <a:endParaRPr kumimoji="1" lang="ja-JP" altLang="en-US" sz="1200" b="1" dirty="0"/>
          </a:p>
        </p:txBody>
      </p:sp>
      <p:cxnSp>
        <p:nvCxnSpPr>
          <p:cNvPr id="10" name="直線矢印コネクタ 9"/>
          <p:cNvCxnSpPr/>
          <p:nvPr/>
        </p:nvCxnSpPr>
        <p:spPr>
          <a:xfrm>
            <a:off x="96592" y="5257800"/>
            <a:ext cx="188460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>
            <a:off x="6629400" y="2819400"/>
            <a:ext cx="127500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4876800" y="3429000"/>
            <a:ext cx="302760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>
            <a:off x="4876800" y="4037012"/>
            <a:ext cx="302760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>
            <a:off x="4876800" y="4645024"/>
            <a:ext cx="302760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>
            <a:off x="7904408" y="4645023"/>
            <a:ext cx="1239592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153400" y="4368024"/>
            <a:ext cx="765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warm-up</a:t>
            </a:r>
          </a:p>
          <a:p>
            <a:endParaRPr kumimoji="1" lang="ja-JP" altLang="en-US" sz="12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629992" y="4976036"/>
            <a:ext cx="17239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cavity: low-power check</a:t>
            </a:r>
          </a:p>
          <a:p>
            <a:endParaRPr kumimoji="1" lang="ja-JP" altLang="en-US" sz="12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410200" y="3152001"/>
            <a:ext cx="17239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cavity: low-power check</a:t>
            </a:r>
          </a:p>
          <a:p>
            <a:endParaRPr kumimoji="1" lang="ja-JP" altLang="en-US" sz="12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5410200" y="3760013"/>
            <a:ext cx="17239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cavity: low-power check</a:t>
            </a:r>
          </a:p>
          <a:p>
            <a:endParaRPr kumimoji="1" lang="ja-JP" altLang="en-US" sz="12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5407702" y="4368025"/>
            <a:ext cx="20502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cryomodule: heat-load meas.</a:t>
            </a:r>
          </a:p>
          <a:p>
            <a:endParaRPr kumimoji="1" lang="ja-JP" altLang="en-US" sz="1200" b="1" dirty="0"/>
          </a:p>
        </p:txBody>
      </p:sp>
      <p:cxnSp>
        <p:nvCxnSpPr>
          <p:cNvPr id="27" name="直線矢印コネクタ 26"/>
          <p:cNvCxnSpPr/>
          <p:nvPr/>
        </p:nvCxnSpPr>
        <p:spPr>
          <a:xfrm>
            <a:off x="96592" y="4658924"/>
            <a:ext cx="302760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29992" y="4383513"/>
            <a:ext cx="17239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cavity: low-power check</a:t>
            </a:r>
          </a:p>
          <a:p>
            <a:endParaRPr kumimoji="1" lang="ja-JP" altLang="en-US" sz="1200" b="1" dirty="0"/>
          </a:p>
        </p:txBody>
      </p:sp>
      <p:cxnSp>
        <p:nvCxnSpPr>
          <p:cNvPr id="30" name="直線矢印コネクタ 29"/>
          <p:cNvCxnSpPr/>
          <p:nvPr/>
        </p:nvCxnSpPr>
        <p:spPr>
          <a:xfrm>
            <a:off x="4856408" y="5259388"/>
            <a:ext cx="3048000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073705" y="4982390"/>
            <a:ext cx="765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warm-up</a:t>
            </a:r>
          </a:p>
          <a:p>
            <a:endParaRPr kumimoji="1" lang="ja-JP" altLang="en-US" sz="12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3173023" y="358914"/>
            <a:ext cx="25931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/>
              <a:t>S1G  schedule  1</a:t>
            </a:r>
            <a:endParaRPr kumimoji="1" lang="ja-JP" altLang="en-US" sz="2800" b="1" dirty="0"/>
          </a:p>
        </p:txBody>
      </p:sp>
      <p:cxnSp>
        <p:nvCxnSpPr>
          <p:cNvPr id="25" name="直線矢印コネクタ 24"/>
          <p:cNvCxnSpPr/>
          <p:nvPr/>
        </p:nvCxnSpPr>
        <p:spPr>
          <a:xfrm>
            <a:off x="145415" y="3430588"/>
            <a:ext cx="302760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78815" y="3155177"/>
            <a:ext cx="17239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cavity: low-power check</a:t>
            </a:r>
          </a:p>
          <a:p>
            <a:endParaRPr kumimoji="1" lang="ja-JP" altLang="en-US" sz="1200" b="1" dirty="0"/>
          </a:p>
        </p:txBody>
      </p:sp>
      <p:cxnSp>
        <p:nvCxnSpPr>
          <p:cNvPr id="33" name="直線矢印コネクタ 32"/>
          <p:cNvCxnSpPr/>
          <p:nvPr/>
        </p:nvCxnSpPr>
        <p:spPr>
          <a:xfrm>
            <a:off x="145415" y="4038600"/>
            <a:ext cx="302760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78815" y="3763189"/>
            <a:ext cx="17239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cavity: low-power check</a:t>
            </a:r>
          </a:p>
          <a:p>
            <a:endParaRPr kumimoji="1" lang="ja-JP" altLang="en-US" sz="1200" b="1" dirty="0"/>
          </a:p>
        </p:txBody>
      </p:sp>
      <p:grpSp>
        <p:nvGrpSpPr>
          <p:cNvPr id="42" name="図形グループ 41"/>
          <p:cNvGrpSpPr/>
          <p:nvPr/>
        </p:nvGrpSpPr>
        <p:grpSpPr>
          <a:xfrm>
            <a:off x="151751" y="2101334"/>
            <a:ext cx="4215664" cy="276999"/>
            <a:chOff x="151751" y="2101334"/>
            <a:chExt cx="4215664" cy="276999"/>
          </a:xfrm>
        </p:grpSpPr>
        <p:sp>
          <p:nvSpPr>
            <p:cNvPr id="35" name="TextBox 34"/>
            <p:cNvSpPr txBox="1"/>
            <p:nvPr/>
          </p:nvSpPr>
          <p:spPr>
            <a:xfrm>
              <a:off x="151751" y="2101334"/>
              <a:ext cx="4782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/>
                <a:t>Mon</a:t>
              </a:r>
              <a:endParaRPr kumimoji="1" lang="ja-JP" altLang="en-US" sz="12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84849" y="2101334"/>
              <a:ext cx="40753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Tue</a:t>
              </a:r>
              <a:endParaRPr kumimoji="1" lang="ja-JP" altLang="en-US" sz="12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417947" y="2101334"/>
              <a:ext cx="4733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Wed</a:t>
              </a:r>
              <a:endParaRPr kumimoji="1" lang="ja-JP" altLang="en-US" sz="12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051045" y="2101334"/>
              <a:ext cx="42135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Thu</a:t>
              </a:r>
              <a:endParaRPr kumimoji="1" lang="ja-JP" altLang="en-US" sz="12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684143" y="2101334"/>
              <a:ext cx="3443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Fri</a:t>
              </a:r>
              <a:endParaRPr kumimoji="1" lang="ja-JP" altLang="en-US" sz="1200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317241" y="2101334"/>
              <a:ext cx="3792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solidFill>
                    <a:srgbClr val="FF0000"/>
                  </a:solidFill>
                </a:rPr>
                <a:t>Sat</a:t>
              </a:r>
              <a:endParaRPr kumimoji="1" lang="ja-JP" alt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950339" y="2101334"/>
              <a:ext cx="4170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solidFill>
                    <a:srgbClr val="FF0000"/>
                  </a:solidFill>
                </a:rPr>
                <a:t>Su</a:t>
              </a:r>
              <a:r>
                <a:rPr kumimoji="1" lang="en-US" altLang="ja-JP" sz="1200" dirty="0" smtClean="0">
                  <a:solidFill>
                    <a:srgbClr val="FF0000"/>
                  </a:solidFill>
                </a:rPr>
                <a:t>n</a:t>
              </a:r>
              <a:endParaRPr kumimoji="1" lang="ja-JP" altLang="en-US" sz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43" name="図形グループ 42"/>
          <p:cNvGrpSpPr/>
          <p:nvPr/>
        </p:nvGrpSpPr>
        <p:grpSpPr>
          <a:xfrm>
            <a:off x="4876800" y="2115234"/>
            <a:ext cx="4215664" cy="276999"/>
            <a:chOff x="151751" y="2101334"/>
            <a:chExt cx="4215664" cy="276999"/>
          </a:xfrm>
        </p:grpSpPr>
        <p:sp>
          <p:nvSpPr>
            <p:cNvPr id="44" name="TextBox 43"/>
            <p:cNvSpPr txBox="1"/>
            <p:nvPr/>
          </p:nvSpPr>
          <p:spPr>
            <a:xfrm>
              <a:off x="151751" y="2101334"/>
              <a:ext cx="4782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/>
                <a:t>Mon</a:t>
              </a:r>
              <a:endParaRPr kumimoji="1" lang="ja-JP" altLang="en-US" sz="120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784849" y="2101334"/>
              <a:ext cx="40753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Tue</a:t>
              </a:r>
              <a:endParaRPr kumimoji="1" lang="ja-JP" altLang="en-US" sz="12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417947" y="2101334"/>
              <a:ext cx="4733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Wed</a:t>
              </a:r>
              <a:endParaRPr kumimoji="1" lang="ja-JP" altLang="en-US" sz="1200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051045" y="2101334"/>
              <a:ext cx="42135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Thu</a:t>
              </a:r>
              <a:endParaRPr kumimoji="1" lang="ja-JP" altLang="en-US" sz="1200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2684143" y="2101334"/>
              <a:ext cx="3443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Fri</a:t>
              </a:r>
              <a:endParaRPr kumimoji="1" lang="ja-JP" altLang="en-US" sz="1200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317241" y="2101334"/>
              <a:ext cx="3792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solidFill>
                    <a:srgbClr val="FF0000"/>
                  </a:solidFill>
                </a:rPr>
                <a:t>Sat</a:t>
              </a:r>
              <a:endParaRPr kumimoji="1" lang="ja-JP" alt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3950339" y="2101334"/>
              <a:ext cx="4170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solidFill>
                    <a:srgbClr val="FF0000"/>
                  </a:solidFill>
                </a:rPr>
                <a:t>Su</a:t>
              </a:r>
              <a:r>
                <a:rPr kumimoji="1" lang="en-US" altLang="ja-JP" sz="1200" dirty="0" smtClean="0">
                  <a:solidFill>
                    <a:srgbClr val="FF0000"/>
                  </a:solidFill>
                </a:rPr>
                <a:t>n</a:t>
              </a:r>
              <a:endParaRPr kumimoji="1" lang="ja-JP" altLang="en-US" sz="1200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2010-08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23447"/>
            <a:ext cx="4578906" cy="3491553"/>
          </a:xfrm>
          <a:prstGeom prst="rect">
            <a:avLst/>
          </a:prstGeom>
        </p:spPr>
      </p:pic>
      <p:pic>
        <p:nvPicPr>
          <p:cNvPr id="3" name="図 2" descr="2010-09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4034" y="2223447"/>
            <a:ext cx="4384833" cy="3352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52600" y="1764268"/>
            <a:ext cx="1126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Aug.</a:t>
            </a:r>
            <a:r>
              <a:rPr kumimoji="1" lang="en-US" altLang="ja-JP" dirty="0" smtClean="0"/>
              <a:t> 2010</a:t>
            </a:r>
            <a:endParaRPr kumimoji="1" lang="ja-JP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400800" y="1732002"/>
            <a:ext cx="1105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Sep.</a:t>
            </a:r>
            <a:r>
              <a:rPr kumimoji="1" lang="en-US" altLang="ja-JP" dirty="0" smtClean="0"/>
              <a:t> 2010</a:t>
            </a:r>
            <a:endParaRPr kumimoji="1" lang="ja-JP" altLang="en-US" dirty="0"/>
          </a:p>
        </p:txBody>
      </p:sp>
      <p:cxnSp>
        <p:nvCxnSpPr>
          <p:cNvPr id="7" name="直線矢印コネクタ 6"/>
          <p:cNvCxnSpPr/>
          <p:nvPr/>
        </p:nvCxnSpPr>
        <p:spPr>
          <a:xfrm>
            <a:off x="152400" y="3352800"/>
            <a:ext cx="3048000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38200" y="3075801"/>
            <a:ext cx="22749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smtClean="0"/>
              <a:t>coupler RF process (room-temp.)</a:t>
            </a:r>
            <a:endParaRPr kumimoji="1" lang="en-US" altLang="ja-JP" sz="1200" b="1" dirty="0" smtClean="0"/>
          </a:p>
          <a:p>
            <a:endParaRPr kumimoji="1" lang="ja-JP" altLang="en-US" sz="1200" b="1" dirty="0"/>
          </a:p>
        </p:txBody>
      </p:sp>
      <p:cxnSp>
        <p:nvCxnSpPr>
          <p:cNvPr id="10" name="直線矢印コネクタ 9"/>
          <p:cNvCxnSpPr/>
          <p:nvPr/>
        </p:nvCxnSpPr>
        <p:spPr>
          <a:xfrm>
            <a:off x="162596" y="5576246"/>
            <a:ext cx="1207101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81000" y="5299247"/>
            <a:ext cx="84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cool down</a:t>
            </a:r>
          </a:p>
          <a:p>
            <a:endParaRPr kumimoji="1" lang="ja-JP" altLang="en-US" sz="1200" b="1" dirty="0"/>
          </a:p>
        </p:txBody>
      </p:sp>
      <p:cxnSp>
        <p:nvCxnSpPr>
          <p:cNvPr id="12" name="直線矢印コネクタ 11"/>
          <p:cNvCxnSpPr/>
          <p:nvPr/>
        </p:nvCxnSpPr>
        <p:spPr>
          <a:xfrm>
            <a:off x="5867400" y="2895600"/>
            <a:ext cx="1891514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657481" y="2618601"/>
            <a:ext cx="84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cool down</a:t>
            </a:r>
          </a:p>
          <a:p>
            <a:endParaRPr kumimoji="1" lang="ja-JP" altLang="en-US" sz="1200" b="1" dirty="0"/>
          </a:p>
        </p:txBody>
      </p:sp>
      <p:cxnSp>
        <p:nvCxnSpPr>
          <p:cNvPr id="16" name="直線矢印コネクタ 15"/>
          <p:cNvCxnSpPr/>
          <p:nvPr/>
        </p:nvCxnSpPr>
        <p:spPr>
          <a:xfrm>
            <a:off x="162596" y="3962400"/>
            <a:ext cx="3048000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48396" y="3685401"/>
            <a:ext cx="22749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smtClean="0"/>
              <a:t>coupler RF process (room-temp.)</a:t>
            </a:r>
            <a:endParaRPr kumimoji="1" lang="en-US" altLang="ja-JP" sz="1200" b="1" dirty="0" smtClean="0"/>
          </a:p>
          <a:p>
            <a:endParaRPr kumimoji="1" lang="ja-JP" altLang="en-US" sz="1200" b="1" dirty="0"/>
          </a:p>
        </p:txBody>
      </p:sp>
      <p:cxnSp>
        <p:nvCxnSpPr>
          <p:cNvPr id="18" name="直線矢印コネクタ 17"/>
          <p:cNvCxnSpPr/>
          <p:nvPr/>
        </p:nvCxnSpPr>
        <p:spPr>
          <a:xfrm>
            <a:off x="172792" y="4419600"/>
            <a:ext cx="3048000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858592" y="4142601"/>
            <a:ext cx="22749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smtClean="0"/>
              <a:t>coupler RF process (room-temp.)</a:t>
            </a:r>
            <a:endParaRPr kumimoji="1" lang="en-US" altLang="ja-JP" sz="1200" b="1" dirty="0" smtClean="0"/>
          </a:p>
          <a:p>
            <a:endParaRPr kumimoji="1" lang="ja-JP" altLang="en-US" sz="1200" b="1" dirty="0"/>
          </a:p>
        </p:txBody>
      </p:sp>
      <p:cxnSp>
        <p:nvCxnSpPr>
          <p:cNvPr id="20" name="直線矢印コネクタ 19"/>
          <p:cNvCxnSpPr/>
          <p:nvPr/>
        </p:nvCxnSpPr>
        <p:spPr>
          <a:xfrm>
            <a:off x="182988" y="5029200"/>
            <a:ext cx="3048000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68788" y="4752201"/>
            <a:ext cx="22749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smtClean="0"/>
              <a:t>coupler RF process (room-temp.)</a:t>
            </a:r>
            <a:endParaRPr kumimoji="1" lang="en-US" altLang="ja-JP" sz="1200" b="1" dirty="0" smtClean="0"/>
          </a:p>
          <a:p>
            <a:endParaRPr kumimoji="1" lang="ja-JP" altLang="en-US" sz="1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879193" y="3812231"/>
            <a:ext cx="1335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>
                <a:solidFill>
                  <a:srgbClr val="FF0000"/>
                </a:solidFill>
              </a:rPr>
              <a:t>Cryogenics </a:t>
            </a:r>
          </a:p>
          <a:p>
            <a:r>
              <a:rPr kumimoji="1" lang="en-US" altLang="ja-JP" sz="1200" b="1" dirty="0" smtClean="0">
                <a:solidFill>
                  <a:srgbClr val="FF0000"/>
                </a:solidFill>
              </a:rPr>
              <a:t>regular inspection</a:t>
            </a:r>
            <a:endParaRPr kumimoji="1" lang="ja-JP" altLang="en-US" sz="1200" b="1" dirty="0">
              <a:solidFill>
                <a:srgbClr val="FF0000"/>
              </a:solidFill>
            </a:endParaRPr>
          </a:p>
        </p:txBody>
      </p:sp>
      <p:cxnSp>
        <p:nvCxnSpPr>
          <p:cNvPr id="22" name="直線矢印コネクタ 21"/>
          <p:cNvCxnSpPr/>
          <p:nvPr/>
        </p:nvCxnSpPr>
        <p:spPr>
          <a:xfrm>
            <a:off x="4731306" y="3432176"/>
            <a:ext cx="302760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264706" y="3155177"/>
            <a:ext cx="18265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err="1" smtClean="0"/>
              <a:t>coupler+cavity</a:t>
            </a:r>
            <a:r>
              <a:rPr kumimoji="1" lang="en-US" altLang="ja-JP" sz="1200" b="1" dirty="0" smtClean="0"/>
              <a:t> RF process</a:t>
            </a:r>
          </a:p>
          <a:p>
            <a:endParaRPr kumimoji="1" lang="ja-JP" altLang="en-US" sz="1200" b="1" dirty="0"/>
          </a:p>
        </p:txBody>
      </p:sp>
      <p:cxnSp>
        <p:nvCxnSpPr>
          <p:cNvPr id="24" name="直線矢印コネクタ 23"/>
          <p:cNvCxnSpPr/>
          <p:nvPr/>
        </p:nvCxnSpPr>
        <p:spPr>
          <a:xfrm>
            <a:off x="4731306" y="4089230"/>
            <a:ext cx="302760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264706" y="3813819"/>
            <a:ext cx="18265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err="1" smtClean="0"/>
              <a:t>coupler+cavity</a:t>
            </a:r>
            <a:r>
              <a:rPr kumimoji="1" lang="en-US" altLang="ja-JP" sz="1200" b="1" dirty="0" smtClean="0"/>
              <a:t> RF process</a:t>
            </a:r>
          </a:p>
          <a:p>
            <a:endParaRPr kumimoji="1" lang="ja-JP" altLang="en-US" sz="1200" b="1" dirty="0"/>
          </a:p>
        </p:txBody>
      </p:sp>
      <p:cxnSp>
        <p:nvCxnSpPr>
          <p:cNvPr id="27" name="直線矢印コネクタ 26"/>
          <p:cNvCxnSpPr/>
          <p:nvPr/>
        </p:nvCxnSpPr>
        <p:spPr>
          <a:xfrm>
            <a:off x="4731306" y="4695012"/>
            <a:ext cx="302760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264706" y="4419601"/>
            <a:ext cx="18265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err="1" smtClean="0"/>
              <a:t>coupler+cavity</a:t>
            </a:r>
            <a:r>
              <a:rPr kumimoji="1" lang="en-US" altLang="ja-JP" sz="1200" b="1" dirty="0" smtClean="0"/>
              <a:t> RF process</a:t>
            </a:r>
          </a:p>
          <a:p>
            <a:endParaRPr kumimoji="1" lang="ja-JP" altLang="en-US" sz="1200" b="1" dirty="0"/>
          </a:p>
        </p:txBody>
      </p:sp>
      <p:cxnSp>
        <p:nvCxnSpPr>
          <p:cNvPr id="29" name="直線矢印コネクタ 28"/>
          <p:cNvCxnSpPr/>
          <p:nvPr/>
        </p:nvCxnSpPr>
        <p:spPr>
          <a:xfrm>
            <a:off x="4731306" y="5300794"/>
            <a:ext cx="302760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264706" y="5025383"/>
            <a:ext cx="18265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err="1" smtClean="0"/>
              <a:t>coupler+cavity</a:t>
            </a:r>
            <a:r>
              <a:rPr kumimoji="1" lang="en-US" altLang="ja-JP" sz="1200" b="1" dirty="0" smtClean="0"/>
              <a:t> RF process</a:t>
            </a:r>
          </a:p>
          <a:p>
            <a:endParaRPr kumimoji="1" lang="ja-JP" altLang="en-US" sz="1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3173023" y="358914"/>
            <a:ext cx="25931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/>
              <a:t>S1G  schedule  2</a:t>
            </a:r>
            <a:endParaRPr kumimoji="1" lang="ja-JP" altLang="en-US" sz="2800" b="1" dirty="0"/>
          </a:p>
        </p:txBody>
      </p:sp>
      <p:grpSp>
        <p:nvGrpSpPr>
          <p:cNvPr id="32" name="図形グループ 31"/>
          <p:cNvGrpSpPr/>
          <p:nvPr/>
        </p:nvGrpSpPr>
        <p:grpSpPr>
          <a:xfrm>
            <a:off x="4731306" y="2223447"/>
            <a:ext cx="4215664" cy="276999"/>
            <a:chOff x="151751" y="2101334"/>
            <a:chExt cx="4215664" cy="276999"/>
          </a:xfrm>
        </p:grpSpPr>
        <p:sp>
          <p:nvSpPr>
            <p:cNvPr id="33" name="TextBox 32"/>
            <p:cNvSpPr txBox="1"/>
            <p:nvPr/>
          </p:nvSpPr>
          <p:spPr>
            <a:xfrm>
              <a:off x="151751" y="2101334"/>
              <a:ext cx="4782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/>
                <a:t>Mon</a:t>
              </a:r>
              <a:endParaRPr kumimoji="1" lang="ja-JP" altLang="en-US" sz="12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84849" y="2101334"/>
              <a:ext cx="40753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Tue</a:t>
              </a:r>
              <a:endParaRPr kumimoji="1" lang="ja-JP" altLang="en-US" sz="12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417947" y="2101334"/>
              <a:ext cx="4733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Wed</a:t>
              </a:r>
              <a:endParaRPr kumimoji="1" lang="ja-JP" altLang="en-US" sz="12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051045" y="2101334"/>
              <a:ext cx="42135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Thu</a:t>
              </a:r>
              <a:endParaRPr kumimoji="1" lang="ja-JP" altLang="en-US" sz="12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684143" y="2101334"/>
              <a:ext cx="3443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Fri</a:t>
              </a:r>
              <a:endParaRPr kumimoji="1" lang="ja-JP" altLang="en-US" sz="12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317241" y="2101334"/>
              <a:ext cx="3792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solidFill>
                    <a:srgbClr val="FF0000"/>
                  </a:solidFill>
                </a:rPr>
                <a:t>Sat</a:t>
              </a:r>
              <a:endParaRPr kumimoji="1" lang="ja-JP" alt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950339" y="2101334"/>
              <a:ext cx="4170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solidFill>
                    <a:srgbClr val="FF0000"/>
                  </a:solidFill>
                </a:rPr>
                <a:t>Su</a:t>
              </a:r>
              <a:r>
                <a:rPr kumimoji="1" lang="en-US" altLang="ja-JP" sz="1200" dirty="0" smtClean="0">
                  <a:solidFill>
                    <a:srgbClr val="FF0000"/>
                  </a:solidFill>
                </a:rPr>
                <a:t>n</a:t>
              </a:r>
              <a:endParaRPr kumimoji="1" lang="ja-JP" altLang="en-US" sz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40" name="図形グループ 39"/>
          <p:cNvGrpSpPr/>
          <p:nvPr/>
        </p:nvGrpSpPr>
        <p:grpSpPr>
          <a:xfrm>
            <a:off x="152400" y="2223447"/>
            <a:ext cx="4215664" cy="276999"/>
            <a:chOff x="151751" y="2101334"/>
            <a:chExt cx="4215664" cy="276999"/>
          </a:xfrm>
        </p:grpSpPr>
        <p:sp>
          <p:nvSpPr>
            <p:cNvPr id="41" name="TextBox 40"/>
            <p:cNvSpPr txBox="1"/>
            <p:nvPr/>
          </p:nvSpPr>
          <p:spPr>
            <a:xfrm>
              <a:off x="151751" y="2101334"/>
              <a:ext cx="4782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/>
                <a:t>Mon</a:t>
              </a:r>
              <a:endParaRPr kumimoji="1" lang="ja-JP" altLang="en-US" sz="1200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84849" y="2101334"/>
              <a:ext cx="40753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Tue</a:t>
              </a:r>
              <a:endParaRPr kumimoji="1" lang="ja-JP" altLang="en-US" sz="1200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417947" y="2101334"/>
              <a:ext cx="4733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Wed</a:t>
              </a:r>
              <a:endParaRPr kumimoji="1" lang="ja-JP" altLang="en-US" sz="12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051045" y="2101334"/>
              <a:ext cx="42135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Thu</a:t>
              </a:r>
              <a:endParaRPr kumimoji="1" lang="ja-JP" altLang="en-US" sz="120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684143" y="2101334"/>
              <a:ext cx="3443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Fri</a:t>
              </a:r>
              <a:endParaRPr kumimoji="1" lang="ja-JP" altLang="en-US" sz="12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317241" y="2101334"/>
              <a:ext cx="3792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solidFill>
                    <a:srgbClr val="FF0000"/>
                  </a:solidFill>
                </a:rPr>
                <a:t>Sat</a:t>
              </a:r>
              <a:endParaRPr kumimoji="1" lang="ja-JP" alt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950339" y="2101334"/>
              <a:ext cx="4170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solidFill>
                    <a:srgbClr val="FF0000"/>
                  </a:solidFill>
                </a:rPr>
                <a:t>Su</a:t>
              </a:r>
              <a:r>
                <a:rPr kumimoji="1" lang="en-US" altLang="ja-JP" sz="1200" dirty="0" smtClean="0">
                  <a:solidFill>
                    <a:srgbClr val="FF0000"/>
                  </a:solidFill>
                </a:rPr>
                <a:t>n</a:t>
              </a:r>
              <a:endParaRPr kumimoji="1" lang="ja-JP" altLang="en-US" sz="1200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2010-10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09800"/>
            <a:ext cx="4495800" cy="3433547"/>
          </a:xfrm>
          <a:prstGeom prst="rect">
            <a:avLst/>
          </a:prstGeom>
        </p:spPr>
      </p:pic>
      <p:pic>
        <p:nvPicPr>
          <p:cNvPr id="3" name="図 2" descr="2010-11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799" y="2362199"/>
            <a:ext cx="4287979" cy="328114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52600" y="1764268"/>
            <a:ext cx="1090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Oct.</a:t>
            </a:r>
            <a:r>
              <a:rPr kumimoji="1" lang="en-US" altLang="ja-JP" dirty="0" smtClean="0"/>
              <a:t> 2010</a:t>
            </a:r>
            <a:endParaRPr kumimoji="1" lang="ja-JP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400800" y="1732002"/>
            <a:ext cx="1118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Nov.</a:t>
            </a:r>
            <a:r>
              <a:rPr kumimoji="1" lang="en-US" altLang="ja-JP" dirty="0" smtClean="0"/>
              <a:t> 2010</a:t>
            </a:r>
            <a:endParaRPr kumimoji="1" lang="ja-JP" altLang="en-US" dirty="0"/>
          </a:p>
        </p:txBody>
      </p:sp>
      <p:cxnSp>
        <p:nvCxnSpPr>
          <p:cNvPr id="6" name="直線矢印コネクタ 5"/>
          <p:cNvCxnSpPr/>
          <p:nvPr/>
        </p:nvCxnSpPr>
        <p:spPr>
          <a:xfrm>
            <a:off x="0" y="3430588"/>
            <a:ext cx="302760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66331" y="3153589"/>
            <a:ext cx="29725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cavity performance study, LD compensation</a:t>
            </a:r>
          </a:p>
          <a:p>
            <a:endParaRPr kumimoji="1" lang="ja-JP" altLang="en-US" sz="1200" b="1" dirty="0"/>
          </a:p>
        </p:txBody>
      </p:sp>
      <p:cxnSp>
        <p:nvCxnSpPr>
          <p:cNvPr id="8" name="直線矢印コネクタ 7"/>
          <p:cNvCxnSpPr/>
          <p:nvPr/>
        </p:nvCxnSpPr>
        <p:spPr>
          <a:xfrm>
            <a:off x="0" y="4161611"/>
            <a:ext cx="302760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66331" y="3884612"/>
            <a:ext cx="29725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cavity performance study, LD compensation</a:t>
            </a:r>
          </a:p>
          <a:p>
            <a:endParaRPr kumimoji="1" lang="ja-JP" altLang="en-US" sz="1200" b="1" dirty="0"/>
          </a:p>
        </p:txBody>
      </p:sp>
      <p:cxnSp>
        <p:nvCxnSpPr>
          <p:cNvPr id="10" name="直線矢印コネクタ 9"/>
          <p:cNvCxnSpPr/>
          <p:nvPr/>
        </p:nvCxnSpPr>
        <p:spPr>
          <a:xfrm>
            <a:off x="0" y="4754134"/>
            <a:ext cx="302760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66331" y="4477135"/>
            <a:ext cx="29725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cavity performance study, LD compensation</a:t>
            </a:r>
          </a:p>
          <a:p>
            <a:endParaRPr kumimoji="1" lang="ja-JP" altLang="en-US" sz="1200" b="1" dirty="0"/>
          </a:p>
        </p:txBody>
      </p:sp>
      <p:cxnSp>
        <p:nvCxnSpPr>
          <p:cNvPr id="12" name="直線矢印コネクタ 11"/>
          <p:cNvCxnSpPr/>
          <p:nvPr/>
        </p:nvCxnSpPr>
        <p:spPr>
          <a:xfrm>
            <a:off x="0" y="5346657"/>
            <a:ext cx="302760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66331" y="5069658"/>
            <a:ext cx="29725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cavity performance study, LD compensation</a:t>
            </a:r>
          </a:p>
          <a:p>
            <a:endParaRPr kumimoji="1" lang="ja-JP" altLang="en-US" sz="1200" b="1" dirty="0"/>
          </a:p>
        </p:txBody>
      </p:sp>
      <p:cxnSp>
        <p:nvCxnSpPr>
          <p:cNvPr id="14" name="直線矢印コネクタ 13"/>
          <p:cNvCxnSpPr/>
          <p:nvPr/>
        </p:nvCxnSpPr>
        <p:spPr>
          <a:xfrm>
            <a:off x="4886996" y="3018611"/>
            <a:ext cx="302760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614579" y="2743200"/>
            <a:ext cx="15724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Vector-sum operation</a:t>
            </a:r>
          </a:p>
          <a:p>
            <a:endParaRPr kumimoji="1" lang="ja-JP" altLang="en-US" sz="1200" b="1" dirty="0"/>
          </a:p>
        </p:txBody>
      </p:sp>
      <p:cxnSp>
        <p:nvCxnSpPr>
          <p:cNvPr id="16" name="直線矢印コネクタ 15"/>
          <p:cNvCxnSpPr/>
          <p:nvPr/>
        </p:nvCxnSpPr>
        <p:spPr>
          <a:xfrm>
            <a:off x="4886996" y="3578224"/>
            <a:ext cx="302760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510106" y="3292088"/>
            <a:ext cx="15724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Vector-sum operation</a:t>
            </a:r>
          </a:p>
          <a:p>
            <a:endParaRPr kumimoji="1" lang="ja-JP" altLang="en-US" sz="1200" b="1" dirty="0"/>
          </a:p>
        </p:txBody>
      </p:sp>
      <p:cxnSp>
        <p:nvCxnSpPr>
          <p:cNvPr id="18" name="直線矢印コネクタ 17"/>
          <p:cNvCxnSpPr/>
          <p:nvPr/>
        </p:nvCxnSpPr>
        <p:spPr>
          <a:xfrm>
            <a:off x="4886996" y="4160023"/>
            <a:ext cx="302760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510106" y="3873887"/>
            <a:ext cx="15724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Vector-sum operation</a:t>
            </a:r>
          </a:p>
          <a:p>
            <a:endParaRPr kumimoji="1" lang="ja-JP" altLang="en-US" sz="1200" b="1" dirty="0"/>
          </a:p>
        </p:txBody>
      </p:sp>
      <p:cxnSp>
        <p:nvCxnSpPr>
          <p:cNvPr id="20" name="直線矢印コネクタ 19"/>
          <p:cNvCxnSpPr/>
          <p:nvPr/>
        </p:nvCxnSpPr>
        <p:spPr>
          <a:xfrm>
            <a:off x="4886996" y="4741822"/>
            <a:ext cx="302760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510106" y="4455686"/>
            <a:ext cx="15724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Vector-sum operation</a:t>
            </a:r>
          </a:p>
          <a:p>
            <a:endParaRPr kumimoji="1" lang="ja-JP" altLang="en-US" sz="1200" b="1" dirty="0"/>
          </a:p>
        </p:txBody>
      </p:sp>
      <p:cxnSp>
        <p:nvCxnSpPr>
          <p:cNvPr id="22" name="直線矢印コネクタ 21"/>
          <p:cNvCxnSpPr/>
          <p:nvPr/>
        </p:nvCxnSpPr>
        <p:spPr>
          <a:xfrm flipV="1">
            <a:off x="4886996" y="5335932"/>
            <a:ext cx="1209004" cy="913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479575" y="5058933"/>
            <a:ext cx="20393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Cryomodule Heat-load meas.</a:t>
            </a:r>
          </a:p>
          <a:p>
            <a:endParaRPr kumimoji="1" lang="ja-JP" altLang="en-US" sz="12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3173023" y="358914"/>
            <a:ext cx="25931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/>
              <a:t>S1G  schedule  3</a:t>
            </a:r>
            <a:endParaRPr kumimoji="1" lang="ja-JP" altLang="en-US" sz="2800" b="1" dirty="0"/>
          </a:p>
        </p:txBody>
      </p:sp>
      <p:grpSp>
        <p:nvGrpSpPr>
          <p:cNvPr id="26" name="図形グループ 25"/>
          <p:cNvGrpSpPr/>
          <p:nvPr/>
        </p:nvGrpSpPr>
        <p:grpSpPr>
          <a:xfrm>
            <a:off x="4928336" y="2362199"/>
            <a:ext cx="4215664" cy="276999"/>
            <a:chOff x="151751" y="2101334"/>
            <a:chExt cx="4215664" cy="276999"/>
          </a:xfrm>
        </p:grpSpPr>
        <p:sp>
          <p:nvSpPr>
            <p:cNvPr id="27" name="TextBox 26"/>
            <p:cNvSpPr txBox="1"/>
            <p:nvPr/>
          </p:nvSpPr>
          <p:spPr>
            <a:xfrm>
              <a:off x="151751" y="2101334"/>
              <a:ext cx="4782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/>
                <a:t>Mon</a:t>
              </a:r>
              <a:endParaRPr kumimoji="1" lang="ja-JP" altLang="en-US" sz="12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84849" y="2101334"/>
              <a:ext cx="40753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Tue</a:t>
              </a:r>
              <a:endParaRPr kumimoji="1" lang="ja-JP" altLang="en-US" sz="12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417947" y="2101334"/>
              <a:ext cx="4733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Wed</a:t>
              </a:r>
              <a:endParaRPr kumimoji="1" lang="ja-JP" altLang="en-US" sz="12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051045" y="2101334"/>
              <a:ext cx="42135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Thu</a:t>
              </a:r>
              <a:endParaRPr kumimoji="1" lang="ja-JP" altLang="en-US" sz="12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684143" y="2101334"/>
              <a:ext cx="3443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Fri</a:t>
              </a:r>
              <a:endParaRPr kumimoji="1" lang="ja-JP" altLang="en-US" sz="12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317241" y="2101334"/>
              <a:ext cx="3792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solidFill>
                    <a:srgbClr val="FF0000"/>
                  </a:solidFill>
                </a:rPr>
                <a:t>Sat</a:t>
              </a:r>
              <a:endParaRPr kumimoji="1" lang="ja-JP" alt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950339" y="2101334"/>
              <a:ext cx="4170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solidFill>
                    <a:srgbClr val="FF0000"/>
                  </a:solidFill>
                </a:rPr>
                <a:t>Su</a:t>
              </a:r>
              <a:r>
                <a:rPr kumimoji="1" lang="en-US" altLang="ja-JP" sz="1200" dirty="0" smtClean="0">
                  <a:solidFill>
                    <a:srgbClr val="FF0000"/>
                  </a:solidFill>
                </a:rPr>
                <a:t>n</a:t>
              </a:r>
              <a:endParaRPr kumimoji="1" lang="ja-JP" altLang="en-US" sz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4" name="図形グループ 33"/>
          <p:cNvGrpSpPr/>
          <p:nvPr/>
        </p:nvGrpSpPr>
        <p:grpSpPr>
          <a:xfrm>
            <a:off x="76200" y="2223699"/>
            <a:ext cx="4215664" cy="276999"/>
            <a:chOff x="151751" y="2101334"/>
            <a:chExt cx="4215664" cy="276999"/>
          </a:xfrm>
        </p:grpSpPr>
        <p:sp>
          <p:nvSpPr>
            <p:cNvPr id="35" name="TextBox 34"/>
            <p:cNvSpPr txBox="1"/>
            <p:nvPr/>
          </p:nvSpPr>
          <p:spPr>
            <a:xfrm>
              <a:off x="151751" y="2101334"/>
              <a:ext cx="4782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/>
                <a:t>Mon</a:t>
              </a:r>
              <a:endParaRPr kumimoji="1" lang="ja-JP" altLang="en-US" sz="12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84849" y="2101334"/>
              <a:ext cx="40753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Tue</a:t>
              </a:r>
              <a:endParaRPr kumimoji="1" lang="ja-JP" altLang="en-US" sz="12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417947" y="2101334"/>
              <a:ext cx="4733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Wed</a:t>
              </a:r>
              <a:endParaRPr kumimoji="1" lang="ja-JP" altLang="en-US" sz="12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051045" y="2101334"/>
              <a:ext cx="42135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Thu</a:t>
              </a:r>
              <a:endParaRPr kumimoji="1" lang="ja-JP" altLang="en-US" sz="12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684143" y="2101334"/>
              <a:ext cx="3443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Fri</a:t>
              </a:r>
              <a:endParaRPr kumimoji="1" lang="ja-JP" altLang="en-US" sz="1200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317241" y="2101334"/>
              <a:ext cx="3792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solidFill>
                    <a:srgbClr val="FF0000"/>
                  </a:solidFill>
                </a:rPr>
                <a:t>Sat</a:t>
              </a:r>
              <a:endParaRPr kumimoji="1" lang="ja-JP" alt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950339" y="2101334"/>
              <a:ext cx="4170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solidFill>
                    <a:srgbClr val="FF0000"/>
                  </a:solidFill>
                </a:rPr>
                <a:t>Su</a:t>
              </a:r>
              <a:r>
                <a:rPr kumimoji="1" lang="en-US" altLang="ja-JP" sz="1200" dirty="0" smtClean="0">
                  <a:solidFill>
                    <a:srgbClr val="FF0000"/>
                  </a:solidFill>
                </a:rPr>
                <a:t>n</a:t>
              </a:r>
              <a:endParaRPr kumimoji="1" lang="ja-JP" altLang="en-US" sz="1200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2010-12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209800"/>
            <a:ext cx="4700588" cy="3581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52600" y="1764268"/>
            <a:ext cx="1117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Dec.</a:t>
            </a:r>
            <a:r>
              <a:rPr kumimoji="1" lang="en-US" altLang="ja-JP" dirty="0" smtClean="0"/>
              <a:t> 2010</a:t>
            </a:r>
            <a:endParaRPr kumimoji="1" lang="ja-JP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30811" y="2618601"/>
            <a:ext cx="20393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Cryomodule Heat-load meas.</a:t>
            </a:r>
          </a:p>
          <a:p>
            <a:endParaRPr kumimoji="1" lang="ja-JP" altLang="en-US" sz="1200" b="1" dirty="0"/>
          </a:p>
        </p:txBody>
      </p:sp>
      <p:cxnSp>
        <p:nvCxnSpPr>
          <p:cNvPr id="6" name="直線矢印コネクタ 5"/>
          <p:cNvCxnSpPr/>
          <p:nvPr/>
        </p:nvCxnSpPr>
        <p:spPr>
          <a:xfrm flipV="1">
            <a:off x="1371600" y="2895600"/>
            <a:ext cx="1905000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30811" y="3228201"/>
            <a:ext cx="20393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Cryomodule Heat-load meas.</a:t>
            </a:r>
          </a:p>
          <a:p>
            <a:endParaRPr kumimoji="1" lang="ja-JP" altLang="en-US" sz="1200" b="1" dirty="0"/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1" y="3505200"/>
            <a:ext cx="3276599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371600" y="3914001"/>
            <a:ext cx="7873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DRFS test</a:t>
            </a:r>
          </a:p>
          <a:p>
            <a:endParaRPr kumimoji="1" lang="ja-JP" altLang="en-US" sz="1200" b="1" dirty="0"/>
          </a:p>
        </p:txBody>
      </p:sp>
      <p:cxnSp>
        <p:nvCxnSpPr>
          <p:cNvPr id="12" name="直線矢印コネクタ 11"/>
          <p:cNvCxnSpPr/>
          <p:nvPr/>
        </p:nvCxnSpPr>
        <p:spPr>
          <a:xfrm>
            <a:off x="1" y="4191000"/>
            <a:ext cx="3276599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>
            <a:off x="3460997" y="4191000"/>
            <a:ext cx="1239592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709989" y="3914001"/>
            <a:ext cx="765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warm-up</a:t>
            </a:r>
          </a:p>
          <a:p>
            <a:endParaRPr kumimoji="1" lang="ja-JP" altLang="en-US" sz="1200" b="1" dirty="0"/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106294" y="4805366"/>
            <a:ext cx="3170306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630294" y="4528367"/>
            <a:ext cx="765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warm-up</a:t>
            </a:r>
          </a:p>
          <a:p>
            <a:endParaRPr kumimoji="1" lang="ja-JP" altLang="en-US" sz="1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173023" y="358914"/>
            <a:ext cx="25955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/>
              <a:t>S1G  schedule  4</a:t>
            </a:r>
            <a:endParaRPr kumimoji="1" lang="ja-JP" altLang="en-US" sz="2800" b="1" dirty="0"/>
          </a:p>
        </p:txBody>
      </p:sp>
      <p:grpSp>
        <p:nvGrpSpPr>
          <p:cNvPr id="17" name="図形グループ 16"/>
          <p:cNvGrpSpPr/>
          <p:nvPr/>
        </p:nvGrpSpPr>
        <p:grpSpPr>
          <a:xfrm>
            <a:off x="260130" y="2209800"/>
            <a:ext cx="4215664" cy="276999"/>
            <a:chOff x="151751" y="2101334"/>
            <a:chExt cx="4215664" cy="276999"/>
          </a:xfrm>
        </p:grpSpPr>
        <p:sp>
          <p:nvSpPr>
            <p:cNvPr id="19" name="TextBox 18"/>
            <p:cNvSpPr txBox="1"/>
            <p:nvPr/>
          </p:nvSpPr>
          <p:spPr>
            <a:xfrm>
              <a:off x="151751" y="2101334"/>
              <a:ext cx="4782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/>
                <a:t>Mon</a:t>
              </a:r>
              <a:endParaRPr kumimoji="1" lang="ja-JP" altLang="en-US" sz="12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84849" y="2101334"/>
              <a:ext cx="40753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Tue</a:t>
              </a:r>
              <a:endParaRPr kumimoji="1" lang="ja-JP" altLang="en-US" sz="12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417947" y="2101334"/>
              <a:ext cx="4733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Wed</a:t>
              </a:r>
              <a:endParaRPr kumimoji="1" lang="ja-JP" altLang="en-US" sz="12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051045" y="2101334"/>
              <a:ext cx="42135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Thu</a:t>
              </a:r>
              <a:endParaRPr kumimoji="1" lang="ja-JP" altLang="en-US" sz="12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684143" y="2101334"/>
              <a:ext cx="3443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Fri</a:t>
              </a:r>
              <a:endParaRPr kumimoji="1" lang="ja-JP" altLang="en-US" sz="12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317241" y="2101334"/>
              <a:ext cx="3792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solidFill>
                    <a:srgbClr val="FF0000"/>
                  </a:solidFill>
                </a:rPr>
                <a:t>Sat</a:t>
              </a:r>
              <a:endParaRPr kumimoji="1" lang="ja-JP" alt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950339" y="2101334"/>
              <a:ext cx="4170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solidFill>
                    <a:srgbClr val="FF0000"/>
                  </a:solidFill>
                </a:rPr>
                <a:t>Su</a:t>
              </a:r>
              <a:r>
                <a:rPr kumimoji="1" lang="en-US" altLang="ja-JP" sz="1200" dirty="0" smtClean="0">
                  <a:solidFill>
                    <a:srgbClr val="FF0000"/>
                  </a:solidFill>
                </a:rPr>
                <a:t>n</a:t>
              </a:r>
              <a:endParaRPr kumimoji="1" lang="ja-JP" altLang="en-US" sz="1200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1487269"/>
            <a:ext cx="779856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Helvetica"/>
                <a:cs typeface="Helvetica"/>
              </a:rPr>
              <a:t> 1. : Low power measurement of each 8 cavities. (cavity people)</a:t>
            </a:r>
          </a:p>
          <a:p>
            <a:r>
              <a:rPr lang="ja-JP" altLang="ja-JP" dirty="0" smtClean="0">
                <a:latin typeface="Helvetica"/>
                <a:cs typeface="Helvetica"/>
              </a:rPr>
              <a:t>　</a:t>
            </a:r>
            <a:r>
              <a:rPr lang="ja-JP" altLang="ja-JP" sz="1400" dirty="0" smtClean="0">
                <a:latin typeface="Helvetica"/>
                <a:cs typeface="Helvetica"/>
              </a:rPr>
              <a:t>　　</a:t>
            </a:r>
            <a:r>
              <a:rPr lang="en-US" altLang="ja-JP" sz="1400" dirty="0" smtClean="0">
                <a:latin typeface="Helvetica"/>
                <a:cs typeface="Helvetica"/>
              </a:rPr>
              <a:t>measurement and set up of cavity; Q-values, frequency, main coupler coupling</a:t>
            </a:r>
          </a:p>
          <a:p>
            <a:r>
              <a:rPr lang="en-US" altLang="ja-JP" sz="1400" dirty="0" smtClean="0">
                <a:latin typeface="Helvetica"/>
                <a:cs typeface="Helvetica"/>
              </a:rPr>
              <a:t>        mechanical tuner response, </a:t>
            </a:r>
            <a:r>
              <a:rPr lang="en-US" altLang="ja-JP" sz="1400" dirty="0" err="1" smtClean="0">
                <a:latin typeface="Helvetica"/>
                <a:cs typeface="Helvetica"/>
              </a:rPr>
              <a:t>piezo</a:t>
            </a:r>
            <a:r>
              <a:rPr lang="en-US" altLang="ja-JP" sz="1400" dirty="0" smtClean="0">
                <a:latin typeface="Helvetica"/>
                <a:cs typeface="Helvetica"/>
              </a:rPr>
              <a:t> tuner response, mechanical </a:t>
            </a:r>
            <a:r>
              <a:rPr lang="en-US" altLang="ja-JP" sz="1400" dirty="0" err="1" smtClean="0">
                <a:latin typeface="Helvetica"/>
                <a:cs typeface="Helvetica"/>
              </a:rPr>
              <a:t>vibratino</a:t>
            </a:r>
            <a:r>
              <a:rPr lang="en-US" altLang="ja-JP" sz="1400" dirty="0" smtClean="0">
                <a:latin typeface="Helvetica"/>
                <a:cs typeface="Helvetica"/>
              </a:rPr>
              <a:t> mode, </a:t>
            </a:r>
            <a:r>
              <a:rPr lang="en-US" altLang="ja-JP" sz="1400" dirty="0" err="1" smtClean="0">
                <a:latin typeface="Helvetica"/>
                <a:cs typeface="Helvetica"/>
              </a:rPr>
              <a:t>HOMs</a:t>
            </a:r>
            <a:r>
              <a:rPr lang="en-US" altLang="ja-JP" sz="1400" dirty="0" smtClean="0">
                <a:latin typeface="Helvetica"/>
                <a:cs typeface="Helvetica"/>
              </a:rPr>
              <a:t>, etc.</a:t>
            </a:r>
            <a:endParaRPr kumimoji="1" lang="en-US" altLang="ja-JP" sz="1400" dirty="0" smtClean="0"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3657600"/>
            <a:ext cx="6906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Helvetica"/>
                <a:cs typeface="Helvetica"/>
              </a:rPr>
              <a:t>2</a:t>
            </a:r>
            <a:r>
              <a:rPr kumimoji="1" lang="en-US" altLang="ja-JP" b="1" dirty="0" smtClean="0">
                <a:latin typeface="Helvetica"/>
                <a:cs typeface="Helvetica"/>
              </a:rPr>
              <a:t>. : Heat load measurement </a:t>
            </a:r>
            <a:r>
              <a:rPr kumimoji="1" lang="ja-JP" altLang="en-US" b="1" dirty="0" smtClean="0">
                <a:latin typeface="Helvetica"/>
                <a:cs typeface="Helvetica"/>
              </a:rPr>
              <a:t>（</a:t>
            </a:r>
            <a:r>
              <a:rPr kumimoji="1" lang="en-US" altLang="ja-JP" b="1" dirty="0" smtClean="0">
                <a:latin typeface="Helvetica"/>
                <a:cs typeface="Helvetica"/>
              </a:rPr>
              <a:t>static</a:t>
            </a:r>
            <a:r>
              <a:rPr lang="ja-JP" altLang="en-US" b="1" dirty="0" smtClean="0">
                <a:latin typeface="Helvetica"/>
                <a:cs typeface="Helvetica"/>
              </a:rPr>
              <a:t>）</a:t>
            </a:r>
            <a:r>
              <a:rPr lang="en-US" altLang="ja-JP" b="1" dirty="0" smtClean="0">
                <a:latin typeface="Helvetica"/>
                <a:cs typeface="Helvetica"/>
              </a:rPr>
              <a:t>  (N. Ohuchi and H. </a:t>
            </a:r>
            <a:r>
              <a:rPr lang="en-US" altLang="ja-JP" b="1" dirty="0" err="1" smtClean="0">
                <a:latin typeface="Helvetica"/>
                <a:cs typeface="Helvetica"/>
              </a:rPr>
              <a:t>Nakai</a:t>
            </a:r>
            <a:r>
              <a:rPr lang="en-US" altLang="ja-JP" b="1" dirty="0" smtClean="0">
                <a:latin typeface="Helvetica"/>
                <a:cs typeface="Helvetica"/>
              </a:rPr>
              <a:t>)</a:t>
            </a:r>
            <a:endParaRPr kumimoji="1" lang="ja-JP" altLang="en-US" sz="1400" b="1" dirty="0">
              <a:latin typeface="Helvetica"/>
              <a:cs typeface="Helvetic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15963" y="2564487"/>
            <a:ext cx="2417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  <a:latin typeface="Helvetica"/>
                <a:cs typeface="Helvetica"/>
              </a:rPr>
              <a:t>6</a:t>
            </a:r>
            <a:r>
              <a:rPr kumimoji="1" lang="en-US" altLang="ja-JP" dirty="0" smtClean="0">
                <a:solidFill>
                  <a:srgbClr val="FF0000"/>
                </a:solidFill>
                <a:latin typeface="Helvetica"/>
                <a:cs typeface="Helvetica"/>
              </a:rPr>
              <a:t> </a:t>
            </a:r>
            <a:r>
              <a:rPr kumimoji="1" lang="en-US" altLang="ja-JP" dirty="0" smtClean="0">
                <a:solidFill>
                  <a:srgbClr val="FF0000"/>
                </a:solidFill>
                <a:latin typeface="Helvetica"/>
                <a:cs typeface="Helvetica"/>
              </a:rPr>
              <a:t>weeks (2010.06-07)</a:t>
            </a:r>
            <a:endParaRPr kumimoji="1" lang="ja-JP" altLang="en-US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36322" y="4211598"/>
            <a:ext cx="1968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  <a:latin typeface="Helvetica"/>
                <a:cs typeface="Helvetica"/>
              </a:rPr>
              <a:t>1</a:t>
            </a:r>
            <a:r>
              <a:rPr kumimoji="1" lang="en-US" altLang="ja-JP" dirty="0" smtClean="0">
                <a:solidFill>
                  <a:srgbClr val="FF0000"/>
                </a:solidFill>
                <a:latin typeface="Helvetica"/>
                <a:cs typeface="Helvetica"/>
              </a:rPr>
              <a:t> week </a:t>
            </a:r>
            <a:r>
              <a:rPr lang="en-US" altLang="ja-JP" dirty="0">
                <a:solidFill>
                  <a:srgbClr val="FF0000"/>
                </a:solidFill>
                <a:latin typeface="Helvetica"/>
                <a:cs typeface="Helvetica"/>
              </a:rPr>
              <a:t>(</a:t>
            </a:r>
            <a:r>
              <a:rPr lang="en-US" altLang="ja-JP" dirty="0" smtClean="0">
                <a:solidFill>
                  <a:srgbClr val="FF0000"/>
                </a:solidFill>
                <a:latin typeface="Helvetica"/>
                <a:cs typeface="Helvetica"/>
              </a:rPr>
              <a:t>2010.07)</a:t>
            </a:r>
            <a:endParaRPr kumimoji="1" lang="ja-JP" altLang="en-US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68006" y="452735"/>
            <a:ext cx="49936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latin typeface="Helvetica"/>
                <a:cs typeface="Helvetica"/>
              </a:rPr>
              <a:t>S1G experiment  term1 :</a:t>
            </a:r>
            <a:r>
              <a:rPr kumimoji="1" lang="en-US" altLang="ja-JP" sz="2400" b="1" dirty="0" smtClean="0">
                <a:latin typeface="Helvetica"/>
                <a:cs typeface="Helvetica"/>
              </a:rPr>
              <a:t> 7 </a:t>
            </a:r>
            <a:r>
              <a:rPr kumimoji="1" lang="en-US" altLang="ja-JP" sz="2400" b="1" dirty="0" smtClean="0">
                <a:latin typeface="Helvetica"/>
                <a:cs typeface="Helvetica"/>
              </a:rPr>
              <a:t>weeks</a:t>
            </a:r>
            <a:endParaRPr kumimoji="1" lang="ja-JP" altLang="en-US" sz="2400" b="1" dirty="0">
              <a:latin typeface="Helvetica"/>
              <a:cs typeface="Helvetic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76600" y="914400"/>
            <a:ext cx="2680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before summer shut-down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1487269"/>
            <a:ext cx="7747859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Helvetica"/>
                <a:cs typeface="Helvetica"/>
              </a:rPr>
              <a:t> 1. : Main coupler RF process of </a:t>
            </a:r>
            <a:r>
              <a:rPr lang="en-US" altLang="ja-JP" b="1" dirty="0" smtClean="0">
                <a:latin typeface="Helvetica"/>
                <a:cs typeface="Helvetica"/>
              </a:rPr>
              <a:t>one by one</a:t>
            </a:r>
            <a:r>
              <a:rPr kumimoji="1" lang="en-US" altLang="ja-JP" b="1" dirty="0" smtClean="0">
                <a:latin typeface="Helvetica"/>
                <a:cs typeface="Helvetica"/>
              </a:rPr>
              <a:t>. (cavity people)</a:t>
            </a:r>
          </a:p>
          <a:p>
            <a:r>
              <a:rPr lang="ja-JP" altLang="ja-JP" dirty="0" smtClean="0">
                <a:latin typeface="Helvetica"/>
                <a:cs typeface="Helvetica"/>
              </a:rPr>
              <a:t>　</a:t>
            </a:r>
            <a:r>
              <a:rPr lang="ja-JP" altLang="ja-JP" sz="1400" dirty="0" smtClean="0">
                <a:latin typeface="Helvetica"/>
                <a:cs typeface="Helvetica"/>
              </a:rPr>
              <a:t>　　</a:t>
            </a:r>
            <a:r>
              <a:rPr lang="en-US" altLang="ja-JP" sz="1400" dirty="0" smtClean="0">
                <a:latin typeface="Helvetica"/>
                <a:cs typeface="Helvetica"/>
              </a:rPr>
              <a:t>#1 Klystron will be connected to Module-C cavities one-by-one (DESY cavity, FNAL cavity)</a:t>
            </a:r>
          </a:p>
          <a:p>
            <a:r>
              <a:rPr kumimoji="1" lang="en-US" altLang="ja-JP" sz="1400" dirty="0" smtClean="0">
                <a:latin typeface="Helvetica"/>
                <a:cs typeface="Helvetica"/>
              </a:rPr>
              <a:t>        #2 Klystron will be connected to Module-A cavities one-by-one (MHI cavities)</a:t>
            </a:r>
          </a:p>
          <a:p>
            <a:endParaRPr lang="en-US" altLang="ja-JP" sz="1400" dirty="0" smtClean="0">
              <a:latin typeface="Helvetica"/>
              <a:cs typeface="Helvetica"/>
            </a:endParaRPr>
          </a:p>
          <a:p>
            <a:r>
              <a:rPr kumimoji="1" lang="en-US" altLang="ja-JP" sz="1400" dirty="0" smtClean="0">
                <a:latin typeface="Helvetica"/>
                <a:cs typeface="Helvetica"/>
              </a:rPr>
              <a:t>        Parallel coupler processing           </a:t>
            </a:r>
            <a:r>
              <a:rPr kumimoji="1" lang="en-US" altLang="ja-JP" sz="1400" dirty="0" smtClean="0">
                <a:latin typeface="Helvetica"/>
                <a:cs typeface="Helvetica"/>
              </a:rPr>
              <a:t>one + one /</a:t>
            </a:r>
            <a:r>
              <a:rPr kumimoji="1" lang="en-US" altLang="ja-JP" sz="1400" dirty="0" smtClean="0">
                <a:latin typeface="Helvetica"/>
                <a:cs typeface="Helvetica"/>
              </a:rPr>
              <a:t>week; total 4 weeks.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71634" y="2749153"/>
            <a:ext cx="3059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  <a:latin typeface="Helvetica"/>
                <a:cs typeface="Helvetica"/>
              </a:rPr>
              <a:t>4</a:t>
            </a:r>
            <a:r>
              <a:rPr kumimoji="1" lang="en-US" altLang="ja-JP" dirty="0" smtClean="0">
                <a:solidFill>
                  <a:srgbClr val="FF0000"/>
                </a:solidFill>
                <a:latin typeface="Helvetica"/>
                <a:cs typeface="Helvetica"/>
              </a:rPr>
              <a:t> </a:t>
            </a:r>
            <a:r>
              <a:rPr kumimoji="1" lang="en-US" altLang="ja-JP" dirty="0" smtClean="0">
                <a:solidFill>
                  <a:srgbClr val="FF0000"/>
                </a:solidFill>
                <a:latin typeface="Helvetica"/>
                <a:cs typeface="Helvetica"/>
              </a:rPr>
              <a:t>weeks (2010.07.26-08.27)</a:t>
            </a:r>
            <a:endParaRPr kumimoji="1" lang="ja-JP" altLang="en-US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19200" y="3118485"/>
            <a:ext cx="555793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Helvetica"/>
                <a:cs typeface="Helvetica"/>
              </a:rPr>
              <a:t>Cryogenic system in maintenance and yearly inspection,</a:t>
            </a:r>
          </a:p>
          <a:p>
            <a:r>
              <a:rPr lang="en-US" altLang="ja-JP" sz="1600" dirty="0" smtClean="0">
                <a:latin typeface="Helvetica"/>
                <a:cs typeface="Helvetica"/>
              </a:rPr>
              <a:t>KEK also has 2 days yearly electronic system maintenance </a:t>
            </a:r>
          </a:p>
          <a:p>
            <a:r>
              <a:rPr lang="en-US" altLang="ja-JP" sz="1600" dirty="0" smtClean="0">
                <a:latin typeface="Helvetica"/>
                <a:cs typeface="Helvetica"/>
              </a:rPr>
              <a:t>  ( 2 days AC power off laboratory-wide)</a:t>
            </a:r>
          </a:p>
          <a:p>
            <a:r>
              <a:rPr lang="en-US" altLang="ja-JP" sz="1600" dirty="0" smtClean="0">
                <a:latin typeface="Helvetica"/>
                <a:cs typeface="Helvetica"/>
              </a:rPr>
              <a:t>Summer holiday season.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67773" y="452735"/>
            <a:ext cx="76420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latin typeface="Helvetica"/>
                <a:cs typeface="Helvetica"/>
              </a:rPr>
              <a:t>S1G experiment  term </a:t>
            </a:r>
            <a:r>
              <a:rPr kumimoji="1" lang="en-US" altLang="ja-JP" sz="2400" b="1" dirty="0" smtClean="0">
                <a:solidFill>
                  <a:srgbClr val="FF0000"/>
                </a:solidFill>
                <a:latin typeface="Helvetica"/>
                <a:cs typeface="Helvetica"/>
              </a:rPr>
              <a:t>summer shutdown </a:t>
            </a:r>
            <a:r>
              <a:rPr kumimoji="1" lang="en-US" altLang="ja-JP" sz="2400" b="1" dirty="0" smtClean="0">
                <a:latin typeface="Helvetica"/>
                <a:cs typeface="Helvetica"/>
              </a:rPr>
              <a:t>:</a:t>
            </a:r>
            <a:r>
              <a:rPr kumimoji="1" lang="en-US" altLang="ja-JP" sz="2400" b="1" dirty="0" smtClean="0">
                <a:latin typeface="Helvetica"/>
                <a:cs typeface="Helvetica"/>
              </a:rPr>
              <a:t> 8 </a:t>
            </a:r>
            <a:r>
              <a:rPr kumimoji="1" lang="en-US" altLang="ja-JP" sz="2400" b="1" dirty="0" smtClean="0">
                <a:latin typeface="Helvetica"/>
                <a:cs typeface="Helvetica"/>
              </a:rPr>
              <a:t>weeks</a:t>
            </a:r>
            <a:endParaRPr kumimoji="1" lang="ja-JP" altLang="en-US" sz="2400" b="1" dirty="0">
              <a:latin typeface="Helvetica"/>
              <a:cs typeface="Helvetic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2000" y="4724400"/>
            <a:ext cx="7747859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Helvetica"/>
                <a:cs typeface="Helvetica"/>
              </a:rPr>
              <a:t> 2. : Main coupler + Cavity RF process of </a:t>
            </a:r>
            <a:r>
              <a:rPr lang="en-US" altLang="ja-JP" b="1" dirty="0" smtClean="0">
                <a:latin typeface="Helvetica"/>
                <a:cs typeface="Helvetica"/>
              </a:rPr>
              <a:t>one by one</a:t>
            </a:r>
            <a:r>
              <a:rPr kumimoji="1" lang="en-US" altLang="ja-JP" b="1" dirty="0" smtClean="0">
                <a:latin typeface="Helvetica"/>
                <a:cs typeface="Helvetica"/>
              </a:rPr>
              <a:t>. (cavity people)</a:t>
            </a:r>
          </a:p>
          <a:p>
            <a:r>
              <a:rPr lang="ja-JP" altLang="ja-JP" dirty="0" smtClean="0">
                <a:latin typeface="Helvetica"/>
                <a:cs typeface="Helvetica"/>
              </a:rPr>
              <a:t>　</a:t>
            </a:r>
            <a:r>
              <a:rPr lang="ja-JP" altLang="ja-JP" sz="1400" dirty="0" smtClean="0">
                <a:latin typeface="Helvetica"/>
                <a:cs typeface="Helvetica"/>
              </a:rPr>
              <a:t>　　</a:t>
            </a:r>
            <a:r>
              <a:rPr lang="en-US" altLang="ja-JP" sz="1400" dirty="0" smtClean="0">
                <a:latin typeface="Helvetica"/>
                <a:cs typeface="Helvetica"/>
              </a:rPr>
              <a:t>#1 Klystron will be connected to Module-C cavities one-by-one (DESY cavity, FNAL cavity)</a:t>
            </a:r>
          </a:p>
          <a:p>
            <a:r>
              <a:rPr kumimoji="1" lang="en-US" altLang="ja-JP" sz="1400" dirty="0" smtClean="0">
                <a:latin typeface="Helvetica"/>
                <a:cs typeface="Helvetica"/>
              </a:rPr>
              <a:t>        #2 Klystron will be connected to Module-A cavities one-by-one (MHI cavities)</a:t>
            </a:r>
          </a:p>
          <a:p>
            <a:endParaRPr lang="en-US" altLang="ja-JP" sz="1400" dirty="0" smtClean="0">
              <a:latin typeface="Helvetica"/>
              <a:cs typeface="Helvetica"/>
            </a:endParaRPr>
          </a:p>
          <a:p>
            <a:r>
              <a:rPr kumimoji="1" lang="en-US" altLang="ja-JP" sz="1400" dirty="0" smtClean="0">
                <a:latin typeface="Helvetica"/>
                <a:cs typeface="Helvetica"/>
              </a:rPr>
              <a:t>        Parallel </a:t>
            </a:r>
            <a:r>
              <a:rPr kumimoji="1" lang="en-US" altLang="ja-JP" sz="1400" dirty="0" err="1" smtClean="0">
                <a:latin typeface="Helvetica"/>
                <a:cs typeface="Helvetica"/>
              </a:rPr>
              <a:t>coupler+cavity</a:t>
            </a:r>
            <a:r>
              <a:rPr kumimoji="1" lang="en-US" altLang="ja-JP" sz="1400" dirty="0" smtClean="0">
                <a:latin typeface="Helvetica"/>
                <a:cs typeface="Helvetica"/>
              </a:rPr>
              <a:t> RF processing       </a:t>
            </a:r>
            <a:r>
              <a:rPr kumimoji="1" lang="en-US" altLang="ja-JP" sz="1400" dirty="0" smtClean="0">
                <a:latin typeface="Helvetica"/>
                <a:cs typeface="Helvetica"/>
              </a:rPr>
              <a:t>one + one /</a:t>
            </a:r>
            <a:r>
              <a:rPr kumimoji="1" lang="en-US" altLang="ja-JP" sz="1400" dirty="0" smtClean="0">
                <a:latin typeface="Helvetica"/>
                <a:cs typeface="Helvetica"/>
              </a:rPr>
              <a:t>week; total 4 weeks.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84435" y="1117937"/>
            <a:ext cx="2275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Helvetica"/>
                <a:cs typeface="Helvetica"/>
              </a:rPr>
              <a:t>at room temperature</a:t>
            </a:r>
            <a:endParaRPr kumimoji="1" lang="ja-JP" altLang="en-US" dirty="0">
              <a:latin typeface="Helvetica"/>
              <a:cs typeface="Helvetic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4435" y="4430018"/>
            <a:ext cx="2032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Helvetica"/>
                <a:cs typeface="Helvetica"/>
              </a:rPr>
              <a:t>at 2K temperature</a:t>
            </a:r>
            <a:endParaRPr kumimoji="1" lang="ja-JP" altLang="en-US" dirty="0">
              <a:latin typeface="Helvetica"/>
              <a:cs typeface="Helvetic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84862" y="6017062"/>
            <a:ext cx="3059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  <a:latin typeface="Helvetica"/>
                <a:cs typeface="Helvetica"/>
              </a:rPr>
              <a:t>4</a:t>
            </a:r>
            <a:r>
              <a:rPr kumimoji="1" lang="en-US" altLang="ja-JP" dirty="0" smtClean="0">
                <a:solidFill>
                  <a:srgbClr val="FF0000"/>
                </a:solidFill>
                <a:latin typeface="Helvetica"/>
                <a:cs typeface="Helvetica"/>
              </a:rPr>
              <a:t> weeks (2010.09.06-10.01)</a:t>
            </a:r>
            <a:endParaRPr kumimoji="1" lang="ja-JP" altLang="en-US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6124</TotalTime>
  <Words>1330</Words>
  <Application>Microsoft Macintosh PowerPoint</Application>
  <PresentationFormat>画面に合わせる (4:3)</PresentationFormat>
  <Paragraphs>312</Paragraphs>
  <Slides>15</Slides>
  <Notes>0</Notes>
  <HiddenSlides>0</HiddenSlides>
  <MMClips>0</MMClips>
  <ScaleCrop>false</ScaleCrop>
  <HeadingPairs>
    <vt:vector size="4" baseType="variant"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16" baseType="lpstr">
      <vt:lpstr>Office テーマ</vt:lpstr>
      <vt:lpstr>S1G Experiment Schedule Plan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  <vt:lpstr>Proposed WG Layout for S1 Global</vt:lpstr>
      <vt:lpstr>スライド 12</vt:lpstr>
      <vt:lpstr>スライド 13</vt:lpstr>
      <vt:lpstr>スライド 14</vt:lpstr>
      <vt:lpstr>スライド 15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S1Gモジュール試験の詳細案</dc:title>
  <dc:creator>早野 仁司</dc:creator>
  <cp:lastModifiedBy>早野 仁司</cp:lastModifiedBy>
  <cp:revision>94</cp:revision>
  <dcterms:created xsi:type="dcterms:W3CDTF">2010-02-10T02:58:19Z</dcterms:created>
  <dcterms:modified xsi:type="dcterms:W3CDTF">2010-02-10T06:21:08Z</dcterms:modified>
</cp:coreProperties>
</file>