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623ED-C768-4764-9ED2-D8BE335D2AF0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5F8B5-1EC2-4BE9-8288-7ADC06906DA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535863-D141-4B15-83AF-85148EA13D90}" type="slidenum">
              <a:rPr lang="en-US"/>
              <a:pPr/>
              <a:t>4</a:t>
            </a:fld>
            <a:endParaRPr lang="en-US"/>
          </a:p>
        </p:txBody>
      </p:sp>
      <p:sp>
        <p:nvSpPr>
          <p:cNvPr id="81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2EBE-2476-462E-97AF-91E4D951121C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2BACA-B8B8-4487-BADB-9ECB56C364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2EBE-2476-462E-97AF-91E4D951121C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2BACA-B8B8-4487-BADB-9ECB56C364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2EBE-2476-462E-97AF-91E4D951121C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2BACA-B8B8-4487-BADB-9ECB56C364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2EBE-2476-462E-97AF-91E4D951121C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2BACA-B8B8-4487-BADB-9ECB56C364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2EBE-2476-462E-97AF-91E4D951121C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2BACA-B8B8-4487-BADB-9ECB56C364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2EBE-2476-462E-97AF-91E4D951121C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2BACA-B8B8-4487-BADB-9ECB56C364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2EBE-2476-462E-97AF-91E4D951121C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2BACA-B8B8-4487-BADB-9ECB56C364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2EBE-2476-462E-97AF-91E4D951121C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2BACA-B8B8-4487-BADB-9ECB56C364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2EBE-2476-462E-97AF-91E4D951121C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2BACA-B8B8-4487-BADB-9ECB56C364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2EBE-2476-462E-97AF-91E4D951121C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2BACA-B8B8-4487-BADB-9ECB56C364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2EBE-2476-462E-97AF-91E4D951121C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2BACA-B8B8-4487-BADB-9ECB56C364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92EBE-2476-462E-97AF-91E4D951121C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2BACA-B8B8-4487-BADB-9ECB56C3644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wmf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Raising quench limit of A16 </a:t>
            </a:r>
            <a:br>
              <a:rPr lang="en-US" dirty="0" smtClean="0"/>
            </a:br>
            <a:r>
              <a:rPr lang="en-US" dirty="0" smtClean="0"/>
              <a:t>from 30 MV/m to 39 MV/m </a:t>
            </a:r>
            <a:br>
              <a:rPr lang="en-US" dirty="0" smtClean="0"/>
            </a:br>
            <a:r>
              <a:rPr lang="en-US" dirty="0" smtClean="0"/>
              <a:t>by a 2</a:t>
            </a:r>
            <a:r>
              <a:rPr lang="en-US" baseline="30000" dirty="0" smtClean="0"/>
              <a:t>nd</a:t>
            </a:r>
            <a:r>
              <a:rPr lang="en-US" dirty="0" smtClean="0"/>
              <a:t>-pass processing at JLab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Rongli</a:t>
            </a:r>
            <a:r>
              <a:rPr lang="en-US" dirty="0" smtClean="0">
                <a:solidFill>
                  <a:schemeClr val="tx1"/>
                </a:solidFill>
              </a:rPr>
              <a:t> Geng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Jefferson Lab</a:t>
            </a:r>
          </a:p>
          <a:p>
            <a:r>
              <a:rPr lang="en-US" sz="1900" dirty="0" smtClean="0">
                <a:solidFill>
                  <a:schemeClr val="tx1"/>
                </a:solidFill>
              </a:rPr>
              <a:t>16feb2010</a:t>
            </a:r>
          </a:p>
          <a:p>
            <a:r>
              <a:rPr lang="en-US" sz="1900" dirty="0" smtClean="0">
                <a:solidFill>
                  <a:schemeClr val="tx1"/>
                </a:solidFill>
              </a:rPr>
              <a:t>20</a:t>
            </a:r>
            <a:r>
              <a:rPr lang="en-US" sz="1900" baseline="30000" dirty="0" smtClean="0">
                <a:solidFill>
                  <a:schemeClr val="tx1"/>
                </a:solidFill>
              </a:rPr>
              <a:t>th</a:t>
            </a:r>
            <a:r>
              <a:rPr lang="en-US" sz="1900" dirty="0" smtClean="0">
                <a:solidFill>
                  <a:schemeClr val="tx1"/>
                </a:solidFill>
              </a:rPr>
              <a:t> ILC Cavity Group Meeting</a:t>
            </a:r>
            <a:endParaRPr lang="en-US" sz="19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ILC_high_gradient\ILC_EP\A16\A16_Q_Eacc_plot_14dec09.jpg"/>
          <p:cNvPicPr>
            <a:picLocks noChangeAspect="1" noChangeArrowheads="1"/>
          </p:cNvPicPr>
          <p:nvPr/>
        </p:nvPicPr>
        <p:blipFill>
          <a:blip r:embed="rId2" cstate="print"/>
          <a:srcRect l="8519" t="11481" r="7037" b="4074"/>
          <a:stretch>
            <a:fillRect/>
          </a:stretch>
        </p:blipFill>
        <p:spPr bwMode="auto">
          <a:xfrm>
            <a:off x="838200" y="1447800"/>
            <a:ext cx="7391400" cy="4953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2000" y="228600"/>
            <a:ext cx="75498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First pass processing and testing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2133600" y="1143000"/>
            <a:ext cx="4568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EP 120um + 800Cx2hr + EP 25 um + 120Cx48hr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6553200" y="4267200"/>
            <a:ext cx="9144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943600" y="4724400"/>
            <a:ext cx="239238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Quench at 30-31 MV/m</a:t>
            </a:r>
          </a:p>
          <a:p>
            <a:r>
              <a:rPr lang="en-US" dirty="0"/>
              <a:t>a</a:t>
            </a:r>
            <a:r>
              <a:rPr lang="en-US" dirty="0" smtClean="0"/>
              <a:t>t Q0 &gt; 1E10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57200" y="304801"/>
          <a:ext cx="8305800" cy="6248398"/>
        </p:xfrm>
        <a:graphic>
          <a:graphicData uri="http://schemas.openxmlformats.org/drawingml/2006/table">
            <a:tbl>
              <a:tblPr/>
              <a:tblGrid>
                <a:gridCol w="363961"/>
                <a:gridCol w="550609"/>
                <a:gridCol w="485283"/>
                <a:gridCol w="419956"/>
                <a:gridCol w="466619"/>
                <a:gridCol w="547498"/>
                <a:gridCol w="385737"/>
                <a:gridCol w="513280"/>
                <a:gridCol w="373295"/>
                <a:gridCol w="513280"/>
                <a:gridCol w="410624"/>
                <a:gridCol w="497725"/>
                <a:gridCol w="398182"/>
                <a:gridCol w="522611"/>
                <a:gridCol w="385737"/>
                <a:gridCol w="535056"/>
                <a:gridCol w="423067"/>
                <a:gridCol w="513280"/>
              </a:tblGrid>
              <a:tr h="209100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A16 pass-band measurements 14dec09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100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gradient in MV/m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mode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max. end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Pt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X-ray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index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cell grad.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[Watt]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[mR/h]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9/9-Pi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31.20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8/9-Pi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29.50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7/9-Pi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28.30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6/9-Pi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26.30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5/9-Pi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25.40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4/9-Pi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26.10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3/9-Pi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22.10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2/9-Pi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16.70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1/9-Pi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6.60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RF cable limited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cell#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max.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8/9-Pi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8/9-Pi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7/9-Pi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7/9-Pi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6/9-Pi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6/9-Pi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5/9-Pi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5/9-Pi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4/9-Pi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4/9-Pi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3/9-Pi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3/9-Pi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2/9-Pi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2/9-Pi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1/9-Pi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1/9-Pi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9359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cell grad.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coeff.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cell grad.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coeff.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cell grad.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coeff.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cell grad.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coeff.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cell grad.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coeff.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cell grad.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coeff.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cell grad.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coeff.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cell grad.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coeff.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cell grad.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29.50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29.500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28.300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26.300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25.400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26.100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22.100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16.700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6.600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43.32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0.880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25.960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0.540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15.282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0.640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16.256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1.310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34.191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1.960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43.316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2.480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41.416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2.820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18.612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46.93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0.650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19.175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0.180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5.094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0.980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25.774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1.210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30.734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0.530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13.833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0.970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21.437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2.810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46.927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4.310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28.446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39.15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0.350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10.325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0.800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22.640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0.990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26.037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0.220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5.588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39.150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0.990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21.879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1.830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30.561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5.290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34.914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43.32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29.998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1.280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32.512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1.960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43.316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5.620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37.092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39.15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0.350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10.325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0.800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22.640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0.990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26.037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0.220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5.588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39.150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0.990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21.879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1.830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30.561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5.290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34.914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46.93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0.650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19.175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0.180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5.094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0.980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25.774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1.210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30.734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0.530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13.833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0.970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21.437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2.810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46.927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4.310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28.446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43.32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0.880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25.960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0.540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15.282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0.640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16.256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1.310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34.191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1.960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43.316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2.480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41.416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2.820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18.612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29.50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29.500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28.300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26.300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25.400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26.100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22.100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16.700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Arial"/>
                        </a:rPr>
                        <a:t>1.000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latin typeface="Arial"/>
                        </a:rPr>
                        <a:t>6.600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95600" y="1009471"/>
            <a:ext cx="58601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Pass-band mode measurements suggest cell 1/9 being</a:t>
            </a:r>
          </a:p>
          <a:p>
            <a:r>
              <a:rPr lang="en-US" dirty="0"/>
              <a:t>c</a:t>
            </a:r>
            <a:r>
              <a:rPr lang="en-US" dirty="0" smtClean="0"/>
              <a:t>andidate cells for quench limit</a:t>
            </a:r>
          </a:p>
          <a:p>
            <a:endParaRPr lang="en-US" dirty="0"/>
          </a:p>
          <a:p>
            <a:r>
              <a:rPr lang="en-US" dirty="0" smtClean="0"/>
              <a:t>Other cell already reaching equivalent gradient of &gt;39 MV/m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1143000" y="3776662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66FF"/>
                </a:solidFill>
              </a:rPr>
              <a:t>T-map during quench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914400" y="865187"/>
            <a:ext cx="281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66FF"/>
                </a:solidFill>
              </a:rPr>
              <a:t>T-map just below quench</a:t>
            </a:r>
          </a:p>
        </p:txBody>
      </p:sp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3" cstate="print"/>
          <a:srcRect t="34686"/>
          <a:stretch>
            <a:fillRect/>
          </a:stretch>
        </p:blipFill>
        <p:spPr bwMode="auto">
          <a:xfrm>
            <a:off x="152400" y="1169987"/>
            <a:ext cx="4162425" cy="2563813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  <a:effectLst/>
        </p:spPr>
      </p:pic>
      <p:sp>
        <p:nvSpPr>
          <p:cNvPr id="4116" name="Line 20"/>
          <p:cNvSpPr>
            <a:spLocks noChangeShapeType="1"/>
          </p:cNvSpPr>
          <p:nvPr/>
        </p:nvSpPr>
        <p:spPr bwMode="auto">
          <a:xfrm>
            <a:off x="962025" y="2265362"/>
            <a:ext cx="2538413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0" y="1779587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0066FF"/>
                </a:solidFill>
              </a:rPr>
              <a:t>Cell 1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0" y="2846387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0066FF"/>
                </a:solidFill>
              </a:rPr>
              <a:t>Cell 9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228600" y="4081462"/>
            <a:ext cx="4191000" cy="2547938"/>
            <a:chOff x="1344" y="2304"/>
            <a:chExt cx="2640" cy="1605"/>
          </a:xfrm>
        </p:grpSpPr>
        <p:pic>
          <p:nvPicPr>
            <p:cNvPr id="4119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4" y="2304"/>
              <a:ext cx="2640" cy="1605"/>
            </a:xfrm>
            <a:prstGeom prst="rect">
              <a:avLst/>
            </a:prstGeom>
            <a:noFill/>
            <a:ln w="1">
              <a:noFill/>
              <a:miter lim="800000"/>
              <a:headEnd/>
              <a:tailEnd/>
            </a:ln>
            <a:effectLst/>
          </p:spPr>
        </p:pic>
        <p:sp>
          <p:nvSpPr>
            <p:cNvPr id="4106" name="Line 10"/>
            <p:cNvSpPr>
              <a:spLocks noChangeShapeType="1"/>
            </p:cNvSpPr>
            <p:nvPr/>
          </p:nvSpPr>
          <p:spPr bwMode="auto">
            <a:xfrm>
              <a:off x="1872" y="2976"/>
              <a:ext cx="15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0" y="4614862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0066FF"/>
                </a:solidFill>
              </a:rPr>
              <a:t>Cell 1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0" y="5681662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0066FF"/>
                </a:solidFill>
              </a:rPr>
              <a:t>Cell 9</a:t>
            </a:r>
          </a:p>
        </p:txBody>
      </p:sp>
      <p:pic>
        <p:nvPicPr>
          <p:cNvPr id="4123" name="Picture 27"/>
          <p:cNvPicPr>
            <a:picLocks noChangeAspect="1" noChangeArrowheads="1"/>
          </p:cNvPicPr>
          <p:nvPr/>
        </p:nvPicPr>
        <p:blipFill>
          <a:blip r:embed="rId5" cstate="print"/>
          <a:srcRect l="12514" t="16576"/>
          <a:stretch>
            <a:fillRect/>
          </a:stretch>
        </p:blipFill>
        <p:spPr bwMode="auto">
          <a:xfrm>
            <a:off x="4729162" y="4021137"/>
            <a:ext cx="3729038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24" name="Picture 2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1044575"/>
            <a:ext cx="4548188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5257800" y="1196975"/>
            <a:ext cx="1371600" cy="36671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Symbol" pitchFamily="18" charset="2"/>
              </a:rPr>
              <a:t>D</a:t>
            </a:r>
            <a:r>
              <a:rPr lang="en-US"/>
              <a:t>T </a:t>
            </a:r>
            <a:r>
              <a:rPr lang="en-US">
                <a:sym typeface="Symbol" pitchFamily="18" charset="2"/>
              </a:rPr>
              <a:t> B</a:t>
            </a:r>
            <a:r>
              <a:rPr lang="en-US" baseline="-25000">
                <a:sym typeface="Symbol" pitchFamily="18" charset="2"/>
              </a:rPr>
              <a:t>p</a:t>
            </a:r>
            <a:r>
              <a:rPr lang="en-US" baseline="30000">
                <a:sym typeface="Symbol" pitchFamily="18" charset="2"/>
              </a:rPr>
              <a:t>n</a:t>
            </a:r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auto">
          <a:xfrm>
            <a:off x="6705600" y="2035175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n </a:t>
            </a:r>
            <a:r>
              <a:rPr lang="en-US" sz="1400">
                <a:sym typeface="Symbol" pitchFamily="18" charset="2"/>
              </a:rPr>
              <a:t> 4.3</a:t>
            </a:r>
          </a:p>
        </p:txBody>
      </p:sp>
      <p:sp>
        <p:nvSpPr>
          <p:cNvPr id="4127" name="Line 31"/>
          <p:cNvSpPr>
            <a:spLocks noChangeShapeType="1"/>
          </p:cNvSpPr>
          <p:nvPr/>
        </p:nvSpPr>
        <p:spPr bwMode="auto">
          <a:xfrm flipV="1">
            <a:off x="7391400" y="2111375"/>
            <a:ext cx="53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28" name="Text Box 32"/>
          <p:cNvSpPr txBox="1">
            <a:spLocks noChangeArrowheads="1"/>
          </p:cNvSpPr>
          <p:nvPr/>
        </p:nvSpPr>
        <p:spPr bwMode="auto">
          <a:xfrm>
            <a:off x="8077200" y="3101975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n </a:t>
            </a:r>
            <a:r>
              <a:rPr lang="en-US" sz="1400">
                <a:sym typeface="Symbol" pitchFamily="18" charset="2"/>
              </a:rPr>
              <a:t> 2.3</a:t>
            </a:r>
          </a:p>
        </p:txBody>
      </p:sp>
      <p:sp>
        <p:nvSpPr>
          <p:cNvPr id="4129" name="Line 33"/>
          <p:cNvSpPr>
            <a:spLocks noChangeShapeType="1"/>
          </p:cNvSpPr>
          <p:nvPr/>
        </p:nvSpPr>
        <p:spPr bwMode="auto">
          <a:xfrm flipH="1" flipV="1">
            <a:off x="8001000" y="3101975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752600" y="152400"/>
            <a:ext cx="48878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T-mapping cell 1 &amp; 9</a:t>
            </a:r>
            <a:endParaRPr lang="en-US" sz="4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ILC_high_gradient\ILC_EP\A16\A16_Tmapping_DeltaT_vs_BpkSquare.jpg"/>
          <p:cNvPicPr>
            <a:picLocks noChangeAspect="1" noChangeArrowheads="1"/>
          </p:cNvPicPr>
          <p:nvPr/>
        </p:nvPicPr>
        <p:blipFill>
          <a:blip r:embed="rId2" cstate="print"/>
          <a:srcRect l="7037" t="12963" r="10000" b="4074"/>
          <a:stretch>
            <a:fillRect/>
          </a:stretch>
        </p:blipFill>
        <p:spPr bwMode="auto">
          <a:xfrm>
            <a:off x="381000" y="381000"/>
            <a:ext cx="8229600" cy="6172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86000" y="2819400"/>
            <a:ext cx="4901535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Non-quadratic (more like exponential) pre-heating</a:t>
            </a:r>
          </a:p>
          <a:p>
            <a:r>
              <a:rPr lang="en-US" dirty="0" smtClean="0"/>
              <a:t> at quench location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648200" y="3124200"/>
            <a:ext cx="2286000" cy="1066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sz="3200" smtClean="0"/>
              <a:t>A16 Optical Inspection </a:t>
            </a:r>
            <a:br>
              <a:rPr lang="en-US" sz="3200" smtClean="0"/>
            </a:br>
            <a:r>
              <a:rPr lang="en-US" sz="3200" smtClean="0"/>
              <a:t>at Quench Location Predicted by T-mapping</a:t>
            </a:r>
            <a:br>
              <a:rPr lang="en-US" sz="3200" smtClean="0"/>
            </a:br>
            <a:r>
              <a:rPr lang="en-US" sz="3200" smtClean="0">
                <a:solidFill>
                  <a:srgbClr val="FF0000"/>
                </a:solidFill>
              </a:rPr>
              <a:t>NO Apparent Flaw Observed  </a:t>
            </a:r>
          </a:p>
        </p:txBody>
      </p:sp>
      <p:pic>
        <p:nvPicPr>
          <p:cNvPr id="6147" name="Picture 2" descr="C:\ILC_high_gradient\ILC_EP\A16\A16_optical_inspection_14jan10\Cell1Pic2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354263"/>
            <a:ext cx="4038600" cy="3017837"/>
          </a:xfrm>
          <a:noFill/>
        </p:spPr>
      </p:pic>
      <p:pic>
        <p:nvPicPr>
          <p:cNvPr id="6148" name="Picture 3" descr="C:\ILC_high_gradient\ILC_EP\A16\A16_optical_inspection_14jan10\Cell1Pic3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2354263"/>
            <a:ext cx="4038600" cy="3017837"/>
          </a:xfrm>
          <a:noFill/>
        </p:spPr>
      </p:pic>
      <p:sp>
        <p:nvSpPr>
          <p:cNvPr id="6149" name="TextBox 6"/>
          <p:cNvSpPr txBox="1">
            <a:spLocks noChangeArrowheads="1"/>
          </p:cNvSpPr>
          <p:nvPr/>
        </p:nvSpPr>
        <p:spPr bwMode="auto">
          <a:xfrm>
            <a:off x="533400" y="5486400"/>
            <a:ext cx="37369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Quench location (137.5727, 20.61)</a:t>
            </a:r>
          </a:p>
          <a:p>
            <a:r>
              <a:rPr lang="en-US"/>
              <a:t>First half cell from Pi</a:t>
            </a:r>
          </a:p>
          <a:p>
            <a:r>
              <a:rPr lang="en-US"/>
              <a:t>23 mm from equator EBW seam</a:t>
            </a:r>
          </a:p>
          <a:p>
            <a:endParaRPr lang="en-US"/>
          </a:p>
        </p:txBody>
      </p:sp>
      <p:sp>
        <p:nvSpPr>
          <p:cNvPr id="6150" name="TextBox 7"/>
          <p:cNvSpPr txBox="1">
            <a:spLocks noChangeArrowheads="1"/>
          </p:cNvSpPr>
          <p:nvPr/>
        </p:nvSpPr>
        <p:spPr bwMode="auto">
          <a:xfrm>
            <a:off x="4724400" y="5486400"/>
            <a:ext cx="38004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Random location (137.4235, 42.21)</a:t>
            </a:r>
          </a:p>
          <a:p>
            <a:r>
              <a:rPr lang="en-US"/>
              <a:t>First half cell from Pi</a:t>
            </a:r>
          </a:p>
          <a:p>
            <a:r>
              <a:rPr lang="en-US"/>
              <a:t>23 mm from equator EBW seam</a:t>
            </a:r>
          </a:p>
          <a:p>
            <a:r>
              <a:rPr lang="en-US"/>
              <a:t>30 mm away from quench location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ILC_high_gradient\ILC_EP\A16\A16_FirstPass_and_SecondPass_Proc_TestResults.jpg"/>
          <p:cNvPicPr>
            <a:picLocks noChangeAspect="1" noChangeArrowheads="1"/>
          </p:cNvPicPr>
          <p:nvPr/>
        </p:nvPicPr>
        <p:blipFill>
          <a:blip r:embed="rId2" cstate="print"/>
          <a:srcRect l="10000" t="10000" r="8519" b="2593"/>
          <a:stretch>
            <a:fillRect/>
          </a:stretch>
        </p:blipFill>
        <p:spPr bwMode="auto">
          <a:xfrm>
            <a:off x="685800" y="1371600"/>
            <a:ext cx="7924800" cy="5334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3000" y="152400"/>
            <a:ext cx="703654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pass processing</a:t>
            </a:r>
          </a:p>
          <a:p>
            <a:pPr algn="ctr"/>
            <a:r>
              <a:rPr lang="en-US" sz="2800" dirty="0" smtClean="0"/>
              <a:t>raised quench limit from 30 MV/m to 39 MV/m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248400" y="228600"/>
            <a:ext cx="243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 EP 26 um + 120cx48hr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019800" y="4114800"/>
            <a:ext cx="1371600" cy="158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181600" y="5257800"/>
            <a:ext cx="306462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Strong FE during 2</a:t>
            </a:r>
            <a:r>
              <a:rPr lang="en-US" sz="1200" baseline="30000" dirty="0" smtClean="0"/>
              <a:t>nd</a:t>
            </a:r>
            <a:r>
              <a:rPr lang="en-US" sz="1200" dirty="0" smtClean="0"/>
              <a:t> pass test</a:t>
            </a:r>
          </a:p>
          <a:p>
            <a:r>
              <a:rPr lang="en-US" sz="1200" dirty="0" smtClean="0"/>
              <a:t>(cavity suffered two power outages over time)</a:t>
            </a:r>
            <a:endParaRPr lang="en-US" sz="1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219200"/>
            <a:ext cx="8519192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A16 will be shipped back to FNAL </a:t>
            </a:r>
          </a:p>
          <a:p>
            <a:r>
              <a:rPr lang="en-US" sz="3600" dirty="0" smtClean="0"/>
              <a:t>for </a:t>
            </a:r>
            <a:r>
              <a:rPr lang="en-US" sz="3600" dirty="0" err="1" smtClean="0"/>
              <a:t>cryomodule</a:t>
            </a:r>
            <a:r>
              <a:rPr lang="en-US" sz="3600" dirty="0" smtClean="0"/>
              <a:t> (CM2) inclusion</a:t>
            </a:r>
          </a:p>
          <a:p>
            <a:endParaRPr lang="en-US" sz="3600" dirty="0"/>
          </a:p>
          <a:p>
            <a:r>
              <a:rPr lang="en-US" sz="3600" dirty="0" smtClean="0"/>
              <a:t>Cavity pre-tuned prior to second EP:</a:t>
            </a:r>
          </a:p>
          <a:p>
            <a:endParaRPr lang="en-US" sz="3600" dirty="0" smtClean="0"/>
          </a:p>
          <a:p>
            <a:r>
              <a:rPr lang="en-US" sz="3600" dirty="0" smtClean="0"/>
              <a:t>Pi-mode freq. at 2K achieved 1299.750 MHz</a:t>
            </a:r>
          </a:p>
          <a:p>
            <a:r>
              <a:rPr lang="en-US" sz="3600" dirty="0" smtClean="0"/>
              <a:t>Field flatness tuned to 97%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2743200" y="304800"/>
            <a:ext cx="26215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Next Steps</a:t>
            </a:r>
            <a:endParaRPr lang="en-US" sz="4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492</Words>
  <Application>Microsoft Office PowerPoint</Application>
  <PresentationFormat>On-screen Show (4:3)</PresentationFormat>
  <Paragraphs>292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Raising quench limit of A16  from 30 MV/m to 39 MV/m  by a 2nd-pass processing at JLab</vt:lpstr>
      <vt:lpstr>Slide 2</vt:lpstr>
      <vt:lpstr>Slide 3</vt:lpstr>
      <vt:lpstr>Slide 4</vt:lpstr>
      <vt:lpstr>Slide 5</vt:lpstr>
      <vt:lpstr>A16 Optical Inspection  at Quench Location Predicted by T-mapping NO Apparent Flaw Observed  </vt:lpstr>
      <vt:lpstr>Slide 7</vt:lpstr>
      <vt:lpstr>Slide 8</vt:lpstr>
    </vt:vector>
  </TitlesOfParts>
  <Company>Jefferson Science Associates, LLC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Raising quench limit of A16  from 30 MV/m to 39 MV/m  by a 2nd-pass processing at JLab</dc:title>
  <dc:creator>geng</dc:creator>
  <cp:lastModifiedBy>geng</cp:lastModifiedBy>
  <cp:revision>36</cp:revision>
  <dcterms:created xsi:type="dcterms:W3CDTF">2010-02-12T18:09:45Z</dcterms:created>
  <dcterms:modified xsi:type="dcterms:W3CDTF">2010-02-12T22:14:16Z</dcterms:modified>
</cp:coreProperties>
</file>