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4" r:id="rId5"/>
    <p:sldId id="266" r:id="rId6"/>
    <p:sldId id="267" r:id="rId7"/>
    <p:sldId id="269" r:id="rId8"/>
    <p:sldId id="272" r:id="rId9"/>
    <p:sldId id="273" r:id="rId10"/>
    <p:sldId id="274" r:id="rId11"/>
    <p:sldId id="275" r:id="rId12"/>
    <p:sldId id="276" r:id="rId13"/>
    <p:sldId id="278" r:id="rId14"/>
    <p:sldId id="277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51F9"/>
    <a:srgbClr val="440BB5"/>
    <a:srgbClr val="82A8E6"/>
    <a:srgbClr val="33CCFF"/>
    <a:srgbClr val="798DEF"/>
    <a:srgbClr val="4BA5FF"/>
    <a:srgbClr val="00FFCC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8A23E-7C14-4EC4-A273-7E3DCB94D416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9BDCD-6D8F-4E28-84BC-A8635D555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BD025-16BA-4BAB-A814-EE76877B19C7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F1FFC-4E55-4F94-8CDD-5D79744AEC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E555B-2B1C-4DB5-8898-D27D0E47B6D1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04A8C-BFE2-4E1B-B42C-05E167A07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53FAF-1544-4B96-A3A3-4556A9C69C74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B0EFF-2CCA-4235-987F-09F7122C0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F4AE0-F271-4CE8-ACB8-31DCC3D3B826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6870F-8655-4933-A1ED-F39D110E0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C198E-375E-4B54-A279-A9C406592979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34F84-EA9F-4591-B1D4-A81C1EC05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4DD31-0BAD-430A-A0D5-3CC4AD220D64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07BEB-6CE3-496F-9544-DEE3B58A0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A2400-EE52-4067-BAF5-6609556C6F02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6EEDE-1EFB-46C3-A729-BA788C4157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F2E8F-4F12-470A-9F22-F10BB58428EF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27225-C5A4-4488-808B-1956F0087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77682-7B8B-454E-A1EE-1CF28BBB8443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E1936-2172-4326-AA4F-069AAD0438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0ABBD-5A57-406F-B937-317A843C295C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A5BFF-B548-4CAD-8F5C-79ED254DA0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448379-EF37-4986-B08D-A547865F4FC3}" type="datetimeFigureOut">
              <a:rPr lang="en-US"/>
              <a:pPr>
                <a:defRPr/>
              </a:pPr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E3BFB3-552D-43CF-9AE1-0C572E762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The SiD Particle Flow Algorithm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2209800" y="228600"/>
            <a:ext cx="4724400" cy="685800"/>
          </a:xfrm>
        </p:spPr>
        <p:txBody>
          <a:bodyPr/>
          <a:lstStyle/>
          <a:p>
            <a:r>
              <a:rPr lang="en-US" sz="3200" smtClean="0"/>
              <a:t>Punch-through muon hits</a:t>
            </a:r>
          </a:p>
        </p:txBody>
      </p:sp>
      <p:pic>
        <p:nvPicPr>
          <p:cNvPr id="22530" name="Picture 2" descr="mu-comp-leakag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90600"/>
            <a:ext cx="7086600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086600" y="457200"/>
            <a:ext cx="1447800" cy="584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SiD02-Cu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  SiD02                       </a:t>
            </a:r>
            <a:endParaRPr lang="en-US" sz="1600" dirty="0">
              <a:latin typeface="+mn-l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01000" y="609600"/>
            <a:ext cx="27463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001000" y="838200"/>
            <a:ext cx="274638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2AC72E-23A6-4CCA-BECA-CAE92EAE4BCD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6248400" cy="5635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Resolution study </a:t>
            </a:r>
            <a:r>
              <a:rPr lang="en-US" sz="2700" dirty="0" smtClean="0"/>
              <a:t>(SiD02-Cu comparison)</a:t>
            </a:r>
            <a:br>
              <a:rPr lang="en-US" sz="2700" dirty="0" smtClean="0"/>
            </a:br>
            <a:r>
              <a:rPr lang="en-US" sz="2000" dirty="0" smtClean="0"/>
              <a:t>real tracking</a:t>
            </a:r>
            <a:endParaRPr lang="en-US" sz="2700" dirty="0"/>
          </a:p>
        </p:txBody>
      </p:sp>
      <p:pic>
        <p:nvPicPr>
          <p:cNvPr id="23554" name="Picture 3" descr="comp-cu-sid02-real.png"/>
          <p:cNvPicPr>
            <a:picLocks noChangeAspect="1"/>
          </p:cNvPicPr>
          <p:nvPr/>
        </p:nvPicPr>
        <p:blipFill>
          <a:blip r:embed="rId2"/>
          <a:srcRect t="1111"/>
          <a:stretch>
            <a:fillRect/>
          </a:stretch>
        </p:blipFill>
        <p:spPr bwMode="auto">
          <a:xfrm>
            <a:off x="1066800" y="1219200"/>
            <a:ext cx="7391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391400" y="533400"/>
            <a:ext cx="1447800" cy="584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SiD02-Cu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  SiD02                       </a:t>
            </a:r>
            <a:endParaRPr lang="en-US" sz="1600" dirty="0">
              <a:latin typeface="+mn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8305800" y="685800"/>
            <a:ext cx="27463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305800" y="914400"/>
            <a:ext cx="274638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42AB4C-B6EC-4094-B60B-46DCE7935696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543800" cy="944562"/>
          </a:xfrm>
        </p:spPr>
        <p:txBody>
          <a:bodyPr/>
          <a:lstStyle/>
          <a:p>
            <a:r>
              <a:rPr lang="en-US" sz="3200" smtClean="0"/>
              <a:t>Conclusions from Leakage study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4E3145-72EA-48A8-84D3-909A52BBF5E7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4579" name="TextBox 6"/>
          <p:cNvSpPr txBox="1">
            <a:spLocks noChangeArrowheads="1"/>
          </p:cNvSpPr>
          <p:nvPr/>
        </p:nvSpPr>
        <p:spPr bwMode="auto">
          <a:xfrm>
            <a:off x="609600" y="5334000"/>
            <a:ext cx="8077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>
                <a:latin typeface="Calibri" pitchFamily="34" charset="0"/>
              </a:rPr>
              <a:t>Although substantial leakage is present at 500 GeV, algorithm</a:t>
            </a:r>
          </a:p>
          <a:p>
            <a:r>
              <a:rPr lang="en-US" sz="2400" b="1" i="1">
                <a:latin typeface="Calibri" pitchFamily="34" charset="0"/>
              </a:rPr>
              <a:t>(confusion) plays an important part  </a:t>
            </a:r>
          </a:p>
        </p:txBody>
      </p:sp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609600" y="1219200"/>
            <a:ext cx="8382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>
                <a:solidFill>
                  <a:srgbClr val="FF0000"/>
                </a:solidFill>
                <a:latin typeface="Calibri" pitchFamily="34" charset="0"/>
              </a:rPr>
              <a:t> At 1 TeV leakage comparison shows large difference in performance </a:t>
            </a:r>
            <a:br>
              <a:rPr lang="en-US" sz="2000">
                <a:solidFill>
                  <a:srgbClr val="FF0000"/>
                </a:solidFill>
                <a:latin typeface="Calibri" pitchFamily="34" charset="0"/>
              </a:rPr>
            </a:br>
            <a:r>
              <a:rPr lang="en-US" sz="2000">
                <a:solidFill>
                  <a:srgbClr val="FF0000"/>
                </a:solidFill>
                <a:latin typeface="Calibri" pitchFamily="34" charset="0"/>
              </a:rPr>
              <a:t>                between SiD-nominal (dashed) and SiD-Cu detectors (solid)</a:t>
            </a:r>
            <a:endParaRPr lang="en-US" sz="20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000">
                <a:solidFill>
                  <a:srgbClr val="5151F9"/>
                </a:solidFill>
                <a:latin typeface="Calibri" pitchFamily="34" charset="0"/>
              </a:rPr>
              <a:t> At 500 GeV leakage comparison shows significant difference in performance </a:t>
            </a:r>
            <a:br>
              <a:rPr lang="en-US" sz="2000">
                <a:solidFill>
                  <a:srgbClr val="5151F9"/>
                </a:solidFill>
                <a:latin typeface="Calibri" pitchFamily="34" charset="0"/>
              </a:rPr>
            </a:br>
            <a:r>
              <a:rPr lang="en-US" sz="2000">
                <a:solidFill>
                  <a:srgbClr val="5151F9"/>
                </a:solidFill>
                <a:latin typeface="Calibri" pitchFamily="34" charset="0"/>
              </a:rPr>
              <a:t>                between SiD-nominal (dashed) and SiD-Cu detectors (solid)</a:t>
            </a:r>
          </a:p>
          <a:p>
            <a:pPr>
              <a:buFont typeface="Arial" charset="0"/>
              <a:buChar char="•"/>
            </a:pPr>
            <a:r>
              <a:rPr lang="en-US" sz="200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000" b="1" i="1">
                <a:solidFill>
                  <a:srgbClr val="0070C0"/>
                </a:solidFill>
                <a:latin typeface="Calibri" pitchFamily="34" charset="0"/>
              </a:rPr>
              <a:t>Performance of 1 TeV SiD-Cu is similar to 500 GeV SiD-nominal in leakage</a:t>
            </a:r>
          </a:p>
        </p:txBody>
      </p:sp>
      <p:sp>
        <p:nvSpPr>
          <p:cNvPr id="24581" name="TextBox 10"/>
          <p:cNvSpPr txBox="1">
            <a:spLocks noChangeArrowheads="1"/>
          </p:cNvSpPr>
          <p:nvPr/>
        </p:nvSpPr>
        <p:spPr bwMode="auto">
          <a:xfrm>
            <a:off x="609600" y="3124200"/>
            <a:ext cx="8229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>
                <a:solidFill>
                  <a:srgbClr val="FF0000"/>
                </a:solidFill>
                <a:latin typeface="Calibri" pitchFamily="34" charset="0"/>
              </a:rPr>
              <a:t> At 1 TeV performance in resolution is worse with 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en-US">
                <a:solidFill>
                  <a:srgbClr val="FF0000"/>
                </a:solidFill>
                <a:latin typeface="Calibri" pitchFamily="34" charset="0"/>
              </a:rPr>
            </a:br>
            <a:r>
              <a:rPr lang="en-US">
                <a:solidFill>
                  <a:srgbClr val="FF0000"/>
                </a:solidFill>
                <a:latin typeface="Calibri" pitchFamily="34" charset="0"/>
              </a:rPr>
              <a:t>               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</a:rPr>
              <a:t>SiD-nominal (dashed) and SiD-Cu detectors (solid)</a:t>
            </a:r>
            <a:endParaRPr lang="en-U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000">
                <a:solidFill>
                  <a:srgbClr val="5151F9"/>
                </a:solidFill>
                <a:latin typeface="Calibri" pitchFamily="34" charset="0"/>
              </a:rPr>
              <a:t> At 500 GeV performance in resolution is worse with </a:t>
            </a:r>
            <a:br>
              <a:rPr lang="en-US" sz="2000">
                <a:solidFill>
                  <a:srgbClr val="5151F9"/>
                </a:solidFill>
                <a:latin typeface="Calibri" pitchFamily="34" charset="0"/>
              </a:rPr>
            </a:br>
            <a:r>
              <a:rPr lang="en-US" sz="2000">
                <a:solidFill>
                  <a:srgbClr val="5151F9"/>
                </a:solidFill>
                <a:latin typeface="Calibri" pitchFamily="34" charset="0"/>
              </a:rPr>
              <a:t>               SiD-nominal (dashed) and SiD-Cu detectors (solid)</a:t>
            </a:r>
            <a:endParaRPr lang="en-US">
              <a:solidFill>
                <a:srgbClr val="5151F9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i="1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000" i="1">
                <a:solidFill>
                  <a:srgbClr val="0070C0"/>
                </a:solidFill>
                <a:latin typeface="Calibri" pitchFamily="34" charset="0"/>
              </a:rPr>
              <a:t>However : </a:t>
            </a:r>
            <a:r>
              <a:rPr lang="en-US" sz="2000" b="1" i="1">
                <a:solidFill>
                  <a:srgbClr val="0070C0"/>
                </a:solidFill>
                <a:latin typeface="Calibri" pitchFamily="34" charset="0"/>
              </a:rPr>
              <a:t>The difference of performance in resolution between 1 TeV</a:t>
            </a:r>
            <a:br>
              <a:rPr lang="en-US" sz="2000" b="1" i="1">
                <a:solidFill>
                  <a:srgbClr val="0070C0"/>
                </a:solidFill>
                <a:latin typeface="Calibri" pitchFamily="34" charset="0"/>
              </a:rPr>
            </a:br>
            <a:r>
              <a:rPr lang="en-US" sz="2000" b="1" i="1">
                <a:solidFill>
                  <a:srgbClr val="0070C0"/>
                </a:solidFill>
                <a:latin typeface="Calibri" pitchFamily="34" charset="0"/>
              </a:rPr>
              <a:t>                      SiD-Cu and 500 GeV SiD-nominal is not similar to that in leakage </a:t>
            </a:r>
            <a:endParaRPr lang="en-US" sz="2000" b="1" i="1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6934200" cy="715963"/>
          </a:xfrm>
        </p:spPr>
        <p:txBody>
          <a:bodyPr/>
          <a:lstStyle/>
          <a:p>
            <a:r>
              <a:rPr lang="en-US" sz="3200" smtClean="0"/>
              <a:t>Anatomy of the Algorithm</a:t>
            </a:r>
          </a:p>
        </p:txBody>
      </p:sp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0" y="1752600"/>
            <a:ext cx="9144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    Cone :  Originally installed to pick up secondary neutrals immediately </a:t>
            </a:r>
            <a:br>
              <a:rPr lang="en-US" sz="2400">
                <a:latin typeface="Calibri" pitchFamily="34" charset="0"/>
              </a:rPr>
            </a:br>
            <a:r>
              <a:rPr lang="en-US" sz="2400">
                <a:latin typeface="Calibri" pitchFamily="34" charset="0"/>
              </a:rPr>
              <a:t>                  before the LOI submission</a:t>
            </a:r>
          </a:p>
          <a:p>
            <a:r>
              <a:rPr lang="en-US" sz="2400">
                <a:latin typeface="Calibri" pitchFamily="34" charset="0"/>
              </a:rPr>
              <a:t>                  A part used early in the clustering found to be very aggressive</a:t>
            </a:r>
            <a:br>
              <a:rPr lang="en-US" sz="2400">
                <a:latin typeface="Calibri" pitchFamily="34" charset="0"/>
              </a:rPr>
            </a:br>
            <a:r>
              <a:rPr lang="en-US" sz="2400">
                <a:latin typeface="Calibri" pitchFamily="34" charset="0"/>
              </a:rPr>
              <a:t>                  An example in next slide</a:t>
            </a:r>
            <a:br>
              <a:rPr lang="en-US" sz="2400">
                <a:latin typeface="Calibri" pitchFamily="34" charset="0"/>
              </a:rPr>
            </a:br>
            <a:r>
              <a:rPr lang="en-US" sz="2400">
                <a:latin typeface="Calibri" pitchFamily="34" charset="0"/>
              </a:rPr>
              <a:t>                  This early part is now disabled  </a:t>
            </a:r>
          </a:p>
          <a:p>
            <a:r>
              <a:rPr lang="en-US" sz="2400">
                <a:latin typeface="Calibri" pitchFamily="34" charset="0"/>
              </a:rPr>
              <a:t>  </a:t>
            </a:r>
          </a:p>
          <a:p>
            <a:r>
              <a:rPr lang="en-US" sz="2400">
                <a:latin typeface="Calibri" pitchFamily="34" charset="0"/>
              </a:rPr>
              <a:t>    Sharing of hits: Associating clusters to tracks with increasing momenta</a:t>
            </a:r>
            <a:br>
              <a:rPr lang="en-US" sz="2400">
                <a:latin typeface="Calibri" pitchFamily="34" charset="0"/>
              </a:rPr>
            </a:br>
            <a:r>
              <a:rPr lang="en-US" sz="2400">
                <a:latin typeface="Calibri" pitchFamily="34" charset="0"/>
              </a:rPr>
              <a:t>                                Hits associated with one track are not allowed to be </a:t>
            </a:r>
            <a:br>
              <a:rPr lang="en-US" sz="2400">
                <a:latin typeface="Calibri" pitchFamily="34" charset="0"/>
              </a:rPr>
            </a:br>
            <a:r>
              <a:rPr lang="en-US" sz="2400">
                <a:latin typeface="Calibri" pitchFamily="34" charset="0"/>
              </a:rPr>
              <a:t>                                associated with  other tracks </a:t>
            </a:r>
          </a:p>
          <a:p>
            <a:r>
              <a:rPr lang="en-US" sz="2400">
                <a:latin typeface="Calibri" pitchFamily="34" charset="0"/>
              </a:rPr>
              <a:t>                                Started study of sharing hits; test purity &amp; efficien</a:t>
            </a:r>
            <a:r>
              <a:rPr lang="en-US" sz="2000">
                <a:latin typeface="Calibri" pitchFamily="34" charset="0"/>
              </a:rPr>
              <a:t>cy</a:t>
            </a: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381000" y="5943600"/>
            <a:ext cx="7292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Note: Many isolated hits left are later used and shared among nearby tracks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7"/>
          <p:cNvSpPr txBox="1">
            <a:spLocks noChangeArrowheads="1"/>
          </p:cNvSpPr>
          <p:nvPr/>
        </p:nvSpPr>
        <p:spPr bwMode="auto">
          <a:xfrm>
            <a:off x="3505200" y="457200"/>
            <a:ext cx="3962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has a low energy 12 GeV neutral hadron and several photons present in the ECAL; interaction of charged hadron  </a:t>
            </a:r>
          </a:p>
        </p:txBody>
      </p:sp>
      <p:pic>
        <p:nvPicPr>
          <p:cNvPr id="26626" name="Picture 3" descr="\\cern.ch\dfs\Users\u\umallik\Documents\refinedclus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3528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11"/>
          <p:cNvSpPr txBox="1">
            <a:spLocks noChangeArrowheads="1"/>
          </p:cNvSpPr>
          <p:nvPr/>
        </p:nvSpPr>
        <p:spPr bwMode="auto">
          <a:xfrm>
            <a:off x="381000" y="4191000"/>
            <a:ext cx="220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RefinedCheatCluster</a:t>
            </a:r>
          </a:p>
        </p:txBody>
      </p:sp>
      <p:pic>
        <p:nvPicPr>
          <p:cNvPr id="26628" name="Picture 2" descr="\\cern.ch\dfs\Users\u\umallik\Documents\refinedclust-sharedhit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752600"/>
            <a:ext cx="334327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3124200" y="56388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RefinedCluster - sharedhits</a:t>
            </a:r>
          </a:p>
        </p:txBody>
      </p:sp>
      <p:pic>
        <p:nvPicPr>
          <p:cNvPr id="26630" name="Picture 4" descr="\\cern.ch\dfs\Users\u\umallik\Documents\Pic1.png"/>
          <p:cNvPicPr>
            <a:picLocks noChangeAspect="1" noChangeArrowheads="1"/>
          </p:cNvPicPr>
          <p:nvPr/>
        </p:nvPicPr>
        <p:blipFill>
          <a:blip r:embed="rId4"/>
          <a:srcRect l="13948" r="8395" b="7047"/>
          <a:stretch>
            <a:fillRect/>
          </a:stretch>
        </p:blipFill>
        <p:spPr bwMode="auto">
          <a:xfrm>
            <a:off x="6172200" y="2922588"/>
            <a:ext cx="29718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Rectangle 10"/>
          <p:cNvSpPr>
            <a:spLocks noChangeArrowheads="1"/>
          </p:cNvSpPr>
          <p:nvPr/>
        </p:nvSpPr>
        <p:spPr bwMode="auto">
          <a:xfrm>
            <a:off x="6477000" y="1752600"/>
            <a:ext cx="2438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p (orange) = 119 GeV, E/p match,  enough </a:t>
            </a:r>
          </a:p>
          <a:p>
            <a:r>
              <a:rPr lang="en-US">
                <a:latin typeface="Calibri" pitchFamily="34" charset="0"/>
              </a:rPr>
              <a:t>hits  (green) = 17 GeV</a:t>
            </a:r>
          </a:p>
        </p:txBody>
      </p:sp>
      <p:sp>
        <p:nvSpPr>
          <p:cNvPr id="26632" name="Rectangle 9"/>
          <p:cNvSpPr>
            <a:spLocks noChangeArrowheads="1"/>
          </p:cNvSpPr>
          <p:nvPr/>
        </p:nvSpPr>
        <p:spPr bwMode="auto">
          <a:xfrm>
            <a:off x="6477000" y="3200400"/>
            <a:ext cx="1492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reconstructed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2B82B5-3468-41A0-B23C-FF22DA82E241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6634" name="TextBox 13"/>
          <p:cNvSpPr txBox="1">
            <a:spLocks noChangeArrowheads="1"/>
          </p:cNvSpPr>
          <p:nvPr/>
        </p:nvSpPr>
        <p:spPr bwMode="auto">
          <a:xfrm>
            <a:off x="152400" y="6019800"/>
            <a:ext cx="586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Had introduced a cone-like path in the reclustering to pick up secondary neutrals; but ends up being too aggressive</a:t>
            </a:r>
          </a:p>
        </p:txBody>
      </p:sp>
      <p:sp>
        <p:nvSpPr>
          <p:cNvPr id="26635" name="TextBox 14"/>
          <p:cNvSpPr txBox="1">
            <a:spLocks noChangeArrowheads="1"/>
          </p:cNvSpPr>
          <p:nvPr/>
        </p:nvSpPr>
        <p:spPr bwMode="auto">
          <a:xfrm>
            <a:off x="152400" y="5181600"/>
            <a:ext cx="2362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Diagnosis of `A’ problem: an example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1905000" y="304800"/>
            <a:ext cx="5029200" cy="792163"/>
          </a:xfrm>
        </p:spPr>
        <p:txBody>
          <a:bodyPr/>
          <a:lstStyle/>
          <a:p>
            <a:r>
              <a:rPr lang="en-US" sz="3200" smtClean="0"/>
              <a:t>Next Steps</a:t>
            </a:r>
          </a:p>
        </p:txBody>
      </p:sp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533400" y="1295400"/>
            <a:ext cx="8153400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  </a:t>
            </a:r>
            <a:r>
              <a:rPr lang="en-US" sz="2400">
                <a:latin typeface="Calibri" pitchFamily="34" charset="0"/>
              </a:rPr>
              <a:t>Allow flexibility in assignment of hits in clusters from tracks in </a:t>
            </a:r>
            <a:br>
              <a:rPr lang="en-US" sz="2400">
                <a:latin typeface="Calibri" pitchFamily="34" charset="0"/>
              </a:rPr>
            </a:br>
            <a:r>
              <a:rPr lang="en-US" sz="2400">
                <a:latin typeface="Calibri" pitchFamily="34" charset="0"/>
              </a:rPr>
              <a:t>              the vicinity,  allocate after arbitration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 Break up into smaller clusters for assigning and matching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 Extend links to disjointed pieces of clusters cleverly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 Faster turn around time</a:t>
            </a:r>
          </a:p>
          <a:p>
            <a:endParaRPr lang="en-US" sz="2000">
              <a:latin typeface="Calibri" pitchFamily="34" charset="0"/>
            </a:endParaRPr>
          </a:p>
          <a:p>
            <a:r>
              <a:rPr lang="en-US" sz="2400">
                <a:latin typeface="Calibri" pitchFamily="34" charset="0"/>
              </a:rPr>
              <a:t>A challenging major step : </a:t>
            </a:r>
            <a:br>
              <a:rPr lang="en-US" sz="2400">
                <a:latin typeface="Calibri" pitchFamily="34" charset="0"/>
              </a:rPr>
            </a:br>
            <a:r>
              <a:rPr lang="en-US" sz="2400">
                <a:latin typeface="Calibri" pitchFamily="34" charset="0"/>
              </a:rPr>
              <a:t>                                Incorporate the PFA with SiD03 geometry</a:t>
            </a:r>
          </a:p>
          <a:p>
            <a:r>
              <a:rPr lang="en-US" sz="2400">
                <a:latin typeface="Calibri" pitchFamily="34" charset="0"/>
              </a:rPr>
              <a:t>                                Expect to take a step backward: non-trivial</a:t>
            </a:r>
          </a:p>
          <a:p>
            <a:endParaRPr lang="en-US" sz="2000">
              <a:latin typeface="Calibri" pitchFamily="34" charset="0"/>
            </a:endParaRPr>
          </a:p>
          <a:p>
            <a:r>
              <a:rPr lang="en-US" sz="2400">
                <a:latin typeface="Calibri" pitchFamily="34" charset="0"/>
              </a:rPr>
              <a:t>Employ sophisticated modifications for special types of clusters, </a:t>
            </a:r>
            <a:br>
              <a:rPr lang="en-US" sz="2400">
                <a:latin typeface="Calibri" pitchFamily="34" charset="0"/>
              </a:rPr>
            </a:br>
            <a:r>
              <a:rPr lang="en-US" sz="2400">
                <a:latin typeface="Calibri" pitchFamily="34" charset="0"/>
              </a:rPr>
              <a:t>like backscattering, complex rare occurrences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>
                <a:latin typeface="Calibri" pitchFamily="34" charset="0"/>
              </a:rPr>
              <a:t>Finally : test resolution with radiation turned 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5029200" cy="715962"/>
          </a:xfrm>
        </p:spPr>
        <p:txBody>
          <a:bodyPr/>
          <a:lstStyle/>
          <a:p>
            <a:r>
              <a:rPr lang="en-US" sz="3200" smtClean="0"/>
              <a:t>List of Contents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EFEA16"/>
                </a:solidFill>
              </a:rPr>
              <a:t>Assume Particle Flow needs no introduction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92D050"/>
                </a:solidFill>
              </a:rPr>
              <a:t>The SiD02 used in the PFA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FF0066"/>
                </a:solidFill>
              </a:rPr>
              <a:t>An Overview of the algorithm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4BA5FF"/>
                </a:solidFill>
              </a:rPr>
              <a:t>Status at the time of LOI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Introspection of the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SiD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-PFA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7030A0"/>
                </a:solidFill>
              </a:rPr>
              <a:t>The fix-ups and improvements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00FFCC"/>
                </a:solidFill>
              </a:rPr>
              <a:t>Where we are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CC00CC"/>
                </a:solidFill>
              </a:rPr>
              <a:t>Where to next (short and longer term)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239000" cy="868363"/>
          </a:xfrm>
        </p:spPr>
        <p:txBody>
          <a:bodyPr/>
          <a:lstStyle/>
          <a:p>
            <a:r>
              <a:rPr lang="en-US" sz="3200" smtClean="0"/>
              <a:t>The Detector (SiD02)</a:t>
            </a:r>
          </a:p>
        </p:txBody>
      </p:sp>
      <p:pic>
        <p:nvPicPr>
          <p:cNvPr id="15362" name="Picture 6" descr="sid02.png"/>
          <p:cNvPicPr>
            <a:picLocks noChangeAspect="1"/>
          </p:cNvPicPr>
          <p:nvPr/>
        </p:nvPicPr>
        <p:blipFill>
          <a:blip r:embed="rId2"/>
          <a:srcRect r="531"/>
          <a:stretch>
            <a:fillRect/>
          </a:stretch>
        </p:blipFill>
        <p:spPr bwMode="auto">
          <a:xfrm>
            <a:off x="533400" y="838200"/>
            <a:ext cx="814863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A927E5-7B50-4645-8AFA-91F7293C65B5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914400" y="6019800"/>
            <a:ext cx="6781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ECAL: 30+1 layers of (320μm Si + 2.5/5.0mm W), 3.5 x 3.5mm cells.</a:t>
            </a:r>
          </a:p>
          <a:p>
            <a:r>
              <a:rPr lang="en-US">
                <a:latin typeface="Calibri" pitchFamily="34" charset="0"/>
              </a:rPr>
              <a:t>       HCAL: 40 layers of (1.2mm RPC + 2cm steel), 1cm x 1cm cells.</a:t>
            </a:r>
            <a:endParaRPr lang="en-US">
              <a:latin typeface="Calibri" pitchFamily="34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010400" cy="685800"/>
          </a:xfrm>
        </p:spPr>
        <p:txBody>
          <a:bodyPr/>
          <a:lstStyle/>
          <a:p>
            <a:r>
              <a:rPr lang="en-US" sz="3200" smtClean="0"/>
              <a:t>Basic Building Blocks of the (Iowa) PFA</a:t>
            </a: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914400" y="914400"/>
            <a:ext cx="7239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 MC hits within 100 ns from IP are digitized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 </a:t>
            </a:r>
            <a:r>
              <a:rPr lang="en-US" sz="2400">
                <a:solidFill>
                  <a:srgbClr val="FF33CC"/>
                </a:solidFill>
                <a:latin typeface="Calibri" pitchFamily="34" charset="0"/>
              </a:rPr>
              <a:t>Photon, Muon and Electron ID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 </a:t>
            </a:r>
            <a:r>
              <a:rPr lang="en-US" sz="2400">
                <a:solidFill>
                  <a:srgbClr val="3366FF"/>
                </a:solidFill>
                <a:latin typeface="Calibri" pitchFamily="34" charset="0"/>
              </a:rPr>
              <a:t>Track and Seed Cluster (Directed Tree)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 </a:t>
            </a:r>
            <a:r>
              <a:rPr lang="en-US" sz="2400">
                <a:solidFill>
                  <a:srgbClr val="00FFCC"/>
                </a:solidFill>
                <a:latin typeface="Calibri" pitchFamily="34" charset="0"/>
              </a:rPr>
              <a:t>Building Charged Hadron Shower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 </a:t>
            </a:r>
            <a:r>
              <a:rPr lang="en-US" sz="2400">
                <a:solidFill>
                  <a:srgbClr val="F2B800"/>
                </a:solidFill>
                <a:latin typeface="Calibri" pitchFamily="34" charset="0"/>
              </a:rPr>
              <a:t>Reconstructing Particles (four-vectors)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2D0668-CD61-4F41-9585-8AAF888391C3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914400" y="3429000"/>
            <a:ext cx="73914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 </a:t>
            </a:r>
            <a:r>
              <a:rPr lang="en-US" sz="2000">
                <a:solidFill>
                  <a:srgbClr val="FF33CC"/>
                </a:solidFill>
                <a:latin typeface="Calibri" pitchFamily="34" charset="0"/>
              </a:rPr>
              <a:t>Initial  “EM Cluster”</a:t>
            </a:r>
          </a:p>
          <a:p>
            <a:r>
              <a:rPr lang="en-US" sz="2000">
                <a:solidFill>
                  <a:srgbClr val="FF33CC"/>
                </a:solidFill>
                <a:latin typeface="Calibri" pitchFamily="34" charset="0"/>
              </a:rPr>
              <a:t>  Starts early in ECAL with a tight core and longitudinal profile</a:t>
            </a:r>
          </a:p>
          <a:p>
            <a:r>
              <a:rPr lang="en-US" sz="2000">
                <a:solidFill>
                  <a:srgbClr val="FF33CC"/>
                </a:solidFill>
                <a:latin typeface="Calibri" pitchFamily="34" charset="0"/>
              </a:rPr>
              <a:t>	No track matched – photon</a:t>
            </a:r>
          </a:p>
          <a:p>
            <a:r>
              <a:rPr lang="en-US" sz="2000">
                <a:solidFill>
                  <a:srgbClr val="FF33CC"/>
                </a:solidFill>
                <a:latin typeface="Calibri" pitchFamily="34" charset="0"/>
              </a:rPr>
              <a:t>	Track matched with E/p </a:t>
            </a:r>
            <a:r>
              <a:rPr lang="en-US" sz="2000">
                <a:solidFill>
                  <a:srgbClr val="FF33CC"/>
                </a:solidFill>
                <a:latin typeface="Calibri" pitchFamily="34" charset="0"/>
                <a:sym typeface="Symbol" pitchFamily="18" charset="2"/>
              </a:rPr>
              <a:t> 1 ,  electron</a:t>
            </a:r>
          </a:p>
          <a:p>
            <a:r>
              <a:rPr lang="en-US" sz="2000">
                <a:solidFill>
                  <a:srgbClr val="FF33CC"/>
                </a:solidFill>
                <a:latin typeface="Calibri" pitchFamily="34" charset="0"/>
                <a:sym typeface="Symbol" pitchFamily="18" charset="2"/>
              </a:rPr>
              <a:t>	Special case:  Possibility of overlap with other showers</a:t>
            </a:r>
            <a:r>
              <a:rPr lang="en-US" sz="2000">
                <a:solidFill>
                  <a:srgbClr val="FF33CC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914400" y="5029200"/>
            <a:ext cx="7848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</a:t>
            </a:r>
            <a:r>
              <a:rPr lang="en-US" sz="2000">
                <a:solidFill>
                  <a:srgbClr val="FF33CC"/>
                </a:solidFill>
                <a:latin typeface="Calibri" pitchFamily="34" charset="0"/>
              </a:rPr>
              <a:t>Muon</a:t>
            </a:r>
          </a:p>
          <a:p>
            <a:r>
              <a:rPr lang="en-US" sz="2000">
                <a:solidFill>
                  <a:srgbClr val="FF33CC"/>
                </a:solidFill>
                <a:latin typeface="Calibri" pitchFamily="34" charset="0"/>
              </a:rPr>
              <a:t>   Find MIP direction in Muon detector, match extrapolated track</a:t>
            </a:r>
          </a:p>
          <a:p>
            <a:r>
              <a:rPr lang="en-US" sz="2000">
                <a:solidFill>
                  <a:srgbClr val="FF33CC"/>
                </a:solidFill>
                <a:latin typeface="Calibri" pitchFamily="34" charset="0"/>
              </a:rPr>
              <a:t>   Of course, charged hadrons behave similar to a MIP before showering</a:t>
            </a:r>
          </a:p>
          <a:p>
            <a:r>
              <a:rPr lang="en-US" sz="2000">
                <a:solidFill>
                  <a:srgbClr val="FF33CC"/>
                </a:solidFill>
                <a:latin typeface="Calibri" pitchFamily="34" charset="0"/>
              </a:rPr>
              <a:t>   Special case: Overlaps with EM and hadron showers 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066800" y="2971800"/>
            <a:ext cx="4256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33CC"/>
                </a:solidFill>
                <a:latin typeface="Calibri" pitchFamily="34" charset="0"/>
              </a:rPr>
              <a:t>Photon, Muon and Electron ID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066800" y="6335713"/>
            <a:ext cx="6705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latin typeface="Calibri" pitchFamily="34" charset="0"/>
              </a:rPr>
              <a:t>These hits are removed from the hit list for clustering algorithm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10400" cy="639762"/>
          </a:xfrm>
        </p:spPr>
        <p:txBody>
          <a:bodyPr/>
          <a:lstStyle/>
          <a:p>
            <a:r>
              <a:rPr lang="en-US" sz="3000" smtClean="0">
                <a:solidFill>
                  <a:srgbClr val="3366FF"/>
                </a:solidFill>
              </a:rPr>
              <a:t>Categorizing: DirectedTree Clustering </a:t>
            </a:r>
          </a:p>
        </p:txBody>
      </p:sp>
      <p:pic>
        <p:nvPicPr>
          <p:cNvPr id="17410" name="Picture 4" descr="cilc-table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250" y="1543050"/>
            <a:ext cx="7880350" cy="484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304800" y="990600"/>
            <a:ext cx="838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4BA5FF"/>
                </a:solidFill>
                <a:latin typeface="Calibri" pitchFamily="34" charset="0"/>
              </a:rPr>
              <a:t>Use DirectedTree Cluster for classification into sub-cluster types using the remaining hits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4AE346-5D55-4A1E-8A97-735EB9DD31F1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74638"/>
            <a:ext cx="4038600" cy="4111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66FF"/>
                </a:solidFill>
              </a:rPr>
              <a:t>Cluster Building</a:t>
            </a:r>
            <a:endParaRPr lang="en-US" sz="3200" dirty="0">
              <a:solidFill>
                <a:srgbClr val="3366FF"/>
              </a:solidFill>
            </a:endParaRP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381000" y="838200"/>
            <a:ext cx="8763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 </a:t>
            </a:r>
            <a:r>
              <a:rPr lang="en-US" sz="2000">
                <a:solidFill>
                  <a:srgbClr val="FF0066"/>
                </a:solidFill>
                <a:latin typeface="Calibri" pitchFamily="34" charset="0"/>
              </a:rPr>
              <a:t>Extrapolate  (each) track to the ECAL surface</a:t>
            </a:r>
          </a:p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 </a:t>
            </a:r>
            <a:r>
              <a:rPr lang="en-US" sz="2000">
                <a:solidFill>
                  <a:srgbClr val="FF0066"/>
                </a:solidFill>
                <a:latin typeface="Calibri" pitchFamily="34" charset="0"/>
              </a:rPr>
              <a:t>Find  Seed: sub-cluster directly connected to extrapolated track</a:t>
            </a:r>
          </a:p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 </a:t>
            </a:r>
            <a:r>
              <a:rPr lang="en-US" sz="2000">
                <a:solidFill>
                  <a:srgbClr val="00B050"/>
                </a:solidFill>
                <a:latin typeface="Calibri" pitchFamily="34" charset="0"/>
              </a:rPr>
              <a:t>Each track typically has one seed</a:t>
            </a:r>
            <a:br>
              <a:rPr lang="en-US" sz="2000">
                <a:solidFill>
                  <a:srgbClr val="00B050"/>
                </a:solidFill>
                <a:latin typeface="Calibri" pitchFamily="34" charset="0"/>
              </a:rPr>
            </a:br>
            <a:r>
              <a:rPr lang="en-US" sz="2000">
                <a:solidFill>
                  <a:srgbClr val="00B050"/>
                </a:solidFill>
                <a:latin typeface="Calibri" pitchFamily="34" charset="0"/>
              </a:rPr>
              <a:t>      Special cases: track without seed, or does not reach calorimeter</a:t>
            </a:r>
          </a:p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 </a:t>
            </a:r>
            <a:r>
              <a:rPr lang="en-US" sz="2000">
                <a:solidFill>
                  <a:srgbClr val="0070C0"/>
                </a:solidFill>
                <a:latin typeface="Calibri" pitchFamily="34" charset="0"/>
              </a:rPr>
              <a:t>Now start connecting other sub-clusters to the seed of each track</a:t>
            </a:r>
          </a:p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 Start with lowest and then progressively higher momentum tracks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F4431-13F5-46AA-AE16-4D69B47C124F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905000" y="3581400"/>
            <a:ext cx="472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FF0000"/>
                </a:solidFill>
                <a:latin typeface="Calibri" pitchFamily="34" charset="0"/>
              </a:rPr>
              <a:t>Scoring :</a:t>
            </a:r>
            <a:r>
              <a:rPr lang="en-US" sz="2000">
                <a:latin typeface="Calibri" pitchFamily="34" charset="0"/>
              </a:rPr>
              <a:t> (a poor man’s) Probability of a link</a:t>
            </a:r>
          </a:p>
        </p:txBody>
      </p:sp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3200400" y="3048000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70C0"/>
                </a:solidFill>
                <a:latin typeface="Calibri" pitchFamily="34" charset="0"/>
              </a:rPr>
              <a:t>Connecting Clusters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533400" y="4267200"/>
            <a:ext cx="7924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>
                <a:solidFill>
                  <a:srgbClr val="FF0000"/>
                </a:solidFill>
                <a:latin typeface="Calibri" pitchFamily="34" charset="0"/>
              </a:rPr>
              <a:t>Based on the sub-cluster type and geometric proximity a score between 0 and 1 is assigned between any two sub-clusters starting with the cluster in consideration</a:t>
            </a:r>
          </a:p>
          <a:p>
            <a:pPr algn="ctr"/>
            <a:r>
              <a:rPr lang="en-US" i="1">
                <a:solidFill>
                  <a:srgbClr val="FF0000"/>
                </a:solidFill>
                <a:latin typeface="Calibri" pitchFamily="34" charset="0"/>
              </a:rPr>
              <a:t>The higher the score the higher the probability of a link</a:t>
            </a:r>
          </a:p>
          <a:p>
            <a:pPr algn="ctr"/>
            <a:endParaRPr lang="en-US" i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143000" y="5562600"/>
            <a:ext cx="7010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A cut-off threshold is obtained at an energy by tuning with events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705600" cy="762000"/>
          </a:xfrm>
        </p:spPr>
        <p:txBody>
          <a:bodyPr/>
          <a:lstStyle/>
          <a:p>
            <a:r>
              <a:rPr lang="en-US" sz="3200" smtClean="0"/>
              <a:t>Final Clustering : a flow for each track</a:t>
            </a:r>
          </a:p>
        </p:txBody>
      </p:sp>
      <p:pic>
        <p:nvPicPr>
          <p:cNvPr id="19458" name="Picture 2" descr="clic-flowchar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54050"/>
            <a:ext cx="7010400" cy="620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4DD2E9-96B7-410D-8D72-63ABB1E8B133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1905000" y="304800"/>
            <a:ext cx="4648200" cy="457200"/>
          </a:xfrm>
        </p:spPr>
        <p:txBody>
          <a:bodyPr/>
          <a:lstStyle/>
          <a:p>
            <a:r>
              <a:rPr lang="en-US" sz="3200" smtClean="0"/>
              <a:t>Energy dependence</a:t>
            </a:r>
          </a:p>
        </p:txBody>
      </p:sp>
      <p:pic>
        <p:nvPicPr>
          <p:cNvPr id="20482" name="Picture 3" descr="\\cern.ch\dfs\Users\u\umallik\Documents\energydepend.png"/>
          <p:cNvPicPr>
            <a:picLocks noChangeAspect="1" noChangeArrowheads="1"/>
          </p:cNvPicPr>
          <p:nvPr/>
        </p:nvPicPr>
        <p:blipFill>
          <a:blip r:embed="rId2"/>
          <a:srcRect l="1086" t="1866"/>
          <a:stretch>
            <a:fillRect/>
          </a:stretch>
        </p:blipFill>
        <p:spPr bwMode="auto">
          <a:xfrm>
            <a:off x="463550" y="1371600"/>
            <a:ext cx="7842250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A43DD-40E1-42D8-83B9-41600D0CDA92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553200" y="762000"/>
            <a:ext cx="2214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FFCC"/>
                </a:solidFill>
                <a:latin typeface="Calibri" pitchFamily="34" charset="0"/>
              </a:rPr>
              <a:t>Performance at LOI</a:t>
            </a: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1981200" y="6172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>
                <a:solidFill>
                  <a:srgbClr val="FF0000"/>
                </a:solidFill>
                <a:latin typeface="Calibri" pitchFamily="34" charset="0"/>
              </a:rPr>
              <a:t>Study just how much is contributed because of leakage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543800" cy="944562"/>
          </a:xfrm>
        </p:spPr>
        <p:txBody>
          <a:bodyPr/>
          <a:lstStyle/>
          <a:p>
            <a:r>
              <a:rPr lang="en-US" sz="3200" smtClean="0"/>
              <a:t>Leakage study at 500 GeV and 1 TeV</a:t>
            </a:r>
          </a:p>
        </p:txBody>
      </p:sp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609600" y="1295400"/>
            <a:ext cx="8077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Calibri" pitchFamily="34" charset="0"/>
              </a:rPr>
              <a:t>Produce data sets a </a:t>
            </a:r>
            <a:r>
              <a:rPr lang="en-US" sz="2000" i="1">
                <a:solidFill>
                  <a:srgbClr val="FF0000"/>
                </a:solidFill>
                <a:latin typeface="Calibri" pitchFamily="34" charset="0"/>
              </a:rPr>
              <a:t>SiD02-like detector </a:t>
            </a:r>
            <a:r>
              <a:rPr lang="en-US" sz="2000">
                <a:latin typeface="Calibri" pitchFamily="34" charset="0"/>
              </a:rPr>
              <a:t>MC </a:t>
            </a:r>
            <a:r>
              <a:rPr lang="en-US" sz="2000" i="1">
                <a:solidFill>
                  <a:srgbClr val="FF0000"/>
                </a:solidFill>
                <a:latin typeface="Calibri" pitchFamily="34" charset="0"/>
              </a:rPr>
              <a:t>with 6 </a:t>
            </a:r>
            <a:r>
              <a:rPr lang="en-US" sz="2000" i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 HCAL </a:t>
            </a:r>
            <a:br>
              <a:rPr lang="en-US" sz="2000" i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</a:br>
            <a:r>
              <a:rPr lang="en-US" sz="2000" i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                                      </a:t>
            </a:r>
            <a:r>
              <a:rPr lang="en-US" sz="2000">
                <a:latin typeface="Calibri" pitchFamily="34" charset="0"/>
                <a:sym typeface="Symbol" pitchFamily="18" charset="2"/>
              </a:rPr>
              <a:t>for 1 TeV, 500 GeV, 200 GeV</a:t>
            </a:r>
          </a:p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  <a:sym typeface="Symbol" pitchFamily="18" charset="2"/>
              </a:rPr>
              <a:t> 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Change Steel for Cu for absorber</a:t>
            </a:r>
          </a:p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  <a:sym typeface="Symbol" pitchFamily="18" charset="2"/>
              </a:rPr>
              <a:t> 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Increase to 54 layers from 40 layers in HCAL</a:t>
            </a:r>
          </a:p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 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</a:rPr>
              <a:t>1.7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  more material in HCAL</a:t>
            </a:r>
          </a:p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  <a:sym typeface="Symbol" pitchFamily="18" charset="2"/>
              </a:rPr>
              <a:t> 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No gap between HCAL and Muon endcap (instead of 10 cm)</a:t>
            </a:r>
            <a:endParaRPr lang="en-US" sz="20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0" y="3886200"/>
            <a:ext cx="8686800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>
                <a:latin typeface="Calibri" pitchFamily="34" charset="0"/>
              </a:rPr>
              <a:t>       </a:t>
            </a:r>
            <a:r>
              <a:rPr lang="en-US" sz="2000" i="1">
                <a:solidFill>
                  <a:srgbClr val="440BB5"/>
                </a:solidFill>
                <a:latin typeface="Calibri" pitchFamily="34" charset="0"/>
              </a:rPr>
              <a:t>Compare sid02 with sid02-Cu at various energies</a:t>
            </a:r>
          </a:p>
          <a:p>
            <a:r>
              <a:rPr lang="en-US" sz="2000">
                <a:latin typeface="Calibri" pitchFamily="34" charset="0"/>
              </a:rPr>
              <a:t>       </a:t>
            </a:r>
            <a:r>
              <a:rPr lang="en-US" i="1">
                <a:solidFill>
                  <a:srgbClr val="5151F9"/>
                </a:solidFill>
                <a:latin typeface="Calibri" pitchFamily="34" charset="0"/>
              </a:rPr>
              <a:t>Check leakage by observing # hits in Muon detector : punch thru; a measure of leakage</a:t>
            </a:r>
            <a:r>
              <a:rPr lang="en-US" sz="2000">
                <a:solidFill>
                  <a:srgbClr val="4BA5FF"/>
                </a:solidFill>
                <a:latin typeface="Calibri" pitchFamily="34" charset="0"/>
              </a:rPr>
              <a:t/>
            </a:r>
            <a:br>
              <a:rPr lang="en-US" sz="2000">
                <a:solidFill>
                  <a:srgbClr val="4BA5FF"/>
                </a:solidFill>
                <a:latin typeface="Calibri" pitchFamily="34" charset="0"/>
              </a:rPr>
            </a:br>
            <a:r>
              <a:rPr lang="en-US" sz="2000">
                <a:latin typeface="Calibri" pitchFamily="34" charset="0"/>
              </a:rPr>
              <a:t>       </a:t>
            </a:r>
            <a:r>
              <a:rPr lang="en-US" i="1">
                <a:solidFill>
                  <a:srgbClr val="82A8E6"/>
                </a:solidFill>
                <a:latin typeface="Calibri" pitchFamily="34" charset="0"/>
              </a:rPr>
              <a:t>Simultaneously</a:t>
            </a:r>
            <a:r>
              <a:rPr lang="en-US" sz="2000" i="1">
                <a:solidFill>
                  <a:srgbClr val="82A8E6"/>
                </a:solidFill>
                <a:latin typeface="Calibri" pitchFamily="34" charset="0"/>
              </a:rPr>
              <a:t> </a:t>
            </a:r>
            <a:r>
              <a:rPr lang="en-US" i="1">
                <a:solidFill>
                  <a:srgbClr val="82A8E6"/>
                </a:solidFill>
                <a:latin typeface="Calibri" pitchFamily="34" charset="0"/>
              </a:rPr>
              <a:t>study the corresponding change in Energy resolution</a:t>
            </a:r>
            <a:r>
              <a:rPr lang="en-US">
                <a:latin typeface="Calibri" pitchFamily="34" charset="0"/>
              </a:rPr>
              <a:t/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>  </a:t>
            </a:r>
            <a:r>
              <a:rPr lang="en-US" sz="2000">
                <a:latin typeface="Calibri" pitchFamily="34" charset="0"/>
              </a:rPr>
              <a:t>  </a:t>
            </a:r>
            <a:r>
              <a:rPr lang="en-US">
                <a:latin typeface="Calibri" pitchFamily="34" charset="0"/>
              </a:rPr>
              <a:t>   </a:t>
            </a:r>
            <a:r>
              <a:rPr lang="en-US" b="1" i="1">
                <a:solidFill>
                  <a:srgbClr val="33CCFF"/>
                </a:solidFill>
                <a:latin typeface="Calibri" pitchFamily="34" charset="0"/>
              </a:rPr>
              <a:t>The relative measure from the two gives an approximate semi-quantitative measure</a:t>
            </a:r>
            <a:br>
              <a:rPr lang="en-US" b="1" i="1">
                <a:solidFill>
                  <a:srgbClr val="33CCFF"/>
                </a:solidFill>
                <a:latin typeface="Calibri" pitchFamily="34" charset="0"/>
              </a:rPr>
            </a:br>
            <a:r>
              <a:rPr lang="en-US" b="1" i="1">
                <a:solidFill>
                  <a:srgbClr val="33CCFF"/>
                </a:solidFill>
                <a:latin typeface="Calibri" pitchFamily="34" charset="0"/>
              </a:rPr>
              <a:t>	of leakage vs performance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A5B165-FC49-44F2-A7AD-55451A1EA313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800" y="5715000"/>
            <a:ext cx="80772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2">
                    <a:lumMod val="90000"/>
                  </a:schemeClr>
                </a:solidFill>
                <a:latin typeface="+mn-lt"/>
              </a:rPr>
              <a:t>Although substantial leakage is present at 500 </a:t>
            </a:r>
            <a:r>
              <a:rPr lang="en-US" sz="2400" dirty="0" err="1">
                <a:solidFill>
                  <a:schemeClr val="bg2">
                    <a:lumMod val="90000"/>
                  </a:schemeClr>
                </a:solidFill>
                <a:latin typeface="+mn-lt"/>
              </a:rPr>
              <a:t>GeV</a:t>
            </a:r>
            <a:r>
              <a:rPr lang="en-US" sz="2400" dirty="0">
                <a:solidFill>
                  <a:schemeClr val="bg2">
                    <a:lumMod val="90000"/>
                  </a:schemeClr>
                </a:solidFill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2">
                    <a:lumMod val="90000"/>
                  </a:schemeClr>
                </a:solidFill>
                <a:latin typeface="+mn-lt"/>
              </a:rPr>
              <a:t>confusion is clearly important  </a:t>
            </a:r>
            <a:endParaRPr lang="en-US" sz="2400" dirty="0">
              <a:solidFill>
                <a:schemeClr val="bg2">
                  <a:lumMod val="9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808</Words>
  <Application>Microsoft Office PowerPoint</Application>
  <PresentationFormat>On-screen Show (4:3)</PresentationFormat>
  <Paragraphs>110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Arial</vt:lpstr>
      <vt:lpstr>Symbol</vt:lpstr>
      <vt:lpstr>Office Theme</vt:lpstr>
      <vt:lpstr>The SiD Particle Flow Algorithm</vt:lpstr>
      <vt:lpstr>List of Contents</vt:lpstr>
      <vt:lpstr>The Detector (SiD02)</vt:lpstr>
      <vt:lpstr>Basic Building Blocks of the (Iowa) PFA</vt:lpstr>
      <vt:lpstr>Categorizing: DirectedTree Clustering </vt:lpstr>
      <vt:lpstr>Cluster Building</vt:lpstr>
      <vt:lpstr>Final Clustering : a flow for each track</vt:lpstr>
      <vt:lpstr>Energy dependence</vt:lpstr>
      <vt:lpstr>Leakage study at 500 GeV and 1 TeV</vt:lpstr>
      <vt:lpstr>Punch-through muon hits</vt:lpstr>
      <vt:lpstr>Resolution study (SiD02-Cu comparison) real tracking</vt:lpstr>
      <vt:lpstr>Conclusions from Leakage study</vt:lpstr>
      <vt:lpstr>Anatomy of the Algorithm</vt:lpstr>
      <vt:lpstr>Slide 14</vt:lpstr>
      <vt:lpstr>Next Steps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SiD Particle Flow Algorithm</dc:title>
  <dc:creator>Usha Mallik</dc:creator>
  <cp:lastModifiedBy>Andy White</cp:lastModifiedBy>
  <cp:revision>84</cp:revision>
  <dcterms:created xsi:type="dcterms:W3CDTF">2010-02-14T11:07:19Z</dcterms:created>
  <dcterms:modified xsi:type="dcterms:W3CDTF">2010-02-17T05:37:09Z</dcterms:modified>
</cp:coreProperties>
</file>