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322" r:id="rId2"/>
    <p:sldId id="323" r:id="rId3"/>
    <p:sldId id="325" r:id="rId4"/>
    <p:sldId id="324" r:id="rId5"/>
    <p:sldId id="326" r:id="rId6"/>
    <p:sldId id="327" r:id="rId7"/>
    <p:sldId id="330" r:id="rId8"/>
    <p:sldId id="332" r:id="rId9"/>
    <p:sldId id="333" r:id="rId10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ECFF"/>
    <a:srgbClr val="66FFCC"/>
    <a:srgbClr val="0000CC"/>
    <a:srgbClr val="003399"/>
    <a:srgbClr val="23346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5" autoAdjust="0"/>
    <p:restoredTop sz="96075" autoAdjust="0"/>
  </p:normalViewPr>
  <p:slideViewPr>
    <p:cSldViewPr>
      <p:cViewPr>
        <p:scale>
          <a:sx n="60" d="100"/>
          <a:sy n="60" d="100"/>
        </p:scale>
        <p:origin x="-83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iyamoto\2010\SB2009\RunScenario\PhysicsPerforman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/>
      <c:scatterChart>
        <c:scatterStyle val="smoothMarker"/>
        <c:ser>
          <c:idx val="0"/>
          <c:order val="0"/>
          <c:tx>
            <c:strRef>
              <c:f>'Lum-Curve'!$C$3</c:f>
              <c:strCache>
                <c:ptCount val="1"/>
                <c:pt idx="0">
                  <c:v>P.Granis</c:v>
                </c:pt>
              </c:strCache>
            </c:strRef>
          </c:tx>
          <c:xVal>
            <c:numRef>
              <c:f>'Lum-Curve'!$B$4:$B$12</c:f>
              <c:numCache>
                <c:formatCode>General</c:formatCode>
                <c:ptCount val="9"/>
                <c:pt idx="0">
                  <c:v>215</c:v>
                </c:pt>
                <c:pt idx="1">
                  <c:v>222</c:v>
                </c:pt>
                <c:pt idx="2">
                  <c:v>240</c:v>
                </c:pt>
                <c:pt idx="3">
                  <c:v>250</c:v>
                </c:pt>
                <c:pt idx="4">
                  <c:v>270</c:v>
                </c:pt>
                <c:pt idx="5">
                  <c:v>285</c:v>
                </c:pt>
                <c:pt idx="6">
                  <c:v>350</c:v>
                </c:pt>
                <c:pt idx="7">
                  <c:v>410</c:v>
                </c:pt>
                <c:pt idx="8">
                  <c:v>500</c:v>
                </c:pt>
              </c:numCache>
            </c:numRef>
          </c:xVal>
          <c:yVal>
            <c:numRef>
              <c:f>'Lum-Curve'!$C$4:$C$12</c:f>
              <c:numCache>
                <c:formatCode>General</c:formatCode>
                <c:ptCount val="9"/>
                <c:pt idx="0">
                  <c:v>0.86000000000000054</c:v>
                </c:pt>
                <c:pt idx="1">
                  <c:v>0.88800000000000068</c:v>
                </c:pt>
                <c:pt idx="2">
                  <c:v>0.96000000000000052</c:v>
                </c:pt>
                <c:pt idx="3">
                  <c:v>1</c:v>
                </c:pt>
                <c:pt idx="4">
                  <c:v>1.08</c:v>
                </c:pt>
                <c:pt idx="5">
                  <c:v>1.1400000000000001</c:v>
                </c:pt>
                <c:pt idx="6">
                  <c:v>1.4</c:v>
                </c:pt>
                <c:pt idx="7">
                  <c:v>1.6400000000000001</c:v>
                </c:pt>
                <c:pt idx="8">
                  <c:v>2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'Lum-Curve'!$E$3</c:f>
              <c:strCache>
                <c:ptCount val="1"/>
                <c:pt idx="0">
                  <c:v>RDR</c:v>
                </c:pt>
              </c:strCache>
            </c:strRef>
          </c:tx>
          <c:xVal>
            <c:numRef>
              <c:f>'Lum-Curve'!$B$4:$B$12</c:f>
              <c:numCache>
                <c:formatCode>General</c:formatCode>
                <c:ptCount val="9"/>
                <c:pt idx="0">
                  <c:v>215</c:v>
                </c:pt>
                <c:pt idx="1">
                  <c:v>222</c:v>
                </c:pt>
                <c:pt idx="2">
                  <c:v>240</c:v>
                </c:pt>
                <c:pt idx="3">
                  <c:v>250</c:v>
                </c:pt>
                <c:pt idx="4">
                  <c:v>270</c:v>
                </c:pt>
                <c:pt idx="5">
                  <c:v>285</c:v>
                </c:pt>
                <c:pt idx="6">
                  <c:v>350</c:v>
                </c:pt>
                <c:pt idx="7">
                  <c:v>410</c:v>
                </c:pt>
                <c:pt idx="8">
                  <c:v>500</c:v>
                </c:pt>
              </c:numCache>
            </c:numRef>
          </c:xVal>
          <c:yVal>
            <c:numRef>
              <c:f>'Lum-Curve'!$E$4:$E$12</c:f>
              <c:numCache>
                <c:formatCode>General</c:formatCode>
                <c:ptCount val="9"/>
                <c:pt idx="0">
                  <c:v>0.60000000000000053</c:v>
                </c:pt>
                <c:pt idx="1">
                  <c:v>0.63000000000000056</c:v>
                </c:pt>
                <c:pt idx="2">
                  <c:v>0.70000000000000051</c:v>
                </c:pt>
                <c:pt idx="3">
                  <c:v>0.75000000000000056</c:v>
                </c:pt>
                <c:pt idx="4">
                  <c:v>0.83000000000000052</c:v>
                </c:pt>
                <c:pt idx="5">
                  <c:v>0.91</c:v>
                </c:pt>
                <c:pt idx="6">
                  <c:v>1.2</c:v>
                </c:pt>
                <c:pt idx="7">
                  <c:v>1.53</c:v>
                </c:pt>
                <c:pt idx="8">
                  <c:v>2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'Lum-Curve'!$G$3</c:f>
              <c:strCache>
                <c:ptCount val="1"/>
                <c:pt idx="0">
                  <c:v>SB-NoTF</c:v>
                </c:pt>
              </c:strCache>
            </c:strRef>
          </c:tx>
          <c:xVal>
            <c:numRef>
              <c:f>'Lum-Curve'!$B$4:$B$12</c:f>
              <c:numCache>
                <c:formatCode>General</c:formatCode>
                <c:ptCount val="9"/>
                <c:pt idx="0">
                  <c:v>215</c:v>
                </c:pt>
                <c:pt idx="1">
                  <c:v>222</c:v>
                </c:pt>
                <c:pt idx="2">
                  <c:v>240</c:v>
                </c:pt>
                <c:pt idx="3">
                  <c:v>250</c:v>
                </c:pt>
                <c:pt idx="4">
                  <c:v>270</c:v>
                </c:pt>
                <c:pt idx="5">
                  <c:v>285</c:v>
                </c:pt>
                <c:pt idx="6">
                  <c:v>350</c:v>
                </c:pt>
                <c:pt idx="7">
                  <c:v>410</c:v>
                </c:pt>
                <c:pt idx="8">
                  <c:v>500</c:v>
                </c:pt>
              </c:numCache>
            </c:numRef>
          </c:xVal>
          <c:yVal>
            <c:numRef>
              <c:f>'Lum-Curve'!$G$4:$G$12</c:f>
              <c:numCache>
                <c:formatCode>General</c:formatCode>
                <c:ptCount val="9"/>
                <c:pt idx="3">
                  <c:v>0.22000000000000014</c:v>
                </c:pt>
                <c:pt idx="6">
                  <c:v>0.70000000000000051</c:v>
                </c:pt>
                <c:pt idx="8">
                  <c:v>1.5</c:v>
                </c:pt>
              </c:numCache>
            </c:numRef>
          </c:yVal>
          <c:smooth val="1"/>
        </c:ser>
        <c:ser>
          <c:idx val="6"/>
          <c:order val="3"/>
          <c:tx>
            <c:strRef>
              <c:f>'Lum-Curve'!$I$3</c:f>
              <c:strCache>
                <c:ptCount val="1"/>
                <c:pt idx="0">
                  <c:v>SB-wTF</c:v>
                </c:pt>
              </c:strCache>
            </c:strRef>
          </c:tx>
          <c:xVal>
            <c:numRef>
              <c:f>'Lum-Curve'!$B$4:$B$12</c:f>
              <c:numCache>
                <c:formatCode>General</c:formatCode>
                <c:ptCount val="9"/>
                <c:pt idx="0">
                  <c:v>215</c:v>
                </c:pt>
                <c:pt idx="1">
                  <c:v>222</c:v>
                </c:pt>
                <c:pt idx="2">
                  <c:v>240</c:v>
                </c:pt>
                <c:pt idx="3">
                  <c:v>250</c:v>
                </c:pt>
                <c:pt idx="4">
                  <c:v>270</c:v>
                </c:pt>
                <c:pt idx="5">
                  <c:v>285</c:v>
                </c:pt>
                <c:pt idx="6">
                  <c:v>350</c:v>
                </c:pt>
                <c:pt idx="7">
                  <c:v>410</c:v>
                </c:pt>
                <c:pt idx="8">
                  <c:v>500</c:v>
                </c:pt>
              </c:numCache>
            </c:numRef>
          </c:xVal>
          <c:yVal>
            <c:numRef>
              <c:f>'Lum-Curve'!$I$4:$I$12</c:f>
              <c:numCache>
                <c:formatCode>General</c:formatCode>
                <c:ptCount val="9"/>
                <c:pt idx="0">
                  <c:v>7.0000000000000034E-2</c:v>
                </c:pt>
                <c:pt idx="1">
                  <c:v>0.1</c:v>
                </c:pt>
                <c:pt idx="2">
                  <c:v>0.2</c:v>
                </c:pt>
                <c:pt idx="3">
                  <c:v>0.27</c:v>
                </c:pt>
                <c:pt idx="4">
                  <c:v>0.45</c:v>
                </c:pt>
                <c:pt idx="5">
                  <c:v>0.56000000000000005</c:v>
                </c:pt>
                <c:pt idx="6">
                  <c:v>1</c:v>
                </c:pt>
                <c:pt idx="7">
                  <c:v>1.4</c:v>
                </c:pt>
                <c:pt idx="8">
                  <c:v>2</c:v>
                </c:pt>
              </c:numCache>
            </c:numRef>
          </c:yVal>
          <c:smooth val="1"/>
        </c:ser>
        <c:axId val="52449664"/>
        <c:axId val="52451200"/>
      </c:scatterChart>
      <c:valAx>
        <c:axId val="52449664"/>
        <c:scaling>
          <c:orientation val="minMax"/>
        </c:scaling>
        <c:axPos val="b"/>
        <c:numFmt formatCode="General" sourceLinked="1"/>
        <c:tickLblPos val="nextTo"/>
        <c:crossAx val="52451200"/>
        <c:crosses val="autoZero"/>
        <c:crossBetween val="midCat"/>
      </c:valAx>
      <c:valAx>
        <c:axId val="52451200"/>
        <c:scaling>
          <c:orientation val="minMax"/>
        </c:scaling>
        <c:axPos val="l"/>
        <c:majorGridlines/>
        <c:numFmt formatCode="General" sourceLinked="1"/>
        <c:tickLblPos val="nextTo"/>
        <c:crossAx val="5244966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557334"/>
          </a:xfrm>
        </p:spPr>
        <p:txBody>
          <a:bodyPr/>
          <a:lstStyle/>
          <a:p>
            <a:r>
              <a:rPr kumimoji="1" lang="en-US" altLang="ja-JP" sz="4400" dirty="0" smtClean="0"/>
              <a:t>Comments about ILC running scenario</a:t>
            </a:r>
            <a:br>
              <a:rPr kumimoji="1" lang="en-US" altLang="ja-JP" sz="4400" dirty="0" smtClean="0"/>
            </a:br>
            <a:r>
              <a:rPr kumimoji="1" lang="en-US" altLang="ja-JP" sz="4400" dirty="0" smtClean="0"/>
              <a:t>(</a:t>
            </a:r>
            <a:r>
              <a:rPr lang="en-US" altLang="ja-JP" sz="4400" dirty="0" smtClean="0"/>
              <a:t>very preliminary)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85852" y="2857496"/>
            <a:ext cx="6400800" cy="1876436"/>
          </a:xfrm>
        </p:spPr>
        <p:txBody>
          <a:bodyPr/>
          <a:lstStyle/>
          <a:p>
            <a:r>
              <a:rPr kumimoji="1" lang="en-US" altLang="ja-JP" dirty="0" smtClean="0"/>
              <a:t>SB2009 WG meeting</a:t>
            </a:r>
          </a:p>
          <a:p>
            <a:r>
              <a:rPr lang="en-US" altLang="ja-JP" dirty="0" smtClean="0"/>
              <a:t>23-Feb-2010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Akiya Miyamoto</a:t>
            </a:r>
          </a:p>
          <a:p>
            <a:r>
              <a:rPr lang="en-US" altLang="ja-JP" dirty="0" smtClean="0"/>
              <a:t>KEK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28794" y="4857760"/>
            <a:ext cx="40959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Contents: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- Higgs threshold run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- Comments to scenario by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P.Granis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6887" y="1071546"/>
            <a:ext cx="6177113" cy="5219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</a:t>
            </a:r>
            <a:r>
              <a:rPr lang="en-US" altLang="ja-JP" dirty="0" smtClean="0"/>
              <a:t>t</a:t>
            </a:r>
            <a:r>
              <a:rPr kumimoji="1" lang="en-US" altLang="ja-JP" dirty="0" smtClean="0"/>
              <a:t>hreshold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714380"/>
          </a:xfrm>
        </p:spPr>
        <p:txBody>
          <a:bodyPr/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M.T.Dova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P.G.Abia</a:t>
            </a:r>
            <a:r>
              <a:rPr kumimoji="1" lang="en-US" altLang="ja-JP" dirty="0" smtClean="0"/>
              <a:t>, 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W.Lohmann</a:t>
            </a:r>
            <a:r>
              <a:rPr kumimoji="1" lang="en-US" altLang="ja-JP" dirty="0" smtClean="0"/>
              <a:t>, 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hep</a:t>
            </a:r>
            <a:r>
              <a:rPr kumimoji="1" lang="en-US" altLang="ja-JP" dirty="0" smtClean="0"/>
              <a:t>-ph/0302113 </a:t>
            </a:r>
            <a:br>
              <a:rPr kumimoji="1" lang="en-US" altLang="ja-JP" dirty="0" smtClean="0"/>
            </a:br>
            <a:r>
              <a:rPr kumimoji="1" lang="en-US" altLang="ja-JP" dirty="0" smtClean="0"/>
              <a:t>(LCWS2002)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5720" y="3286124"/>
            <a:ext cx="41040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 fb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each at 215, 222, 240 GeV</a:t>
            </a:r>
          </a:p>
          <a:p>
            <a:pPr>
              <a:buFont typeface="Wingdings" pitchFamily="2" charset="2"/>
              <a:buChar char="ü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baseline="-25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=120 GeV, SIMDET</a:t>
            </a:r>
          </a:p>
          <a:p>
            <a:pPr>
              <a:buFont typeface="Wingdings" pitchFamily="2" charset="2"/>
              <a:buChar char="ü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beamstrahlung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</a:t>
            </a:r>
          </a:p>
          <a:p>
            <a:pPr>
              <a:buFont typeface="Wingdings" pitchFamily="2" charset="2"/>
              <a:buChar char="ü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Initial beam energy spread = Tesla ?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buFont typeface="Wingdings" pitchFamily="2" charset="2"/>
              <a:buChar char="ü"/>
            </a:pP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eeqq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mm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qq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channels only</a:t>
            </a:r>
          </a:p>
          <a:p>
            <a:pPr>
              <a:buFont typeface="Wingdings" pitchFamily="2" charset="2"/>
              <a:buChar char="ü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Background processes: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eeff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qq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(</a:t>
            </a:r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), WW, ZZ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</a:t>
            </a:r>
            <a:r>
              <a:rPr lang="en-US" altLang="ja-JP" dirty="0" smtClean="0"/>
              <a:t>t</a:t>
            </a:r>
            <a:r>
              <a:rPr kumimoji="1" lang="en-US" altLang="ja-JP" dirty="0" smtClean="0"/>
              <a:t>hreshold</a:t>
            </a:r>
            <a:endParaRPr kumimoji="1" lang="ja-JP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5205417" cy="440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4500562" y="1785926"/>
            <a:ext cx="39421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Ds/s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~ 9.2 % (240 GeV) for 20fb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(read from the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paper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)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 with 250 fb</a:t>
            </a:r>
            <a:r>
              <a:rPr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-1 </a:t>
            </a:r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, Ds/s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~ 2.6 %</a:t>
            </a:r>
            <a:endParaRPr kumimoji="1" lang="en-US" altLang="ja-JP" baseline="30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consistent with ILD LOI (2.5%)     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29124" y="3214686"/>
            <a:ext cx="46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Model discrimination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based on values are read from the paper.</a:t>
            </a:r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4500562" y="3929066"/>
          <a:ext cx="4286313" cy="1400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559"/>
                <a:gridCol w="677089"/>
                <a:gridCol w="659438"/>
                <a:gridCol w="659438"/>
                <a:gridCol w="593495"/>
                <a:gridCol w="791294"/>
              </a:tblGrid>
              <a:tr h="297124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 fb</a:t>
                      </a:r>
                      <a:r>
                        <a:rPr kumimoji="1" lang="en-US" altLang="ja-JP" sz="1600" baseline="30000" dirty="0" smtClean="0"/>
                        <a:t>-1</a:t>
                      </a:r>
                      <a:r>
                        <a:rPr kumimoji="1" lang="en-US" altLang="ja-JP" sz="160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30601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E(GeV)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215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222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both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both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both</a:t>
                      </a:r>
                      <a:endParaRPr kumimoji="1" lang="ja-JP" altLang="en-US" sz="1600" dirty="0" smtClean="0"/>
                    </a:p>
                  </a:txBody>
                  <a:tcPr/>
                </a:tc>
              </a:tr>
              <a:tr h="3647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S=1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5.3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4.0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6.6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 smtClean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4.7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3.3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647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S=2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6.4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 smtClean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7.2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9.6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6.8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+mn-lt"/>
                        </a:rPr>
                        <a:t>4.8</a:t>
                      </a: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endParaRPr kumimoji="1" lang="ja-JP" alt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4500562" y="5500702"/>
            <a:ext cx="4450257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Assuming enough data at 230~240 GeV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additiona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 fb</a:t>
            </a:r>
            <a:r>
              <a:rPr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each at 215 and 222 GeV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would be OK to rule out S=1 and 2 case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Scenario by </a:t>
            </a:r>
            <a:r>
              <a:rPr lang="en-US" altLang="ja-JP" dirty="0" err="1" smtClean="0"/>
              <a:t>P.D.Grannis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Study of Snowmass SM2 point ( ~ SPS1a point )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643050"/>
            <a:ext cx="8053412" cy="34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285992"/>
            <a:ext cx="7273204" cy="403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571472" y="1928802"/>
            <a:ext cx="7072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LOI sps1a’ : m</a:t>
            </a:r>
            <a:r>
              <a:rPr kumimoji="1" lang="en-US" altLang="ja-JP" baseline="-250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=70 GeV, m</a:t>
            </a:r>
            <a:r>
              <a:rPr kumimoji="1" lang="en-US" altLang="ja-JP" baseline="-250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1/2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=250GeV, </a:t>
            </a:r>
            <a:r>
              <a:rPr kumimoji="1"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tan</a:t>
            </a:r>
            <a:r>
              <a:rPr kumimoji="1" lang="en-US" altLang="ja-JP" dirty="0" err="1" smtClean="0">
                <a:solidFill>
                  <a:srgbClr val="00B050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b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=10, A</a:t>
            </a:r>
            <a:r>
              <a:rPr kumimoji="1" lang="en-US" altLang="ja-JP" baseline="-250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=-300, </a:t>
            </a:r>
            <a:r>
              <a:rPr kumimoji="1"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</a:t>
            </a:r>
            <a:r>
              <a:rPr kumimoji="1" lang="en-US" altLang="ja-JP" dirty="0" err="1" smtClean="0">
                <a:solidFill>
                  <a:srgbClr val="00B050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=+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0863" y="258845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124GeV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17333" y="316333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124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85786" y="357187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109.2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" name="直線コネクタ 14"/>
          <p:cNvCxnSpPr>
            <a:stCxn id="12" idx="3"/>
          </p:cNvCxnSpPr>
          <p:nvPr/>
        </p:nvCxnSpPr>
        <p:spPr bwMode="auto">
          <a:xfrm flipV="1">
            <a:off x="1386720" y="3214686"/>
            <a:ext cx="613512" cy="13331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 flipV="1">
            <a:off x="1561514" y="3685736"/>
            <a:ext cx="365760" cy="5627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9" name="テキスト ボックス 18"/>
          <p:cNvSpPr txBox="1"/>
          <p:nvPr/>
        </p:nvSpPr>
        <p:spPr>
          <a:xfrm>
            <a:off x="785786" y="471488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96.1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 bwMode="auto">
          <a:xfrm flipV="1">
            <a:off x="1357290" y="4857760"/>
            <a:ext cx="571504" cy="5627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2" name="テキスト ボックス 21"/>
          <p:cNvSpPr txBox="1"/>
          <p:nvPr/>
        </p:nvSpPr>
        <p:spPr>
          <a:xfrm>
            <a:off x="782293" y="509250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185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3" name="直線コネクタ 22"/>
          <p:cNvCxnSpPr/>
          <p:nvPr/>
        </p:nvCxnSpPr>
        <p:spPr bwMode="auto">
          <a:xfrm flipV="1">
            <a:off x="1357290" y="5795889"/>
            <a:ext cx="584052" cy="46835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857224" y="564357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185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28596" y="6143644"/>
            <a:ext cx="766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Chargino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Neutralino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study for LOI used the point5 parameter ( not sps1a)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8" name="直線コネクタ 17"/>
          <p:cNvCxnSpPr/>
          <p:nvPr/>
        </p:nvCxnSpPr>
        <p:spPr bwMode="auto">
          <a:xfrm flipV="1">
            <a:off x="1357290" y="5143512"/>
            <a:ext cx="571504" cy="127708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1" name="テキスト ボックス 20"/>
          <p:cNvSpPr txBox="1"/>
          <p:nvPr/>
        </p:nvSpPr>
        <p:spPr>
          <a:xfrm>
            <a:off x="7215206" y="64291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Snowmass ‘05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  <p:sp>
        <p:nvSpPr>
          <p:cNvPr id="26" name="スライド番号プレースホルダ 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9" grpId="0"/>
      <p:bldP spid="22" grpId="0"/>
      <p:bldP spid="25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Assumed run scenario</a:t>
            </a:r>
            <a:endParaRPr kumimoji="1" lang="ja-JP" alt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8482013" cy="4171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357290" y="5357826"/>
            <a:ext cx="44278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è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Total 695 fb</a:t>
            </a:r>
            <a:r>
              <a:rPr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-1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by true luminosity </a:t>
            </a:r>
          </a:p>
          <a:p>
            <a:pPr>
              <a:buFont typeface="Wingdings"/>
              <a:buChar char="è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Total 1000 fb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-1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by equivalent luminosity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  ( scaled by 1/E)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SUSY performance comparison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Stau1</a:t>
            </a:r>
          </a:p>
          <a:p>
            <a:pPr lvl="1"/>
            <a:r>
              <a:rPr kumimoji="1" lang="en-US" altLang="ja-JP" dirty="0" err="1" smtClean="0"/>
              <a:t>P.Granis</a:t>
            </a:r>
            <a:r>
              <a:rPr kumimoji="1" lang="en-US" altLang="ja-JP" dirty="0" smtClean="0"/>
              <a:t>: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Stau1 endpoint ( 500 GeV, 335 fb</a:t>
            </a:r>
            <a:r>
              <a:rPr kumimoji="1" lang="en-US" altLang="ja-JP" baseline="30000" dirty="0" smtClean="0"/>
              <a:t>-1</a:t>
            </a:r>
            <a:r>
              <a:rPr kumimoji="1" lang="en-US" altLang="ja-JP" dirty="0" smtClean="0"/>
              <a:t> ?) : </a:t>
            </a:r>
            <a:r>
              <a:rPr lang="en-US" altLang="ja-JP" dirty="0" smtClean="0">
                <a:latin typeface="Symbol" pitchFamily="18" charset="2"/>
              </a:rPr>
              <a:t>D</a:t>
            </a:r>
            <a:r>
              <a:rPr kumimoji="1" lang="en-US" altLang="ja-JP" dirty="0" smtClean="0"/>
              <a:t>m(stau1) ~ 1~2 GeV</a:t>
            </a:r>
            <a:br>
              <a:rPr kumimoji="1" lang="en-US" altLang="ja-JP" dirty="0" smtClean="0"/>
            </a:br>
            <a:r>
              <a:rPr kumimoji="1" lang="en-US" altLang="ja-JP" dirty="0" smtClean="0"/>
              <a:t>Stau1 scan at 270 GeV, 100fb</a:t>
            </a:r>
            <a:r>
              <a:rPr kumimoji="1" lang="en-US" altLang="ja-JP" baseline="30000" dirty="0" smtClean="0"/>
              <a:t>-1</a:t>
            </a:r>
            <a:r>
              <a:rPr kumimoji="1" lang="en-US" altLang="ja-JP" dirty="0" smtClean="0"/>
              <a:t>, R pol. :  </a:t>
            </a:r>
            <a:r>
              <a:rPr kumimoji="1" lang="en-US" altLang="ja-JP" dirty="0" smtClean="0">
                <a:latin typeface="Symbol" pitchFamily="18" charset="2"/>
              </a:rPr>
              <a:t>D</a:t>
            </a:r>
            <a:r>
              <a:rPr kumimoji="1" lang="en-US" altLang="ja-JP" dirty="0" smtClean="0"/>
              <a:t>m(stau1) ~0.64GeV</a:t>
            </a:r>
          </a:p>
          <a:p>
            <a:pPr lvl="1"/>
            <a:r>
              <a:rPr lang="en-US" altLang="ja-JP" dirty="0" smtClean="0"/>
              <a:t>ILD LOI (500 GeV, 500fb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)</a:t>
            </a:r>
          </a:p>
          <a:p>
            <a:pPr lvl="2"/>
            <a:r>
              <a:rPr lang="en-US" altLang="ja-JP" dirty="0" smtClean="0">
                <a:latin typeface="Symbol" pitchFamily="18" charset="2"/>
              </a:rPr>
              <a:t>D</a:t>
            </a:r>
            <a:r>
              <a:rPr lang="en-US" altLang="ja-JP" dirty="0" smtClean="0"/>
              <a:t>m(stau1) ~0.1GeV⊕1.3 </a:t>
            </a:r>
            <a:r>
              <a:rPr lang="en-US" altLang="ja-JP" dirty="0" smtClean="0">
                <a:latin typeface="Symbol" pitchFamily="18" charset="2"/>
              </a:rPr>
              <a:t>s(</a:t>
            </a:r>
            <a:r>
              <a:rPr lang="en-US" altLang="ja-JP" dirty="0" smtClean="0"/>
              <a:t>LSP mass)  </a:t>
            </a:r>
          </a:p>
          <a:p>
            <a:pPr lvl="2"/>
            <a:endParaRPr kumimoji="1" lang="en-US" altLang="ja-JP" dirty="0" smtClean="0"/>
          </a:p>
          <a:p>
            <a:pPr lvl="2"/>
            <a:endParaRPr lang="en-US" altLang="ja-JP" dirty="0" smtClean="0"/>
          </a:p>
          <a:p>
            <a:r>
              <a:rPr kumimoji="1" lang="en-US" altLang="ja-JP" dirty="0" err="1" smtClean="0"/>
              <a:t>smuonL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P.Granis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end point ( 500 GeV, 335 fb-1 ?) : </a:t>
            </a:r>
            <a:r>
              <a:rPr lang="en-US" altLang="ja-JP" dirty="0" smtClean="0">
                <a:latin typeface="Symbol" pitchFamily="18" charset="2"/>
              </a:rPr>
              <a:t>D</a:t>
            </a:r>
            <a:r>
              <a:rPr lang="en-US" altLang="ja-JP" dirty="0" smtClean="0"/>
              <a:t>m(</a:t>
            </a:r>
            <a:r>
              <a:rPr lang="en-US" altLang="ja-JP" dirty="0" err="1" smtClean="0"/>
              <a:t>smuon</a:t>
            </a:r>
            <a:r>
              <a:rPr lang="en-US" altLang="ja-JP" dirty="0" smtClean="0"/>
              <a:t>) ~ </a:t>
            </a:r>
            <a:r>
              <a:rPr kumimoji="1" lang="en-US" altLang="ja-JP" dirty="0" smtClean="0"/>
              <a:t>0.7 GeV</a:t>
            </a:r>
          </a:p>
          <a:p>
            <a:pPr lvl="2">
              <a:buNone/>
            </a:pPr>
            <a:r>
              <a:rPr lang="en-US" altLang="ja-JP" dirty="0" smtClean="0"/>
              <a:t>    scan ( 410 GeV, 60 fb-1 ) : </a:t>
            </a:r>
            <a:r>
              <a:rPr lang="en-US" altLang="ja-JP" dirty="0" smtClean="0">
                <a:latin typeface="Symbol" pitchFamily="18" charset="2"/>
              </a:rPr>
              <a:t>D</a:t>
            </a:r>
            <a:r>
              <a:rPr lang="en-US" altLang="ja-JP" dirty="0" smtClean="0"/>
              <a:t>m(</a:t>
            </a:r>
            <a:r>
              <a:rPr lang="en-US" altLang="ja-JP" dirty="0" err="1" smtClean="0"/>
              <a:t>smuon</a:t>
            </a:r>
            <a:r>
              <a:rPr lang="en-US" altLang="ja-JP" dirty="0" smtClean="0"/>
              <a:t>) ~ 0.7 GeV</a:t>
            </a:r>
          </a:p>
          <a:p>
            <a:pPr lvl="1"/>
            <a:r>
              <a:rPr lang="en-US" altLang="ja-JP" dirty="0" smtClean="0"/>
              <a:t>ILD LOI</a:t>
            </a:r>
          </a:p>
          <a:p>
            <a:pPr lvl="2"/>
            <a:r>
              <a:rPr lang="en-US" altLang="ja-JP" dirty="0" smtClean="0"/>
              <a:t>end point ( 500 GeV, 500 fb-1 ) : </a:t>
            </a:r>
            <a:r>
              <a:rPr lang="en-US" altLang="ja-JP" dirty="0" smtClean="0">
                <a:latin typeface="Symbol" pitchFamily="18" charset="2"/>
              </a:rPr>
              <a:t>D</a:t>
            </a:r>
            <a:r>
              <a:rPr lang="en-US" altLang="ja-JP" dirty="0" smtClean="0"/>
              <a:t>m(</a:t>
            </a:r>
            <a:r>
              <a:rPr lang="en-US" altLang="ja-JP" dirty="0" err="1" smtClean="0"/>
              <a:t>smuonL</a:t>
            </a:r>
            <a:r>
              <a:rPr lang="en-US" altLang="ja-JP" dirty="0" smtClean="0"/>
              <a:t>) ~ 0.5 GeV</a:t>
            </a:r>
          </a:p>
          <a:p>
            <a:pPr lvl="2"/>
            <a:endParaRPr lang="en-US" altLang="ja-JP" dirty="0" smtClean="0"/>
          </a:p>
          <a:p>
            <a:pPr lvl="2">
              <a:buNone/>
            </a:pPr>
            <a:r>
              <a:rPr lang="en-US" altLang="ja-JP" dirty="0" smtClean="0"/>
              <a:t>End point meas. at 500 GeV may be sufficient  for mass meas.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Luminosity assumption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/>
          <p:nvPr/>
        </p:nvGraphicFramePr>
        <p:xfrm>
          <a:off x="1000100" y="1071546"/>
          <a:ext cx="7286676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858016" y="614364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 energy (GeV)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-970352" y="3327750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Instatenous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Luminosity (cm-2s-1)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3727939" y="1500173"/>
            <a:ext cx="112542" cy="4608309"/>
          </a:xfrm>
          <a:prstGeom prst="rect">
            <a:avLst/>
          </a:prstGeom>
          <a:solidFill>
            <a:srgbClr val="FFC000">
              <a:alpha val="3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4572000" y="1485678"/>
            <a:ext cx="253219" cy="4608309"/>
          </a:xfrm>
          <a:prstGeom prst="rect">
            <a:avLst/>
          </a:prstGeom>
          <a:solidFill>
            <a:srgbClr val="FFC000">
              <a:alpha val="3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6000760" y="1500174"/>
            <a:ext cx="253219" cy="4608309"/>
          </a:xfrm>
          <a:prstGeom prst="rect">
            <a:avLst/>
          </a:prstGeom>
          <a:solidFill>
            <a:srgbClr val="FFC000">
              <a:alpha val="3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17585" y="1500174"/>
            <a:ext cx="2826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Input: values from GDE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other points are by eye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interpolation/extrapolation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3" name="直線矢印コネクタ 12"/>
          <p:cNvCxnSpPr/>
          <p:nvPr/>
        </p:nvCxnSpPr>
        <p:spPr bwMode="auto">
          <a:xfrm rot="10800000" flipV="1">
            <a:off x="6111501" y="1744133"/>
            <a:ext cx="255433" cy="151824"/>
          </a:xfrm>
          <a:prstGeom prst="straightConnector1">
            <a:avLst/>
          </a:prstGeom>
          <a:noFill/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直線矢印コネクタ 13"/>
          <p:cNvCxnSpPr/>
          <p:nvPr/>
        </p:nvCxnSpPr>
        <p:spPr bwMode="auto">
          <a:xfrm rot="10800000" flipV="1">
            <a:off x="4640749" y="1701799"/>
            <a:ext cx="1717718" cy="230327"/>
          </a:xfrm>
          <a:prstGeom prst="straightConnector1">
            <a:avLst/>
          </a:prstGeom>
          <a:noFill/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直線矢印コネクタ 16"/>
          <p:cNvCxnSpPr/>
          <p:nvPr/>
        </p:nvCxnSpPr>
        <p:spPr bwMode="auto">
          <a:xfrm rot="10800000" flipV="1">
            <a:off x="3776422" y="1667933"/>
            <a:ext cx="2598978" cy="264188"/>
          </a:xfrm>
          <a:prstGeom prst="straightConnector1">
            <a:avLst/>
          </a:prstGeom>
          <a:noFill/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日付プレースホルダ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 dirty="0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94085" y="931662"/>
          <a:ext cx="8972543" cy="4177746"/>
        </p:xfrm>
        <a:graphic>
          <a:graphicData uri="http://schemas.openxmlformats.org/drawingml/2006/table">
            <a:tbl>
              <a:tblPr/>
              <a:tblGrid>
                <a:gridCol w="1863892"/>
                <a:gridCol w="421757"/>
                <a:gridCol w="462574"/>
                <a:gridCol w="448967"/>
                <a:gridCol w="387744"/>
                <a:gridCol w="428560"/>
                <a:gridCol w="428560"/>
                <a:gridCol w="561209"/>
                <a:gridCol w="469374"/>
                <a:gridCol w="489782"/>
                <a:gridCol w="530599"/>
                <a:gridCol w="551005"/>
                <a:gridCol w="469374"/>
                <a:gridCol w="428560"/>
                <a:gridCol w="459172"/>
                <a:gridCol w="571414"/>
              </a:tblGrid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Scenario by P.Granis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New Scenario1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New Scenario2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8046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E(GeV)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Pol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Lreal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 eff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Lreal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 eff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Lreal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 eff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1/E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RDR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SBwTF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1/E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RDR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SBwTF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1/E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RDR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SBwTF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Top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energy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e+e-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500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L/R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335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335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335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335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335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335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335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335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200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200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200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200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Calibration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e+e-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ＭＳ Ｐゴシック"/>
                        </a:rPr>
                        <a:t>Mz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L/R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45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18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18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18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Chi10-CHi20 scan,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e+e-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270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L/R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185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241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444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185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241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444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   stau scan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smu_R scan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e+e-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285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85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110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179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50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88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110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179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tt threshold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e+e-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350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L/R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60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67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40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57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67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57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67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30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   e_R e_L scan ( L&amp; R pol.)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30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   chi1+ chi1- scan ( L pol.)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tau2-tau2 threshold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e+e-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410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L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75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78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86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60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73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78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86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   mu_L+mu_L- scan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46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chi_1 chi_2 threhould for chi_2 mass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e+e-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580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L/R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120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120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120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scan e-e- for e_R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e-e-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285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RR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95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Higgs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e+e-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215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47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17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143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114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222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11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16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0150" marR="10150" marT="101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240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208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286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66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138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189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660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Total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10150" marR="10150" marT="101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695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1000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1091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1384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705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1049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1194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2412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318 </a:t>
                      </a:r>
                    </a:p>
                  </a:txBody>
                  <a:tcPr marL="10150" marR="10150" marT="10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431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499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1152 </a:t>
                      </a:r>
                    </a:p>
                  </a:txBody>
                  <a:tcPr marL="10150" marR="10150" marT="10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285720" y="0"/>
            <a:ext cx="6143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Comparison</a:t>
            </a:r>
            <a:r>
              <a:rPr lang="ja-JP" altLang="en-US" sz="28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8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of run </a:t>
            </a:r>
            <a:r>
              <a:rPr lang="en-US" altLang="ja-JP" sz="28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scenarios</a:t>
            </a:r>
            <a:endParaRPr lang="en-US" altLang="ja-JP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ja-JP" altLang="en-US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Note: new scenario  1&amp;2 are not optimized )</a:t>
            </a:r>
            <a:endParaRPr kumimoji="1" lang="ja-JP" altLang="en-US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22744" y="488731"/>
            <a:ext cx="301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Leff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=500 GeV equiv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5534561"/>
            <a:ext cx="89130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ja-JP" sz="1600" dirty="0" smtClean="0">
                <a:solidFill>
                  <a:srgbClr val="92D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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About 40% increase of effective int. luminosity, if SB2009 is adapted to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P.Granis’s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scenario</a:t>
            </a:r>
          </a:p>
          <a:p>
            <a:pPr>
              <a:buFont typeface="Wingdings" pitchFamily="2" charset="2"/>
              <a:buChar char="ü"/>
            </a:pPr>
            <a:r>
              <a:rPr lang="en-US" altLang="ja-JP" sz="1600" dirty="0" smtClean="0">
                <a:solidFill>
                  <a:srgbClr val="CCFF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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If low energy Higgs running is included, SB2009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wTF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requires about 2 times more eff.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</a:t>
            </a:r>
            <a:b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than RDR</a:t>
            </a:r>
          </a:p>
          <a:p>
            <a:pPr>
              <a:buFont typeface="Wingdings" pitchFamily="2" charset="2"/>
              <a:buChar char="ü"/>
            </a:pPr>
            <a:r>
              <a:rPr lang="en-US" altLang="ja-JP" sz="1600" dirty="0" smtClean="0">
                <a:solidFill>
                  <a:srgbClr val="FFC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</a:t>
            </a:r>
            <a:r>
              <a:rPr lang="en-US" altLang="ja-JP" sz="1600" dirty="0" smtClean="0">
                <a:solidFill>
                  <a:srgbClr val="CCFF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If we require the total equivalent integrated luminosity of 500 fb</a:t>
            </a:r>
            <a:r>
              <a:rPr lang="en-US" altLang="ja-JP" sz="16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luminosity at each </a:t>
            </a:r>
            <a:b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energy points are much smaller than a half of luminosity used in LOI studies.</a:t>
            </a:r>
          </a:p>
        </p:txBody>
      </p:sp>
      <p:sp>
        <p:nvSpPr>
          <p:cNvPr id="7" name="正方形/長方形 6"/>
          <p:cNvSpPr/>
          <p:nvPr/>
        </p:nvSpPr>
        <p:spPr bwMode="auto">
          <a:xfrm>
            <a:off x="357158" y="5286388"/>
            <a:ext cx="214314" cy="142876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5804" y="5164177"/>
            <a:ext cx="2443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>
                    <a:lumMod val="6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same as </a:t>
            </a:r>
            <a:r>
              <a:rPr kumimoji="1" lang="en-US" altLang="ja-JP" sz="1400" dirty="0" err="1" smtClean="0">
                <a:solidFill>
                  <a:schemeClr val="bg1">
                    <a:lumMod val="6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P.Granis</a:t>
            </a:r>
            <a:r>
              <a:rPr kumimoji="1" lang="en-US" altLang="ja-JP" sz="1400" dirty="0" smtClean="0">
                <a:solidFill>
                  <a:schemeClr val="bg1">
                    <a:lumMod val="6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(slide 5.)</a:t>
            </a:r>
            <a:endParaRPr kumimoji="1" lang="ja-JP" altLang="en-US" sz="1400" dirty="0" smtClean="0">
              <a:solidFill>
                <a:schemeClr val="bg1">
                  <a:lumMod val="6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142984"/>
            <a:ext cx="8624918" cy="5257816"/>
          </a:xfrm>
        </p:spPr>
        <p:txBody>
          <a:bodyPr/>
          <a:lstStyle/>
          <a:p>
            <a:r>
              <a:rPr lang="en-US" altLang="ja-JP" dirty="0" smtClean="0"/>
              <a:t>Effective integrate luminosity of 500 fb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in total is not enough.</a:t>
            </a:r>
          </a:p>
          <a:p>
            <a:pPr lvl="1"/>
            <a:r>
              <a:rPr lang="en-US" altLang="ja-JP" dirty="0" smtClean="0"/>
              <a:t>Actual integrated luminosity in real run can be optimized later based on discoveries in future.   What integrate luminosity shall we assume for DBD study ? 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SUSY SPS1a’</a:t>
            </a:r>
          </a:p>
          <a:p>
            <a:pPr lvl="1"/>
            <a:r>
              <a:rPr lang="en-US" altLang="ja-JP" dirty="0" smtClean="0"/>
              <a:t>If  true, we would like to have as many luminosity as possible at each energy points</a:t>
            </a:r>
          </a:p>
          <a:p>
            <a:pPr lvl="1"/>
            <a:r>
              <a:rPr lang="en-US" altLang="ja-JP" dirty="0" smtClean="0"/>
              <a:t>If  not true, still we would like to scan at thresholds of Higgs and Top. </a:t>
            </a:r>
          </a:p>
          <a:p>
            <a:pPr>
              <a:buNone/>
            </a:pPr>
            <a:r>
              <a:rPr lang="en-US" altLang="ja-JP" dirty="0" smtClean="0"/>
              <a:t>     </a:t>
            </a:r>
            <a:r>
              <a:rPr lang="en-US" altLang="ja-JP" dirty="0" smtClean="0">
                <a:sym typeface="Wingdings" pitchFamily="2" charset="2"/>
              </a:rPr>
              <a:t> Luminosity ~ close to 1/E is desirable</a:t>
            </a:r>
          </a:p>
          <a:p>
            <a:pPr>
              <a:buNone/>
            </a:pPr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Estimation of “Maximum luminosity we need at each energy points for several physics scenario” would be interesting to study</a:t>
            </a:r>
          </a:p>
          <a:p>
            <a:pPr>
              <a:buNone/>
            </a:pPr>
            <a:endParaRPr lang="en-US" altLang="ja-JP" dirty="0" smtClean="0">
              <a:sym typeface="Wingdings" pitchFamily="2" charset="2"/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SB2009 WG meeting, 23-Feb-2010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66FFCC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1743</TotalTime>
  <Words>735</Words>
  <Application>Microsoft Office PowerPoint</Application>
  <PresentationFormat>画面に合わせる (4:3)</PresentationFormat>
  <Paragraphs>403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白紙2</vt:lpstr>
      <vt:lpstr>Comments about ILC running scenario (very preliminary)</vt:lpstr>
      <vt:lpstr>Higgs threshold</vt:lpstr>
      <vt:lpstr>Higgs threshold</vt:lpstr>
      <vt:lpstr>Scenario by P.D.Grannis</vt:lpstr>
      <vt:lpstr>Assumed run scenario</vt:lpstr>
      <vt:lpstr>SUSY performance comparison</vt:lpstr>
      <vt:lpstr>Luminosity assumption</vt:lpstr>
      <vt:lpstr>スライド 8</vt:lpstr>
      <vt:lpstr>Summary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74</cp:revision>
  <dcterms:created xsi:type="dcterms:W3CDTF">2009-06-04T06:26:41Z</dcterms:created>
  <dcterms:modified xsi:type="dcterms:W3CDTF">2010-02-23T12:28:12Z</dcterms:modified>
</cp:coreProperties>
</file>