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8"/>
  </p:notesMasterIdLst>
  <p:sldIdLst>
    <p:sldId id="331" r:id="rId2"/>
    <p:sldId id="332" r:id="rId3"/>
    <p:sldId id="334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7" autoAdjust="0"/>
    <p:restoredTop sz="99381" autoAdjust="0"/>
  </p:normalViewPr>
  <p:slideViewPr>
    <p:cSldViewPr>
      <p:cViewPr>
        <p:scale>
          <a:sx n="110" d="100"/>
          <a:sy n="110" d="100"/>
        </p:scale>
        <p:origin x="19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6"/>
    </p:cViewPr>
  </p:sorterViewPr>
  <p:notesViewPr>
    <p:cSldViewPr>
      <p:cViewPr varScale="1">
        <p:scale>
          <a:sx n="59" d="100"/>
          <a:sy n="59" d="100"/>
        </p:scale>
        <p:origin x="-198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2/22/2010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09600" y="1981200"/>
            <a:ext cx="7772400" cy="1975104"/>
          </a:xfrm>
        </p:spPr>
        <p:txBody>
          <a:bodyPr/>
          <a:lstStyle/>
          <a:p>
            <a:r>
              <a:rPr lang="en-US" dirty="0" smtClean="0"/>
              <a:t>Very low energy Particles in hadron showers </a:t>
            </a:r>
            <a:br>
              <a:rPr lang="en-US" dirty="0" smtClean="0"/>
            </a:br>
            <a:r>
              <a:rPr lang="en-US" dirty="0" smtClean="0"/>
              <a:t>(progress report)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09600" y="152400"/>
            <a:ext cx="7772400" cy="1508760"/>
          </a:xfrm>
        </p:spPr>
        <p:txBody>
          <a:bodyPr/>
          <a:lstStyle/>
          <a:p>
            <a:r>
              <a:rPr lang="en-US" dirty="0" smtClean="0"/>
              <a:t>Adam Para, </a:t>
            </a:r>
          </a:p>
          <a:p>
            <a:r>
              <a:rPr lang="en-US" dirty="0" smtClean="0"/>
              <a:t>Fermilab,  February </a:t>
            </a:r>
            <a:r>
              <a:rPr lang="en-US" dirty="0" smtClean="0"/>
              <a:t>16</a:t>
            </a:r>
            <a:r>
              <a:rPr lang="en-US" dirty="0" smtClean="0"/>
              <a:t>, </a:t>
            </a:r>
            <a:r>
              <a:rPr lang="en-US" dirty="0" smtClean="0"/>
              <a:t>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This was all using MCNPX. </a:t>
            </a:r>
          </a:p>
          <a:p>
            <a:r>
              <a:rPr lang="en-US" sz="2800" dirty="0" smtClean="0"/>
              <a:t>But we use GEANT. </a:t>
            </a:r>
          </a:p>
          <a:p>
            <a:r>
              <a:rPr lang="en-US" sz="2800" dirty="0" smtClean="0"/>
              <a:t>What does GEANT do with hadronic showers??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r>
              <a:rPr lang="en-US" dirty="0" smtClean="0"/>
              <a:t>Nucleons, Part I: Production Spectra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Nucleons ejected from the nuclei as a result of the hadron-nucleus interaction belong to two </a:t>
            </a:r>
            <a:r>
              <a:rPr lang="en-US" dirty="0" err="1" smtClean="0"/>
              <a:t>clases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evaporation nucleons (a.k.a. black tracks) with typical energies of few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/>
            <a:r>
              <a:rPr lang="en-US" dirty="0" err="1" smtClean="0"/>
              <a:t>Spallation</a:t>
            </a:r>
            <a:r>
              <a:rPr lang="en-US" dirty="0" smtClean="0"/>
              <a:t> nucleons (a.k.a. grey tracks) with broad energy distribution, mean energy ~145 </a:t>
            </a:r>
            <a:r>
              <a:rPr lang="en-US" dirty="0" err="1" smtClean="0"/>
              <a:t>MeV</a:t>
            </a:r>
            <a:endParaRPr lang="en-US" dirty="0" smtClean="0"/>
          </a:p>
          <a:p>
            <a:r>
              <a:rPr lang="en-US" dirty="0" smtClean="0"/>
              <a:t>Sunanda is comparing the spectra and the numbers of nucleons produced in simulated hadron-nucleus interactions in GEANT with the emulsion data (in progress)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Nucleons, Part II: What does GEANT do with them? Low Energy </a:t>
            </a:r>
            <a:r>
              <a:rPr lang="en-US" dirty="0" smtClean="0"/>
              <a:t>P</a:t>
            </a:r>
            <a:r>
              <a:rPr lang="en-US" dirty="0" smtClean="0"/>
              <a:t>rotons</a:t>
            </a:r>
            <a:endParaRPr lang="en-US" dirty="0"/>
          </a:p>
        </p:txBody>
      </p:sp>
      <p:pic>
        <p:nvPicPr>
          <p:cNvPr id="6" name="Content Placeholder 5" descr="protons_low_energy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1295400" y="2667000"/>
            <a:ext cx="3806352" cy="3759312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28194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Very low energy protons range out and they deposit their entire kinetic energy as ionization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Nucleons, Part II: What does GEANT do with them? Medium </a:t>
            </a:r>
            <a:r>
              <a:rPr lang="en-US" dirty="0" smtClean="0"/>
              <a:t>E</a:t>
            </a:r>
            <a:r>
              <a:rPr lang="en-US" dirty="0" smtClean="0"/>
              <a:t>nergy </a:t>
            </a:r>
            <a:r>
              <a:rPr lang="en-US" dirty="0" smtClean="0"/>
              <a:t>P</a:t>
            </a:r>
            <a:r>
              <a:rPr lang="en-US" dirty="0" smtClean="0"/>
              <a:t>rotons</a:t>
            </a:r>
            <a:endParaRPr lang="en-US" dirty="0"/>
          </a:p>
        </p:txBody>
      </p:sp>
      <p:pic>
        <p:nvPicPr>
          <p:cNvPr id="6" name="Content Placeholder 5" descr="protons_low_energy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1371600" y="2590800"/>
            <a:ext cx="3806352" cy="3759312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22860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Medium energy protons, above 200 </a:t>
            </a:r>
            <a:r>
              <a:rPr lang="en-US" sz="2400" dirty="0" err="1" smtClean="0">
                <a:latin typeface="+mn-lt"/>
              </a:rPr>
              <a:t>MeV</a:t>
            </a:r>
            <a:r>
              <a:rPr lang="en-US" sz="2400" dirty="0" smtClean="0">
                <a:latin typeface="+mn-lt"/>
              </a:rPr>
              <a:t> start to interact with nuclei. Most of the time some of their energy is lost (binding energy, presumably). Sometimes there is some ~140 </a:t>
            </a:r>
            <a:r>
              <a:rPr lang="en-US" sz="2400" dirty="0" err="1" smtClean="0">
                <a:latin typeface="+mn-lt"/>
              </a:rPr>
              <a:t>MeV</a:t>
            </a:r>
            <a:r>
              <a:rPr lang="en-US" sz="2400" dirty="0" smtClean="0">
                <a:latin typeface="+mn-lt"/>
              </a:rPr>
              <a:t> of additional energy. What is it???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Nucleons, Part II: What does GEANT do with them? Low Energy Neutrons</a:t>
            </a:r>
            <a:endParaRPr lang="en-US" dirty="0"/>
          </a:p>
        </p:txBody>
      </p:sp>
      <p:pic>
        <p:nvPicPr>
          <p:cNvPr id="6" name="Content Placeholder 5" descr="protons_low_energy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1295400" y="2743200"/>
            <a:ext cx="3806352" cy="3759312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2819400"/>
            <a:ext cx="2895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Very low energy neutrons seem to be getting some 8 </a:t>
            </a:r>
            <a:r>
              <a:rPr lang="en-US" sz="2400" dirty="0" err="1" smtClean="0">
                <a:latin typeface="+mn-lt"/>
              </a:rPr>
              <a:t>MeV</a:t>
            </a:r>
            <a:r>
              <a:rPr lang="en-US" sz="2400" dirty="0" smtClean="0">
                <a:latin typeface="+mn-lt"/>
              </a:rPr>
              <a:t> of additional energy.. At somewhat higher energy they interact with nuclei and some of the energy may be ‘lost’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Nucleons, Part II: What does GEANT do with them? Medium </a:t>
            </a:r>
            <a:r>
              <a:rPr lang="en-US" dirty="0" smtClean="0"/>
              <a:t>E</a:t>
            </a:r>
            <a:r>
              <a:rPr lang="en-US" dirty="0" smtClean="0"/>
              <a:t>nergy Neutrons</a:t>
            </a:r>
            <a:endParaRPr lang="en-US" dirty="0"/>
          </a:p>
        </p:txBody>
      </p:sp>
      <p:pic>
        <p:nvPicPr>
          <p:cNvPr id="6" name="Content Placeholder 5" descr="protons_low_energy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762000" y="2819400"/>
            <a:ext cx="3806352" cy="3759312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2362200"/>
            <a:ext cx="365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Medium energy neutrons are similar to protons. They interact more with nuclei and have more of binding energy losses (no Coulomb barrier!). </a:t>
            </a:r>
            <a:r>
              <a:rPr lang="en-US" sz="2400" dirty="0" err="1" smtClean="0">
                <a:latin typeface="+mn-lt"/>
              </a:rPr>
              <a:t>Thay</a:t>
            </a:r>
            <a:r>
              <a:rPr lang="en-US" sz="2400" dirty="0" smtClean="0">
                <a:latin typeface="+mn-lt"/>
              </a:rPr>
              <a:t> do seem to have additional 8 </a:t>
            </a:r>
            <a:r>
              <a:rPr lang="en-US" sz="2400" dirty="0" err="1" smtClean="0">
                <a:latin typeface="+mn-lt"/>
              </a:rPr>
              <a:t>MeV</a:t>
            </a:r>
            <a:r>
              <a:rPr lang="en-US" sz="2400" dirty="0" smtClean="0">
                <a:latin typeface="+mn-lt"/>
              </a:rPr>
              <a:t> of energy. And, as protons, there are </a:t>
            </a:r>
            <a:r>
              <a:rPr lang="en-US" sz="2400" dirty="0" err="1" smtClean="0">
                <a:latin typeface="+mn-lt"/>
              </a:rPr>
              <a:t>ocassional</a:t>
            </a:r>
            <a:r>
              <a:rPr lang="en-US" sz="2400" dirty="0" smtClean="0">
                <a:latin typeface="+mn-lt"/>
              </a:rPr>
              <a:t> gains of 140 </a:t>
            </a:r>
            <a:r>
              <a:rPr lang="en-US" sz="2400" dirty="0" err="1" smtClean="0">
                <a:latin typeface="+mn-lt"/>
              </a:rPr>
              <a:t>MeV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Instead of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quite some work to be done to gain the full confidence in the correctness of the GEANT simulation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Cares? What is the Problem?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6" descr="chercal_correction_study_100GeV_self_c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133600"/>
            <a:ext cx="3296316" cy="316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2286000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 Dual Readout Total Absorption calorimeter has very good energy resolution.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 This is true because the correlation between S and C is very good.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 We have used S (</a:t>
            </a:r>
            <a:r>
              <a:rPr lang="en-US" sz="2400" dirty="0" err="1" smtClean="0">
                <a:latin typeface="+mn-lt"/>
              </a:rPr>
              <a:t>scintilation</a:t>
            </a:r>
            <a:r>
              <a:rPr lang="en-US" sz="2400" dirty="0" smtClean="0">
                <a:latin typeface="+mn-lt"/>
              </a:rPr>
              <a:t>) proportional to I (ionization energy loss).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What are possible pitfalls or shortcomings of the simulation?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0" cy="914400"/>
          </a:xfrm>
        </p:spPr>
        <p:txBody>
          <a:bodyPr/>
          <a:lstStyle/>
          <a:p>
            <a:r>
              <a:rPr lang="en-US" dirty="0" smtClean="0"/>
              <a:t>Possible Broadening of the Correlation due to Birks Saturation?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effect which, for example, would induce additional fluctuations of the amount of the observed scintillation light, while keeping the amount of Cherenkov light unchanged.  </a:t>
            </a:r>
          </a:p>
          <a:p>
            <a:r>
              <a:rPr lang="en-US" dirty="0" smtClean="0"/>
              <a:t>Birks suppression is a potential source of such fluctuations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to evaluate this effect and understand its possible contribution to the energy resolution</a:t>
            </a:r>
          </a:p>
          <a:p>
            <a:r>
              <a:rPr lang="en-US" dirty="0" smtClean="0"/>
              <a:t>How would these fluctuations come about?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886200" y="3810000"/>
          <a:ext cx="1676400" cy="1257300"/>
        </p:xfrm>
        <a:graphic>
          <a:graphicData uri="http://schemas.openxmlformats.org/presentationml/2006/ole">
            <p:oleObj spid="_x0000_s1026" name="Equation" r:id="rId3" imgW="1015920" imgH="76176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67400" y="39624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Heavily ionizing particles produce less light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72400" cy="914400"/>
          </a:xfrm>
        </p:spPr>
        <p:txBody>
          <a:bodyPr/>
          <a:lstStyle/>
          <a:p>
            <a:r>
              <a:rPr lang="en-US" dirty="0" smtClean="0"/>
              <a:t>Scintillation Light from Hadron Showers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Scintillation light in hadron showers is produced primarily by:</a:t>
            </a:r>
          </a:p>
          <a:p>
            <a:pPr lvl="1"/>
            <a:r>
              <a:rPr lang="en-US" dirty="0" smtClean="0"/>
              <a:t>Electrons</a:t>
            </a:r>
          </a:p>
          <a:p>
            <a:pPr lvl="1"/>
            <a:r>
              <a:rPr lang="en-US" dirty="0" smtClean="0"/>
              <a:t>Pions</a:t>
            </a:r>
          </a:p>
          <a:p>
            <a:pPr lvl="1"/>
            <a:r>
              <a:rPr lang="en-US" dirty="0" smtClean="0"/>
              <a:t>Protons</a:t>
            </a:r>
          </a:p>
          <a:p>
            <a:pPr lvl="1"/>
            <a:r>
              <a:rPr lang="en-US" dirty="0" smtClean="0"/>
              <a:t>Heavy nuclear fragments</a:t>
            </a:r>
          </a:p>
          <a:p>
            <a:r>
              <a:rPr lang="en-US" dirty="0" smtClean="0"/>
              <a:t>Light produced by heavy fragments and very slow protons is suppressed</a:t>
            </a:r>
          </a:p>
          <a:p>
            <a:r>
              <a:rPr lang="en-US" dirty="0" smtClean="0"/>
              <a:t>Heavy fragments are always slow, hence heavily suppressed</a:t>
            </a:r>
          </a:p>
          <a:p>
            <a:r>
              <a:rPr lang="en-US" dirty="0" smtClean="0"/>
              <a:t>Protons can have a wide spectrum of energies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Birks Suppression</a:t>
            </a:r>
            <a:endParaRPr lang="en-US" dirty="0"/>
          </a:p>
        </p:txBody>
      </p:sp>
      <p:pic>
        <p:nvPicPr>
          <p:cNvPr id="6" name="Content Placeholder 5" descr="birks_suppresio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152399" y="1981200"/>
            <a:ext cx="4706361" cy="46482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1828800"/>
            <a:ext cx="3505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Using the Birks constant for BGO: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electrons – full scintillation down to ~50 </a:t>
            </a:r>
            <a:r>
              <a:rPr lang="en-US" sz="2000" dirty="0" err="1" smtClean="0">
                <a:latin typeface="+mn-lt"/>
              </a:rPr>
              <a:t>keV</a:t>
            </a:r>
            <a:r>
              <a:rPr lang="en-US" sz="2000" dirty="0" smtClean="0">
                <a:latin typeface="+mn-lt"/>
              </a:rPr>
              <a:t>, 40% at 10 </a:t>
            </a:r>
            <a:r>
              <a:rPr lang="en-US" sz="2000" dirty="0" err="1" smtClean="0">
                <a:latin typeface="+mn-lt"/>
              </a:rPr>
              <a:t>keV</a:t>
            </a:r>
            <a:endParaRPr lang="en-US" sz="20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protons – full scintillation above 100 </a:t>
            </a:r>
            <a:r>
              <a:rPr lang="en-US" sz="2000" dirty="0" err="1" smtClean="0">
                <a:latin typeface="+mn-lt"/>
              </a:rPr>
              <a:t>MeV</a:t>
            </a:r>
            <a:r>
              <a:rPr lang="en-US" sz="2000" dirty="0" smtClean="0">
                <a:latin typeface="+mn-lt"/>
              </a:rPr>
              <a:t>, ~80% at 10 </a:t>
            </a:r>
            <a:r>
              <a:rPr lang="en-US" sz="2000" dirty="0" err="1" smtClean="0">
                <a:latin typeface="+mn-lt"/>
              </a:rPr>
              <a:t>MeV</a:t>
            </a:r>
            <a:r>
              <a:rPr lang="en-US" sz="2000" dirty="0" smtClean="0">
                <a:latin typeface="+mn-lt"/>
              </a:rPr>
              <a:t>, ~ 20% at 1 </a:t>
            </a:r>
            <a:r>
              <a:rPr lang="en-US" sz="2000" dirty="0" err="1" smtClean="0">
                <a:latin typeface="+mn-lt"/>
              </a:rPr>
              <a:t>MeV</a:t>
            </a:r>
            <a:endParaRPr lang="en-US" sz="20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deuterons  - slightly more suppressed than protons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Caveat: Birks suppression is material dependent. In general not measured for crystals, yet. We should make the measurements for relevant crystals.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914400"/>
          </a:xfrm>
        </p:spPr>
        <p:txBody>
          <a:bodyPr/>
          <a:lstStyle/>
          <a:p>
            <a:r>
              <a:rPr lang="en-US" dirty="0" smtClean="0"/>
              <a:t>Hadron Showers: Where does the Energy go? Take 10 GeV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baseline="30000" dirty="0" smtClean="0"/>
              <a:t>- </a:t>
            </a:r>
            <a:r>
              <a:rPr lang="en-US" cap="small" dirty="0" smtClean="0"/>
              <a:t>(MCNPX)</a:t>
            </a:r>
            <a:endParaRPr lang="en-US" baseline="30000" dirty="0"/>
          </a:p>
        </p:txBody>
      </p:sp>
      <p:pic>
        <p:nvPicPr>
          <p:cNvPr id="6" name="Content Placeholder 5" descr="pi-_10_composition_ligh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381000" y="2667000"/>
            <a:ext cx="3806352" cy="3759312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pi-_10_composition_ions.eps"/>
          <p:cNvPicPr>
            <a:picLocks noChangeAspect="1"/>
          </p:cNvPicPr>
          <p:nvPr/>
        </p:nvPicPr>
        <p:blipFill>
          <a:blip r:embed="rId3" cstate="print"/>
          <a:srcRect t="15679" b="14559"/>
          <a:stretch>
            <a:fillRect/>
          </a:stretch>
        </p:blipFill>
        <p:spPr>
          <a:xfrm>
            <a:off x="4953000" y="2667000"/>
            <a:ext cx="3806352" cy="3759312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Shower Energy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4114800" cy="4387850"/>
          </a:xfrm>
        </p:spPr>
        <p:txBody>
          <a:bodyPr/>
          <a:lstStyle/>
          <a:p>
            <a:r>
              <a:rPr lang="en-US" dirty="0" smtClean="0"/>
              <a:t>Mostly electrons</a:t>
            </a:r>
          </a:p>
          <a:p>
            <a:r>
              <a:rPr lang="en-US" dirty="0" smtClean="0"/>
              <a:t>Protons </a:t>
            </a:r>
          </a:p>
          <a:p>
            <a:r>
              <a:rPr lang="en-US" dirty="0" smtClean="0"/>
              <a:t>Pions</a:t>
            </a:r>
          </a:p>
          <a:p>
            <a:r>
              <a:rPr lang="en-US" dirty="0" smtClean="0"/>
              <a:t>Protons are mostly non-relativistic, but they have quite a wide spread of energies</a:t>
            </a:r>
          </a:p>
          <a:p>
            <a:r>
              <a:rPr lang="en-US" dirty="0" smtClean="0"/>
              <a:t>Pions are mostly relativistic (not shown here)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5" descr="pi-_10_protons_beta.eps"/>
          <p:cNvPicPr>
            <a:picLocks noChangeAspect="1"/>
          </p:cNvPicPr>
          <p:nvPr/>
        </p:nvPicPr>
        <p:blipFill>
          <a:blip r:embed="rId2" cstate="print"/>
          <a:srcRect t="15679" b="14559"/>
          <a:stretch>
            <a:fillRect/>
          </a:stretch>
        </p:blipFill>
        <p:spPr>
          <a:xfrm>
            <a:off x="5105400" y="2133600"/>
            <a:ext cx="3806352" cy="3759312"/>
          </a:xfrm>
          <a:prstGeom prst="rect">
            <a:avLst/>
          </a:prstGeom>
          <a:solidFill>
            <a:srgbClr val="FFFFCC"/>
          </a:solidFill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</a:t>
            </a:r>
            <a:r>
              <a:rPr lang="en-US" dirty="0" smtClean="0"/>
              <a:t>E</a:t>
            </a:r>
            <a:r>
              <a:rPr lang="en-US" dirty="0" smtClean="0"/>
              <a:t>nergy Breakdown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itchFamily="18" charset="2"/>
                        </a:rPr>
                        <a:t>p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dirty="0" smtClean="0"/>
                        <a:t>, 10 GeV</a:t>
                      </a:r>
                      <a:endParaRPr lang="en-US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p</a:t>
                      </a:r>
                      <a:r>
                        <a:rPr lang="en-US" baseline="30000" dirty="0" smtClean="0">
                          <a:latin typeface="+mn-lt"/>
                        </a:rPr>
                        <a:t>-</a:t>
                      </a:r>
                      <a:r>
                        <a:rPr lang="en-US" dirty="0" smtClean="0"/>
                        <a:t>, 10 GeV</a:t>
                      </a:r>
                      <a:endParaRPr lang="en-US" dirty="0" smtClean="0">
                        <a:latin typeface="Symbol" pitchFamily="18" charset="2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p</a:t>
                      </a:r>
                      <a:r>
                        <a:rPr lang="en-US" baseline="30000" dirty="0" smtClean="0">
                          <a:latin typeface="+mn-lt"/>
                        </a:rPr>
                        <a:t>-</a:t>
                      </a:r>
                      <a:r>
                        <a:rPr lang="en-US" dirty="0" smtClean="0"/>
                        <a:t>, 100 GeV</a:t>
                      </a:r>
                      <a:endParaRPr lang="en-US" dirty="0" smtClean="0">
                        <a:latin typeface="Symbol" pitchFamily="18" charset="2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9.159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itchFamily="18" charset="2"/>
                        </a:rPr>
                        <a:t>         b</a:t>
                      </a:r>
                      <a:r>
                        <a:rPr lang="en-US" dirty="0" smtClean="0"/>
                        <a:t>&lt;0.4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0.4&lt;</a:t>
                      </a:r>
                      <a:r>
                        <a:rPr lang="en-US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/>
                        <a:t>&lt;0.6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0.6&lt;</a:t>
                      </a:r>
                      <a:r>
                        <a:rPr lang="en-US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/>
                        <a:t>&lt;0.7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+mn-lt"/>
                        </a:rPr>
                        <a:t>       </a:t>
                      </a:r>
                      <a:r>
                        <a:rPr lang="en-US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>
                          <a:latin typeface="+mn-lt"/>
                        </a:rPr>
                        <a:t>&gt;</a:t>
                      </a:r>
                      <a:r>
                        <a:rPr lang="en-US" dirty="0" smtClean="0"/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Deuterons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tritons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Heavy 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Ionization Energy Breakdown, Hadron Showers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772400" cy="4222750"/>
          </a:xfrm>
        </p:spPr>
        <p:txBody>
          <a:bodyPr/>
          <a:lstStyle/>
          <a:p>
            <a:r>
              <a:rPr lang="en-US" sz="2000" dirty="0" smtClean="0"/>
              <a:t>Electrons – 50% -&gt; 66% (10 – 100 GeV pions)</a:t>
            </a:r>
          </a:p>
          <a:p>
            <a:r>
              <a:rPr lang="en-US" sz="2000" dirty="0" smtClean="0"/>
              <a:t>Pions – 14% -&gt; 9%</a:t>
            </a:r>
          </a:p>
          <a:p>
            <a:r>
              <a:rPr lang="en-US" sz="2000" dirty="0" smtClean="0"/>
              <a:t>Heavy ions ~ 4%</a:t>
            </a:r>
          </a:p>
          <a:p>
            <a:r>
              <a:rPr lang="en-US" sz="2000" dirty="0" smtClean="0"/>
              <a:t>Protons – 16% -&gt; 11%</a:t>
            </a:r>
          </a:p>
          <a:p>
            <a:pPr>
              <a:buNone/>
            </a:pPr>
            <a:r>
              <a:rPr lang="en-US" sz="2000" dirty="0" smtClean="0"/>
              <a:t>Ionization energy of pions and electrons is fully converted to scintillation</a:t>
            </a:r>
          </a:p>
          <a:p>
            <a:pPr>
              <a:buNone/>
            </a:pPr>
            <a:r>
              <a:rPr lang="en-US" sz="2000" dirty="0" smtClean="0"/>
              <a:t>Heavy ions contribute rather small fraction of the ionization energy and they are all heavily suppressed</a:t>
            </a:r>
          </a:p>
          <a:p>
            <a:pPr>
              <a:buNone/>
            </a:pPr>
            <a:r>
              <a:rPr lang="en-US" sz="2000" dirty="0" smtClean="0"/>
              <a:t>Protons are the biggest (after electrons) contributor to the ionization energy. They have broad energy distribution, hence a distribution of the suppression factors. It is important to check the simulation of the nucleons in the hadronic cascades.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12093</TotalTime>
  <Words>833</Words>
  <Application>Microsoft Office PowerPoint</Application>
  <PresentationFormat>On-screen Show (4:3)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Metro</vt:lpstr>
      <vt:lpstr>MathType 6.0 Equation</vt:lpstr>
      <vt:lpstr>Very low energy Particles in hadron showers  (progress report)</vt:lpstr>
      <vt:lpstr>Who Cares? What is the Problem?</vt:lpstr>
      <vt:lpstr>Possible Broadening of the Correlation due to Birks Saturation? </vt:lpstr>
      <vt:lpstr>Scintillation Light from Hadron Showers</vt:lpstr>
      <vt:lpstr>Birks Suppression</vt:lpstr>
      <vt:lpstr>Hadron Showers: Where does the Energy go? Take 10 GeV p- (MCNPX)</vt:lpstr>
      <vt:lpstr>Shower Energy Deposition</vt:lpstr>
      <vt:lpstr>Ionization Energy Breakdown</vt:lpstr>
      <vt:lpstr>The Ionization Energy Breakdown, Hadron Showers</vt:lpstr>
      <vt:lpstr>Slide 10</vt:lpstr>
      <vt:lpstr>Nucleons, Part I: Production Spectra</vt:lpstr>
      <vt:lpstr>Nucleons, Part II: What does GEANT do with them? Low Energy Protons</vt:lpstr>
      <vt:lpstr>Nucleons, Part II: What does GEANT do with them? Medium Energy Protons</vt:lpstr>
      <vt:lpstr>Nucleons, Part II: What does GEANT do with them? Low Energy Neutrons</vt:lpstr>
      <vt:lpstr>Nucleons, Part II: What does GEANT do with them? Medium Energy Neutrons</vt:lpstr>
      <vt:lpstr>Instead of Conclusions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266</cp:revision>
  <dcterms:created xsi:type="dcterms:W3CDTF">2008-06-23T01:30:04Z</dcterms:created>
  <dcterms:modified xsi:type="dcterms:W3CDTF">2010-02-23T06:05:35Z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