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17.xml" ContentType="application/vnd.openxmlformats-officedocument.presentationml.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slides/slide127.xml" ContentType="application/vnd.openxmlformats-officedocument.presentationml.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15.xml" ContentType="application/vnd.openxmlformats-officedocument.presentationml.slideLayout+xml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slides/slide75.xml" ContentType="application/vnd.openxmlformats-officedocument.presentationml.slide+xml"/>
  <Default Extension="xls" ContentType="application/vnd.ms-excel"/>
  <Override PartName="/ppt/slides/slide85.xml" ContentType="application/vnd.openxmlformats-officedocument.presentationml.slide+xml"/>
  <Override PartName="/ppt/embeddings/oleObject1.bin" ContentType="application/vnd.openxmlformats-officedocument.oleObject"/>
  <Override PartName="/ppt/embeddings/oleObject13.bin" ContentType="application/vnd.openxmlformats-officedocument.oleObject"/>
  <Override PartName="/ppt/slides/slide95.xml" ContentType="application/vnd.openxmlformats-officedocument.presentationml.slide+xml"/>
  <Override PartName="/ppt/embeddings/oleObject23.bin" ContentType="application/vnd.openxmlformats-officedocument.oleObject"/>
  <Override PartName="/ppt/slides/slide103.xml" ContentType="application/vnd.openxmlformats-officedocument.presentationml.slide+xml"/>
  <Default Extension="jpeg" ContentType="image/jpeg"/>
  <Override PartName="/ppt/notesSlides/notesSlide11.xml" ContentType="application/vnd.openxmlformats-officedocument.presentationml.notesSlide+xml"/>
  <Override PartName="/ppt/slides/slide112.xml" ContentType="application/vnd.openxmlformats-officedocument.presentationml.slide+xml"/>
  <Override PartName="/ppt/slides/slide13.xml" ContentType="application/vnd.openxmlformats-officedocument.presentationml.slide+xml"/>
  <Override PartName="/ppt/slides/slide122.xml" ContentType="application/vnd.openxmlformats-officedocument.presentationml.slide+xml"/>
  <Override PartName="/ppt/embeddings/oleObject7.bin" ContentType="application/vnd.openxmlformats-officedocument.oleObject"/>
  <Override PartName="/ppt/slides/slide23.xml" ContentType="application/vnd.openxmlformats-officedocument.presentationml.slide+xml"/>
  <Override PartName="/ppt/embeddings/oleObject19.bin" ContentType="application/vnd.openxmlformats-officedocument.oleObject"/>
  <Override PartName="/ppt/slides/slide1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08.xml" ContentType="application/vnd.openxmlformats-officedocument.presentationml.slide+xml"/>
  <Override PartName="/ppt/slides/slide42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7.xml" ContentType="application/vnd.openxmlformats-officedocument.presentationml.notesSlide+xml"/>
  <Override PartName="/ppt/slides/slide118.xml" ContentType="application/vnd.openxmlformats-officedocument.presentationml.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slides/slide128.xml" ContentType="application/vnd.openxmlformats-officedocument.presentationml.slide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38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90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s/slide76.xml" ContentType="application/vnd.openxmlformats-officedocument.presentationml.slide+xml"/>
  <Default Extension="emf" ContentType="image/x-emf"/>
  <Override PartName="/ppt/slides/slide86.xml" ContentType="application/vnd.openxmlformats-officedocument.presentationml.slide+xml"/>
  <Override PartName="/ppt/embeddings/oleObject2.bin" ContentType="application/vnd.openxmlformats-officedocument.oleObject"/>
  <Override PartName="/ppt/charts/chart1.xml" ContentType="application/vnd.openxmlformats-officedocument.drawingml.chart+xml"/>
  <Override PartName="/ppt/embeddings/oleObject14.bin" ContentType="application/vnd.openxmlformats-officedocument.oleObject"/>
  <Override PartName="/ppt/embeddings/oleObject24.bin" ContentType="application/vnd.openxmlformats-officedocument.oleObject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3.xml" ContentType="application/vnd.openxmlformats-officedocument.presentationml.slide+xml"/>
  <Override PartName="/ppt/slides/slide14.xml" ContentType="application/vnd.openxmlformats-officedocument.presentationml.slide+xml"/>
  <Override PartName="/ppt/slides/slide123.xml" ContentType="application/vnd.openxmlformats-officedocument.presentationml.slide+xml"/>
  <Override PartName="/ppt/embeddings/oleObject8.bin" ContentType="application/vnd.openxmlformats-officedocument.oleObject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s/slide132.xml" ContentType="application/vnd.openxmlformats-officedocument.presentationml.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s/slide109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tableStyles.xml" ContentType="application/vnd.openxmlformats-officedocument.presentationml.tableStyles+xml"/>
  <Override PartName="/ppt/slides/slide119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62.xml" ContentType="application/vnd.openxmlformats-officedocument.presentationml.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s/slide81.xml" ContentType="application/vnd.openxmlformats-officedocument.presentationml.slide+xml"/>
  <Override PartName="/ppt/slides/slide49.xml" ContentType="application/vnd.openxmlformats-officedocument.presentationml.slide+xml"/>
  <Override PartName="/ppt/embeddings/oleObject10.bin" ContentType="application/vnd.openxmlformats-officedocument.oleObject"/>
  <Override PartName="/ppt/slides/slide58.xml" ContentType="application/vnd.openxmlformats-officedocument.presentationml.slide+xml"/>
  <Override PartName="/ppt/slides/slide91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s/slide77.xml" ContentType="application/vnd.openxmlformats-officedocument.presentationml.slide+xml"/>
  <Override PartName="/ppt/slides/slide87.xml" ContentType="application/vnd.openxmlformats-officedocument.presentationml.slide+xml"/>
  <Override PartName="/ppt/embeddings/oleObject3.bin" ContentType="application/vnd.openxmlformats-officedocument.oleObject"/>
  <Override PartName="/ppt/embeddings/oleObject15.bin" ContentType="application/vnd.openxmlformats-officedocument.oleObject"/>
  <Override PartName="/ppt/slides/slide9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04.xml" ContentType="application/vnd.openxmlformats-officedocument.presentationml.slide+xml"/>
  <Override PartName="/ppt/notesSlides/notesSlide9.xml" ContentType="application/vnd.openxmlformats-officedocument.presentationml.notesSlide+xml"/>
  <Default Extension="gif" ContentType="image/gif"/>
  <Override PartName="/ppt/slides/slide114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slides/slide124.xml" ContentType="application/vnd.openxmlformats-officedocument.presentationml.slide+xml"/>
  <Override PartName="/ppt/embeddings/oleObject9.bin" ContentType="application/vnd.openxmlformats-officedocument.oleObject"/>
  <Override PartName="/ppt/slides/slide25.xml" ContentType="application/vnd.openxmlformats-officedocument.presentationml.slide+xml"/>
  <Override PartName="/ppt/slides/slide133.xml" ContentType="application/vnd.openxmlformats-officedocument.presentationml.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s/slide129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2.xml" ContentType="application/vnd.openxmlformats-officedocument.presentationml.slide+xml"/>
  <Override PartName="/ppt/embeddings/oleObject11.bin" ContentType="application/vnd.openxmlformats-officedocument.oleObject"/>
  <Override PartName="/ppt/slides/slide92.xml" ContentType="application/vnd.openxmlformats-officedocument.presentationml.slide+xml"/>
  <Override PartName="/ppt/slides/slide59.xml" ContentType="application/vnd.openxmlformats-officedocument.presentationml.slide+xml"/>
  <Override PartName="/ppt/embeddings/oleObject20.bin" ContentType="application/vnd.openxmlformats-officedocument.oleObject"/>
  <Override PartName="/ppt/slides/slide100.xml" ContentType="application/vnd.openxmlformats-officedocument.presentationml.slide+xml"/>
  <Override PartName="/ppt/slides/slide69.xml" ContentType="application/vnd.openxmlformats-officedocument.presentationml.slide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s/slide78.xml" ContentType="application/vnd.openxmlformats-officedocument.presentationml.slide+xml"/>
  <Override PartName="/ppt/slides/slide10.xml" ContentType="application/vnd.openxmlformats-officedocument.presentationml.slide+xml"/>
  <Override PartName="/ppt/slides/slide88.xml" ContentType="application/vnd.openxmlformats-officedocument.presentationml.slide+xml"/>
  <Override PartName="/ppt/embeddings/oleObject4.bin" ContentType="application/vnd.openxmlformats-officedocument.oleObject"/>
  <Override PartName="/ppt/slides/slide20.xml" ContentType="application/vnd.openxmlformats-officedocument.presentationml.slide+xml"/>
  <Override PartName="/ppt/embeddings/oleObject16.bin" ContentType="application/vnd.openxmlformats-officedocument.oleObject"/>
  <Override PartName="/ppt/slides/slide97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05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15.xml" ContentType="application/vnd.openxmlformats-officedocument.presentationml.slide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125.xml" ContentType="application/vnd.openxmlformats-officedocument.presentationml.slide+xml"/>
  <Override PartName="/ppt/embeddings/Microsoft_Equation1.bin" ContentType="application/vnd.openxmlformats-officedocument.oleObject"/>
  <Override PartName="/ppt/slides/slide26.xml" ContentType="application/vnd.openxmlformats-officedocument.presentationml.slide+xml"/>
  <Default Extension="pict" ContentType="image/pict"/>
  <Override PartName="/ppt/slides/slide134.xml" ContentType="application/vnd.openxmlformats-officedocument.presentationml.slide+xml"/>
  <Default Extension="rels" ContentType="application/vnd.openxmlformats-package.relationships+xml"/>
  <Override PartName="/ppt/slides/slide35.xml" ContentType="application/vnd.openxmlformats-officedocument.presentationml.slide+xml"/>
  <Override PartName="/ppt/slides/slide7.xml" ContentType="application/vnd.openxmlformats-officedocument.presentationml.slide+xml"/>
  <Default Extension="wmf" ContentType="image/x-wmf"/>
  <Override PartName="/ppt/slideLayouts/slideLayout8.xml" ContentType="application/vnd.openxmlformats-officedocument.presentationml.slideLayout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s/slide73.xml" ContentType="application/vnd.openxmlformats-officedocument.presentationml.slide+xml"/>
  <Override PartName="/ppt/presentation.xml" ContentType="application/vnd.openxmlformats-officedocument.presentationml.presentation.main+xml"/>
  <Override PartName="/ppt/slides/slide83.xml" ContentType="application/vnd.openxmlformats-officedocument.presentationml.slide+xml"/>
  <Override PartName="/ppt/embeddings/oleObject12.bin" ContentType="application/vnd.openxmlformats-officedocument.oleObject"/>
  <Override PartName="/ppt/slides/slide93.xml" ContentType="application/vnd.openxmlformats-officedocument.presentationml.slide+xml"/>
  <Override PartName="/ppt/embeddings/oleObject21.bin" ContentType="application/vnd.openxmlformats-officedocument.oleObject"/>
  <Override PartName="/ppt/slides/slide101.xml" ContentType="application/vnd.openxmlformats-officedocument.presentationml.slide+xml"/>
  <Override PartName="/ppt/theme/theme5.xml" ContentType="application/vnd.openxmlformats-officedocument.theme+xml"/>
  <Override PartName="/ppt/notesSlides/notesSlide6.xml" ContentType="application/vnd.openxmlformats-officedocument.presentationml.notesSlide+xml"/>
  <Override PartName="/ppt/slides/slide79.xml" ContentType="application/vnd.openxmlformats-officedocument.presentationml.slide+xml"/>
  <Override PartName="/ppt/slides/slide110.xml" ContentType="application/vnd.openxmlformats-officedocument.presentationml.slide+xml"/>
  <Override PartName="/ppt/slides/slide11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20.xml" ContentType="application/vnd.openxmlformats-officedocument.presentationml.slide+xml"/>
  <Override PartName="/ppt/slides/slide89.xml" ContentType="application/vnd.openxmlformats-officedocument.presentationml.slide+xml"/>
  <Override PartName="/ppt/slides/slide21.xml" ContentType="application/vnd.openxmlformats-officedocument.presentationml.slide+xml"/>
  <Override PartName="/ppt/embeddings/oleObject5.bin" ContentType="application/vnd.openxmlformats-officedocument.oleObject"/>
  <Override PartName="/ppt/slides/slide98.xml" ContentType="application/vnd.openxmlformats-officedocument.presentationml.slide+xml"/>
  <Override PartName="/ppt/embeddings/oleObject17.bin" ContentType="application/vnd.openxmlformats-officedocument.oleObject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4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116.xml" ContentType="application/vnd.openxmlformats-officedocument.presentationml.slide+xml"/>
  <Override PartName="/ppt/slides/slide17.xml" ContentType="application/vnd.openxmlformats-officedocument.presentationml.slide+xml"/>
  <Override PartName="/ppt/slides/slide126.xml" ContentType="application/vnd.openxmlformats-officedocument.presentationml.slide+xml"/>
  <Override PartName="/ppt/embeddings/Microsoft_Equation2.bin" ContentType="application/vnd.openxmlformats-officedocument.oleObject"/>
  <Override PartName="/ppt/slides/slide27.xml" ContentType="application/vnd.openxmlformats-officedocument.presentationml.slide+xml"/>
  <Override PartName="/ppt/slides/slide135.xml" ContentType="application/vnd.openxmlformats-officedocument.presentationml.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Default Extension="pdf" ContentType="application/pdf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65.xml" ContentType="application/vnd.openxmlformats-officedocument.presentationml.slide+xml"/>
  <Override PartName="/ppt/embeddings/Microsoft_Equation8.bin" ContentType="application/vnd.openxmlformats-officedocument.oleObject"/>
  <Override PartName="/ppt/notesSlides/notesSlide1.xml" ContentType="application/vnd.openxmlformats-officedocument.presentationml.notesSlide+xml"/>
  <Override PartName="/ppt/slides/slide74.xml" ContentType="application/vnd.openxmlformats-officedocument.presentationml.slide+xml"/>
  <Override PartName="/ppt/slides/slide84.xml" ContentType="application/vnd.openxmlformats-officedocument.presentationml.slide+xml"/>
  <Override PartName="/ppt/slides/slide94.xml" ContentType="application/vnd.openxmlformats-officedocument.presentationml.slide+xml"/>
  <Override PartName="/ppt/embeddings/oleObject22.bin" ContentType="application/vnd.openxmlformats-officedocument.oleObject"/>
  <Override PartName="/ppt/slides/slide102.xml" ContentType="application/vnd.openxmlformats-officedocument.presentationml.slide+xml"/>
  <Override PartName="/ppt/theme/theme6.xml" ContentType="application/vnd.openxmlformats-officedocument.theme+xml"/>
  <Override PartName="/ppt/notesSlides/notesSlide7.xml" ContentType="application/vnd.openxmlformats-officedocument.presentationml.notesSlide+xml"/>
  <Override PartName="/ppt/slides/slide111.xml" ContentType="application/vnd.openxmlformats-officedocument.presentationml.slide+xml"/>
  <Override PartName="/ppt/slides/slide12.xml" ContentType="application/vnd.openxmlformats-officedocument.presentationml.slide+xml"/>
  <Override PartName="/ppt/slides/slide121.xml" ContentType="application/vnd.openxmlformats-officedocument.presentationml.slide+xml"/>
  <Override PartName="/ppt/embeddings/oleObject6.bin" ContentType="application/vnd.openxmlformats-officedocument.oleObject"/>
  <Override PartName="/ppt/slides/slide22.xml" ContentType="application/vnd.openxmlformats-officedocument.presentationml.slide+xml"/>
  <Override PartName="/ppt/embeddings/oleObject18.bin" ContentType="application/vnd.openxmlformats-officedocument.oleObject"/>
  <Override PartName="/ppt/slides/slide130.xml" ContentType="application/vnd.openxmlformats-officedocument.presentationml.slide+xml"/>
  <Override PartName="/ppt/slides/slide99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s/slide107.xml" ContentType="application/vnd.openxmlformats-officedocument.presentationml.slide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674" r:id="rId3"/>
    <p:sldMasterId id="2147483680" r:id="rId4"/>
  </p:sldMasterIdLst>
  <p:notesMasterIdLst>
    <p:notesMasterId r:id="rId140"/>
  </p:notesMasterIdLst>
  <p:handoutMasterIdLst>
    <p:handoutMasterId r:id="rId141"/>
  </p:handoutMasterIdLst>
  <p:sldIdLst>
    <p:sldId id="256" r:id="rId5"/>
    <p:sldId id="439" r:id="rId6"/>
    <p:sldId id="606" r:id="rId7"/>
    <p:sldId id="464" r:id="rId8"/>
    <p:sldId id="465" r:id="rId9"/>
    <p:sldId id="717" r:id="rId10"/>
    <p:sldId id="469" r:id="rId11"/>
    <p:sldId id="426" r:id="rId12"/>
    <p:sldId id="604" r:id="rId13"/>
    <p:sldId id="429" r:id="rId14"/>
    <p:sldId id="431" r:id="rId15"/>
    <p:sldId id="432" r:id="rId16"/>
    <p:sldId id="447" r:id="rId17"/>
    <p:sldId id="568" r:id="rId18"/>
    <p:sldId id="569" r:id="rId19"/>
    <p:sldId id="570" r:id="rId20"/>
    <p:sldId id="571" r:id="rId21"/>
    <p:sldId id="451" r:id="rId22"/>
    <p:sldId id="448" r:id="rId23"/>
    <p:sldId id="449" r:id="rId24"/>
    <p:sldId id="603" r:id="rId25"/>
    <p:sldId id="443" r:id="rId26"/>
    <p:sldId id="444" r:id="rId27"/>
    <p:sldId id="417" r:id="rId28"/>
    <p:sldId id="420" r:id="rId29"/>
    <p:sldId id="452" r:id="rId30"/>
    <p:sldId id="435" r:id="rId31"/>
    <p:sldId id="492" r:id="rId32"/>
    <p:sldId id="566" r:id="rId33"/>
    <p:sldId id="438" r:id="rId34"/>
    <p:sldId id="518" r:id="rId35"/>
    <p:sldId id="584" r:id="rId36"/>
    <p:sldId id="456" r:id="rId37"/>
    <p:sldId id="414" r:id="rId38"/>
    <p:sldId id="453" r:id="rId39"/>
    <p:sldId id="454" r:id="rId40"/>
    <p:sldId id="723" r:id="rId41"/>
    <p:sldId id="598" r:id="rId42"/>
    <p:sldId id="459" r:id="rId43"/>
    <p:sldId id="427" r:id="rId44"/>
    <p:sldId id="367" r:id="rId45"/>
    <p:sldId id="458" r:id="rId46"/>
    <p:sldId id="442" r:id="rId47"/>
    <p:sldId id="471" r:id="rId48"/>
    <p:sldId id="608" r:id="rId49"/>
    <p:sldId id="609" r:id="rId50"/>
    <p:sldId id="610" r:id="rId51"/>
    <p:sldId id="718" r:id="rId52"/>
    <p:sldId id="612" r:id="rId53"/>
    <p:sldId id="613" r:id="rId54"/>
    <p:sldId id="614" r:id="rId55"/>
    <p:sldId id="615" r:id="rId56"/>
    <p:sldId id="616" r:id="rId57"/>
    <p:sldId id="617" r:id="rId58"/>
    <p:sldId id="716" r:id="rId59"/>
    <p:sldId id="704" r:id="rId60"/>
    <p:sldId id="620" r:id="rId61"/>
    <p:sldId id="621" r:id="rId62"/>
    <p:sldId id="622" r:id="rId63"/>
    <p:sldId id="623" r:id="rId64"/>
    <p:sldId id="719" r:id="rId65"/>
    <p:sldId id="625" r:id="rId66"/>
    <p:sldId id="626" r:id="rId67"/>
    <p:sldId id="627" r:id="rId68"/>
    <p:sldId id="628" r:id="rId69"/>
    <p:sldId id="629" r:id="rId70"/>
    <p:sldId id="630" r:id="rId71"/>
    <p:sldId id="631" r:id="rId72"/>
    <p:sldId id="632" r:id="rId73"/>
    <p:sldId id="720" r:id="rId74"/>
    <p:sldId id="634" r:id="rId75"/>
    <p:sldId id="635" r:id="rId76"/>
    <p:sldId id="699" r:id="rId77"/>
    <p:sldId id="721" r:id="rId78"/>
    <p:sldId id="644" r:id="rId79"/>
    <p:sldId id="645" r:id="rId80"/>
    <p:sldId id="646" r:id="rId81"/>
    <p:sldId id="647" r:id="rId82"/>
    <p:sldId id="648" r:id="rId83"/>
    <p:sldId id="649" r:id="rId84"/>
    <p:sldId id="650" r:id="rId85"/>
    <p:sldId id="651" r:id="rId86"/>
    <p:sldId id="652" r:id="rId87"/>
    <p:sldId id="653" r:id="rId88"/>
    <p:sldId id="654" r:id="rId89"/>
    <p:sldId id="726" r:id="rId90"/>
    <p:sldId id="722" r:id="rId91"/>
    <p:sldId id="729" r:id="rId92"/>
    <p:sldId id="659" r:id="rId93"/>
    <p:sldId id="658" r:id="rId94"/>
    <p:sldId id="727" r:id="rId95"/>
    <p:sldId id="730" r:id="rId96"/>
    <p:sldId id="660" r:id="rId97"/>
    <p:sldId id="661" r:id="rId98"/>
    <p:sldId id="732" r:id="rId99"/>
    <p:sldId id="662" r:id="rId100"/>
    <p:sldId id="703" r:id="rId101"/>
    <p:sldId id="664" r:id="rId102"/>
    <p:sldId id="665" r:id="rId103"/>
    <p:sldId id="666" r:id="rId104"/>
    <p:sldId id="667" r:id="rId105"/>
    <p:sldId id="668" r:id="rId106"/>
    <p:sldId id="715" r:id="rId107"/>
    <p:sldId id="671" r:id="rId108"/>
    <p:sldId id="672" r:id="rId109"/>
    <p:sldId id="713" r:id="rId110"/>
    <p:sldId id="675" r:id="rId111"/>
    <p:sldId id="676" r:id="rId112"/>
    <p:sldId id="706" r:id="rId113"/>
    <p:sldId id="708" r:id="rId114"/>
    <p:sldId id="679" r:id="rId115"/>
    <p:sldId id="680" r:id="rId116"/>
    <p:sldId id="681" r:id="rId117"/>
    <p:sldId id="710" r:id="rId118"/>
    <p:sldId id="682" r:id="rId119"/>
    <p:sldId id="683" r:id="rId120"/>
    <p:sldId id="733" r:id="rId121"/>
    <p:sldId id="685" r:id="rId122"/>
    <p:sldId id="686" r:id="rId123"/>
    <p:sldId id="687" r:id="rId124"/>
    <p:sldId id="689" r:id="rId125"/>
    <p:sldId id="690" r:id="rId126"/>
    <p:sldId id="691" r:id="rId127"/>
    <p:sldId id="692" r:id="rId128"/>
    <p:sldId id="693" r:id="rId129"/>
    <p:sldId id="694" r:id="rId130"/>
    <p:sldId id="695" r:id="rId131"/>
    <p:sldId id="696" r:id="rId132"/>
    <p:sldId id="697" r:id="rId133"/>
    <p:sldId id="698" r:id="rId134"/>
    <p:sldId id="637" r:id="rId135"/>
    <p:sldId id="638" r:id="rId136"/>
    <p:sldId id="641" r:id="rId137"/>
    <p:sldId id="724" r:id="rId138"/>
    <p:sldId id="643" r:id="rId139"/>
  </p:sldIdLst>
  <p:sldSz cx="9906000" cy="6858000" type="A4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>
    <p:present/>
    <p:sldAll/>
    <p:penClr>
      <a:schemeClr val="tx1"/>
    </p:penClr>
  </p:showPr>
  <p:clrMru>
    <a:srgbClr val="8C464D"/>
    <a:srgbClr val="8C584C"/>
    <a:srgbClr val="FF0000"/>
    <a:srgbClr val="66CCFF"/>
    <a:srgbClr val="0000FF"/>
    <a:srgbClr val="6666FF"/>
    <a:srgbClr val="00FF00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268" autoAdjust="0"/>
    <p:restoredTop sz="94662" autoAdjust="0"/>
  </p:normalViewPr>
  <p:slideViewPr>
    <p:cSldViewPr snapToGrid="0">
      <p:cViewPr varScale="1">
        <p:scale>
          <a:sx n="105" d="100"/>
          <a:sy n="105" d="100"/>
        </p:scale>
        <p:origin x="-752" y="-112"/>
      </p:cViewPr>
      <p:guideLst>
        <p:guide orient="horz" pos="1959"/>
        <p:guide pos="2831"/>
      </p:guideLst>
    </p:cSldViewPr>
  </p:slideViewPr>
  <p:outlineViewPr>
    <p:cViewPr varScale="1">
      <p:scale>
        <a:sx n="170" d="200"/>
        <a:sy n="170" d="200"/>
      </p:scale>
      <p:origin x="198" y="745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120" Type="http://schemas.openxmlformats.org/officeDocument/2006/relationships/slide" Target="slides/slide116.xml"/><Relationship Id="rId121" Type="http://schemas.openxmlformats.org/officeDocument/2006/relationships/slide" Target="slides/slide117.xml"/><Relationship Id="rId122" Type="http://schemas.openxmlformats.org/officeDocument/2006/relationships/slide" Target="slides/slide118.xml"/><Relationship Id="rId123" Type="http://schemas.openxmlformats.org/officeDocument/2006/relationships/slide" Target="slides/slide119.xml"/><Relationship Id="rId124" Type="http://schemas.openxmlformats.org/officeDocument/2006/relationships/slide" Target="slides/slide120.xml"/><Relationship Id="rId125" Type="http://schemas.openxmlformats.org/officeDocument/2006/relationships/slide" Target="slides/slide121.xml"/><Relationship Id="rId126" Type="http://schemas.openxmlformats.org/officeDocument/2006/relationships/slide" Target="slides/slide122.xml"/><Relationship Id="rId127" Type="http://schemas.openxmlformats.org/officeDocument/2006/relationships/slide" Target="slides/slide123.xml"/><Relationship Id="rId128" Type="http://schemas.openxmlformats.org/officeDocument/2006/relationships/slide" Target="slides/slide124.xml"/><Relationship Id="rId129" Type="http://schemas.openxmlformats.org/officeDocument/2006/relationships/slide" Target="slides/slide12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101" Type="http://schemas.openxmlformats.org/officeDocument/2006/relationships/slide" Target="slides/slide97.xml"/><Relationship Id="rId102" Type="http://schemas.openxmlformats.org/officeDocument/2006/relationships/slide" Target="slides/slide98.xml"/><Relationship Id="rId103" Type="http://schemas.openxmlformats.org/officeDocument/2006/relationships/slide" Target="slides/slide99.xml"/><Relationship Id="rId104" Type="http://schemas.openxmlformats.org/officeDocument/2006/relationships/slide" Target="slides/slide100.xml"/><Relationship Id="rId105" Type="http://schemas.openxmlformats.org/officeDocument/2006/relationships/slide" Target="slides/slide101.xml"/><Relationship Id="rId106" Type="http://schemas.openxmlformats.org/officeDocument/2006/relationships/slide" Target="slides/slide102.xml"/><Relationship Id="rId107" Type="http://schemas.openxmlformats.org/officeDocument/2006/relationships/slide" Target="slides/slide103.xml"/><Relationship Id="rId108" Type="http://schemas.openxmlformats.org/officeDocument/2006/relationships/slide" Target="slides/slide104.xml"/><Relationship Id="rId109" Type="http://schemas.openxmlformats.org/officeDocument/2006/relationships/slide" Target="slides/slide105.xml"/><Relationship Id="rId97" Type="http://schemas.openxmlformats.org/officeDocument/2006/relationships/slide" Target="slides/slide93.xml"/><Relationship Id="rId98" Type="http://schemas.openxmlformats.org/officeDocument/2006/relationships/slide" Target="slides/slide94.xml"/><Relationship Id="rId99" Type="http://schemas.openxmlformats.org/officeDocument/2006/relationships/slide" Target="slides/slide95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00" Type="http://schemas.openxmlformats.org/officeDocument/2006/relationships/slide" Target="slides/slide96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30" Type="http://schemas.openxmlformats.org/officeDocument/2006/relationships/slide" Target="slides/slide126.xml"/><Relationship Id="rId131" Type="http://schemas.openxmlformats.org/officeDocument/2006/relationships/slide" Target="slides/slide127.xml"/><Relationship Id="rId132" Type="http://schemas.openxmlformats.org/officeDocument/2006/relationships/slide" Target="slides/slide128.xml"/><Relationship Id="rId133" Type="http://schemas.openxmlformats.org/officeDocument/2006/relationships/slide" Target="slides/slide129.xml"/><Relationship Id="rId134" Type="http://schemas.openxmlformats.org/officeDocument/2006/relationships/slide" Target="slides/slide130.xml"/><Relationship Id="rId135" Type="http://schemas.openxmlformats.org/officeDocument/2006/relationships/slide" Target="slides/slide131.xml"/><Relationship Id="rId136" Type="http://schemas.openxmlformats.org/officeDocument/2006/relationships/slide" Target="slides/slide132.xml"/><Relationship Id="rId137" Type="http://schemas.openxmlformats.org/officeDocument/2006/relationships/slide" Target="slides/slide133.xml"/><Relationship Id="rId138" Type="http://schemas.openxmlformats.org/officeDocument/2006/relationships/slide" Target="slides/slide134.xml"/><Relationship Id="rId139" Type="http://schemas.openxmlformats.org/officeDocument/2006/relationships/slide" Target="slides/slide13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110" Type="http://schemas.openxmlformats.org/officeDocument/2006/relationships/slide" Target="slides/slide106.xml"/><Relationship Id="rId111" Type="http://schemas.openxmlformats.org/officeDocument/2006/relationships/slide" Target="slides/slide107.xml"/><Relationship Id="rId112" Type="http://schemas.openxmlformats.org/officeDocument/2006/relationships/slide" Target="slides/slide108.xml"/><Relationship Id="rId113" Type="http://schemas.openxmlformats.org/officeDocument/2006/relationships/slide" Target="slides/slide109.xml"/><Relationship Id="rId114" Type="http://schemas.openxmlformats.org/officeDocument/2006/relationships/slide" Target="slides/slide110.xml"/><Relationship Id="rId115" Type="http://schemas.openxmlformats.org/officeDocument/2006/relationships/slide" Target="slides/slide111.xml"/><Relationship Id="rId116" Type="http://schemas.openxmlformats.org/officeDocument/2006/relationships/slide" Target="slides/slide112.xml"/><Relationship Id="rId117" Type="http://schemas.openxmlformats.org/officeDocument/2006/relationships/slide" Target="slides/slide113.xml"/><Relationship Id="rId118" Type="http://schemas.openxmlformats.org/officeDocument/2006/relationships/slide" Target="slides/slide114.xml"/><Relationship Id="rId119" Type="http://schemas.openxmlformats.org/officeDocument/2006/relationships/slide" Target="slides/slide11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140" Type="http://schemas.openxmlformats.org/officeDocument/2006/relationships/notesMaster" Target="notesMasters/notesMaster1.xml"/><Relationship Id="rId141" Type="http://schemas.openxmlformats.org/officeDocument/2006/relationships/handoutMaster" Target="handoutMasters/handoutMaster1.xml"/><Relationship Id="rId142" Type="http://schemas.openxmlformats.org/officeDocument/2006/relationships/printerSettings" Target="printerSettings/printerSettings1.bin"/><Relationship Id="rId143" Type="http://schemas.openxmlformats.org/officeDocument/2006/relationships/presProps" Target="presProps.xml"/><Relationship Id="rId144" Type="http://schemas.openxmlformats.org/officeDocument/2006/relationships/viewProps" Target="viewProps.xml"/><Relationship Id="rId145" Type="http://schemas.openxmlformats.org/officeDocument/2006/relationships/theme" Target="theme/theme1.xml"/><Relationship Id="rId146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cker:Documents:CTF3:Images:pb-ac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baseline="0"/>
              <a:t>Accelerating gradient</a:t>
            </a:r>
            <a:endParaRPr lang="en-US"/>
          </a:p>
        </c:rich>
      </c:tx>
      <c:layout>
        <c:manualLayout>
          <c:xMode val="edge"/>
          <c:yMode val="edge"/>
          <c:x val="0.166262226822829"/>
          <c:y val="0.00199852813239727"/>
        </c:manualLayout>
      </c:layout>
    </c:title>
    <c:plotArea>
      <c:layout>
        <c:manualLayout>
          <c:layoutTarget val="inner"/>
          <c:xMode val="edge"/>
          <c:yMode val="edge"/>
          <c:x val="0.115136999088503"/>
          <c:y val="0.0375116652085156"/>
          <c:w val="0.841507813615348"/>
          <c:h val="0.798225065616798"/>
        </c:manualLayout>
      </c:layout>
      <c:scatterChart>
        <c:scatterStyle val="lineMarker"/>
        <c:ser>
          <c:idx val="0"/>
          <c:order val="0"/>
          <c:tx>
            <c:v>Expected</c:v>
          </c:tx>
          <c:marker>
            <c:symbol val="none"/>
          </c:marker>
          <c:xVal>
            <c:numRef>
              <c:f>Sheet1!$I$33:$I$81</c:f>
              <c:numCache>
                <c:formatCode>0.00E+00</c:formatCode>
                <c:ptCount val="49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</c:numCache>
            </c:numRef>
          </c:xVal>
          <c:yVal>
            <c:numRef>
              <c:f>Sheet1!$K$33:$K$81</c:f>
              <c:numCache>
                <c:formatCode>0.00E+00</c:formatCode>
                <c:ptCount val="49"/>
                <c:pt idx="0">
                  <c:v>16.7</c:v>
                </c:pt>
                <c:pt idx="1">
                  <c:v>23.61736649163068</c:v>
                </c:pt>
                <c:pt idx="2">
                  <c:v>28.92524848640025</c:v>
                </c:pt>
                <c:pt idx="3">
                  <c:v>33.4</c:v>
                </c:pt>
                <c:pt idx="4">
                  <c:v>37.3423352242465</c:v>
                </c:pt>
                <c:pt idx="5">
                  <c:v>40.90647870447907</c:v>
                </c:pt>
                <c:pt idx="6">
                  <c:v>44.18404689477867</c:v>
                </c:pt>
                <c:pt idx="7">
                  <c:v>47.23473298326137</c:v>
                </c:pt>
                <c:pt idx="8">
                  <c:v>50.1</c:v>
                </c:pt>
                <c:pt idx="9">
                  <c:v>52.81003692481193</c:v>
                </c:pt>
                <c:pt idx="10">
                  <c:v>55.38763399893518</c:v>
                </c:pt>
                <c:pt idx="11">
                  <c:v>57.85049697280051</c:v>
                </c:pt>
                <c:pt idx="12">
                  <c:v>60.21270630024863</c:v>
                </c:pt>
                <c:pt idx="13">
                  <c:v>62.48567835912482</c:v>
                </c:pt>
                <c:pt idx="14">
                  <c:v>64.67882188166386</c:v>
                </c:pt>
                <c:pt idx="15">
                  <c:v>66.8</c:v>
                </c:pt>
                <c:pt idx="16">
                  <c:v>68.85586394781494</c:v>
                </c:pt>
                <c:pt idx="17">
                  <c:v>70.85209947489205</c:v>
                </c:pt>
                <c:pt idx="18">
                  <c:v>72.79361235712925</c:v>
                </c:pt>
                <c:pt idx="19">
                  <c:v>74.68467044849298</c:v>
                </c:pt>
                <c:pt idx="20">
                  <c:v>76.52901410576251</c:v>
                </c:pt>
                <c:pt idx="21">
                  <c:v>78.32994318905128</c:v>
                </c:pt>
                <c:pt idx="22">
                  <c:v>80.09038643932241</c:v>
                </c:pt>
                <c:pt idx="23">
                  <c:v>81.81295740895814</c:v>
                </c:pt>
                <c:pt idx="24">
                  <c:v>83.5</c:v>
                </c:pt>
                <c:pt idx="25">
                  <c:v>85.15362587699953</c:v>
                </c:pt>
                <c:pt idx="26">
                  <c:v>86.77574545920075</c:v>
                </c:pt>
                <c:pt idx="27">
                  <c:v>88.36809378955733</c:v>
                </c:pt>
                <c:pt idx="28">
                  <c:v>89.9322522791462</c:v>
                </c:pt>
                <c:pt idx="29">
                  <c:v>91.46966710336275</c:v>
                </c:pt>
                <c:pt idx="30">
                  <c:v>92.98166485926137</c:v>
                </c:pt>
                <c:pt idx="31">
                  <c:v>94.46946596652274</c:v>
                </c:pt>
                <c:pt idx="32">
                  <c:v>95.93419619718505</c:v>
                </c:pt>
                <c:pt idx="33">
                  <c:v>97.37689664391652</c:v>
                </c:pt>
                <c:pt idx="34">
                  <c:v>98.79853237776359</c:v>
                </c:pt>
                <c:pt idx="35">
                  <c:v>100.2</c:v>
                </c:pt>
                <c:pt idx="36">
                  <c:v>101.5821342559803</c:v>
                </c:pt>
                <c:pt idx="37">
                  <c:v>102.9457138495819</c:v>
                </c:pt>
                <c:pt idx="38">
                  <c:v>104.2914665732533</c:v>
                </c:pt>
                <c:pt idx="39">
                  <c:v>105.6200738496239</c:v>
                </c:pt>
                <c:pt idx="40">
                  <c:v>106.9321747651286</c:v>
                </c:pt>
                <c:pt idx="41">
                  <c:v>108.2283696634113</c:v>
                </c:pt>
                <c:pt idx="42">
                  <c:v>109.5092233558434</c:v>
                </c:pt>
                <c:pt idx="43">
                  <c:v>110.7752679978704</c:v>
                </c:pt>
                <c:pt idx="44">
                  <c:v>112.0270056727395</c:v>
                </c:pt>
                <c:pt idx="45">
                  <c:v>113.264910718192</c:v>
                </c:pt>
                <c:pt idx="46">
                  <c:v>114.4894318266974</c:v>
                </c:pt>
                <c:pt idx="47">
                  <c:v>115.700993945601</c:v>
                </c:pt>
                <c:pt idx="48">
                  <c:v>116.9</c:v>
                </c:pt>
              </c:numCache>
            </c:numRef>
          </c:yVal>
        </c:ser>
        <c:ser>
          <c:idx val="1"/>
          <c:order val="1"/>
          <c:tx>
            <c:v>Measured</c:v>
          </c:tx>
          <c:spPr>
            <a:ln w="28575">
              <a:noFill/>
            </a:ln>
          </c:spPr>
          <c:marker>
            <c:symbol val="square"/>
            <c:size val="5"/>
            <c:spPr>
              <a:ln>
                <a:solidFill>
                  <a:schemeClr val="accent2"/>
                </a:solidFill>
              </a:ln>
            </c:spPr>
          </c:marker>
          <c:errBars>
            <c:errDir val="x"/>
            <c:errBarType val="both"/>
            <c:errValType val="percentage"/>
            <c:noEndCap val="1"/>
            <c:val val="20.0"/>
          </c:errBars>
          <c:errBars>
            <c:errDir val="y"/>
            <c:errBarType val="both"/>
            <c:errValType val="fixedVal"/>
            <c:noEndCap val="1"/>
            <c:val val="2.5"/>
          </c:errBars>
          <c:xVal>
            <c:numRef>
              <c:f>Sheet1!$D$24:$D$27</c:f>
              <c:numCache>
                <c:formatCode>General</c:formatCode>
                <c:ptCount val="4"/>
                <c:pt idx="0">
                  <c:v>15.5</c:v>
                </c:pt>
                <c:pt idx="1">
                  <c:v>11.5</c:v>
                </c:pt>
                <c:pt idx="2">
                  <c:v>17.2</c:v>
                </c:pt>
                <c:pt idx="3">
                  <c:v>6.5</c:v>
                </c:pt>
              </c:numCache>
            </c:numRef>
          </c:xVal>
          <c:yVal>
            <c:numRef>
              <c:f>Sheet1!$F$24:$F$27</c:f>
              <c:numCache>
                <c:formatCode>General</c:formatCode>
                <c:ptCount val="4"/>
                <c:pt idx="0">
                  <c:v>55.0</c:v>
                </c:pt>
                <c:pt idx="1">
                  <c:v>35.0</c:v>
                </c:pt>
                <c:pt idx="2">
                  <c:v>55.5</c:v>
                </c:pt>
                <c:pt idx="3">
                  <c:v>40.5</c:v>
                </c:pt>
              </c:numCache>
            </c:numRef>
          </c:yVal>
        </c:ser>
        <c:axId val="1112423064"/>
        <c:axId val="1127573720"/>
      </c:scatterChart>
      <c:valAx>
        <c:axId val="1112423064"/>
        <c:scaling>
          <c:orientation val="minMax"/>
          <c:max val="22.0"/>
          <c:min val="0.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Input peak power (MW)</a:t>
                </a:r>
              </a:p>
            </c:rich>
          </c:tx>
          <c:layout/>
        </c:title>
        <c:numFmt formatCode="#,##0" sourceLinked="0"/>
        <c:tickLblPos val="nextTo"/>
        <c:crossAx val="1127573720"/>
        <c:crosses val="autoZero"/>
        <c:crossBetween val="midCat"/>
      </c:valAx>
      <c:valAx>
        <c:axId val="1127573720"/>
        <c:scaling>
          <c:orientation val="minMax"/>
          <c:max val="75.0"/>
          <c:min val="0.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Accelerating</a:t>
                </a:r>
                <a:r>
                  <a:rPr lang="en-US" baseline="0"/>
                  <a:t> gradient</a:t>
                </a:r>
                <a:r>
                  <a:rPr lang="en-US"/>
                  <a:t> (MV/m)</a:t>
                </a:r>
              </a:p>
            </c:rich>
          </c:tx>
          <c:layout/>
        </c:title>
        <c:numFmt formatCode="#,##0" sourceLinked="0"/>
        <c:tickLblPos val="nextTo"/>
        <c:crossAx val="11124230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0098449711221"/>
          <c:y val="0.180542280041082"/>
          <c:w val="0.221729826673382"/>
          <c:h val="0.157242725094146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6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wmf"/><Relationship Id="rId4" Type="http://schemas.openxmlformats.org/officeDocument/2006/relationships/image" Target="../media/image210.wmf"/><Relationship Id="rId5" Type="http://schemas.openxmlformats.org/officeDocument/2006/relationships/image" Target="../media/image211.wmf"/><Relationship Id="rId1" Type="http://schemas.openxmlformats.org/officeDocument/2006/relationships/image" Target="../media/image207.wmf"/><Relationship Id="rId2" Type="http://schemas.openxmlformats.org/officeDocument/2006/relationships/image" Target="../media/image20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wmf"/><Relationship Id="rId4" Type="http://schemas.openxmlformats.org/officeDocument/2006/relationships/image" Target="../media/image215.wmf"/><Relationship Id="rId5" Type="http://schemas.openxmlformats.org/officeDocument/2006/relationships/image" Target="../media/image216.wmf"/><Relationship Id="rId1" Type="http://schemas.openxmlformats.org/officeDocument/2006/relationships/image" Target="../media/image212.wmf"/><Relationship Id="rId2" Type="http://schemas.openxmlformats.org/officeDocument/2006/relationships/image" Target="../media/image21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7.wmf"/><Relationship Id="rId2" Type="http://schemas.openxmlformats.org/officeDocument/2006/relationships/image" Target="../media/image218.wmf"/><Relationship Id="rId3" Type="http://schemas.openxmlformats.org/officeDocument/2006/relationships/image" Target="../media/image2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8.wmf"/><Relationship Id="rId2" Type="http://schemas.openxmlformats.org/officeDocument/2006/relationships/image" Target="../media/image259.wmf"/><Relationship Id="rId3" Type="http://schemas.openxmlformats.org/officeDocument/2006/relationships/image" Target="../media/image260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Relationship Id="rId3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t" anchorCtr="0" compatLnSpc="1">
            <a:prstTxWarp prst="textNoShape">
              <a:avLst/>
            </a:prstTxWarp>
          </a:bodyPr>
          <a:lstStyle>
            <a:lvl1pPr algn="l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t" anchorCtr="0" compatLnSpc="1">
            <a:prstTxWarp prst="textNoShape">
              <a:avLst/>
            </a:prstTxWarp>
          </a:bodyPr>
          <a:lstStyle>
            <a:lvl1pPr algn="r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b" anchorCtr="0" compatLnSpc="1">
            <a:prstTxWarp prst="textNoShape">
              <a:avLst/>
            </a:prstTxWarp>
          </a:bodyPr>
          <a:lstStyle>
            <a:lvl1pPr algn="l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b" anchorCtr="0" compatLnSpc="1">
            <a:prstTxWarp prst="textNoShape">
              <a:avLst/>
            </a:prstTxWarp>
          </a:bodyPr>
          <a:lstStyle>
            <a:lvl1pPr algn="r" defTabSz="828675" eaLnBrk="0" hangingPunct="0">
              <a:defRPr sz="1100">
                <a:solidFill>
                  <a:schemeClr val="tx1"/>
                </a:solidFill>
              </a:defRPr>
            </a:lvl1pPr>
          </a:lstStyle>
          <a:p>
            <a:fld id="{4104F988-548C-F345-BEF6-669CF317A7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946150"/>
            <a:ext cx="4927600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50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946150"/>
            <a:ext cx="4929188" cy="3413125"/>
          </a:xfrm>
          <a:ln/>
        </p:spPr>
      </p:sp>
      <p:sp>
        <p:nvSpPr>
          <p:cNvPr id="5939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16" tIns="41508" rIns="83016" bIns="41508" anchor="ctr"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5837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71AB3EBD-24A6-8F46-BBF7-9E4DF3DA6014}" type="slidenum">
              <a:rPr lang="it-IT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96</a:t>
            </a:fld>
            <a:endParaRPr lang="it-IT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83972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30567BF0-CDE6-854F-BD09-4239EC73E1FA}" type="slidenum">
              <a:rPr lang="en-US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102</a:t>
            </a:fld>
            <a:endParaRPr lang="en-US"/>
          </a:p>
        </p:txBody>
      </p:sp>
      <p:sp>
        <p:nvSpPr>
          <p:cNvPr id="92163" name="Rectangle 5"/>
          <p:cNvSpPr txBox="1">
            <a:spLocks noGrp="1" noChangeArrowheads="1"/>
          </p:cNvSpPr>
          <p:nvPr/>
        </p:nvSpPr>
        <p:spPr bwMode="auto">
          <a:xfrm>
            <a:off x="3830638" y="9305925"/>
            <a:ext cx="28813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12" tIns="0" rIns="19012" bIns="0" anchor="b">
            <a:prstTxWarp prst="textNoShape">
              <a:avLst/>
            </a:prstTxWarp>
          </a:bodyPr>
          <a:lstStyle/>
          <a:p>
            <a:pPr algn="r" defTabSz="935038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FB802298-1C29-A347-BCF3-CD243BEA05F6}" type="slidenum">
              <a:rPr lang="en-US" sz="1000" i="1">
                <a:solidFill>
                  <a:schemeClr val="tx1"/>
                </a:solidFill>
              </a:rPr>
              <a:pPr algn="r" defTabSz="935038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102</a:t>
            </a:fld>
            <a:endParaRPr lang="en-US" sz="1000" i="1">
              <a:solidFill>
                <a:schemeClr val="tx1"/>
              </a:solidFill>
            </a:endParaRPr>
          </a:p>
        </p:txBody>
      </p:sp>
      <p:sp>
        <p:nvSpPr>
          <p:cNvPr id="939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0563" y="739775"/>
            <a:ext cx="5337175" cy="3695700"/>
          </a:xfrm>
          <a:ln/>
        </p:spPr>
      </p:sp>
      <p:sp>
        <p:nvSpPr>
          <p:cNvPr id="9216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</p:spPr>
        <p:txBody>
          <a:bodyPr lIns="93475" tIns="45947" rIns="93475" bIns="45947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74BCFC4-1819-4FD3-97F4-17BDFDE1E373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103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0563" y="739775"/>
            <a:ext cx="5337175" cy="3695700"/>
          </a:xfrm>
        </p:spPr>
      </p:sp>
      <p:sp>
        <p:nvSpPr>
          <p:cNvPr id="9625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E2D5B924-C8D7-1F4E-BC4C-C21235D73796}" type="slidenum">
              <a:rPr lang="en-US" sz="1200">
                <a:solidFill>
                  <a:srgbClr val="000000"/>
                </a:solidFill>
                <a:latin typeface="Arial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104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0563" y="739775"/>
            <a:ext cx="5337175" cy="3695700"/>
          </a:xfrm>
        </p:spPr>
      </p:sp>
      <p:sp>
        <p:nvSpPr>
          <p:cNvPr id="98307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0EBF143A-8C8C-A84B-AD9C-045345259690}" type="slidenum">
              <a:rPr lang="en-US" sz="1200">
                <a:solidFill>
                  <a:srgbClr val="000000"/>
                </a:solidFill>
                <a:latin typeface="Arial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105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05017" y="9361509"/>
            <a:ext cx="2912202" cy="491363"/>
          </a:xfrm>
          <a:prstGeom prst="rect">
            <a:avLst/>
          </a:prstGeom>
          <a:ln/>
        </p:spPr>
        <p:txBody>
          <a:bodyPr/>
          <a:lstStyle/>
          <a:p>
            <a:fld id="{8CCF2E08-DAD2-8F42-ABE6-FF42CC2D7797}" type="slidenum">
              <a:rPr lang="en-US"/>
              <a:pPr/>
              <a:t>110</a:t>
            </a:fld>
            <a:endParaRPr 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3805238" y="9388475"/>
            <a:ext cx="29289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29" tIns="45614" rIns="91229" bIns="45614" anchor="b">
            <a:prstTxWarp prst="textNoShape">
              <a:avLst/>
            </a:prstTxWarp>
          </a:bodyPr>
          <a:lstStyle/>
          <a:p>
            <a:pPr algn="r" defTabSz="90805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6377E624-66C9-9340-9671-5345C500C965}" type="slidenum">
              <a:rPr lang="en-US" sz="1200">
                <a:latin typeface="Helvetica" charset="0"/>
              </a:rPr>
              <a:pPr algn="r" defTabSz="90805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118</a:t>
            </a:fld>
            <a:endParaRPr lang="en-US" sz="1200">
              <a:latin typeface="Helvetica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114692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58" tIns="45679" rIns="91358" bIns="45679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A166E295-0834-DB48-9244-607DAEC695FA}" type="slidenum">
              <a:rPr lang="ru-RU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120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117764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041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946150"/>
            <a:ext cx="4927600" cy="3411538"/>
          </a:xfrm>
          <a:ln/>
        </p:spPr>
      </p:sp>
      <p:sp>
        <p:nvSpPr>
          <p:cNvPr id="931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100" tIns="41550" rIns="83100" bIns="41550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2467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B1154FB6-50EC-D64C-92F6-EE7D89B13C47}" type="slidenum">
              <a:rPr lang="en-US" sz="1200">
                <a:solidFill>
                  <a:srgbClr val="000000"/>
                </a:solidFill>
                <a:latin typeface="Arial" pitchFamily="-109" charset="0"/>
              </a:rPr>
              <a:pPr algn="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21</a:t>
            </a:fld>
            <a:endParaRPr lang="en-US" sz="1200">
              <a:solidFill>
                <a:srgbClr val="000000"/>
              </a:solidFill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3491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1A0E39D5-6D99-FF47-96A7-D7EF1BCBC554}" type="slidenum">
              <a:rPr lang="en-US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38</a:t>
            </a:fld>
            <a:endParaRPr lang="en-US"/>
          </a:p>
        </p:txBody>
      </p:sp>
      <p:sp>
        <p:nvSpPr>
          <p:cNvPr id="1031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2150" y="739775"/>
            <a:ext cx="5335588" cy="3695700"/>
          </a:xfrm>
          <a:ln/>
        </p:spPr>
      </p:sp>
      <p:sp>
        <p:nvSpPr>
          <p:cNvPr id="65540" name="Notes Placeholder 2"/>
          <p:cNvSpPr txBox="1">
            <a:spLocks noGrp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</p:spPr>
        <p:txBody>
          <a:bodyPr lIns="91440" tIns="45720" rIns="91440" bIns="45720"/>
          <a:lstStyle/>
          <a:p>
            <a:pPr defTabSz="914400" eaLnBrk="1" hangingPunct="1">
              <a:spcBef>
                <a:spcPct val="0"/>
              </a:spcBef>
            </a:pPr>
            <a:endParaRPr lang="en-US">
              <a:latin typeface="Times New Roman" pitchFamily="-109" charset="0"/>
            </a:endParaRP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81CFC730-4C80-574A-AD0C-4A000CD52AF2}" type="slidenum">
              <a:rPr lang="en-US" sz="1200">
                <a:solidFill>
                  <a:schemeClr val="tx1"/>
                </a:solidFill>
                <a:latin typeface="Calibri" pitchFamily="-109" charset="0"/>
              </a:rPr>
              <a:pPr algn="r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38</a:t>
            </a:fld>
            <a:endParaRPr lang="en-US" sz="1200">
              <a:solidFill>
                <a:schemeClr val="tx1"/>
              </a:solidFill>
              <a:latin typeface="Calibri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05483" y="9360730"/>
            <a:ext cx="2911263" cy="4927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1B57325-4B82-434A-8876-69412F5AD539}" type="slidenum">
              <a:rPr lang="en-US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346" y="901257"/>
            <a:ext cx="9577073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346" y="901257"/>
            <a:ext cx="47151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901258"/>
            <a:ext cx="4728975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44C914-081E-D946-9143-1C71A024FC31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F8123-B94D-E646-925E-3A453BA98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25604" y="3568700"/>
            <a:ext cx="3001963" cy="2903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9963" y="3568700"/>
            <a:ext cx="3003550" cy="2903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5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815975"/>
            <a:ext cx="4725988" cy="568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5" y="815975"/>
            <a:ext cx="4727575" cy="568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228" y="107950"/>
            <a:ext cx="6586538" cy="509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815975"/>
            <a:ext cx="4725988" cy="5686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5555" y="815975"/>
            <a:ext cx="4727575" cy="5686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228" y="107950"/>
            <a:ext cx="6586538" cy="509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7163" y="815975"/>
            <a:ext cx="9605962" cy="5686425"/>
          </a:xfrm>
        </p:spPr>
        <p:txBody>
          <a:bodyPr/>
          <a:lstStyle/>
          <a:p>
            <a:pPr lvl="0"/>
            <a:endParaRPr lang="fr-FR" noProof="0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theme" Target="../theme/theme3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113" y="2533650"/>
            <a:ext cx="9647237" cy="3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425" y="6527800"/>
            <a:ext cx="9648825" cy="3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6" name="Group 16"/>
          <p:cNvGrpSpPr>
            <a:grpSpLocks/>
          </p:cNvGrpSpPr>
          <p:nvPr/>
        </p:nvGrpSpPr>
        <p:grpSpPr bwMode="auto">
          <a:xfrm>
            <a:off x="419102" y="6634291"/>
            <a:ext cx="9078912" cy="161636"/>
            <a:chOff x="269" y="4609"/>
            <a:chExt cx="5818" cy="112"/>
          </a:xfrm>
        </p:grpSpPr>
        <p:sp>
          <p:nvSpPr>
            <p:cNvPr id="1030" name="Text Box 6"/>
            <p:cNvSpPr txBox="1">
              <a:spLocks noChangeArrowheads="1"/>
            </p:cNvSpPr>
            <p:nvPr userDrawn="1"/>
          </p:nvSpPr>
          <p:spPr bwMode="auto">
            <a:xfrm>
              <a:off x="5635" y="4609"/>
              <a:ext cx="4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34" charset="0"/>
                </a:rPr>
                <a:t>27.10.2010</a:t>
              </a:r>
              <a:endParaRPr lang="en-GB" sz="11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 userDrawn="1"/>
          </p:nvSpPr>
          <p:spPr bwMode="auto">
            <a:xfrm>
              <a:off x="269" y="4609"/>
              <a:ext cx="55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</a:tabLst>
                <a:defRPr/>
              </a:pPr>
              <a:r>
                <a:rPr lang="en-GB" sz="1100" b="1">
                  <a:solidFill>
                    <a:srgbClr val="000000"/>
                  </a:solidFill>
                  <a:latin typeface="Arial" pitchFamily="34" charset="0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 userDrawn="1"/>
          </p:nvSpPr>
          <p:spPr bwMode="auto">
            <a:xfrm>
              <a:off x="2195" y="4611"/>
              <a:ext cx="1997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Ctr="1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CLIC –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5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</a:t>
              </a: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Int. Acc. School for 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153000" y="2917826"/>
            <a:ext cx="2636138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868363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  <a:tab pos="2063750" algn="l"/>
                <a:tab pos="2751138" algn="l"/>
              </a:tabLst>
            </a:pPr>
            <a:r>
              <a:rPr lang="en-GB" sz="2300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81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765552" y="209554"/>
            <a:ext cx="5954713" cy="2112963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5603" y="3568700"/>
            <a:ext cx="6157913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</p:txBody>
      </p:sp>
      <p:pic>
        <p:nvPicPr>
          <p:cNvPr id="8201" name="Picture 18" descr="logo_transparent_b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9951" y="1258241"/>
            <a:ext cx="1877849" cy="113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-Logo-Color-7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083" y="-154316"/>
            <a:ext cx="2088908" cy="20889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</p:sldLayoutIdLst>
  <p:timing>
    <p:tnLst>
      <p:par>
        <p:cTn id="1" dur="indefinite" restart="never" nodeType="tmRoot"/>
      </p:par>
    </p:tnLst>
  </p:timing>
  <p:txStyles>
    <p:titleStyle>
      <a:lvl1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2pPr>
      <a:lvl3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3pPr>
      <a:lvl4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4pPr>
      <a:lvl5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5pPr>
      <a:lvl6pPr marL="14827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9399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971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8543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09575" indent="-306388" algn="l" defTabSz="434975" rtl="0" eaLnBrk="0" fontAlgn="base" hangingPunct="0">
        <a:lnSpc>
          <a:spcPct val="93000"/>
        </a:lnSpc>
        <a:spcBef>
          <a:spcPct val="0"/>
        </a:spcBef>
        <a:spcAft>
          <a:spcPts val="1350"/>
        </a:spcAft>
        <a:buClr>
          <a:srgbClr val="000000"/>
        </a:buClr>
        <a:buSzPct val="56000"/>
        <a:buFont typeface="StarSymbol" charset="0"/>
        <a:buBlip>
          <a:blip r:embed="rId7"/>
        </a:buBlip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820738" indent="-273050" algn="l" defTabSz="434975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68000"/>
        <a:buFont typeface="StarSymbol" charset="0"/>
        <a:buBlip>
          <a:blip r:embed="rId7"/>
        </a:buBlip>
        <a:defRPr sz="27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30313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57000"/>
        <a:buFont typeface="StarSymbol" charset="0"/>
        <a:buBlip>
          <a:blip r:embed="rId7"/>
        </a:buBlip>
        <a:defRPr sz="23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641475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550"/>
        </a:spcAft>
        <a:buClr>
          <a:srgbClr val="000000"/>
        </a:buClr>
        <a:buSzPct val="75000"/>
        <a:buFont typeface="StarSymbol" charset="0"/>
        <a:buChar char="–"/>
        <a:defRPr sz="19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051050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5082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6pPr>
      <a:lvl7pPr marL="29654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7pPr>
      <a:lvl8pPr marL="34226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8pPr>
      <a:lvl9pPr marL="38798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" y="693742"/>
            <a:ext cx="9717088" cy="3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675" y="6597654"/>
            <a:ext cx="9717088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38227" y="107950"/>
            <a:ext cx="658653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2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815975"/>
            <a:ext cx="9605962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9222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48575" y="80967"/>
            <a:ext cx="22193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0" descr="logo_transparent_b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" y="31754"/>
            <a:ext cx="9890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4" name="Group 25"/>
          <p:cNvGrpSpPr>
            <a:grpSpLocks/>
          </p:cNvGrpSpPr>
          <p:nvPr/>
        </p:nvGrpSpPr>
        <p:grpSpPr bwMode="auto">
          <a:xfrm>
            <a:off x="419102" y="6666042"/>
            <a:ext cx="8872536" cy="161636"/>
            <a:chOff x="269" y="4631"/>
            <a:chExt cx="5685" cy="112"/>
          </a:xfrm>
        </p:grpSpPr>
        <p:sp>
          <p:nvSpPr>
            <p:cNvPr id="2070" name="Text Box 22"/>
            <p:cNvSpPr txBox="1">
              <a:spLocks noChangeArrowheads="1"/>
            </p:cNvSpPr>
            <p:nvPr userDrawn="1"/>
          </p:nvSpPr>
          <p:spPr bwMode="auto">
            <a:xfrm>
              <a:off x="5844" y="4631"/>
              <a:ext cx="11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fld id="{F98CEE94-A94B-684F-8FD3-E59085EA315A}" type="slidenum">
                <a:rPr lang="en-GB" sz="1100" b="1">
                  <a:solidFill>
                    <a:srgbClr val="000000"/>
                  </a:solidFill>
                  <a:latin typeface="Arial" pitchFamily="-109" charset="0"/>
                </a:rPr>
                <a:pPr defTabSz="868363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87388" algn="l"/>
                    <a:tab pos="1376363" algn="l"/>
                  </a:tabLst>
                </a:pPr>
                <a:t>‹#›</a:t>
              </a:fld>
              <a:endParaRPr lang="en-GB" sz="1100" b="1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sp>
          <p:nvSpPr>
            <p:cNvPr id="2071" name="Text Box 23"/>
            <p:cNvSpPr txBox="1">
              <a:spLocks noChangeArrowheads="1"/>
            </p:cNvSpPr>
            <p:nvPr userDrawn="1"/>
          </p:nvSpPr>
          <p:spPr bwMode="auto">
            <a:xfrm>
              <a:off x="269" y="4631"/>
              <a:ext cx="55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</a:tabLst>
                <a:defRPr/>
              </a:pPr>
              <a:r>
                <a:rPr lang="en-GB" sz="1100" b="1">
                  <a:solidFill>
                    <a:srgbClr val="000000"/>
                  </a:solidFill>
                  <a:latin typeface="Arial" pitchFamily="34" charset="0"/>
                </a:rPr>
                <a:t>Frank Tecker</a:t>
              </a:r>
            </a:p>
          </p:txBody>
        </p:sp>
        <p:sp>
          <p:nvSpPr>
            <p:cNvPr id="2072" name="Text Box 24"/>
            <p:cNvSpPr txBox="1">
              <a:spLocks noChangeArrowheads="1"/>
            </p:cNvSpPr>
            <p:nvPr userDrawn="1"/>
          </p:nvSpPr>
          <p:spPr bwMode="auto">
            <a:xfrm>
              <a:off x="2012" y="4633"/>
              <a:ext cx="255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Ctr="1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CLIC –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5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</a:t>
              </a: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Int. Acc. School for Linear Colliders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– 27.10.2010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72" r:id="rId6"/>
    <p:sldLayoutId id="2147483673" r:id="rId7"/>
  </p:sldLayoutIdLst>
  <p:txStyles>
    <p:titleStyle>
      <a:lvl1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00FF"/>
          </a:solidFill>
          <a:latin typeface="Times New Roman" pitchFamily="18" charset="0"/>
        </a:defRPr>
      </a:lvl2pPr>
      <a:lvl3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00FF"/>
          </a:solidFill>
          <a:latin typeface="Times New Roman" pitchFamily="18" charset="0"/>
        </a:defRPr>
      </a:lvl3pPr>
      <a:lvl4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00FF"/>
          </a:solidFill>
          <a:latin typeface="Times New Roman" pitchFamily="18" charset="0"/>
        </a:defRPr>
      </a:lvl4pPr>
      <a:lvl5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00FF"/>
          </a:solidFill>
          <a:latin typeface="Times New Roman" pitchFamily="18" charset="0"/>
        </a:defRPr>
      </a:lvl5pPr>
      <a:lvl6pPr marL="14827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9399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971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8543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09575" indent="-306388" algn="l" defTabSz="434975" rtl="0" eaLnBrk="0" fontAlgn="base" hangingPunct="0">
        <a:lnSpc>
          <a:spcPct val="93000"/>
        </a:lnSpc>
        <a:spcBef>
          <a:spcPct val="0"/>
        </a:spcBef>
        <a:spcAft>
          <a:spcPts val="1350"/>
        </a:spcAft>
        <a:buClr>
          <a:srgbClr val="000000"/>
        </a:buClr>
        <a:buSzPct val="64000"/>
        <a:buFont typeface="StarSymbol" charset="0"/>
        <a:buBlip>
          <a:blip r:embed="rId12"/>
        </a:buBlip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731838" indent="-273050" algn="l" defTabSz="434975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68000"/>
        <a:buFont typeface="StarSymbol" charset="0"/>
        <a:buBlip>
          <a:blip r:embed="rId12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01725" indent="-252413" algn="l" defTabSz="4349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57000"/>
        <a:buFont typeface="StarSymbol" charset="0"/>
        <a:buBlip>
          <a:blip r:embed="rId12"/>
        </a:buBlip>
        <a:defRPr sz="21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427163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550"/>
        </a:spcAft>
        <a:buClr>
          <a:srgbClr val="000000"/>
        </a:buClr>
        <a:buSzPct val="75000"/>
        <a:buFont typeface="StarSymbol" charset="0"/>
        <a:buChar char="–"/>
        <a:defRPr sz="19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051050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5082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6pPr>
      <a:lvl7pPr marL="29654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7pPr>
      <a:lvl8pPr marL="34226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8pPr>
      <a:lvl9pPr marL="38798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70046" y="6492278"/>
            <a:ext cx="964975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227" y="799026"/>
            <a:ext cx="9649752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39227" y="601970"/>
            <a:ext cx="964975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94226" y="6662957"/>
            <a:ext cx="9112656" cy="163960"/>
            <a:chOff x="253" y="4588"/>
            <a:chExt cx="583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1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55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55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5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27.10.2010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" y="31754"/>
            <a:ext cx="9890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/>
          <a:srcRect l="15209" t="13636" r="16617" b="15902"/>
          <a:stretch>
            <a:fillRect/>
          </a:stretch>
        </p:blipFill>
        <p:spPr>
          <a:xfrm>
            <a:off x="9198323" y="1"/>
            <a:ext cx="652785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6" r:id="rId3"/>
    <p:sldLayoutId id="2147483678" r:id="rId4"/>
    <p:sldLayoutId id="2147483679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E206ACCD-55A4-034C-8229-1C32756673B0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61EC79D-9EA5-4F49-A44E-B6EC555886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4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4" Type="http://schemas.openxmlformats.org/officeDocument/2006/relationships/image" Target="../media/image177.png"/><Relationship Id="rId5" Type="http://schemas.openxmlformats.org/officeDocument/2006/relationships/image" Target="../media/image178.png"/><Relationship Id="rId6" Type="http://schemas.openxmlformats.org/officeDocument/2006/relationships/oleObject" Target="../embeddings/oleObject8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4" Type="http://schemas.openxmlformats.org/officeDocument/2006/relationships/image" Target="../media/image180.png"/><Relationship Id="rId5" Type="http://schemas.openxmlformats.org/officeDocument/2006/relationships/image" Target="../media/image181.png"/><Relationship Id="rId6" Type="http://schemas.openxmlformats.org/officeDocument/2006/relationships/image" Target="../media/image182.emf"/><Relationship Id="rId7" Type="http://schemas.openxmlformats.org/officeDocument/2006/relationships/image" Target="../media/image183.png"/><Relationship Id="rId8" Type="http://schemas.openxmlformats.org/officeDocument/2006/relationships/image" Target="../media/image18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gi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jpeg"/><Relationship Id="rId4" Type="http://schemas.openxmlformats.org/officeDocument/2006/relationships/image" Target="../media/image187.jpeg"/><Relationship Id="rId5" Type="http://schemas.openxmlformats.org/officeDocument/2006/relationships/image" Target="../media/image188.jpeg"/><Relationship Id="rId6" Type="http://schemas.openxmlformats.org/officeDocument/2006/relationships/image" Target="../media/image189.jpeg"/><Relationship Id="rId7" Type="http://schemas.openxmlformats.org/officeDocument/2006/relationships/image" Target="../media/image190.png"/><Relationship Id="rId8" Type="http://schemas.openxmlformats.org/officeDocument/2006/relationships/image" Target="../media/image191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jpeg"/><Relationship Id="rId4" Type="http://schemas.openxmlformats.org/officeDocument/2006/relationships/image" Target="../media/image193.jpeg"/><Relationship Id="rId5" Type="http://schemas.openxmlformats.org/officeDocument/2006/relationships/image" Target="../media/image194.jpeg"/><Relationship Id="rId6" Type="http://schemas.openxmlformats.org/officeDocument/2006/relationships/image" Target="../media/image195.jpeg"/><Relationship Id="rId7" Type="http://schemas.openxmlformats.org/officeDocument/2006/relationships/image" Target="../media/image196.jpeg"/><Relationship Id="rId8" Type="http://schemas.openxmlformats.org/officeDocument/2006/relationships/image" Target="../media/image197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4" Type="http://schemas.openxmlformats.org/officeDocument/2006/relationships/image" Target="../media/image199.png"/><Relationship Id="rId5" Type="http://schemas.openxmlformats.org/officeDocument/2006/relationships/image" Target="../media/image200.emf"/><Relationship Id="rId6" Type="http://schemas.openxmlformats.org/officeDocument/2006/relationships/image" Target="../media/image20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2.png"/><Relationship Id="rId3" Type="http://schemas.openxmlformats.org/officeDocument/2006/relationships/image" Target="../media/image4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04.jpeg"/><Relationship Id="rId5" Type="http://schemas.openxmlformats.org/officeDocument/2006/relationships/image" Target="../media/image105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3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9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1.xml"/><Relationship Id="rId3" Type="http://schemas.openxmlformats.org/officeDocument/2006/relationships/oleObject" Target="../embeddings/Microsoft_Excel_97_-_2004_Worksheet6.xls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Microsoft_Excel_97_-_2004_Worksheet7.xls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9.bin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Microsoft_Equation8.bin"/><Relationship Id="rId7" Type="http://schemas.openxmlformats.org/officeDocument/2006/relationships/oleObject" Target="../embeddings/oleObject11.bin"/><Relationship Id="rId8" Type="http://schemas.openxmlformats.org/officeDocument/2006/relationships/oleObject" Target="../embeddings/oleObject12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0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oleObject" Target="../embeddings/oleObject14.bin"/><Relationship Id="rId5" Type="http://schemas.openxmlformats.org/officeDocument/2006/relationships/oleObject" Target="../embeddings/oleObject15.bin"/><Relationship Id="rId6" Type="http://schemas.openxmlformats.org/officeDocument/2006/relationships/oleObject" Target="../embeddings/oleObject16.bin"/><Relationship Id="rId7" Type="http://schemas.openxmlformats.org/officeDocument/2006/relationships/oleObject" Target="../embeddings/oleObject17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1.xml"/></Relationships>
</file>

<file path=ppt/slides/_rels/slide11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37.emf"/><Relationship Id="rId21" Type="http://schemas.openxmlformats.org/officeDocument/2006/relationships/image" Target="../media/image238.emf"/><Relationship Id="rId22" Type="http://schemas.openxmlformats.org/officeDocument/2006/relationships/image" Target="../media/image239.emf"/><Relationship Id="rId23" Type="http://schemas.openxmlformats.org/officeDocument/2006/relationships/image" Target="../media/image240.emf"/><Relationship Id="rId24" Type="http://schemas.openxmlformats.org/officeDocument/2006/relationships/image" Target="../media/image241.emf"/><Relationship Id="rId25" Type="http://schemas.openxmlformats.org/officeDocument/2006/relationships/image" Target="../media/image242.emf"/><Relationship Id="rId26" Type="http://schemas.openxmlformats.org/officeDocument/2006/relationships/image" Target="../media/image243.emf"/><Relationship Id="rId27" Type="http://schemas.openxmlformats.org/officeDocument/2006/relationships/image" Target="../media/image244.emf"/><Relationship Id="rId28" Type="http://schemas.openxmlformats.org/officeDocument/2006/relationships/image" Target="../media/image245.emf"/><Relationship Id="rId29" Type="http://schemas.openxmlformats.org/officeDocument/2006/relationships/image" Target="../media/image246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10.xml"/><Relationship Id="rId3" Type="http://schemas.openxmlformats.org/officeDocument/2006/relationships/image" Target="../media/image220.emf"/><Relationship Id="rId4" Type="http://schemas.openxmlformats.org/officeDocument/2006/relationships/image" Target="../media/image221.emf"/><Relationship Id="rId5" Type="http://schemas.openxmlformats.org/officeDocument/2006/relationships/image" Target="../media/image222.emf"/><Relationship Id="rId30" Type="http://schemas.openxmlformats.org/officeDocument/2006/relationships/image" Target="../media/image247.emf"/><Relationship Id="rId31" Type="http://schemas.openxmlformats.org/officeDocument/2006/relationships/image" Target="../media/image248.emf"/><Relationship Id="rId32" Type="http://schemas.openxmlformats.org/officeDocument/2006/relationships/image" Target="../media/image249.emf"/><Relationship Id="rId9" Type="http://schemas.openxmlformats.org/officeDocument/2006/relationships/image" Target="../media/image226.emf"/><Relationship Id="rId6" Type="http://schemas.openxmlformats.org/officeDocument/2006/relationships/image" Target="../media/image223.emf"/><Relationship Id="rId7" Type="http://schemas.openxmlformats.org/officeDocument/2006/relationships/image" Target="../media/image224.emf"/><Relationship Id="rId8" Type="http://schemas.openxmlformats.org/officeDocument/2006/relationships/image" Target="../media/image225.emf"/><Relationship Id="rId33" Type="http://schemas.openxmlformats.org/officeDocument/2006/relationships/image" Target="../media/image4.png"/><Relationship Id="rId34" Type="http://schemas.openxmlformats.org/officeDocument/2006/relationships/oleObject" Target="../embeddings/oleObject18.bin"/><Relationship Id="rId35" Type="http://schemas.openxmlformats.org/officeDocument/2006/relationships/oleObject" Target="../embeddings/oleObject19.bin"/><Relationship Id="rId36" Type="http://schemas.openxmlformats.org/officeDocument/2006/relationships/oleObject" Target="../embeddings/oleObject20.bin"/><Relationship Id="rId10" Type="http://schemas.openxmlformats.org/officeDocument/2006/relationships/image" Target="../media/image227.emf"/><Relationship Id="rId11" Type="http://schemas.openxmlformats.org/officeDocument/2006/relationships/image" Target="../media/image228.emf"/><Relationship Id="rId12" Type="http://schemas.openxmlformats.org/officeDocument/2006/relationships/image" Target="../media/image229.emf"/><Relationship Id="rId13" Type="http://schemas.openxmlformats.org/officeDocument/2006/relationships/image" Target="../media/image230.emf"/><Relationship Id="rId14" Type="http://schemas.openxmlformats.org/officeDocument/2006/relationships/image" Target="../media/image231.emf"/><Relationship Id="rId15" Type="http://schemas.openxmlformats.org/officeDocument/2006/relationships/image" Target="../media/image232.emf"/><Relationship Id="rId16" Type="http://schemas.openxmlformats.org/officeDocument/2006/relationships/image" Target="../media/image233.emf"/><Relationship Id="rId17" Type="http://schemas.openxmlformats.org/officeDocument/2006/relationships/image" Target="../media/image234.emf"/><Relationship Id="rId18" Type="http://schemas.openxmlformats.org/officeDocument/2006/relationships/image" Target="../media/image235.emf"/><Relationship Id="rId19" Type="http://schemas.openxmlformats.org/officeDocument/2006/relationships/image" Target="../media/image236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0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51.png"/><Relationship Id="rId3" Type="http://schemas.openxmlformats.org/officeDocument/2006/relationships/image" Target="../media/image4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52.png"/><Relationship Id="rId3" Type="http://schemas.openxmlformats.org/officeDocument/2006/relationships/image" Target="../media/image25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oleObject1.bin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255.png"/><Relationship Id="rId5" Type="http://schemas.openxmlformats.org/officeDocument/2006/relationships/oleObject" Target="../embeddings/oleObject21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10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56.png"/><Relationship Id="rId3" Type="http://schemas.openxmlformats.org/officeDocument/2006/relationships/image" Target="../media/image4.png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7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oleObject" Target="../embeddings/oleObject23.bin"/><Relationship Id="rId5" Type="http://schemas.openxmlformats.org/officeDocument/2006/relationships/oleObject" Target="../embeddings/oleObject24.bin"/><Relationship Id="rId6" Type="http://schemas.openxmlformats.org/officeDocument/2006/relationships/image" Target="../media/image261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10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2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3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4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5.png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6.png"/><Relationship Id="rId3" Type="http://schemas.openxmlformats.org/officeDocument/2006/relationships/hyperlink" Target="http://cern.ch/lc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www.linearcollider.org/cms/?pid=1000465" TargetMode="External"/><Relationship Id="rId3" Type="http://schemas.openxmlformats.org/officeDocument/2006/relationships/hyperlink" Target="http://cern.ch/CLIC-Study/CLIC_ILC_Collab_Mtg/Index.htm" TargetMode="Externa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134.xml.rels><?xml version="1.0" encoding="UTF-8" standalone="yes"?>
<Relationships xmlns="http://schemas.openxmlformats.org/package/2006/relationships"><Relationship Id="rId11" Type="http://schemas.openxmlformats.org/officeDocument/2006/relationships/hyperlink" Target="http://indico.cern.ch/conferenceDisplay.py?confId=58072" TargetMode="External"/><Relationship Id="rId12" Type="http://schemas.openxmlformats.org/officeDocument/2006/relationships/hyperlink" Target="http://cern.ch/clic-meeting" TargetMode="External"/><Relationship Id="rId13" Type="http://schemas.openxmlformats.org/officeDocument/2006/relationships/hyperlink" Target="http://cern.ch/tecker/par2007.pdf" TargetMode="External"/><Relationship Id="rId14" Type="http://schemas.openxmlformats.org/officeDocument/2006/relationships/hyperlink" Target="http://cdsweb.cern.ch/collection/CLIC%20Notes" TargetMode="External"/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LIC-study.org" TargetMode="External"/><Relationship Id="rId3" Type="http://schemas.openxmlformats.org/officeDocument/2006/relationships/hyperlink" Target="http://preprints.cern.ch/yellowrep/2000/2000-008/p1.pdf" TargetMode="External"/><Relationship Id="rId4" Type="http://schemas.openxmlformats.org/officeDocument/2006/relationships/hyperlink" Target="http://cdsweb.cern.ch/journal/article?issue=28/2009&amp;name=CERNBulletin&amp;category=News%20Articles&amp;number=1&amp;ln=en" TargetMode="External"/><Relationship Id="rId5" Type="http://schemas.openxmlformats.org/officeDocument/2006/relationships/hyperlink" Target="http://clicphysics.web.cern.ch/CLICphysics/" TargetMode="External"/><Relationship Id="rId6" Type="http://schemas.openxmlformats.org/officeDocument/2006/relationships/hyperlink" Target="http://ctf3.home.cern.ch/ctf3/CTFindex.htm" TargetMode="External"/><Relationship Id="rId7" Type="http://schemas.openxmlformats.org/officeDocument/2006/relationships/hyperlink" Target="http://indico.cern.ch/conferenceDisplay.py?confId=a057972" TargetMode="External"/><Relationship Id="rId8" Type="http://schemas.openxmlformats.org/officeDocument/2006/relationships/hyperlink" Target="http://indico.cern.ch/conferenceDisplay.py?confId=45580" TargetMode="External"/><Relationship Id="rId9" Type="http://schemas.openxmlformats.org/officeDocument/2006/relationships/hyperlink" Target="https://espace.cern.ch/LC2010" TargetMode="External"/><Relationship Id="rId10" Type="http://schemas.openxmlformats.org/officeDocument/2006/relationships/hyperlink" Target="http://edms.cern.ch/nav/CERN-0000060014" TargetMode="Externa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34.png"/><Relationship Id="rId5" Type="http://schemas.openxmlformats.org/officeDocument/2006/relationships/image" Target="../media/image35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wmf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w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w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wmf"/><Relationship Id="rId5" Type="http://schemas.openxmlformats.org/officeDocument/2006/relationships/image" Target="../media/image51.pdf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8.pd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3.wmf"/><Relationship Id="rId3" Type="http://schemas.openxmlformats.org/officeDocument/2006/relationships/image" Target="../media/image64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df"/><Relationship Id="rId4" Type="http://schemas.openxmlformats.org/officeDocument/2006/relationships/image" Target="../media/image67.png"/><Relationship Id="rId5" Type="http://schemas.openxmlformats.org/officeDocument/2006/relationships/image" Target="../media/image68.jpeg"/><Relationship Id="rId6" Type="http://schemas.openxmlformats.org/officeDocument/2006/relationships/image" Target="../media/image69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jpeg"/><Relationship Id="rId6" Type="http://schemas.openxmlformats.org/officeDocument/2006/relationships/image" Target="../media/image73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Microsoft_Excel_97_-_2004_Worksheet3.xls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6.pdf"/><Relationship Id="rId3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8.jpeg"/><Relationship Id="rId3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5.png"/><Relationship Id="rId20" Type="http://schemas.openxmlformats.org/officeDocument/2006/relationships/image" Target="../media/image96.gif"/><Relationship Id="rId21" Type="http://schemas.openxmlformats.org/officeDocument/2006/relationships/image" Target="../media/image97.emf"/><Relationship Id="rId22" Type="http://schemas.openxmlformats.org/officeDocument/2006/relationships/image" Target="../media/image98.png"/><Relationship Id="rId23" Type="http://schemas.openxmlformats.org/officeDocument/2006/relationships/image" Target="../media/image99.png"/><Relationship Id="rId24" Type="http://schemas.openxmlformats.org/officeDocument/2006/relationships/image" Target="../media/image100.png"/><Relationship Id="rId25" Type="http://schemas.openxmlformats.org/officeDocument/2006/relationships/image" Target="../media/image101.png"/><Relationship Id="rId26" Type="http://schemas.openxmlformats.org/officeDocument/2006/relationships/image" Target="../media/image102.jpeg"/><Relationship Id="rId27" Type="http://schemas.openxmlformats.org/officeDocument/2006/relationships/image" Target="../media/image103.gif"/><Relationship Id="rId28" Type="http://schemas.openxmlformats.org/officeDocument/2006/relationships/image" Target="../media/image3.png"/><Relationship Id="rId29" Type="http://schemas.openxmlformats.org/officeDocument/2006/relationships/image" Target="../media/image104.gif"/><Relationship Id="rId10" Type="http://schemas.openxmlformats.org/officeDocument/2006/relationships/image" Target="../media/image86.png"/><Relationship Id="rId11" Type="http://schemas.openxmlformats.org/officeDocument/2006/relationships/image" Target="../media/image87.png"/><Relationship Id="rId12" Type="http://schemas.openxmlformats.org/officeDocument/2006/relationships/image" Target="../media/image88.gif"/><Relationship Id="rId13" Type="http://schemas.openxmlformats.org/officeDocument/2006/relationships/image" Target="../media/image89.png"/><Relationship Id="rId14" Type="http://schemas.openxmlformats.org/officeDocument/2006/relationships/image" Target="../media/image90.gif"/><Relationship Id="rId15" Type="http://schemas.openxmlformats.org/officeDocument/2006/relationships/image" Target="../media/image91.gif"/><Relationship Id="rId16" Type="http://schemas.openxmlformats.org/officeDocument/2006/relationships/image" Target="../media/image92.png"/><Relationship Id="rId17" Type="http://schemas.openxmlformats.org/officeDocument/2006/relationships/image" Target="../media/image93.png"/><Relationship Id="rId18" Type="http://schemas.openxmlformats.org/officeDocument/2006/relationships/image" Target="../media/image94.gif"/><Relationship Id="rId19" Type="http://schemas.openxmlformats.org/officeDocument/2006/relationships/image" Target="../media/image95.gif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5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d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106.png"/><Relationship Id="rId5" Type="http://schemas.openxmlformats.org/officeDocument/2006/relationships/image" Target="../media/image107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6.pd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4.png"/><Relationship Id="rId5" Type="http://schemas.openxmlformats.org/officeDocument/2006/relationships/image" Target="../media/image8.pdf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9.pd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4.xls"/><Relationship Id="rId4" Type="http://schemas.openxmlformats.org/officeDocument/2006/relationships/hyperlink" Target="http://cdsweb.cern.ch/record/1132079/files/CERN-OPEN-2008-021.pdf" TargetMode="External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2.gi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7.jpeg"/><Relationship Id="rId3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3.w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1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w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16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7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tecker/My%20Presentations/lemmings6.mpg" TargetMode="External"/><Relationship Id="rId2" Type="http://schemas.openxmlformats.org/officeDocument/2006/relationships/slideLayout" Target="../slideLayouts/slideLayout10.xml"/><Relationship Id="rId3" Type="http://schemas.openxmlformats.org/officeDocument/2006/relationships/image" Target="../media/image12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4" Type="http://schemas.openxmlformats.org/officeDocument/2006/relationships/image" Target="../media/image124.w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2.pd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4" Type="http://schemas.openxmlformats.org/officeDocument/2006/relationships/image" Target="../media/image127.png"/><Relationship Id="rId5" Type="http://schemas.openxmlformats.org/officeDocument/2006/relationships/image" Target="../media/image128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32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5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7.w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25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140.png"/><Relationship Id="rId7" Type="http://schemas.openxmlformats.org/officeDocument/2006/relationships/image" Target="../media/image114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0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1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4" Type="http://schemas.openxmlformats.org/officeDocument/2006/relationships/image" Target="../media/image148.jpeg"/><Relationship Id="rId5" Type="http://schemas.openxmlformats.org/officeDocument/2006/relationships/image" Target="../media/image149.jpeg"/><Relationship Id="rId6" Type="http://schemas.openxmlformats.org/officeDocument/2006/relationships/image" Target="../media/image15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6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1.png"/><Relationship Id="rId3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55.emf"/><Relationship Id="rId5" Type="http://schemas.openxmlformats.org/officeDocument/2006/relationships/image" Target="../media/image156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3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4" Type="http://schemas.openxmlformats.org/officeDocument/2006/relationships/image" Target="../media/image156.emf"/><Relationship Id="rId5" Type="http://schemas.openxmlformats.org/officeDocument/2006/relationships/image" Target="../media/image159.png"/><Relationship Id="rId6" Type="http://schemas.openxmlformats.org/officeDocument/2006/relationships/image" Target="../media/image16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w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1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2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6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8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9.w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0.png"/><Relationship Id="rId3" Type="http://schemas.openxmlformats.org/officeDocument/2006/relationships/image" Target="../media/image171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2.emf"/><Relationship Id="rId3" Type="http://schemas.openxmlformats.org/officeDocument/2006/relationships/image" Target="../media/image17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24289" y="238129"/>
            <a:ext cx="5922963" cy="2117725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</a:tabLst>
            </a:pPr>
            <a:r>
              <a:rPr lang="en-GB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GB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(and</a:t>
            </a:r>
            <a:b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room </a:t>
            </a:r>
            <a:r>
              <a:rPr lang="en-GB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temperature </a:t>
            </a:r>
            <a:r>
              <a:rPr lang="en-GB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RF</a:t>
            </a:r>
            <a: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GB" sz="13500" b="1" i="1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65" y="3729038"/>
            <a:ext cx="5856287" cy="2698750"/>
          </a:xfrm>
        </p:spPr>
        <p:txBody>
          <a:bodyPr/>
          <a:lstStyle/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/>
              <a:t>Introduction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/>
              <a:t>Room temperature RF cavities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>
                <a:solidFill>
                  <a:schemeClr val="tx1"/>
                </a:solidFill>
              </a:rPr>
              <a:t>CLIC </a:t>
            </a:r>
            <a:r>
              <a:rPr lang="en-GB"/>
              <a:t>(Compact Linear Collider)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/>
              <a:t>CTF3 (CLIC Test Facility)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3377" y="2679704"/>
            <a:ext cx="3008313" cy="36925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Normal conducting structures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028700"/>
            <a:ext cx="9605962" cy="5473700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Higher </a:t>
            </a:r>
            <a:r>
              <a:rPr lang="en-US" dirty="0" smtClean="0">
                <a:solidFill>
                  <a:srgbClr val="FF0000"/>
                </a:solidFill>
              </a:rPr>
              <a:t>gradients </a:t>
            </a:r>
            <a:r>
              <a:rPr lang="en-US" dirty="0" smtClean="0">
                <a:solidFill>
                  <a:schemeClr val="tx1"/>
                </a:solidFill>
              </a:rPr>
              <a:t>(&gt;50 MV/</a:t>
            </a:r>
            <a:r>
              <a:rPr lang="en-US" dirty="0" err="1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/>
              <a:t>reachable </a:t>
            </a:r>
            <a:r>
              <a:rPr lang="en-US" dirty="0">
                <a:solidFill>
                  <a:srgbClr val="FF0000"/>
                </a:solidFill>
              </a:rPr>
              <a:t>with</a:t>
            </a:r>
            <a:r>
              <a:rPr lang="en-US" dirty="0" smtClean="0">
                <a:solidFill>
                  <a:srgbClr val="FF0000"/>
                </a:solidFill>
              </a:rPr>
              <a:t> normal </a:t>
            </a:r>
            <a:r>
              <a:rPr lang="en-US" dirty="0">
                <a:solidFill>
                  <a:srgbClr val="FF0000"/>
                </a:solidFill>
              </a:rPr>
              <a:t>conducting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accelerating </a:t>
            </a:r>
            <a:r>
              <a:rPr lang="en-US" dirty="0" smtClean="0">
                <a:solidFill>
                  <a:srgbClr val="FF0000"/>
                </a:solidFill>
              </a:rPr>
              <a:t>structures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eaLnBrk="1"/>
            <a:r>
              <a:rPr lang="en-US" dirty="0"/>
              <a:t>But! Compare to </a:t>
            </a:r>
            <a:r>
              <a:rPr lang="en-US" dirty="0">
                <a:solidFill>
                  <a:srgbClr val="FF0000"/>
                </a:solidFill>
              </a:rPr>
              <a:t>advantages of SC RF cavities</a:t>
            </a:r>
            <a:r>
              <a:rPr lang="en-US" dirty="0"/>
              <a:t>: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Very low losses</a:t>
            </a:r>
            <a:r>
              <a:rPr lang="en-US" dirty="0"/>
              <a:t> due to tiny surface resistance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High efficiency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Long pulse trains</a:t>
            </a:r>
            <a:r>
              <a:rPr lang="en-US" dirty="0"/>
              <a:t> possible</a:t>
            </a:r>
          </a:p>
          <a:p>
            <a:pPr lvl="1" eaLnBrk="1"/>
            <a:r>
              <a:rPr lang="en-US" dirty="0" err="1">
                <a:solidFill>
                  <a:srgbClr val="FF0000"/>
                </a:solidFill>
              </a:rPr>
              <a:t>Favourable</a:t>
            </a:r>
            <a:r>
              <a:rPr lang="en-US" dirty="0">
                <a:solidFill>
                  <a:srgbClr val="FF0000"/>
                </a:solidFill>
              </a:rPr>
              <a:t> for feed-backs</a:t>
            </a:r>
            <a:r>
              <a:rPr lang="en-US" dirty="0"/>
              <a:t> within the pulse train</a:t>
            </a:r>
          </a:p>
          <a:p>
            <a:pPr lvl="1" eaLnBrk="1"/>
            <a:r>
              <a:rPr lang="en-US" dirty="0"/>
              <a:t>Standing wave cavities with </a:t>
            </a:r>
            <a:r>
              <a:rPr lang="en-US" dirty="0">
                <a:solidFill>
                  <a:srgbClr val="FF0000"/>
                </a:solidFill>
              </a:rPr>
              <a:t>low peak power</a:t>
            </a:r>
            <a:r>
              <a:rPr lang="en-US" dirty="0"/>
              <a:t> requirements</a:t>
            </a:r>
          </a:p>
          <a:p>
            <a:pPr lvl="1" eaLnBrk="1"/>
            <a:r>
              <a:rPr lang="en-US" dirty="0"/>
              <a:t>Lower frequency =&gt; Large dimensions and </a:t>
            </a:r>
            <a:r>
              <a:rPr lang="en-US" dirty="0">
                <a:solidFill>
                  <a:srgbClr val="FF0000"/>
                </a:solidFill>
              </a:rPr>
              <a:t>lower </a:t>
            </a:r>
            <a:r>
              <a:rPr lang="en-US" dirty="0" err="1">
                <a:solidFill>
                  <a:srgbClr val="FF0000"/>
                </a:solidFill>
              </a:rPr>
              <a:t>wakefields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eaLnBrk="1"/>
            <a:r>
              <a:rPr lang="en-US" dirty="0"/>
              <a:t>=&gt; Important </a:t>
            </a:r>
            <a:r>
              <a:rPr lang="en-US" dirty="0">
                <a:solidFill>
                  <a:srgbClr val="FF0000"/>
                </a:solidFill>
              </a:rPr>
              <a:t>implications for the design</a:t>
            </a:r>
            <a:r>
              <a:rPr lang="en-US" dirty="0"/>
              <a:t> of the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decelerator</a:t>
            </a:r>
          </a:p>
        </p:txBody>
      </p:sp>
      <p:sp>
        <p:nvSpPr>
          <p:cNvPr id="89092" name="Content Placeholder 10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 sz="2400" dirty="0"/>
              <a:t>Goal: </a:t>
            </a:r>
            <a:r>
              <a:rPr lang="en-US" sz="2400" dirty="0">
                <a:solidFill>
                  <a:srgbClr val="FF0000"/>
                </a:solidFill>
              </a:rPr>
              <a:t>transport particles of all energies</a:t>
            </a:r>
            <a:r>
              <a:rPr lang="en-US" sz="2400" dirty="0"/>
              <a:t> through the decelerator sector:</a:t>
            </a:r>
            <a:br>
              <a:rPr lang="en-US" sz="2400" dirty="0"/>
            </a:br>
            <a:r>
              <a:rPr lang="en-US" sz="2400" dirty="0"/>
              <a:t>in the presence of huge energy spread (90%)</a:t>
            </a:r>
            <a:endParaRPr lang="nb-NO" sz="2400" dirty="0"/>
          </a:p>
          <a:p>
            <a:r>
              <a:rPr lang="nb-NO" sz="2400" dirty="0" err="1"/>
              <a:t>Tight</a:t>
            </a:r>
            <a:r>
              <a:rPr lang="nb-NO" sz="2400" dirty="0"/>
              <a:t> </a:t>
            </a:r>
            <a:r>
              <a:rPr lang="nb-NO" sz="2400" dirty="0">
                <a:solidFill>
                  <a:srgbClr val="FF0000"/>
                </a:solidFill>
              </a:rPr>
              <a:t>FODO </a:t>
            </a:r>
            <a:r>
              <a:rPr lang="nb-NO" sz="2400" dirty="0" err="1">
                <a:solidFill>
                  <a:srgbClr val="FF0000"/>
                </a:solidFill>
              </a:rPr>
              <a:t>focusing</a:t>
            </a:r>
            <a:r>
              <a:rPr lang="nb-NO" sz="2400" dirty="0">
                <a:solidFill>
                  <a:srgbClr val="FF0000"/>
                </a:solidFill>
              </a:rPr>
              <a:t> </a:t>
            </a:r>
            <a:r>
              <a:rPr lang="nb-NO" sz="2400" dirty="0"/>
              <a:t>(large </a:t>
            </a:r>
            <a:r>
              <a:rPr lang="nb-NO" sz="2400" dirty="0" err="1"/>
              <a:t>energy</a:t>
            </a:r>
            <a:r>
              <a:rPr lang="nb-NO" sz="2400" dirty="0"/>
              <a:t> </a:t>
            </a:r>
            <a:r>
              <a:rPr lang="nb-NO" sz="2400" dirty="0" err="1"/>
              <a:t>acceptance</a:t>
            </a:r>
            <a:r>
              <a:rPr lang="nb-NO" sz="2400" dirty="0"/>
              <a:t>, </a:t>
            </a:r>
            <a:r>
              <a:rPr lang="nb-NO" sz="2400" dirty="0" err="1"/>
              <a:t>low</a:t>
            </a:r>
            <a:r>
              <a:rPr lang="nb-NO" sz="2400" dirty="0"/>
              <a:t> beta)</a:t>
            </a:r>
          </a:p>
          <a:p>
            <a:r>
              <a:rPr lang="nb-NO" sz="2400" dirty="0" err="1"/>
              <a:t>Lowest</a:t>
            </a:r>
            <a:r>
              <a:rPr lang="nb-NO" sz="2400" dirty="0"/>
              <a:t> </a:t>
            </a:r>
            <a:r>
              <a:rPr lang="nb-NO" sz="2400" dirty="0" err="1"/>
              <a:t>energy</a:t>
            </a:r>
            <a:r>
              <a:rPr lang="nb-NO" sz="2400" dirty="0"/>
              <a:t> </a:t>
            </a:r>
            <a:r>
              <a:rPr lang="nb-NO" sz="2400" dirty="0" err="1"/>
              <a:t>particles</a:t>
            </a:r>
            <a:r>
              <a:rPr lang="nb-NO" sz="2400" dirty="0"/>
              <a:t> </a:t>
            </a:r>
            <a:r>
              <a:rPr lang="nb-NO" sz="2400" dirty="0" err="1"/>
              <a:t>ideally</a:t>
            </a:r>
            <a:r>
              <a:rPr lang="nb-NO" sz="2400" dirty="0"/>
              <a:t> </a:t>
            </a:r>
            <a:r>
              <a:rPr lang="nb-NO" sz="2400" dirty="0" err="1"/>
              <a:t>see</a:t>
            </a:r>
            <a:r>
              <a:rPr lang="nb-NO" sz="2400" dirty="0"/>
              <a:t> </a:t>
            </a:r>
            <a:r>
              <a:rPr lang="nb-NO" sz="2400" dirty="0" err="1"/>
              <a:t>constant</a:t>
            </a:r>
            <a:r>
              <a:rPr lang="nb-NO" sz="2400" dirty="0"/>
              <a:t> FODO </a:t>
            </a:r>
            <a:r>
              <a:rPr lang="nb-NO" sz="2400" dirty="0" err="1"/>
              <a:t>phase-advance</a:t>
            </a:r>
            <a:r>
              <a:rPr lang="nb-NO" sz="2400" dirty="0" smtClean="0"/>
              <a:t> </a:t>
            </a:r>
            <a:r>
              <a:rPr lang="nb-NO" sz="2400" dirty="0" smtClean="0">
                <a:latin typeface="Symbol" charset="2"/>
              </a:rPr>
              <a:t>µ</a:t>
            </a:r>
            <a:r>
              <a:rPr lang="nb-NO" sz="2400" dirty="0" smtClean="0">
                <a:sym typeface="Symbol" charset="2"/>
              </a:rPr>
              <a:t>~</a:t>
            </a:r>
            <a:r>
              <a:rPr lang="nb-NO" sz="2400" dirty="0" smtClean="0">
                <a:sym typeface="Symbol" charset="2"/>
              </a:rPr>
              <a:t>90º, </a:t>
            </a:r>
            <a:r>
              <a:rPr lang="nb-NO" sz="2400" dirty="0" err="1">
                <a:sym typeface="Symbol" charset="2"/>
              </a:rPr>
              <a:t>higher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energy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particles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see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phase-advance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varying</a:t>
            </a:r>
            <a:r>
              <a:rPr lang="nb-NO" sz="2400" dirty="0">
                <a:sym typeface="Symbol" charset="2"/>
              </a:rPr>
              <a:t> from</a:t>
            </a:r>
            <a:r>
              <a:rPr lang="nb-NO" sz="2400" dirty="0" smtClean="0">
                <a:sym typeface="Symbol" charset="2"/>
              </a:rPr>
              <a:t> </a:t>
            </a:r>
            <a:r>
              <a:rPr lang="nb-NO" sz="2400" dirty="0" smtClean="0">
                <a:latin typeface="Symbol" charset="2"/>
                <a:sym typeface="Symbol" charset="2"/>
              </a:rPr>
              <a:t>µ</a:t>
            </a:r>
            <a:r>
              <a:rPr lang="nb-NO" sz="2400" dirty="0" smtClean="0">
                <a:sym typeface="Symbol" charset="2"/>
              </a:rPr>
              <a:t>~90</a:t>
            </a:r>
            <a:r>
              <a:rPr lang="nb-NO" sz="2400" dirty="0" smtClean="0">
                <a:sym typeface="Symbol" charset="2"/>
              </a:rPr>
              <a:t>º</a:t>
            </a:r>
            <a:r>
              <a:rPr lang="nb-NO" sz="2400" dirty="0" smtClean="0">
                <a:sym typeface="Symbol" charset="2"/>
              </a:rPr>
              <a:t> </a:t>
            </a:r>
            <a:r>
              <a:rPr lang="nb-NO" sz="2400" dirty="0">
                <a:sym typeface="Symbol" charset="2"/>
              </a:rPr>
              <a:t>to</a:t>
            </a:r>
            <a:r>
              <a:rPr lang="nb-NO" sz="2400" dirty="0" smtClean="0">
                <a:sym typeface="Symbol" charset="2"/>
              </a:rPr>
              <a:t> </a:t>
            </a:r>
            <a:r>
              <a:rPr lang="nb-NO" sz="2400" dirty="0" smtClean="0">
                <a:latin typeface="Symbol" charset="2"/>
                <a:sym typeface="Symbol" charset="2"/>
              </a:rPr>
              <a:t>µ</a:t>
            </a:r>
            <a:r>
              <a:rPr lang="nb-NO" sz="2400" dirty="0" smtClean="0">
                <a:sym typeface="Symbol" charset="2"/>
              </a:rPr>
              <a:t>~</a:t>
            </a:r>
            <a:r>
              <a:rPr lang="nb-NO" sz="2400" dirty="0" smtClean="0">
                <a:sym typeface="Symbol" charset="2"/>
              </a:rPr>
              <a:t>10</a:t>
            </a:r>
            <a:r>
              <a:rPr lang="nb-NO" sz="2400" dirty="0">
                <a:sym typeface="Symbol" charset="2"/>
              </a:rPr>
              <a:t>º</a:t>
            </a:r>
            <a:endParaRPr lang="nb-NO" sz="2400" dirty="0" smtClean="0">
              <a:sym typeface="Symbol" charset="2"/>
            </a:endParaRPr>
          </a:p>
          <a:p>
            <a:endParaRPr lang="nb-NO" sz="2400" dirty="0">
              <a:sym typeface="Symbol" charset="2"/>
            </a:endParaRPr>
          </a:p>
          <a:p>
            <a:r>
              <a:rPr lang="nb-NO" sz="2400" dirty="0" err="1">
                <a:sym typeface="Symbol" charset="2"/>
              </a:rPr>
              <a:t>Good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quad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alignment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needed</a:t>
            </a:r>
            <a:r>
              <a:rPr lang="nb-NO" sz="2400" dirty="0">
                <a:sym typeface="Symbol" charset="2"/>
              </a:rPr>
              <a:t> (20µm)</a:t>
            </a:r>
          </a:p>
          <a:p>
            <a:r>
              <a:rPr lang="nb-NO" sz="2400" dirty="0" err="1">
                <a:sym typeface="Symbol" charset="2"/>
              </a:rPr>
              <a:t>Good</a:t>
            </a:r>
            <a:r>
              <a:rPr lang="nb-NO" sz="2400" dirty="0">
                <a:sym typeface="Symbol" charset="2"/>
              </a:rPr>
              <a:t> BPM </a:t>
            </a:r>
            <a:r>
              <a:rPr lang="nb-NO" sz="2400" dirty="0" err="1">
                <a:sym typeface="Symbol" charset="2"/>
              </a:rPr>
              <a:t>accuracy</a:t>
            </a:r>
            <a:r>
              <a:rPr lang="nb-NO" sz="2400" dirty="0">
                <a:sym typeface="Symbol" charset="2"/>
              </a:rPr>
              <a:t> (20µm)</a:t>
            </a:r>
          </a:p>
          <a:p>
            <a:r>
              <a:rPr lang="nb-NO" sz="2400" dirty="0">
                <a:sym typeface="Symbol" charset="2"/>
              </a:rPr>
              <a:t>Orbit </a:t>
            </a:r>
            <a:r>
              <a:rPr lang="nb-NO" sz="2400" dirty="0" err="1">
                <a:sym typeface="Symbol" charset="2"/>
              </a:rPr>
              <a:t>correction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essential</a:t>
            </a:r>
            <a:endParaRPr lang="nb-NO" sz="2400" dirty="0">
              <a:sym typeface="Symbol" charset="2"/>
            </a:endParaRPr>
          </a:p>
          <a:p>
            <a:pPr lvl="1"/>
            <a:r>
              <a:rPr lang="nb-NO" sz="2300" dirty="0">
                <a:ea typeface="ＭＳ Ｐゴシック" charset="-128"/>
                <a:sym typeface="Symbol" charset="2"/>
              </a:rPr>
              <a:t>1-to-1 </a:t>
            </a:r>
            <a:r>
              <a:rPr lang="nb-NO" sz="2300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2300" dirty="0">
                <a:ea typeface="ＭＳ Ｐゴシック" charset="-128"/>
                <a:sym typeface="Symbol" charset="2"/>
              </a:rPr>
              <a:t> to BPM </a:t>
            </a:r>
            <a:r>
              <a:rPr lang="nb-NO" sz="2300" dirty="0" err="1">
                <a:ea typeface="ＭＳ Ｐゴシック" charset="-128"/>
                <a:sym typeface="Symbol" charset="2"/>
              </a:rPr>
              <a:t>centres</a:t>
            </a:r>
            <a:endParaRPr lang="nb-NO" sz="2300" dirty="0">
              <a:ea typeface="ＭＳ Ｐゴシック" charset="-128"/>
              <a:sym typeface="Symbol" charset="2"/>
            </a:endParaRPr>
          </a:p>
          <a:p>
            <a:pPr lvl="1"/>
            <a:r>
              <a:rPr lang="nb-NO" sz="2300" dirty="0">
                <a:ea typeface="ＭＳ Ｐゴシック" charset="-128"/>
                <a:sym typeface="Symbol" charset="2"/>
              </a:rPr>
              <a:t>DFS (</a:t>
            </a:r>
            <a:r>
              <a:rPr lang="nb-NO" sz="2300" dirty="0" err="1">
                <a:ea typeface="ＭＳ Ｐゴシック" charset="-128"/>
                <a:sym typeface="Symbol" charset="2"/>
              </a:rPr>
              <a:t>Dispersion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Free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2300" dirty="0">
                <a:ea typeface="ＭＳ Ｐゴシック" charset="-128"/>
                <a:sym typeface="Symbol" charset="2"/>
              </a:rPr>
              <a:t>)</a:t>
            </a:r>
            <a:br>
              <a:rPr lang="nb-NO" sz="2300" dirty="0">
                <a:ea typeface="ＭＳ Ｐゴシック" charset="-128"/>
                <a:sym typeface="Symbol" charset="2"/>
              </a:rPr>
            </a:br>
            <a:r>
              <a:rPr lang="nb-NO" sz="2300" dirty="0" err="1">
                <a:ea typeface="ＭＳ Ｐゴシック" charset="-128"/>
                <a:sym typeface="Symbol" charset="2"/>
              </a:rPr>
              <a:t>gives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almost</a:t>
            </a:r>
            <a:r>
              <a:rPr lang="nb-NO" sz="2300" dirty="0">
                <a:ea typeface="ＭＳ Ｐゴシック" charset="-128"/>
                <a:sym typeface="Symbol" charset="2"/>
              </a:rPr>
              <a:t> ideal case</a:t>
            </a:r>
            <a:endParaRPr lang="nb-NO" sz="2300" dirty="0">
              <a:ea typeface="ＭＳ Ｐゴシック" charset="-128"/>
            </a:endParaRPr>
          </a:p>
          <a:p>
            <a:endParaRPr lang="en-US" dirty="0"/>
          </a:p>
        </p:txBody>
      </p:sp>
      <p:pic>
        <p:nvPicPr>
          <p:cNvPr id="89091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6552" y="3481388"/>
            <a:ext cx="4225925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3800475" y="2655892"/>
            <a:ext cx="1890714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Power extraction structure PETS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15975"/>
            <a:ext cx="9572625" cy="5686425"/>
          </a:xfrm>
        </p:spPr>
        <p:txBody>
          <a:bodyPr/>
          <a:lstStyle/>
          <a:p>
            <a:pPr eaLnBrk="1"/>
            <a:r>
              <a:rPr lang="en-US" sz="2300" dirty="0"/>
              <a:t>must </a:t>
            </a:r>
            <a:r>
              <a:rPr lang="en-US" sz="2300" dirty="0">
                <a:solidFill>
                  <a:srgbClr val="FF0000"/>
                </a:solidFill>
              </a:rPr>
              <a:t>extract</a:t>
            </a:r>
            <a:r>
              <a:rPr lang="en-US" sz="2300" dirty="0"/>
              <a:t> efficiently  </a:t>
            </a:r>
            <a:r>
              <a:rPr lang="en-US" sz="2300" dirty="0">
                <a:solidFill>
                  <a:srgbClr val="FF0000"/>
                </a:solidFill>
              </a:rPr>
              <a:t>&gt;100</a:t>
            </a:r>
            <a:r>
              <a:rPr lang="en-US" sz="2300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en-US" sz="2300" dirty="0">
                <a:solidFill>
                  <a:srgbClr val="FF0000"/>
                </a:solidFill>
              </a:rPr>
              <a:t>MW power</a:t>
            </a:r>
            <a:r>
              <a:rPr lang="en-US" sz="2300" dirty="0"/>
              <a:t> from high current drive beam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periodically corrugated structure with low impedance (big a/</a:t>
            </a:r>
            <a:r>
              <a:rPr lang="el-GR" sz="2300" dirty="0">
                <a:solidFill>
                  <a:schemeClr val="tx1"/>
                </a:solidFill>
              </a:rPr>
              <a:t>λ</a:t>
            </a:r>
            <a:r>
              <a:rPr lang="en-US" sz="2300" dirty="0">
                <a:solidFill>
                  <a:schemeClr val="tx1"/>
                </a:solidFill>
              </a:rPr>
              <a:t>)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ON/OFF</a:t>
            </a:r>
            <a:br>
              <a:rPr lang="en-US" sz="2300" dirty="0">
                <a:solidFill>
                  <a:schemeClr val="tx1"/>
                </a:solidFill>
              </a:rPr>
            </a:br>
            <a:r>
              <a:rPr lang="en-US" sz="2300" dirty="0">
                <a:solidFill>
                  <a:schemeClr val="tx1"/>
                </a:solidFill>
              </a:rPr>
              <a:t>mechanism</a:t>
            </a:r>
          </a:p>
        </p:txBody>
      </p:sp>
      <p:pic>
        <p:nvPicPr>
          <p:cNvPr id="9011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7663" y="4659313"/>
            <a:ext cx="2111376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37"/>
          <p:cNvPicPr>
            <a:picLocks noChangeAspect="1" noChangeArrowheads="1"/>
          </p:cNvPicPr>
          <p:nvPr/>
        </p:nvPicPr>
        <p:blipFill>
          <a:blip r:embed="rId5"/>
          <a:srcRect l="18706" t="7597" r="23532" b="15154"/>
          <a:stretch>
            <a:fillRect/>
          </a:stretch>
        </p:blipFill>
        <p:spPr bwMode="auto">
          <a:xfrm>
            <a:off x="173039" y="4203700"/>
            <a:ext cx="2074862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38"/>
          <p:cNvSpPr>
            <a:spLocks noChangeArrowheads="1"/>
          </p:cNvSpPr>
          <p:nvPr/>
        </p:nvSpPr>
        <p:spPr bwMode="auto">
          <a:xfrm>
            <a:off x="2876550" y="4608513"/>
            <a:ext cx="1081088" cy="487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579438" indent="-579438" algn="ctr" defTabSz="868363"/>
            <a:r>
              <a:rPr lang="en-US" sz="1300" b="1">
                <a:solidFill>
                  <a:schemeClr val="bg1"/>
                </a:solidFill>
              </a:rPr>
              <a:t>Beam eye</a:t>
            </a:r>
          </a:p>
          <a:p>
            <a:pPr marL="579438" indent="-579438" algn="ctr" defTabSz="868363"/>
            <a:r>
              <a:rPr lang="en-US" sz="1300" b="1">
                <a:solidFill>
                  <a:schemeClr val="bg1"/>
                </a:solidFill>
              </a:rPr>
              <a:t>view</a:t>
            </a:r>
          </a:p>
        </p:txBody>
      </p:sp>
      <p:sp>
        <p:nvSpPr>
          <p:cNvPr id="90121" name="Rectangle 137"/>
          <p:cNvSpPr>
            <a:spLocks noChangeArrowheads="1"/>
          </p:cNvSpPr>
          <p:nvPr/>
        </p:nvSpPr>
        <p:spPr bwMode="auto">
          <a:xfrm>
            <a:off x="6178552" y="2681292"/>
            <a:ext cx="34226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altLang="ja-JP" sz="1400" dirty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The power produced by the bunched </a:t>
            </a:r>
            <a:r>
              <a:rPr lang="en-US" altLang="ja-JP" sz="1400" dirty="0" smtClean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(</a:t>
            </a:r>
            <a:r>
              <a:rPr lang="en-US" altLang="ja-JP" sz="1400" dirty="0" smtClean="0">
                <a:solidFill>
                  <a:schemeClr val="tx1"/>
                </a:solidFill>
                <a:latin typeface="Lucida Grande"/>
                <a:ea typeface="Lucida Grande"/>
                <a:cs typeface="Lucida Grande"/>
              </a:rPr>
              <a:t>ω</a:t>
            </a:r>
            <a:r>
              <a:rPr lang="en-US" altLang="ja-JP" sz="1400" baseline="-25000" dirty="0" smtClean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  <a:sym typeface="Symbol" charset="2"/>
              </a:rPr>
              <a:t>0</a:t>
            </a:r>
            <a:r>
              <a:rPr lang="en-US" altLang="ja-JP" sz="1400" dirty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) beam in a constant impedance structure:</a:t>
            </a:r>
            <a:endParaRPr lang="en-US" sz="1400" dirty="0">
              <a:solidFill>
                <a:schemeClr val="tx1"/>
              </a:solidFill>
              <a:latin typeface="Comic Sans MS" charset="0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351592" y="3486150"/>
            <a:ext cx="2920849" cy="1301750"/>
            <a:chOff x="6262330" y="3352558"/>
            <a:chExt cx="2921511" cy="1302886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6429273" y="3688335"/>
              <a:ext cx="2754568" cy="967109"/>
              <a:chOff x="4224" y="1536"/>
              <a:chExt cx="1584" cy="553"/>
            </a:xfrm>
          </p:grpSpPr>
          <p:graphicFrame>
            <p:nvGraphicFramePr>
              <p:cNvPr id="90114" name="Object 3"/>
              <p:cNvGraphicFramePr>
                <a:graphicFrameLocks noChangeAspect="1"/>
              </p:cNvGraphicFramePr>
              <p:nvPr/>
            </p:nvGraphicFramePr>
            <p:xfrm>
              <a:off x="4224" y="1536"/>
              <a:ext cx="1584" cy="553"/>
            </p:xfrm>
            <a:graphic>
              <a:graphicData uri="http://schemas.openxmlformats.org/presentationml/2006/ole">
                <p:oleObj spid="_x0000_s154626" name="Equation" r:id="rId6" imgW="1130040" imgH="393480" progId="Equation.DSMT4">
                  <p:embed/>
                </p:oleObj>
              </a:graphicData>
            </a:graphic>
          </p:graphicFrame>
          <p:sp>
            <p:nvSpPr>
              <p:cNvPr id="90130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131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132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126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642831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altLang="ja-JP" sz="1000">
                  <a:solidFill>
                    <a:schemeClr val="tx1"/>
                  </a:solidFill>
                  <a:latin typeface="Comic Sans MS" charset="0"/>
                  <a:ea typeface="ＭＳ Ｐゴシック" charset="-128"/>
                  <a:cs typeface="ＭＳ Ｐゴシック" charset="-128"/>
                </a:rPr>
                <a:t>Design input parameters</a:t>
              </a:r>
              <a:endParaRPr lang="en-US" sz="1000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90127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28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25263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altLang="ja-JP" sz="1000">
                  <a:solidFill>
                    <a:schemeClr val="tx1"/>
                  </a:solidFill>
                  <a:latin typeface="Comic Sans MS" charset="0"/>
                  <a:ea typeface="ＭＳ Ｐゴシック" charset="-128"/>
                  <a:cs typeface="ＭＳ Ｐゴシック" charset="-128"/>
                </a:rPr>
                <a:t>PETS design</a:t>
              </a:r>
              <a:endParaRPr lang="en-US" sz="1000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90129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123" name="Rectangle 147"/>
          <p:cNvSpPr>
            <a:spLocks noChangeArrowheads="1"/>
          </p:cNvSpPr>
          <p:nvPr/>
        </p:nvSpPr>
        <p:spPr bwMode="auto">
          <a:xfrm>
            <a:off x="6321425" y="5005388"/>
            <a:ext cx="3113088" cy="129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P – RF power, determined by the accelerating structure needs and the module layout.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I – Drive beam current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 – Active length of the PETS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altLang="ja-JP" sz="1400" baseline="-250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</a:t>
            </a: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single bunch form factor (≈ 1)</a:t>
            </a:r>
            <a:endParaRPr lang="en-US" sz="14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90124" name="Rectangle 148"/>
          <p:cNvSpPr>
            <a:spLocks noChangeArrowheads="1"/>
          </p:cNvSpPr>
          <p:nvPr/>
        </p:nvSpPr>
        <p:spPr bwMode="auto">
          <a:xfrm>
            <a:off x="6178552" y="2570167"/>
            <a:ext cx="3422650" cy="394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77157" y="3386667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5065713"/>
            <a:ext cx="59436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4"/>
          <p:cNvPicPr>
            <a:picLocks noChangeAspect="1" noChangeArrowheads="1"/>
          </p:cNvPicPr>
          <p:nvPr/>
        </p:nvPicPr>
        <p:blipFill>
          <a:blip r:embed="rId4"/>
          <a:srcRect t="-3171"/>
          <a:stretch>
            <a:fillRect/>
          </a:stretch>
        </p:blipFill>
        <p:spPr bwMode="auto">
          <a:xfrm>
            <a:off x="134938" y="4022729"/>
            <a:ext cx="14144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6227" y="5092700"/>
            <a:ext cx="21336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6"/>
          <p:cNvPicPr>
            <a:picLocks noChangeAspect="1" noChangeArrowheads="1"/>
          </p:cNvPicPr>
          <p:nvPr/>
        </p:nvPicPr>
        <p:blipFill>
          <a:blip r:embed="rId6"/>
          <a:srcRect l="7402" t="-2611" r="3246"/>
          <a:stretch>
            <a:fillRect/>
          </a:stretch>
        </p:blipFill>
        <p:spPr bwMode="auto">
          <a:xfrm>
            <a:off x="0" y="730250"/>
            <a:ext cx="27813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2" name="Text Box 8"/>
          <p:cNvSpPr txBox="1">
            <a:spLocks noChangeArrowheads="1"/>
          </p:cNvSpPr>
          <p:nvPr/>
        </p:nvSpPr>
        <p:spPr bwMode="auto">
          <a:xfrm>
            <a:off x="6800850" y="862015"/>
            <a:ext cx="2971800" cy="3296936"/>
          </a:xfrm>
          <a:prstGeom prst="rect">
            <a:avLst/>
          </a:prstGeom>
          <a:solidFill>
            <a:srgbClr val="D3C5D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PETS parameters: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Aperture = 23 mm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Period = 6.253 mm (90</a:t>
            </a:r>
            <a:r>
              <a:rPr lang="en-US" sz="1400" baseline="30000">
                <a:solidFill>
                  <a:schemeClr val="tx1"/>
                </a:solidFill>
                <a:latin typeface="Comic Sans MS" charset="0"/>
              </a:rPr>
              <a:t>0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/cell) 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Iris thickness = 2 mm 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R/Q = 2258 </a:t>
            </a:r>
            <a:r>
              <a:rPr lang="el-GR" sz="1400">
                <a:solidFill>
                  <a:schemeClr val="tx1"/>
                </a:solidFill>
                <a:latin typeface="Comic Sans MS" charset="0"/>
              </a:rPr>
              <a:t>Ω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V group= 0.453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Q = 7200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P/C = 13.4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E surf. (135  MW)= 56 MV/m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H surf. (135 MW) = 0.08 MA/m   (</a:t>
            </a:r>
            <a:r>
              <a:rPr lang="el-GR" sz="1400">
                <a:solidFill>
                  <a:schemeClr val="tx1"/>
                </a:solidFill>
                <a:latin typeface="Comic Sans MS" charset="0"/>
              </a:rPr>
              <a:t>Δ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T max (240 ns, Cu) = 1.8 C</a:t>
            </a:r>
            <a:r>
              <a:rPr lang="en-US" sz="1400" baseline="30000">
                <a:solidFill>
                  <a:schemeClr val="tx1"/>
                </a:solidFill>
                <a:latin typeface="Comic Sans MS" charset="0"/>
              </a:rPr>
              <a:t>0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)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052513" y="3338513"/>
            <a:ext cx="5562600" cy="1447800"/>
            <a:chOff x="1372394" y="3657600"/>
            <a:chExt cx="5561806" cy="1447800"/>
          </a:xfrm>
        </p:grpSpPr>
        <p:pic>
          <p:nvPicPr>
            <p:cNvPr id="91147" name="Picture 9"/>
            <p:cNvPicPr>
              <a:picLocks noChangeAspect="1" noChangeArrowheads="1"/>
            </p:cNvPicPr>
            <p:nvPr/>
          </p:nvPicPr>
          <p:blipFill>
            <a:blip r:embed="rId7"/>
            <a:srcRect l="4668" t="29341" r="17558" b="36229"/>
            <a:stretch>
              <a:fillRect/>
            </a:stretch>
          </p:blipFill>
          <p:spPr bwMode="auto">
            <a:xfrm rot="120000" flipV="1">
              <a:off x="1448067" y="3657603"/>
              <a:ext cx="2818739" cy="1006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148" name="Picture 10"/>
            <p:cNvPicPr>
              <a:picLocks noChangeAspect="1" noChangeArrowheads="1"/>
            </p:cNvPicPr>
            <p:nvPr/>
          </p:nvPicPr>
          <p:blipFill>
            <a:blip r:embed="rId8"/>
            <a:srcRect l="14815" t="22453" b="41966"/>
            <a:stretch>
              <a:fillRect/>
            </a:stretch>
          </p:blipFill>
          <p:spPr bwMode="auto">
            <a:xfrm rot="205489">
              <a:off x="4266804" y="3733802"/>
              <a:ext cx="2667396" cy="896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149" name="Rectangle 11"/>
            <p:cNvSpPr>
              <a:spLocks noChangeArrowheads="1"/>
            </p:cNvSpPr>
            <p:nvPr/>
          </p:nvSpPr>
          <p:spPr bwMode="auto">
            <a:xfrm>
              <a:off x="1372394" y="3657600"/>
              <a:ext cx="5561806" cy="144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91150" name="Rectangle 12"/>
            <p:cNvSpPr>
              <a:spLocks noChangeArrowheads="1"/>
            </p:cNvSpPr>
            <p:nvPr/>
          </p:nvSpPr>
          <p:spPr bwMode="auto">
            <a:xfrm>
              <a:off x="1676799" y="4572000"/>
              <a:ext cx="5028671" cy="43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200">
                  <a:solidFill>
                    <a:schemeClr val="tx1"/>
                  </a:solidFill>
                  <a:latin typeface="Comic Sans MS" charset="0"/>
                </a:rPr>
                <a:t>To reduce the surface field concentration in the presence of the damping slot, the special profiling of the iris was adopted.  </a:t>
              </a:r>
            </a:p>
          </p:txBody>
        </p:sp>
        <p:sp>
          <p:nvSpPr>
            <p:cNvPr id="91151" name="Rectangle 13"/>
            <p:cNvSpPr>
              <a:spLocks noChangeArrowheads="1"/>
            </p:cNvSpPr>
            <p:nvPr/>
          </p:nvSpPr>
          <p:spPr bwMode="auto">
            <a:xfrm>
              <a:off x="1448065" y="3810003"/>
              <a:ext cx="599886" cy="237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charset="0"/>
                </a:rPr>
                <a:t>E-field</a:t>
              </a:r>
            </a:p>
          </p:txBody>
        </p:sp>
        <p:sp>
          <p:nvSpPr>
            <p:cNvPr id="91152" name="Rectangle 14"/>
            <p:cNvSpPr>
              <a:spLocks noChangeArrowheads="1"/>
            </p:cNvSpPr>
            <p:nvPr/>
          </p:nvSpPr>
          <p:spPr bwMode="auto">
            <a:xfrm>
              <a:off x="4344195" y="3657602"/>
              <a:ext cx="618294" cy="237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charset="0"/>
                </a:rPr>
                <a:t>H-field</a:t>
              </a:r>
            </a:p>
          </p:txBody>
        </p:sp>
      </p:grpSp>
      <p:sp>
        <p:nvSpPr>
          <p:cNvPr id="91144" name="Rectangle 15"/>
          <p:cNvSpPr>
            <a:spLocks noChangeArrowheads="1"/>
          </p:cNvSpPr>
          <p:nvPr/>
        </p:nvSpPr>
        <p:spPr bwMode="auto">
          <a:xfrm>
            <a:off x="2921002" y="1163114"/>
            <a:ext cx="3621088" cy="169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The PETS comprises </a:t>
            </a:r>
            <a:r>
              <a:rPr lang="en-US" sz="1600">
                <a:latin typeface="Comic Sans MS" charset="0"/>
              </a:rPr>
              <a:t>eight octants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separated by the </a:t>
            </a:r>
            <a:r>
              <a:rPr lang="en-US" sz="1600">
                <a:latin typeface="Comic Sans MS" charset="0"/>
              </a:rPr>
              <a:t>damping slots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. </a:t>
            </a:r>
            <a:br>
              <a:rPr lang="en-US" sz="1600">
                <a:solidFill>
                  <a:schemeClr val="tx1"/>
                </a:solidFill>
                <a:latin typeface="Comic Sans MS" charset="0"/>
              </a:rPr>
            </a:br>
            <a:r>
              <a:rPr lang="en-US" sz="1600">
                <a:solidFill>
                  <a:schemeClr val="tx1"/>
                </a:solidFill>
                <a:latin typeface="Comic Sans MS" charset="0"/>
              </a:rPr>
              <a:t>Each of the slots is equipped with </a:t>
            </a:r>
            <a:r>
              <a:rPr lang="en-US" sz="1600">
                <a:latin typeface="Comic Sans MS" charset="0"/>
              </a:rPr>
              <a:t>HOM damping loads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. </a:t>
            </a:r>
            <a:br>
              <a:rPr lang="en-US" sz="1600">
                <a:solidFill>
                  <a:schemeClr val="tx1"/>
                </a:solidFill>
                <a:latin typeface="Comic Sans MS" charset="0"/>
              </a:rPr>
            </a:br>
            <a:r>
              <a:rPr lang="en-US" sz="1600">
                <a:solidFill>
                  <a:schemeClr val="tx1"/>
                </a:solidFill>
                <a:latin typeface="Comic Sans MS" charset="0"/>
              </a:rPr>
              <a:t>This arrangement follows the need to provide </a:t>
            </a:r>
            <a:r>
              <a:rPr lang="en-US" sz="1600">
                <a:latin typeface="Comic Sans MS" charset="0"/>
              </a:rPr>
              <a:t>strong damping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of the transverse modes. </a:t>
            </a:r>
          </a:p>
        </p:txBody>
      </p:sp>
      <p:sp>
        <p:nvSpPr>
          <p:cNvPr id="91145" name="Text Box 17"/>
          <p:cNvSpPr txBox="1">
            <a:spLocks noChangeArrowheads="1"/>
          </p:cNvSpPr>
          <p:nvPr/>
        </p:nvSpPr>
        <p:spPr bwMode="auto">
          <a:xfrm>
            <a:off x="8707440" y="6275391"/>
            <a:ext cx="1198562" cy="29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  <a:latin typeface="Arial" charset="0"/>
              </a:rPr>
              <a:t>I. Syratchev</a:t>
            </a:r>
          </a:p>
        </p:txBody>
      </p:sp>
      <p:sp>
        <p:nvSpPr>
          <p:cNvPr id="91146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Power Extraction Structure (PETS)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49" name="Picture 17" descr="outr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757" y="821872"/>
            <a:ext cx="7714985" cy="5235575"/>
          </a:xfrm>
          <a:prstGeom prst="rect">
            <a:avLst/>
          </a:prstGeom>
          <a:noFill/>
        </p:spPr>
      </p:pic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262328" y="3208339"/>
            <a:ext cx="8545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PETS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2948347" y="5506962"/>
            <a:ext cx="3823096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T3P models realistic, complex accelerator structures with unprecedented accuracy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925604" y="3089278"/>
            <a:ext cx="2779183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Low group velocity requires simulations with 100k time </a:t>
            </a:r>
            <a:r>
              <a:rPr lang="en-US" sz="1600" b="1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steps</a:t>
            </a:r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 flipH="1" flipV="1">
            <a:off x="7689192" y="2708275"/>
            <a:ext cx="276886" cy="393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RF Power Transfer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712" y="3568095"/>
            <a:ext cx="23262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PETS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8687" y="890208"/>
            <a:ext cx="32499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Accelerating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2" y="1983619"/>
            <a:ext cx="3979333" cy="120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dirty="0">
                <a:solidFill>
                  <a:srgbClr val="000000"/>
                </a:solidFill>
              </a:rPr>
              <a:t>The induced fields travel along the PETS structure and build up </a:t>
            </a:r>
            <a:r>
              <a:rPr lang="en-US" dirty="0" smtClean="0">
                <a:solidFill>
                  <a:srgbClr val="000000"/>
                </a:solidFill>
              </a:rPr>
              <a:t>resonantly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19772" y="6218041"/>
            <a:ext cx="228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Arno </a:t>
            </a:r>
            <a:r>
              <a:rPr lang="en-US" sz="2000" dirty="0" err="1" smtClean="0">
                <a:solidFill>
                  <a:srgbClr val="000000"/>
                </a:solidFill>
              </a:rPr>
              <a:t>Candel</a:t>
            </a:r>
            <a:r>
              <a:rPr lang="en-US" sz="2000" dirty="0" smtClean="0">
                <a:solidFill>
                  <a:srgbClr val="000000"/>
                </a:solidFill>
              </a:rPr>
              <a:t>, SLAC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129"/>
          <p:cNvPicPr>
            <a:picLocks noChangeAspect="1" noChangeArrowheads="1"/>
          </p:cNvPicPr>
          <p:nvPr/>
        </p:nvPicPr>
        <p:blipFill>
          <a:blip r:embed="rId3"/>
          <a:srcRect b="15431"/>
          <a:stretch>
            <a:fillRect/>
          </a:stretch>
        </p:blipFill>
        <p:spPr bwMode="auto">
          <a:xfrm>
            <a:off x="3275013" y="3719513"/>
            <a:ext cx="3986212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0640" y="781050"/>
            <a:ext cx="24907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9" descr="DSC00429"/>
          <p:cNvPicPr>
            <a:picLocks noChangeAspect="1" noChangeArrowheads="1"/>
          </p:cNvPicPr>
          <p:nvPr/>
        </p:nvPicPr>
        <p:blipFill>
          <a:blip r:embed="rId5"/>
          <a:srcRect l="7611" r="2521" b="-4482"/>
          <a:stretch>
            <a:fillRect/>
          </a:stretch>
        </p:blipFill>
        <p:spPr bwMode="auto">
          <a:xfrm>
            <a:off x="6715125" y="781050"/>
            <a:ext cx="2971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1763" y="762694"/>
            <a:ext cx="3276600" cy="2394847"/>
            <a:chOff x="762000" y="532510"/>
            <a:chExt cx="3276600" cy="2394840"/>
          </a:xfrm>
        </p:grpSpPr>
        <p:pic>
          <p:nvPicPr>
            <p:cNvPr id="95244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2000" y="547688"/>
              <a:ext cx="3276600" cy="237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245" name="Rectangle 10"/>
            <p:cNvSpPr>
              <a:spLocks noChangeArrowheads="1"/>
            </p:cNvSpPr>
            <p:nvPr/>
          </p:nvSpPr>
          <p:spPr bwMode="auto">
            <a:xfrm>
              <a:off x="762002" y="532510"/>
              <a:ext cx="1936100" cy="237225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000">
                  <a:solidFill>
                    <a:srgbClr val="000000"/>
                  </a:solidFill>
                  <a:latin typeface="Comic Sans MS" charset="0"/>
                  <a:ea typeface="Times" charset="0"/>
                </a:rPr>
                <a:t>8 bars, as received from VDL</a:t>
              </a:r>
              <a:endParaRPr lang="en-US" sz="1000">
                <a:solidFill>
                  <a:srgbClr val="000000"/>
                </a:solidFill>
                <a:latin typeface="Comic Sans MS" charset="0"/>
                <a:ea typeface="Times" charset="0"/>
              </a:endParaRPr>
            </a:p>
          </p:txBody>
        </p:sp>
      </p:grp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5889627" y="779912"/>
            <a:ext cx="1571855" cy="237226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lIns="91423" tIns="45711" rIns="91423" bIns="45711" anchor="ctr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000">
                <a:solidFill>
                  <a:srgbClr val="000000"/>
                </a:solidFill>
                <a:latin typeface="Comic Sans MS" charset="0"/>
                <a:ea typeface="Times" charset="0"/>
              </a:rPr>
              <a:t>PETS octants assembly</a:t>
            </a:r>
            <a:endParaRPr lang="en-US" sz="1000">
              <a:solidFill>
                <a:srgbClr val="000000"/>
              </a:solidFill>
              <a:latin typeface="Comic Sans MS" charset="0"/>
              <a:ea typeface="Times" charset="0"/>
            </a:endParaRPr>
          </a:p>
        </p:txBody>
      </p:sp>
      <p:pic>
        <p:nvPicPr>
          <p:cNvPr id="95239" name="Picture 1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0527" y="3346454"/>
            <a:ext cx="271462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40" name="Picture 1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0" y="3962404"/>
            <a:ext cx="21336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1" name="Rectangle 130"/>
          <p:cNvSpPr>
            <a:spLocks noChangeArrowheads="1"/>
          </p:cNvSpPr>
          <p:nvPr/>
        </p:nvSpPr>
        <p:spPr bwMode="auto">
          <a:xfrm>
            <a:off x="2392364" y="3349626"/>
            <a:ext cx="4876801" cy="37941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000">
                <a:solidFill>
                  <a:srgbClr val="000000"/>
                </a:solidFill>
                <a:latin typeface="Comic Sans MS" charset="0"/>
                <a:ea typeface="Times" charset="0"/>
              </a:rPr>
              <a:t>PETS equipped with the power couplers and electronic ruler with pick-up antenna for the phase advance measurements. </a:t>
            </a:r>
            <a:endParaRPr lang="en-US" sz="1000">
              <a:solidFill>
                <a:srgbClr val="000000"/>
              </a:solidFill>
              <a:latin typeface="Comic Sans MS" charset="0"/>
              <a:ea typeface="Times" charset="0"/>
            </a:endParaRPr>
          </a:p>
        </p:txBody>
      </p:sp>
      <p:sp>
        <p:nvSpPr>
          <p:cNvPr id="95242" name="TextBox 11"/>
          <p:cNvSpPr txBox="1">
            <a:spLocks noChangeArrowheads="1"/>
          </p:cNvSpPr>
          <p:nvPr/>
        </p:nvSpPr>
        <p:spPr bwMode="auto">
          <a:xfrm>
            <a:off x="8614745" y="6234117"/>
            <a:ext cx="1175989" cy="32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I. Syratchev</a:t>
            </a:r>
          </a:p>
        </p:txBody>
      </p:sp>
      <p:sp>
        <p:nvSpPr>
          <p:cNvPr id="9524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 GHz PETS test assembly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6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238" y="868367"/>
            <a:ext cx="6248400" cy="3513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97283" name="Picture 18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9225" y="884238"/>
            <a:ext cx="3260725" cy="3511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04800" y="4572004"/>
            <a:ext cx="8991600" cy="1711325"/>
            <a:chOff x="96" y="2832"/>
            <a:chExt cx="5664" cy="1078"/>
          </a:xfrm>
        </p:grpSpPr>
        <p:pic>
          <p:nvPicPr>
            <p:cNvPr id="97287" name="Picture 20"/>
            <p:cNvPicPr preferRelativeResize="0"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6" y="2832"/>
              <a:ext cx="1392" cy="105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88" name="Picture 21"/>
            <p:cNvPicPr preferRelativeResize="0"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6" y="2832"/>
              <a:ext cx="1296" cy="105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89" name="Picture 22"/>
            <p:cNvPicPr preferRelativeResize="0"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80" y="2832"/>
              <a:ext cx="1392" cy="1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90" name="Picture 23"/>
            <p:cNvPicPr preferRelativeResize="0"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320" y="2832"/>
              <a:ext cx="1440" cy="1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</p:grpSp>
      <p:sp>
        <p:nvSpPr>
          <p:cNvPr id="97285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12 GHz TBTS PETS final assembly</a:t>
            </a:r>
          </a:p>
        </p:txBody>
      </p:sp>
      <p:sp>
        <p:nvSpPr>
          <p:cNvPr id="97286" name="TextBox 12"/>
          <p:cNvSpPr txBox="1">
            <a:spLocks noChangeArrowheads="1"/>
          </p:cNvSpPr>
          <p:nvPr/>
        </p:nvSpPr>
        <p:spPr bwMode="auto">
          <a:xfrm>
            <a:off x="8729044" y="6259516"/>
            <a:ext cx="1175989" cy="32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I. Syratchev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PETS status (12 GHz)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157165" y="815975"/>
            <a:ext cx="5437431" cy="320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achieved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150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MW @ 266ns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/>
            </a:r>
            <a:b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</a:b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in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RF driven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test at SLAC</a:t>
            </a:r>
          </a:p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up to </a:t>
            </a:r>
            <a:r>
              <a:rPr lang="en-US" sz="2200" kern="0" dirty="0" smtClean="0">
                <a:latin typeface="Times New Roman"/>
                <a:cs typeface="Times New Roman"/>
              </a:rPr>
              <a:t>~</a:t>
            </a:r>
            <a:r>
              <a:rPr lang="en-US" sz="2200" kern="0" dirty="0" smtClean="0">
                <a:latin typeface="Times New Roman"/>
                <a:cs typeface="Times New Roman"/>
              </a:rPr>
              <a:t>20</a:t>
            </a:r>
            <a:r>
              <a:rPr lang="en-US" sz="2200" kern="0" dirty="0" smtClean="0">
                <a:latin typeface="Times New Roman"/>
                <a:cs typeface="Times New Roman"/>
              </a:rPr>
              <a:t>0 </a:t>
            </a:r>
            <a:r>
              <a:rPr lang="en-US" sz="2200" kern="0" dirty="0" smtClean="0">
                <a:latin typeface="Times New Roman"/>
                <a:cs typeface="Times New Roman"/>
              </a:rPr>
              <a:t>MW peak power beam driven</a:t>
            </a: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 CTF3 </a:t>
            </a: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(recirculation)</a:t>
            </a:r>
          </a:p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model well understood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6" name="Picture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382" y="1334154"/>
            <a:ext cx="382961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27"/>
          <p:cNvSpPr txBox="1">
            <a:spLocks noChangeArrowheads="1"/>
          </p:cNvSpPr>
          <p:nvPr/>
        </p:nvSpPr>
        <p:spPr bwMode="auto">
          <a:xfrm rot="16200000">
            <a:off x="8241504" y="2598032"/>
            <a:ext cx="1219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</a:rPr>
              <a:t>CLIC target pulse</a:t>
            </a:r>
          </a:p>
        </p:txBody>
      </p:sp>
      <p:sp>
        <p:nvSpPr>
          <p:cNvPr id="18" name="Text Box 35"/>
          <p:cNvSpPr txBox="1">
            <a:spLocks noChangeArrowheads="1"/>
          </p:cNvSpPr>
          <p:nvPr/>
        </p:nvSpPr>
        <p:spPr bwMode="auto">
          <a:xfrm>
            <a:off x="6609782" y="868489"/>
            <a:ext cx="31066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Typical RF pulse shape in ASTA during the last 125h of operation</a:t>
            </a:r>
            <a:endParaRPr kumimoji="0" lang="en-US" sz="14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" name="Picture 23" descr="petsPowerProduction.png"/>
          <p:cNvPicPr>
            <a:picLocks noChangeAspect="1"/>
          </p:cNvPicPr>
          <p:nvPr/>
        </p:nvPicPr>
        <p:blipFill>
          <a:blip r:embed="rId4"/>
          <a:srcRect l="5872" t="6351" r="3609" b="2214"/>
          <a:stretch>
            <a:fillRect/>
          </a:stretch>
        </p:blipFill>
        <p:spPr>
          <a:xfrm>
            <a:off x="0" y="2866571"/>
            <a:ext cx="4658112" cy="352894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62312" y="6273239"/>
            <a:ext cx="16086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Alexey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 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Dubrovskiy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2600712" y="4207214"/>
            <a:ext cx="1000125" cy="21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Power from PETS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2600712" y="4785858"/>
            <a:ext cx="1012825" cy="21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Power to structure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1000512" y="5090658"/>
            <a:ext cx="796925" cy="21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</a:rPr>
              <a:t>Beam current</a:t>
            </a:r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4619044" y="4319670"/>
            <a:ext cx="3022970" cy="2214713"/>
            <a:chOff x="299355" y="2405185"/>
            <a:chExt cx="4357032" cy="3521280"/>
          </a:xfrm>
        </p:grpSpPr>
        <p:pic>
          <p:nvPicPr>
            <p:cNvPr id="7" name="Picture 27"/>
            <p:cNvPicPr>
              <a:picLocks noChangeAspect="1" noChangeArrowheads="1"/>
            </p:cNvPicPr>
            <p:nvPr/>
          </p:nvPicPr>
          <p:blipFill>
            <a:blip r:embed="rId5"/>
            <a:srcRect l="1993" t="6882" r="6281" b="2903"/>
            <a:stretch>
              <a:fillRect/>
            </a:stretch>
          </p:blipFill>
          <p:spPr bwMode="auto">
            <a:xfrm>
              <a:off x="299355" y="2405185"/>
              <a:ext cx="4357032" cy="352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94"/>
            <p:cNvSpPr txBox="1">
              <a:spLocks noChangeArrowheads="1"/>
            </p:cNvSpPr>
            <p:nvPr/>
          </p:nvSpPr>
          <p:spPr bwMode="auto">
            <a:xfrm>
              <a:off x="1000950" y="2561645"/>
              <a:ext cx="2434513" cy="984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lnSpc>
                  <a:spcPct val="93000"/>
                </a:lnSpc>
                <a:spcBef>
                  <a:spcPct val="50000"/>
                </a:spcBef>
                <a:spcAft>
                  <a:spcPts val="1138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200" dirty="0">
                  <a:solidFill>
                    <a:srgbClr val="E46C0A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Measured (current)</a:t>
              </a:r>
              <a:br>
                <a:rPr lang="en-US" sz="1200" dirty="0">
                  <a:solidFill>
                    <a:srgbClr val="E46C0A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</a:br>
              <a:r>
                <a:rPr lang="en-US" sz="1200" dirty="0">
                  <a:solidFill>
                    <a:srgbClr val="0000FF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Measured (power)</a:t>
              </a:r>
              <a:r>
                <a:rPr lang="en-US" sz="1200" dirty="0">
                  <a:solidFill>
                    <a:schemeClr val="tx2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/>
              </a:r>
              <a:br>
                <a:rPr lang="en-US" sz="1200" dirty="0">
                  <a:solidFill>
                    <a:schemeClr val="tx2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</a:br>
              <a:r>
                <a:rPr lang="en-US" sz="1200" dirty="0">
                  <a:solidFill>
                    <a:srgbClr val="FF0000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Model (power)</a:t>
              </a:r>
              <a:endParaRPr lang="en-US" sz="1200" dirty="0">
                <a:solidFill>
                  <a:srgbClr val="E46C0A"/>
                </a:solidFill>
                <a:latin typeface="Calibri" pitchFamily="26" charset="0"/>
                <a:ea typeface="MS PGothic" pitchFamily="34" charset="-128"/>
                <a:cs typeface="MS PGothic" pitchFamily="34" charset="-128"/>
              </a:endParaRPr>
            </a:p>
          </p:txBody>
        </p:sp>
      </p:grp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2275" y="3879067"/>
            <a:ext cx="2424105" cy="20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CLIC two-beam Module layout </a:t>
            </a:r>
          </a:p>
        </p:txBody>
      </p:sp>
      <p:pic>
        <p:nvPicPr>
          <p:cNvPr id="10342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6050"/>
            <a:ext cx="6021388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86359" y="885826"/>
            <a:ext cx="2366096" cy="454612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>
                <a:solidFill>
                  <a:srgbClr val="000000"/>
                </a:solidFill>
              </a:rPr>
              <a:t>Standard module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223985" y="987425"/>
            <a:ext cx="3300033" cy="3674724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b="1" u="sng">
                <a:solidFill>
                  <a:srgbClr val="000000"/>
                </a:solidFill>
              </a:rPr>
              <a:t>Total per module</a:t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 accelerating structures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 wakefield monitors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/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4 PETS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2 DB quadrupoles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2 DB BPM</a:t>
            </a:r>
            <a:r>
              <a:rPr lang="en-US" b="1" u="sng">
                <a:solidFill>
                  <a:srgbClr val="000000"/>
                </a:solidFill>
              </a:rPr>
              <a:t/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 b="1" u="sng">
                <a:solidFill>
                  <a:srgbClr val="000000"/>
                </a:solidFill>
              </a:rPr>
              <a:t/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 b="1" u="sng">
                <a:solidFill>
                  <a:srgbClr val="000000"/>
                </a:solidFill>
              </a:rPr>
              <a:t>Total per linac</a:t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8374 standard modules </a:t>
            </a:r>
          </a:p>
        </p:txBody>
      </p:sp>
      <p:sp>
        <p:nvSpPr>
          <p:cNvPr id="103430" name="Content Placeholder 3"/>
          <p:cNvSpPr txBox="1">
            <a:spLocks/>
          </p:cNvSpPr>
          <p:nvPr/>
        </p:nvSpPr>
        <p:spPr bwMode="auto">
          <a:xfrm>
            <a:off x="157163" y="5157792"/>
            <a:ext cx="9605962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Other modules have 2,4,6 or 8 acc.structures replaced by a quadrupole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(depending on main beam optics)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Total 10462 modules, 71406 acc. structures, 35703 PETS</a:t>
            </a:r>
          </a:p>
        </p:txBody>
      </p:sp>
      <p:sp>
        <p:nvSpPr>
          <p:cNvPr id="103431" name="Footer Placeholder 4"/>
          <p:cNvSpPr txBox="1">
            <a:spLocks/>
          </p:cNvSpPr>
          <p:nvPr/>
        </p:nvSpPr>
        <p:spPr bwMode="auto">
          <a:xfrm>
            <a:off x="8886828" y="6357942"/>
            <a:ext cx="10191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G.Riddone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two-beam Module</a:t>
            </a:r>
            <a:endParaRPr lang="en-US"/>
          </a:p>
        </p:txBody>
      </p:sp>
      <p:pic>
        <p:nvPicPr>
          <p:cNvPr id="104451" name="Picture 2"/>
          <p:cNvPicPr>
            <a:picLocks noChangeAspect="1" noChangeArrowheads="1"/>
          </p:cNvPicPr>
          <p:nvPr/>
        </p:nvPicPr>
        <p:blipFill>
          <a:blip r:embed="rId2"/>
          <a:srcRect l="1215" t="12270" r="2087"/>
          <a:stretch>
            <a:fillRect/>
          </a:stretch>
        </p:blipFill>
        <p:spPr bwMode="auto">
          <a:xfrm>
            <a:off x="2" y="798513"/>
            <a:ext cx="6880225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Footer Placeholder 4"/>
          <p:cNvSpPr txBox="1">
            <a:spLocks/>
          </p:cNvSpPr>
          <p:nvPr/>
        </p:nvSpPr>
        <p:spPr bwMode="auto">
          <a:xfrm>
            <a:off x="8580438" y="6357942"/>
            <a:ext cx="13255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G.Riddone</a:t>
            </a:r>
          </a:p>
        </p:txBody>
      </p:sp>
      <p:sp>
        <p:nvSpPr>
          <p:cNvPr id="104453" name="Content Placeholder 3"/>
          <p:cNvSpPr txBox="1">
            <a:spLocks/>
          </p:cNvSpPr>
          <p:nvPr/>
        </p:nvSpPr>
        <p:spPr bwMode="auto">
          <a:xfrm>
            <a:off x="157163" y="5975354"/>
            <a:ext cx="96059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Alignment system, beam instrumentation, cooling integrated in design</a:t>
            </a:r>
          </a:p>
        </p:txBody>
      </p:sp>
      <p:pic>
        <p:nvPicPr>
          <p:cNvPr id="104454" name="Picture 6" descr="Conf-1_Fro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7415" y="771525"/>
            <a:ext cx="2668587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4" descr="17100004B-CLIC-Tunnel Typical Cross Section-NB"/>
          <p:cNvPicPr>
            <a:picLocks noChangeAspect="1" noChangeArrowheads="1"/>
          </p:cNvPicPr>
          <p:nvPr/>
        </p:nvPicPr>
        <p:blipFill>
          <a:blip r:embed="rId5"/>
          <a:srcRect l="16676" r="19112" b="8096"/>
          <a:stretch>
            <a:fillRect/>
          </a:stretch>
        </p:blipFill>
        <p:spPr bwMode="auto">
          <a:xfrm>
            <a:off x="6958016" y="3182938"/>
            <a:ext cx="2947987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6" name="Text Box 16"/>
          <p:cNvSpPr txBox="1">
            <a:spLocks noChangeArrowheads="1"/>
          </p:cNvSpPr>
          <p:nvPr/>
        </p:nvSpPr>
        <p:spPr bwMode="auto">
          <a:xfrm>
            <a:off x="7743826" y="3786188"/>
            <a:ext cx="1451956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Transfer lines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57" name="Line 17"/>
          <p:cNvSpPr>
            <a:spLocks noChangeShapeType="1"/>
          </p:cNvSpPr>
          <p:nvPr/>
        </p:nvSpPr>
        <p:spPr bwMode="auto">
          <a:xfrm flipH="1" flipV="1">
            <a:off x="8299452" y="3613154"/>
            <a:ext cx="46038" cy="2397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8" name="Line 18"/>
          <p:cNvSpPr>
            <a:spLocks noChangeShapeType="1"/>
          </p:cNvSpPr>
          <p:nvPr/>
        </p:nvSpPr>
        <p:spPr bwMode="auto">
          <a:xfrm flipV="1">
            <a:off x="8486777" y="3581400"/>
            <a:ext cx="68263" cy="271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9" name="Text Box 19"/>
          <p:cNvSpPr txBox="1">
            <a:spLocks noChangeArrowheads="1"/>
          </p:cNvSpPr>
          <p:nvPr/>
        </p:nvSpPr>
        <p:spPr bwMode="auto">
          <a:xfrm>
            <a:off x="8256590" y="5111750"/>
            <a:ext cx="1268011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Main Beam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60" name="Text Box 20"/>
          <p:cNvSpPr txBox="1">
            <a:spLocks noChangeArrowheads="1"/>
          </p:cNvSpPr>
          <p:nvPr/>
        </p:nvSpPr>
        <p:spPr bwMode="auto">
          <a:xfrm>
            <a:off x="6889753" y="5103813"/>
            <a:ext cx="1306333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Drive Beam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61" name="Line 24"/>
          <p:cNvSpPr>
            <a:spLocks noChangeShapeType="1"/>
          </p:cNvSpPr>
          <p:nvPr/>
        </p:nvSpPr>
        <p:spPr bwMode="auto">
          <a:xfrm flipH="1" flipV="1">
            <a:off x="8213725" y="4573592"/>
            <a:ext cx="522288" cy="522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62" name="Line 23"/>
          <p:cNvSpPr>
            <a:spLocks noChangeShapeType="1"/>
          </p:cNvSpPr>
          <p:nvPr/>
        </p:nvSpPr>
        <p:spPr bwMode="auto">
          <a:xfrm flipV="1">
            <a:off x="7456488" y="4616454"/>
            <a:ext cx="355600" cy="506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78800"/>
            <a:ext cx="9906000" cy="5401537"/>
          </a:xfrm>
          <a:prstGeom prst="rect">
            <a:avLst/>
          </a:prstGeom>
        </p:spPr>
      </p:pic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642260" y="878222"/>
            <a:ext cx="1244601" cy="7430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–</a:t>
            </a:r>
            <a:r>
              <a:rPr lang="en-US" dirty="0" smtClean="0"/>
              <a:t> main beam generation </a:t>
            </a:r>
            <a:endParaRPr lang="en-US" dirty="0"/>
          </a:p>
        </p:txBody>
      </p:sp>
      <p:sp>
        <p:nvSpPr>
          <p:cNvPr id="8" name="Rounded Rectangle 241"/>
          <p:cNvSpPr>
            <a:spLocks noChangeArrowheads="1"/>
          </p:cNvSpPr>
          <p:nvPr/>
        </p:nvSpPr>
        <p:spPr bwMode="auto">
          <a:xfrm>
            <a:off x="52486" y="3306326"/>
            <a:ext cx="9817514" cy="312789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00FF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Traveling wave structures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41375"/>
            <a:ext cx="9763125" cy="5661025"/>
          </a:xfrm>
        </p:spPr>
        <p:txBody>
          <a:bodyPr>
            <a:normAutofit fontScale="92500" lnSpcReduction="10000"/>
          </a:bodyPr>
          <a:lstStyle/>
          <a:p>
            <a:pPr eaLnBrk="1">
              <a:lnSpc>
                <a:spcPct val="110000"/>
              </a:lnSpc>
            </a:pPr>
            <a:r>
              <a:rPr lang="en-US" sz="2400" dirty="0"/>
              <a:t>NC standing wave structures would have high </a:t>
            </a:r>
            <a:r>
              <a:rPr lang="en-US" sz="2400" dirty="0" err="1"/>
              <a:t>Ohmic</a:t>
            </a:r>
            <a:r>
              <a:rPr lang="en-US" sz="2400" dirty="0"/>
              <a:t> losses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 =&gt; </a:t>
            </a:r>
            <a:r>
              <a:rPr lang="en-US" sz="2400" dirty="0">
                <a:solidFill>
                  <a:srgbClr val="FF0000"/>
                </a:solidFill>
              </a:rPr>
              <a:t>traveling wave</a:t>
            </a:r>
            <a:r>
              <a:rPr lang="en-US" sz="2400" dirty="0"/>
              <a:t> structures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110000"/>
              </a:lnSpc>
              <a:buFont typeface="StarSymbol" charset="0"/>
              <a:buNone/>
            </a:pPr>
            <a:endParaRPr lang="en-US" sz="2400" dirty="0"/>
          </a:p>
          <a:p>
            <a:pPr eaLnBrk="1">
              <a:lnSpc>
                <a:spcPct val="110000"/>
              </a:lnSpc>
              <a:buFont typeface="StarSymbol" charset="0"/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110000"/>
              </a:lnSpc>
            </a:pPr>
            <a:r>
              <a:rPr lang="en-US" sz="2400" dirty="0"/>
              <a:t>RF ‘flows’ with group velocity </a:t>
            </a:r>
            <a:r>
              <a:rPr lang="en-US" sz="2400" i="1" dirty="0" err="1"/>
              <a:t>v</a:t>
            </a:r>
            <a:r>
              <a:rPr lang="en-US" sz="2400" i="1" baseline="-25000" dirty="0" err="1"/>
              <a:t>G</a:t>
            </a:r>
            <a:r>
              <a:rPr lang="en-US" sz="2400" dirty="0"/>
              <a:t> along the structure</a:t>
            </a:r>
            <a:br>
              <a:rPr lang="en-US" sz="2400" dirty="0"/>
            </a:br>
            <a:r>
              <a:rPr lang="en-US" sz="2400" dirty="0"/>
              <a:t>into a load at the structure exit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Condition for acceleration: </a:t>
            </a:r>
            <a:r>
              <a:rPr lang="el-GR" sz="2400" dirty="0"/>
              <a:t>Δφ</a:t>
            </a:r>
            <a:r>
              <a:rPr lang="en-US" sz="2400" dirty="0"/>
              <a:t>=</a:t>
            </a:r>
            <a:r>
              <a:rPr lang="en-US" sz="2400" dirty="0" err="1"/>
              <a:t>d</a:t>
            </a:r>
            <a:r>
              <a:rPr lang="en-US" sz="2400" dirty="0"/>
              <a:t>·</a:t>
            </a:r>
            <a:r>
              <a:rPr lang="el-GR" sz="2400" dirty="0"/>
              <a:t>ω</a:t>
            </a:r>
            <a:r>
              <a:rPr lang="en-US" sz="2400" dirty="0"/>
              <a:t>/</a:t>
            </a:r>
            <a:r>
              <a:rPr lang="en-US" sz="2400" dirty="0" err="1"/>
              <a:t>c</a:t>
            </a:r>
            <a:r>
              <a:rPr lang="en-US" sz="2400" dirty="0"/>
              <a:t>    (</a:t>
            </a:r>
            <a:r>
              <a:rPr lang="el-GR" sz="2400" dirty="0"/>
              <a:t>Δφ</a:t>
            </a:r>
            <a:r>
              <a:rPr lang="en-US" sz="2400" dirty="0"/>
              <a:t> cell phase difference)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Shorter fill time </a:t>
            </a:r>
            <a:r>
              <a:rPr lang="en-US" sz="2400" i="1" dirty="0" err="1"/>
              <a:t>T</a:t>
            </a:r>
            <a:r>
              <a:rPr lang="en-US" sz="2400" i="1" baseline="-25000" dirty="0" err="1"/>
              <a:t>fill</a:t>
            </a:r>
            <a:r>
              <a:rPr lang="en-US" sz="2400" dirty="0">
                <a:solidFill>
                  <a:schemeClr val="tx1"/>
                </a:solidFill>
              </a:rPr>
              <a:t>=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∫</a:t>
            </a:r>
            <a:r>
              <a:rPr lang="en-US" sz="24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1/v</a:t>
            </a:r>
            <a:r>
              <a:rPr lang="en-US" sz="2400" i="1" baseline="-25000" dirty="0">
                <a:solidFill>
                  <a:schemeClr val="tx1"/>
                </a:solidFill>
                <a:sym typeface="Symbol" pitchFamily="-109" charset="2"/>
              </a:rPr>
              <a:t>G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400" i="1" dirty="0" err="1">
                <a:solidFill>
                  <a:schemeClr val="tx1"/>
                </a:solidFill>
                <a:sym typeface="Symbol" pitchFamily="-109" charset="2"/>
              </a:rPr>
              <a:t>dz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  - </a:t>
            </a:r>
            <a:r>
              <a:rPr lang="en-US" sz="2400" dirty="0">
                <a:solidFill>
                  <a:schemeClr val="tx1"/>
                </a:solidFill>
                <a:sym typeface="Symbol" pitchFamily="-109" charset="2"/>
              </a:rPr>
              <a:t>order &lt;100 ns compared to ~ms for SC RF</a:t>
            </a:r>
          </a:p>
        </p:txBody>
      </p:sp>
      <p:grpSp>
        <p:nvGrpSpPr>
          <p:cNvPr id="20484" name="Group 52"/>
          <p:cNvGrpSpPr>
            <a:grpSpLocks/>
          </p:cNvGrpSpPr>
          <p:nvPr/>
        </p:nvGrpSpPr>
        <p:grpSpPr bwMode="auto">
          <a:xfrm>
            <a:off x="544514" y="1966917"/>
            <a:ext cx="6920010" cy="2479675"/>
            <a:chOff x="741" y="741"/>
            <a:chExt cx="4498" cy="1959"/>
          </a:xfrm>
        </p:grpSpPr>
        <p:sp>
          <p:nvSpPr>
            <p:cNvPr id="20488" name="Line 4"/>
            <p:cNvSpPr>
              <a:spLocks noChangeShapeType="1"/>
            </p:cNvSpPr>
            <p:nvPr/>
          </p:nvSpPr>
          <p:spPr bwMode="auto">
            <a:xfrm>
              <a:off x="1323" y="2064"/>
              <a:ext cx="317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9" name="Line 5"/>
            <p:cNvSpPr>
              <a:spLocks noChangeShapeType="1"/>
            </p:cNvSpPr>
            <p:nvPr/>
          </p:nvSpPr>
          <p:spPr bwMode="auto">
            <a:xfrm>
              <a:off x="1005" y="2700"/>
              <a:ext cx="38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0" name="Line 6"/>
            <p:cNvSpPr>
              <a:spLocks noChangeShapeType="1"/>
            </p:cNvSpPr>
            <p:nvPr/>
          </p:nvSpPr>
          <p:spPr bwMode="auto">
            <a:xfrm>
              <a:off x="1005" y="1429"/>
              <a:ext cx="0" cy="8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1" name="Line 7"/>
            <p:cNvSpPr>
              <a:spLocks noChangeShapeType="1"/>
            </p:cNvSpPr>
            <p:nvPr/>
          </p:nvSpPr>
          <p:spPr bwMode="auto">
            <a:xfrm>
              <a:off x="1005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2" name="Line 8"/>
            <p:cNvSpPr>
              <a:spLocks noChangeShapeType="1"/>
            </p:cNvSpPr>
            <p:nvPr/>
          </p:nvSpPr>
          <p:spPr bwMode="auto">
            <a:xfrm>
              <a:off x="1323" y="1429"/>
              <a:ext cx="0" cy="8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3" name="Line 9"/>
            <p:cNvSpPr>
              <a:spLocks noChangeShapeType="1"/>
            </p:cNvSpPr>
            <p:nvPr/>
          </p:nvSpPr>
          <p:spPr bwMode="auto">
            <a:xfrm>
              <a:off x="1323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4" name="Line 10"/>
            <p:cNvSpPr>
              <a:spLocks noChangeShapeType="1"/>
            </p:cNvSpPr>
            <p:nvPr/>
          </p:nvSpPr>
          <p:spPr bwMode="auto">
            <a:xfrm>
              <a:off x="1164" y="1482"/>
              <a:ext cx="0" cy="318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5" name="Line 11"/>
            <p:cNvSpPr>
              <a:spLocks noChangeShapeType="1"/>
            </p:cNvSpPr>
            <p:nvPr/>
          </p:nvSpPr>
          <p:spPr bwMode="auto">
            <a:xfrm>
              <a:off x="1640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6" name="Line 12"/>
            <p:cNvSpPr>
              <a:spLocks noChangeShapeType="1"/>
            </p:cNvSpPr>
            <p:nvPr/>
          </p:nvSpPr>
          <p:spPr bwMode="auto">
            <a:xfrm>
              <a:off x="1640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7" name="Line 13"/>
            <p:cNvSpPr>
              <a:spLocks noChangeShapeType="1"/>
            </p:cNvSpPr>
            <p:nvPr/>
          </p:nvSpPr>
          <p:spPr bwMode="auto">
            <a:xfrm>
              <a:off x="1957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8" name="Line 14"/>
            <p:cNvSpPr>
              <a:spLocks noChangeShapeType="1"/>
            </p:cNvSpPr>
            <p:nvPr/>
          </p:nvSpPr>
          <p:spPr bwMode="auto">
            <a:xfrm>
              <a:off x="195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9" name="Line 15"/>
            <p:cNvSpPr>
              <a:spLocks noChangeShapeType="1"/>
            </p:cNvSpPr>
            <p:nvPr/>
          </p:nvSpPr>
          <p:spPr bwMode="auto">
            <a:xfrm>
              <a:off x="2275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0" name="Line 16"/>
            <p:cNvSpPr>
              <a:spLocks noChangeShapeType="1"/>
            </p:cNvSpPr>
            <p:nvPr/>
          </p:nvSpPr>
          <p:spPr bwMode="auto">
            <a:xfrm>
              <a:off x="2275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1" name="Line 17"/>
            <p:cNvSpPr>
              <a:spLocks noChangeShapeType="1"/>
            </p:cNvSpPr>
            <p:nvPr/>
          </p:nvSpPr>
          <p:spPr bwMode="auto">
            <a:xfrm>
              <a:off x="2592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2" name="Line 18"/>
            <p:cNvSpPr>
              <a:spLocks noChangeShapeType="1"/>
            </p:cNvSpPr>
            <p:nvPr/>
          </p:nvSpPr>
          <p:spPr bwMode="auto">
            <a:xfrm>
              <a:off x="2592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3" name="Line 19"/>
            <p:cNvSpPr>
              <a:spLocks noChangeShapeType="1"/>
            </p:cNvSpPr>
            <p:nvPr/>
          </p:nvSpPr>
          <p:spPr bwMode="auto">
            <a:xfrm>
              <a:off x="2910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4" name="Line 20"/>
            <p:cNvSpPr>
              <a:spLocks noChangeShapeType="1"/>
            </p:cNvSpPr>
            <p:nvPr/>
          </p:nvSpPr>
          <p:spPr bwMode="auto">
            <a:xfrm>
              <a:off x="2910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5" name="Line 21"/>
            <p:cNvSpPr>
              <a:spLocks noChangeShapeType="1"/>
            </p:cNvSpPr>
            <p:nvPr/>
          </p:nvSpPr>
          <p:spPr bwMode="auto">
            <a:xfrm>
              <a:off x="3227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6" name="Line 22"/>
            <p:cNvSpPr>
              <a:spLocks noChangeShapeType="1"/>
            </p:cNvSpPr>
            <p:nvPr/>
          </p:nvSpPr>
          <p:spPr bwMode="auto">
            <a:xfrm>
              <a:off x="322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7" name="Line 23"/>
            <p:cNvSpPr>
              <a:spLocks noChangeShapeType="1"/>
            </p:cNvSpPr>
            <p:nvPr/>
          </p:nvSpPr>
          <p:spPr bwMode="auto">
            <a:xfrm>
              <a:off x="3544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8" name="Line 24"/>
            <p:cNvSpPr>
              <a:spLocks noChangeShapeType="1"/>
            </p:cNvSpPr>
            <p:nvPr/>
          </p:nvSpPr>
          <p:spPr bwMode="auto">
            <a:xfrm>
              <a:off x="3544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9" name="Line 25"/>
            <p:cNvSpPr>
              <a:spLocks noChangeShapeType="1"/>
            </p:cNvSpPr>
            <p:nvPr/>
          </p:nvSpPr>
          <p:spPr bwMode="auto">
            <a:xfrm>
              <a:off x="3862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0" name="Line 26"/>
            <p:cNvSpPr>
              <a:spLocks noChangeShapeType="1"/>
            </p:cNvSpPr>
            <p:nvPr/>
          </p:nvSpPr>
          <p:spPr bwMode="auto">
            <a:xfrm>
              <a:off x="3862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1" name="Line 27"/>
            <p:cNvSpPr>
              <a:spLocks noChangeShapeType="1"/>
            </p:cNvSpPr>
            <p:nvPr/>
          </p:nvSpPr>
          <p:spPr bwMode="auto">
            <a:xfrm>
              <a:off x="4179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2" name="Line 28"/>
            <p:cNvSpPr>
              <a:spLocks noChangeShapeType="1"/>
            </p:cNvSpPr>
            <p:nvPr/>
          </p:nvSpPr>
          <p:spPr bwMode="auto">
            <a:xfrm>
              <a:off x="4179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3" name="Line 29"/>
            <p:cNvSpPr>
              <a:spLocks noChangeShapeType="1"/>
            </p:cNvSpPr>
            <p:nvPr/>
          </p:nvSpPr>
          <p:spPr bwMode="auto">
            <a:xfrm>
              <a:off x="4497" y="1323"/>
              <a:ext cx="0" cy="9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4" name="Line 30"/>
            <p:cNvSpPr>
              <a:spLocks noChangeShapeType="1"/>
            </p:cNvSpPr>
            <p:nvPr/>
          </p:nvSpPr>
          <p:spPr bwMode="auto">
            <a:xfrm>
              <a:off x="4814" y="1323"/>
              <a:ext cx="0" cy="9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5" name="Line 31"/>
            <p:cNvSpPr>
              <a:spLocks noChangeShapeType="1"/>
            </p:cNvSpPr>
            <p:nvPr/>
          </p:nvSpPr>
          <p:spPr bwMode="auto">
            <a:xfrm>
              <a:off x="449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6" name="Line 32"/>
            <p:cNvSpPr>
              <a:spLocks noChangeShapeType="1"/>
            </p:cNvSpPr>
            <p:nvPr/>
          </p:nvSpPr>
          <p:spPr bwMode="auto">
            <a:xfrm>
              <a:off x="4814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7" name="AutoShape 33"/>
            <p:cNvSpPr>
              <a:spLocks noChangeArrowheads="1"/>
            </p:cNvSpPr>
            <p:nvPr/>
          </p:nvSpPr>
          <p:spPr bwMode="auto">
            <a:xfrm>
              <a:off x="741" y="741"/>
              <a:ext cx="846" cy="6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4 w 21600"/>
                <a:gd name="T13" fmla="*/ 4490 h 21600"/>
                <a:gd name="T14" fmla="*/ 17106 w 21600"/>
                <a:gd name="T15" fmla="*/ 171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5785" tIns="47892" rIns="95785" bIns="47892" anchor="ctr">
              <a:prstTxWarp prst="textNoShape">
                <a:avLst/>
              </a:prstTxWarp>
            </a:bodyPr>
            <a:lstStyle/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pulsed RF</a:t>
              </a:r>
            </a:p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Power</a:t>
              </a:r>
            </a:p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source</a:t>
              </a:r>
            </a:p>
          </p:txBody>
        </p:sp>
        <p:sp>
          <p:nvSpPr>
            <p:cNvPr id="20518" name="Line 34"/>
            <p:cNvSpPr>
              <a:spLocks noChangeShapeType="1"/>
            </p:cNvSpPr>
            <p:nvPr/>
          </p:nvSpPr>
          <p:spPr bwMode="auto">
            <a:xfrm>
              <a:off x="1957" y="2382"/>
              <a:ext cx="31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9" name="Line 35"/>
            <p:cNvSpPr>
              <a:spLocks noChangeShapeType="1"/>
            </p:cNvSpPr>
            <p:nvPr/>
          </p:nvSpPr>
          <p:spPr bwMode="auto">
            <a:xfrm flipH="1">
              <a:off x="2381" y="2382"/>
              <a:ext cx="15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0" name="Line 36"/>
            <p:cNvSpPr>
              <a:spLocks noChangeShapeType="1"/>
            </p:cNvSpPr>
            <p:nvPr/>
          </p:nvSpPr>
          <p:spPr bwMode="auto">
            <a:xfrm flipH="1">
              <a:off x="2645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1" name="Line 37"/>
            <p:cNvSpPr>
              <a:spLocks noChangeShapeType="1"/>
            </p:cNvSpPr>
            <p:nvPr/>
          </p:nvSpPr>
          <p:spPr bwMode="auto">
            <a:xfrm>
              <a:off x="2910" y="2382"/>
              <a:ext cx="317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2" name="Line 38"/>
            <p:cNvSpPr>
              <a:spLocks noChangeShapeType="1"/>
            </p:cNvSpPr>
            <p:nvPr/>
          </p:nvSpPr>
          <p:spPr bwMode="auto">
            <a:xfrm flipH="1">
              <a:off x="3333" y="2382"/>
              <a:ext cx="15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3" name="Line 39"/>
            <p:cNvSpPr>
              <a:spLocks noChangeShapeType="1"/>
            </p:cNvSpPr>
            <p:nvPr/>
          </p:nvSpPr>
          <p:spPr bwMode="auto">
            <a:xfrm flipH="1">
              <a:off x="3597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4" name="Line 40"/>
            <p:cNvSpPr>
              <a:spLocks noChangeShapeType="1"/>
            </p:cNvSpPr>
            <p:nvPr/>
          </p:nvSpPr>
          <p:spPr bwMode="auto">
            <a:xfrm>
              <a:off x="3862" y="2382"/>
              <a:ext cx="317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5" name="Line 41"/>
            <p:cNvSpPr>
              <a:spLocks noChangeShapeType="1"/>
            </p:cNvSpPr>
            <p:nvPr/>
          </p:nvSpPr>
          <p:spPr bwMode="auto">
            <a:xfrm flipH="1">
              <a:off x="4285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6" name="Line 42"/>
            <p:cNvSpPr>
              <a:spLocks noChangeShapeType="1"/>
            </p:cNvSpPr>
            <p:nvPr/>
          </p:nvSpPr>
          <p:spPr bwMode="auto">
            <a:xfrm flipH="1">
              <a:off x="4549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7" name="Line 43"/>
            <p:cNvSpPr>
              <a:spLocks noChangeShapeType="1"/>
            </p:cNvSpPr>
            <p:nvPr/>
          </p:nvSpPr>
          <p:spPr bwMode="auto">
            <a:xfrm>
              <a:off x="1005" y="2382"/>
              <a:ext cx="31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8" name="Line 44"/>
            <p:cNvSpPr>
              <a:spLocks noChangeShapeType="1"/>
            </p:cNvSpPr>
            <p:nvPr/>
          </p:nvSpPr>
          <p:spPr bwMode="auto">
            <a:xfrm flipH="1">
              <a:off x="1428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9" name="Line 45"/>
            <p:cNvSpPr>
              <a:spLocks noChangeShapeType="1"/>
            </p:cNvSpPr>
            <p:nvPr/>
          </p:nvSpPr>
          <p:spPr bwMode="auto">
            <a:xfrm flipH="1">
              <a:off x="1693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0" name="Line 46"/>
            <p:cNvSpPr>
              <a:spLocks noChangeShapeType="1"/>
            </p:cNvSpPr>
            <p:nvPr/>
          </p:nvSpPr>
          <p:spPr bwMode="auto">
            <a:xfrm>
              <a:off x="1957" y="1959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1" name="Text Box 47"/>
            <p:cNvSpPr txBox="1">
              <a:spLocks noChangeArrowheads="1"/>
            </p:cNvSpPr>
            <p:nvPr/>
          </p:nvSpPr>
          <p:spPr bwMode="auto">
            <a:xfrm>
              <a:off x="2010" y="1690"/>
              <a:ext cx="223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1900" b="1" i="1" dirty="0" err="1">
                  <a:solidFill>
                    <a:srgbClr val="000066"/>
                  </a:solidFill>
                </a:rPr>
                <a:t>d</a:t>
              </a:r>
              <a:endParaRPr lang="en-US" sz="1900" b="1" i="1" dirty="0">
                <a:solidFill>
                  <a:srgbClr val="000066"/>
                </a:solidFill>
              </a:endParaRPr>
            </a:p>
          </p:txBody>
        </p:sp>
        <p:sp>
          <p:nvSpPr>
            <p:cNvPr id="20532" name="Line 48"/>
            <p:cNvSpPr>
              <a:spLocks noChangeShapeType="1"/>
            </p:cNvSpPr>
            <p:nvPr/>
          </p:nvSpPr>
          <p:spPr bwMode="auto">
            <a:xfrm flipH="1">
              <a:off x="4497" y="1323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3" name="AutoShape 49"/>
            <p:cNvSpPr>
              <a:spLocks noChangeArrowheads="1"/>
            </p:cNvSpPr>
            <p:nvPr/>
          </p:nvSpPr>
          <p:spPr bwMode="auto">
            <a:xfrm rot="10800000">
              <a:off x="4497" y="1323"/>
              <a:ext cx="317" cy="530"/>
            </a:xfrm>
            <a:prstGeom prst="rtTriangle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0534" name="Line 50"/>
            <p:cNvSpPr>
              <a:spLocks noChangeShapeType="1"/>
            </p:cNvSpPr>
            <p:nvPr/>
          </p:nvSpPr>
          <p:spPr bwMode="auto">
            <a:xfrm flipV="1">
              <a:off x="4655" y="1694"/>
              <a:ext cx="0" cy="212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5" name="Text Box 51"/>
            <p:cNvSpPr txBox="1">
              <a:spLocks noChangeArrowheads="1"/>
            </p:cNvSpPr>
            <p:nvPr/>
          </p:nvSpPr>
          <p:spPr bwMode="auto">
            <a:xfrm>
              <a:off x="4814" y="1323"/>
              <a:ext cx="425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900">
                  <a:solidFill>
                    <a:schemeClr val="tx1"/>
                  </a:solidFill>
                  <a:latin typeface="Arial" pitchFamily="-109" charset="0"/>
                </a:rPr>
                <a:t>RF </a:t>
              </a:r>
            </a:p>
            <a:p>
              <a:pPr defTabSz="957263"/>
              <a:r>
                <a:rPr lang="en-US" sz="1900">
                  <a:solidFill>
                    <a:schemeClr val="tx1"/>
                  </a:solidFill>
                  <a:latin typeface="Arial" pitchFamily="-109" charset="0"/>
                </a:rPr>
                <a:t>load</a:t>
              </a:r>
            </a:p>
          </p:txBody>
        </p:sp>
      </p:grpSp>
      <p:grpSp>
        <p:nvGrpSpPr>
          <p:cNvPr id="3" name="Group 127"/>
          <p:cNvGrpSpPr>
            <a:grpSpLocks/>
          </p:cNvGrpSpPr>
          <p:nvPr/>
        </p:nvGrpSpPr>
        <p:grpSpPr bwMode="auto">
          <a:xfrm>
            <a:off x="7577138" y="2033588"/>
            <a:ext cx="2171700" cy="2640012"/>
            <a:chOff x="4445" y="2682"/>
            <a:chExt cx="1193" cy="1445"/>
          </a:xfrm>
        </p:grpSpPr>
        <p:pic>
          <p:nvPicPr>
            <p:cNvPr id="20486" name="Picture 12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46" y="2682"/>
              <a:ext cx="1143" cy="14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20487" name="Rectangle 129"/>
            <p:cNvSpPr>
              <a:spLocks noChangeArrowheads="1"/>
            </p:cNvSpPr>
            <p:nvPr/>
          </p:nvSpPr>
          <p:spPr bwMode="auto">
            <a:xfrm>
              <a:off x="4445" y="3877"/>
              <a:ext cx="1193" cy="21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omic Sans MS" pitchFamily="-109" charset="0"/>
                </a:rPr>
                <a:t>particles “surf” the electromagnetic wave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>
            <a:off x="73472" y="755732"/>
            <a:ext cx="9728200" cy="5884876"/>
            <a:chOff x="55563" y="536575"/>
            <a:chExt cx="9728200" cy="6062262"/>
          </a:xfrm>
        </p:grpSpPr>
        <p:sp>
          <p:nvSpPr>
            <p:cNvPr id="492548" name="Line 5"/>
            <p:cNvSpPr>
              <a:spLocks noChangeShapeType="1"/>
            </p:cNvSpPr>
            <p:nvPr/>
          </p:nvSpPr>
          <p:spPr bwMode="auto">
            <a:xfrm flipH="1">
              <a:off x="9277350" y="857250"/>
              <a:ext cx="27146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49" name="Text Box 6"/>
            <p:cNvSpPr txBox="1">
              <a:spLocks noChangeArrowheads="1"/>
            </p:cNvSpPr>
            <p:nvPr/>
          </p:nvSpPr>
          <p:spPr bwMode="auto">
            <a:xfrm>
              <a:off x="66675" y="6270625"/>
              <a:ext cx="12731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e</a:t>
              </a:r>
              <a:r>
                <a:rPr lang="en-US" sz="1200" baseline="30000">
                  <a:solidFill>
                    <a:schemeClr val="tx1"/>
                  </a:solidFill>
                </a:rPr>
                <a:t>-</a:t>
              </a:r>
              <a:r>
                <a:rPr lang="en-US" sz="1200">
                  <a:solidFill>
                    <a:schemeClr val="tx1"/>
                  </a:solidFill>
                </a:rPr>
                <a:t>  gun</a:t>
              </a:r>
            </a:p>
          </p:txBody>
        </p:sp>
        <p:sp>
          <p:nvSpPr>
            <p:cNvPr id="492550" name="Rectangle 7"/>
            <p:cNvSpPr>
              <a:spLocks noChangeArrowheads="1"/>
            </p:cNvSpPr>
            <p:nvPr/>
          </p:nvSpPr>
          <p:spPr bwMode="auto">
            <a:xfrm>
              <a:off x="2338388" y="652463"/>
              <a:ext cx="2068512" cy="319087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1" name="Rectangle 8"/>
            <p:cNvSpPr>
              <a:spLocks noChangeArrowheads="1"/>
            </p:cNvSpPr>
            <p:nvPr/>
          </p:nvSpPr>
          <p:spPr bwMode="auto">
            <a:xfrm>
              <a:off x="5553075" y="681038"/>
              <a:ext cx="2078038" cy="31908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2" name="Rectangle 9"/>
            <p:cNvSpPr>
              <a:spLocks noChangeArrowheads="1"/>
            </p:cNvSpPr>
            <p:nvPr/>
          </p:nvSpPr>
          <p:spPr bwMode="auto">
            <a:xfrm>
              <a:off x="4751388" y="596900"/>
              <a:ext cx="406400" cy="37465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3" name="Line 11"/>
            <p:cNvSpPr>
              <a:spLocks noChangeShapeType="1"/>
            </p:cNvSpPr>
            <p:nvPr/>
          </p:nvSpPr>
          <p:spPr bwMode="auto">
            <a:xfrm flipV="1">
              <a:off x="357188" y="884238"/>
              <a:ext cx="363537" cy="1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4" name="Line 12"/>
            <p:cNvSpPr>
              <a:spLocks noChangeShapeType="1"/>
            </p:cNvSpPr>
            <p:nvPr/>
          </p:nvSpPr>
          <p:spPr bwMode="auto">
            <a:xfrm flipV="1">
              <a:off x="595313" y="1387475"/>
              <a:ext cx="3867150" cy="365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5" name="Line 13"/>
            <p:cNvSpPr>
              <a:spLocks noChangeShapeType="1"/>
            </p:cNvSpPr>
            <p:nvPr/>
          </p:nvSpPr>
          <p:spPr bwMode="auto">
            <a:xfrm>
              <a:off x="5481638" y="1358900"/>
              <a:ext cx="3848100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6" name="Arc 14"/>
            <p:cNvSpPr>
              <a:spLocks/>
            </p:cNvSpPr>
            <p:nvPr/>
          </p:nvSpPr>
          <p:spPr bwMode="auto">
            <a:xfrm>
              <a:off x="4398963" y="1387475"/>
              <a:ext cx="547687" cy="638175"/>
            </a:xfrm>
            <a:custGeom>
              <a:avLst/>
              <a:gdLst>
                <a:gd name="T0" fmla="*/ 0 w 21600"/>
                <a:gd name="T1" fmla="*/ 0 h 21600"/>
                <a:gd name="T2" fmla="*/ 547687 w 21600"/>
                <a:gd name="T3" fmla="*/ 638175 h 21600"/>
                <a:gd name="T4" fmla="*/ 0 w 21600"/>
                <a:gd name="T5" fmla="*/ 63817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7" name="Arc 15"/>
            <p:cNvSpPr>
              <a:spLocks/>
            </p:cNvSpPr>
            <p:nvPr/>
          </p:nvSpPr>
          <p:spPr bwMode="auto">
            <a:xfrm flipH="1">
              <a:off x="4935538" y="1358900"/>
              <a:ext cx="547687" cy="638175"/>
            </a:xfrm>
            <a:custGeom>
              <a:avLst/>
              <a:gdLst>
                <a:gd name="T0" fmla="*/ 0 w 21600"/>
                <a:gd name="T1" fmla="*/ 0 h 21600"/>
                <a:gd name="T2" fmla="*/ 547687 w 21600"/>
                <a:gd name="T3" fmla="*/ 638175 h 21600"/>
                <a:gd name="T4" fmla="*/ 0 w 21600"/>
                <a:gd name="T5" fmla="*/ 63817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8" name="Rectangle 16"/>
            <p:cNvSpPr>
              <a:spLocks noChangeArrowheads="1"/>
            </p:cNvSpPr>
            <p:nvPr/>
          </p:nvSpPr>
          <p:spPr bwMode="auto">
            <a:xfrm>
              <a:off x="4864100" y="1987550"/>
              <a:ext cx="165100" cy="85407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9" name="Line 21"/>
            <p:cNvSpPr>
              <a:spLocks noChangeShapeType="1"/>
            </p:cNvSpPr>
            <p:nvPr/>
          </p:nvSpPr>
          <p:spPr bwMode="auto">
            <a:xfrm>
              <a:off x="2506663" y="3998913"/>
              <a:ext cx="946150" cy="1825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0" name="Rectangle 22"/>
            <p:cNvSpPr>
              <a:spLocks noChangeArrowheads="1"/>
            </p:cNvSpPr>
            <p:nvPr/>
          </p:nvSpPr>
          <p:spPr bwMode="auto">
            <a:xfrm>
              <a:off x="4849813" y="4857750"/>
              <a:ext cx="217487" cy="82867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1" name="Line 23"/>
            <p:cNvSpPr>
              <a:spLocks noChangeShapeType="1"/>
            </p:cNvSpPr>
            <p:nvPr/>
          </p:nvSpPr>
          <p:spPr bwMode="auto">
            <a:xfrm flipH="1" flipV="1">
              <a:off x="3446463" y="4181475"/>
              <a:ext cx="1506537" cy="4953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2" name="Line 24"/>
            <p:cNvSpPr>
              <a:spLocks noChangeShapeType="1"/>
            </p:cNvSpPr>
            <p:nvPr/>
          </p:nvSpPr>
          <p:spPr bwMode="auto">
            <a:xfrm>
              <a:off x="4953000" y="4410075"/>
              <a:ext cx="0" cy="4476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3" name="Rectangle 25"/>
            <p:cNvSpPr>
              <a:spLocks noChangeArrowheads="1"/>
            </p:cNvSpPr>
            <p:nvPr/>
          </p:nvSpPr>
          <p:spPr bwMode="auto">
            <a:xfrm>
              <a:off x="4911725" y="4333875"/>
              <a:ext cx="96838" cy="889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4" name="Rectangle 26"/>
            <p:cNvSpPr>
              <a:spLocks noChangeArrowheads="1"/>
            </p:cNvSpPr>
            <p:nvPr/>
          </p:nvSpPr>
          <p:spPr bwMode="auto">
            <a:xfrm>
              <a:off x="3787775" y="6067425"/>
              <a:ext cx="623888" cy="17145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5" name="Rectangle 27"/>
            <p:cNvSpPr>
              <a:spLocks noChangeArrowheads="1"/>
            </p:cNvSpPr>
            <p:nvPr/>
          </p:nvSpPr>
          <p:spPr bwMode="auto">
            <a:xfrm rot="16200000">
              <a:off x="1543844" y="5688806"/>
              <a:ext cx="152400" cy="92868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6" name="Rectangle 28"/>
            <p:cNvSpPr>
              <a:spLocks noChangeArrowheads="1"/>
            </p:cNvSpPr>
            <p:nvPr/>
          </p:nvSpPr>
          <p:spPr bwMode="auto">
            <a:xfrm>
              <a:off x="506413" y="6086475"/>
              <a:ext cx="227012" cy="1333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grpSp>
          <p:nvGrpSpPr>
            <p:cNvPr id="2" name="Group 29"/>
            <p:cNvGrpSpPr>
              <a:grpSpLocks/>
            </p:cNvGrpSpPr>
            <p:nvPr/>
          </p:nvGrpSpPr>
          <p:grpSpPr bwMode="auto">
            <a:xfrm>
              <a:off x="3155950" y="6070600"/>
              <a:ext cx="112713" cy="190500"/>
              <a:chOff x="1146" y="3390"/>
              <a:chExt cx="66" cy="120"/>
            </a:xfrm>
          </p:grpSpPr>
          <p:sp>
            <p:nvSpPr>
              <p:cNvPr id="492568" name="Rectangle 30"/>
              <p:cNvSpPr>
                <a:spLocks noChangeArrowheads="1"/>
              </p:cNvSpPr>
              <p:nvPr/>
            </p:nvSpPr>
            <p:spPr bwMode="auto">
              <a:xfrm>
                <a:off x="1146" y="3390"/>
                <a:ext cx="66" cy="12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>
                  <a:spcBef>
                    <a:spcPct val="0"/>
                  </a:spcBef>
                </a:pPr>
                <a:endParaRPr lang="en-US">
                  <a:solidFill>
                    <a:schemeClr val="tx1"/>
                  </a:solidFill>
                  <a:latin typeface="Arial" pitchFamily="31" charset="0"/>
                </a:endParaRPr>
              </a:p>
            </p:txBody>
          </p:sp>
          <p:sp>
            <p:nvSpPr>
              <p:cNvPr id="492569" name="Line 31"/>
              <p:cNvSpPr>
                <a:spLocks noChangeShapeType="1"/>
              </p:cNvSpPr>
              <p:nvPr/>
            </p:nvSpPr>
            <p:spPr bwMode="auto">
              <a:xfrm flipH="1">
                <a:off x="1158" y="3396"/>
                <a:ext cx="42" cy="1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570" name="Rectangle 32"/>
            <p:cNvSpPr>
              <a:spLocks noChangeArrowheads="1"/>
            </p:cNvSpPr>
            <p:nvPr/>
          </p:nvSpPr>
          <p:spPr bwMode="auto">
            <a:xfrm>
              <a:off x="5810250" y="6096000"/>
              <a:ext cx="649288" cy="14287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1" name="Rectangle 33"/>
            <p:cNvSpPr>
              <a:spLocks noChangeArrowheads="1"/>
            </p:cNvSpPr>
            <p:nvPr/>
          </p:nvSpPr>
          <p:spPr bwMode="auto">
            <a:xfrm>
              <a:off x="6924675" y="6105525"/>
              <a:ext cx="227013" cy="1333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2" name="Line 34"/>
            <p:cNvSpPr>
              <a:spLocks noChangeShapeType="1"/>
            </p:cNvSpPr>
            <p:nvPr/>
          </p:nvSpPr>
          <p:spPr bwMode="auto">
            <a:xfrm flipH="1">
              <a:off x="2103438" y="6153150"/>
              <a:ext cx="1684337" cy="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3" name="Line 35"/>
            <p:cNvSpPr>
              <a:spLocks noChangeShapeType="1"/>
            </p:cNvSpPr>
            <p:nvPr/>
          </p:nvSpPr>
          <p:spPr bwMode="auto">
            <a:xfrm flipV="1">
              <a:off x="742950" y="6153150"/>
              <a:ext cx="4048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4" name="Line 36"/>
            <p:cNvSpPr>
              <a:spLocks noChangeShapeType="1"/>
            </p:cNvSpPr>
            <p:nvPr/>
          </p:nvSpPr>
          <p:spPr bwMode="auto">
            <a:xfrm>
              <a:off x="6465888" y="6172200"/>
              <a:ext cx="4635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5" name="AutoShape 37"/>
            <p:cNvSpPr>
              <a:spLocks noChangeArrowheads="1"/>
            </p:cNvSpPr>
            <p:nvPr/>
          </p:nvSpPr>
          <p:spPr bwMode="auto">
            <a:xfrm rot="19706066">
              <a:off x="6754813" y="5927725"/>
              <a:ext cx="96837" cy="209550"/>
            </a:xfrm>
            <a:prstGeom prst="downArrow">
              <a:avLst>
                <a:gd name="adj1" fmla="val 50000"/>
                <a:gd name="adj2" fmla="val 54099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6" name="Text Box 38"/>
            <p:cNvSpPr txBox="1">
              <a:spLocks noChangeArrowheads="1"/>
            </p:cNvSpPr>
            <p:nvPr/>
          </p:nvSpPr>
          <p:spPr bwMode="auto">
            <a:xfrm>
              <a:off x="6627813" y="5708650"/>
              <a:ext cx="633412" cy="285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>
                  <a:solidFill>
                    <a:schemeClr val="tx1"/>
                  </a:solidFill>
                </a:rPr>
                <a:t>Laser</a:t>
              </a:r>
            </a:p>
          </p:txBody>
        </p:sp>
        <p:sp>
          <p:nvSpPr>
            <p:cNvPr id="492577" name="Text Box 39"/>
            <p:cNvSpPr txBox="1">
              <a:spLocks noChangeArrowheads="1"/>
            </p:cNvSpPr>
            <p:nvPr/>
          </p:nvSpPr>
          <p:spPr bwMode="auto">
            <a:xfrm>
              <a:off x="7216775" y="5899150"/>
              <a:ext cx="1106488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DC gun</a:t>
              </a:r>
            </a:p>
            <a:p>
              <a:pPr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Polarized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92578" name="Text Box 40"/>
            <p:cNvSpPr txBox="1">
              <a:spLocks noChangeArrowheads="1"/>
            </p:cNvSpPr>
            <p:nvPr/>
          </p:nvSpPr>
          <p:spPr bwMode="auto">
            <a:xfrm>
              <a:off x="5607050" y="5743575"/>
              <a:ext cx="1076325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Pre-injector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200 </a:t>
              </a:r>
              <a:r>
                <a:rPr lang="en-US" sz="1200" b="1" dirty="0" err="1">
                  <a:solidFill>
                    <a:schemeClr val="tx1"/>
                  </a:solidFill>
                </a:rPr>
                <a:t>MeV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79" name="Text Box 41"/>
            <p:cNvSpPr txBox="1">
              <a:spLocks noChangeArrowheads="1"/>
            </p:cNvSpPr>
            <p:nvPr/>
          </p:nvSpPr>
          <p:spPr bwMode="auto">
            <a:xfrm>
              <a:off x="2346325" y="5651500"/>
              <a:ext cx="74612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 err="1">
                  <a:solidFill>
                    <a:schemeClr val="tx1"/>
                  </a:solidFill>
                </a:rPr>
                <a:t>-</a:t>
              </a:r>
              <a:r>
                <a:rPr lang="en-US" sz="1200" dirty="0" err="1">
                  <a:solidFill>
                    <a:schemeClr val="tx1"/>
                  </a:solidFill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Symbol" pitchFamily="31" charset="2"/>
                </a:rPr>
                <a:t>g</a:t>
              </a:r>
              <a:endParaRPr lang="en-US" sz="1200" dirty="0">
                <a:solidFill>
                  <a:schemeClr val="tx1"/>
                </a:solidFill>
                <a:latin typeface="Symbol" pitchFamily="31" charset="2"/>
              </a:endParaRP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Target</a:t>
              </a:r>
              <a:endParaRPr lang="en-US" sz="12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492580" name="Text Box 42"/>
            <p:cNvSpPr txBox="1">
              <a:spLocks noChangeArrowheads="1"/>
            </p:cNvSpPr>
            <p:nvPr/>
          </p:nvSpPr>
          <p:spPr bwMode="auto">
            <a:xfrm>
              <a:off x="3556000" y="5727700"/>
              <a:ext cx="1076325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Pre-injector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200 </a:t>
              </a:r>
              <a:r>
                <a:rPr lang="en-US" sz="1200" b="1" dirty="0" err="1">
                  <a:solidFill>
                    <a:schemeClr val="tx1"/>
                  </a:solidFill>
                </a:rPr>
                <a:t>MeV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81" name="Text Box 43"/>
            <p:cNvSpPr txBox="1">
              <a:spLocks noChangeArrowheads="1"/>
            </p:cNvSpPr>
            <p:nvPr/>
          </p:nvSpPr>
          <p:spPr bwMode="auto">
            <a:xfrm>
              <a:off x="1117600" y="5727700"/>
              <a:ext cx="1149350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Primary beam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5 GeV</a:t>
              </a:r>
            </a:p>
          </p:txBody>
        </p:sp>
        <p:sp>
          <p:nvSpPr>
            <p:cNvPr id="492582" name="Text Box 44"/>
            <p:cNvSpPr txBox="1">
              <a:spLocks noChangeArrowheads="1"/>
            </p:cNvSpPr>
            <p:nvPr/>
          </p:nvSpPr>
          <p:spPr bwMode="auto">
            <a:xfrm rot="16200000">
              <a:off x="4221163" y="5135047"/>
              <a:ext cx="1308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Injector </a:t>
              </a: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2.66 GeV</a:t>
              </a:r>
            </a:p>
          </p:txBody>
        </p:sp>
        <p:sp>
          <p:nvSpPr>
            <p:cNvPr id="492583" name="Arc 45"/>
            <p:cNvSpPr>
              <a:spLocks/>
            </p:cNvSpPr>
            <p:nvPr/>
          </p:nvSpPr>
          <p:spPr bwMode="auto">
            <a:xfrm rot="10800000" flipH="1">
              <a:off x="4402138" y="5676900"/>
              <a:ext cx="546100" cy="495300"/>
            </a:xfrm>
            <a:custGeom>
              <a:avLst/>
              <a:gdLst>
                <a:gd name="T0" fmla="*/ 0 w 21600"/>
                <a:gd name="T1" fmla="*/ 0 h 21600"/>
                <a:gd name="T2" fmla="*/ 546100 w 21600"/>
                <a:gd name="T3" fmla="*/ 495300 h 21600"/>
                <a:gd name="T4" fmla="*/ 0 w 21600"/>
                <a:gd name="T5" fmla="*/ 4953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84" name="Text Box 46"/>
            <p:cNvSpPr txBox="1">
              <a:spLocks noChangeArrowheads="1"/>
            </p:cNvSpPr>
            <p:nvPr/>
          </p:nvSpPr>
          <p:spPr bwMode="auto">
            <a:xfrm>
              <a:off x="2112963" y="3657600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DR</a:t>
              </a:r>
            </a:p>
          </p:txBody>
        </p:sp>
        <p:sp>
          <p:nvSpPr>
            <p:cNvPr id="492585" name="Text Box 47"/>
            <p:cNvSpPr txBox="1">
              <a:spLocks noChangeArrowheads="1"/>
            </p:cNvSpPr>
            <p:nvPr/>
          </p:nvSpPr>
          <p:spPr bwMode="auto">
            <a:xfrm>
              <a:off x="3041650" y="4402138"/>
              <a:ext cx="71596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PDR</a:t>
              </a:r>
            </a:p>
          </p:txBody>
        </p:sp>
        <p:sp>
          <p:nvSpPr>
            <p:cNvPr id="492586" name="Text Box 48"/>
            <p:cNvSpPr txBox="1">
              <a:spLocks noChangeArrowheads="1"/>
            </p:cNvSpPr>
            <p:nvPr/>
          </p:nvSpPr>
          <p:spPr bwMode="auto">
            <a:xfrm rot="16200000">
              <a:off x="4217988" y="2161660"/>
              <a:ext cx="1308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Booster </a:t>
              </a: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6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.14 </a:t>
              </a:r>
              <a:r>
                <a:rPr lang="en-US" sz="1200" b="1" dirty="0">
                  <a:solidFill>
                    <a:schemeClr val="tx1"/>
                  </a:solidFill>
                </a:rPr>
                <a:t>GeV</a:t>
              </a:r>
            </a:p>
          </p:txBody>
        </p:sp>
        <p:sp>
          <p:nvSpPr>
            <p:cNvPr id="492587" name="Text Box 49"/>
            <p:cNvSpPr txBox="1">
              <a:spLocks noChangeArrowheads="1"/>
            </p:cNvSpPr>
            <p:nvPr/>
          </p:nvSpPr>
          <p:spPr bwMode="auto">
            <a:xfrm>
              <a:off x="4984750" y="2206625"/>
              <a:ext cx="69532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GHz</a:t>
              </a:r>
            </a:p>
          </p:txBody>
        </p:sp>
        <p:sp>
          <p:nvSpPr>
            <p:cNvPr id="492588" name="Text Box 50"/>
            <p:cNvSpPr txBox="1">
              <a:spLocks noChangeArrowheads="1"/>
            </p:cNvSpPr>
            <p:nvPr/>
          </p:nvSpPr>
          <p:spPr bwMode="auto">
            <a:xfrm>
              <a:off x="3733800" y="3435350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 err="1">
                  <a:solidFill>
                    <a:schemeClr val="tx1"/>
                  </a:solidFill>
                </a:rPr>
                <a:t>e</a:t>
              </a:r>
              <a:r>
                <a:rPr lang="en-US" sz="1200" b="1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BC1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89" name="Text Box 51"/>
            <p:cNvSpPr txBox="1">
              <a:spLocks noChangeArrowheads="1"/>
            </p:cNvSpPr>
            <p:nvPr/>
          </p:nvSpPr>
          <p:spPr bwMode="auto">
            <a:xfrm>
              <a:off x="5321300" y="3487738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BC1</a:t>
              </a:r>
            </a:p>
          </p:txBody>
        </p:sp>
        <p:sp>
          <p:nvSpPr>
            <p:cNvPr id="492590" name="Text Box 52"/>
            <p:cNvSpPr txBox="1">
              <a:spLocks noChangeArrowheads="1"/>
            </p:cNvSpPr>
            <p:nvPr/>
          </p:nvSpPr>
          <p:spPr bwMode="auto">
            <a:xfrm>
              <a:off x="1112838" y="898525"/>
              <a:ext cx="71596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 err="1">
                  <a:solidFill>
                    <a:schemeClr val="tx1"/>
                  </a:solidFill>
                </a:rPr>
                <a:t>e</a:t>
              </a:r>
              <a:r>
                <a:rPr lang="en-US" sz="1200" b="1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b="1" dirty="0">
                  <a:solidFill>
                    <a:schemeClr val="tx1"/>
                  </a:solidFill>
                </a:rPr>
                <a:t> BC2</a:t>
              </a:r>
            </a:p>
          </p:txBody>
        </p:sp>
        <p:sp>
          <p:nvSpPr>
            <p:cNvPr id="492591" name="Text Box 53"/>
            <p:cNvSpPr txBox="1">
              <a:spLocks noChangeArrowheads="1"/>
            </p:cNvSpPr>
            <p:nvPr/>
          </p:nvSpPr>
          <p:spPr bwMode="auto">
            <a:xfrm>
              <a:off x="8072438" y="846138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BC2</a:t>
              </a:r>
            </a:p>
          </p:txBody>
        </p:sp>
        <p:sp>
          <p:nvSpPr>
            <p:cNvPr id="492592" name="Text Box 54"/>
            <p:cNvSpPr txBox="1">
              <a:spLocks noChangeArrowheads="1"/>
            </p:cNvSpPr>
            <p:nvPr/>
          </p:nvSpPr>
          <p:spPr bwMode="auto">
            <a:xfrm>
              <a:off x="2697163" y="755650"/>
              <a:ext cx="1416050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Main Linac </a:t>
              </a:r>
            </a:p>
          </p:txBody>
        </p:sp>
        <p:sp>
          <p:nvSpPr>
            <p:cNvPr id="492593" name="Text Box 55"/>
            <p:cNvSpPr txBox="1">
              <a:spLocks noChangeArrowheads="1"/>
            </p:cNvSpPr>
            <p:nvPr/>
          </p:nvSpPr>
          <p:spPr bwMode="auto">
            <a:xfrm>
              <a:off x="5926138" y="746125"/>
              <a:ext cx="1417637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Main Linac </a:t>
              </a:r>
            </a:p>
          </p:txBody>
        </p:sp>
        <p:sp>
          <p:nvSpPr>
            <p:cNvPr id="492594" name="Line 56"/>
            <p:cNvSpPr>
              <a:spLocks noChangeShapeType="1"/>
            </p:cNvSpPr>
            <p:nvPr/>
          </p:nvSpPr>
          <p:spPr bwMode="auto">
            <a:xfrm>
              <a:off x="4406900" y="815975"/>
              <a:ext cx="495300" cy="95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5" name="Line 57"/>
            <p:cNvSpPr>
              <a:spLocks noChangeShapeType="1"/>
            </p:cNvSpPr>
            <p:nvPr/>
          </p:nvSpPr>
          <p:spPr bwMode="auto">
            <a:xfrm flipH="1" flipV="1">
              <a:off x="4964113" y="819150"/>
              <a:ext cx="587375" cy="4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6" name="Text Box 58"/>
            <p:cNvSpPr txBox="1">
              <a:spLocks noChangeArrowheads="1"/>
            </p:cNvSpPr>
            <p:nvPr/>
          </p:nvSpPr>
          <p:spPr bwMode="auto">
            <a:xfrm>
              <a:off x="4987925" y="5156200"/>
              <a:ext cx="93186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2 GHz</a:t>
              </a:r>
            </a:p>
          </p:txBody>
        </p:sp>
        <p:sp>
          <p:nvSpPr>
            <p:cNvPr id="492597" name="Line 59"/>
            <p:cNvSpPr>
              <a:spLocks noChangeShapeType="1"/>
            </p:cNvSpPr>
            <p:nvPr/>
          </p:nvSpPr>
          <p:spPr bwMode="auto">
            <a:xfrm flipH="1">
              <a:off x="2579688" y="3409950"/>
              <a:ext cx="588962" cy="571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8" name="Line 60"/>
            <p:cNvSpPr>
              <a:spLocks noChangeShapeType="1"/>
            </p:cNvSpPr>
            <p:nvPr/>
          </p:nvSpPr>
          <p:spPr bwMode="auto">
            <a:xfrm flipH="1">
              <a:off x="6389688" y="4000500"/>
              <a:ext cx="1039812" cy="1762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9" name="Text Box 62"/>
            <p:cNvSpPr txBox="1">
              <a:spLocks noChangeArrowheads="1"/>
            </p:cNvSpPr>
            <p:nvPr/>
          </p:nvSpPr>
          <p:spPr bwMode="auto">
            <a:xfrm flipH="1">
              <a:off x="7088188" y="3649663"/>
              <a:ext cx="71596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DR</a:t>
              </a:r>
            </a:p>
          </p:txBody>
        </p:sp>
        <p:sp>
          <p:nvSpPr>
            <p:cNvPr id="492600" name="Text Box 63"/>
            <p:cNvSpPr txBox="1">
              <a:spLocks noChangeArrowheads="1"/>
            </p:cNvSpPr>
            <p:nvPr/>
          </p:nvSpPr>
          <p:spPr bwMode="auto">
            <a:xfrm flipH="1">
              <a:off x="6151563" y="4398963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PDR</a:t>
              </a:r>
            </a:p>
          </p:txBody>
        </p:sp>
        <p:sp>
          <p:nvSpPr>
            <p:cNvPr id="492601" name="Line 64"/>
            <p:cNvSpPr>
              <a:spLocks noChangeShapeType="1"/>
            </p:cNvSpPr>
            <p:nvPr/>
          </p:nvSpPr>
          <p:spPr bwMode="auto">
            <a:xfrm flipV="1">
              <a:off x="4959350" y="4173538"/>
              <a:ext cx="1438275" cy="5032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2" name="Text Box 65"/>
            <p:cNvSpPr txBox="1">
              <a:spLocks noChangeArrowheads="1"/>
            </p:cNvSpPr>
            <p:nvPr/>
          </p:nvSpPr>
          <p:spPr bwMode="auto">
            <a:xfrm>
              <a:off x="1179513" y="6321425"/>
              <a:ext cx="9429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2 GHz</a:t>
              </a:r>
            </a:p>
          </p:txBody>
        </p:sp>
        <p:sp>
          <p:nvSpPr>
            <p:cNvPr id="492603" name="Text Box 66"/>
            <p:cNvSpPr txBox="1">
              <a:spLocks noChangeArrowheads="1"/>
            </p:cNvSpPr>
            <p:nvPr/>
          </p:nvSpPr>
          <p:spPr bwMode="auto">
            <a:xfrm>
              <a:off x="3687763" y="6254750"/>
              <a:ext cx="941387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2 GHz</a:t>
              </a:r>
            </a:p>
          </p:txBody>
        </p:sp>
        <p:sp>
          <p:nvSpPr>
            <p:cNvPr id="492604" name="Text Box 67"/>
            <p:cNvSpPr txBox="1">
              <a:spLocks noChangeArrowheads="1"/>
            </p:cNvSpPr>
            <p:nvPr/>
          </p:nvSpPr>
          <p:spPr bwMode="auto">
            <a:xfrm>
              <a:off x="5689600" y="6264275"/>
              <a:ext cx="941388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2 GHz</a:t>
              </a:r>
            </a:p>
          </p:txBody>
        </p:sp>
        <p:sp>
          <p:nvSpPr>
            <p:cNvPr id="492605" name="Line 68"/>
            <p:cNvSpPr>
              <a:spLocks noChangeShapeType="1"/>
            </p:cNvSpPr>
            <p:nvPr/>
          </p:nvSpPr>
          <p:spPr bwMode="auto">
            <a:xfrm rot="21501937">
              <a:off x="3522663" y="3409950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6" name="Line 69"/>
            <p:cNvSpPr>
              <a:spLocks noChangeShapeType="1"/>
            </p:cNvSpPr>
            <p:nvPr/>
          </p:nvSpPr>
          <p:spPr bwMode="auto">
            <a:xfrm rot="21501937">
              <a:off x="4164013" y="3382963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7" name="Line 70"/>
            <p:cNvSpPr>
              <a:spLocks noChangeShapeType="1"/>
            </p:cNvSpPr>
            <p:nvPr/>
          </p:nvSpPr>
          <p:spPr bwMode="auto">
            <a:xfrm rot="21501937">
              <a:off x="3843338" y="3248025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8" name="Line 71"/>
            <p:cNvSpPr>
              <a:spLocks noChangeShapeType="1"/>
            </p:cNvSpPr>
            <p:nvPr/>
          </p:nvSpPr>
          <p:spPr bwMode="auto">
            <a:xfrm rot="21501937" flipV="1">
              <a:off x="3727450" y="3252788"/>
              <a:ext cx="128588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9" name="Line 72"/>
            <p:cNvSpPr>
              <a:spLocks noChangeShapeType="1"/>
            </p:cNvSpPr>
            <p:nvPr/>
          </p:nvSpPr>
          <p:spPr bwMode="auto">
            <a:xfrm rot="21501937">
              <a:off x="4056063" y="3244850"/>
              <a:ext cx="120650" cy="147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0" name="Rectangle 73"/>
            <p:cNvSpPr>
              <a:spLocks noChangeArrowheads="1"/>
            </p:cNvSpPr>
            <p:nvPr/>
          </p:nvSpPr>
          <p:spPr bwMode="auto">
            <a:xfrm rot="51522">
              <a:off x="3178175" y="3357563"/>
              <a:ext cx="473075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11" name="Line 74"/>
            <p:cNvSpPr>
              <a:spLocks noChangeShapeType="1"/>
            </p:cNvSpPr>
            <p:nvPr/>
          </p:nvSpPr>
          <p:spPr bwMode="auto">
            <a:xfrm rot="60953" flipH="1">
              <a:off x="6070600" y="3394075"/>
              <a:ext cx="215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2" name="Line 75"/>
            <p:cNvSpPr>
              <a:spLocks noChangeShapeType="1"/>
            </p:cNvSpPr>
            <p:nvPr/>
          </p:nvSpPr>
          <p:spPr bwMode="auto">
            <a:xfrm rot="60953" flipH="1">
              <a:off x="5440363" y="3373438"/>
              <a:ext cx="2174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3" name="Line 76"/>
            <p:cNvSpPr>
              <a:spLocks noChangeShapeType="1"/>
            </p:cNvSpPr>
            <p:nvPr/>
          </p:nvSpPr>
          <p:spPr bwMode="auto">
            <a:xfrm rot="60953" flipH="1" flipV="1">
              <a:off x="5751513" y="3235325"/>
              <a:ext cx="2063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4" name="Line 77"/>
            <p:cNvSpPr>
              <a:spLocks noChangeShapeType="1"/>
            </p:cNvSpPr>
            <p:nvPr/>
          </p:nvSpPr>
          <p:spPr bwMode="auto">
            <a:xfrm rot="60953" flipH="1" flipV="1">
              <a:off x="5949950" y="3230563"/>
              <a:ext cx="133350" cy="1666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5" name="Line 78"/>
            <p:cNvSpPr>
              <a:spLocks noChangeShapeType="1"/>
            </p:cNvSpPr>
            <p:nvPr/>
          </p:nvSpPr>
          <p:spPr bwMode="auto">
            <a:xfrm rot="60953" flipH="1">
              <a:off x="5646738" y="3232150"/>
              <a:ext cx="114300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6" name="Rectangle 79"/>
            <p:cNvSpPr>
              <a:spLocks noChangeArrowheads="1"/>
            </p:cNvSpPr>
            <p:nvPr/>
          </p:nvSpPr>
          <p:spPr bwMode="auto">
            <a:xfrm rot="21511368" flipH="1">
              <a:off x="6164263" y="3343275"/>
              <a:ext cx="463550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17" name="Line 80"/>
            <p:cNvSpPr>
              <a:spLocks noChangeShapeType="1"/>
            </p:cNvSpPr>
            <p:nvPr/>
          </p:nvSpPr>
          <p:spPr bwMode="auto">
            <a:xfrm flipH="1" flipV="1">
              <a:off x="6629400" y="3386138"/>
              <a:ext cx="763588" cy="85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8" name="Text Box 81"/>
            <p:cNvSpPr txBox="1">
              <a:spLocks noChangeArrowheads="1"/>
            </p:cNvSpPr>
            <p:nvPr/>
          </p:nvSpPr>
          <p:spPr bwMode="auto">
            <a:xfrm>
              <a:off x="2995613" y="3519488"/>
              <a:ext cx="79851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GHz</a:t>
              </a:r>
            </a:p>
          </p:txBody>
        </p:sp>
        <p:sp>
          <p:nvSpPr>
            <p:cNvPr id="492619" name="Text Box 82"/>
            <p:cNvSpPr txBox="1">
              <a:spLocks noChangeArrowheads="1"/>
            </p:cNvSpPr>
            <p:nvPr/>
          </p:nvSpPr>
          <p:spPr bwMode="auto">
            <a:xfrm>
              <a:off x="5937250" y="3482975"/>
              <a:ext cx="79692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 GHz</a:t>
              </a:r>
            </a:p>
          </p:txBody>
        </p:sp>
        <p:sp>
          <p:nvSpPr>
            <p:cNvPr id="492620" name="Line 83"/>
            <p:cNvSpPr>
              <a:spLocks noChangeShapeType="1"/>
            </p:cNvSpPr>
            <p:nvPr/>
          </p:nvSpPr>
          <p:spPr bwMode="auto">
            <a:xfrm rot="104611" flipH="1">
              <a:off x="8718550" y="850900"/>
              <a:ext cx="215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1" name="Line 84"/>
            <p:cNvSpPr>
              <a:spLocks noChangeShapeType="1"/>
            </p:cNvSpPr>
            <p:nvPr/>
          </p:nvSpPr>
          <p:spPr bwMode="auto">
            <a:xfrm rot="104611" flipH="1">
              <a:off x="8081963" y="817563"/>
              <a:ext cx="230187" cy="79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2" name="Line 85"/>
            <p:cNvSpPr>
              <a:spLocks noChangeShapeType="1"/>
            </p:cNvSpPr>
            <p:nvPr/>
          </p:nvSpPr>
          <p:spPr bwMode="auto">
            <a:xfrm rot="104611" flipH="1">
              <a:off x="8410575" y="687388"/>
              <a:ext cx="198438" cy="63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3" name="Line 86"/>
            <p:cNvSpPr>
              <a:spLocks noChangeShapeType="1"/>
            </p:cNvSpPr>
            <p:nvPr/>
          </p:nvSpPr>
          <p:spPr bwMode="auto">
            <a:xfrm rot="104611" flipH="1" flipV="1">
              <a:off x="8597900" y="690563"/>
              <a:ext cx="127000" cy="1587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4" name="Line 87"/>
            <p:cNvSpPr>
              <a:spLocks noChangeShapeType="1"/>
            </p:cNvSpPr>
            <p:nvPr/>
          </p:nvSpPr>
          <p:spPr bwMode="auto">
            <a:xfrm rot="104611" flipH="1">
              <a:off x="8310563" y="682625"/>
              <a:ext cx="111125" cy="1412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5" name="Rectangle 88"/>
            <p:cNvSpPr>
              <a:spLocks noChangeArrowheads="1"/>
            </p:cNvSpPr>
            <p:nvPr/>
          </p:nvSpPr>
          <p:spPr bwMode="auto">
            <a:xfrm rot="21555026" flipH="1">
              <a:off x="8810625" y="801688"/>
              <a:ext cx="465138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26" name="Line 89"/>
            <p:cNvSpPr>
              <a:spLocks noChangeShapeType="1"/>
            </p:cNvSpPr>
            <p:nvPr/>
          </p:nvSpPr>
          <p:spPr bwMode="auto">
            <a:xfrm rot="21563513" flipV="1">
              <a:off x="1042988" y="889000"/>
              <a:ext cx="228600" cy="3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7" name="Line 91"/>
            <p:cNvSpPr>
              <a:spLocks noChangeShapeType="1"/>
            </p:cNvSpPr>
            <p:nvPr/>
          </p:nvSpPr>
          <p:spPr bwMode="auto">
            <a:xfrm rot="21563513" flipV="1">
              <a:off x="1363663" y="735013"/>
              <a:ext cx="214312" cy="47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8" name="Line 92"/>
            <p:cNvSpPr>
              <a:spLocks noChangeShapeType="1"/>
            </p:cNvSpPr>
            <p:nvPr/>
          </p:nvSpPr>
          <p:spPr bwMode="auto">
            <a:xfrm rot="21563513" flipV="1">
              <a:off x="1260475" y="736600"/>
              <a:ext cx="111125" cy="1555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9" name="Line 93"/>
            <p:cNvSpPr>
              <a:spLocks noChangeShapeType="1"/>
            </p:cNvSpPr>
            <p:nvPr/>
          </p:nvSpPr>
          <p:spPr bwMode="auto">
            <a:xfrm rot="21563513">
              <a:off x="1568450" y="733425"/>
              <a:ext cx="112713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0" name="Rectangle 94"/>
            <p:cNvSpPr>
              <a:spLocks noChangeArrowheads="1"/>
            </p:cNvSpPr>
            <p:nvPr/>
          </p:nvSpPr>
          <p:spPr bwMode="auto">
            <a:xfrm>
              <a:off x="701675" y="838200"/>
              <a:ext cx="463550" cy="9048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1" name="Text Box 95"/>
            <p:cNvSpPr txBox="1">
              <a:spLocks noChangeArrowheads="1"/>
            </p:cNvSpPr>
            <p:nvPr/>
          </p:nvSpPr>
          <p:spPr bwMode="auto">
            <a:xfrm>
              <a:off x="8705850" y="944563"/>
              <a:ext cx="79851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12 GHz</a:t>
              </a:r>
            </a:p>
          </p:txBody>
        </p:sp>
        <p:sp>
          <p:nvSpPr>
            <p:cNvPr id="492632" name="Text Box 96"/>
            <p:cNvSpPr txBox="1">
              <a:spLocks noChangeArrowheads="1"/>
            </p:cNvSpPr>
            <p:nvPr/>
          </p:nvSpPr>
          <p:spPr bwMode="auto">
            <a:xfrm>
              <a:off x="512763" y="990600"/>
              <a:ext cx="79851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12 GHz</a:t>
              </a:r>
            </a:p>
          </p:txBody>
        </p:sp>
        <p:sp>
          <p:nvSpPr>
            <p:cNvPr id="492633" name="Text Box 97"/>
            <p:cNvSpPr txBox="1">
              <a:spLocks noChangeArrowheads="1"/>
            </p:cNvSpPr>
            <p:nvPr/>
          </p:nvSpPr>
          <p:spPr bwMode="auto">
            <a:xfrm>
              <a:off x="4592638" y="1219200"/>
              <a:ext cx="708025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9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</a:rPr>
                <a:t>GeV</a:t>
              </a:r>
            </a:p>
          </p:txBody>
        </p:sp>
        <p:sp>
          <p:nvSpPr>
            <p:cNvPr id="492634" name="Arc 98"/>
            <p:cNvSpPr>
              <a:spLocks/>
            </p:cNvSpPr>
            <p:nvPr/>
          </p:nvSpPr>
          <p:spPr bwMode="auto">
            <a:xfrm rot="10800000">
              <a:off x="4956175" y="5673725"/>
              <a:ext cx="547688" cy="495300"/>
            </a:xfrm>
            <a:custGeom>
              <a:avLst/>
              <a:gdLst>
                <a:gd name="T0" fmla="*/ 0 w 21600"/>
                <a:gd name="T1" fmla="*/ 0 h 21600"/>
                <a:gd name="T2" fmla="*/ 547688 w 21600"/>
                <a:gd name="T3" fmla="*/ 495300 h 21600"/>
                <a:gd name="T4" fmla="*/ 0 w 21600"/>
                <a:gd name="T5" fmla="*/ 4953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5" name="Line 99"/>
            <p:cNvSpPr>
              <a:spLocks noChangeShapeType="1"/>
            </p:cNvSpPr>
            <p:nvPr/>
          </p:nvSpPr>
          <p:spPr bwMode="auto">
            <a:xfrm flipV="1">
              <a:off x="5489575" y="6169025"/>
              <a:ext cx="3254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6" name="Arc 100"/>
            <p:cNvSpPr>
              <a:spLocks/>
            </p:cNvSpPr>
            <p:nvPr/>
          </p:nvSpPr>
          <p:spPr bwMode="auto">
            <a:xfrm rot="10800000" flipH="1">
              <a:off x="4383088" y="2844800"/>
              <a:ext cx="547687" cy="533400"/>
            </a:xfrm>
            <a:custGeom>
              <a:avLst/>
              <a:gdLst>
                <a:gd name="T0" fmla="*/ 0 w 21600"/>
                <a:gd name="T1" fmla="*/ 0 h 22478"/>
                <a:gd name="T2" fmla="*/ 547231 w 21600"/>
                <a:gd name="T3" fmla="*/ 533400 h 22478"/>
                <a:gd name="T4" fmla="*/ 0 w 21600"/>
                <a:gd name="T5" fmla="*/ 512565 h 2247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478"/>
                <a:gd name="T11" fmla="*/ 21600 w 21600"/>
                <a:gd name="T12" fmla="*/ 22478 h 224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47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2"/>
                    <a:pt x="21594" y="22185"/>
                    <a:pt x="21582" y="22478"/>
                  </a:cubicBezTo>
                </a:path>
                <a:path w="21600" h="2247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2"/>
                    <a:pt x="21594" y="22185"/>
                    <a:pt x="21582" y="2247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7" name="Arc 101"/>
            <p:cNvSpPr>
              <a:spLocks/>
            </p:cNvSpPr>
            <p:nvPr/>
          </p:nvSpPr>
          <p:spPr bwMode="auto">
            <a:xfrm rot="10800000">
              <a:off x="4964113" y="2844800"/>
              <a:ext cx="546100" cy="528638"/>
            </a:xfrm>
            <a:custGeom>
              <a:avLst/>
              <a:gdLst>
                <a:gd name="T0" fmla="*/ 0 w 21600"/>
                <a:gd name="T1" fmla="*/ 0 h 23029"/>
                <a:gd name="T2" fmla="*/ 544886 w 21600"/>
                <a:gd name="T3" fmla="*/ 528638 h 23029"/>
                <a:gd name="T4" fmla="*/ 0 w 21600"/>
                <a:gd name="T5" fmla="*/ 495835 h 2302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029"/>
                <a:gd name="T11" fmla="*/ 21600 w 21600"/>
                <a:gd name="T12" fmla="*/ 23029 h 230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02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076"/>
                    <a:pt x="21584" y="22553"/>
                    <a:pt x="21552" y="23029"/>
                  </a:cubicBezTo>
                </a:path>
                <a:path w="21600" h="2302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076"/>
                    <a:pt x="21584" y="22553"/>
                    <a:pt x="21552" y="23029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8" name="Line 102"/>
            <p:cNvSpPr>
              <a:spLocks noChangeShapeType="1"/>
            </p:cNvSpPr>
            <p:nvPr/>
          </p:nvSpPr>
          <p:spPr bwMode="auto">
            <a:xfrm flipV="1">
              <a:off x="55563" y="1692275"/>
              <a:ext cx="97091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9" name="Line 103"/>
            <p:cNvSpPr>
              <a:spLocks noChangeShapeType="1"/>
            </p:cNvSpPr>
            <p:nvPr/>
          </p:nvSpPr>
          <p:spPr bwMode="auto">
            <a:xfrm>
              <a:off x="74613" y="1309688"/>
              <a:ext cx="0" cy="479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0" name="Line 104"/>
            <p:cNvSpPr>
              <a:spLocks noChangeShapeType="1"/>
            </p:cNvSpPr>
            <p:nvPr/>
          </p:nvSpPr>
          <p:spPr bwMode="auto">
            <a:xfrm flipH="1">
              <a:off x="9728200" y="1050925"/>
              <a:ext cx="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1" name="Line 105"/>
            <p:cNvSpPr>
              <a:spLocks noChangeShapeType="1"/>
            </p:cNvSpPr>
            <p:nvPr/>
          </p:nvSpPr>
          <p:spPr bwMode="auto">
            <a:xfrm>
              <a:off x="9783763" y="1206500"/>
              <a:ext cx="0" cy="479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2" name="Text Box 106"/>
            <p:cNvSpPr txBox="1">
              <a:spLocks noChangeArrowheads="1"/>
            </p:cNvSpPr>
            <p:nvPr/>
          </p:nvSpPr>
          <p:spPr bwMode="auto">
            <a:xfrm>
              <a:off x="5707063" y="1355725"/>
              <a:ext cx="1039812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48.3 </a:t>
              </a:r>
              <a:r>
                <a:rPr lang="en-US" sz="1400" dirty="0">
                  <a:solidFill>
                    <a:schemeClr val="tx1"/>
                  </a:solidFill>
                </a:rPr>
                <a:t>km</a:t>
              </a:r>
            </a:p>
          </p:txBody>
        </p:sp>
        <p:sp>
          <p:nvSpPr>
            <p:cNvPr id="492643" name="Text Box 107"/>
            <p:cNvSpPr txBox="1">
              <a:spLocks noChangeArrowheads="1"/>
            </p:cNvSpPr>
            <p:nvPr/>
          </p:nvSpPr>
          <p:spPr bwMode="auto">
            <a:xfrm>
              <a:off x="2030413" y="4556125"/>
              <a:ext cx="120967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398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44" name="Text Box 108"/>
            <p:cNvSpPr txBox="1">
              <a:spLocks noChangeArrowheads="1"/>
            </p:cNvSpPr>
            <p:nvPr/>
          </p:nvSpPr>
          <p:spPr bwMode="auto">
            <a:xfrm>
              <a:off x="6724650" y="4508500"/>
              <a:ext cx="120967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398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45" name="Line 109"/>
            <p:cNvSpPr>
              <a:spLocks noChangeShapeType="1"/>
            </p:cNvSpPr>
            <p:nvPr/>
          </p:nvSpPr>
          <p:spPr bwMode="auto">
            <a:xfrm flipV="1">
              <a:off x="1676400" y="863600"/>
              <a:ext cx="668338" cy="222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6" name="Line 110"/>
            <p:cNvSpPr>
              <a:spLocks noChangeShapeType="1"/>
            </p:cNvSpPr>
            <p:nvPr/>
          </p:nvSpPr>
          <p:spPr bwMode="auto">
            <a:xfrm flipH="1">
              <a:off x="7620000" y="819150"/>
              <a:ext cx="468313" cy="3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2627313" y="6064250"/>
              <a:ext cx="61912" cy="190500"/>
              <a:chOff x="1146" y="3390"/>
              <a:chExt cx="66" cy="120"/>
            </a:xfrm>
          </p:grpSpPr>
          <p:sp>
            <p:nvSpPr>
              <p:cNvPr id="492648" name="Rectangle 112"/>
              <p:cNvSpPr>
                <a:spLocks noChangeArrowheads="1"/>
              </p:cNvSpPr>
              <p:nvPr/>
            </p:nvSpPr>
            <p:spPr bwMode="auto">
              <a:xfrm>
                <a:off x="1146" y="3390"/>
                <a:ext cx="66" cy="12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>
                  <a:spcBef>
                    <a:spcPct val="0"/>
                  </a:spcBef>
                </a:pPr>
                <a:endParaRPr lang="en-US">
                  <a:solidFill>
                    <a:schemeClr val="tx1"/>
                  </a:solidFill>
                  <a:latin typeface="Arial" pitchFamily="31" charset="0"/>
                </a:endParaRPr>
              </a:p>
            </p:txBody>
          </p:sp>
          <p:sp>
            <p:nvSpPr>
              <p:cNvPr id="492649" name="Line 113"/>
              <p:cNvSpPr>
                <a:spLocks noChangeShapeType="1"/>
              </p:cNvSpPr>
              <p:nvPr/>
            </p:nvSpPr>
            <p:spPr bwMode="auto">
              <a:xfrm flipH="1">
                <a:off x="1158" y="3396"/>
                <a:ext cx="42" cy="1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650" name="Text Box 114"/>
            <p:cNvSpPr txBox="1">
              <a:spLocks noChangeArrowheads="1"/>
            </p:cNvSpPr>
            <p:nvPr/>
          </p:nvSpPr>
          <p:spPr bwMode="auto">
            <a:xfrm>
              <a:off x="2871788" y="5651500"/>
              <a:ext cx="74612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  <a:latin typeface="Symbol" pitchFamily="31" charset="2"/>
                </a:rPr>
                <a:t>g</a:t>
              </a:r>
              <a:r>
                <a:rPr lang="en-US" sz="1200" dirty="0" err="1" smtClean="0">
                  <a:solidFill>
                    <a:schemeClr val="tx1"/>
                  </a:solidFill>
                  <a:latin typeface="Symbol" pitchFamily="31" charset="2"/>
                </a:rPr>
                <a:t>/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  <a:latin typeface="Symbol" pitchFamily="31" charset="2"/>
                </a:rPr>
                <a:t>+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Target</a:t>
              </a:r>
              <a:endParaRPr lang="en-US" sz="1200" baseline="30000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115"/>
            <p:cNvGrpSpPr>
              <a:grpSpLocks/>
            </p:cNvGrpSpPr>
            <p:nvPr/>
          </p:nvGrpSpPr>
          <p:grpSpPr bwMode="auto">
            <a:xfrm>
              <a:off x="3376613" y="6013450"/>
              <a:ext cx="192087" cy="279400"/>
              <a:chOff x="2095" y="3796"/>
              <a:chExt cx="121" cy="176"/>
            </a:xfrm>
          </p:grpSpPr>
          <p:sp>
            <p:nvSpPr>
              <p:cNvPr id="492652" name="Line 116"/>
              <p:cNvSpPr>
                <a:spLocks noChangeShapeType="1"/>
              </p:cNvSpPr>
              <p:nvPr/>
            </p:nvSpPr>
            <p:spPr bwMode="auto">
              <a:xfrm>
                <a:off x="2095" y="3846"/>
                <a:ext cx="2" cy="8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3" name="Line 117"/>
              <p:cNvSpPr>
                <a:spLocks noChangeShapeType="1"/>
              </p:cNvSpPr>
              <p:nvPr/>
            </p:nvSpPr>
            <p:spPr bwMode="auto">
              <a:xfrm flipV="1">
                <a:off x="2098" y="3796"/>
                <a:ext cx="113" cy="5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4" name="Line 118"/>
              <p:cNvSpPr>
                <a:spLocks noChangeShapeType="1"/>
              </p:cNvSpPr>
              <p:nvPr/>
            </p:nvSpPr>
            <p:spPr bwMode="auto">
              <a:xfrm>
                <a:off x="2099" y="3926"/>
                <a:ext cx="114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5" name="Line 119"/>
              <p:cNvSpPr>
                <a:spLocks noChangeShapeType="1"/>
              </p:cNvSpPr>
              <p:nvPr/>
            </p:nvSpPr>
            <p:spPr bwMode="auto">
              <a:xfrm>
                <a:off x="2214" y="3796"/>
                <a:ext cx="2" cy="1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656" name="Text Box 120"/>
            <p:cNvSpPr txBox="1">
              <a:spLocks noChangeArrowheads="1"/>
            </p:cNvSpPr>
            <p:nvPr/>
          </p:nvSpPr>
          <p:spPr bwMode="auto">
            <a:xfrm>
              <a:off x="3197225" y="6313489"/>
              <a:ext cx="558800" cy="28534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AMD</a:t>
              </a:r>
            </a:p>
          </p:txBody>
        </p:sp>
        <p:sp>
          <p:nvSpPr>
            <p:cNvPr id="492657" name="Text Box 121"/>
            <p:cNvSpPr txBox="1">
              <a:spLocks noChangeArrowheads="1"/>
            </p:cNvSpPr>
            <p:nvPr/>
          </p:nvSpPr>
          <p:spPr bwMode="auto">
            <a:xfrm>
              <a:off x="908050" y="3582988"/>
              <a:ext cx="1211263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1200"/>
                </a:spcAft>
              </a:pPr>
              <a:r>
                <a:rPr lang="en-US" sz="1200" dirty="0" smtClean="0">
                  <a:solidFill>
                    <a:schemeClr val="tx1"/>
                  </a:solidFill>
                </a:rPr>
                <a:t>421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59" name="Text Box 123"/>
            <p:cNvSpPr txBox="1">
              <a:spLocks noChangeArrowheads="1"/>
            </p:cNvSpPr>
            <p:nvPr/>
          </p:nvSpPr>
          <p:spPr bwMode="auto">
            <a:xfrm>
              <a:off x="7163653" y="2058747"/>
              <a:ext cx="2511425" cy="104627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2000" b="1" dirty="0">
                  <a:solidFill>
                    <a:schemeClr val="tx1"/>
                  </a:solidFill>
                  <a:latin typeface="Arial" pitchFamily="31" charset="0"/>
                </a:rPr>
                <a:t>3 TeV</a:t>
              </a:r>
            </a:p>
            <a:p>
              <a:pPr algn="ctr" eaLnBrk="1" hangingPunct="1"/>
              <a:r>
                <a:rPr lang="en-US" sz="2000" b="1" dirty="0">
                  <a:solidFill>
                    <a:schemeClr val="tx1"/>
                  </a:solidFill>
                  <a:latin typeface="Arial" pitchFamily="31" charset="0"/>
                </a:rPr>
                <a:t>Base line configuration </a:t>
              </a:r>
            </a:p>
          </p:txBody>
        </p:sp>
        <p:sp>
          <p:nvSpPr>
            <p:cNvPr id="492661" name="Text Box 131"/>
            <p:cNvSpPr txBox="1">
              <a:spLocks noChangeArrowheads="1"/>
            </p:cNvSpPr>
            <p:nvPr/>
          </p:nvSpPr>
          <p:spPr bwMode="auto">
            <a:xfrm>
              <a:off x="4772025" y="536575"/>
              <a:ext cx="406400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tx1"/>
                  </a:solidFill>
                </a:rPr>
                <a:t>IP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4" name="Rounded Rectangle 133"/>
            <p:cNvSpPr>
              <a:spLocks noChangeArrowheads="1"/>
            </p:cNvSpPr>
            <p:nvPr/>
          </p:nvSpPr>
          <p:spPr bwMode="auto">
            <a:xfrm>
              <a:off x="1916113" y="3467100"/>
              <a:ext cx="1030287" cy="5334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FF33CC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3108325" y="4183063"/>
              <a:ext cx="571500" cy="587375"/>
            </a:xfrm>
            <a:prstGeom prst="ellipse">
              <a:avLst/>
            </a:prstGeom>
            <a:noFill/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6218238" y="4160838"/>
              <a:ext cx="571500" cy="585787"/>
            </a:xfrm>
            <a:prstGeom prst="ellipse">
              <a:avLst/>
            </a:prstGeom>
            <a:noFill/>
            <a:ln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8" name="Rounded Rectangle 137"/>
            <p:cNvSpPr>
              <a:spLocks noChangeArrowheads="1"/>
            </p:cNvSpPr>
            <p:nvPr/>
          </p:nvSpPr>
          <p:spPr bwMode="auto">
            <a:xfrm>
              <a:off x="6953250" y="3475038"/>
              <a:ext cx="914400" cy="533400"/>
            </a:xfrm>
            <a:prstGeom prst="roundRect">
              <a:avLst>
                <a:gd name="adj" fmla="val 49407"/>
              </a:avLst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9" name="Arc 138"/>
            <p:cNvSpPr/>
            <p:nvPr/>
          </p:nvSpPr>
          <p:spPr>
            <a:xfrm flipH="1">
              <a:off x="80963" y="889000"/>
              <a:ext cx="611187" cy="625475"/>
            </a:xfrm>
            <a:prstGeom prst="arc">
              <a:avLst>
                <a:gd name="adj1" fmla="val 16234780"/>
                <a:gd name="adj2" fmla="val 8217529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2" name="Arc 141"/>
            <p:cNvSpPr/>
            <p:nvPr/>
          </p:nvSpPr>
          <p:spPr>
            <a:xfrm>
              <a:off x="9237663" y="858838"/>
              <a:ext cx="534987" cy="588962"/>
            </a:xfrm>
            <a:prstGeom prst="arc">
              <a:avLst>
                <a:gd name="adj1" fmla="val 16234780"/>
                <a:gd name="adj2" fmla="val 8005558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22" name="Text Box 121"/>
          <p:cNvSpPr txBox="1">
            <a:spLocks noChangeArrowheads="1"/>
          </p:cNvSpPr>
          <p:nvPr/>
        </p:nvSpPr>
        <p:spPr bwMode="auto">
          <a:xfrm>
            <a:off x="7985006" y="3697770"/>
            <a:ext cx="863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/>
                </a:solidFill>
              </a:rPr>
              <a:t>2.86 </a:t>
            </a:r>
            <a:r>
              <a:rPr lang="en-US" sz="1200" dirty="0" smtClean="0">
                <a:solidFill>
                  <a:schemeClr val="tx1"/>
                </a:solidFill>
              </a:rPr>
              <a:t>GeV</a:t>
            </a:r>
          </a:p>
          <a:p>
            <a:pPr algn="ctr" eaLnBrk="1" hangingPunct="1">
              <a:lnSpc>
                <a:spcPct val="50000"/>
              </a:lnSpc>
              <a:spcAft>
                <a:spcPts val="12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421 </a:t>
            </a:r>
            <a:r>
              <a:rPr lang="en-US" sz="1200" dirty="0" err="1" smtClean="0">
                <a:solidFill>
                  <a:schemeClr val="tx1"/>
                </a:solidFill>
              </a:rPr>
              <a:t>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3" name="Title 1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Main beam Injector Complex</a:t>
            </a:r>
            <a:endParaRPr lang="en-US" dirty="0"/>
          </a:p>
        </p:txBody>
      </p:sp>
      <p:sp>
        <p:nvSpPr>
          <p:cNvPr id="124" name="Text Box 52"/>
          <p:cNvSpPr txBox="1">
            <a:spLocks noChangeArrowheads="1"/>
          </p:cNvSpPr>
          <p:nvPr/>
        </p:nvSpPr>
        <p:spPr bwMode="auto">
          <a:xfrm>
            <a:off x="2008861" y="1416730"/>
            <a:ext cx="7159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RTML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25" name="Text Box 52"/>
          <p:cNvSpPr txBox="1">
            <a:spLocks noChangeArrowheads="1"/>
          </p:cNvSpPr>
          <p:nvPr/>
        </p:nvSpPr>
        <p:spPr bwMode="auto">
          <a:xfrm>
            <a:off x="7217071" y="1387700"/>
            <a:ext cx="7159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RTML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Crucial for luminosity: </a:t>
            </a:r>
            <a:r>
              <a:rPr lang="en-US" dirty="0"/>
              <a:t>Emittance</a:t>
            </a:r>
          </a:p>
        </p:txBody>
      </p:sp>
      <p:sp>
        <p:nvSpPr>
          <p:cNvPr id="10752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CLIC aims at smaller beam size than other designs</a:t>
            </a:r>
          </a:p>
          <a:p>
            <a:r>
              <a:rPr lang="en-US" dirty="0">
                <a:solidFill>
                  <a:srgbClr val="0000FF"/>
                </a:solidFill>
              </a:rPr>
              <a:t>Implications:</a:t>
            </a:r>
          </a:p>
          <a:p>
            <a:pPr lvl="1"/>
            <a:r>
              <a:rPr lang="en-US" dirty="0">
                <a:ea typeface="ＭＳ Ｐゴシック" charset="-128"/>
              </a:rPr>
              <a:t>Generate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small emittance</a:t>
            </a:r>
            <a:r>
              <a:rPr lang="en-US" dirty="0">
                <a:ea typeface="ＭＳ Ｐゴシック" charset="-128"/>
              </a:rPr>
              <a:t/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in the Damping Rings</a:t>
            </a:r>
          </a:p>
          <a:p>
            <a:pPr lvl="1"/>
            <a:r>
              <a:rPr lang="en-US" dirty="0">
                <a:ea typeface="ＭＳ Ｐゴシック" charset="-128"/>
              </a:rPr>
              <a:t>Transport the beam to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the IP without significant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blow-up</a:t>
            </a:r>
          </a:p>
          <a:p>
            <a:pPr lvl="1"/>
            <a:r>
              <a:rPr lang="en-US" dirty="0">
                <a:ea typeface="ＭＳ Ｐゴシック" charset="-128"/>
              </a:rPr>
              <a:t>Wakefield control</a:t>
            </a:r>
          </a:p>
          <a:p>
            <a:pPr lvl="1"/>
            <a:r>
              <a:rPr lang="en-US" dirty="0">
                <a:ea typeface="ＭＳ Ｐゴシック" charset="-128"/>
              </a:rPr>
              <a:t>Very good alignment</a:t>
            </a:r>
          </a:p>
          <a:p>
            <a:pPr lvl="1"/>
            <a:r>
              <a:rPr lang="en-US" dirty="0">
                <a:ea typeface="ＭＳ Ｐゴシック" charset="-128"/>
              </a:rPr>
              <a:t>Precise </a:t>
            </a:r>
            <a:r>
              <a:rPr lang="en-US" dirty="0" smtClean="0">
                <a:ea typeface="ＭＳ Ｐゴシック" charset="-128"/>
              </a:rPr>
              <a:t>instrumentation</a:t>
            </a:r>
            <a:endParaRPr lang="en-US" dirty="0">
              <a:ea typeface="ＭＳ Ｐゴシック" charset="-128"/>
            </a:endParaRPr>
          </a:p>
          <a:p>
            <a:pPr lvl="1"/>
            <a:r>
              <a:rPr lang="en-US" dirty="0">
                <a:ea typeface="ＭＳ Ｐゴシック" charset="-128"/>
              </a:rPr>
              <a:t>Beam based corrections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and feed-backs</a:t>
            </a:r>
          </a:p>
          <a:p>
            <a:endParaRPr lang="en-US" dirty="0"/>
          </a:p>
        </p:txBody>
      </p:sp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4289428" y="1370017"/>
          <a:ext cx="5616575" cy="5087937"/>
        </p:xfrm>
        <a:graphic>
          <a:graphicData uri="http://schemas.openxmlformats.org/presentationml/2006/ole">
            <p:oleObj spid="_x0000_s172034" name="Worksheet" r:id="rId3" imgW="8915400" imgH="6311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Damping Ring emittance</a:t>
            </a:r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2157414" y="842965"/>
          <a:ext cx="7748587" cy="5653087"/>
        </p:xfrm>
        <a:graphic>
          <a:graphicData uri="http://schemas.openxmlformats.org/presentationml/2006/ole">
            <p:oleObj spid="_x0000_s173058" name="Worksheet" r:id="rId3" imgW="9245600" imgH="66675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Damping Rings</a:t>
            </a:r>
            <a:r>
              <a:rPr lang="en-US" dirty="0" smtClean="0"/>
              <a:t> – </a:t>
            </a:r>
            <a:r>
              <a:rPr lang="en-US" dirty="0" smtClean="0"/>
              <a:t>damping time</a:t>
            </a:r>
            <a:endParaRPr lang="en-US" dirty="0"/>
          </a:p>
        </p:txBody>
      </p:sp>
      <p:sp>
        <p:nvSpPr>
          <p:cNvPr id="109576" name="Rectangle 44"/>
          <p:cNvSpPr>
            <a:spLocks noChangeArrowheads="1"/>
          </p:cNvSpPr>
          <p:nvPr/>
        </p:nvSpPr>
        <p:spPr bwMode="auto">
          <a:xfrm>
            <a:off x="149225" y="3729042"/>
            <a:ext cx="97710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for e+ we need transverse emittance reduction by few 10</a:t>
            </a:r>
            <a:r>
              <a:rPr lang="en-US" sz="2400" baseline="30000">
                <a:solidFill>
                  <a:schemeClr val="tx1"/>
                </a:solidFill>
              </a:rPr>
              <a:t>5</a:t>
            </a:r>
            <a:endParaRPr lang="en-US" sz="2400">
              <a:solidFill>
                <a:schemeClr val="tx1"/>
              </a:solidFill>
            </a:endParaRPr>
          </a:p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~7-8 damping times required</a:t>
            </a:r>
            <a:endParaRPr lang="en-US" sz="2400" baseline="30000">
              <a:solidFill>
                <a:schemeClr val="tx1"/>
              </a:solidFill>
            </a:endParaRPr>
          </a:p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/>
              <a:t>transverse damping time</a:t>
            </a:r>
            <a:r>
              <a:rPr lang="en-US" sz="2400">
                <a:solidFill>
                  <a:schemeClr val="tx1"/>
                </a:solidFill>
              </a:rPr>
              <a:t>: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/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/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" name="Group 16"/>
          <p:cNvGrpSpPr>
            <a:grpSpLocks noChangeAspect="1"/>
          </p:cNvGrpSpPr>
          <p:nvPr/>
        </p:nvGrpSpPr>
        <p:grpSpPr bwMode="auto">
          <a:xfrm>
            <a:off x="5727700" y="4856167"/>
            <a:ext cx="2359026" cy="993775"/>
            <a:chOff x="2083" y="1103"/>
            <a:chExt cx="1384" cy="583"/>
          </a:xfrm>
        </p:grpSpPr>
        <p:sp>
          <p:nvSpPr>
            <p:cNvPr id="1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92" name="Rectangle 18"/>
            <p:cNvSpPr>
              <a:spLocks noChangeArrowheads="1"/>
            </p:cNvSpPr>
            <p:nvPr/>
          </p:nvSpPr>
          <p:spPr bwMode="auto">
            <a:xfrm>
              <a:off x="2109" y="1229"/>
              <a:ext cx="13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P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3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10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109594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9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9595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9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97" name="Rectangle 23"/>
            <p:cNvSpPr>
              <a:spLocks noChangeArrowheads="1"/>
            </p:cNvSpPr>
            <p:nvPr/>
          </p:nvSpPr>
          <p:spPr bwMode="auto">
            <a:xfrm>
              <a:off x="2760" y="1103"/>
              <a:ext cx="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r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8" name="Rectangle 24"/>
            <p:cNvSpPr>
              <a:spLocks noChangeArrowheads="1"/>
            </p:cNvSpPr>
            <p:nvPr/>
          </p:nvSpPr>
          <p:spPr bwMode="auto">
            <a:xfrm>
              <a:off x="2842" y="1244"/>
              <a:ext cx="56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e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9" name="Rectangle 25"/>
            <p:cNvSpPr>
              <a:spLocks noChangeArrowheads="1"/>
            </p:cNvSpPr>
            <p:nvPr/>
          </p:nvSpPr>
          <p:spPr bwMode="auto">
            <a:xfrm>
              <a:off x="2888" y="1103"/>
              <a:ext cx="9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c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0" name="Rectangle 26"/>
            <p:cNvSpPr>
              <a:spLocks noChangeArrowheads="1"/>
            </p:cNvSpPr>
            <p:nvPr/>
          </p:nvSpPr>
          <p:spPr bwMode="auto">
            <a:xfrm>
              <a:off x="2649" y="1402"/>
              <a:ext cx="14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m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1" name="Rectangle 27"/>
            <p:cNvSpPr>
              <a:spLocks noChangeArrowheads="1"/>
            </p:cNvSpPr>
            <p:nvPr/>
          </p:nvSpPr>
          <p:spPr bwMode="auto">
            <a:xfrm>
              <a:off x="2795" y="1544"/>
              <a:ext cx="6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o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2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c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3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4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3600">
                  <a:solidFill>
                    <a:schemeClr val="tx1"/>
                  </a:solidFill>
                </a:rPr>
                <a:t>(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5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90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3600">
                  <a:solidFill>
                    <a:schemeClr val="tx1"/>
                  </a:solidFill>
                </a:rPr>
                <a:t>)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6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3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608" name="Rectangle 34"/>
            <p:cNvSpPr>
              <a:spLocks noChangeArrowheads="1"/>
            </p:cNvSpPr>
            <p:nvPr/>
          </p:nvSpPr>
          <p:spPr bwMode="auto">
            <a:xfrm>
              <a:off x="3221" y="1103"/>
              <a:ext cx="12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E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9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4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10" name="Rectangle 36"/>
            <p:cNvSpPr>
              <a:spLocks noChangeArrowheads="1"/>
            </p:cNvSpPr>
            <p:nvPr/>
          </p:nvSpPr>
          <p:spPr bwMode="auto">
            <a:xfrm>
              <a:off x="3221" y="1371"/>
              <a:ext cx="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r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11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</p:grpSp>
      <p:graphicFrame>
        <p:nvGraphicFramePr>
          <p:cNvPr id="109570" name="Object 41"/>
          <p:cNvGraphicFramePr>
            <a:graphicFrameLocks noChangeAspect="1"/>
          </p:cNvGraphicFramePr>
          <p:nvPr/>
        </p:nvGraphicFramePr>
        <p:xfrm>
          <a:off x="3838577" y="4927600"/>
          <a:ext cx="1192213" cy="776288"/>
        </p:xfrm>
        <a:graphic>
          <a:graphicData uri="http://schemas.openxmlformats.org/presentationml/2006/ole">
            <p:oleObj spid="_x0000_s174082" name="Equation" r:id="rId4" imgW="596880" imgH="393480" progId="Equation.DSMT4">
              <p:embed/>
            </p:oleObj>
          </a:graphicData>
        </a:graphic>
      </p:graphicFrame>
      <p:sp>
        <p:nvSpPr>
          <p:cNvPr id="109578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2813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9579" name="Text Box 47"/>
          <p:cNvSpPr txBox="1">
            <a:spLocks noChangeArrowheads="1"/>
          </p:cNvSpPr>
          <p:nvPr/>
        </p:nvSpPr>
        <p:spPr bwMode="auto">
          <a:xfrm>
            <a:off x="1517652" y="6091238"/>
            <a:ext cx="6538913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LEP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E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 ~ </a:t>
            </a:r>
            <a:r>
              <a:rPr lang="en-US" dirty="0">
                <a:solidFill>
                  <a:schemeClr val="tx1"/>
                </a:solidFill>
              </a:rPr>
              <a:t>90 GeV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~ 15000 GeV/</a:t>
            </a:r>
            <a:r>
              <a:rPr lang="en-US" dirty="0" err="1">
                <a:solidFill>
                  <a:schemeClr val="tx1"/>
                </a:solidFill>
              </a:rPr>
              <a:t>s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,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Symbol" charset="2"/>
              </a:rPr>
              <a:t>τ</a:t>
            </a:r>
            <a:r>
              <a:rPr lang="en-US" i="1" baseline="-25000" dirty="0" smtClean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~ 12 ms</a:t>
            </a: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731631" y="803278"/>
            <a:ext cx="6696702" cy="2790741"/>
            <a:chOff x="1864979" y="1025525"/>
            <a:chExt cx="6696326" cy="2790331"/>
          </a:xfrm>
        </p:grpSpPr>
        <p:sp>
          <p:nvSpPr>
            <p:cNvPr id="109582" name="Text Box 6"/>
            <p:cNvSpPr txBox="1">
              <a:spLocks noChangeArrowheads="1"/>
            </p:cNvSpPr>
            <p:nvPr/>
          </p:nvSpPr>
          <p:spPr bwMode="auto">
            <a:xfrm>
              <a:off x="1864979" y="2971800"/>
              <a:ext cx="1672923" cy="353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final emittance</a:t>
              </a:r>
            </a:p>
          </p:txBody>
        </p:sp>
        <p:sp>
          <p:nvSpPr>
            <p:cNvPr id="109583" name="Line 7"/>
            <p:cNvSpPr>
              <a:spLocks noChangeShapeType="1"/>
            </p:cNvSpPr>
            <p:nvPr/>
          </p:nvSpPr>
          <p:spPr bwMode="auto">
            <a:xfrm flipV="1">
              <a:off x="2935288" y="2471738"/>
              <a:ext cx="492125" cy="492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4" name="Text Box 8"/>
            <p:cNvSpPr txBox="1">
              <a:spLocks noChangeArrowheads="1"/>
            </p:cNvSpPr>
            <p:nvPr/>
          </p:nvSpPr>
          <p:spPr bwMode="auto">
            <a:xfrm>
              <a:off x="4346367" y="3205163"/>
              <a:ext cx="1300771" cy="610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equilibrium</a:t>
              </a:r>
              <a:br>
                <a:rPr lang="en-US" sz="180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emittance</a:t>
              </a:r>
            </a:p>
          </p:txBody>
        </p:sp>
        <p:sp>
          <p:nvSpPr>
            <p:cNvPr id="109585" name="Line 9"/>
            <p:cNvSpPr>
              <a:spLocks noChangeShapeType="1"/>
            </p:cNvSpPr>
            <p:nvPr/>
          </p:nvSpPr>
          <p:spPr bwMode="auto">
            <a:xfrm flipH="1" flipV="1">
              <a:off x="4367213" y="2665413"/>
              <a:ext cx="400050" cy="514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6" name="Line 10"/>
            <p:cNvSpPr>
              <a:spLocks noChangeShapeType="1"/>
            </p:cNvSpPr>
            <p:nvPr/>
          </p:nvSpPr>
          <p:spPr bwMode="auto">
            <a:xfrm flipV="1">
              <a:off x="5162550" y="2547938"/>
              <a:ext cx="431800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7" name="Text Box 11"/>
            <p:cNvSpPr txBox="1">
              <a:spLocks noChangeArrowheads="1"/>
            </p:cNvSpPr>
            <p:nvPr/>
          </p:nvSpPr>
          <p:spPr bwMode="auto">
            <a:xfrm>
              <a:off x="4063606" y="1025525"/>
              <a:ext cx="2192417" cy="610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initial emittance</a:t>
              </a:r>
              <a:br>
                <a:rPr lang="en-US" sz="180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(~0.01 m rad for e</a:t>
              </a:r>
              <a:r>
                <a:rPr lang="en-US" sz="1800" baseline="30000">
                  <a:solidFill>
                    <a:schemeClr val="tx1"/>
                  </a:solidFill>
                  <a:latin typeface="Arial" charset="0"/>
                </a:rPr>
                <a:t>+</a:t>
              </a: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)</a:t>
              </a:r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H="1">
              <a:off x="5141913" y="1647825"/>
              <a:ext cx="3175" cy="511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9" name="Text Box 13"/>
            <p:cNvSpPr txBox="1">
              <a:spLocks noChangeArrowheads="1"/>
            </p:cNvSpPr>
            <p:nvPr/>
          </p:nvSpPr>
          <p:spPr bwMode="auto">
            <a:xfrm>
              <a:off x="6991056" y="2981326"/>
              <a:ext cx="1570249" cy="353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damping time</a:t>
              </a:r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 flipH="1" flipV="1">
              <a:off x="7016750" y="2370138"/>
              <a:ext cx="427037" cy="573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941390" y="5537200"/>
            <a:ext cx="728662" cy="300038"/>
            <a:chOff x="940970" y="5598604"/>
            <a:chExt cx="728663" cy="300038"/>
          </a:xfrm>
        </p:grpSpPr>
        <p:graphicFrame>
          <p:nvGraphicFramePr>
            <p:cNvPr id="109572" name="Object 8"/>
            <p:cNvGraphicFramePr>
              <a:graphicFrameLocks noChangeAspect="1"/>
            </p:cNvGraphicFramePr>
            <p:nvPr/>
          </p:nvGraphicFramePr>
          <p:xfrm>
            <a:off x="940970" y="5598604"/>
            <a:ext cx="728663" cy="300038"/>
          </p:xfrm>
          <a:graphic>
            <a:graphicData uri="http://schemas.openxmlformats.org/presentationml/2006/ole">
              <p:oleObj spid="_x0000_s174084" name="Equation" r:id="rId5" imgW="431640" imgH="177480" progId="Equation.DSMT4">
                <p:embed/>
              </p:oleObj>
            </a:graphicData>
          </a:graphic>
        </p:graphicFrame>
        <p:graphicFrame>
          <p:nvGraphicFramePr>
            <p:cNvPr id="109573" name="Object 7"/>
            <p:cNvGraphicFramePr>
              <a:graphicFrameLocks noChangeAspect="1"/>
            </p:cNvGraphicFramePr>
            <p:nvPr/>
          </p:nvGraphicFramePr>
          <p:xfrm>
            <a:off x="1258888" y="5637213"/>
            <a:ext cx="219075" cy="219075"/>
          </p:xfrm>
          <a:graphic>
            <a:graphicData uri="http://schemas.openxmlformats.org/presentationml/2006/ole">
              <p:oleObj spid="_x0000_s174085" name="Equation" r:id="rId6" imgW="126720" imgH="126720" progId="Equation.3">
                <p:embed/>
              </p:oleObj>
            </a:graphicData>
          </a:graphic>
        </p:graphicFrame>
      </p:grpSp>
      <p:graphicFrame>
        <p:nvGraphicFramePr>
          <p:cNvPr id="174087" name="Object 4"/>
          <p:cNvGraphicFramePr>
            <a:graphicFrameLocks noChangeAspect="1"/>
          </p:cNvGraphicFramePr>
          <p:nvPr/>
        </p:nvGraphicFramePr>
        <p:xfrm>
          <a:off x="3072955" y="1788496"/>
          <a:ext cx="4054475" cy="603250"/>
        </p:xfrm>
        <a:graphic>
          <a:graphicData uri="http://schemas.openxmlformats.org/presentationml/2006/ole">
            <p:oleObj spid="_x0000_s174087" name="Equation" r:id="rId7" imgW="1574640" imgH="253800" progId="Equation.DSMT4">
              <p:embed/>
            </p:oleObj>
          </a:graphicData>
        </a:graphic>
      </p:graphicFrame>
      <p:graphicFrame>
        <p:nvGraphicFramePr>
          <p:cNvPr id="174088" name="Object 39"/>
          <p:cNvGraphicFramePr>
            <a:graphicFrameLocks noChangeAspect="1"/>
          </p:cNvGraphicFramePr>
          <p:nvPr/>
        </p:nvGraphicFramePr>
        <p:xfrm>
          <a:off x="8394102" y="4766477"/>
          <a:ext cx="1401763" cy="969962"/>
        </p:xfrm>
        <a:graphic>
          <a:graphicData uri="http://schemas.openxmlformats.org/presentationml/2006/ole">
            <p:oleObj spid="_x0000_s174088" name="Equation" r:id="rId8" imgW="5587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                  suggests high-energy for a small ring. But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required RF power: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equilibrium emittance:                                  limit E and </a:t>
            </a:r>
            <a:r>
              <a:rPr lang="el-GR" dirty="0" smtClean="0"/>
              <a:t>ρ</a:t>
            </a:r>
            <a:r>
              <a:rPr lang="en-US" dirty="0" smtClean="0"/>
              <a:t> in practice</a:t>
            </a:r>
            <a:br>
              <a:rPr lang="en-US" dirty="0" smtClean="0"/>
            </a:b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DR example:</a:t>
            </a:r>
          </a:p>
          <a:p>
            <a:pPr lvl="2"/>
            <a:r>
              <a:rPr lang="en-US" dirty="0" smtClean="0"/>
              <a:t>Take E </a:t>
            </a:r>
            <a:r>
              <a:rPr lang="en-US" dirty="0" smtClean="0"/>
              <a:t>≈</a:t>
            </a:r>
            <a:r>
              <a:rPr lang="en-US" dirty="0" smtClean="0"/>
              <a:t> 2 GeV</a:t>
            </a:r>
          </a:p>
          <a:p>
            <a:pPr lvl="2"/>
            <a:r>
              <a:rPr lang="el-GR" dirty="0" smtClean="0"/>
              <a:t>ρ</a:t>
            </a:r>
            <a:r>
              <a:rPr lang="en-US" dirty="0" smtClean="0"/>
              <a:t> </a:t>
            </a:r>
            <a:r>
              <a:rPr lang="en-US" dirty="0" smtClean="0"/>
              <a:t>≈</a:t>
            </a:r>
            <a:r>
              <a:rPr lang="en-US" dirty="0" smtClean="0"/>
              <a:t> 50 </a:t>
            </a:r>
            <a:r>
              <a:rPr lang="en-US" dirty="0" err="1" smtClean="0"/>
              <a:t>m</a:t>
            </a:r>
            <a:endParaRPr lang="en-US" dirty="0" smtClean="0"/>
          </a:p>
          <a:p>
            <a:pPr lvl="2"/>
            <a:r>
              <a:rPr lang="en-US" dirty="0" smtClean="0"/>
              <a:t>P</a:t>
            </a:r>
            <a:r>
              <a:rPr lang="el-GR" dirty="0" smtClean="0"/>
              <a:t>γ</a:t>
            </a:r>
            <a:r>
              <a:rPr lang="en-US" dirty="0" smtClean="0"/>
              <a:t> = 27 GeV/</a:t>
            </a:r>
            <a:r>
              <a:rPr lang="en-US" dirty="0" err="1" smtClean="0"/>
              <a:t>s</a:t>
            </a:r>
            <a:r>
              <a:rPr lang="en-US" dirty="0" smtClean="0"/>
              <a:t> [28 kV/turn]</a:t>
            </a:r>
          </a:p>
          <a:p>
            <a:pPr lvl="2"/>
            <a:r>
              <a:rPr lang="en-US" dirty="0" smtClean="0"/>
              <a:t>hence </a:t>
            </a:r>
            <a:r>
              <a:rPr lang="el-GR" dirty="0" smtClean="0"/>
              <a:t>τ</a:t>
            </a:r>
            <a:r>
              <a:rPr lang="en-US" baseline="-25000" dirty="0" smtClean="0"/>
              <a:t>D</a:t>
            </a:r>
            <a:r>
              <a:rPr lang="en-US" dirty="0" smtClean="0"/>
              <a:t> </a:t>
            </a:r>
            <a:r>
              <a:rPr lang="en-US" dirty="0" smtClean="0"/>
              <a:t>≈</a:t>
            </a:r>
            <a:r>
              <a:rPr lang="en-US" dirty="0" smtClean="0"/>
              <a:t>  150 ms -  we need 7-8 </a:t>
            </a:r>
            <a:r>
              <a:rPr lang="el-GR" dirty="0" smtClean="0"/>
              <a:t>τ</a:t>
            </a:r>
            <a:r>
              <a:rPr lang="en-US" baseline="-25000" dirty="0" smtClean="0"/>
              <a:t>D</a:t>
            </a:r>
            <a:r>
              <a:rPr lang="en-US" dirty="0" smtClean="0"/>
              <a:t> !!! </a:t>
            </a:r>
            <a:r>
              <a:rPr lang="en-GB" dirty="0" smtClean="0"/>
              <a:t>⇒</a:t>
            </a:r>
            <a:r>
              <a:rPr lang="en-US" dirty="0" smtClean="0">
                <a:sym typeface="Symbol" pitchFamily="31" charset="2"/>
              </a:rPr>
              <a:t> store time too long !!!</a:t>
            </a:r>
            <a:br>
              <a:rPr lang="en-US" dirty="0" smtClean="0">
                <a:sym typeface="Symbol" pitchFamily="31" charset="2"/>
              </a:rPr>
            </a:br>
            <a:endParaRPr lang="en-US" dirty="0" smtClean="0">
              <a:sym typeface="Symbol" pitchFamily="31" charset="2"/>
            </a:endParaRPr>
          </a:p>
          <a:p>
            <a:r>
              <a:rPr lang="en-US" dirty="0" smtClean="0"/>
              <a:t>Increase damping and P using wiggler magnets</a:t>
            </a:r>
            <a:endParaRPr lang="en-US" dirty="0"/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/>
        </p:nvGraphicFramePr>
        <p:xfrm>
          <a:off x="4199283" y="2582518"/>
          <a:ext cx="1554250" cy="984650"/>
        </p:xfrm>
        <a:graphic>
          <a:graphicData uri="http://schemas.openxmlformats.org/presentationml/2006/ole">
            <p:oleObj spid="_x0000_s252930" name="Equation" r:id="rId3" imgW="647640" imgH="444240" progId="Equation.DSMT4">
              <p:embed/>
            </p:oleObj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/>
        </p:nvGraphicFramePr>
        <p:xfrm>
          <a:off x="4211768" y="1573101"/>
          <a:ext cx="2130070" cy="849332"/>
        </p:xfrm>
        <a:graphic>
          <a:graphicData uri="http://schemas.openxmlformats.org/presentationml/2006/ole">
            <p:oleObj spid="_x0000_s252931" name="Equation" r:id="rId4" imgW="1028520" imgH="444240" progId="Equation.DSMT4">
              <p:embed/>
            </p:oleObj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Damping rings</a:t>
            </a:r>
            <a:endParaRPr lang="en-US" dirty="0"/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855239" y="3400209"/>
          <a:ext cx="1373233" cy="310942"/>
        </p:xfrm>
        <a:graphic>
          <a:graphicData uri="http://schemas.openxmlformats.org/presentationml/2006/ole">
            <p:oleObj spid="_x0000_s252932" name="Equation" r:id="rId5" imgW="1396800" imgH="342720" progId="Equation.DSMT4">
              <p:embed/>
            </p:oleObj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786580" y="4369025"/>
          <a:ext cx="1523040" cy="506720"/>
        </p:xfrm>
        <a:graphic>
          <a:graphicData uri="http://schemas.openxmlformats.org/presentationml/2006/ole">
            <p:oleObj spid="_x0000_s252933" name="Equation" r:id="rId6" imgW="1549080" imgH="558720" progId="Equation.DSMT4">
              <p:embed/>
            </p:oleObj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691300" y="836382"/>
          <a:ext cx="1175051" cy="813343"/>
        </p:xfrm>
        <a:graphic>
          <a:graphicData uri="http://schemas.openxmlformats.org/presentationml/2006/ole">
            <p:oleObj spid="_x0000_s252934" name="Equation" r:id="rId7" imgW="5587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13"/>
          <p:cNvGrpSpPr>
            <a:grpSpLocks noChangeAspect="1"/>
          </p:cNvGrpSpPr>
          <p:nvPr/>
        </p:nvGrpSpPr>
        <p:grpSpPr bwMode="auto">
          <a:xfrm>
            <a:off x="6056437" y="1049485"/>
            <a:ext cx="3375174" cy="1638204"/>
            <a:chOff x="3686" y="678"/>
            <a:chExt cx="2358" cy="1138"/>
          </a:xfrm>
        </p:grpSpPr>
        <p:sp>
          <p:nvSpPr>
            <p:cNvPr id="208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2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3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4" name="Picture 1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" name="Picture 2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6" name="Picture 2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7" name="Picture 2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8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9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0" name="Picture 2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1" name="Picture 2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2" name="Picture 2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3" name="Picture 2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4" name="Picture 2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" name="Picture 3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6" name="Picture 3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7" name="Picture 3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8" name="Picture 3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9" name="Picture 34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0" name="Picture 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1" name="Picture 3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2" name="Picture 3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" name="Picture 3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4" name="Picture 3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" name="Picture 4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" name="Picture 4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7" name="Picture 4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8" name="Picture 4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9" name="Picture 4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0" name="Picture 4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1" name="Picture 4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2" name="Picture 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3" name="Picture 4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4" name="Picture 4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" name="Picture 5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" name="Picture 5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7" name="Picture 5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8" name="Picture 53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9" name="Picture 54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" name="Picture 5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1" name="Picture 5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2" name="Picture 5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3" name="Picture 5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4" name="Picture 5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5" name="Picture 6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" name="Picture 6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7" name="Picture 6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8" name="Picture 6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9" name="Picture 6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0" name="Picture 6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1" name="Picture 6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2" name="Picture 6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3" name="Picture 6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4" name="Picture 6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5" name="Picture 7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" name="Picture 7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7" name="Picture 7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8" name="Picture 7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9" name="Picture 74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0" name="Picture 7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1" name="Picture 76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2" name="Picture 77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3" name="Picture 78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" name="Picture 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5" name="Picture 8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" name="Picture 8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" name="Picture 8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8" name="Picture 8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9" name="Picture 8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0" name="Picture 85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1" name="Picture 8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2" name="Picture 8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3" name="Picture 8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4" name="Picture 8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5" name="Picture 9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" name="Picture 9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" name="Picture 9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8" name="Picture 9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9" name="Picture 94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" name="Picture 9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1" name="Picture 96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2" name="Picture 97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3" name="Picture 98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4" name="Picture 9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5" name="Picture 10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6" name="Picture 10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" name="Picture 10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8" name="Picture 10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9" name="Picture 10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0" name="Picture 105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1" name="Picture 10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2" name="Picture 10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3" name="Picture 10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4" name="Picture 109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5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6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07" name="Picture 1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" name="Picture 1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" name="Picture 1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" name="Picture 1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" name="Picture 116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" name="Picture 117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3" name="Picture 1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4" name="Picture 11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5" name="Picture 120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6" name="Picture 121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" name="Picture 1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" name="Picture 1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9" name="Picture 12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0" name="Picture 12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1" name="Picture 12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2" name="Picture 127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3" name="Picture 12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4" name="Picture 129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5" name="Picture 1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6" name="Picture 13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" name="Picture 132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" name="Picture 133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" name="Picture 13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0" name="Picture 13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1" name="Picture 13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2" name="Picture 13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3" name="Picture 13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4" name="Picture 13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5" name="Picture 14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6" name="Picture 14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" name="Picture 14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" name="Picture 14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9" name="Picture 14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0" name="Picture 14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1" name="Picture 14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2" name="Picture 147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3" name="Picture 148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4" name="Picture 149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5" name="Picture 15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6" name="Picture 15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7" name="Picture 152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" name="Picture 153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" name="Picture 15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0" name="Picture 15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1" name="Picture 15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" name="Picture 15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3" name="Picture 15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4" name="Picture 15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5" name="Picture 16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6" name="Picture 16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7" name="Picture 16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" name="Picture 16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9" name="Picture 16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0" name="Picture 16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1" name="Picture 16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2" name="Picture 16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3" name="Picture 168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4" name="Picture 169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5" name="Picture 17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6" name="Picture 17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7" name="Picture 172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" name="Picture 173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" name="Picture 17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0" name="Picture 17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1" name="Picture 17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2" name="Picture 17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3" name="Picture 17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4" name="Picture 17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5" name="Picture 180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6" name="Picture 181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7" name="Picture 18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" name="Picture 18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" name="Picture 184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0" name="Picture 18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1" name="Picture 18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2" name="Picture 18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3" name="Picture 188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4" name="Picture 189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5" name="Picture 19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6" name="Picture 19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7" name="Picture 192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8" name="Picture 193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" name="Picture 19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0" name="Picture 19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1" name="Picture 19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2" name="Picture 19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3" name="Picture 19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4" name="Picture 19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5" name="Picture 200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6" name="Picture 201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7" name="Picture 20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8" name="Picture 20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" name="Picture 204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0" name="Picture 205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1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5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Damping Rings - Reminder</a:t>
            </a:r>
          </a:p>
        </p:txBody>
      </p:sp>
      <p:sp>
        <p:nvSpPr>
          <p:cNvPr id="110598" name="Rectangle 3"/>
          <p:cNvSpPr txBox="1">
            <a:spLocks noChangeArrowheads="1"/>
          </p:cNvSpPr>
          <p:nvPr/>
        </p:nvSpPr>
        <p:spPr bwMode="auto">
          <a:xfrm>
            <a:off x="160338" y="1025525"/>
            <a:ext cx="9772650" cy="600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Bare ring damping time too long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Insert </a:t>
            </a:r>
            <a:r>
              <a:rPr lang="en-US" dirty="0"/>
              <a:t>wigglers</a:t>
            </a:r>
            <a:r>
              <a:rPr lang="en-US" dirty="0">
                <a:solidFill>
                  <a:srgbClr val="000000"/>
                </a:solidFill>
              </a:rPr>
              <a:t> in </a:t>
            </a:r>
            <a:r>
              <a:rPr lang="en-US" dirty="0"/>
              <a:t>straight sections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in the damping ring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Average power radiated per electron with wiggler straight section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Energy loss in wiggler: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&lt;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&gt; is the field square averaged over the wiggler length</a:t>
            </a:r>
          </a:p>
        </p:txBody>
      </p:sp>
      <p:graphicFrame>
        <p:nvGraphicFramePr>
          <p:cNvPr id="110594" name="Object 4"/>
          <p:cNvGraphicFramePr>
            <a:graphicFrameLocks noChangeAspect="1"/>
          </p:cNvGraphicFramePr>
          <p:nvPr/>
        </p:nvGraphicFramePr>
        <p:xfrm>
          <a:off x="1055688" y="3468688"/>
          <a:ext cx="3249612" cy="1055687"/>
        </p:xfrm>
        <a:graphic>
          <a:graphicData uri="http://schemas.openxmlformats.org/presentationml/2006/ole">
            <p:oleObj spid="_x0000_s175106" name="Equation" r:id="rId34" imgW="1447560" imgH="469800" progId="Equation.DSMT4">
              <p:embed/>
            </p:oleObj>
          </a:graphicData>
        </a:graphic>
      </p:graphicFrame>
      <p:graphicFrame>
        <p:nvGraphicFramePr>
          <p:cNvPr id="110595" name="Object 5"/>
          <p:cNvGraphicFramePr>
            <a:graphicFrameLocks noChangeAspect="1"/>
          </p:cNvGraphicFramePr>
          <p:nvPr/>
        </p:nvGraphicFramePr>
        <p:xfrm>
          <a:off x="527052" y="5029200"/>
          <a:ext cx="8304213" cy="869950"/>
        </p:xfrm>
        <a:graphic>
          <a:graphicData uri="http://schemas.openxmlformats.org/presentationml/2006/ole">
            <p:oleObj spid="_x0000_s175107" name="Equation" r:id="rId35" imgW="4000320" imgH="419040" progId="Equation.DSMT4">
              <p:embed/>
            </p:oleObj>
          </a:graphicData>
        </a:graphic>
      </p:graphicFrame>
      <p:graphicFrame>
        <p:nvGraphicFramePr>
          <p:cNvPr id="110596" name="Object 6"/>
          <p:cNvGraphicFramePr>
            <a:graphicFrameLocks noChangeAspect="1"/>
          </p:cNvGraphicFramePr>
          <p:nvPr/>
        </p:nvGraphicFramePr>
        <p:xfrm>
          <a:off x="5665788" y="3651250"/>
          <a:ext cx="3240088" cy="1187450"/>
        </p:xfrm>
        <a:graphic>
          <a:graphicData uri="http://schemas.openxmlformats.org/presentationml/2006/ole">
            <p:oleObj spid="_x0000_s175108" name="Equation" r:id="rId36" imgW="1942920" imgH="711000" progId="Equation.DSMT4">
              <p:embed/>
            </p:oleObj>
          </a:graphicData>
        </a:graphic>
      </p:graphicFrame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7174849" y="1609725"/>
            <a:ext cx="1288766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2813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/>
              <a:t>wigglers</a:t>
            </a:r>
          </a:p>
        </p:txBody>
      </p:sp>
      <p:sp>
        <p:nvSpPr>
          <p:cNvPr id="110601" name="Line 10"/>
          <p:cNvSpPr>
            <a:spLocks noChangeShapeType="1"/>
          </p:cNvSpPr>
          <p:nvPr/>
        </p:nvSpPr>
        <p:spPr bwMode="auto">
          <a:xfrm flipH="1" flipV="1">
            <a:off x="7761288" y="1146175"/>
            <a:ext cx="14287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2" name="Line 11"/>
          <p:cNvSpPr>
            <a:spLocks noChangeShapeType="1"/>
          </p:cNvSpPr>
          <p:nvPr/>
        </p:nvSpPr>
        <p:spPr bwMode="auto">
          <a:xfrm flipH="1">
            <a:off x="7724777" y="2100267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 Pre-Damping Rings</a:t>
            </a:r>
          </a:p>
        </p:txBody>
      </p:sp>
      <p:sp>
        <p:nvSpPr>
          <p:cNvPr id="111619" name="Content Placeholder 2"/>
          <p:cNvSpPr>
            <a:spLocks noGrp="1"/>
          </p:cNvSpPr>
          <p:nvPr>
            <p:ph idx="4294967295"/>
          </p:nvPr>
        </p:nvSpPr>
        <p:spPr>
          <a:xfrm>
            <a:off x="0" y="804863"/>
            <a:ext cx="6172200" cy="5745162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750"/>
              </a:spcAft>
            </a:pPr>
            <a:r>
              <a:rPr lang="en-GB" sz="2400" dirty="0"/>
              <a:t>Most critical the </a:t>
            </a:r>
            <a:r>
              <a:rPr lang="en-US" sz="2400" dirty="0" err="1">
                <a:solidFill>
                  <a:srgbClr val="FF0000"/>
                </a:solidFill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</a:rPr>
              <a:t>+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PDR</a:t>
            </a:r>
          </a:p>
          <a:p>
            <a:pPr marL="742950" lvl="1" indent="-285750">
              <a:lnSpc>
                <a:spcPct val="90000"/>
              </a:lnSpc>
              <a:spcAft>
                <a:spcPts val="1675"/>
              </a:spcAft>
            </a:pPr>
            <a:r>
              <a:rPr lang="en-GB" sz="1800" dirty="0">
                <a:ea typeface="ＭＳ Ｐゴシック" charset="-128"/>
              </a:rPr>
              <a:t>Injected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+ </a:t>
            </a:r>
            <a:r>
              <a:rPr lang="en-GB" sz="1800" dirty="0">
                <a:ea typeface="ＭＳ Ｐゴシック" charset="-128"/>
              </a:rPr>
              <a:t>emittance ~ 2 orders of magnitude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larger than for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-</a:t>
            </a:r>
            <a:r>
              <a:rPr lang="en-GB" sz="1800" dirty="0">
                <a:ea typeface="ＭＳ Ｐゴシック" charset="-128"/>
              </a:rPr>
              <a:t/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i.e. aperture limited if injected directly into DR</a:t>
            </a:r>
          </a:p>
          <a:p>
            <a:pPr marL="342900" indent="-342900">
              <a:lnSpc>
                <a:spcPct val="90000"/>
              </a:lnSpc>
              <a:spcAft>
                <a:spcPts val="750"/>
              </a:spcAft>
            </a:pPr>
            <a:r>
              <a:rPr lang="en-GB" sz="2400" dirty="0"/>
              <a:t>PDR for 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GB" sz="2400" dirty="0"/>
              <a:t>beam necessary as well</a:t>
            </a:r>
          </a:p>
          <a:p>
            <a:pPr marL="742950" lvl="1" indent="-285750">
              <a:lnSpc>
                <a:spcPct val="90000"/>
              </a:lnSpc>
              <a:spcAft>
                <a:spcPts val="1675"/>
              </a:spcAft>
            </a:pPr>
            <a:r>
              <a:rPr lang="en-GB" sz="1800" dirty="0">
                <a:ea typeface="ＭＳ Ｐゴシック" charset="-128"/>
              </a:rPr>
              <a:t>A “zero current”</a:t>
            </a:r>
            <a:r>
              <a:rPr lang="en-GB" sz="1800" dirty="0" smtClean="0">
                <a:ea typeface="ＭＳ Ｐゴシック" charset="-128"/>
              </a:rPr>
              <a:t> 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- </a:t>
            </a:r>
            <a:r>
              <a:rPr lang="en-GB" sz="1800" dirty="0">
                <a:ea typeface="ＭＳ Ｐゴシック" charset="-128"/>
              </a:rPr>
              <a:t>beam (no IBS)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would need ~ 17ms to reach equilibrium in DR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(very close to repetition time of 20ms – 50 Hz</a:t>
            </a:r>
            <a:r>
              <a:rPr lang="en-GB" sz="1800" dirty="0" smtClean="0">
                <a:ea typeface="ＭＳ Ｐゴシック" charset="-128"/>
              </a:rPr>
              <a:t>)</a:t>
            </a:r>
          </a:p>
          <a:p>
            <a:pPr marL="342900" indent="-342900">
              <a:lnSpc>
                <a:spcPct val="90000"/>
              </a:lnSpc>
            </a:pPr>
            <a:r>
              <a:rPr lang="en-GB" sz="2200" dirty="0" smtClean="0">
                <a:solidFill>
                  <a:srgbClr val="FF0000"/>
                </a:solidFill>
              </a:rPr>
              <a:t>398m </a:t>
            </a:r>
            <a:r>
              <a:rPr lang="en-GB" sz="2200" dirty="0">
                <a:solidFill>
                  <a:srgbClr val="FF0000"/>
                </a:solidFill>
              </a:rPr>
              <a:t>long race-track </a:t>
            </a:r>
            <a:r>
              <a:rPr lang="en-GB" sz="2200" dirty="0" err="1">
                <a:solidFill>
                  <a:srgbClr val="FF0000"/>
                </a:solidFill>
              </a:rPr>
              <a:t>PDRs</a:t>
            </a:r>
            <a:r>
              <a:rPr lang="en-GB" sz="2200" dirty="0">
                <a:solidFill>
                  <a:srgbClr val="FF0000"/>
                </a:solidFill>
              </a:rPr>
              <a:t> </a:t>
            </a:r>
            <a:r>
              <a:rPr lang="en-GB" sz="2200" dirty="0"/>
              <a:t>with</a:t>
            </a:r>
            <a:r>
              <a:rPr lang="en-GB" sz="2200" dirty="0" smtClean="0"/>
              <a:t> 120m </a:t>
            </a:r>
            <a:r>
              <a:rPr lang="en-GB" sz="2200" dirty="0"/>
              <a:t>of wigglers</a:t>
            </a:r>
            <a:endParaRPr lang="en-GB" sz="22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  <a:t>Target emittance reached with the help of conventional </a:t>
            </a:r>
            <a:b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</a:br>
            <a: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  <a:t>high-field wigglers (PETRA3)</a:t>
            </a:r>
            <a:endParaRPr lang="en-GB" sz="1800" dirty="0" smtClean="0">
              <a:ea typeface="ＭＳ Ｐゴシック" charset="-128"/>
            </a:endParaRPr>
          </a:p>
          <a:p>
            <a:pPr marL="742950" lvl="1" indent="-285750">
              <a:lnSpc>
                <a:spcPct val="90000"/>
              </a:lnSpc>
            </a:pPr>
            <a:r>
              <a:rPr lang="en-GB" sz="1800" dirty="0" smtClean="0">
                <a:ea typeface="ＭＳ Ｐゴシック" charset="-128"/>
              </a:rPr>
              <a:t>Wiggler </a:t>
            </a:r>
            <a:r>
              <a:rPr lang="en-GB" sz="1800" dirty="0">
                <a:ea typeface="ＭＳ Ｐゴシック" charset="-128"/>
              </a:rPr>
              <a:t>Parameters:  </a:t>
            </a:r>
            <a:r>
              <a:rPr lang="en-GB" sz="1800" dirty="0" err="1">
                <a:ea typeface="ＭＳ Ｐゴシック" charset="-128"/>
              </a:rPr>
              <a:t>B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>
                <a:ea typeface="ＭＳ Ｐゴシック" charset="-128"/>
              </a:rPr>
              <a:t>=1.7 T, </a:t>
            </a:r>
            <a:r>
              <a:rPr lang="en-GB" sz="1800" dirty="0" err="1">
                <a:ea typeface="ＭＳ Ｐゴシック" charset="-128"/>
              </a:rPr>
              <a:t>L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 smtClean="0">
                <a:ea typeface="ＭＳ Ｐゴシック" charset="-128"/>
              </a:rPr>
              <a:t>=3 </a:t>
            </a:r>
            <a:r>
              <a:rPr lang="en-GB" sz="1800" dirty="0" err="1">
                <a:ea typeface="ＭＳ Ｐゴシック" charset="-128"/>
              </a:rPr>
              <a:t>m</a:t>
            </a:r>
            <a:r>
              <a:rPr lang="en-GB" sz="1800" dirty="0">
                <a:ea typeface="ＭＳ Ｐゴシック" charset="-128"/>
              </a:rPr>
              <a:t>, </a:t>
            </a:r>
            <a:r>
              <a:rPr lang="el-GR" sz="1800" dirty="0">
                <a:ea typeface="ＭＳ Ｐゴシック" charset="-128"/>
              </a:rPr>
              <a:t>λ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 smtClean="0">
                <a:ea typeface="ＭＳ Ｐゴシック" charset="-128"/>
              </a:rPr>
              <a:t>=30 </a:t>
            </a:r>
            <a:r>
              <a:rPr lang="en-GB" sz="1800" dirty="0">
                <a:ea typeface="ＭＳ Ｐゴシック" charset="-128"/>
              </a:rPr>
              <a:t>cm</a:t>
            </a:r>
          </a:p>
          <a:p>
            <a:pPr marL="742950" lvl="1" indent="-285750">
              <a:lnSpc>
                <a:spcPct val="90000"/>
              </a:lnSpc>
            </a:pPr>
            <a:r>
              <a:rPr lang="en-GB" sz="1800" dirty="0">
                <a:ea typeface="ＭＳ Ｐゴシック" charset="-128"/>
              </a:rPr>
              <a:t>15 TME arc cells + 2 </a:t>
            </a:r>
            <a:r>
              <a:rPr lang="en-GB" sz="1800" dirty="0" err="1">
                <a:ea typeface="ＭＳ Ｐゴシック" charset="-128"/>
              </a:rPr>
              <a:t>Disp.Suppr</a:t>
            </a:r>
            <a:r>
              <a:rPr lang="en-GB" sz="1800" dirty="0">
                <a:ea typeface="ＭＳ Ｐゴシック" charset="-128"/>
              </a:rPr>
              <a:t>. + 2 matching sections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per </a:t>
            </a:r>
            <a:r>
              <a:rPr lang="en-GB" sz="1800" dirty="0" smtClean="0">
                <a:ea typeface="ＭＳ Ｐゴシック" charset="-128"/>
              </a:rPr>
              <a:t>arc, 10 </a:t>
            </a:r>
            <a:r>
              <a:rPr lang="en-GB" sz="1800" dirty="0">
                <a:ea typeface="ＭＳ Ｐゴシック" charset="-128"/>
              </a:rPr>
              <a:t>FODO cells in each straight section</a:t>
            </a:r>
          </a:p>
          <a:p>
            <a:pPr marL="742950" lvl="1" indent="-285750">
              <a:lnSpc>
                <a:spcPct val="90000"/>
              </a:lnSpc>
            </a:pPr>
            <a:r>
              <a:rPr lang="en-GB" sz="1800" dirty="0">
                <a:ea typeface="ＭＳ Ｐゴシック" charset="-128"/>
              </a:rPr>
              <a:t>Transverse damping time </a:t>
            </a:r>
            <a:r>
              <a:rPr lang="el-GR" sz="1800" dirty="0">
                <a:ea typeface="ＭＳ Ｐゴシック" charset="-128"/>
              </a:rPr>
              <a:t>τ</a:t>
            </a:r>
            <a:r>
              <a:rPr lang="en-US" sz="1800" baseline="-25000" dirty="0" err="1">
                <a:ea typeface="ＭＳ Ｐゴシック" charset="-128"/>
              </a:rPr>
              <a:t>x,y</a:t>
            </a:r>
            <a:r>
              <a:rPr lang="en-US" sz="1800" dirty="0">
                <a:ea typeface="ＭＳ Ｐゴシック" charset="-128"/>
              </a:rPr>
              <a:t>=</a:t>
            </a:r>
            <a:r>
              <a:rPr lang="en-GB" sz="1800" dirty="0" smtClean="0">
                <a:ea typeface="ＭＳ Ｐゴシック" charset="-128"/>
              </a:rPr>
              <a:t>2.3 </a:t>
            </a:r>
            <a:r>
              <a:rPr lang="en-GB" sz="1800" dirty="0">
                <a:ea typeface="ＭＳ Ｐゴシック" charset="-128"/>
              </a:rPr>
              <a:t>ms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dirty="0">
                <a:ea typeface="ＭＳ Ｐゴシック" charset="-128"/>
              </a:rPr>
              <a:t>+ </a:t>
            </a:r>
            <a:r>
              <a:rPr lang="en-US" sz="1800" dirty="0" err="1">
                <a:ea typeface="ＭＳ Ｐゴシック" charset="-128"/>
              </a:rPr>
              <a:t>emittances</a:t>
            </a:r>
            <a:r>
              <a:rPr lang="en-US" sz="1800" dirty="0">
                <a:ea typeface="ＭＳ Ｐゴシック" charset="-128"/>
              </a:rPr>
              <a:t> reduced to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18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1800" dirty="0">
                <a:ea typeface="ＭＳ Ｐゴシック" charset="-128"/>
              </a:rPr>
              <a:t>= 18 </a:t>
            </a:r>
            <a:r>
              <a:rPr lang="en-US" sz="1800" dirty="0" err="1">
                <a:ea typeface="ＭＳ Ｐゴシック" charset="-128"/>
              </a:rPr>
              <a:t>mm.mrad</a:t>
            </a:r>
            <a:r>
              <a:rPr lang="en-US" sz="1800" dirty="0">
                <a:ea typeface="ＭＳ Ｐゴシック" charset="-128"/>
              </a:rPr>
              <a:t> </a:t>
            </a:r>
          </a:p>
          <a:p>
            <a:pPr marL="742950" lvl="1" indent="-285750">
              <a:lnSpc>
                <a:spcPct val="90000"/>
              </a:lnSpc>
              <a:buFont typeface="StarSymbol" charset="0"/>
              <a:buNone/>
            </a:pPr>
            <a:endParaRPr lang="en-GB" sz="1800" dirty="0">
              <a:ea typeface="ＭＳ Ｐゴシック" charset="-128"/>
            </a:endParaRPr>
          </a:p>
          <a:p>
            <a:pPr marL="742950" lvl="1" indent="-285750">
              <a:lnSpc>
                <a:spcPct val="90000"/>
              </a:lnSpc>
            </a:pPr>
            <a:endParaRPr lang="en-GB" sz="1800" dirty="0">
              <a:ea typeface="ＭＳ Ｐゴシック" charset="-128"/>
            </a:endParaRPr>
          </a:p>
        </p:txBody>
      </p:sp>
      <p:graphicFrame>
        <p:nvGraphicFramePr>
          <p:cNvPr id="12" name="Group 52"/>
          <p:cNvGraphicFramePr>
            <a:graphicFrameLocks noGrp="1"/>
          </p:cNvGraphicFramePr>
          <p:nvPr/>
        </p:nvGraphicFramePr>
        <p:xfrm>
          <a:off x="5637216" y="976313"/>
          <a:ext cx="4268787" cy="1859279"/>
        </p:xfrm>
        <a:graphic>
          <a:graphicData uri="http://schemas.openxmlformats.org/drawingml/2006/table">
            <a:tbl>
              <a:tblPr/>
              <a:tblGrid>
                <a:gridCol w="2112962"/>
                <a:gridCol w="944563"/>
                <a:gridCol w="617537"/>
                <a:gridCol w="593725"/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Parameter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Unit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 </a:t>
                      </a:r>
                      <a:r>
                        <a:rPr kumimoji="0" lang="en-US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-</a:t>
                      </a:r>
                      <a:endParaRPr kumimoji="0" lang="en-US" sz="16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 </a:t>
                      </a:r>
                      <a:r>
                        <a:rPr kumimoji="0" lang="en-US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+</a:t>
                      </a:r>
                      <a:endParaRPr kumimoji="0" lang="en-US" sz="16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 (E)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GeV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2.86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2.86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No. of particles/bunch (N)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6.4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Bunch length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rms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σ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Spread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rms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σ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%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Hor./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vert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.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emittance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γε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,y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mm. mrad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100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7000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111662" name="TextBox 12"/>
          <p:cNvSpPr txBox="1">
            <a:spLocks noChangeArrowheads="1"/>
          </p:cNvSpPr>
          <p:nvPr/>
        </p:nvSpPr>
        <p:spPr bwMode="auto">
          <a:xfrm>
            <a:off x="7040381" y="674688"/>
            <a:ext cx="2467342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</a:rPr>
              <a:t>Pre-Damping Ring input</a:t>
            </a:r>
          </a:p>
        </p:txBody>
      </p:sp>
      <p:sp>
        <p:nvSpPr>
          <p:cNvPr id="111665" name="Rectangle 16"/>
          <p:cNvSpPr>
            <a:spLocks noChangeArrowheads="1"/>
          </p:cNvSpPr>
          <p:nvPr/>
        </p:nvSpPr>
        <p:spPr bwMode="auto">
          <a:xfrm>
            <a:off x="8370395" y="6346828"/>
            <a:ext cx="153609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Fanouria Antoniou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1289" r="9736"/>
          <a:stretch>
            <a:fillRect/>
          </a:stretch>
        </p:blipFill>
        <p:spPr bwMode="auto">
          <a:xfrm>
            <a:off x="6140410" y="3072310"/>
            <a:ext cx="3765592" cy="332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damping ring layout</a:t>
            </a:r>
            <a:endParaRPr lang="en-US" dirty="0" smtClean="0"/>
          </a:p>
        </p:txBody>
      </p:sp>
      <p:pic>
        <p:nvPicPr>
          <p:cNvPr id="25606" name="Picture 17"/>
          <p:cNvPicPr>
            <a:picLocks noChangeAspect="1" noChangeArrowheads="1"/>
          </p:cNvPicPr>
          <p:nvPr/>
        </p:nvPicPr>
        <p:blipFill>
          <a:blip r:embed="rId2"/>
          <a:srcRect l="594" t="2036" b="2316"/>
          <a:stretch>
            <a:fillRect/>
          </a:stretch>
        </p:blipFill>
        <p:spPr bwMode="auto">
          <a:xfrm>
            <a:off x="0" y="854076"/>
            <a:ext cx="990600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87900" y="4199465"/>
            <a:ext cx="9906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0" dirty="0">
                <a:solidFill>
                  <a:srgbClr val="000000"/>
                </a:solidFill>
                <a:latin typeface="+mj-lt"/>
              </a:rPr>
              <a:t>167.3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22800" y="3429000"/>
            <a:ext cx="9906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2000" b="0" dirty="0">
              <a:latin typeface="+mj-lt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163836" y="4591288"/>
            <a:ext cx="9572625" cy="195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Total </a:t>
            </a:r>
            <a:r>
              <a:rPr lang="en-US" dirty="0"/>
              <a:t>length</a:t>
            </a:r>
            <a:r>
              <a:rPr lang="en-US" dirty="0" smtClean="0"/>
              <a:t> </a:t>
            </a:r>
            <a:r>
              <a:rPr lang="en-US" dirty="0" smtClean="0"/>
              <a:t>421m </a:t>
            </a:r>
            <a:r>
              <a:rPr lang="en-US" dirty="0">
                <a:solidFill>
                  <a:srgbClr val="000000"/>
                </a:solidFill>
              </a:rPr>
              <a:t>(much smaller than ILC), beam pulse only </a:t>
            </a:r>
            <a:r>
              <a:rPr lang="en-US" dirty="0" smtClean="0">
                <a:solidFill>
                  <a:srgbClr val="000000"/>
                </a:solidFill>
              </a:rPr>
              <a:t>47m</a:t>
            </a: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Racetrack shape with </a:t>
            </a:r>
          </a:p>
          <a:p>
            <a:pPr marL="866775" lvl="1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96 TME arc cells (4 half cells for dispersion suppression)</a:t>
            </a:r>
          </a:p>
          <a:p>
            <a:pPr marL="866775" lvl="1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26 Damping wiggler FODO cells in the long straight </a:t>
            </a:r>
            <a:r>
              <a:rPr lang="en-US" dirty="0" smtClean="0">
                <a:solidFill>
                  <a:srgbClr val="000000"/>
                </a:solidFill>
              </a:rPr>
              <a:t>sections</a:t>
            </a: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endParaRPr lang="en-US" dirty="0" smtClean="0">
              <a:solidFill>
                <a:srgbClr val="000000"/>
              </a:solidFill>
            </a:endParaRP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1225"/>
            <a:r>
              <a:rPr lang="en-US" sz="3600"/>
              <a:t>CLIC damping rings</a:t>
            </a:r>
          </a:p>
        </p:txBody>
      </p:sp>
      <p:sp>
        <p:nvSpPr>
          <p:cNvPr id="113667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3000"/>
              </a:lnSpc>
            </a:pPr>
            <a:r>
              <a:rPr lang="en-US" sz="2200" dirty="0"/>
              <a:t>Two rings of racetrack shape</a:t>
            </a:r>
            <a:br>
              <a:rPr lang="en-US" sz="2200" dirty="0"/>
            </a:br>
            <a:r>
              <a:rPr lang="en-US" sz="2200" dirty="0"/>
              <a:t>at energy of </a:t>
            </a:r>
            <a:r>
              <a:rPr lang="en-US" sz="2200" dirty="0" smtClean="0">
                <a:solidFill>
                  <a:srgbClr val="FF0000"/>
                </a:solidFill>
              </a:rPr>
              <a:t>2.86 </a:t>
            </a:r>
            <a:r>
              <a:rPr lang="en-US" sz="2200" dirty="0">
                <a:solidFill>
                  <a:srgbClr val="FF0000"/>
                </a:solidFill>
              </a:rPr>
              <a:t>GeV</a:t>
            </a:r>
          </a:p>
          <a:p>
            <a:pPr>
              <a:lnSpc>
                <a:spcPct val="83000"/>
              </a:lnSpc>
            </a:pPr>
            <a:r>
              <a:rPr lang="en-US" sz="2200" dirty="0"/>
              <a:t>Arcs:</a:t>
            </a:r>
            <a:r>
              <a:rPr lang="en-US" sz="2200" dirty="0" smtClean="0"/>
              <a:t> </a:t>
            </a:r>
            <a:r>
              <a:rPr lang="en-US" sz="2200" dirty="0" smtClean="0"/>
              <a:t>2.36 </a:t>
            </a:r>
            <a:r>
              <a:rPr lang="en-US" sz="2200" dirty="0" err="1" smtClean="0"/>
              <a:t>m</a:t>
            </a:r>
            <a:r>
              <a:rPr lang="en-US" sz="2200" dirty="0" smtClean="0"/>
              <a:t> long </a:t>
            </a:r>
            <a:r>
              <a:rPr lang="en-US" sz="2200" dirty="0"/>
              <a:t>cells </a:t>
            </a:r>
            <a:br>
              <a:rPr lang="en-US" sz="2200" dirty="0"/>
            </a:br>
            <a:r>
              <a:rPr lang="en-US" sz="2200" dirty="0"/>
              <a:t>straight sections: FODO cells</a:t>
            </a:r>
            <a:br>
              <a:rPr lang="en-US" sz="2200" dirty="0"/>
            </a:br>
            <a:r>
              <a:rPr lang="en-US" sz="2200" dirty="0"/>
              <a:t>with 2m-long </a:t>
            </a:r>
            <a:r>
              <a:rPr lang="en-US" sz="2200" dirty="0" smtClean="0"/>
              <a:t>superconducting</a:t>
            </a:r>
            <a:br>
              <a:rPr lang="en-US" sz="2200" dirty="0" smtClean="0"/>
            </a:br>
            <a:r>
              <a:rPr lang="en-US" sz="2200" dirty="0" smtClean="0"/>
              <a:t>damping </a:t>
            </a:r>
            <a:r>
              <a:rPr lang="en-US" sz="2200" dirty="0"/>
              <a:t>wigglers (2.5T, 5cm period)</a:t>
            </a:r>
            <a:br>
              <a:rPr lang="en-US" sz="2200" dirty="0"/>
            </a:br>
            <a:r>
              <a:rPr lang="en-US" sz="2200" dirty="0"/>
              <a:t>total length of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421 </a:t>
            </a:r>
            <a:r>
              <a:rPr lang="en-US" sz="2200" dirty="0" err="1">
                <a:solidFill>
                  <a:srgbClr val="FF0000"/>
                </a:solidFill>
              </a:rPr>
              <a:t>m</a:t>
            </a:r>
            <a:r>
              <a:rPr lang="en-US" sz="2200" dirty="0"/>
              <a:t> </a:t>
            </a:r>
            <a:endParaRPr lang="en-US" sz="2200" dirty="0" smtClean="0"/>
          </a:p>
          <a:p>
            <a:pPr>
              <a:lnSpc>
                <a:spcPct val="83000"/>
              </a:lnSpc>
            </a:pPr>
            <a:r>
              <a:rPr lang="en-US" sz="2200" dirty="0" smtClean="0"/>
              <a:t>chromaticity </a:t>
            </a:r>
            <a:r>
              <a:rPr lang="en-US" sz="2200" dirty="0"/>
              <a:t>is controlled </a:t>
            </a:r>
            <a:r>
              <a:rPr lang="en-US" sz="2200" dirty="0" smtClean="0"/>
              <a:t>by</a:t>
            </a:r>
            <a:br>
              <a:rPr lang="en-US" sz="2200" dirty="0" smtClean="0"/>
            </a:br>
            <a:r>
              <a:rPr lang="en-US" sz="2200" dirty="0" smtClean="0"/>
              <a:t>two </a:t>
            </a:r>
            <a:r>
              <a:rPr lang="en-US" sz="2200" dirty="0" err="1"/>
              <a:t>sextupole</a:t>
            </a:r>
            <a:r>
              <a:rPr lang="en-US" sz="2200" dirty="0"/>
              <a:t> families.</a:t>
            </a:r>
          </a:p>
          <a:p>
            <a:pPr marL="409575" lvl="1" indent="-306388">
              <a:lnSpc>
                <a:spcPct val="83000"/>
              </a:lnSpc>
              <a:spcAft>
                <a:spcPts val="1350"/>
              </a:spcAft>
              <a:buSzPct val="64000"/>
            </a:pPr>
            <a:r>
              <a:rPr lang="en-GB" sz="2200" dirty="0">
                <a:ea typeface="ＭＳ Ｐゴシック" charset="-128"/>
              </a:rPr>
              <a:t>Transverse damping time </a:t>
            </a:r>
            <a:r>
              <a:rPr lang="el-GR" sz="2200" dirty="0">
                <a:ea typeface="ＭＳ Ｐゴシック" charset="-128"/>
              </a:rPr>
              <a:t>τ</a:t>
            </a:r>
            <a:r>
              <a:rPr lang="en-US" sz="2200" baseline="-25000" dirty="0" err="1">
                <a:ea typeface="ＭＳ Ｐゴシック" charset="-128"/>
              </a:rPr>
              <a:t>x,y</a:t>
            </a:r>
            <a:r>
              <a:rPr lang="en-US" sz="2200" dirty="0">
                <a:ea typeface="ＭＳ Ｐゴシック" charset="-128"/>
              </a:rPr>
              <a:t>=</a:t>
            </a:r>
            <a:r>
              <a:rPr lang="en-GB" sz="2200" dirty="0" smtClean="0">
                <a:ea typeface="ＭＳ Ｐゴシック" charset="-128"/>
              </a:rPr>
              <a:t>1.88 </a:t>
            </a:r>
            <a:r>
              <a:rPr lang="en-GB" sz="2200" dirty="0">
                <a:ea typeface="ＭＳ Ｐゴシック" charset="-128"/>
              </a:rPr>
              <a:t>ms</a:t>
            </a:r>
            <a:endParaRPr lang="en-US" sz="2200" dirty="0">
              <a:ea typeface="ＭＳ Ｐゴシック" charset="-128"/>
            </a:endParaRPr>
          </a:p>
          <a:p>
            <a:pPr>
              <a:lnSpc>
                <a:spcPct val="83000"/>
              </a:lnSpc>
            </a:pPr>
            <a:r>
              <a:rPr lang="en-US" sz="2200" dirty="0">
                <a:solidFill>
                  <a:srgbClr val="FF0000"/>
                </a:solidFill>
              </a:rPr>
              <a:t>Final normalized </a:t>
            </a:r>
            <a:r>
              <a:rPr lang="en-US" sz="2200" dirty="0" smtClean="0">
                <a:solidFill>
                  <a:srgbClr val="FF0000"/>
                </a:solidFill>
              </a:rPr>
              <a:t>emittance:</a:t>
            </a:r>
          </a:p>
          <a:p>
            <a:pPr marL="409575" lvl="1" indent="-306388">
              <a:lnSpc>
                <a:spcPct val="83000"/>
              </a:lnSpc>
              <a:buNone/>
            </a:pPr>
            <a:r>
              <a:rPr lang="en-US" sz="2200" dirty="0" smtClean="0">
                <a:latin typeface="Symbol" charset="2"/>
                <a:ea typeface="ＭＳ Ｐゴシック" charset="-128"/>
              </a:rPr>
              <a:t>	</a:t>
            </a:r>
            <a:r>
              <a:rPr lang="en-US" sz="20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2200" baseline="-25000" dirty="0" err="1" smtClean="0">
                <a:ea typeface="ＭＳ Ｐゴシック" charset="-128"/>
              </a:rPr>
              <a:t>x</a:t>
            </a:r>
            <a:r>
              <a:rPr lang="en-US" sz="2200" dirty="0" smtClean="0">
                <a:ea typeface="ＭＳ Ｐゴシック" charset="-128"/>
              </a:rPr>
              <a:t>= </a:t>
            </a:r>
            <a:r>
              <a:rPr lang="en-US" sz="2200" dirty="0" smtClean="0">
                <a:ea typeface="ＭＳ Ｐゴシック" charset="-128"/>
              </a:rPr>
              <a:t>400 </a:t>
            </a:r>
            <a:r>
              <a:rPr lang="en-US" sz="2200" dirty="0" err="1">
                <a:ea typeface="ＭＳ Ｐゴシック" charset="-128"/>
              </a:rPr>
              <a:t>nm.rad</a:t>
            </a:r>
            <a:r>
              <a:rPr lang="en-US" sz="2200" dirty="0">
                <a:ea typeface="ＭＳ Ｐゴシック" charset="-128"/>
              </a:rPr>
              <a:t>,</a:t>
            </a:r>
            <a:r>
              <a:rPr lang="en-US" sz="2200" dirty="0" smtClean="0">
                <a:ea typeface="ＭＳ Ｐゴシック" charset="-128"/>
              </a:rPr>
              <a:t>   </a:t>
            </a:r>
            <a:r>
              <a:rPr lang="en-US" sz="2200" dirty="0" smtClean="0">
                <a:ea typeface="ＭＳ Ｐゴシック" charset="-128"/>
              </a:rPr>
              <a:t> </a:t>
            </a:r>
            <a:r>
              <a:rPr lang="en-US" sz="20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2200" baseline="-25000" dirty="0" err="1" smtClean="0">
                <a:ea typeface="ＭＳ Ｐゴシック" charset="-128"/>
              </a:rPr>
              <a:t>y</a:t>
            </a:r>
            <a:r>
              <a:rPr lang="en-US" sz="2200" dirty="0" smtClean="0">
                <a:ea typeface="ＭＳ Ｐゴシック" charset="-128"/>
              </a:rPr>
              <a:t>= </a:t>
            </a:r>
            <a:r>
              <a:rPr lang="en-US" sz="2200" dirty="0" smtClean="0">
                <a:ea typeface="ＭＳ Ｐゴシック" charset="-128"/>
              </a:rPr>
              <a:t>4.5 </a:t>
            </a:r>
            <a:r>
              <a:rPr lang="en-US" sz="2200" dirty="0" err="1">
                <a:ea typeface="ＭＳ Ｐゴシック" charset="-128"/>
              </a:rPr>
              <a:t>nm.rad</a:t>
            </a:r>
            <a:endParaRPr lang="en-US" sz="2200" dirty="0">
              <a:ea typeface="ＭＳ Ｐゴシック" charset="-128"/>
            </a:endParaRPr>
          </a:p>
          <a:p>
            <a:pPr marL="409575" lvl="1" indent="-306388">
              <a:lnSpc>
                <a:spcPct val="83000"/>
              </a:lnSpc>
            </a:pPr>
            <a:endParaRPr lang="en-US" dirty="0">
              <a:ea typeface="ＭＳ Ｐゴシック" charset="-128"/>
            </a:endParaRPr>
          </a:p>
        </p:txBody>
      </p:sp>
      <p:graphicFrame>
        <p:nvGraphicFramePr>
          <p:cNvPr id="6" name="Group 10"/>
          <p:cNvGraphicFramePr>
            <a:graphicFrameLocks noGrp="1"/>
          </p:cNvGraphicFramePr>
          <p:nvPr/>
        </p:nvGraphicFramePr>
        <p:xfrm>
          <a:off x="5486400" y="742495"/>
          <a:ext cx="3542273" cy="5870392"/>
        </p:xfrm>
        <a:graphic>
          <a:graphicData uri="http://schemas.openxmlformats.org/drawingml/2006/table">
            <a:tbl>
              <a:tblPr/>
              <a:tblGrid>
                <a:gridCol w="2554307"/>
                <a:gridCol w="987966"/>
              </a:tblGrid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Value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[GeV]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2.86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Circumference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 [m]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420.56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Coupling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0.0013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 loss/turn [MeV]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voltage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Natural chromaticity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x 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y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-168/-60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Momentum compaction factor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8e-5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Damping time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[ms]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1.9/ 0.96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Dynamic aperture x / y [</a:t>
                      </a:r>
                      <a:r>
                        <a:rPr kumimoji="0" lang="el-G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σ</a:t>
                      </a:r>
                      <a:r>
                        <a:rPr kumimoji="0" lang="en-US" sz="11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inj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30 / 120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Number of dipoles/wigglers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100/52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Cell /dipole length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2.36 / 0.43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Dipole/Wiggler field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1.4/2.5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Bend gradient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[1/m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-1.10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Quad. gradient 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73.4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Sext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  strength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kT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</a:t>
                      </a:r>
                      <a:r>
                        <a:rPr kumimoji="0" lang="ru-RU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Phase advance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x / z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0.452/0.056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population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,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ru-RU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IBS growth factor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Hor./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Ver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Norm. Emittance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[nm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400 / 4.5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length [mm]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Longitudinal emittance [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keVm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 arc </a:t>
            </a:r>
            <a:r>
              <a:rPr lang="en-GB" dirty="0"/>
              <a:t>and</a:t>
            </a:r>
            <a:r>
              <a:rPr lang="en-GB" dirty="0" smtClean="0"/>
              <a:t> dynamic aperture</a:t>
            </a:r>
            <a:endParaRPr lang="en-GB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901257"/>
            <a:ext cx="5106083" cy="5581645"/>
          </a:xfrm>
        </p:spPr>
        <p:txBody>
          <a:bodyPr/>
          <a:lstStyle/>
          <a:p>
            <a:pPr defTabSz="911225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Combined function bends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with small gradient (as in NLC DR and ATF)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Increasing space, reducing magnet strengths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Reducing chromaticity, increasing </a:t>
            </a: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dynamic aperture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(we need to accommodate a high emittance beam at injection!)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Intra-Beam-Scattering (IBS)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becomes very important for tiny emittance and beam size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other important effects:</a:t>
            </a:r>
          </a:p>
          <a:p>
            <a:pPr lvl="1" defTabSz="911225">
              <a:lnSpc>
                <a:spcPct val="80000"/>
              </a:lnSpc>
            </a:pPr>
            <a:r>
              <a:rPr lang="en-US" sz="23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electron cloud </a:t>
            </a:r>
            <a:r>
              <a:rPr lang="en-US" sz="2300" dirty="0" smtClean="0">
                <a:ea typeface="ＭＳ Ｐゴシック" charset="-128"/>
                <a:cs typeface="ＭＳ Ｐゴシック" charset="-128"/>
              </a:rPr>
              <a:t>(special chamber coating)</a:t>
            </a:r>
          </a:p>
          <a:p>
            <a:pPr lvl="1" defTabSz="911225">
              <a:lnSpc>
                <a:spcPct val="80000"/>
              </a:lnSpc>
            </a:pPr>
            <a:r>
              <a:rPr lang="en-US" sz="23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fast ion instability </a:t>
            </a:r>
            <a:r>
              <a:rPr lang="en-US" sz="2300" dirty="0" smtClean="0">
                <a:ea typeface="ＭＳ Ｐゴシック" charset="-128"/>
                <a:cs typeface="ＭＳ Ｐゴシック" charset="-128"/>
              </a:rPr>
              <a:t>(good vacuum)</a:t>
            </a:r>
          </a:p>
          <a:p>
            <a:pPr defTabSz="911225">
              <a:lnSpc>
                <a:spcPct val="8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defTabSz="911225">
              <a:lnSpc>
                <a:spcPct val="80000"/>
              </a:lnSpc>
            </a:pPr>
            <a:endParaRPr lang="en-GB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6152" y="753514"/>
            <a:ext cx="4509848" cy="295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3535" y="3685795"/>
            <a:ext cx="3873399" cy="291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RF efficiency: cavities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15975"/>
            <a:ext cx="9607550" cy="5729288"/>
          </a:xfrm>
        </p:spPr>
        <p:txBody>
          <a:bodyPr/>
          <a:lstStyle/>
          <a:p>
            <a:pPr eaLnBrk="1"/>
            <a:r>
              <a:rPr lang="en-US" sz="2600"/>
              <a:t>Fields established after cavity filling time (not useful for beam)</a:t>
            </a:r>
          </a:p>
          <a:p>
            <a:pPr eaLnBrk="1"/>
            <a:r>
              <a:rPr lang="en-US" sz="2600"/>
              <a:t>Steady state: power to </a:t>
            </a:r>
            <a:br>
              <a:rPr lang="en-US" sz="2600"/>
            </a:br>
            <a:r>
              <a:rPr lang="en-US" sz="2600"/>
              <a:t>beam, cavity losses, and (for TW) output coupler</a:t>
            </a:r>
            <a:br>
              <a:rPr lang="en-US" sz="2600"/>
            </a:br>
            <a:endParaRPr lang="en-US" sz="2600"/>
          </a:p>
          <a:p>
            <a:pPr eaLnBrk="1"/>
            <a:r>
              <a:rPr lang="en-US" sz="2600">
                <a:solidFill>
                  <a:srgbClr val="FF0000"/>
                </a:solidFill>
              </a:rPr>
              <a:t>Efficiency</a:t>
            </a:r>
            <a:r>
              <a:rPr lang="en-US" sz="2600"/>
              <a:t>: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endParaRPr lang="en-US" sz="2600"/>
          </a:p>
          <a:p>
            <a:pPr eaLnBrk="1"/>
            <a:r>
              <a:rPr lang="en-US" sz="2600"/>
              <a:t>=&gt; </a:t>
            </a:r>
            <a:r>
              <a:rPr lang="en-US" sz="2600">
                <a:solidFill>
                  <a:srgbClr val="FF0000"/>
                </a:solidFill>
              </a:rPr>
              <a:t>long pulse length</a:t>
            </a:r>
            <a:r>
              <a:rPr lang="en-US" sz="2600"/>
              <a:t> favoured</a:t>
            </a:r>
          </a:p>
          <a:p>
            <a:pPr eaLnBrk="1"/>
            <a:r>
              <a:rPr lang="en-US" sz="2600"/>
              <a:t>NC TW cavities have smaller filling time </a:t>
            </a:r>
            <a:r>
              <a:rPr lang="en-US" sz="2600" i="1"/>
              <a:t>T</a:t>
            </a:r>
            <a:r>
              <a:rPr lang="en-US" sz="2600" i="1" baseline="-25000"/>
              <a:t>fill</a:t>
            </a:r>
            <a:br>
              <a:rPr lang="en-US" sz="2600" i="1" baseline="-25000"/>
            </a:br>
            <a:r>
              <a:rPr lang="en-US" sz="2600"/>
              <a:t>=&gt; Second term is higher for NC RF</a:t>
            </a:r>
          </a:p>
          <a:p>
            <a:pPr eaLnBrk="1"/>
            <a:r>
              <a:rPr lang="en-US" sz="2600"/>
              <a:t>Typical values 	SC: 	</a:t>
            </a:r>
            <a:r>
              <a:rPr lang="el-GR" sz="2600" i="1">
                <a:ea typeface="Times New Roman" pitchFamily="-109" charset="0"/>
                <a:cs typeface="Times New Roman" pitchFamily="-109" charset="0"/>
              </a:rPr>
              <a:t>η</a:t>
            </a:r>
            <a:r>
              <a:rPr lang="en-US" sz="2600">
                <a:ea typeface="Times New Roman" pitchFamily="-109" charset="0"/>
                <a:cs typeface="Times New Roman" pitchFamily="-109" charset="0"/>
              </a:rPr>
              <a:t> = 0.6</a:t>
            </a:r>
            <a:br>
              <a:rPr lang="en-US" sz="2600">
                <a:ea typeface="Times New Roman" pitchFamily="-109" charset="0"/>
                <a:cs typeface="Times New Roman" pitchFamily="-109" charset="0"/>
              </a:rPr>
            </a:br>
            <a:r>
              <a:rPr lang="en-US" sz="2600">
                <a:ea typeface="Times New Roman" pitchFamily="-109" charset="0"/>
                <a:cs typeface="Times New Roman" pitchFamily="-109" charset="0"/>
              </a:rPr>
              <a:t>						NC:	</a:t>
            </a:r>
            <a:r>
              <a:rPr lang="el-GR" sz="2600" i="1">
                <a:ea typeface="Times New Roman" pitchFamily="-109" charset="0"/>
                <a:cs typeface="Times New Roman" pitchFamily="-109" charset="0"/>
              </a:rPr>
              <a:t>η</a:t>
            </a:r>
            <a:r>
              <a:rPr lang="en-US" sz="2600">
                <a:ea typeface="Times New Roman" pitchFamily="-109" charset="0"/>
                <a:cs typeface="Times New Roman" pitchFamily="-109" charset="0"/>
              </a:rPr>
              <a:t> = 0.3</a:t>
            </a:r>
            <a:endParaRPr lang="el-GR" sz="2600">
              <a:ea typeface="Times New Roman" pitchFamily="-109" charset="0"/>
              <a:cs typeface="Times New Roman" pitchFamily="-109" charset="0"/>
            </a:endParaRPr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2441577" y="2246313"/>
            <a:ext cx="5843588" cy="1922462"/>
            <a:chOff x="1678" y="1705"/>
            <a:chExt cx="3744" cy="1336"/>
          </a:xfrm>
        </p:grpSpPr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1678" y="1705"/>
            <a:ext cx="3744" cy="758"/>
          </p:xfrm>
          <a:graphic>
            <a:graphicData uri="http://schemas.openxmlformats.org/presentationml/2006/ole">
              <p:oleObj spid="_x0000_s1026" name="Equation" r:id="rId3" imgW="2361960" imgH="444240" progId="Equation.DSMT4">
                <p:embed/>
              </p:oleObj>
            </a:graphicData>
          </a:graphic>
        </p:graphicFrame>
        <p:sp>
          <p:nvSpPr>
            <p:cNvPr id="1030" name="AutoShape 6"/>
            <p:cNvSpPr>
              <a:spLocks/>
            </p:cNvSpPr>
            <p:nvPr/>
          </p:nvSpPr>
          <p:spPr bwMode="auto">
            <a:xfrm rot="-5400000">
              <a:off x="3440" y="1765"/>
              <a:ext cx="160" cy="1580"/>
            </a:xfrm>
            <a:prstGeom prst="leftBrace">
              <a:avLst>
                <a:gd name="adj1" fmla="val 8229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2587" y="2734"/>
              <a:ext cx="1856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defTabSz="866775" eaLnBrk="0" hangingPunct="0"/>
              <a:r>
                <a:rPr lang="en-US" sz="2300">
                  <a:ea typeface="Times New Roman" pitchFamily="-109" charset="0"/>
                  <a:cs typeface="Times New Roman" pitchFamily="-109" charset="0"/>
                </a:rPr>
                <a:t>≈ 1 for SC SW cavities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9" name="Picture 432"/>
          <p:cNvPicPr>
            <a:picLocks noChangeAspect="1" noChangeArrowheads="1"/>
          </p:cNvPicPr>
          <p:nvPr/>
        </p:nvPicPr>
        <p:blipFill>
          <a:blip r:embed="rId4"/>
          <a:srcRect l="9418" t="3763" r="34232" b="16006"/>
          <a:stretch>
            <a:fillRect/>
          </a:stretch>
        </p:blipFill>
        <p:spPr bwMode="auto">
          <a:xfrm>
            <a:off x="4916490" y="3143250"/>
            <a:ext cx="485775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0" name="Rectangle 18"/>
          <p:cNvSpPr>
            <a:spLocks noChangeArrowheads="1"/>
          </p:cNvSpPr>
          <p:nvPr/>
        </p:nvSpPr>
        <p:spPr bwMode="auto">
          <a:xfrm>
            <a:off x="6934200" y="6248403"/>
            <a:ext cx="2971800" cy="3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rgbClr val="00B0F0"/>
                </a:solidFill>
                <a:latin typeface="Garamond" charset="0"/>
              </a:rPr>
              <a:t>S. Sinyatkin, et al., 2008</a:t>
            </a:r>
            <a:endParaRPr lang="en-US" sz="1800">
              <a:solidFill>
                <a:srgbClr val="00B0F0"/>
              </a:solidFill>
            </a:endParaRPr>
          </a:p>
        </p:txBody>
      </p:sp>
      <p:sp>
        <p:nvSpPr>
          <p:cNvPr id="11674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/>
              <a:t>Wiggler cell including absorbers</a:t>
            </a:r>
          </a:p>
        </p:txBody>
      </p:sp>
      <p:sp>
        <p:nvSpPr>
          <p:cNvPr id="116742" name="Content Placeholder 7"/>
          <p:cNvSpPr>
            <a:spLocks noGrp="1"/>
          </p:cNvSpPr>
          <p:nvPr>
            <p:ph idx="4294967295"/>
          </p:nvPr>
        </p:nvSpPr>
        <p:spPr>
          <a:xfrm>
            <a:off x="0" y="3338513"/>
            <a:ext cx="4933950" cy="324326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Superconducting wigglers need to be shielded from synchrotron radiation (several kW/</a:t>
            </a:r>
            <a:r>
              <a:rPr lang="en-US" sz="2400" dirty="0" err="1" smtClean="0"/>
              <a:t>m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Space </a:t>
            </a:r>
            <a:r>
              <a:rPr lang="en-US" sz="2400" dirty="0"/>
              <a:t>between wiggler and downstream </a:t>
            </a:r>
            <a:r>
              <a:rPr lang="en-US" sz="2400" dirty="0" err="1"/>
              <a:t>quadrupoles</a:t>
            </a:r>
            <a:r>
              <a:rPr lang="en-US" sz="2400" dirty="0"/>
              <a:t> for accommodating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SR absorbers</a:t>
            </a:r>
          </a:p>
          <a:p>
            <a:r>
              <a:rPr lang="en-GB" sz="2400" dirty="0" smtClean="0"/>
              <a:t>Horizontal phase advance optimised for lowering IBS, vertical phase advance optimised for aperture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16738" name="Object 1"/>
          <p:cNvGraphicFramePr>
            <a:graphicFrameLocks noChangeAspect="1"/>
          </p:cNvGraphicFramePr>
          <p:nvPr/>
        </p:nvGraphicFramePr>
        <p:xfrm>
          <a:off x="1884363" y="519115"/>
          <a:ext cx="7445375" cy="2935287"/>
        </p:xfrm>
        <a:graphic>
          <a:graphicData uri="http://schemas.openxmlformats.org/presentationml/2006/ole">
            <p:oleObj spid="_x0000_s181250" name="AutoCAD Drawing" r:id="rId5" imgW="13039560" imgH="7429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175" y="754063"/>
            <a:ext cx="5027614" cy="3636962"/>
            <a:chOff x="3041" y="300"/>
            <a:chExt cx="2697" cy="2155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3041" y="300"/>
              <a:ext cx="2697" cy="2155"/>
              <a:chOff x="3061" y="300"/>
              <a:chExt cx="2697" cy="2155"/>
            </a:xfrm>
          </p:grpSpPr>
          <p:pic>
            <p:nvPicPr>
              <p:cNvPr id="120873" name="Picture 5" descr="F4"/>
              <p:cNvPicPr>
                <a:picLocks noChangeAspect="1" noChangeArrowheads="1"/>
              </p:cNvPicPr>
              <p:nvPr/>
            </p:nvPicPr>
            <p:blipFill>
              <a:blip r:embed="rId2"/>
              <a:srcRect l="1390" t="2046"/>
              <a:stretch>
                <a:fillRect/>
              </a:stretch>
            </p:blipFill>
            <p:spPr bwMode="auto">
              <a:xfrm>
                <a:off x="3061" y="300"/>
                <a:ext cx="2697" cy="2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294" name="AutoShape 6"/>
              <p:cNvSpPr>
                <a:spLocks noChangeAspect="1" noChangeArrowheads="1"/>
              </p:cNvSpPr>
              <p:nvPr/>
            </p:nvSpPr>
            <p:spPr bwMode="auto">
              <a:xfrm>
                <a:off x="4545" y="1433"/>
                <a:ext cx="126" cy="103"/>
              </a:xfrm>
              <a:prstGeom prst="star5">
                <a:avLst/>
              </a:prstGeom>
              <a:solidFill>
                <a:schemeClr val="folHlink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sz="1800"/>
              </a:p>
            </p:txBody>
          </p:sp>
          <p:sp>
            <p:nvSpPr>
              <p:cNvPr id="12295" name="AutoShape 7"/>
              <p:cNvSpPr>
                <a:spLocks noChangeAspect="1" noChangeArrowheads="1"/>
              </p:cNvSpPr>
              <p:nvPr/>
            </p:nvSpPr>
            <p:spPr bwMode="auto">
              <a:xfrm>
                <a:off x="3408" y="654"/>
                <a:ext cx="126" cy="108"/>
              </a:xfrm>
              <a:prstGeom prst="star5">
                <a:avLst/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sz="1800"/>
              </a:p>
            </p:txBody>
          </p:sp>
          <p:sp>
            <p:nvSpPr>
              <p:cNvPr id="12407" name="AutoShape 119"/>
              <p:cNvSpPr>
                <a:spLocks noChangeAspect="1" noChangeArrowheads="1"/>
              </p:cNvSpPr>
              <p:nvPr/>
            </p:nvSpPr>
            <p:spPr bwMode="auto">
              <a:xfrm>
                <a:off x="4856" y="1565"/>
                <a:ext cx="127" cy="106"/>
              </a:xfrm>
              <a:prstGeom prst="star5">
                <a:avLst/>
              </a:prstGeom>
              <a:solidFill>
                <a:srgbClr val="FF9933"/>
              </a:solidFill>
              <a:ln w="9525">
                <a:solidFill>
                  <a:srgbClr val="FF9933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sz="1800"/>
              </a:p>
            </p:txBody>
          </p:sp>
        </p:grpSp>
        <p:sp>
          <p:nvSpPr>
            <p:cNvPr id="120870" name="Text Box 305"/>
            <p:cNvSpPr txBox="1">
              <a:spLocks noChangeArrowheads="1"/>
            </p:cNvSpPr>
            <p:nvPr/>
          </p:nvSpPr>
          <p:spPr bwMode="auto">
            <a:xfrm>
              <a:off x="4344" y="1760"/>
              <a:ext cx="52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rgbClr val="FF9933"/>
                  </a:solidFill>
                </a:rPr>
                <a:t>ANKA SC</a:t>
              </a:r>
            </a:p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rgbClr val="FF9933"/>
                  </a:solidFill>
                </a:rPr>
                <a:t>wiggler</a:t>
              </a:r>
            </a:p>
          </p:txBody>
        </p:sp>
        <p:sp>
          <p:nvSpPr>
            <p:cNvPr id="120871" name="Text Box 306"/>
            <p:cNvSpPr txBox="1">
              <a:spLocks noChangeArrowheads="1"/>
            </p:cNvSpPr>
            <p:nvPr/>
          </p:nvSpPr>
          <p:spPr bwMode="auto">
            <a:xfrm>
              <a:off x="4038" y="1356"/>
              <a:ext cx="457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folHlink"/>
                  </a:solidFill>
                </a:rPr>
                <a:t>BINP SC</a:t>
              </a:r>
            </a:p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folHlink"/>
                  </a:solidFill>
                </a:rPr>
                <a:t>wiggler</a:t>
              </a:r>
            </a:p>
          </p:txBody>
        </p:sp>
        <p:sp>
          <p:nvSpPr>
            <p:cNvPr id="120872" name="Text Box 307"/>
            <p:cNvSpPr txBox="1">
              <a:spLocks noChangeArrowheads="1"/>
            </p:cNvSpPr>
            <p:nvPr/>
          </p:nvSpPr>
          <p:spPr bwMode="auto">
            <a:xfrm>
              <a:off x="3526" y="564"/>
              <a:ext cx="478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rgbClr val="006600"/>
                  </a:solidFill>
                </a:rPr>
                <a:t>BINP PM</a:t>
              </a:r>
            </a:p>
            <a:p>
              <a:pPr marL="341313" indent="-341313" algn="ctr" defTabSz="912813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rgbClr val="006600"/>
                  </a:solidFill>
                </a:rPr>
                <a:t>wiggler</a:t>
              </a:r>
            </a:p>
          </p:txBody>
        </p:sp>
      </p:grpSp>
      <p:sp>
        <p:nvSpPr>
          <p:cNvPr id="12083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Wigglers’ effect with IBS</a:t>
            </a:r>
            <a:endParaRPr lang="en-US"/>
          </a:p>
        </p:txBody>
      </p:sp>
      <p:sp>
        <p:nvSpPr>
          <p:cNvPr id="12083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116286" y="834572"/>
            <a:ext cx="4616133" cy="3217334"/>
          </a:xfrm>
        </p:spPr>
        <p:txBody>
          <a:bodyPr/>
          <a:lstStyle/>
          <a:p>
            <a:pPr defTabSz="912813">
              <a:lnSpc>
                <a:spcPct val="80000"/>
              </a:lnSpc>
            </a:pPr>
            <a:r>
              <a:rPr lang="en-US" sz="2400" dirty="0"/>
              <a:t>Super-conducting magnets have to be designed, built and tested</a:t>
            </a:r>
          </a:p>
          <a:p>
            <a:pPr defTabSz="912813">
              <a:lnSpc>
                <a:spcPct val="80000"/>
              </a:lnSpc>
            </a:pPr>
            <a:r>
              <a:rPr lang="en-US" sz="2400" dirty="0"/>
              <a:t>Two </a:t>
            </a:r>
            <a:r>
              <a:rPr lang="en-US" sz="2400" dirty="0">
                <a:solidFill>
                  <a:srgbClr val="FF0000"/>
                </a:solidFill>
              </a:rPr>
              <a:t>wiggler prototypes</a:t>
            </a:r>
          </a:p>
          <a:p>
            <a:pPr lvl="1" defTabSz="912813">
              <a:lnSpc>
                <a:spcPct val="80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2.5T, 5cm period</a:t>
            </a:r>
            <a:r>
              <a:rPr lang="en-US" dirty="0">
                <a:ea typeface="ＭＳ Ｐゴシック" charset="-128"/>
                <a:cs typeface="ＭＳ Ｐゴシック" charset="-128"/>
              </a:rPr>
              <a:t>,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NbTi</a:t>
            </a:r>
            <a:r>
              <a:rPr lang="en-US" dirty="0">
                <a:ea typeface="ＭＳ Ｐゴシック" charset="-128"/>
                <a:cs typeface="ＭＳ Ｐゴシック" charset="-128"/>
              </a:rPr>
              <a:t> coil, built by BINP</a:t>
            </a:r>
          </a:p>
          <a:p>
            <a:pPr lvl="1" defTabSz="912813">
              <a:lnSpc>
                <a:spcPct val="80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2.8T, 4cm period</a:t>
            </a:r>
            <a:r>
              <a:rPr lang="en-US" dirty="0">
                <a:ea typeface="ＭＳ Ｐゴシック" charset="-128"/>
                <a:cs typeface="ＭＳ Ｐゴシック" charset="-128"/>
              </a:rPr>
              <a:t>,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Nb</a:t>
            </a:r>
            <a:r>
              <a:rPr lang="en-US" baseline="-25000" dirty="0" smtClean="0">
                <a:ea typeface="ＭＳ Ｐゴシック" charset="-128"/>
                <a:cs typeface="ＭＳ Ｐゴシック" charset="-128"/>
              </a:rPr>
              <a:t>3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Sn coil</a:t>
            </a:r>
            <a:r>
              <a:rPr lang="en-US" dirty="0">
                <a:ea typeface="ＭＳ Ｐゴシック" charset="-128"/>
                <a:cs typeface="ＭＳ Ｐゴシック" charset="-128"/>
              </a:rPr>
              <a:t>, built by CERN/ANKA</a:t>
            </a:r>
          </a:p>
          <a:p>
            <a:pPr defTabSz="912813">
              <a:lnSpc>
                <a:spcPct val="80000"/>
              </a:lnSpc>
            </a:pPr>
            <a:r>
              <a:rPr lang="en-US" sz="2400" dirty="0"/>
              <a:t>Aperture fixed by radiation absorption scheme</a:t>
            </a:r>
          </a:p>
        </p:txBody>
      </p:sp>
      <p:graphicFrame>
        <p:nvGraphicFramePr>
          <p:cNvPr id="20" name="Group 66"/>
          <p:cNvGraphicFramePr>
            <a:graphicFrameLocks noGrp="1"/>
          </p:cNvGraphicFramePr>
          <p:nvPr/>
        </p:nvGraphicFramePr>
        <p:xfrm>
          <a:off x="5089527" y="4541842"/>
          <a:ext cx="4692650" cy="1859279"/>
        </p:xfrm>
        <a:graphic>
          <a:graphicData uri="http://schemas.openxmlformats.org/drawingml/2006/table">
            <a:tbl>
              <a:tblPr/>
              <a:tblGrid>
                <a:gridCol w="2349500"/>
                <a:gridCol w="755650"/>
                <a:gridCol w="15875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BINP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ANKA/CERN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peak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2.8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λ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W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[mm]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50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Beam aperture full gap [mm]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20*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24*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Conductor type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NbTi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Sn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Operating temperature [K]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marL="99060" marR="990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0867" name="Rectangle 3"/>
          <p:cNvSpPr txBox="1">
            <a:spLocks noChangeArrowheads="1"/>
          </p:cNvSpPr>
          <p:nvPr/>
        </p:nvSpPr>
        <p:spPr bwMode="auto">
          <a:xfrm>
            <a:off x="968377" y="1012829"/>
            <a:ext cx="4676775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912813" eaLnBrk="0" hangingPunct="0">
              <a:lnSpc>
                <a:spcPct val="80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endParaRPr lang="en-US" sz="240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0868" name="Rectangle 3"/>
          <p:cNvSpPr txBox="1">
            <a:spLocks noChangeArrowheads="1"/>
          </p:cNvSpPr>
          <p:nvPr/>
        </p:nvSpPr>
        <p:spPr bwMode="auto">
          <a:xfrm>
            <a:off x="117476" y="4527554"/>
            <a:ext cx="48275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912813" eaLnBrk="0" hangingPunct="0">
              <a:lnSpc>
                <a:spcPct val="80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GB" sz="2400">
                <a:ea typeface="ＭＳ Ｐゴシック" charset="-128"/>
                <a:cs typeface="ＭＳ Ｐゴシック" charset="-128"/>
              </a:rPr>
              <a:t>Stronger wiggler fields </a:t>
            </a:r>
            <a:r>
              <a:rPr lang="en-GB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and </a:t>
            </a:r>
            <a:r>
              <a:rPr lang="en-GB" sz="2400">
                <a:ea typeface="ＭＳ Ｐゴシック" charset="-128"/>
                <a:cs typeface="ＭＳ Ｐゴシック" charset="-128"/>
              </a:rPr>
              <a:t>shorter wavelengths necessary</a:t>
            </a:r>
            <a:r>
              <a:rPr lang="en-GB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to reach target emittance due to strong IBS</a:t>
            </a:r>
          </a:p>
          <a:p>
            <a:pPr marL="409575" indent="-306388" defTabSz="912813" eaLnBrk="0" hangingPunct="0">
              <a:lnSpc>
                <a:spcPct val="80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With </a:t>
            </a:r>
            <a:r>
              <a:rPr lang="en-US" sz="2400">
                <a:ea typeface="ＭＳ Ｐゴシック" charset="-128"/>
                <a:cs typeface="ＭＳ Ｐゴシック" charset="-128"/>
              </a:rPr>
              <a:t>super-conducting wigglers</a:t>
            </a:r>
            <a:r>
              <a: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the achieved normalized horizontal emittance drops below 400nm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Alignment + Stabilisation</a:t>
            </a:r>
          </a:p>
        </p:txBody>
      </p:sp>
      <p:sp>
        <p:nvSpPr>
          <p:cNvPr id="121859" name="Content Placeholder 2"/>
          <p:cNvSpPr>
            <a:spLocks noGrp="1"/>
          </p:cNvSpPr>
          <p:nvPr>
            <p:ph idx="4294967295"/>
          </p:nvPr>
        </p:nvSpPr>
        <p:spPr>
          <a:xfrm>
            <a:off x="300038" y="965200"/>
            <a:ext cx="9605962" cy="5537200"/>
          </a:xfrm>
        </p:spPr>
        <p:txBody>
          <a:bodyPr/>
          <a:lstStyle/>
          <a:p>
            <a:r>
              <a:rPr lang="en-US" sz="2400" dirty="0"/>
              <a:t>Acceptable </a:t>
            </a:r>
            <a:r>
              <a:rPr lang="en-US" sz="2400" dirty="0" err="1"/>
              <a:t>wakefield</a:t>
            </a:r>
            <a:r>
              <a:rPr lang="en-US" sz="2400" dirty="0"/>
              <a:t> levels from beam dynamics studies have been used already in the structure design stage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Alignment procedure </a:t>
            </a:r>
            <a:r>
              <a:rPr lang="en-US" sz="2400" dirty="0"/>
              <a:t>based on</a:t>
            </a:r>
          </a:p>
          <a:p>
            <a:pPr lvl="1"/>
            <a:r>
              <a:rPr lang="en-US" sz="2000" dirty="0">
                <a:ea typeface="ＭＳ Ｐゴシック" charset="-128"/>
              </a:rPr>
              <a:t>Accurate </a:t>
            </a:r>
            <a:r>
              <a:rPr lang="en-US" sz="2000" dirty="0">
                <a:solidFill>
                  <a:srgbClr val="FF0000"/>
                </a:solidFill>
                <a:ea typeface="ＭＳ Ｐゴシック" charset="-128"/>
              </a:rPr>
              <a:t>pre-alignment </a:t>
            </a:r>
            <a:r>
              <a:rPr lang="en-US" sz="2000" dirty="0">
                <a:ea typeface="ＭＳ Ｐゴシック" charset="-128"/>
              </a:rPr>
              <a:t>of beam line components (O(10µm))</a:t>
            </a:r>
          </a:p>
          <a:p>
            <a:pPr lvl="2"/>
            <a:r>
              <a:rPr lang="en-US" sz="1600" dirty="0">
                <a:ea typeface="ＭＳ Ｐゴシック" charset="-128"/>
              </a:rPr>
              <a:t>accelerating structures 	14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r>
              <a:rPr lang="en-US" sz="1600" dirty="0" smtClean="0">
                <a:ea typeface="ＭＳ Ｐゴシック" charset="-128"/>
              </a:rPr>
              <a:t> </a:t>
            </a:r>
            <a:r>
              <a:rPr lang="en-US" sz="1600" dirty="0">
                <a:ea typeface="ＭＳ Ｐゴシック" charset="-128"/>
              </a:rPr>
              <a:t>(transverse tolerance at </a:t>
            </a:r>
            <a:r>
              <a:rPr lang="en-US" sz="1600" dirty="0" smtClean="0">
                <a:ea typeface="ＭＳ Ｐゴシック" charset="-128"/>
              </a:rPr>
              <a:t>1σ</a:t>
            </a:r>
            <a:r>
              <a:rPr lang="en-US" sz="1600" dirty="0" smtClean="0">
                <a:latin typeface="Symbol" charset="2"/>
                <a:ea typeface="ＭＳ Ｐゴシック" charset="-128"/>
              </a:rPr>
              <a:t>)</a:t>
            </a:r>
            <a:endParaRPr lang="en-US" sz="1600" dirty="0">
              <a:latin typeface="Symbol" charset="2"/>
              <a:ea typeface="ＭＳ Ｐゴシック" charset="-128"/>
            </a:endParaRPr>
          </a:p>
          <a:p>
            <a:pPr lvl="2"/>
            <a:r>
              <a:rPr lang="en-US" sz="1600" dirty="0">
                <a:ea typeface="ＭＳ Ｐゴシック" charset="-128"/>
              </a:rPr>
              <a:t>PETS structures		30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endParaRPr lang="en-US" sz="1600" dirty="0">
              <a:latin typeface="Symbol" charset="2"/>
              <a:ea typeface="ＭＳ Ｐゴシック" charset="-128"/>
            </a:endParaRPr>
          </a:p>
          <a:p>
            <a:pPr lvl="2"/>
            <a:r>
              <a:rPr lang="en-US" sz="1600" dirty="0">
                <a:ea typeface="ＭＳ Ｐゴシック" charset="-128"/>
              </a:rPr>
              <a:t>quadrupole 			17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endParaRPr lang="en-US" dirty="0">
              <a:ea typeface="ＭＳ Ｐゴシック" charset="-128"/>
            </a:endParaRPr>
          </a:p>
          <a:p>
            <a:pPr lvl="1"/>
            <a:r>
              <a:rPr lang="en-US" sz="2000" dirty="0">
                <a:solidFill>
                  <a:srgbClr val="FF0000"/>
                </a:solidFill>
                <a:ea typeface="ＭＳ Ｐゴシック" charset="-128"/>
              </a:rPr>
              <a:t>Beam-based alignment </a:t>
            </a:r>
            <a:r>
              <a:rPr lang="en-US" sz="2000" dirty="0">
                <a:ea typeface="ＭＳ Ｐゴシック" charset="-128"/>
              </a:rPr>
              <a:t>using </a:t>
            </a:r>
            <a:r>
              <a:rPr lang="en-US" sz="2000" dirty="0" err="1">
                <a:ea typeface="ＭＳ Ｐゴシック" charset="-128"/>
              </a:rPr>
              <a:t>BPMs</a:t>
            </a:r>
            <a:r>
              <a:rPr lang="en-US" sz="2000" dirty="0">
                <a:ea typeface="ＭＳ Ｐゴシック" charset="-128"/>
              </a:rPr>
              <a:t> with good resolution (100nm)</a:t>
            </a:r>
          </a:p>
          <a:p>
            <a:pPr lvl="1"/>
            <a:r>
              <a:rPr lang="en-US" sz="2000" dirty="0">
                <a:ea typeface="ＭＳ Ｐゴシック" charset="-128"/>
              </a:rPr>
              <a:t>Alignment of accelerating structures to the beam using wake-monitors (5µm accuracy)</a:t>
            </a:r>
          </a:p>
          <a:p>
            <a:pPr lvl="1"/>
            <a:r>
              <a:rPr lang="en-US" sz="2000" dirty="0">
                <a:ea typeface="ＭＳ Ｐゴシック" charset="-128"/>
              </a:rPr>
              <a:t>Tuning knobs using luminosity/beam size measurement with resolution of 2%</a:t>
            </a:r>
          </a:p>
          <a:p>
            <a:pPr lvl="1"/>
            <a:endParaRPr lang="en-US" sz="2000" dirty="0">
              <a:ea typeface="ＭＳ Ｐゴシック" charset="-128"/>
            </a:endParaRPr>
          </a:p>
          <a:p>
            <a:r>
              <a:rPr lang="en-US" sz="2100" dirty="0">
                <a:solidFill>
                  <a:srgbClr val="FF0000"/>
                </a:solidFill>
              </a:rPr>
              <a:t>Quadrupole </a:t>
            </a:r>
            <a:r>
              <a:rPr lang="en-US" sz="2100" dirty="0" err="1">
                <a:solidFill>
                  <a:srgbClr val="FF0000"/>
                </a:solidFill>
              </a:rPr>
              <a:t>stabilisation</a:t>
            </a:r>
            <a:r>
              <a:rPr lang="en-US" sz="2100" dirty="0"/>
              <a:t> (O(1nm) above 1Hz)</a:t>
            </a:r>
          </a:p>
          <a:p>
            <a:r>
              <a:rPr lang="en-US" sz="2100" dirty="0"/>
              <a:t>Feedback using </a:t>
            </a:r>
            <a:r>
              <a:rPr lang="en-US" sz="2100" dirty="0" err="1"/>
              <a:t>BPMs</a:t>
            </a:r>
            <a:r>
              <a:rPr lang="en-US" sz="2100" dirty="0"/>
              <a:t> resolving 10% of beam size (i.e. 50nm resolution)</a:t>
            </a:r>
          </a:p>
          <a:p>
            <a:pPr lvl="1"/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2100" y="1587500"/>
            <a:ext cx="789305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Motion</a:t>
            </a:r>
          </a:p>
        </p:txBody>
      </p:sp>
      <p:sp>
        <p:nvSpPr>
          <p:cNvPr id="1228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957263"/>
            <a:ext cx="9607550" cy="5421312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Site dependent</a:t>
            </a:r>
            <a:r>
              <a:rPr lang="en-US"/>
              <a:t> ground motion with decreasing amplitude for higher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motion: ATL law</a:t>
            </a:r>
          </a:p>
        </p:txBody>
      </p:sp>
      <p:sp>
        <p:nvSpPr>
          <p:cNvPr id="1239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/>
              <a:t>Need to consider short and long term stability of the collider</a:t>
            </a:r>
          </a:p>
          <a:p>
            <a:r>
              <a:rPr lang="en-US"/>
              <a:t>Ground motion model: </a:t>
            </a:r>
            <a:r>
              <a:rPr lang="en-US">
                <a:solidFill>
                  <a:srgbClr val="FF0000"/>
                </a:solidFill>
              </a:rPr>
              <a:t>ATL law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This allows you to simulate</a:t>
            </a:r>
            <a:br>
              <a:rPr lang="en-US"/>
            </a:br>
            <a:r>
              <a:rPr lang="en-US"/>
              <a:t> ground motion effects</a:t>
            </a:r>
          </a:p>
          <a:p>
            <a:r>
              <a:rPr lang="en-US">
                <a:solidFill>
                  <a:srgbClr val="FF0000"/>
                </a:solidFill>
              </a:rPr>
              <a:t>Relative motion smaller</a:t>
            </a:r>
          </a:p>
          <a:p>
            <a:r>
              <a:rPr lang="en-US"/>
              <a:t>Long range motion less</a:t>
            </a:r>
            <a:br>
              <a:rPr lang="en-US"/>
            </a:br>
            <a:r>
              <a:rPr lang="en-US"/>
              <a:t>disturbing</a:t>
            </a:r>
          </a:p>
        </p:txBody>
      </p:sp>
      <p:graphicFrame>
        <p:nvGraphicFramePr>
          <p:cNvPr id="123906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1439305" y="1930400"/>
          <a:ext cx="2201863" cy="687388"/>
        </p:xfrm>
        <a:graphic>
          <a:graphicData uri="http://schemas.openxmlformats.org/presentationml/2006/ole">
            <p:oleObj spid="_x0000_s188418" name="Equation" r:id="rId3" imgW="825480" imgH="279360" progId="Equation.DSMT4">
              <p:embed/>
            </p:oleObj>
          </a:graphicData>
        </a:graphic>
      </p:graphicFrame>
      <p:graphicFrame>
        <p:nvGraphicFramePr>
          <p:cNvPr id="123907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4768399" y="2023231"/>
          <a:ext cx="2670175" cy="947738"/>
        </p:xfrm>
        <a:graphic>
          <a:graphicData uri="http://schemas.openxmlformats.org/presentationml/2006/ole">
            <p:oleObj spid="_x0000_s188419" name="Equation" r:id="rId4" imgW="1650960" imgH="634680" progId="Equation.DSMT4">
              <p:embed/>
            </p:oleObj>
          </a:graphicData>
        </a:graphic>
      </p:graphicFrame>
      <p:graphicFrame>
        <p:nvGraphicFramePr>
          <p:cNvPr id="123908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701510" y="2754313"/>
          <a:ext cx="3389313" cy="438150"/>
        </p:xfrm>
        <a:graphic>
          <a:graphicData uri="http://schemas.openxmlformats.org/presentationml/2006/ole">
            <p:oleObj spid="_x0000_s188420" name="Equation" r:id="rId5" imgW="1866900" imgH="241300" progId="Equation.DSMT4">
              <p:embed/>
            </p:oleObj>
          </a:graphicData>
        </a:graphic>
      </p:graphicFrame>
      <p:pic>
        <p:nvPicPr>
          <p:cNvPr id="123911" name="Picture 11" descr="slc_meas_rel_ab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8878" y="3462342"/>
            <a:ext cx="47545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2" name="Line 12"/>
          <p:cNvSpPr>
            <a:spLocks noChangeShapeType="1"/>
          </p:cNvSpPr>
          <p:nvPr/>
        </p:nvSpPr>
        <p:spPr bwMode="auto">
          <a:xfrm flipH="1">
            <a:off x="6962777" y="4038600"/>
            <a:ext cx="565150" cy="166688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3" name="Line 13"/>
          <p:cNvSpPr>
            <a:spLocks noChangeShapeType="1"/>
          </p:cNvSpPr>
          <p:nvPr/>
        </p:nvSpPr>
        <p:spPr bwMode="auto">
          <a:xfrm flipH="1">
            <a:off x="6800850" y="4473579"/>
            <a:ext cx="835025" cy="2444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4" name="Text Box 14"/>
          <p:cNvSpPr txBox="1">
            <a:spLocks noChangeArrowheads="1"/>
          </p:cNvSpPr>
          <p:nvPr/>
        </p:nvSpPr>
        <p:spPr bwMode="auto">
          <a:xfrm>
            <a:off x="7551740" y="3803650"/>
            <a:ext cx="1853875" cy="33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123915" name="Text Box 15"/>
          <p:cNvSpPr txBox="1">
            <a:spLocks noChangeArrowheads="1"/>
          </p:cNvSpPr>
          <p:nvPr/>
        </p:nvSpPr>
        <p:spPr bwMode="auto">
          <a:xfrm>
            <a:off x="7620000" y="4264029"/>
            <a:ext cx="1780638" cy="57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7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7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123916" name="Line 16"/>
          <p:cNvSpPr>
            <a:spLocks noChangeShapeType="1"/>
          </p:cNvSpPr>
          <p:nvPr/>
        </p:nvSpPr>
        <p:spPr bwMode="auto">
          <a:xfrm>
            <a:off x="5711827" y="5105400"/>
            <a:ext cx="3825875" cy="158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7" name="Text Box 17"/>
          <p:cNvSpPr txBox="1">
            <a:spLocks noChangeArrowheads="1"/>
          </p:cNvSpPr>
          <p:nvPr/>
        </p:nvSpPr>
        <p:spPr bwMode="auto">
          <a:xfrm>
            <a:off x="5808665" y="4873628"/>
            <a:ext cx="494015" cy="27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AutoShape 2"/>
          <p:cNvSpPr>
            <a:spLocks noChangeArrowheads="1"/>
          </p:cNvSpPr>
          <p:nvPr/>
        </p:nvSpPr>
        <p:spPr bwMode="auto">
          <a:xfrm rot="16200000">
            <a:off x="305594" y="2124869"/>
            <a:ext cx="368300" cy="525462"/>
          </a:xfrm>
          <a:prstGeom prst="downArrow">
            <a:avLst>
              <a:gd name="adj1" fmla="val 51389"/>
              <a:gd name="adj2" fmla="val 58053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81713" y="2155829"/>
            <a:ext cx="3579812" cy="620713"/>
            <a:chOff x="3529" y="1507"/>
            <a:chExt cx="2081" cy="391"/>
          </a:xfrm>
        </p:grpSpPr>
        <p:sp>
          <p:nvSpPr>
            <p:cNvPr id="158724" name="AutoShape 4"/>
            <p:cNvSpPr>
              <a:spLocks noChangeArrowheads="1"/>
            </p:cNvSpPr>
            <p:nvPr/>
          </p:nvSpPr>
          <p:spPr bwMode="auto">
            <a:xfrm rot="-5400000">
              <a:off x="3569" y="1520"/>
              <a:ext cx="231" cy="306"/>
            </a:xfrm>
            <a:prstGeom prst="downArrow">
              <a:avLst>
                <a:gd name="adj1" fmla="val 51389"/>
                <a:gd name="adj2" fmla="val 539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124959" name="Text Box 5"/>
            <p:cNvSpPr txBox="1">
              <a:spLocks noChangeArrowheads="1"/>
            </p:cNvSpPr>
            <p:nvPr/>
          </p:nvSpPr>
          <p:spPr bwMode="auto">
            <a:xfrm>
              <a:off x="3925" y="1507"/>
              <a:ext cx="1685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Comic Sans MS" charset="0"/>
                </a:rPr>
                <a:t>Need active damping of vibrations</a:t>
              </a:r>
              <a:endParaRPr lang="en-US" sz="1700" i="1">
                <a:solidFill>
                  <a:srgbClr val="FF3300"/>
                </a:solidFill>
                <a:latin typeface="Comic Sans MS" charset="0"/>
              </a:endParaRPr>
            </a:p>
          </p:txBody>
        </p:sp>
      </p:grpSp>
      <p:sp>
        <p:nvSpPr>
          <p:cNvPr id="124932" name="Rectangle 10"/>
          <p:cNvSpPr>
            <a:spLocks noChangeArrowheads="1"/>
          </p:cNvSpPr>
          <p:nvPr/>
        </p:nvSpPr>
        <p:spPr bwMode="auto">
          <a:xfrm>
            <a:off x="1139825" y="1706563"/>
            <a:ext cx="4643438" cy="473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124933" name="Text Box 11"/>
          <p:cNvSpPr txBox="1">
            <a:spLocks noChangeArrowheads="1"/>
          </p:cNvSpPr>
          <p:nvPr/>
        </p:nvSpPr>
        <p:spPr bwMode="auto">
          <a:xfrm>
            <a:off x="1271590" y="1592263"/>
            <a:ext cx="391636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/>
            <a:r>
              <a:rPr lang="en-US" sz="1400">
                <a:solidFill>
                  <a:schemeClr val="tx1"/>
                </a:solidFill>
                <a:latin typeface="Comic Sans MS" charset="0"/>
              </a:rPr>
              <a:t>Stability requirements (&gt; 4 Hz) for a 2% loss in luminosity</a:t>
            </a:r>
            <a:endParaRPr lang="en-US" sz="1400" i="1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58732" name="AutoShape 12"/>
          <p:cNvSpPr>
            <a:spLocks noChangeArrowheads="1"/>
          </p:cNvSpPr>
          <p:nvPr/>
        </p:nvSpPr>
        <p:spPr bwMode="auto">
          <a:xfrm rot="16200000">
            <a:off x="292895" y="2110582"/>
            <a:ext cx="366713" cy="527050"/>
          </a:xfrm>
          <a:prstGeom prst="downArrow">
            <a:avLst>
              <a:gd name="adj1" fmla="val 51389"/>
              <a:gd name="adj2" fmla="val 58481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124935" name="Text Box 13"/>
          <p:cNvSpPr txBox="1">
            <a:spLocks noChangeArrowheads="1"/>
          </p:cNvSpPr>
          <p:nvPr/>
        </p:nvSpPr>
        <p:spPr bwMode="auto">
          <a:xfrm>
            <a:off x="219078" y="1042992"/>
            <a:ext cx="7705725" cy="389107"/>
          </a:xfrm>
          <a:prstGeom prst="rect">
            <a:avLst/>
          </a:prstGeom>
          <a:solidFill>
            <a:srgbClr val="CCEC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900">
                <a:solidFill>
                  <a:schemeClr val="tx1"/>
                </a:solidFill>
                <a:latin typeface="Comic Sans MS" charset="0"/>
              </a:rPr>
              <a:t>Vertical spot size at IP is </a:t>
            </a:r>
            <a:r>
              <a:rPr lang="en-US" sz="1900">
                <a:latin typeface="Comic Sans MS" charset="0"/>
              </a:rPr>
              <a:t>~</a:t>
            </a:r>
            <a:r>
              <a:rPr lang="en-US" sz="1900">
                <a:solidFill>
                  <a:schemeClr val="tx1"/>
                </a:solidFill>
                <a:latin typeface="Comic Sans MS" charset="0"/>
              </a:rPr>
              <a:t> </a:t>
            </a:r>
            <a:r>
              <a:rPr lang="en-US" sz="1900">
                <a:solidFill>
                  <a:srgbClr val="FF3300"/>
                </a:solidFill>
                <a:latin typeface="Comic Sans MS" charset="0"/>
                <a:ea typeface="Times New Roman" charset="0"/>
                <a:cs typeface="Times New Roman" charset="0"/>
              </a:rPr>
              <a:t>1 nm  </a:t>
            </a:r>
            <a:r>
              <a:rPr lang="en-US" sz="1900" i="1">
                <a:solidFill>
                  <a:srgbClr val="FF3300"/>
                </a:solidFill>
                <a:latin typeface="Comic Sans MS" charset="0"/>
                <a:ea typeface="Times New Roman" charset="0"/>
                <a:cs typeface="Times New Roman" charset="0"/>
              </a:rPr>
              <a:t>(10 x size of water molecule)</a:t>
            </a:r>
            <a:endParaRPr lang="en-US" sz="1900" i="1">
              <a:solidFill>
                <a:srgbClr val="FF3300"/>
              </a:solidFill>
              <a:latin typeface="Comic Sans MS" charset="0"/>
            </a:endParaRPr>
          </a:p>
        </p:txBody>
      </p:sp>
      <p:graphicFrame>
        <p:nvGraphicFramePr>
          <p:cNvPr id="158757" name="Group 37"/>
          <p:cNvGraphicFramePr>
            <a:graphicFrameLocks noGrp="1"/>
          </p:cNvGraphicFramePr>
          <p:nvPr/>
        </p:nvGraphicFramePr>
        <p:xfrm>
          <a:off x="931865" y="2105025"/>
          <a:ext cx="4810125" cy="929502"/>
        </p:xfrm>
        <a:graphic>
          <a:graphicData uri="http://schemas.openxmlformats.org/drawingml/2006/table">
            <a:tbl>
              <a:tblPr/>
              <a:tblGrid>
                <a:gridCol w="2611437"/>
                <a:gridCol w="1055688"/>
                <a:gridCol w="1143000"/>
              </a:tblGrid>
              <a:tr h="312738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Magnet</a:t>
                      </a:r>
                      <a:endParaRPr kumimoji="0" sz="1500" b="1" i="0" u="none" strike="noStrike" cap="none" normalizeH="0" baseline="0" noProof="1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sz="1500" b="1" i="0" u="none" strike="noStrike" cap="none" normalizeH="0" baseline="0" noProof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horizontal</a:t>
                      </a: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sz="1500" b="1" i="0" u="none" strike="noStrike" cap="none" normalizeH="0" baseline="0" noProof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vertical</a:t>
                      </a: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Linac (2600 quads)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1.3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Final Focus (2 quads)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0.2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07950" y="3205163"/>
            <a:ext cx="9658350" cy="3333750"/>
            <a:chOff x="83" y="2246"/>
            <a:chExt cx="6189" cy="2315"/>
          </a:xfrm>
        </p:grpSpPr>
        <p:pic>
          <p:nvPicPr>
            <p:cNvPr id="124956" name="Picture 3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3" y="2246"/>
              <a:ext cx="6189" cy="2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124957" name="Rectangle 35"/>
            <p:cNvSpPr>
              <a:spLocks noChangeArrowheads="1"/>
            </p:cNvSpPr>
            <p:nvPr/>
          </p:nvSpPr>
          <p:spPr bwMode="auto">
            <a:xfrm>
              <a:off x="2102" y="2422"/>
              <a:ext cx="2123" cy="270"/>
            </a:xfrm>
            <a:prstGeom prst="rect">
              <a:avLst/>
            </a:prstGeom>
            <a:solidFill>
              <a:srgbClr val="0066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900" b="1">
                  <a:solidFill>
                    <a:srgbClr val="FFCC00"/>
                  </a:solidFill>
                  <a:latin typeface="Comic Sans MS" charset="0"/>
                </a:rPr>
                <a:t>CERN vibration test stand</a:t>
              </a:r>
            </a:p>
          </p:txBody>
        </p:sp>
      </p:grpSp>
      <p:sp>
        <p:nvSpPr>
          <p:cNvPr id="124955" name="Rectangle 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Stability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3" y="738188"/>
            <a:ext cx="8345487" cy="58166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Ground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4" y="747713"/>
            <a:ext cx="7727950" cy="5821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Delivery System</a:t>
            </a:r>
          </a:p>
        </p:txBody>
      </p:sp>
      <p:sp>
        <p:nvSpPr>
          <p:cNvPr id="128003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/>
              <a:t>many common issues as for ILC</a:t>
            </a:r>
          </a:p>
          <a:p>
            <a:r>
              <a:rPr lang="en-US"/>
              <a:t>diagnostics, emittance measurement, energy measurement, …</a:t>
            </a:r>
          </a:p>
          <a:p>
            <a:r>
              <a:rPr lang="en-US"/>
              <a:t>collimation, crab cavities, beam-beam feedback, beam extraction,</a:t>
            </a:r>
            <a:br>
              <a:rPr lang="en-US"/>
            </a:br>
            <a:r>
              <a:rPr lang="en-US"/>
              <a:t>beam dump</a:t>
            </a:r>
          </a:p>
        </p:txBody>
      </p:sp>
      <p:pic>
        <p:nvPicPr>
          <p:cNvPr id="1280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77" y="2725742"/>
            <a:ext cx="6888163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detectors</a:t>
            </a:r>
          </a:p>
        </p:txBody>
      </p:sp>
      <p:pic>
        <p:nvPicPr>
          <p:cNvPr id="129028" name="Picture 4" descr="Picture 17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8466" y="3249613"/>
            <a:ext cx="5697537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 sz="2400" dirty="0"/>
              <a:t>Different </a:t>
            </a:r>
            <a:r>
              <a:rPr lang="en-US" sz="2400" dirty="0">
                <a:solidFill>
                  <a:srgbClr val="FF0000"/>
                </a:solidFill>
              </a:rPr>
              <a:t>time structure </a:t>
            </a:r>
            <a:r>
              <a:rPr lang="en-US" sz="2400" dirty="0"/>
              <a:t>of the beam has to be taken into </a:t>
            </a:r>
            <a:r>
              <a:rPr lang="en-US" sz="2400" dirty="0" smtClean="0"/>
              <a:t>account</a:t>
            </a:r>
            <a:br>
              <a:rPr lang="en-US" sz="2400" dirty="0" smtClean="0"/>
            </a:br>
            <a:r>
              <a:rPr lang="en-US" sz="2400" dirty="0" smtClean="0"/>
              <a:t>detectors have to integrate over several bunch crossings</a:t>
            </a:r>
          </a:p>
          <a:p>
            <a:pPr>
              <a:spcAft>
                <a:spcPts val="1950"/>
              </a:spcAft>
            </a:pPr>
            <a:r>
              <a:rPr lang="en-US" sz="2400" dirty="0"/>
              <a:t>changes for </a:t>
            </a:r>
            <a:r>
              <a:rPr lang="en-US" sz="2400" dirty="0">
                <a:solidFill>
                  <a:srgbClr val="FF0000"/>
                </a:solidFill>
              </a:rPr>
              <a:t>multi-TeV collisions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(first vertex layer moved out, calorimeter deeper (</a:t>
            </a:r>
            <a:r>
              <a:rPr lang="en-US" sz="2400" dirty="0" smtClean="0"/>
              <a:t>9</a:t>
            </a:r>
            <a:r>
              <a:rPr lang="en-US" i="1" dirty="0" smtClean="0"/>
              <a:t>X</a:t>
            </a:r>
            <a:r>
              <a:rPr lang="en-US" i="1" baseline="-25000" dirty="0" smtClean="0"/>
              <a:t>0</a:t>
            </a:r>
            <a:r>
              <a:rPr lang="en-US" sz="2400" dirty="0" smtClean="0"/>
              <a:t>,</a:t>
            </a:r>
            <a:r>
              <a:rPr lang="en-US" sz="2400" dirty="0"/>
              <a:t>…</a:t>
            </a:r>
            <a:r>
              <a:rPr lang="en-US" sz="2400" dirty="0" smtClean="0"/>
              <a:t>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ILC/CLIC collaboration</a:t>
            </a:r>
            <a:r>
              <a:rPr lang="en-US" sz="2400" dirty="0"/>
              <a:t>, profiting from ILC developments</a:t>
            </a:r>
            <a:endParaRPr lang="en-US" sz="2400" dirty="0" smtClean="0"/>
          </a:p>
          <a:p>
            <a:r>
              <a:rPr lang="en-US" sz="2400" dirty="0" err="1" smtClean="0"/>
              <a:t>SiD</a:t>
            </a:r>
            <a:r>
              <a:rPr lang="en-US" dirty="0" smtClean="0"/>
              <a:t> and </a:t>
            </a:r>
            <a:r>
              <a:rPr lang="en-US" sz="2400" dirty="0" smtClean="0"/>
              <a:t>ILD detector </a:t>
            </a:r>
            <a:br>
              <a:rPr lang="en-US" sz="2400" dirty="0" smtClean="0"/>
            </a:br>
            <a:r>
              <a:rPr lang="en-US" dirty="0" smtClean="0"/>
              <a:t>concepts have been adapted</a:t>
            </a:r>
            <a:br>
              <a:rPr lang="en-US" dirty="0" smtClean="0"/>
            </a:br>
            <a:r>
              <a:rPr lang="en-US" dirty="0" smtClean="0"/>
              <a:t>to CLIC</a:t>
            </a:r>
          </a:p>
          <a:p>
            <a:r>
              <a:rPr lang="en-US" dirty="0" smtClean="0"/>
              <a:t>Linear Collider Detector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project </a:t>
            </a:r>
            <a:r>
              <a:rPr lang="en-US" dirty="0" smtClean="0"/>
              <a:t>at CERN focuses </a:t>
            </a:r>
            <a:r>
              <a:rPr lang="en-US" dirty="0" smtClean="0"/>
              <a:t>on</a:t>
            </a:r>
            <a:br>
              <a:rPr lang="en-US" dirty="0" smtClean="0"/>
            </a:br>
            <a:r>
              <a:rPr lang="en-US" dirty="0" smtClean="0"/>
              <a:t>physics </a:t>
            </a:r>
            <a:r>
              <a:rPr lang="en-US" dirty="0" smtClean="0"/>
              <a:t>and detector issues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for both ILC and CLIC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</a:t>
            </a:r>
            <a:r>
              <a:rPr lang="en-US" sz="2400" dirty="0" err="1" smtClean="0">
                <a:hlinkClick r:id="rId3"/>
              </a:rPr>
              <a:t>cern.ch/lcd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Limitations of Gradient E</a:t>
            </a:r>
            <a:r>
              <a:rPr lang="en-US" sz="34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166813"/>
            <a:ext cx="9605962" cy="5335587"/>
          </a:xfrm>
        </p:spPr>
        <p:txBody>
          <a:bodyPr/>
          <a:lstStyle/>
          <a:p>
            <a:pPr eaLnBrk="1"/>
            <a:r>
              <a:rPr lang="en-US" sz="2300" dirty="0">
                <a:solidFill>
                  <a:srgbClr val="0000FF"/>
                </a:solidFill>
              </a:rPr>
              <a:t>Surface magnetic field</a:t>
            </a:r>
            <a:r>
              <a:rPr lang="en-US" sz="23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Pulsed surface heating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material fatigue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cracks</a:t>
            </a:r>
            <a:br>
              <a:rPr lang="en-US" sz="21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100" dirty="0">
              <a:solidFill>
                <a:schemeClr val="tx1"/>
              </a:solidFill>
            </a:endParaRP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RF break downs 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Break down rate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Operation efficiency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Erosion of surface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Dark current capture</a:t>
            </a:r>
            <a:r>
              <a:rPr lang="en-US" sz="2100" dirty="0" smtClean="0">
                <a:solidFill>
                  <a:schemeClr val="tx1"/>
                </a:solidFill>
              </a:rPr>
              <a:t/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/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Efficiency reduction, activation, detector backgrounds</a:t>
            </a:r>
            <a:br>
              <a:rPr lang="en-US" sz="21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100" b="1" dirty="0">
              <a:solidFill>
                <a:schemeClr val="tx1"/>
              </a:solidFill>
            </a:endParaRP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100" dirty="0">
                <a:solidFill>
                  <a:schemeClr val="tx1"/>
                </a:solidFill>
              </a:rPr>
            </a:br>
            <a:r>
              <a:rPr lang="en-US" sz="2100" dirty="0">
                <a:solidFill>
                  <a:schemeClr val="tx1"/>
                </a:solidFill>
              </a:rPr>
              <a:t>achievable </a:t>
            </a:r>
            <a:r>
              <a:rPr lang="en-US" sz="2100" i="1" dirty="0" err="1">
                <a:solidFill>
                  <a:schemeClr val="tx1"/>
                </a:solidFill>
              </a:rPr>
              <a:t>E</a:t>
            </a:r>
            <a:r>
              <a:rPr lang="en-US" sz="2100" i="1" baseline="-25000" dirty="0" err="1">
                <a:solidFill>
                  <a:schemeClr val="tx1"/>
                </a:solidFill>
              </a:rPr>
              <a:t>acc</a:t>
            </a:r>
            <a:r>
              <a:rPr lang="en-US" sz="2100" i="1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Other issues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US"/>
              <a:t>Many similar issues as ILC</a:t>
            </a:r>
          </a:p>
          <a:p>
            <a:pPr lvl="1" eaLnBrk="1"/>
            <a:r>
              <a:rPr lang="en-US">
                <a:ea typeface="ＭＳ Ｐゴシック" charset="-128"/>
              </a:rPr>
              <a:t>Collimation</a:t>
            </a:r>
          </a:p>
          <a:p>
            <a:pPr lvl="1" eaLnBrk="1"/>
            <a:r>
              <a:rPr lang="en-US">
                <a:ea typeface="ＭＳ Ｐゴシック" charset="-128"/>
              </a:rPr>
              <a:t>Final focus system</a:t>
            </a:r>
          </a:p>
          <a:p>
            <a:pPr lvl="1" eaLnBrk="1"/>
            <a:r>
              <a:rPr lang="en-US">
                <a:ea typeface="ＭＳ Ｐゴシック" charset="-128"/>
              </a:rPr>
              <a:t>Beam-beam effects</a:t>
            </a:r>
          </a:p>
          <a:p>
            <a:pPr lvl="1" eaLnBrk="1"/>
            <a:r>
              <a:rPr lang="en-US">
                <a:ea typeface="ＭＳ Ｐゴシック" charset="-128"/>
              </a:rPr>
              <a:t>Detector background</a:t>
            </a:r>
          </a:p>
          <a:p>
            <a:pPr lvl="1" eaLnBrk="1"/>
            <a:r>
              <a:rPr lang="en-US">
                <a:ea typeface="ＭＳ Ｐゴシック" charset="-128"/>
              </a:rPr>
              <a:t>Extraction of post collision beams</a:t>
            </a:r>
          </a:p>
          <a:p>
            <a:pPr lvl="1" eaLnBrk="1"/>
            <a:r>
              <a:rPr lang="en-US">
                <a:ea typeface="ＭＳ Ｐゴシック" charset="-128"/>
              </a:rPr>
              <a:t>Beam instrumentation</a:t>
            </a:r>
          </a:p>
          <a:p>
            <a:pPr lvl="1" eaLnBrk="1"/>
            <a:r>
              <a:rPr lang="en-US">
                <a:ea typeface="ＭＳ Ｐゴシック" charset="-128"/>
              </a:rPr>
              <a:t>Feed-backs</a:t>
            </a:r>
          </a:p>
          <a:p>
            <a:pPr lvl="1" eaLnBrk="1"/>
            <a:r>
              <a:rPr lang="en-US">
                <a:ea typeface="ＭＳ Ｐゴシック" charset="-128"/>
              </a:rPr>
              <a:t>Efficiency!</a:t>
            </a:r>
          </a:p>
          <a:p>
            <a:pPr lvl="1" eaLnBrk="1"/>
            <a:r>
              <a:rPr lang="en-US">
                <a:ea typeface="ＭＳ Ｐゴシック" charset="-128"/>
              </a:rPr>
              <a:t>…</a:t>
            </a:r>
          </a:p>
          <a:p>
            <a:pPr lvl="1" eaLnBrk="1"/>
            <a:endParaRPr lang="en-US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CLIC/ILC Collaboration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 sz="2400" dirty="0"/>
              <a:t>Constructive exchange of view with </a:t>
            </a:r>
            <a:r>
              <a:rPr lang="en-US" sz="2400" dirty="0" err="1"/>
              <a:t>B.Barish</a:t>
            </a:r>
            <a:r>
              <a:rPr lang="en-US" sz="2400" dirty="0"/>
              <a:t> during his visit at CERN in Nov 07				</a:t>
            </a:r>
            <a:r>
              <a:rPr lang="en-US" dirty="0">
                <a:hlinkClick r:id="rId2"/>
              </a:rPr>
              <a:t>http://www.linearcollider.org/cms/?pid=1000465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Focusing on subjects with </a:t>
            </a:r>
            <a:r>
              <a:rPr lang="en-US" dirty="0">
                <a:solidFill>
                  <a:srgbClr val="FF0000"/>
                </a:solidFill>
              </a:rPr>
              <a:t>strong synergy between CLIC &amp; ILC </a:t>
            </a:r>
            <a:r>
              <a:rPr lang="en-US" sz="1800" dirty="0"/>
              <a:t>	</a:t>
            </a:r>
          </a:p>
          <a:p>
            <a:pPr lvl="1"/>
            <a:r>
              <a:rPr lang="en-US" dirty="0">
                <a:ea typeface="ＭＳ Ｐゴシック" charset="-128"/>
              </a:rPr>
              <a:t>making the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best use of</a:t>
            </a:r>
            <a:r>
              <a:rPr lang="en-US" dirty="0">
                <a:ea typeface="ＭＳ Ｐゴシック" charset="-128"/>
              </a:rPr>
              <a:t> the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available resources</a:t>
            </a:r>
          </a:p>
          <a:p>
            <a:pPr lvl="1"/>
            <a:r>
              <a:rPr lang="en-US" dirty="0">
                <a:ea typeface="ＭＳ Ｐゴシック" charset="-128"/>
              </a:rPr>
              <a:t>adopting systems as similar as possible</a:t>
            </a:r>
          </a:p>
          <a:p>
            <a:pPr lvl="1"/>
            <a:r>
              <a:rPr lang="en-US" dirty="0">
                <a:ea typeface="ＭＳ Ｐゴシック" charset="-128"/>
              </a:rPr>
              <a:t>identifying and understanding the differences due to technology and energy (technical, cost….)</a:t>
            </a:r>
          </a:p>
          <a:p>
            <a:pPr lvl="1"/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developing common knowledge </a:t>
            </a:r>
            <a:r>
              <a:rPr lang="en-US" dirty="0">
                <a:ea typeface="ＭＳ Ｐゴシック" charset="-128"/>
              </a:rPr>
              <a:t>of both designs and technologies on status, advantages, issues and prospects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for the best use of future HEP</a:t>
            </a:r>
          </a:p>
          <a:p>
            <a:pPr lvl="1"/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preparing</a:t>
            </a:r>
            <a:r>
              <a:rPr lang="en-US" dirty="0">
                <a:ea typeface="ＭＳ Ｐゴシック" charset="-128"/>
              </a:rPr>
              <a:t> together the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future evaluation of </a:t>
            </a:r>
            <a:r>
              <a:rPr lang="en-US" dirty="0">
                <a:ea typeface="ＭＳ Ｐゴシック" charset="-128"/>
              </a:rPr>
              <a:t>the two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technologies</a:t>
            </a:r>
            <a:r>
              <a:rPr lang="en-US" dirty="0">
                <a:ea typeface="ＭＳ Ｐゴシック" charset="-128"/>
              </a:rPr>
              <a:t> by the Linear Collider Community made up of CLIC &amp; ILC experts</a:t>
            </a:r>
          </a:p>
          <a:p>
            <a:pPr lvl="1" algn="r">
              <a:buFont typeface="StarSymbol" charset="0"/>
              <a:buNone/>
            </a:pPr>
            <a:r>
              <a:rPr lang="en-US" dirty="0">
                <a:ea typeface="ＭＳ Ｐゴシック" charset="-128"/>
                <a:hlinkClick r:id="rId3"/>
              </a:rPr>
              <a:t>http://cern.ch/CLIC-Study/CLIC_ILC_Collab_Mtg/Index.htm</a:t>
            </a:r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CLIC/ILC Collaboration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288" y="849313"/>
            <a:ext cx="9510712" cy="56292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Technology and parameters are quite different</a:t>
            </a:r>
          </a:p>
          <a:p>
            <a:r>
              <a:rPr lang="en-US" sz="2400" dirty="0" smtClean="0"/>
              <a:t>Collaboration in working groups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on subjects with strong </a:t>
            </a:r>
            <a:r>
              <a:rPr lang="en-US" sz="2400" dirty="0" smtClean="0">
                <a:solidFill>
                  <a:srgbClr val="FF0000"/>
                </a:solidFill>
              </a:rPr>
              <a:t>synergy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between </a:t>
            </a:r>
            <a:r>
              <a:rPr lang="en-US" sz="2400" dirty="0">
                <a:solidFill>
                  <a:srgbClr val="FF0000"/>
                </a:solidFill>
              </a:rPr>
              <a:t>CLIC and ILC</a:t>
            </a:r>
            <a:r>
              <a:rPr lang="en-US" sz="2400" dirty="0" smtClean="0"/>
              <a:t>:</a:t>
            </a:r>
          </a:p>
          <a:p>
            <a:pPr lvl="2">
              <a:buFontTx/>
              <a:buNone/>
            </a:pPr>
            <a:r>
              <a:rPr lang="en-US" dirty="0" smtClean="0">
                <a:ea typeface="ＭＳ Ｐゴシック" charset="-128"/>
              </a:rPr>
              <a:t> 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1)</a:t>
            </a:r>
            <a:r>
              <a:rPr lang="en-US" dirty="0">
                <a:ea typeface="ＭＳ Ｐゴシック" charset="-128"/>
              </a:rPr>
              <a:t> 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Civil Engineering and Conventional Facilities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2) Beam Delivery Systems &amp; Machine Detector </a:t>
            </a:r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Interface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3) Detectors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4) Cost &amp; Schedule</a:t>
            </a:r>
          </a:p>
          <a:p>
            <a:pPr lvl="2"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5) Beam dynamics &amp; Beam </a:t>
            </a:r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Simulations</a:t>
            </a:r>
          </a:p>
          <a:p>
            <a:pPr lvl="2"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6) Positron </a:t>
            </a:r>
            <a:r>
              <a:rPr lang="en-US" dirty="0" smtClean="0">
                <a:ea typeface="ＭＳ Ｐゴシック" charset="-128"/>
              </a:rPr>
              <a:t>Generation</a:t>
            </a:r>
          </a:p>
          <a:p>
            <a:pPr lvl="2"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</a:rPr>
              <a:t>7) Damping Ring</a:t>
            </a:r>
            <a:endParaRPr lang="en-US" dirty="0" smtClean="0">
              <a:ea typeface="ＭＳ Ｐゴシック" charset="-128"/>
            </a:endParaRPr>
          </a:p>
          <a:p>
            <a:pPr lvl="2">
              <a:spcAft>
                <a:spcPts val="2013"/>
              </a:spcAft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8) General Issues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spcAft>
                <a:spcPts val="150"/>
              </a:spcAft>
            </a:pPr>
            <a:r>
              <a:rPr lang="en-US" sz="2400" dirty="0" smtClean="0"/>
              <a:t>Participation of CLIC experts to ILC meetings and ILC experts to CLIC </a:t>
            </a:r>
            <a:r>
              <a:rPr lang="en-US" sz="2400" dirty="0" smtClean="0"/>
              <a:t>meetings</a:t>
            </a:r>
          </a:p>
          <a:p>
            <a:pPr>
              <a:spcAft>
                <a:spcPts val="150"/>
              </a:spcAft>
            </a:pPr>
            <a:r>
              <a:rPr lang="en-US" dirty="0" smtClean="0"/>
              <a:t>Just had common workshop last week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57446" y="904874"/>
            <a:ext cx="9520258" cy="557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50" tIns="48226" rIns="96450" bIns="48226">
            <a:prstTxWarp prst="textNoShape">
              <a:avLst/>
            </a:prstTxWarp>
          </a:bodyPr>
          <a:lstStyle/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World-wide Consensus for a </a:t>
            </a:r>
            <a:r>
              <a:rPr lang="en-US" sz="2100" dirty="0"/>
              <a:t>Lepton Linear Collider</a:t>
            </a:r>
            <a:r>
              <a:rPr lang="en-US" sz="2100" dirty="0">
                <a:solidFill>
                  <a:schemeClr val="tx1"/>
                </a:solidFill>
              </a:rPr>
              <a:t> as the </a:t>
            </a:r>
            <a:r>
              <a:rPr lang="en-US" sz="2100" dirty="0"/>
              <a:t>next HEP facility</a:t>
            </a:r>
            <a:r>
              <a:rPr lang="en-US" sz="2100" dirty="0">
                <a:solidFill>
                  <a:schemeClr val="tx1"/>
                </a:solidFill>
              </a:rPr>
              <a:t> to complement LHC at the energy frontier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/>
              <a:t>Energy</a:t>
            </a:r>
            <a:r>
              <a:rPr lang="en-US" sz="2100" dirty="0">
                <a:solidFill>
                  <a:schemeClr val="tx1"/>
                </a:solidFill>
              </a:rPr>
              <a:t> range </a:t>
            </a:r>
            <a:r>
              <a:rPr lang="en-US" sz="2100" dirty="0"/>
              <a:t>&lt; 1 TeV </a:t>
            </a:r>
            <a:r>
              <a:rPr lang="en-US" sz="2100" dirty="0">
                <a:solidFill>
                  <a:schemeClr val="tx1"/>
                </a:solidFill>
              </a:rPr>
              <a:t>accessible by</a:t>
            </a:r>
            <a:r>
              <a:rPr lang="en-US" sz="2100" dirty="0"/>
              <a:t> ILC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/>
              <a:t>CLIC</a:t>
            </a:r>
            <a:r>
              <a:rPr lang="en-US" sz="2100" dirty="0">
                <a:solidFill>
                  <a:schemeClr val="tx1"/>
                </a:solidFill>
              </a:rPr>
              <a:t> technology based on </a:t>
            </a:r>
            <a:endParaRPr lang="en-US" sz="2100" dirty="0" smtClean="0">
              <a:solidFill>
                <a:schemeClr val="tx1"/>
              </a:solidFill>
            </a:endParaRPr>
          </a:p>
          <a:p>
            <a:pPr marL="1409700" lvl="2" indent="-217488" defTabSz="868363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1900" dirty="0" smtClean="0"/>
              <a:t> normal </a:t>
            </a:r>
            <a:r>
              <a:rPr lang="en-US" sz="1900" dirty="0"/>
              <a:t>conducting RF structures</a:t>
            </a:r>
            <a:r>
              <a:rPr lang="en-US" sz="1900" dirty="0">
                <a:solidFill>
                  <a:schemeClr val="tx1"/>
                </a:solidFill>
              </a:rPr>
              <a:t> at </a:t>
            </a:r>
            <a:r>
              <a:rPr lang="en-US" sz="1900" dirty="0"/>
              <a:t>high frequency</a:t>
            </a:r>
            <a:endParaRPr lang="en-US" sz="1900" dirty="0" smtClean="0"/>
          </a:p>
          <a:p>
            <a:pPr marL="1409700" lvl="2" indent="-217488" defTabSz="868363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1900" dirty="0" smtClean="0"/>
              <a:t> two</a:t>
            </a:r>
            <a:r>
              <a:rPr lang="en-US" sz="1900" dirty="0"/>
              <a:t>-beam scheme</a:t>
            </a:r>
            <a:endParaRPr lang="en-US" sz="1900" dirty="0">
              <a:solidFill>
                <a:schemeClr val="tx1"/>
              </a:solidFill>
            </a:endParaRP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only possible scheme to extend collider beam energy into </a:t>
            </a:r>
            <a:r>
              <a:rPr lang="en-US" sz="2100" dirty="0"/>
              <a:t>Multi-TeV energy</a:t>
            </a:r>
            <a:r>
              <a:rPr lang="en-US" sz="2100" dirty="0">
                <a:solidFill>
                  <a:schemeClr val="tx1"/>
                </a:solidFill>
              </a:rPr>
              <a:t> range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Very </a:t>
            </a:r>
            <a:r>
              <a:rPr lang="en-US" sz="2100" dirty="0"/>
              <a:t>promising results</a:t>
            </a:r>
            <a:r>
              <a:rPr lang="en-US" sz="2100" dirty="0">
                <a:solidFill>
                  <a:schemeClr val="tx1"/>
                </a:solidFill>
              </a:rPr>
              <a:t> but technology not mature yet, requires </a:t>
            </a:r>
            <a:r>
              <a:rPr lang="en-US" sz="2100" dirty="0"/>
              <a:t>challenging R&amp;D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CLIC-related key issues addressed in CTF3 by </a:t>
            </a:r>
            <a:r>
              <a:rPr lang="en-US" sz="2100" dirty="0" smtClean="0">
                <a:solidFill>
                  <a:schemeClr val="tx1"/>
                </a:solidFill>
              </a:rPr>
              <a:t>2011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 smtClean="0">
                <a:solidFill>
                  <a:schemeClr val="tx1"/>
                </a:solidFill>
              </a:rPr>
              <a:t>CLIC Conceptual Design Report planned for mid 2011</a:t>
            </a:r>
            <a:br>
              <a:rPr lang="en-US" sz="2100" dirty="0" smtClean="0">
                <a:solidFill>
                  <a:schemeClr val="tx1"/>
                </a:solidFill>
              </a:rPr>
            </a:br>
            <a:endParaRPr lang="en-US" sz="2100" dirty="0" smtClean="0">
              <a:solidFill>
                <a:schemeClr val="tx1"/>
              </a:solidFill>
            </a:endParaRP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 smtClean="0">
                <a:solidFill>
                  <a:schemeClr val="tx1"/>
                </a:solidFill>
              </a:rPr>
              <a:t>LHC (or </a:t>
            </a:r>
            <a:r>
              <a:rPr lang="en-US" sz="2100" dirty="0" err="1" smtClean="0">
                <a:solidFill>
                  <a:schemeClr val="tx1"/>
                </a:solidFill>
              </a:rPr>
              <a:t>Tevatron</a:t>
            </a:r>
            <a:r>
              <a:rPr lang="en-US" sz="2100" dirty="0" smtClean="0">
                <a:solidFill>
                  <a:schemeClr val="tx1"/>
                </a:solidFill>
              </a:rPr>
              <a:t>) physics discoveries (&gt;2012) will tell which way to go … 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13517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Documentation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819363"/>
            <a:ext cx="9906000" cy="5749713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2000" dirty="0"/>
              <a:t>General documentation about the CLIC </a:t>
            </a:r>
            <a:r>
              <a:rPr lang="en-US" sz="2000" dirty="0" smtClean="0"/>
              <a:t>study:			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</a:t>
            </a:r>
            <a:r>
              <a:rPr lang="en-US" sz="2000" dirty="0" smtClean="0">
                <a:hlinkClick r:id="rId2"/>
              </a:rPr>
              <a:t>/CLIC-</a:t>
            </a:r>
            <a:r>
              <a:rPr lang="en-US" sz="2000" dirty="0" err="1" smtClean="0">
                <a:hlinkClick r:id="rId2"/>
              </a:rPr>
              <a:t>s</a:t>
            </a:r>
            <a:r>
              <a:rPr lang="en-US" sz="2000" dirty="0" err="1" smtClean="0">
                <a:hlinkClick r:id="rId2"/>
              </a:rPr>
              <a:t>tudy.org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scheme description:</a:t>
            </a:r>
            <a:br>
              <a:rPr lang="en-US" sz="2000" dirty="0"/>
            </a:br>
            <a:r>
              <a:rPr lang="en-US" sz="2000" dirty="0"/>
              <a:t>						</a:t>
            </a:r>
            <a:r>
              <a:rPr lang="en-US" sz="2000" dirty="0">
                <a:hlinkClick r:id="rId3"/>
              </a:rPr>
              <a:t>http://preprints.cern.ch/yellowrep/2000/2000-008/p1.</a:t>
            </a:r>
            <a:r>
              <a:rPr lang="en-US" sz="2000" dirty="0" smtClean="0">
                <a:hlinkClick r:id="rId3"/>
              </a:rPr>
              <a:t>pdf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CERN </a:t>
            </a:r>
            <a:r>
              <a:rPr lang="en-US" sz="2000" dirty="0" smtClean="0"/>
              <a:t>Bulletin article:</a:t>
            </a:r>
            <a:br>
              <a:rPr lang="en-US" sz="2000" dirty="0" smtClean="0"/>
            </a:br>
            <a:r>
              <a:rPr lang="en-US" sz="1400" dirty="0" smtClean="0">
                <a:hlinkClick r:id="rId4"/>
              </a:rPr>
              <a:t>http://cdsweb.cern.ch/journal/article?issue</a:t>
            </a:r>
            <a:r>
              <a:rPr lang="en-US" sz="1400" dirty="0" smtClean="0">
                <a:hlinkClick r:id="rId4"/>
              </a:rPr>
              <a:t>=28/2009&amp;name=</a:t>
            </a:r>
            <a:r>
              <a:rPr lang="en-US" sz="1400" dirty="0" smtClean="0">
                <a:hlinkClick r:id="rId4"/>
              </a:rPr>
              <a:t>CERNBulletin&amp;category</a:t>
            </a:r>
            <a:r>
              <a:rPr lang="en-US" sz="1400" dirty="0" smtClean="0">
                <a:hlinkClick r:id="rId4"/>
              </a:rPr>
              <a:t>=News%20Articles&amp;number=1&amp;ln=en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</a:t>
            </a:r>
            <a:r>
              <a:rPr lang="en-US" sz="2000" dirty="0" smtClean="0"/>
              <a:t>Physics						</a:t>
            </a:r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</a:t>
            </a:r>
            <a:r>
              <a:rPr lang="en-US" sz="2000" dirty="0">
                <a:hlinkClick r:id="rId5"/>
              </a:rPr>
              <a:t>clicphysics.web.cern.ch/CLICphysics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Test Facility: </a:t>
            </a:r>
            <a:r>
              <a:rPr lang="en-US" sz="2000" dirty="0" smtClean="0"/>
              <a:t>CTF3			 </a:t>
            </a:r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://ctf3.home.cern.ch/ctf3/CTFindex.</a:t>
            </a:r>
            <a:r>
              <a:rPr lang="en-US" sz="2000" dirty="0" smtClean="0">
                <a:hlinkClick r:id="rId6"/>
              </a:rPr>
              <a:t>htm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technological challenges (CERN Academic Training)</a:t>
            </a:r>
            <a:br>
              <a:rPr lang="en-US" sz="2000" dirty="0"/>
            </a:br>
            <a:r>
              <a:rPr lang="en-US" sz="2000" dirty="0"/>
              <a:t>					  </a:t>
            </a:r>
            <a:r>
              <a:rPr lang="en-US" sz="2000" dirty="0" smtClean="0"/>
              <a:t> 	</a:t>
            </a:r>
            <a:r>
              <a:rPr lang="en-US" sz="2000" dirty="0" smtClean="0">
                <a:solidFill>
                  <a:srgbClr val="0000FF"/>
                </a:solidFill>
                <a:hlinkClick r:id="rId7"/>
              </a:rPr>
              <a:t>http</a:t>
            </a:r>
            <a:r>
              <a:rPr lang="en-US" sz="2000" dirty="0">
                <a:solidFill>
                  <a:srgbClr val="0000FF"/>
                </a:solidFill>
                <a:hlinkClick r:id="rId7"/>
              </a:rPr>
              <a:t>://</a:t>
            </a:r>
            <a:r>
              <a:rPr lang="en-US" sz="2000" dirty="0">
                <a:solidFill>
                  <a:srgbClr val="0000FF"/>
                </a:solidFill>
                <a:hlinkClick r:id="rId7"/>
              </a:rPr>
              <a:t>indico.cern.ch/conferenceDisplay.py?confId=</a:t>
            </a:r>
            <a:r>
              <a:rPr lang="en-US" sz="2000" dirty="0" smtClean="0">
                <a:solidFill>
                  <a:srgbClr val="0000FF"/>
                </a:solidFill>
                <a:hlinkClick r:id="rId7"/>
              </a:rPr>
              <a:t>a057972</a:t>
            </a:r>
            <a:endParaRPr lang="en-US" sz="1800" b="1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000" dirty="0"/>
              <a:t>CLIC Workshop </a:t>
            </a:r>
            <a:r>
              <a:rPr lang="en-US" sz="2000" dirty="0" smtClean="0"/>
              <a:t>2009</a:t>
            </a:r>
            <a:r>
              <a:rPr lang="en-US" sz="2000" dirty="0" smtClean="0"/>
              <a:t> 	</a:t>
            </a:r>
            <a:r>
              <a:rPr lang="en-US" sz="2000" dirty="0" smtClean="0"/>
              <a:t>	</a:t>
            </a:r>
            <a:br>
              <a:rPr lang="en-US" sz="2000" dirty="0" smtClean="0"/>
            </a:br>
            <a:r>
              <a:rPr lang="en-US" sz="2000" dirty="0" smtClean="0"/>
              <a:t>			</a:t>
            </a:r>
            <a:r>
              <a:rPr lang="en-US" sz="2000" dirty="0" smtClean="0"/>
              <a:t>				</a:t>
            </a:r>
            <a:r>
              <a:rPr lang="en-US" sz="2000" dirty="0" smtClean="0">
                <a:hlinkClick r:id="rId8"/>
              </a:rPr>
              <a:t>http</a:t>
            </a:r>
            <a:r>
              <a:rPr lang="en-US" sz="2000" dirty="0" smtClean="0">
                <a:hlinkClick r:id="rId8"/>
              </a:rPr>
              <a:t>://indico.cern.ch/conferenceDisplay.py?confId=</a:t>
            </a:r>
            <a:r>
              <a:rPr lang="en-US" sz="2000" dirty="0" smtClean="0">
                <a:hlinkClick r:id="rId8"/>
              </a:rPr>
              <a:t>45580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 smtClean="0"/>
              <a:t>Int. Linear </a:t>
            </a:r>
            <a:r>
              <a:rPr lang="en-US" sz="2000" dirty="0" smtClean="0"/>
              <a:t>Collider Workshop 2010</a:t>
            </a:r>
            <a:r>
              <a:rPr lang="en-US" sz="2000" dirty="0" smtClean="0"/>
              <a:t> </a:t>
            </a:r>
            <a:r>
              <a:rPr lang="en-US" sz="2000" dirty="0" smtClean="0"/>
              <a:t>(most actual information)</a:t>
            </a:r>
            <a:r>
              <a:rPr lang="en-US" sz="2000" dirty="0" smtClean="0"/>
              <a:t> 					</a:t>
            </a:r>
          </a:p>
          <a:p>
            <a:pPr algn="r">
              <a:lnSpc>
                <a:spcPct val="80000"/>
              </a:lnSpc>
              <a:buNone/>
            </a:pPr>
            <a:r>
              <a:rPr lang="en-US" sz="2000" dirty="0" smtClean="0">
                <a:hlinkClick r:id="rId9"/>
              </a:rPr>
              <a:t>https</a:t>
            </a:r>
            <a:r>
              <a:rPr lang="en-US" sz="2000" dirty="0" smtClean="0">
                <a:hlinkClick r:id="rId9"/>
              </a:rPr>
              <a:t>://espace.cern.ch/</a:t>
            </a:r>
            <a:r>
              <a:rPr lang="en-US" sz="2000" dirty="0" smtClean="0">
                <a:hlinkClick r:id="rId9"/>
              </a:rPr>
              <a:t>LC2010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EDMS</a:t>
            </a:r>
            <a:r>
              <a:rPr lang="en-US" sz="2000" dirty="0" smtClean="0">
                <a:solidFill>
                  <a:srgbClr val="0000FF"/>
                </a:solidFill>
              </a:rPr>
              <a:t>								</a:t>
            </a:r>
            <a:r>
              <a:rPr lang="en-US" sz="2000" dirty="0" smtClean="0">
                <a:solidFill>
                  <a:srgbClr val="0000FF"/>
                </a:solidFill>
                <a:hlinkClick r:id="rId10"/>
              </a:rPr>
              <a:t>http://edms.cern.ch/nav/CERN-0000060014</a:t>
            </a:r>
            <a:endParaRPr lang="en-US" sz="2000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ACE (advisory committee meeting)	</a:t>
            </a:r>
            <a:br>
              <a:rPr lang="en-US" sz="2000" dirty="0" smtClean="0"/>
            </a:br>
            <a:r>
              <a:rPr lang="en-US" sz="2000" dirty="0" smtClean="0"/>
              <a:t>						</a:t>
            </a:r>
            <a:r>
              <a:rPr lang="en-US" sz="2000" dirty="0" smtClean="0">
                <a:hlinkClick r:id="rId11"/>
              </a:rPr>
              <a:t>http://</a:t>
            </a:r>
            <a:r>
              <a:rPr lang="en-US" sz="2000" dirty="0" err="1" smtClean="0">
                <a:hlinkClick r:id="rId11"/>
              </a:rPr>
              <a:t>indico.cern.ch/conferenceDisplay.py?confId</a:t>
            </a:r>
            <a:r>
              <a:rPr lang="en-US" sz="2000" dirty="0" smtClean="0">
                <a:hlinkClick r:id="rId11"/>
              </a:rPr>
              <a:t>=58072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meeting (parameter table)						 </a:t>
            </a:r>
            <a:r>
              <a:rPr lang="en-US" sz="2000" dirty="0" smtClean="0">
                <a:hlinkClick r:id="rId12"/>
              </a:rPr>
              <a:t>http://cern.ch/clic-meeting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parameter note							</a:t>
            </a:r>
            <a:r>
              <a:rPr lang="en-US" sz="2000" dirty="0" smtClean="0">
                <a:hlinkClick r:id="rId13"/>
              </a:rPr>
              <a:t>http://cern.ch/tecker/par2007.pdf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notes						 </a:t>
            </a:r>
            <a:r>
              <a:rPr lang="en-US" sz="2000" dirty="0" smtClean="0">
                <a:hlinkClick r:id="rId14"/>
              </a:rPr>
              <a:t>http://cdsweb.cern.ch/collection/CLIC%20Notes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137219" name="Content Placeholder 2"/>
          <p:cNvSpPr>
            <a:spLocks noGrp="1"/>
          </p:cNvSpPr>
          <p:nvPr>
            <p:ph idx="4294967295"/>
          </p:nvPr>
        </p:nvSpPr>
        <p:spPr>
          <a:xfrm>
            <a:off x="300038" y="1127125"/>
            <a:ext cx="9605962" cy="5375275"/>
          </a:xfrm>
        </p:spPr>
        <p:txBody>
          <a:bodyPr/>
          <a:lstStyle/>
          <a:p>
            <a:r>
              <a:rPr lang="en-GB" dirty="0"/>
              <a:t>First of all: </a:t>
            </a:r>
            <a:r>
              <a:rPr lang="en-GB" dirty="0">
                <a:solidFill>
                  <a:srgbClr val="FF0000"/>
                </a:solidFill>
              </a:rPr>
              <a:t>THANK YOU!	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For being so brave to follow all this lecture (I hope!) </a:t>
            </a:r>
            <a:r>
              <a:rPr lang="en-GB" dirty="0" err="1">
                <a:sym typeface="Wingdings" charset="2"/>
              </a:rPr>
              <a:t></a:t>
            </a:r>
            <a:r>
              <a:rPr lang="en-GB" dirty="0">
                <a:sym typeface="Wingdings" charset="2"/>
              </a:rPr>
              <a:t/>
            </a:r>
            <a:br>
              <a:rPr lang="en-GB" dirty="0">
                <a:sym typeface="Wingdings" charset="2"/>
              </a:rPr>
            </a:br>
            <a:endParaRPr lang="en-GB" dirty="0">
              <a:sym typeface="Wingdings" charset="2"/>
            </a:endParaRPr>
          </a:p>
          <a:p>
            <a:r>
              <a:rPr lang="en-GB" dirty="0">
                <a:sym typeface="Wingdings" charset="2"/>
              </a:rPr>
              <a:t>Thanks to everyone from whom I picked some material:</a:t>
            </a:r>
            <a:br>
              <a:rPr lang="en-GB" dirty="0">
                <a:sym typeface="Wingdings" charset="2"/>
              </a:rPr>
            </a:br>
            <a:r>
              <a:rPr lang="en-GB" dirty="0">
                <a:sym typeface="Wingdings" charset="2"/>
              </a:rPr>
              <a:t/>
            </a:r>
            <a:br>
              <a:rPr lang="en-GB" dirty="0">
                <a:sym typeface="Wingdings" charset="2"/>
              </a:rPr>
            </a:br>
            <a:r>
              <a:rPr lang="en-GB" i="1" dirty="0">
                <a:sym typeface="Wingdings" charset="2"/>
              </a:rPr>
              <a:t>Chris </a:t>
            </a:r>
            <a:r>
              <a:rPr lang="en-GB" i="1" dirty="0" err="1">
                <a:sym typeface="Wingdings" charset="2"/>
              </a:rPr>
              <a:t>Adolphsen</a:t>
            </a:r>
            <a:r>
              <a:rPr lang="en-GB" i="1" dirty="0">
                <a:sym typeface="Wingdings" charset="2"/>
              </a:rPr>
              <a:t>, Markus </a:t>
            </a:r>
            <a:r>
              <a:rPr lang="en-GB" i="1" dirty="0" err="1">
                <a:sym typeface="Wingdings" charset="2"/>
              </a:rPr>
              <a:t>Aicheler</a:t>
            </a:r>
            <a:r>
              <a:rPr lang="en-GB" i="1" dirty="0">
                <a:sym typeface="Wingdings" charset="2"/>
              </a:rPr>
              <a:t>, Alexandra </a:t>
            </a:r>
            <a:r>
              <a:rPr lang="en-GB" i="1" dirty="0" err="1">
                <a:sym typeface="Wingdings" charset="2"/>
              </a:rPr>
              <a:t>Andersson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>
                <a:sym typeface="Wingdings" charset="2"/>
              </a:rPr>
              <a:t>Fanouria</a:t>
            </a:r>
            <a:r>
              <a:rPr lang="en-GB" i="1" dirty="0">
                <a:sym typeface="Wingdings" charset="2"/>
              </a:rPr>
              <a:t> Antoniou, Barry </a:t>
            </a:r>
            <a:r>
              <a:rPr lang="en-GB" i="1" dirty="0" err="1">
                <a:sym typeface="Wingdings" charset="2"/>
              </a:rPr>
              <a:t>Barish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>
                <a:sym typeface="Wingdings" charset="2"/>
              </a:rPr>
              <a:t>Caterina</a:t>
            </a:r>
            <a:r>
              <a:rPr lang="en-GB" i="1" dirty="0">
                <a:sym typeface="Wingdings" charset="2"/>
              </a:rPr>
              <a:t> </a:t>
            </a:r>
            <a:r>
              <a:rPr lang="en-GB" i="1" dirty="0" err="1">
                <a:sym typeface="Wingdings" charset="2"/>
              </a:rPr>
              <a:t>Biscari</a:t>
            </a:r>
            <a:r>
              <a:rPr lang="en-GB" i="1" dirty="0">
                <a:sym typeface="Wingdings" charset="2"/>
              </a:rPr>
              <a:t>, Hans Braun</a:t>
            </a:r>
            <a:r>
              <a:rPr lang="en-GB" i="1" dirty="0" smtClean="0">
                <a:sym typeface="Wingdings" charset="2"/>
              </a:rPr>
              <a:t>, Arno </a:t>
            </a:r>
            <a:r>
              <a:rPr lang="en-GB" i="1" dirty="0" err="1" smtClean="0">
                <a:sym typeface="Wingdings" charset="2"/>
              </a:rPr>
              <a:t>Candel</a:t>
            </a:r>
            <a:r>
              <a:rPr lang="en-GB" i="1" dirty="0" smtClean="0">
                <a:sym typeface="Wingdings" charset="2"/>
              </a:rPr>
              <a:t>, </a:t>
            </a:r>
            <a:r>
              <a:rPr lang="en-GB" i="1" dirty="0">
                <a:sym typeface="Wingdings" charset="2"/>
              </a:rPr>
              <a:t>Roberto </a:t>
            </a:r>
            <a:r>
              <a:rPr lang="en-GB" i="1" dirty="0" err="1">
                <a:sym typeface="Wingdings" charset="2"/>
              </a:rPr>
              <a:t>Corsini</a:t>
            </a:r>
            <a:r>
              <a:rPr lang="en-GB" i="1" dirty="0">
                <a:sym typeface="Wingdings" charset="2"/>
              </a:rPr>
              <a:t>, Jean-Pierre </a:t>
            </a:r>
            <a:r>
              <a:rPr lang="en-GB" i="1" dirty="0" err="1">
                <a:sym typeface="Wingdings" charset="2"/>
              </a:rPr>
              <a:t>Delahaye</a:t>
            </a:r>
            <a:r>
              <a:rPr lang="en-GB" i="1" dirty="0">
                <a:sym typeface="Wingdings" charset="2"/>
              </a:rPr>
              <a:t>, Steffen </a:t>
            </a:r>
            <a:r>
              <a:rPr lang="en-GB" i="1" dirty="0" err="1">
                <a:sym typeface="Wingdings" charset="2"/>
              </a:rPr>
              <a:t>Doebert</a:t>
            </a:r>
            <a:r>
              <a:rPr lang="en-GB" i="1" dirty="0">
                <a:sym typeface="Wingdings" charset="2"/>
              </a:rPr>
              <a:t>,</a:t>
            </a:r>
            <a:r>
              <a:rPr lang="en-GB" i="1" dirty="0" smtClean="0">
                <a:sym typeface="Wingdings" charset="2"/>
              </a:rPr>
              <a:t> </a:t>
            </a:r>
            <a:r>
              <a:rPr lang="en-GB" i="1" dirty="0" err="1" smtClean="0">
                <a:sym typeface="Wingdings" charset="2"/>
              </a:rPr>
              <a:t>Alexey</a:t>
            </a:r>
            <a:r>
              <a:rPr lang="en-GB" i="1" dirty="0" smtClean="0">
                <a:sym typeface="Wingdings" charset="2"/>
              </a:rPr>
              <a:t> </a:t>
            </a:r>
            <a:r>
              <a:rPr lang="en-GB" i="1" dirty="0" err="1" smtClean="0">
                <a:sym typeface="Wingdings" charset="2"/>
              </a:rPr>
              <a:t>Dubrovskiy</a:t>
            </a:r>
            <a:r>
              <a:rPr lang="en-GB" i="1" dirty="0" smtClean="0">
                <a:sym typeface="Wingdings" charset="2"/>
              </a:rPr>
              <a:t>, Brian </a:t>
            </a:r>
            <a:r>
              <a:rPr lang="en-GB" i="1" dirty="0">
                <a:sym typeface="Wingdings" charset="2"/>
              </a:rPr>
              <a:t>Forster, S. Fukuda,  Günther </a:t>
            </a:r>
            <a:r>
              <a:rPr lang="en-GB" i="1" dirty="0" err="1">
                <a:sym typeface="Wingdings" charset="2"/>
              </a:rPr>
              <a:t>Geschonke</a:t>
            </a:r>
            <a:r>
              <a:rPr lang="en-GB" i="1" dirty="0">
                <a:sym typeface="Wingdings" charset="2"/>
              </a:rPr>
              <a:t>,</a:t>
            </a:r>
            <a:r>
              <a:rPr lang="en-GB" i="1" dirty="0" smtClean="0">
                <a:sym typeface="Wingdings" charset="2"/>
              </a:rPr>
              <a:t> </a:t>
            </a:r>
            <a:r>
              <a:rPr lang="en-GB" i="1" dirty="0" err="1" smtClean="0">
                <a:sym typeface="Wingdings" charset="2"/>
              </a:rPr>
              <a:t>Alexey</a:t>
            </a:r>
            <a:r>
              <a:rPr lang="en-GB" i="1" dirty="0" smtClean="0">
                <a:sym typeface="Wingdings" charset="2"/>
              </a:rPr>
              <a:t> </a:t>
            </a:r>
            <a:r>
              <a:rPr lang="en-GB" i="1" dirty="0" err="1" smtClean="0">
                <a:sym typeface="Wingdings" charset="2"/>
              </a:rPr>
              <a:t>Grudiev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 smtClean="0">
                <a:sym typeface="Wingdings" charset="2"/>
              </a:rPr>
              <a:t>Samuli</a:t>
            </a:r>
            <a:r>
              <a:rPr lang="en-GB" i="1" dirty="0" smtClean="0">
                <a:sym typeface="Wingdings" charset="2"/>
              </a:rPr>
              <a:t> </a:t>
            </a:r>
            <a:r>
              <a:rPr lang="en-GB" i="1" dirty="0" err="1" smtClean="0">
                <a:sym typeface="Wingdings" charset="2"/>
              </a:rPr>
              <a:t>Heikkinen</a:t>
            </a:r>
            <a:r>
              <a:rPr lang="en-GB" i="1" dirty="0">
                <a:sym typeface="Wingdings" charset="2"/>
              </a:rPr>
              <a:t>,</a:t>
            </a:r>
            <a:r>
              <a:rPr lang="en-GB" i="1" dirty="0" smtClean="0">
                <a:sym typeface="Wingdings" charset="2"/>
              </a:rPr>
              <a:t> </a:t>
            </a:r>
            <a:r>
              <a:rPr lang="en-US" i="1" dirty="0" err="1" smtClean="0">
                <a:sym typeface="Wingdings" charset="2"/>
              </a:rPr>
              <a:t>Oleksiy</a:t>
            </a:r>
            <a:r>
              <a:rPr lang="en-US" i="1" dirty="0" smtClean="0">
                <a:sym typeface="Wingdings" charset="2"/>
              </a:rPr>
              <a:t> </a:t>
            </a:r>
            <a:r>
              <a:rPr lang="en-US" i="1" dirty="0" err="1" smtClean="0">
                <a:sym typeface="Wingdings" charset="2"/>
              </a:rPr>
              <a:t>Kononenko</a:t>
            </a:r>
            <a:r>
              <a:rPr lang="en-US" i="1" dirty="0" smtClean="0">
                <a:sym typeface="Wingdings" charset="2"/>
              </a:rPr>
              <a:t>, </a:t>
            </a:r>
            <a:r>
              <a:rPr lang="en-GB" i="1" dirty="0" smtClean="0">
                <a:sym typeface="Wingdings" charset="2"/>
              </a:rPr>
              <a:t>Alban </a:t>
            </a:r>
            <a:r>
              <a:rPr lang="en-GB" i="1" dirty="0" err="1">
                <a:sym typeface="Wingdings" charset="2"/>
              </a:rPr>
              <a:t>Mosnier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>
                <a:sym typeface="Wingdings" charset="2"/>
              </a:rPr>
              <a:t>Yannis</a:t>
            </a:r>
            <a:r>
              <a:rPr lang="en-GB" i="1" dirty="0">
                <a:sym typeface="Wingdings" charset="2"/>
              </a:rPr>
              <a:t> </a:t>
            </a:r>
            <a:r>
              <a:rPr lang="en-GB" i="1" dirty="0" err="1">
                <a:sym typeface="Wingdings" charset="2"/>
              </a:rPr>
              <a:t>Papaphilipou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smtClean="0">
                <a:sym typeface="Wingdings" charset="2"/>
              </a:rPr>
              <a:t>Stefano </a:t>
            </a:r>
            <a:r>
              <a:rPr lang="en-GB" i="1" dirty="0" err="1" smtClean="0">
                <a:sym typeface="Wingdings" charset="2"/>
              </a:rPr>
              <a:t>Redaelli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>
                <a:sym typeface="Wingdings" charset="2"/>
              </a:rPr>
              <a:t>Germana</a:t>
            </a:r>
            <a:r>
              <a:rPr lang="en-GB" i="1" dirty="0">
                <a:sym typeface="Wingdings" charset="2"/>
              </a:rPr>
              <a:t> </a:t>
            </a:r>
            <a:r>
              <a:rPr lang="en-GB" i="1" dirty="0" err="1">
                <a:sym typeface="Wingdings" charset="2"/>
              </a:rPr>
              <a:t>Riddone</a:t>
            </a:r>
            <a:r>
              <a:rPr lang="en-GB" i="1" dirty="0">
                <a:sym typeface="Wingdings" charset="2"/>
              </a:rPr>
              <a:t>, Louis </a:t>
            </a:r>
            <a:r>
              <a:rPr lang="en-GB" i="1" dirty="0" err="1">
                <a:sym typeface="Wingdings" charset="2"/>
              </a:rPr>
              <a:t>Rinolfi</a:t>
            </a:r>
            <a:r>
              <a:rPr lang="en-GB" i="1" dirty="0">
                <a:sym typeface="Wingdings" charset="2"/>
              </a:rPr>
              <a:t>, Daniel Schulte, </a:t>
            </a:r>
            <a:r>
              <a:rPr lang="en-GB" i="1" dirty="0" smtClean="0">
                <a:sym typeface="Wingdings" charset="2"/>
              </a:rPr>
              <a:t>Igor </a:t>
            </a:r>
            <a:r>
              <a:rPr lang="en-GB" i="1" dirty="0" err="1" smtClean="0">
                <a:sym typeface="Wingdings" charset="2"/>
              </a:rPr>
              <a:t>Syratchev</a:t>
            </a:r>
            <a:r>
              <a:rPr lang="en-GB" i="1" dirty="0">
                <a:sym typeface="Wingdings" charset="2"/>
              </a:rPr>
              <a:t>, Helga </a:t>
            </a:r>
            <a:r>
              <a:rPr lang="en-GB" i="1" dirty="0" err="1">
                <a:sym typeface="Wingdings" charset="2"/>
              </a:rPr>
              <a:t>Timkó</a:t>
            </a:r>
            <a:r>
              <a:rPr lang="en-GB" i="1" dirty="0">
                <a:sym typeface="Wingdings" charset="2"/>
              </a:rPr>
              <a:t>, Rogelio Tomas, </a:t>
            </a:r>
            <a:r>
              <a:rPr lang="en-GB" i="1" dirty="0" err="1">
                <a:sym typeface="Wingdings" charset="2"/>
              </a:rPr>
              <a:t>Faya</a:t>
            </a:r>
            <a:r>
              <a:rPr lang="en-GB" i="1" dirty="0">
                <a:sym typeface="Wingdings" charset="2"/>
              </a:rPr>
              <a:t> Wang, </a:t>
            </a:r>
            <a:r>
              <a:rPr lang="en-GB" i="1" dirty="0" smtClean="0">
                <a:sym typeface="Wingdings" charset="2"/>
              </a:rPr>
              <a:t>Walter </a:t>
            </a:r>
            <a:r>
              <a:rPr lang="en-GB" i="1" dirty="0" err="1" smtClean="0">
                <a:sym typeface="Wingdings" charset="2"/>
              </a:rPr>
              <a:t>Wuensch</a:t>
            </a:r>
            <a:r>
              <a:rPr lang="en-GB" i="1" dirty="0">
                <a:sym typeface="Wingdings" charset="2"/>
              </a:rPr>
              <a:t>, </a:t>
            </a:r>
            <a:r>
              <a:rPr lang="en-GB" i="1" dirty="0" err="1">
                <a:sym typeface="Wingdings" charset="2"/>
              </a:rPr>
              <a:t>S.Yamaguchi</a:t>
            </a:r>
            <a:r>
              <a:rPr lang="en-GB" i="1" dirty="0">
                <a:sym typeface="Wingdings" charset="2"/>
              </a:rPr>
              <a:t/>
            </a:r>
            <a:br>
              <a:rPr lang="en-GB" i="1" dirty="0">
                <a:sym typeface="Wingdings" charset="2"/>
              </a:rPr>
            </a:br>
            <a:r>
              <a:rPr lang="en-GB" i="1" dirty="0">
                <a:sym typeface="Wingdings" charset="2"/>
              </a:rPr>
              <a:t>+ everyone I forgot</a:t>
            </a:r>
          </a:p>
          <a:p>
            <a:pPr>
              <a:buFont typeface="StarSymbol" charset="0"/>
              <a:buNone/>
            </a:pPr>
            <a:endParaRPr lang="en-GB" dirty="0">
              <a:sym typeface="Wingdings" charset="2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6319" t="2229" r="5994" b="16441"/>
          <a:stretch>
            <a:fillRect/>
          </a:stretch>
        </p:blipFill>
        <p:spPr bwMode="auto">
          <a:xfrm>
            <a:off x="185740" y="815978"/>
            <a:ext cx="3424237" cy="2443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 l="8058" r="5864" b="19867"/>
          <a:stretch>
            <a:fillRect/>
          </a:stretch>
        </p:blipFill>
        <p:spPr bwMode="auto">
          <a:xfrm>
            <a:off x="247650" y="3378204"/>
            <a:ext cx="3162300" cy="3179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6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Pulsed surface heating - Fatigue</a:t>
            </a:r>
          </a:p>
        </p:txBody>
      </p:sp>
      <p:sp>
        <p:nvSpPr>
          <p:cNvPr id="23557" name="Content Placeholder 4"/>
          <p:cNvSpPr>
            <a:spLocks noGrp="1"/>
          </p:cNvSpPr>
          <p:nvPr>
            <p:ph idx="4294967295"/>
          </p:nvPr>
        </p:nvSpPr>
        <p:spPr>
          <a:xfrm>
            <a:off x="3968750" y="4800600"/>
            <a:ext cx="5937250" cy="1701800"/>
          </a:xfrm>
        </p:spPr>
        <p:txBody>
          <a:bodyPr/>
          <a:lstStyle/>
          <a:p>
            <a:r>
              <a:rPr lang="en-GB"/>
              <a:t>Magnetic </a:t>
            </a:r>
            <a:r>
              <a:rPr lang="en-GB">
                <a:solidFill>
                  <a:srgbClr val="FF0000"/>
                </a:solidFill>
              </a:rPr>
              <a:t>RF field heats up cavity </a:t>
            </a:r>
            <a:r>
              <a:rPr lang="en-GB"/>
              <a:t>wall</a:t>
            </a:r>
          </a:p>
          <a:p>
            <a:r>
              <a:rPr lang="en-GB"/>
              <a:t>Extension causes </a:t>
            </a:r>
            <a:r>
              <a:rPr lang="en-GB">
                <a:solidFill>
                  <a:srgbClr val="FF0000"/>
                </a:solidFill>
              </a:rPr>
              <a:t>compressive stress</a:t>
            </a:r>
          </a:p>
          <a:p>
            <a:r>
              <a:rPr lang="en-GB"/>
              <a:t>Can lead to </a:t>
            </a:r>
            <a:r>
              <a:rPr lang="en-GB">
                <a:solidFill>
                  <a:srgbClr val="FF0000"/>
                </a:solidFill>
              </a:rPr>
              <a:t>fatigue</a:t>
            </a:r>
          </a:p>
        </p:txBody>
      </p:sp>
      <p:grpSp>
        <p:nvGrpSpPr>
          <p:cNvPr id="23558" name="Group 11"/>
          <p:cNvGrpSpPr>
            <a:grpSpLocks/>
          </p:cNvGrpSpPr>
          <p:nvPr/>
        </p:nvGrpSpPr>
        <p:grpSpPr bwMode="auto">
          <a:xfrm>
            <a:off x="4340227" y="889004"/>
            <a:ext cx="4371975" cy="2385831"/>
            <a:chOff x="4525442" y="2063580"/>
            <a:chExt cx="4371423" cy="2459571"/>
          </a:xfrm>
        </p:grpSpPr>
        <p:pic>
          <p:nvPicPr>
            <p:cNvPr id="23565" name="Picture 2"/>
            <p:cNvPicPr>
              <a:picLocks noChangeAspect="1" noChangeArrowheads="1"/>
            </p:cNvPicPr>
            <p:nvPr/>
          </p:nvPicPr>
          <p:blipFill>
            <a:blip r:embed="rId4"/>
            <a:srcRect l="18124" t="19322" r="20274" b="27878"/>
            <a:stretch>
              <a:fillRect/>
            </a:stretch>
          </p:blipFill>
          <p:spPr bwMode="auto">
            <a:xfrm>
              <a:off x="4525442" y="2063580"/>
              <a:ext cx="4371423" cy="24466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3566" name="Text Box 16"/>
            <p:cNvSpPr txBox="1">
              <a:spLocks noChangeArrowheads="1"/>
            </p:cNvSpPr>
            <p:nvPr/>
          </p:nvSpPr>
          <p:spPr bwMode="auto">
            <a:xfrm>
              <a:off x="5575610" y="2152214"/>
              <a:ext cx="3166903" cy="822757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342900" indent="-342900"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2400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  <a:t>Calculated temp. profile</a:t>
              </a:r>
              <a:r>
                <a:rPr lang="en-US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  <a:t/>
              </a:r>
              <a:br>
                <a:rPr lang="en-US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</a:br>
              <a:r>
                <a:rPr lang="el-GR">
                  <a:ea typeface="Arial Unicode MS" pitchFamily="-109" charset="0"/>
                  <a:cs typeface="Arial Unicode MS" pitchFamily="-109" charset="0"/>
                </a:rPr>
                <a:t>Δ</a:t>
              </a:r>
              <a:r>
                <a:rPr lang="en-US">
                  <a:ea typeface="Arial Unicode MS" pitchFamily="-109" charset="0"/>
                  <a:cs typeface="Arial Unicode MS" pitchFamily="-109" charset="0"/>
                </a:rPr>
                <a:t>T=56ºC</a:t>
              </a:r>
            </a:p>
          </p:txBody>
        </p:sp>
        <p:sp>
          <p:nvSpPr>
            <p:cNvPr id="23567" name="TextBox 10"/>
            <p:cNvSpPr txBox="1">
              <a:spLocks noChangeArrowheads="1"/>
            </p:cNvSpPr>
            <p:nvPr/>
          </p:nvSpPr>
          <p:spPr bwMode="auto">
            <a:xfrm>
              <a:off x="8032485" y="4188940"/>
              <a:ext cx="667587" cy="334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600">
                  <a:solidFill>
                    <a:schemeClr val="tx1"/>
                  </a:solidFill>
                </a:rPr>
                <a:t>30µm</a:t>
              </a:r>
            </a:p>
          </p:txBody>
        </p:sp>
      </p:grpSp>
      <p:sp>
        <p:nvSpPr>
          <p:cNvPr id="13" name="Right Arrow 12"/>
          <p:cNvSpPr/>
          <p:nvPr/>
        </p:nvSpPr>
        <p:spPr bwMode="auto">
          <a:xfrm>
            <a:off x="2550694" y="3224466"/>
            <a:ext cx="1973179" cy="719652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lIns="0" tIns="0" rIns="0" bIns="0"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defRPr/>
            </a:pPr>
            <a:endParaRPr lang="en-GB">
              <a:latin typeface="Times New Roman" pitchFamily="18" charset="0"/>
            </a:endParaRPr>
          </a:p>
        </p:txBody>
      </p:sp>
      <p:grpSp>
        <p:nvGrpSpPr>
          <p:cNvPr id="23560" name="Group 15"/>
          <p:cNvGrpSpPr>
            <a:grpSpLocks/>
          </p:cNvGrpSpPr>
          <p:nvPr/>
        </p:nvGrpSpPr>
        <p:grpSpPr bwMode="auto">
          <a:xfrm>
            <a:off x="4230690" y="3336929"/>
            <a:ext cx="4579937" cy="993775"/>
            <a:chOff x="4250726" y="3336325"/>
            <a:chExt cx="4580453" cy="995043"/>
          </a:xfrm>
        </p:grpSpPr>
        <p:pic>
          <p:nvPicPr>
            <p:cNvPr id="23563" name="Picture 1" descr="temp-distr.jpg"/>
            <p:cNvPicPr>
              <a:picLocks noChangeAspect="1"/>
            </p:cNvPicPr>
            <p:nvPr/>
          </p:nvPicPr>
          <p:blipFill>
            <a:blip r:embed="rId5"/>
            <a:srcRect l="1416" t="3864" r="5132" b="22408"/>
            <a:stretch>
              <a:fillRect/>
            </a:stretch>
          </p:blipFill>
          <p:spPr bwMode="auto">
            <a:xfrm>
              <a:off x="4250726" y="3336325"/>
              <a:ext cx="4580453" cy="995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Rectangle 14"/>
            <p:cNvSpPr>
              <a:spLocks noChangeArrowheads="1"/>
            </p:cNvSpPr>
            <p:nvPr/>
          </p:nvSpPr>
          <p:spPr bwMode="auto">
            <a:xfrm>
              <a:off x="8458199" y="3477126"/>
              <a:ext cx="360000" cy="362741"/>
            </a:xfrm>
            <a:prstGeom prst="rect">
              <a:avLst/>
            </a:prstGeom>
            <a:solidFill>
              <a:srgbClr val="0000D2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marL="434975" algn="ctr" defTabSz="434975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662489" y="3500438"/>
            <a:ext cx="2490787" cy="66516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000"/>
              <a:t>Cyclic compressive stresses</a:t>
            </a:r>
          </a:p>
        </p:txBody>
      </p:sp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7272340" y="3617913"/>
            <a:ext cx="866775" cy="177800"/>
          </a:xfrm>
          <a:prstGeom prst="rightArrow">
            <a:avLst>
              <a:gd name="adj1" fmla="val 50000"/>
              <a:gd name="adj2" fmla="val 11250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Fatigue curves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4294967295"/>
          </p:nvPr>
        </p:nvSpPr>
        <p:spPr>
          <a:xfrm>
            <a:off x="0" y="4306888"/>
            <a:ext cx="5103813" cy="2195512"/>
          </a:xfrm>
        </p:spPr>
        <p:txBody>
          <a:bodyPr/>
          <a:lstStyle/>
          <a:p>
            <a:r>
              <a:rPr lang="en-GB"/>
              <a:t>High number of cycles limits to smaller stresses</a:t>
            </a:r>
          </a:p>
          <a:p>
            <a:r>
              <a:rPr lang="en-GB"/>
              <a:t>20 years operation =&gt; ~10</a:t>
            </a:r>
            <a:r>
              <a:rPr lang="en-GB" baseline="30000"/>
              <a:t>10</a:t>
            </a:r>
            <a:r>
              <a:rPr lang="en-GB"/>
              <a:t> cycles!</a:t>
            </a:r>
          </a:p>
          <a:p>
            <a:r>
              <a:rPr lang="en-GB"/>
              <a:t>Limits </a:t>
            </a:r>
            <a:r>
              <a:rPr lang="en-GB">
                <a:solidFill>
                  <a:srgbClr val="FF0000"/>
                </a:solidFill>
              </a:rPr>
              <a:t>maximum </a:t>
            </a:r>
            <a:r>
              <a:rPr lang="el-GR">
                <a:solidFill>
                  <a:srgbClr val="FF0000"/>
                </a:solidFill>
              </a:rPr>
              <a:t>Δ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/>
              <a:t> and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peak magnetic field</a:t>
            </a:r>
            <a:endParaRPr lang="en-GB">
              <a:solidFill>
                <a:srgbClr val="FF0000"/>
              </a:solidFill>
            </a:endParaRPr>
          </a:p>
          <a:p>
            <a:endParaRPr lang="en-GB"/>
          </a:p>
        </p:txBody>
      </p:sp>
      <p:pic>
        <p:nvPicPr>
          <p:cNvPr id="2053" name="Picture 3" descr="sn-curv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8350"/>
            <a:ext cx="51339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3225517" y="1155701"/>
            <a:ext cx="1092773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Failure</a:t>
            </a:r>
          </a:p>
        </p:txBody>
      </p:sp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748708" y="2522538"/>
            <a:ext cx="1577575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No Failure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890943" y="1873251"/>
            <a:ext cx="12793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</a:rPr>
              <a:t>Steels, Mo, Ti, …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 rot="1348577">
            <a:off x="2453550" y="2318161"/>
            <a:ext cx="8174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</a:rPr>
              <a:t>Cu, Al, …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5048788" y="850900"/>
            <a:ext cx="545029" cy="1477328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 algn="ctr"/>
            <a:r>
              <a:rPr lang="en-US" sz="1800">
                <a:solidFill>
                  <a:srgbClr val="000000"/>
                </a:solidFill>
              </a:rPr>
              <a:t>H</a:t>
            </a:r>
            <a:r>
              <a:rPr lang="en-US" sz="800">
                <a:solidFill>
                  <a:srgbClr val="000000"/>
                </a:solidFill>
              </a:rPr>
              <a:t>peak</a:t>
            </a:r>
          </a:p>
          <a:p>
            <a:pPr marL="342900" indent="-342900" algn="ctr"/>
            <a:r>
              <a:rPr lang="en-US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↕</a:t>
            </a:r>
          </a:p>
          <a:p>
            <a:pPr marL="342900" indent="-342900" algn="ctr"/>
            <a:r>
              <a:rPr lang="el-GR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Δ</a:t>
            </a:r>
            <a:r>
              <a:rPr lang="en-US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T</a:t>
            </a:r>
          </a:p>
          <a:p>
            <a:pPr marL="342900" indent="-342900" algn="ctr"/>
            <a:r>
              <a:rPr lang="en-US" sz="1800">
                <a:solidFill>
                  <a:srgbClr val="000000"/>
                </a:solidFill>
              </a:rPr>
              <a:t>↕</a:t>
            </a:r>
            <a:endParaRPr lang="en-US" sz="1800">
              <a:solidFill>
                <a:srgbClr val="000000"/>
              </a:solidFill>
              <a:ea typeface="Arial Unicode MS" pitchFamily="-109" charset="0"/>
              <a:cs typeface="Arial Unicode MS" pitchFamily="-109" charset="0"/>
            </a:endParaRPr>
          </a:p>
          <a:p>
            <a:pPr marL="342900" indent="-342900" algn="ctr"/>
            <a:r>
              <a:rPr lang="el-GR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σ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/>
        </p:nvGraphicFramePr>
        <p:xfrm>
          <a:off x="5165725" y="2632075"/>
          <a:ext cx="4740275" cy="3829050"/>
        </p:xfrm>
        <a:graphic>
          <a:graphicData uri="http://schemas.openxmlformats.org/presentationml/2006/ole">
            <p:oleObj spid="_x0000_s2050" name="Acrobat Document" r:id="rId4" imgW="7962900" imgH="6159500" progId="">
              <p:embed/>
            </p:oleObj>
          </a:graphicData>
        </a:graphic>
      </p:graphicFrame>
      <p:sp>
        <p:nvSpPr>
          <p:cNvPr id="18" name="Text Box 58"/>
          <p:cNvSpPr txBox="1">
            <a:spLocks noChangeArrowheads="1"/>
          </p:cNvSpPr>
          <p:nvPr/>
        </p:nvSpPr>
        <p:spPr bwMode="auto">
          <a:xfrm>
            <a:off x="5754688" y="1960563"/>
            <a:ext cx="4151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dirty="0">
                <a:solidFill>
                  <a:sysClr val="windowText" lastClr="000000"/>
                </a:solidFill>
                <a:latin typeface="Times New Roman" pitchFamily="18" charset="0"/>
              </a:rPr>
              <a:t>Candidates: </a:t>
            </a:r>
            <a:r>
              <a:rPr lang="en-US" sz="1800" b="1" kern="0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Cu-OFE (C10100),</a:t>
            </a:r>
            <a: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b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en-US" sz="1800" b="1" kern="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CuZr</a:t>
            </a:r>
            <a:r>
              <a:rPr lang="en-US" sz="1800" b="1" kern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(C15000),</a:t>
            </a:r>
            <a: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en-US" sz="1800" b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GlidCop</a:t>
            </a:r>
            <a:r>
              <a:rPr lang="en-US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Al-15</a:t>
            </a:r>
          </a:p>
        </p:txBody>
      </p:sp>
      <p:sp>
        <p:nvSpPr>
          <p:cNvPr id="2060" name="TextBox 11"/>
          <p:cNvSpPr txBox="1">
            <a:spLocks noChangeArrowheads="1"/>
          </p:cNvSpPr>
          <p:nvPr/>
        </p:nvSpPr>
        <p:spPr bwMode="auto">
          <a:xfrm>
            <a:off x="8247653" y="5708650"/>
            <a:ext cx="1289461" cy="3531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00B0F0"/>
                </a:solidFill>
              </a:rPr>
              <a:t>CLIC target</a:t>
            </a:r>
          </a:p>
        </p:txBody>
      </p:sp>
      <p:cxnSp>
        <p:nvCxnSpPr>
          <p:cNvPr id="2061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9024144" y="5658644"/>
            <a:ext cx="150812" cy="107950"/>
          </a:xfrm>
          <a:prstGeom prst="straightConnector1">
            <a:avLst/>
          </a:prstGeom>
          <a:noFill/>
          <a:ln w="19050">
            <a:solidFill>
              <a:srgbClr val="00B0F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680078" y="1473200"/>
          <a:ext cx="3521075" cy="1163638"/>
        </p:xfrm>
        <a:graphic>
          <a:graphicData uri="http://schemas.openxmlformats.org/presentationml/2006/ole">
            <p:oleObj spid="_x0000_s3074" name="Equation" r:id="rId3" imgW="1460160" imgH="482400" progId="Equation.3">
              <p:embed/>
            </p:oleObj>
          </a:graphicData>
        </a:graphic>
      </p:graphicFrame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Pulsed surface heating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28675"/>
            <a:ext cx="5329238" cy="3051175"/>
          </a:xfrm>
        </p:spPr>
        <p:txBody>
          <a:bodyPr/>
          <a:lstStyle/>
          <a:p>
            <a:pPr eaLnBrk="1"/>
            <a:r>
              <a:rPr lang="en-US" sz="2300" dirty="0"/>
              <a:t>Pulsed surface heating </a:t>
            </a:r>
            <a:r>
              <a:rPr lang="en-US" sz="2300" dirty="0">
                <a:solidFill>
                  <a:srgbClr val="FF0000"/>
                </a:solidFill>
              </a:rPr>
              <a:t>proportional </a:t>
            </a:r>
            <a:r>
              <a:rPr lang="en-US" sz="2300" dirty="0">
                <a:solidFill>
                  <a:schemeClr val="tx1"/>
                </a:solidFill>
              </a:rPr>
              <a:t>to</a:t>
            </a:r>
          </a:p>
          <a:p>
            <a:pPr lvl="1" eaLnBrk="1"/>
            <a:r>
              <a:rPr lang="en-US" sz="2200" dirty="0">
                <a:solidFill>
                  <a:srgbClr val="FF0000"/>
                </a:solidFill>
              </a:rPr>
              <a:t>Square root </a:t>
            </a:r>
            <a:r>
              <a:rPr lang="en-US" sz="2200" dirty="0">
                <a:solidFill>
                  <a:schemeClr val="tx1"/>
                </a:solidFill>
              </a:rPr>
              <a:t>of</a:t>
            </a:r>
            <a:r>
              <a:rPr lang="en-US" sz="2200" dirty="0">
                <a:solidFill>
                  <a:srgbClr val="FF0000"/>
                </a:solidFill>
              </a:rPr>
              <a:t> pulse length</a:t>
            </a:r>
          </a:p>
          <a:p>
            <a:pPr lvl="1" eaLnBrk="1"/>
            <a:r>
              <a:rPr lang="en-US" sz="2200" dirty="0">
                <a:solidFill>
                  <a:srgbClr val="FF0000"/>
                </a:solidFill>
              </a:rPr>
              <a:t>Square </a:t>
            </a:r>
            <a:r>
              <a:rPr lang="en-US" sz="2200" dirty="0">
                <a:solidFill>
                  <a:schemeClr val="tx1"/>
                </a:solidFill>
              </a:rPr>
              <a:t>of</a:t>
            </a:r>
            <a:r>
              <a:rPr lang="en-US" sz="2200" dirty="0">
                <a:solidFill>
                  <a:srgbClr val="FF0000"/>
                </a:solidFill>
              </a:rPr>
              <a:t> peak magnetic field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Field reduced only by geometry, </a:t>
            </a:r>
            <a:br>
              <a:rPr lang="en-US" sz="2300" dirty="0">
                <a:solidFill>
                  <a:schemeClr val="tx1"/>
                </a:solidFill>
              </a:rPr>
            </a:br>
            <a:r>
              <a:rPr lang="en-US" sz="2300" dirty="0">
                <a:solidFill>
                  <a:schemeClr val="tx1"/>
                </a:solidFill>
              </a:rPr>
              <a:t>but high field needed for high gradient</a:t>
            </a:r>
            <a:endParaRPr lang="en-US" dirty="0">
              <a:solidFill>
                <a:schemeClr val="tx1"/>
              </a:solidFill>
            </a:endParaRPr>
          </a:p>
          <a:p>
            <a:pPr eaLnBrk="1"/>
            <a:r>
              <a:rPr lang="en-US" sz="2300" dirty="0"/>
              <a:t>Limits the maximum pulse length </a:t>
            </a:r>
            <a:br>
              <a:rPr lang="en-US" sz="2300" dirty="0"/>
            </a:br>
            <a:r>
              <a:rPr lang="en-US" sz="2300" dirty="0"/>
              <a:t>=&gt; </a:t>
            </a:r>
            <a:r>
              <a:rPr lang="en-US" sz="2300" dirty="0">
                <a:solidFill>
                  <a:srgbClr val="FF0000"/>
                </a:solidFill>
              </a:rPr>
              <a:t>short pulses </a:t>
            </a:r>
            <a:r>
              <a:rPr lang="en-US" sz="2300" dirty="0">
                <a:solidFill>
                  <a:schemeClr val="tx1"/>
                </a:solidFill>
              </a:rPr>
              <a:t>(~few 100ns)</a:t>
            </a:r>
          </a:p>
        </p:txBody>
      </p: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5184776" y="3263904"/>
          <a:ext cx="4573589" cy="2786063"/>
        </p:xfrm>
        <a:graphic>
          <a:graphicData uri="http://schemas.openxmlformats.org/presentationml/2006/ole">
            <p:oleObj spid="_x0000_s3075" name="Equation" r:id="rId4" imgW="3022560" imgH="1841400" progId="Equation.3">
              <p:embed/>
            </p:oleObj>
          </a:graphicData>
        </a:graphic>
      </p:graphicFrame>
      <p:graphicFrame>
        <p:nvGraphicFramePr>
          <p:cNvPr id="3076" name="Object 12"/>
          <p:cNvGraphicFramePr>
            <a:graphicFrameLocks noChangeAspect="1"/>
          </p:cNvGraphicFramePr>
          <p:nvPr/>
        </p:nvGraphicFramePr>
        <p:xfrm>
          <a:off x="217490" y="3987804"/>
          <a:ext cx="4146550" cy="2481263"/>
        </p:xfrm>
        <a:graphic>
          <a:graphicData uri="http://schemas.openxmlformats.org/presentationml/2006/ole">
            <p:oleObj spid="_x0000_s3076" name="Equation" r:id="rId5" imgW="2120760" imgH="1422360" progId="Equation.DSMT4">
              <p:embed/>
            </p:oleObj>
          </a:graphicData>
        </a:graphic>
      </p:graphicFrame>
      <p:sp>
        <p:nvSpPr>
          <p:cNvPr id="3079" name="Oval 13"/>
          <p:cNvSpPr>
            <a:spLocks noChangeArrowheads="1"/>
          </p:cNvSpPr>
          <p:nvPr/>
        </p:nvSpPr>
        <p:spPr bwMode="auto">
          <a:xfrm flipH="1">
            <a:off x="7962902" y="1570117"/>
            <a:ext cx="409575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3080" name="Rectangle 14"/>
          <p:cNvSpPr>
            <a:spLocks noChangeArrowheads="1"/>
          </p:cNvSpPr>
          <p:nvPr/>
        </p:nvSpPr>
        <p:spPr bwMode="auto">
          <a:xfrm>
            <a:off x="4432300" y="6096000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8867450" y="6249992"/>
            <a:ext cx="103728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Hans Braun</a:t>
            </a:r>
          </a:p>
        </p:txBody>
      </p:sp>
      <p:grpSp>
        <p:nvGrpSpPr>
          <p:cNvPr id="24579" name="Group 10"/>
          <p:cNvGrpSpPr>
            <a:grpSpLocks/>
          </p:cNvGrpSpPr>
          <p:nvPr/>
        </p:nvGrpSpPr>
        <p:grpSpPr bwMode="auto">
          <a:xfrm>
            <a:off x="1111252" y="835029"/>
            <a:ext cx="7961313" cy="5662613"/>
            <a:chOff x="1110986" y="835025"/>
            <a:chExt cx="7543006" cy="5219700"/>
          </a:xfrm>
        </p:grpSpPr>
        <p:pic>
          <p:nvPicPr>
            <p:cNvPr id="24582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0986" y="835025"/>
              <a:ext cx="7543006" cy="521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Text Box 3"/>
            <p:cNvSpPr txBox="1">
              <a:spLocks noChangeArrowheads="1"/>
            </p:cNvSpPr>
            <p:nvPr/>
          </p:nvSpPr>
          <p:spPr bwMode="auto">
            <a:xfrm rot="1051824">
              <a:off x="3758301" y="4244783"/>
              <a:ext cx="337483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>
                  <a:solidFill>
                    <a:srgbClr val="990000"/>
                  </a:solidFill>
                </a:rPr>
                <a:t>minimum for good structure efficiency </a:t>
              </a:r>
            </a:p>
          </p:txBody>
        </p:sp>
        <p:sp>
          <p:nvSpPr>
            <p:cNvPr id="24584" name="Text Box 4"/>
            <p:cNvSpPr txBox="1">
              <a:spLocks noChangeArrowheads="1"/>
            </p:cNvSpPr>
            <p:nvPr/>
          </p:nvSpPr>
          <p:spPr bwMode="auto">
            <a:xfrm rot="835032">
              <a:off x="3494060" y="3036695"/>
              <a:ext cx="364707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dirty="0">
                  <a:solidFill>
                    <a:schemeClr val="accent2"/>
                  </a:solidFill>
                </a:rPr>
                <a:t>maximum for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1600" b="1" dirty="0" smtClean="0">
                  <a:solidFill>
                    <a:schemeClr val="accent2"/>
                  </a:solidFill>
                  <a:latin typeface="Symbol" pitchFamily="-109" charset="2"/>
                </a:rPr>
                <a:t>Δ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T</a:t>
              </a:r>
              <a:r>
                <a:rPr lang="en-US" sz="1600" b="1" dirty="0">
                  <a:solidFill>
                    <a:schemeClr val="accent2"/>
                  </a:solidFill>
                </a:rPr>
                <a:t>=50 K, </a:t>
              </a:r>
              <a:r>
                <a:rPr lang="en-US" sz="1600" b="1" i="1" dirty="0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 dirty="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 dirty="0">
                  <a:solidFill>
                    <a:schemeClr val="accent2"/>
                  </a:solidFill>
                </a:rPr>
                <a:t> </a:t>
              </a:r>
              <a:r>
                <a:rPr lang="en-US" sz="1600" b="1" dirty="0">
                  <a:solidFill>
                    <a:schemeClr val="accent2"/>
                  </a:solidFill>
                </a:rPr>
                <a:t>= 100 MV/</a:t>
              </a:r>
              <a:r>
                <a:rPr lang="en-US" sz="1600" b="1" dirty="0" err="1">
                  <a:solidFill>
                    <a:schemeClr val="accent2"/>
                  </a:solidFill>
                </a:rPr>
                <a:t>m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24585" name="Text Box 5"/>
            <p:cNvSpPr txBox="1">
              <a:spLocks noChangeArrowheads="1"/>
            </p:cNvSpPr>
            <p:nvPr/>
          </p:nvSpPr>
          <p:spPr bwMode="auto">
            <a:xfrm rot="946872">
              <a:off x="3329849" y="4462270"/>
              <a:ext cx="1629698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i="1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>
                  <a:solidFill>
                    <a:schemeClr val="accent2"/>
                  </a:solidFill>
                </a:rPr>
                <a:t> </a:t>
              </a:r>
              <a:r>
                <a:rPr lang="en-US" sz="1600" b="1">
                  <a:solidFill>
                    <a:schemeClr val="accent2"/>
                  </a:solidFill>
                </a:rPr>
                <a:t>= 200 MV/m</a:t>
              </a:r>
            </a:p>
          </p:txBody>
        </p:sp>
        <p:sp>
          <p:nvSpPr>
            <p:cNvPr id="24586" name="Text Box 6"/>
            <p:cNvSpPr txBox="1">
              <a:spLocks noChangeArrowheads="1"/>
            </p:cNvSpPr>
            <p:nvPr/>
          </p:nvSpPr>
          <p:spPr bwMode="auto">
            <a:xfrm rot="608340">
              <a:off x="5892338" y="4186045"/>
              <a:ext cx="1629698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i="1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>
                  <a:solidFill>
                    <a:schemeClr val="accent2"/>
                  </a:solidFill>
                </a:rPr>
                <a:t> </a:t>
              </a:r>
              <a:r>
                <a:rPr lang="en-US" sz="1600" b="1">
                  <a:solidFill>
                    <a:schemeClr val="accent2"/>
                  </a:solidFill>
                </a:rPr>
                <a:t>= 150 MV/m</a:t>
              </a:r>
            </a:p>
          </p:txBody>
        </p:sp>
        <p:sp>
          <p:nvSpPr>
            <p:cNvPr id="24587" name="Text Box 9"/>
            <p:cNvSpPr txBox="1">
              <a:spLocks noChangeArrowheads="1"/>
            </p:cNvSpPr>
            <p:nvPr/>
          </p:nvSpPr>
          <p:spPr bwMode="auto">
            <a:xfrm>
              <a:off x="3970031" y="2082800"/>
              <a:ext cx="329965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>
                  <a:solidFill>
                    <a:srgbClr val="336600"/>
                  </a:solidFill>
                </a:rPr>
                <a:t>minimum for good klystron efficiency </a:t>
              </a:r>
            </a:p>
          </p:txBody>
        </p:sp>
      </p:grpSp>
      <p:sp>
        <p:nvSpPr>
          <p:cNvPr id="24580" name="Title 8"/>
          <p:cNvSpPr>
            <a:spLocks noGrp="1"/>
          </p:cNvSpPr>
          <p:nvPr>
            <p:ph type="title"/>
          </p:nvPr>
        </p:nvSpPr>
        <p:spPr>
          <a:xfrm>
            <a:off x="1044454" y="38849"/>
            <a:ext cx="8008055" cy="584776"/>
          </a:xfrm>
        </p:spPr>
        <p:txBody>
          <a:bodyPr/>
          <a:lstStyle/>
          <a:p>
            <a:r>
              <a:rPr lang="en-US" sz="3200" dirty="0"/>
              <a:t>Frequency scaling of RF pulse length limits</a:t>
            </a:r>
            <a:endParaRPr lang="en-GB" sz="3200" dirty="0"/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2186169" y="776291"/>
            <a:ext cx="347943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(for a typical accelerating structure geometry)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Breakdowns - RF wave form</a:t>
            </a:r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01625" y="5351463"/>
            <a:ext cx="9604375" cy="927100"/>
          </a:xfrm>
        </p:spPr>
        <p:txBody>
          <a:bodyPr/>
          <a:lstStyle/>
          <a:p>
            <a:pPr eaLnBrk="1"/>
            <a:r>
              <a:rPr lang="en-US"/>
              <a:t>Pulses with breakdowns not useful for acceleration</a:t>
            </a:r>
          </a:p>
          <a:p>
            <a:pPr eaLnBrk="1"/>
            <a:r>
              <a:rPr lang="en-US">
                <a:solidFill>
                  <a:srgbClr val="FF0000"/>
                </a:solidFill>
              </a:rPr>
              <a:t>Low breakdown rate</a:t>
            </a:r>
            <a:r>
              <a:rPr lang="en-US"/>
              <a:t> needed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t="19765"/>
          <a:stretch>
            <a:fillRect/>
          </a:stretch>
        </p:blipFill>
        <p:spPr bwMode="auto">
          <a:xfrm>
            <a:off x="677865" y="809625"/>
            <a:ext cx="8415337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7546977" y="4703767"/>
            <a:ext cx="2010106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TimesNewRomanPSMT" charset="0"/>
              </a:rPr>
              <a:t>from S.Fukuda/KEK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Phenomenology of RF breakdowns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221618"/>
            <a:ext cx="9605962" cy="5280781"/>
          </a:xfrm>
        </p:spPr>
        <p:txBody>
          <a:bodyPr/>
          <a:lstStyle/>
          <a:p>
            <a:pPr indent="-284400" eaLnBrk="1"/>
            <a:r>
              <a:rPr lang="en-US" dirty="0">
                <a:solidFill>
                  <a:schemeClr val="tx1"/>
                </a:solidFill>
              </a:rPr>
              <a:t>Breakdown events </a:t>
            </a:r>
            <a:r>
              <a:rPr lang="en-US" dirty="0" err="1">
                <a:solidFill>
                  <a:schemeClr val="tx1"/>
                </a:solidFill>
              </a:rPr>
              <a:t>characterised</a:t>
            </a:r>
            <a:r>
              <a:rPr lang="en-US" dirty="0">
                <a:solidFill>
                  <a:schemeClr val="tx1"/>
                </a:solidFill>
              </a:rPr>
              <a:t> by </a:t>
            </a:r>
          </a:p>
          <a:p>
            <a:pPr lvl="1" indent="-284400" eaLnBrk="1"/>
            <a:r>
              <a:rPr lang="en-US" dirty="0">
                <a:solidFill>
                  <a:srgbClr val="0000FF"/>
                </a:solidFill>
              </a:rPr>
              <a:t>always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disappearance of transmitted power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reflection of incident power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intense bursts of fast electrons (E</a:t>
            </a:r>
            <a:r>
              <a:rPr lang="en-US" baseline="-25000" dirty="0">
                <a:solidFill>
                  <a:schemeClr val="tx1"/>
                </a:solidFill>
              </a:rPr>
              <a:t>Kin</a:t>
            </a:r>
            <a:r>
              <a:rPr lang="en-US" dirty="0">
                <a:solidFill>
                  <a:schemeClr val="tx1"/>
                </a:solidFill>
              </a:rPr>
              <a:t>~100 </a:t>
            </a:r>
            <a:r>
              <a:rPr lang="en-US" dirty="0" err="1">
                <a:solidFill>
                  <a:schemeClr val="tx1"/>
                </a:solidFill>
              </a:rPr>
              <a:t>keV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acoustic shock wave (can be detected with accelerometer) 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build up time ~ 20 ns</a:t>
            </a:r>
          </a:p>
          <a:p>
            <a:pPr lvl="1" indent="-284400" eaLnBrk="1"/>
            <a:r>
              <a:rPr lang="en-US" dirty="0">
                <a:solidFill>
                  <a:srgbClr val="0000FF"/>
                </a:solidFill>
              </a:rPr>
              <a:t>often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fast rise of gas pressure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visible and UV light,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light pulse longer than incident RF pulse (~ few ms)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positive ions (</a:t>
            </a:r>
            <a:r>
              <a:rPr lang="en-US" dirty="0" err="1">
                <a:solidFill>
                  <a:schemeClr val="tx1"/>
                </a:solidFill>
              </a:rPr>
              <a:t>E</a:t>
            </a:r>
            <a:r>
              <a:rPr lang="en-US" baseline="-25000" dirty="0" err="1">
                <a:solidFill>
                  <a:schemeClr val="tx1"/>
                </a:solidFill>
              </a:rPr>
              <a:t>Kin</a:t>
            </a:r>
            <a:r>
              <a:rPr lang="en-US" dirty="0" err="1">
                <a:solidFill>
                  <a:schemeClr val="tx1"/>
                </a:solidFill>
              </a:rPr>
              <a:t>~few</a:t>
            </a:r>
            <a:r>
              <a:rPr lang="en-US" dirty="0">
                <a:solidFill>
                  <a:schemeClr val="tx1"/>
                </a:solidFill>
              </a:rPr>
              <a:t> 100 </a:t>
            </a:r>
            <a:r>
              <a:rPr lang="en-US" dirty="0" err="1">
                <a:solidFill>
                  <a:schemeClr val="tx1"/>
                </a:solidFill>
              </a:rPr>
              <a:t>eV</a:t>
            </a:r>
            <a:r>
              <a:rPr lang="en-US" dirty="0">
                <a:solidFill>
                  <a:schemeClr val="tx1"/>
                </a:solidFill>
              </a:rPr>
              <a:t>),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pulse longer than incident RF pulse (~ few ms)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indent="-284400" eaLnBrk="1"/>
            <a:r>
              <a:rPr lang="en-US" dirty="0">
                <a:solidFill>
                  <a:schemeClr val="tx1"/>
                </a:solidFill>
              </a:rPr>
              <a:t>usually no precursor signals  !</a:t>
            </a:r>
          </a:p>
        </p:txBody>
      </p:sp>
      <p:pic>
        <p:nvPicPr>
          <p:cNvPr id="26628" name="Picture 6" descr="Plasma_Ar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9040" y="898529"/>
            <a:ext cx="34575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Preface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1431" y="928688"/>
            <a:ext cx="9724571" cy="5573712"/>
          </a:xfrm>
          <a:prstGeom prst="rect">
            <a:avLst/>
          </a:prstGeom>
        </p:spPr>
        <p:txBody>
          <a:bodyPr/>
          <a:lstStyle/>
          <a:p>
            <a:pPr eaLnBrk="1">
              <a:spcAft>
                <a:spcPts val="1200"/>
              </a:spcAft>
            </a:pPr>
            <a:r>
              <a:rPr lang="en-US" sz="2300" dirty="0"/>
              <a:t>Complex topic</a:t>
            </a: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Approach:</a:t>
            </a:r>
            <a:endParaRPr lang="en-US" sz="2300" dirty="0" smtClean="0">
              <a:solidFill>
                <a:srgbClr val="0000FF"/>
              </a:solidFill>
            </a:endParaRPr>
          </a:p>
          <a:p>
            <a:pPr marL="741600" lvl="1" indent="-284400"/>
            <a:r>
              <a:rPr lang="en-US" sz="2100" dirty="0" smtClean="0"/>
              <a:t>Explain </a:t>
            </a:r>
            <a:r>
              <a:rPr lang="en-US" sz="2100" dirty="0"/>
              <a:t>the </a:t>
            </a:r>
            <a:r>
              <a:rPr lang="en-US" sz="2100" dirty="0">
                <a:solidFill>
                  <a:srgbClr val="FF0000"/>
                </a:solidFill>
              </a:rPr>
              <a:t>fundamental effects</a:t>
            </a:r>
            <a:r>
              <a:rPr lang="en-US" sz="2100" dirty="0"/>
              <a:t> and principles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that </a:t>
            </a:r>
            <a:r>
              <a:rPr lang="en-US" sz="2100" dirty="0"/>
              <a:t>leads to differences between </a:t>
            </a:r>
            <a:r>
              <a:rPr lang="en-US" sz="2100" dirty="0" err="1"/>
              <a:t>SuperConducting</a:t>
            </a:r>
            <a:r>
              <a:rPr lang="en-US" sz="2100" dirty="0"/>
              <a:t> (SC)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and </a:t>
            </a:r>
            <a:r>
              <a:rPr lang="en-US" sz="2100" dirty="0"/>
              <a:t>normal conducting (NC) technology</a:t>
            </a:r>
            <a:endParaRPr lang="en-US" sz="2100" dirty="0" smtClean="0"/>
          </a:p>
          <a:p>
            <a:pPr marL="741600" lvl="1" indent="-284400" eaLnBrk="1"/>
            <a:r>
              <a:rPr lang="en-US" sz="2100" dirty="0" smtClean="0"/>
              <a:t>I </a:t>
            </a:r>
            <a:r>
              <a:rPr lang="en-US" sz="2100" dirty="0"/>
              <a:t>will not go much into technical details</a:t>
            </a:r>
            <a:endParaRPr lang="en-US" sz="2100" dirty="0" smtClean="0"/>
          </a:p>
          <a:p>
            <a:pPr marL="741600" lvl="1" indent="-284400" eaLnBrk="1">
              <a:spcAft>
                <a:spcPts val="1200"/>
              </a:spcAft>
            </a:pPr>
            <a:r>
              <a:rPr lang="en-US" sz="2100" dirty="0" smtClean="0"/>
              <a:t>Try </a:t>
            </a:r>
            <a:r>
              <a:rPr lang="en-US" sz="2100" dirty="0"/>
              <a:t>to avoid formulae as much as possible</a:t>
            </a: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Goal:</a:t>
            </a:r>
            <a:r>
              <a:rPr lang="en-US" sz="2300" dirty="0"/>
              <a:t>	You understand </a:t>
            </a:r>
            <a:endParaRPr lang="en-US" sz="2300" dirty="0" smtClean="0"/>
          </a:p>
          <a:p>
            <a:pPr lvl="1" eaLnBrk="1"/>
            <a:r>
              <a:rPr lang="en-US" sz="2100" dirty="0" smtClean="0"/>
              <a:t>Basic </a:t>
            </a:r>
            <a:r>
              <a:rPr lang="en-US" sz="2100" dirty="0"/>
              <a:t>principles </a:t>
            </a:r>
            <a:endParaRPr lang="en-US" sz="2100" dirty="0" smtClean="0"/>
          </a:p>
          <a:p>
            <a:pPr lvl="1" eaLnBrk="1"/>
            <a:r>
              <a:rPr lang="en-US" sz="2100" dirty="0" smtClean="0"/>
              <a:t>The </a:t>
            </a:r>
            <a:r>
              <a:rPr lang="en-US" sz="2100" dirty="0"/>
              <a:t>driving forces and limitations in NC linear collider design</a:t>
            </a:r>
            <a:endParaRPr lang="en-US" sz="2100" dirty="0" smtClean="0"/>
          </a:p>
          <a:p>
            <a:pPr lvl="1" eaLnBrk="1"/>
            <a:r>
              <a:rPr lang="en-US" sz="2100" dirty="0" smtClean="0"/>
              <a:t>The </a:t>
            </a:r>
            <a:r>
              <a:rPr lang="en-US" sz="2100" dirty="0"/>
              <a:t>basic building blocks of CLIC</a:t>
            </a:r>
          </a:p>
          <a:p>
            <a:pPr lvl="1" eaLnBrk="1"/>
            <a:endParaRPr lang="en-US" sz="2100" dirty="0"/>
          </a:p>
          <a:p>
            <a:pPr eaLnBrk="1"/>
            <a:r>
              <a:rPr lang="en-US" sz="2300" dirty="0">
                <a:solidFill>
                  <a:srgbClr val="FF0000"/>
                </a:solidFill>
              </a:rPr>
              <a:t>Ask questions at any time! Any comment is useful!  </a:t>
            </a:r>
            <a:r>
              <a:rPr lang="en-US" sz="2300" dirty="0">
                <a:solidFill>
                  <a:schemeClr val="tx1"/>
                </a:solidFill>
              </a:rPr>
              <a:t>(e-mail: </a:t>
            </a:r>
            <a:r>
              <a:rPr lang="en-US" sz="2300" dirty="0" err="1">
                <a:solidFill>
                  <a:schemeClr val="tx1"/>
                </a:solidFill>
              </a:rPr>
              <a:t>tecker@cern.ch</a:t>
            </a:r>
            <a:r>
              <a:rPr lang="en-US" sz="2300" dirty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/>
            <a:r>
              <a:rPr lang="en-US" dirty="0"/>
              <a:t>Material surface has some intrinsic roughness (from machining)</a:t>
            </a:r>
          </a:p>
          <a:p>
            <a:pPr eaLnBrk="1"/>
            <a:r>
              <a:rPr lang="en-US" dirty="0"/>
              <a:t>Leads to </a:t>
            </a:r>
            <a:r>
              <a:rPr lang="en-US" dirty="0">
                <a:solidFill>
                  <a:srgbClr val="FF0000"/>
                </a:solidFill>
              </a:rPr>
              <a:t>field enhancement</a:t>
            </a:r>
            <a:r>
              <a:rPr lang="en-US" dirty="0"/>
              <a:t>					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00" i="1" dirty="0" err="1" smtClean="0">
                <a:solidFill>
                  <a:schemeClr val="tx1"/>
                </a:solidFill>
                <a:latin typeface="Symbol" pitchFamily="-109" charset="2"/>
              </a:rPr>
              <a:t>β</a:t>
            </a:r>
            <a:r>
              <a:rPr lang="en-US" sz="1700" i="1" dirty="0" smtClean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700" dirty="0">
                <a:solidFill>
                  <a:schemeClr val="tx1"/>
                </a:solidFill>
              </a:rPr>
              <a:t>field enhancement factor</a:t>
            </a:r>
            <a:br>
              <a:rPr lang="en-US" sz="1700" dirty="0">
                <a:solidFill>
                  <a:schemeClr val="tx1"/>
                </a:solidFill>
              </a:rPr>
            </a:br>
            <a:endParaRPr lang="en-US" sz="2300" dirty="0"/>
          </a:p>
          <a:p>
            <a:pPr eaLnBrk="1"/>
            <a:r>
              <a:rPr lang="en-US" dirty="0"/>
              <a:t>Need </a:t>
            </a:r>
            <a:r>
              <a:rPr lang="en-US" dirty="0">
                <a:solidFill>
                  <a:srgbClr val="FF0000"/>
                </a:solidFill>
              </a:rPr>
              <a:t>conditioning</a:t>
            </a:r>
            <a:r>
              <a:rPr lang="en-US" dirty="0"/>
              <a:t> to reach ultimate gradient</a:t>
            </a:r>
            <a:br>
              <a:rPr lang="en-US" dirty="0"/>
            </a:br>
            <a:r>
              <a:rPr lang="en-US" dirty="0"/>
              <a:t>RF power gradually increased with time</a:t>
            </a:r>
          </a:p>
          <a:p>
            <a:pPr eaLnBrk="1"/>
            <a:r>
              <a:rPr lang="en-US" dirty="0"/>
              <a:t>RF processing can melt</a:t>
            </a:r>
            <a:br>
              <a:rPr lang="en-US" dirty="0"/>
            </a:br>
            <a:r>
              <a:rPr lang="en-US" dirty="0"/>
              <a:t>field emission points</a:t>
            </a:r>
          </a:p>
          <a:p>
            <a:pPr lvl="1" eaLnBrk="1"/>
            <a:r>
              <a:rPr lang="en-US" dirty="0"/>
              <a:t>Surface becomes smoother</a:t>
            </a:r>
          </a:p>
          <a:p>
            <a:pPr lvl="1" eaLnBrk="1"/>
            <a:r>
              <a:rPr lang="en-US" dirty="0"/>
              <a:t>field enhancement reduced</a:t>
            </a:r>
            <a:endParaRPr lang="en-US" dirty="0" smtClean="0"/>
          </a:p>
          <a:p>
            <a:pPr lvl="1" eaLnBrk="1"/>
            <a:r>
              <a:rPr lang="en-US" dirty="0" smtClean="0">
                <a:solidFill>
                  <a:srgbClr val="FF0000"/>
                </a:solidFill>
              </a:rPr>
              <a:t>=&gt;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higher </a:t>
            </a:r>
            <a:r>
              <a:rPr lang="en-US" dirty="0">
                <a:solidFill>
                  <a:srgbClr val="FF0000"/>
                </a:solidFill>
              </a:rPr>
              <a:t>fields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less breakdowns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13313" y="1270004"/>
          <a:ext cx="1830387" cy="504825"/>
        </p:xfrm>
        <a:graphic>
          <a:graphicData uri="http://schemas.openxmlformats.org/presentationml/2006/ole">
            <p:oleObj spid="_x0000_s4098" name="Equation" r:id="rId3" imgW="736560" imgH="203040" progId="Equation.DSMT4">
              <p:embed/>
            </p:oleObj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0487" y="1292229"/>
            <a:ext cx="1244601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46650" y="3195638"/>
            <a:ext cx="4783138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7981952" y="2870204"/>
            <a:ext cx="1552787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0715" y="812804"/>
            <a:ext cx="51308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11"/>
          <p:cNvSpPr txBox="1">
            <a:spLocks noChangeArrowheads="1"/>
          </p:cNvSpPr>
          <p:nvPr/>
        </p:nvSpPr>
        <p:spPr bwMode="auto">
          <a:xfrm>
            <a:off x="8673929" y="6176967"/>
            <a:ext cx="1219545" cy="3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</a:rPr>
              <a:t>Faya Wang</a:t>
            </a:r>
          </a:p>
        </p:txBody>
      </p:sp>
      <p:sp>
        <p:nvSpPr>
          <p:cNvPr id="27652" name="Title 12"/>
          <p:cNvSpPr>
            <a:spLocks noGrp="1"/>
          </p:cNvSpPr>
          <p:nvPr>
            <p:ph type="title"/>
          </p:nvPr>
        </p:nvSpPr>
        <p:spPr>
          <a:xfrm>
            <a:off x="1044454" y="38849"/>
            <a:ext cx="8008055" cy="584776"/>
          </a:xfrm>
        </p:spPr>
        <p:txBody>
          <a:bodyPr/>
          <a:lstStyle/>
          <a:p>
            <a:r>
              <a:rPr lang="en-US" sz="3200" dirty="0"/>
              <a:t>BD Rate at Different Conditioning Time</a:t>
            </a:r>
            <a:endParaRPr lang="en-GB" sz="3200" dirty="0"/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>
          <a:xfrm>
            <a:off x="301625" y="5353050"/>
            <a:ext cx="6338888" cy="1174750"/>
          </a:xfrm>
          <a:prstGeom prst="rect">
            <a:avLst/>
          </a:prstGeom>
        </p:spPr>
        <p:txBody>
          <a:bodyPr>
            <a:prstTxWarp prst="textNoShape">
              <a:avLst/>
            </a:prstTxWarp>
            <a:normAutofit/>
          </a:bodyPr>
          <a:lstStyle/>
          <a:p>
            <a:pPr marL="409575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After conditioning:</a:t>
            </a:r>
          </a:p>
          <a:p>
            <a:pPr marL="866775" lvl="1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Higher fields</a:t>
            </a:r>
            <a:r>
              <a:rPr lang="en-US" sz="2000">
                <a:solidFill>
                  <a:srgbClr val="000000"/>
                </a:solidFill>
              </a:rPr>
              <a:t> reachable for constant BDR</a:t>
            </a:r>
          </a:p>
          <a:p>
            <a:pPr marL="866775" lvl="1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Lower breakdown rate</a:t>
            </a:r>
            <a:r>
              <a:rPr lang="en-US" sz="2000">
                <a:solidFill>
                  <a:srgbClr val="000000"/>
                </a:solidFill>
              </a:rPr>
              <a:t> at a given field</a:t>
            </a:r>
          </a:p>
        </p:txBody>
      </p:sp>
      <p:sp>
        <p:nvSpPr>
          <p:cNvPr id="27654" name="AutoShape 4"/>
          <p:cNvSpPr>
            <a:spLocks noChangeAspect="1" noChangeArrowheads="1"/>
          </p:cNvSpPr>
          <p:nvPr/>
        </p:nvSpPr>
        <p:spPr bwMode="auto">
          <a:xfrm>
            <a:off x="168275" y="1585917"/>
            <a:ext cx="4624388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70004"/>
            <a:ext cx="77120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527925" y="6216654"/>
            <a:ext cx="2180958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29520" y="860428"/>
            <a:ext cx="5719514" cy="3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/>
              <a:t>Higher</a:t>
            </a:r>
            <a:r>
              <a:rPr lang="en-US">
                <a:solidFill>
                  <a:srgbClr val="000000"/>
                </a:solidFill>
              </a:rPr>
              <a:t> breakdown rate </a:t>
            </a:r>
            <a:r>
              <a:rPr lang="en-US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gradient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54152" y="1704975"/>
            <a:ext cx="68945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19250" y="1148551"/>
            <a:ext cx="6379027" cy="4420051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 dirty="0">
                  <a:solidFill>
                    <a:schemeClr val="tx1"/>
                  </a:solidFill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06" y="790202"/>
            <a:ext cx="6648341" cy="3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</a:t>
            </a:r>
            <a:r>
              <a:rPr lang="en-US" dirty="0" smtClean="0"/>
              <a:t> RF pulses</a:t>
            </a:r>
            <a:endParaRPr lang="en-US" dirty="0"/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003869"/>
            <a:ext cx="9772809" cy="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34975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Summary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/>
              <a:t>breakdown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rate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limits pulse length and gradient</a:t>
            </a:r>
            <a:endParaRPr lang="en-US" dirty="0"/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</p:spPr>
        <p:txBody>
          <a:bodyPr/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pulse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Conditioning limits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2160588"/>
            <a:ext cx="9605962" cy="4341812"/>
          </a:xfrm>
        </p:spPr>
        <p:txBody>
          <a:bodyPr/>
          <a:lstStyle/>
          <a:p>
            <a:pPr eaLnBrk="1"/>
            <a:r>
              <a:rPr lang="en-US" sz="2300" dirty="0"/>
              <a:t>More energy: electrons generate plasma and melt surface</a:t>
            </a:r>
          </a:p>
          <a:p>
            <a:pPr eaLnBrk="1"/>
            <a:r>
              <a:rPr lang="en-US" sz="2300" dirty="0"/>
              <a:t>Molten surface splatters and generates </a:t>
            </a:r>
            <a:r>
              <a:rPr lang="en-US" sz="2300" dirty="0">
                <a:solidFill>
                  <a:srgbClr val="FF0000"/>
                </a:solidFill>
              </a:rPr>
              <a:t>new field emission points</a:t>
            </a:r>
            <a:r>
              <a:rPr lang="en-US" sz="2300" dirty="0"/>
              <a:t>!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=&gt;</a:t>
            </a:r>
            <a:r>
              <a:rPr lang="en-US" sz="2300" dirty="0" smtClean="0">
                <a:sym typeface="Symbol" pitchFamily="-109" charset="2"/>
              </a:rPr>
              <a:t> </a:t>
            </a:r>
            <a:r>
              <a:rPr lang="en-US" sz="2300" dirty="0">
                <a:solidFill>
                  <a:srgbClr val="FF0000"/>
                </a:solidFill>
                <a:sym typeface="Symbol" pitchFamily="-109" charset="2"/>
              </a:rPr>
              <a:t>limits</a:t>
            </a:r>
            <a:r>
              <a:rPr lang="en-US" sz="2300" dirty="0">
                <a:sym typeface="Symbol" pitchFamily="-109" charset="2"/>
              </a:rPr>
              <a:t> the </a:t>
            </a:r>
            <a:r>
              <a:rPr lang="en-US" sz="2300" dirty="0">
                <a:solidFill>
                  <a:srgbClr val="FF0000"/>
                </a:solidFill>
                <a:sym typeface="Symbol" pitchFamily="-109" charset="2"/>
              </a:rPr>
              <a:t>achievable field</a:t>
            </a:r>
            <a:endParaRPr lang="en-US" sz="2300" dirty="0">
              <a:solidFill>
                <a:srgbClr val="FF0000"/>
              </a:solidFill>
            </a:endParaRPr>
          </a:p>
          <a:p>
            <a:pPr eaLnBrk="1"/>
            <a:r>
              <a:rPr lang="en-US" sz="2300" dirty="0"/>
              <a:t>Excessive fields can also </a:t>
            </a:r>
            <a:r>
              <a:rPr lang="en-US" sz="2300" dirty="0">
                <a:solidFill>
                  <a:srgbClr val="FF0000"/>
                </a:solidFill>
              </a:rPr>
              <a:t>damage the structures</a:t>
            </a:r>
          </a:p>
          <a:p>
            <a:pPr eaLnBrk="1"/>
            <a:r>
              <a:rPr lang="en-US" sz="2300" dirty="0"/>
              <a:t>Design structures with low </a:t>
            </a:r>
            <a:r>
              <a:rPr lang="en-US" sz="2300" dirty="0" err="1"/>
              <a:t>E</a:t>
            </a:r>
            <a:r>
              <a:rPr lang="en-US" sz="2300" baseline="-25000" dirty="0" err="1"/>
              <a:t>surf</a:t>
            </a:r>
            <a:r>
              <a:rPr lang="en-US" sz="2300" dirty="0" err="1"/>
              <a:t>/E</a:t>
            </a:r>
            <a:r>
              <a:rPr lang="en-US" sz="2300" baseline="-25000" dirty="0" err="1"/>
              <a:t>acc</a:t>
            </a:r>
            <a:endParaRPr lang="en-US" sz="2300" baseline="-25000" dirty="0"/>
          </a:p>
          <a:p>
            <a:pPr eaLnBrk="1"/>
            <a:r>
              <a:rPr lang="en-US" sz="2300" dirty="0"/>
              <a:t>Study new materials (Mo, W)</a:t>
            </a:r>
          </a:p>
          <a:p>
            <a:pPr eaLnBrk="1"/>
            <a:endParaRPr lang="en-US" sz="2300" dirty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988" y="796929"/>
            <a:ext cx="35020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613" y="779467"/>
            <a:ext cx="329565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6" name="Group 8"/>
          <p:cNvGrpSpPr>
            <a:grpSpLocks/>
          </p:cNvGrpSpPr>
          <p:nvPr/>
        </p:nvGrpSpPr>
        <p:grpSpPr bwMode="auto">
          <a:xfrm>
            <a:off x="288927" y="4916492"/>
            <a:ext cx="3079750" cy="1647825"/>
            <a:chOff x="4182" y="3108"/>
            <a:chExt cx="1974" cy="1145"/>
          </a:xfrm>
        </p:grpSpPr>
        <p:pic>
          <p:nvPicPr>
            <p:cNvPr id="30729" name="Picture 3" descr="100xcl1t"/>
            <p:cNvPicPr>
              <a:picLocks noChangeAspect="1" noChangeArrowheads="1"/>
            </p:cNvPicPr>
            <p:nvPr/>
          </p:nvPicPr>
          <p:blipFill>
            <a:blip r:embed="rId4"/>
            <a:srcRect b="38025"/>
            <a:stretch>
              <a:fillRect/>
            </a:stretch>
          </p:blipFill>
          <p:spPr bwMode="auto">
            <a:xfrm>
              <a:off x="4196" y="3108"/>
              <a:ext cx="1960" cy="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Text Box 7"/>
            <p:cNvSpPr txBox="1">
              <a:spLocks noChangeArrowheads="1"/>
            </p:cNvSpPr>
            <p:nvPr/>
          </p:nvSpPr>
          <p:spPr bwMode="auto">
            <a:xfrm>
              <a:off x="4182" y="3989"/>
              <a:ext cx="19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defTabSz="866775" eaLnBrk="0" hangingPunct="0"/>
              <a:r>
                <a:rPr lang="en-US" sz="1900"/>
                <a:t>Damaged CLIC structure iris</a:t>
              </a:r>
            </a:p>
          </p:txBody>
        </p:sp>
      </p:grpSp>
      <p:pic>
        <p:nvPicPr>
          <p:cNvPr id="3072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6100" y="3833817"/>
            <a:ext cx="4032250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rc 9"/>
          <p:cNvSpPr/>
          <p:nvPr/>
        </p:nvSpPr>
        <p:spPr bwMode="auto">
          <a:xfrm>
            <a:off x="1063627" y="5375279"/>
            <a:ext cx="1820863" cy="1096963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57200" algn="ctr" defTabSz="457200" hangingPunct="0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 Iris material tests in CTF2</a:t>
            </a:r>
            <a:r>
              <a:rPr lang="en-US"/>
              <a:t> </a:t>
            </a:r>
          </a:p>
        </p:txBody>
      </p:sp>
      <p:pic>
        <p:nvPicPr>
          <p:cNvPr id="32771" name="Picture 3" descr="6%20til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8527" y="971554"/>
            <a:ext cx="714216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633540" y="5419660"/>
            <a:ext cx="8074025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just" defTabSz="868363"/>
            <a:r>
              <a:rPr lang="en-US" sz="15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Damage on iris after runs of the 30-cell clamped structures tested in CTFII.</a:t>
            </a:r>
          </a:p>
          <a:p>
            <a:pPr algn="just" defTabSz="868363"/>
            <a:r>
              <a:rPr lang="en-US" sz="15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First (a, b and c) and generic irises (d, e and f) of W ,Mo and Cu structures respectively</a:t>
            </a:r>
            <a:r>
              <a:rPr lang="en-US" sz="11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.</a:t>
            </a:r>
            <a:endParaRPr lang="en-US" sz="1700">
              <a:solidFill>
                <a:schemeClr val="tx1"/>
              </a:solidFill>
              <a:latin typeface="Arial" pitchFamily="-109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648077" y="2857503"/>
            <a:ext cx="502293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W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015040" y="2849567"/>
            <a:ext cx="675417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Mo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8651876" y="2865442"/>
            <a:ext cx="637039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Cu</a:t>
            </a:r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7332665" y="1231903"/>
            <a:ext cx="1349375" cy="15970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1528" y="1665292"/>
            <a:ext cx="1535113" cy="107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First iris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(highest field)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-159957" y="3622679"/>
            <a:ext cx="2098676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downstream iris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0" y="2057404"/>
            <a:ext cx="3590925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disks"/>
          <p:cNvPicPr>
            <a:picLocks noChangeAspect="1" noChangeArrowheads="1"/>
          </p:cNvPicPr>
          <p:nvPr/>
        </p:nvPicPr>
        <p:blipFill>
          <a:blip r:embed="rId3"/>
          <a:srcRect l="1888" t="16982" r="1848" b="24371"/>
          <a:stretch>
            <a:fillRect/>
          </a:stretch>
        </p:blipFill>
        <p:spPr bwMode="auto">
          <a:xfrm>
            <a:off x="412752" y="4800600"/>
            <a:ext cx="35067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70342" y="4495803"/>
            <a:ext cx="3623304" cy="3121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 b="1">
                <a:solidFill>
                  <a:schemeClr val="tx1"/>
                </a:solidFill>
                <a:latin typeface="Comic Sans MS" pitchFamily="-109" charset="0"/>
              </a:rPr>
              <a:t>30 cell clamped tungsten-iris structure</a:t>
            </a:r>
            <a:endParaRPr lang="en-US" sz="1700">
              <a:solidFill>
                <a:schemeClr val="tx1"/>
              </a:solidFill>
              <a:latin typeface="Comic Sans MS" pitchFamily="-109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965702" y="5907088"/>
            <a:ext cx="4011613" cy="4810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b="1">
                <a:latin typeface="Comic Sans MS" pitchFamily="-109" charset="0"/>
              </a:rPr>
              <a:t>A world record !!!</a:t>
            </a:r>
            <a:endParaRPr lang="en-US">
              <a:latin typeface="Comic Sans MS" pitchFamily="-109" charset="0"/>
            </a:endParaRP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900"/>
              <a:t>Achieved accelerating fields in CTF2</a:t>
            </a:r>
            <a:r>
              <a:rPr lang="en-US" sz="3400"/>
              <a:t> 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316540" y="3962401"/>
            <a:ext cx="1914525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rgbClr val="CC00FF"/>
                </a:solidFill>
              </a:rPr>
              <a:t>old design copper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4695827" y="2352679"/>
            <a:ext cx="206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rgbClr val="FF3300"/>
                </a:solidFill>
              </a:rPr>
              <a:t>new design copper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007225" y="3294067"/>
            <a:ext cx="2071102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chemeClr val="accent2"/>
                </a:solidFill>
              </a:rPr>
              <a:t>new design tungsten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 flipH="1" flipV="1">
            <a:off x="5199063" y="4024314"/>
            <a:ext cx="177800" cy="185737"/>
          </a:xfrm>
          <a:prstGeom prst="line">
            <a:avLst/>
          </a:prstGeom>
          <a:noFill/>
          <a:ln w="9525">
            <a:solidFill>
              <a:srgbClr val="CC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5272090" y="2643192"/>
            <a:ext cx="182562" cy="3397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H="1" flipV="1">
            <a:off x="7648575" y="2684467"/>
            <a:ext cx="207963" cy="7334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 flipH="1" flipV="1">
            <a:off x="6235700" y="2963863"/>
            <a:ext cx="1465263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8750300" y="2147888"/>
            <a:ext cx="0" cy="762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4950" y="1794850"/>
            <a:ext cx="586105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236538" y="893767"/>
            <a:ext cx="9169401" cy="930275"/>
          </a:xfrm>
          <a:prstGeom prst="rect">
            <a:avLst/>
          </a:prstGeom>
          <a:solidFill>
            <a:srgbClr val="CCECFF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wrap="none" lIns="95785" tIns="47892" rIns="95785" bIns="47892" anchor="ctr">
            <a:prstTxWarp prst="textNoShape">
              <a:avLst/>
            </a:prstTxWarp>
          </a:bodyPr>
          <a:lstStyle/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High gradient tests of new structures with </a:t>
            </a:r>
            <a:r>
              <a:rPr lang="en-US" sz="1700">
                <a:solidFill>
                  <a:srgbClr val="FF00FF"/>
                </a:solidFill>
                <a:latin typeface="Comic Sans MS" pitchFamily="-109" charset="0"/>
              </a:rPr>
              <a:t>molybdenum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irises reached 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190 MV/m </a:t>
            </a:r>
          </a:p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peak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accelerating gradient </a:t>
            </a:r>
            <a:r>
              <a:rPr lang="en-US" sz="1700">
                <a:solidFill>
                  <a:srgbClr val="FF00FF"/>
                </a:solidFill>
                <a:latin typeface="Comic Sans MS" pitchFamily="-109" charset="0"/>
              </a:rPr>
              <a:t>without any damage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well above the nominal CLIC</a:t>
            </a:r>
          </a:p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accelerating field of </a:t>
            </a:r>
            <a:r>
              <a:rPr lang="en-US" sz="1700">
                <a:solidFill>
                  <a:srgbClr val="0000FF"/>
                </a:solidFill>
                <a:latin typeface="Comic Sans MS" pitchFamily="-109" charset="0"/>
              </a:rPr>
              <a:t>150 MV/m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but with RF pulse length of 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16 ns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only (nominal </a:t>
            </a:r>
            <a:r>
              <a:rPr lang="en-US" sz="1700">
                <a:solidFill>
                  <a:srgbClr val="0000FF"/>
                </a:solidFill>
                <a:latin typeface="Comic Sans MS" pitchFamily="-109" charset="0"/>
              </a:rPr>
              <a:t>160 ns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)</a:t>
            </a:r>
            <a:endParaRPr lang="en-US" sz="1900">
              <a:solidFill>
                <a:schemeClr val="tx1"/>
              </a:solidFill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Frequency choice for NC RF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57250"/>
            <a:ext cx="9605962" cy="5645150"/>
          </a:xfrm>
        </p:spPr>
        <p:txBody>
          <a:bodyPr/>
          <a:lstStyle/>
          <a:p>
            <a:r>
              <a:rPr lang="en-US" sz="2300" dirty="0"/>
              <a:t>Shunt impedance		</a:t>
            </a:r>
            <a:r>
              <a:rPr lang="en-US" sz="2300" i="1" dirty="0" err="1"/>
              <a:t>R</a:t>
            </a:r>
            <a:r>
              <a:rPr lang="en-US" sz="2300" i="1" baseline="-25000" dirty="0" err="1"/>
              <a:t>s</a:t>
            </a:r>
            <a:r>
              <a:rPr lang="en-US" sz="2300" dirty="0" smtClean="0"/>
              <a:t> 	</a:t>
            </a:r>
            <a:r>
              <a:rPr lang="en-US" sz="2300" dirty="0" smtClean="0">
                <a:sym typeface="Symbol" pitchFamily="-109" charset="2"/>
              </a:rPr>
              <a:t>∝ </a:t>
            </a:r>
            <a:r>
              <a:rPr lang="en-US" sz="2300" i="1" dirty="0" err="1">
                <a:sym typeface="Symbol" pitchFamily="-109" charset="2"/>
              </a:rPr>
              <a:t>f</a:t>
            </a:r>
            <a:r>
              <a:rPr lang="en-US" sz="2300" i="1" dirty="0">
                <a:sym typeface="Symbol" pitchFamily="-109" charset="2"/>
              </a:rPr>
              <a:t> </a:t>
            </a:r>
            <a:r>
              <a:rPr lang="en-US" sz="2300" baseline="30000" dirty="0">
                <a:sym typeface="Symbol" pitchFamily="-109" charset="2"/>
              </a:rPr>
              <a:t>1/2	</a:t>
            </a:r>
            <a:r>
              <a:rPr lang="en-US" sz="2300" dirty="0">
                <a:sym typeface="Symbol" pitchFamily="-109" charset="2"/>
              </a:rPr>
              <a:t>  	(higher acceleration, as </a:t>
            </a:r>
            <a:r>
              <a:rPr lang="en-US" sz="2300" i="1" dirty="0" err="1"/>
              <a:t>R</a:t>
            </a:r>
            <a:r>
              <a:rPr lang="en-US" sz="2300" i="1" baseline="-25000" dirty="0" err="1"/>
              <a:t>s</a:t>
            </a:r>
            <a:r>
              <a:rPr lang="en-US" sz="2300" dirty="0">
                <a:sym typeface="Symbol" pitchFamily="-109" charset="2"/>
              </a:rPr>
              <a:t>=V</a:t>
            </a:r>
            <a:r>
              <a:rPr lang="en-US" sz="2300" baseline="30000" dirty="0">
                <a:sym typeface="Symbol" pitchFamily="-109" charset="2"/>
              </a:rPr>
              <a:t>2</a:t>
            </a:r>
            <a:r>
              <a:rPr lang="en-US" sz="2300" dirty="0">
                <a:sym typeface="Symbol" pitchFamily="-109" charset="2"/>
              </a:rPr>
              <a:t>/P)</a:t>
            </a:r>
            <a:endParaRPr lang="en-US" sz="2300" dirty="0"/>
          </a:p>
          <a:p>
            <a:r>
              <a:rPr lang="en-US" sz="2300" dirty="0"/>
              <a:t>RF peak power	</a:t>
            </a:r>
            <a:r>
              <a:rPr lang="en-US" sz="2300" dirty="0" smtClean="0"/>
              <a:t>		</a:t>
            </a:r>
            <a:r>
              <a:rPr lang="en-US" sz="2300" i="1" dirty="0" err="1" smtClean="0"/>
              <a:t>P</a:t>
            </a:r>
            <a:r>
              <a:rPr lang="en-US" sz="2300" i="1" baseline="-25000" dirty="0" err="1" smtClean="0"/>
              <a:t>rf</a:t>
            </a:r>
            <a:r>
              <a:rPr lang="en-US" sz="2300" dirty="0" smtClean="0"/>
              <a:t> 	</a:t>
            </a:r>
            <a:r>
              <a:rPr lang="en-US" sz="2300" dirty="0" smtClean="0">
                <a:sym typeface="Symbol" pitchFamily="-109" charset="2"/>
              </a:rPr>
              <a:t>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1/2</a:t>
            </a:r>
            <a:endParaRPr lang="en-US" sz="2300" i="1" dirty="0">
              <a:sym typeface="Symbol" pitchFamily="-109" charset="2"/>
            </a:endParaRPr>
          </a:p>
          <a:p>
            <a:r>
              <a:rPr lang="en-US" sz="2300" dirty="0">
                <a:sym typeface="Symbol" pitchFamily="-109" charset="2"/>
              </a:rPr>
              <a:t>Stored energy			</a:t>
            </a:r>
            <a:r>
              <a:rPr lang="en-US" sz="2300" i="1" dirty="0">
                <a:sym typeface="Symbol" pitchFamily="-109" charset="2"/>
              </a:rPr>
              <a:t>E</a:t>
            </a:r>
            <a:r>
              <a:rPr lang="en-US" sz="2300" dirty="0" smtClean="0">
                <a:sym typeface="Symbol" pitchFamily="-109" charset="2"/>
              </a:rPr>
              <a:t> 	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2</a:t>
            </a:r>
          </a:p>
          <a:p>
            <a:r>
              <a:rPr lang="en-US" sz="2300" dirty="0">
                <a:sym typeface="Symbol" pitchFamily="-109" charset="2"/>
              </a:rPr>
              <a:t>Filling time		</a:t>
            </a:r>
            <a:r>
              <a:rPr lang="en-US" sz="2300" dirty="0" smtClean="0">
                <a:sym typeface="Symbol" pitchFamily="-109" charset="2"/>
              </a:rPr>
              <a:t>		</a:t>
            </a:r>
            <a:r>
              <a:rPr lang="en-US" sz="2300" i="1" dirty="0" err="1" smtClean="0"/>
              <a:t>T</a:t>
            </a:r>
            <a:r>
              <a:rPr lang="en-US" sz="2300" i="1" baseline="-25000" dirty="0" err="1" smtClean="0"/>
              <a:t>fill</a:t>
            </a:r>
            <a:r>
              <a:rPr lang="en-US" sz="2300" dirty="0" smtClean="0">
                <a:sym typeface="Symbol" pitchFamily="-109" charset="2"/>
              </a:rPr>
              <a:t> 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3/2</a:t>
            </a:r>
            <a:endParaRPr lang="en-US" sz="2300" dirty="0">
              <a:sym typeface="Symbol" pitchFamily="-109" charset="2"/>
            </a:endParaRPr>
          </a:p>
          <a:p>
            <a:r>
              <a:rPr lang="en-US" sz="2300" dirty="0">
                <a:sym typeface="Symbol" pitchFamily="-109" charset="2"/>
              </a:rPr>
              <a:t>Structure dimensions	</a:t>
            </a:r>
            <a:r>
              <a:rPr lang="en-US" sz="2300" i="1" dirty="0">
                <a:sym typeface="Symbol" pitchFamily="-109" charset="2"/>
              </a:rPr>
              <a:t>a</a:t>
            </a:r>
            <a:r>
              <a:rPr lang="en-US" sz="2300" dirty="0" smtClean="0">
                <a:sym typeface="Symbol" pitchFamily="-109" charset="2"/>
              </a:rPr>
              <a:t> 	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</a:t>
            </a:r>
          </a:p>
          <a:p>
            <a:r>
              <a:rPr lang="en-US" sz="2300" dirty="0" err="1">
                <a:sym typeface="Symbol" pitchFamily="-109" charset="2"/>
              </a:rPr>
              <a:t>Wakefields</a:t>
            </a:r>
            <a:r>
              <a:rPr lang="en-US" sz="2300" dirty="0">
                <a:sym typeface="Symbol" pitchFamily="-109" charset="2"/>
              </a:rPr>
              <a:t>		</a:t>
            </a:r>
            <a:r>
              <a:rPr lang="en-US" sz="2300" dirty="0" smtClean="0">
                <a:sym typeface="Symbol" pitchFamily="-109" charset="2"/>
              </a:rPr>
              <a:t>		</a:t>
            </a:r>
            <a:r>
              <a:rPr lang="en-US" sz="2300" i="1" dirty="0" smtClean="0">
                <a:sym typeface="Symbol" pitchFamily="-109" charset="2"/>
              </a:rPr>
              <a:t>W</a:t>
            </a:r>
            <a:r>
              <a:rPr lang="en-US" sz="2300" i="1" baseline="-36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┴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∝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Mathematica1" charset="0"/>
              </a:rPr>
              <a:t> </a:t>
            </a:r>
            <a:r>
              <a:rPr lang="en-US" sz="2300" i="1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baseline="30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3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/>
            </a:r>
            <a:b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endParaRPr lang="en-US" sz="2300" i="1" dirty="0">
              <a:ea typeface="Times New Roman" pitchFamily="-109" charset="0"/>
              <a:cs typeface="Times New Roman" pitchFamily="-109" charset="0"/>
              <a:sym typeface="Symbol" pitchFamily="-109" charset="2"/>
            </a:endParaRPr>
          </a:p>
          <a:p>
            <a:pPr eaLnBrk="1"/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The choice of frequency depends on the parameters above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(cost issues!)</a:t>
            </a:r>
          </a:p>
          <a:p>
            <a:pPr eaLnBrk="1"/>
            <a:r>
              <a:rPr lang="en-US" sz="2300" dirty="0">
                <a:solidFill>
                  <a:srgbClr val="FF0000"/>
                </a:solidFill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Higher frequency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is </a:t>
            </a:r>
            <a:r>
              <a:rPr lang="en-US" sz="2300" dirty="0" err="1">
                <a:solidFill>
                  <a:srgbClr val="FF0000"/>
                </a:solidFill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favourable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for NC structures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if you can manage the </a:t>
            </a:r>
            <a:r>
              <a:rPr lang="en-US" sz="2300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wakefield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effects</a:t>
            </a:r>
          </a:p>
          <a:p>
            <a:pPr eaLnBrk="1"/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Actual frequency also depends on availability of RF power sources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sym typeface="Symbol" pitchFamily="-109" charset="2"/>
              </a:rPr>
              <a:t>(high power klystrons up to ~17 GHz)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real life frequency choice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1638300"/>
          </a:xfrm>
        </p:spPr>
        <p:txBody>
          <a:bodyPr/>
          <a:lstStyle/>
          <a:p>
            <a:r>
              <a:rPr lang="en-GB"/>
              <a:t>Many more parameters in collider design</a:t>
            </a:r>
          </a:p>
          <a:p>
            <a:pPr lvl="1"/>
            <a:r>
              <a:rPr lang="en-GB"/>
              <a:t>Take beam dynamics (BD) into account </a:t>
            </a:r>
          </a:p>
          <a:p>
            <a:pPr lvl="1"/>
            <a:r>
              <a:rPr lang="en-GB"/>
              <a:t>Bunch charge and distance (wakes!), cell geometry, fields, efficiency,...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3888" y="2532063"/>
            <a:ext cx="6180137" cy="3975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5845" name="AutoShape 2"/>
          <p:cNvSpPr>
            <a:spLocks noChangeAspect="1" noChangeArrowheads="1"/>
          </p:cNvSpPr>
          <p:nvPr/>
        </p:nvSpPr>
        <p:spPr bwMode="auto">
          <a:xfrm>
            <a:off x="846140" y="1109666"/>
            <a:ext cx="848677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CLIC: Why 100 MV/m and 12 GHz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815975"/>
            <a:ext cx="5205413" cy="4572000"/>
          </a:xfrm>
        </p:spPr>
        <p:txBody>
          <a:bodyPr>
            <a:normAutofit/>
          </a:bodyPr>
          <a:lstStyle/>
          <a:p>
            <a:pPr>
              <a:lnSpc>
                <a:spcPct val="73000"/>
              </a:lnSpc>
            </a:pPr>
            <a:r>
              <a:rPr lang="en-US" sz="2100" dirty="0" err="1" smtClean="0">
                <a:solidFill>
                  <a:schemeClr val="tx1"/>
                </a:solidFill>
              </a:rPr>
              <a:t>Optimisation</a:t>
            </a:r>
            <a:r>
              <a:rPr lang="en-US" sz="2100" dirty="0" smtClean="0">
                <a:solidFill>
                  <a:schemeClr val="tx1"/>
                </a:solidFill>
              </a:rPr>
              <a:t> - </a:t>
            </a:r>
            <a:r>
              <a:rPr lang="en-US" sz="2100" dirty="0" smtClean="0">
                <a:solidFill>
                  <a:srgbClr val="0000FF"/>
                </a:solidFill>
              </a:rPr>
              <a:t>figure of merit</a:t>
            </a:r>
            <a:r>
              <a:rPr lang="en-US" sz="2100" dirty="0" smtClean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Luminosity per </a:t>
            </a:r>
            <a:r>
              <a:rPr lang="en-US" sz="2000" dirty="0" err="1" smtClean="0">
                <a:solidFill>
                  <a:srgbClr val="FF0000"/>
                </a:solidFill>
              </a:rPr>
              <a:t>linac</a:t>
            </a:r>
            <a:r>
              <a:rPr lang="en-US" sz="2000" dirty="0" smtClean="0">
                <a:solidFill>
                  <a:srgbClr val="FF0000"/>
                </a:solidFill>
              </a:rPr>
              <a:t> input power</a:t>
            </a:r>
            <a:endParaRPr lang="en-GB" sz="21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</a:pPr>
            <a:r>
              <a:rPr lang="en-US" sz="2100" dirty="0">
                <a:solidFill>
                  <a:schemeClr val="tx1"/>
                </a:solidFill>
              </a:rPr>
              <a:t>Structure limits: 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RF breakdown – </a:t>
            </a:r>
            <a:r>
              <a:rPr lang="en-US" sz="2000" dirty="0" smtClean="0">
                <a:solidFill>
                  <a:schemeClr val="tx1"/>
                </a:solidFill>
              </a:rPr>
              <a:t>scaling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>
                <a:solidFill>
                  <a:schemeClr val="tx1"/>
                </a:solidFill>
              </a:rPr>
              <a:t>E</a:t>
            </a:r>
            <a:r>
              <a:rPr lang="en-US" sz="2000" baseline="-25000" dirty="0" err="1">
                <a:solidFill>
                  <a:schemeClr val="tx1"/>
                </a:solidFill>
              </a:rPr>
              <a:t>surf</a:t>
            </a:r>
            <a:r>
              <a:rPr lang="en-US" sz="2000" dirty="0">
                <a:solidFill>
                  <a:schemeClr val="tx1"/>
                </a:solidFill>
              </a:rPr>
              <a:t>&lt;260MV/m , P/C</a:t>
            </a:r>
            <a:r>
              <a:rPr lang="el-GR" sz="2000" dirty="0">
                <a:solidFill>
                  <a:schemeClr val="tx1"/>
                </a:solidFill>
              </a:rPr>
              <a:t>τ</a:t>
            </a:r>
            <a:r>
              <a:rPr lang="en-US" sz="2000" baseline="30000" dirty="0">
                <a:solidFill>
                  <a:schemeClr val="tx1"/>
                </a:solidFill>
              </a:rPr>
              <a:t>1/3</a:t>
            </a:r>
            <a:r>
              <a:rPr lang="en-US" sz="2000" dirty="0">
                <a:solidFill>
                  <a:schemeClr val="tx1"/>
                </a:solidFill>
              </a:rPr>
              <a:t> limited)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>
                <a:solidFill>
                  <a:schemeClr val="tx1"/>
                </a:solidFill>
              </a:rPr>
              <a:t>RF pulse heating  (</a:t>
            </a:r>
            <a:r>
              <a:rPr lang="el-GR" sz="2000" dirty="0">
                <a:solidFill>
                  <a:schemeClr val="tx1"/>
                </a:solidFill>
              </a:rPr>
              <a:t>Δ</a:t>
            </a:r>
            <a:r>
              <a:rPr lang="en-US" sz="2000" dirty="0">
                <a:solidFill>
                  <a:schemeClr val="tx1"/>
                </a:solidFill>
              </a:rPr>
              <a:t>T&lt;56</a:t>
            </a:r>
            <a:r>
              <a:rPr lang="el-GR" sz="2000" dirty="0">
                <a:solidFill>
                  <a:schemeClr val="tx1"/>
                </a:solidFill>
              </a:rPr>
              <a:t>°</a:t>
            </a:r>
            <a:r>
              <a:rPr lang="en-US" sz="2000" dirty="0">
                <a:solidFill>
                  <a:schemeClr val="tx1"/>
                </a:solidFill>
              </a:rPr>
              <a:t>K)</a:t>
            </a:r>
          </a:p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100" dirty="0">
                <a:solidFill>
                  <a:schemeClr val="tx1"/>
                </a:solidFill>
              </a:rPr>
              <a:t>Beam dynamics:</a:t>
            </a:r>
          </a:p>
          <a:p>
            <a:pPr lvl="1">
              <a:lnSpc>
                <a:spcPct val="73000"/>
              </a:lnSpc>
              <a:spcAft>
                <a:spcPts val="475"/>
              </a:spcAft>
            </a:pPr>
            <a:r>
              <a:rPr lang="en-US" sz="2000" dirty="0">
                <a:solidFill>
                  <a:schemeClr val="tx1"/>
                </a:solidFill>
              </a:rPr>
              <a:t>emittance preservation – wake fields</a:t>
            </a:r>
          </a:p>
          <a:p>
            <a:pPr lvl="1">
              <a:lnSpc>
                <a:spcPct val="85000"/>
              </a:lnSpc>
              <a:spcAft>
                <a:spcPts val="475"/>
              </a:spcAft>
            </a:pPr>
            <a:r>
              <a:rPr lang="en-US" sz="2000" dirty="0">
                <a:solidFill>
                  <a:schemeClr val="tx1"/>
                </a:solidFill>
              </a:rPr>
              <a:t>Luminosity, bunch population,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bunch </a:t>
            </a:r>
            <a:r>
              <a:rPr lang="en-US" sz="2000" dirty="0">
                <a:solidFill>
                  <a:schemeClr val="tx1"/>
                </a:solidFill>
              </a:rPr>
              <a:t>spacing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>
                <a:solidFill>
                  <a:schemeClr val="tx1"/>
                </a:solidFill>
              </a:rPr>
              <a:t>efficiency – total power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100" dirty="0" smtClean="0">
                <a:solidFill>
                  <a:schemeClr val="tx1"/>
                </a:solidFill>
              </a:rPr>
              <a:t>take </a:t>
            </a:r>
            <a:r>
              <a:rPr lang="en-US" sz="2100" dirty="0">
                <a:solidFill>
                  <a:schemeClr val="tx1"/>
                </a:solidFill>
              </a:rPr>
              <a:t>into account cost model</a:t>
            </a:r>
            <a:endParaRPr lang="en-GB" sz="2100" b="1" dirty="0">
              <a:solidFill>
                <a:srgbClr val="CC3300"/>
              </a:solidFill>
            </a:endParaRPr>
          </a:p>
        </p:txBody>
      </p:sp>
      <p:sp>
        <p:nvSpPr>
          <p:cNvPr id="36868" name="Text Box 12"/>
          <p:cNvSpPr txBox="1">
            <a:spLocks noChangeArrowheads="1"/>
          </p:cNvSpPr>
          <p:nvPr/>
        </p:nvSpPr>
        <p:spPr bwMode="auto">
          <a:xfrm>
            <a:off x="391423" y="5373072"/>
            <a:ext cx="4339650" cy="1170192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b="1" dirty="0">
                <a:solidFill>
                  <a:schemeClr val="tx1"/>
                </a:solidFill>
              </a:rPr>
              <a:t>after &gt; 60 * 10</a:t>
            </a:r>
            <a:r>
              <a:rPr lang="en-GB" b="1" baseline="30000" dirty="0">
                <a:solidFill>
                  <a:schemeClr val="tx1"/>
                </a:solidFill>
              </a:rPr>
              <a:t>6</a:t>
            </a:r>
            <a:r>
              <a:rPr lang="en-GB" b="1" dirty="0">
                <a:solidFill>
                  <a:schemeClr val="tx1"/>
                </a:solidFill>
              </a:rPr>
              <a:t> structures: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/>
              <a:t>100 MV/</a:t>
            </a:r>
            <a:r>
              <a:rPr lang="en-GB" b="1" dirty="0" err="1"/>
              <a:t>m</a:t>
            </a:r>
            <a:r>
              <a:rPr lang="en-GB" b="1" dirty="0"/>
              <a:t> 12 GHz </a:t>
            </a:r>
            <a:r>
              <a:rPr lang="en-GB" b="1" dirty="0">
                <a:solidFill>
                  <a:schemeClr val="tx1"/>
                </a:solidFill>
              </a:rPr>
              <a:t>chosen,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previously 150 MV/</a:t>
            </a:r>
            <a:r>
              <a:rPr lang="en-GB" b="1" dirty="0" err="1">
                <a:solidFill>
                  <a:schemeClr val="tx1"/>
                </a:solidFill>
              </a:rPr>
              <a:t>m</a:t>
            </a:r>
            <a:r>
              <a:rPr lang="en-GB" b="1" dirty="0">
                <a:solidFill>
                  <a:schemeClr val="tx1"/>
                </a:solidFill>
              </a:rPr>
              <a:t>, 30 GHz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6869" name="Group 66"/>
          <p:cNvGrpSpPr>
            <a:grpSpLocks/>
          </p:cNvGrpSpPr>
          <p:nvPr/>
        </p:nvGrpSpPr>
        <p:grpSpPr bwMode="auto">
          <a:xfrm>
            <a:off x="5095877" y="915988"/>
            <a:ext cx="4594225" cy="5511800"/>
            <a:chOff x="4611688" y="1174750"/>
            <a:chExt cx="4225925" cy="5137150"/>
          </a:xfrm>
        </p:grpSpPr>
        <p:pic>
          <p:nvPicPr>
            <p:cNvPr id="36871" name="Picture 2" descr="CosTopt_PCtpcr83f1_tr1"/>
            <p:cNvPicPr>
              <a:picLocks noChangeAspect="1" noChangeArrowheads="1"/>
            </p:cNvPicPr>
            <p:nvPr/>
          </p:nvPicPr>
          <p:blipFill>
            <a:blip r:embed="rId3"/>
            <a:srcRect t="1491" b="4260"/>
            <a:stretch>
              <a:fillRect/>
            </a:stretch>
          </p:blipFill>
          <p:spPr bwMode="auto">
            <a:xfrm>
              <a:off x="4611688" y="1174750"/>
              <a:ext cx="4225925" cy="5137150"/>
            </a:xfrm>
            <a:prstGeom prst="rect">
              <a:avLst/>
            </a:prstGeom>
            <a:noFill/>
            <a:ln w="9525">
              <a:solidFill>
                <a:srgbClr val="00187E"/>
              </a:solidFill>
              <a:miter lim="800000"/>
              <a:headEnd/>
              <a:tailEnd/>
            </a:ln>
          </p:spPr>
        </p:pic>
        <p:sp>
          <p:nvSpPr>
            <p:cNvPr id="58" name="AutoShape 15"/>
            <p:cNvSpPr>
              <a:spLocks noChangeAspect="1" noChangeArrowheads="1"/>
            </p:cNvSpPr>
            <p:nvPr/>
          </p:nvSpPr>
          <p:spPr bwMode="auto">
            <a:xfrm>
              <a:off x="5400495" y="5514216"/>
              <a:ext cx="175644" cy="220035"/>
            </a:xfrm>
            <a:prstGeom prst="star5">
              <a:avLst/>
            </a:prstGeom>
            <a:solidFill>
              <a:srgbClr val="EC1CCE">
                <a:alpha val="47000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grpSp>
          <p:nvGrpSpPr>
            <p:cNvPr id="36874" name="Group 19"/>
            <p:cNvGrpSpPr>
              <a:grpSpLocks/>
            </p:cNvGrpSpPr>
            <p:nvPr/>
          </p:nvGrpSpPr>
          <p:grpSpPr bwMode="auto">
            <a:xfrm>
              <a:off x="8248650" y="1398588"/>
              <a:ext cx="346075" cy="330200"/>
              <a:chOff x="5196" y="881"/>
              <a:chExt cx="218" cy="208"/>
            </a:xfrm>
          </p:grpSpPr>
          <p:sp>
            <p:nvSpPr>
              <p:cNvPr id="36879" name="Oval 16"/>
              <p:cNvSpPr>
                <a:spLocks noChangeArrowheads="1"/>
              </p:cNvSpPr>
              <p:nvPr/>
            </p:nvSpPr>
            <p:spPr bwMode="auto">
              <a:xfrm>
                <a:off x="5272" y="934"/>
                <a:ext cx="89" cy="104"/>
              </a:xfrm>
              <a:prstGeom prst="ellipse">
                <a:avLst/>
              </a:prstGeom>
              <a:solidFill>
                <a:srgbClr val="33CCCC">
                  <a:alpha val="6196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36880" name="Line 17"/>
              <p:cNvSpPr>
                <a:spLocks noChangeShapeType="1"/>
              </p:cNvSpPr>
              <p:nvPr/>
            </p:nvSpPr>
            <p:spPr bwMode="auto">
              <a:xfrm>
                <a:off x="5198" y="881"/>
                <a:ext cx="216" cy="1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881" name="Line 18"/>
              <p:cNvSpPr>
                <a:spLocks noChangeShapeType="1"/>
              </p:cNvSpPr>
              <p:nvPr/>
            </p:nvSpPr>
            <p:spPr bwMode="auto">
              <a:xfrm flipV="1">
                <a:off x="5196" y="906"/>
                <a:ext cx="215" cy="18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6875" name="Group 20"/>
            <p:cNvGrpSpPr>
              <a:grpSpLocks/>
            </p:cNvGrpSpPr>
            <p:nvPr/>
          </p:nvGrpSpPr>
          <p:grpSpPr bwMode="auto">
            <a:xfrm>
              <a:off x="8223273" y="3954462"/>
              <a:ext cx="368301" cy="317500"/>
              <a:chOff x="5161" y="853"/>
              <a:chExt cx="232" cy="200"/>
            </a:xfrm>
          </p:grpSpPr>
          <p:sp>
            <p:nvSpPr>
              <p:cNvPr id="36876" name="Oval 21"/>
              <p:cNvSpPr>
                <a:spLocks noChangeArrowheads="1"/>
              </p:cNvSpPr>
              <p:nvPr/>
            </p:nvSpPr>
            <p:spPr bwMode="auto">
              <a:xfrm>
                <a:off x="5239" y="901"/>
                <a:ext cx="98" cy="92"/>
              </a:xfrm>
              <a:prstGeom prst="ellipse">
                <a:avLst/>
              </a:prstGeom>
              <a:solidFill>
                <a:srgbClr val="33CCCC">
                  <a:alpha val="6196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36877" name="Line 22"/>
              <p:cNvSpPr>
                <a:spLocks noChangeShapeType="1"/>
              </p:cNvSpPr>
              <p:nvPr/>
            </p:nvSpPr>
            <p:spPr bwMode="auto">
              <a:xfrm>
                <a:off x="5177" y="853"/>
                <a:ext cx="216" cy="1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878" name="Line 23"/>
              <p:cNvSpPr>
                <a:spLocks noChangeShapeType="1"/>
              </p:cNvSpPr>
              <p:nvPr/>
            </p:nvSpPr>
            <p:spPr bwMode="auto">
              <a:xfrm flipV="1">
                <a:off x="5161" y="870"/>
                <a:ext cx="215" cy="18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870" name="Footer Placeholder 4"/>
          <p:cNvSpPr txBox="1">
            <a:spLocks/>
          </p:cNvSpPr>
          <p:nvPr/>
        </p:nvSpPr>
        <p:spPr bwMode="auto">
          <a:xfrm>
            <a:off x="8540753" y="6370642"/>
            <a:ext cx="15160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>
                <a:solidFill>
                  <a:schemeClr val="tx1"/>
                </a:solidFill>
              </a:rPr>
              <a:t>A.Grudiev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8" name="AutoShape 15"/>
          <p:cNvSpPr>
            <a:spLocks noChangeAspect="1" noChangeArrowheads="1"/>
          </p:cNvSpPr>
          <p:nvPr/>
        </p:nvSpPr>
        <p:spPr bwMode="auto">
          <a:xfrm>
            <a:off x="5948592" y="2797281"/>
            <a:ext cx="190952" cy="236082"/>
          </a:xfrm>
          <a:prstGeom prst="star5">
            <a:avLst/>
          </a:prstGeom>
          <a:solidFill>
            <a:srgbClr val="EC1CCE">
              <a:alpha val="47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CLIC – in a nutshell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2" y="1008063"/>
            <a:ext cx="9605963" cy="55626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C</a:t>
            </a:r>
            <a:r>
              <a:rPr lang="en-US" sz="2400" dirty="0" smtClean="0"/>
              <a:t>ompact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FF"/>
                </a:solidFill>
              </a:rPr>
              <a:t>Li</a:t>
            </a:r>
            <a:r>
              <a:rPr lang="en-US" sz="2400" dirty="0" smtClean="0"/>
              <a:t>near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FF"/>
                </a:solidFill>
              </a:rPr>
              <a:t>C</a:t>
            </a:r>
            <a:r>
              <a:rPr lang="en-US" sz="2400" dirty="0" smtClean="0"/>
              <a:t>ollider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000" dirty="0" err="1"/>
              <a:t>e+/e</a:t>
            </a:r>
            <a:r>
              <a:rPr lang="en-US" sz="2000" dirty="0"/>
              <a:t>- </a:t>
            </a:r>
            <a:r>
              <a:rPr lang="en-US" sz="2000" dirty="0" smtClean="0"/>
              <a:t>collider</a:t>
            </a:r>
            <a:br>
              <a:rPr lang="en-US" sz="2000" dirty="0" smtClean="0"/>
            </a:br>
            <a:r>
              <a:rPr lang="en-US" sz="2000" dirty="0" smtClean="0"/>
              <a:t>for </a:t>
            </a:r>
            <a:r>
              <a:rPr lang="en-US" sz="2000" dirty="0">
                <a:solidFill>
                  <a:srgbClr val="FF0000"/>
                </a:solidFill>
              </a:rPr>
              <a:t>up to 3 TeV</a:t>
            </a:r>
          </a:p>
          <a:p>
            <a:r>
              <a:rPr lang="en-US" sz="2000" dirty="0"/>
              <a:t>Luminosity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6</a:t>
            </a:r>
            <a:r>
              <a:rPr lang="en-US" sz="2000" dirty="0"/>
              <a:t>·10</a:t>
            </a:r>
            <a:r>
              <a:rPr lang="en-US" sz="2000" baseline="30000" dirty="0"/>
              <a:t>34</a:t>
            </a:r>
            <a:r>
              <a:rPr lang="en-US" sz="2000" dirty="0"/>
              <a:t>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/>
              <a:t>-1 </a:t>
            </a:r>
            <a:r>
              <a:rPr lang="en-US" sz="1200" dirty="0"/>
              <a:t>(3 TeV)</a:t>
            </a:r>
          </a:p>
          <a:p>
            <a:r>
              <a:rPr lang="en-US" sz="2000" dirty="0">
                <a:solidFill>
                  <a:srgbClr val="FF0000"/>
                </a:solidFill>
              </a:rPr>
              <a:t>Normal conducting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RF accelerating structures</a:t>
            </a:r>
          </a:p>
          <a:p>
            <a:r>
              <a:rPr lang="en-US" sz="2000" dirty="0"/>
              <a:t>Gradient </a:t>
            </a:r>
            <a:r>
              <a:rPr lang="en-US" sz="2000" dirty="0">
                <a:solidFill>
                  <a:srgbClr val="FF0000"/>
                </a:solidFill>
              </a:rPr>
              <a:t>100 MV/</a:t>
            </a:r>
            <a:r>
              <a:rPr lang="en-US" sz="2000" dirty="0" err="1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RF frequency </a:t>
            </a:r>
            <a:r>
              <a:rPr lang="en-US" sz="2000" dirty="0">
                <a:solidFill>
                  <a:srgbClr val="FF0000"/>
                </a:solidFill>
              </a:rPr>
              <a:t>12 GHz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Two beam </a:t>
            </a:r>
            <a:r>
              <a:rPr lang="en-US" sz="2000" dirty="0"/>
              <a:t>acceleration </a:t>
            </a:r>
            <a:r>
              <a:rPr lang="en-US" sz="2000" dirty="0" smtClean="0">
                <a:solidFill>
                  <a:srgbClr val="FF0000"/>
                </a:solidFill>
              </a:rPr>
              <a:t>principle</a:t>
            </a:r>
            <a:r>
              <a:rPr lang="en-US" sz="2000" dirty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cost </a:t>
            </a:r>
            <a:r>
              <a:rPr lang="en-US" sz="2000" dirty="0" err="1"/>
              <a:t>minimisation</a:t>
            </a:r>
            <a:r>
              <a:rPr lang="en-US" sz="2000" dirty="0"/>
              <a:t> and efficiency</a:t>
            </a:r>
            <a:endParaRPr lang="en-US" sz="2000" dirty="0" smtClean="0"/>
          </a:p>
          <a:p>
            <a:r>
              <a:rPr lang="en-US" sz="2000" dirty="0" smtClean="0"/>
              <a:t>Many </a:t>
            </a:r>
            <a:r>
              <a:rPr lang="en-US" sz="2000" dirty="0"/>
              <a:t>common points with ILC, similar elements</a:t>
            </a:r>
            <a:r>
              <a:rPr lang="en-US" sz="2000" dirty="0" smtClean="0"/>
              <a:t>, but </a:t>
            </a:r>
            <a:r>
              <a:rPr lang="en-US" sz="2000" dirty="0"/>
              <a:t>different parameters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0" name="Picture 9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15810" y="809471"/>
            <a:ext cx="7390190" cy="4029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Power requirements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/>
              <a:t>Accelerating field:</a:t>
            </a:r>
            <a:br>
              <a:rPr lang="en-US" sz="2400" dirty="0"/>
            </a:br>
            <a:r>
              <a:rPr lang="en-US" sz="1500" dirty="0"/>
              <a:t>(transit time, field geometry)</a:t>
            </a:r>
            <a:endParaRPr lang="en-US" dirty="0"/>
          </a:p>
          <a:p>
            <a:pPr eaLnBrk="1">
              <a:lnSpc>
                <a:spcPct val="83000"/>
              </a:lnSpc>
            </a:pPr>
            <a:r>
              <a:rPr lang="en-US" sz="2400" dirty="0"/>
              <a:t>Stored </a:t>
            </a:r>
            <a:r>
              <a:rPr lang="en-US" sz="2400" dirty="0" err="1"/>
              <a:t>e.m</a:t>
            </a:r>
            <a:r>
              <a:rPr lang="en-US" sz="2400" dirty="0"/>
              <a:t>. energy:</a:t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83000"/>
              </a:lnSpc>
            </a:pPr>
            <a:endParaRPr lang="en-US" sz="2400" dirty="0"/>
          </a:p>
          <a:p>
            <a:pPr eaLnBrk="1">
              <a:lnSpc>
                <a:spcPct val="83000"/>
              </a:lnSpc>
            </a:pPr>
            <a:r>
              <a:rPr lang="en-US" sz="2400" dirty="0"/>
              <a:t>Peak power:</a:t>
            </a:r>
            <a:br>
              <a:rPr lang="en-US" sz="2400" dirty="0"/>
            </a:br>
            <a:r>
              <a:rPr lang="en-US" sz="1500" dirty="0"/>
              <a:t>(neglecting beam power)</a:t>
            </a:r>
            <a:endParaRPr lang="en-US" sz="2800" dirty="0"/>
          </a:p>
          <a:p>
            <a:pPr eaLnBrk="1">
              <a:lnSpc>
                <a:spcPct val="83000"/>
              </a:lnSpc>
            </a:pPr>
            <a:endParaRPr lang="en-US" dirty="0"/>
          </a:p>
          <a:p>
            <a:pPr eaLnBrk="1">
              <a:lnSpc>
                <a:spcPct val="83000"/>
              </a:lnSpc>
            </a:pPr>
            <a:endParaRPr lang="en-US" dirty="0"/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</a:rPr>
              <a:t>Example</a:t>
            </a:r>
            <a:r>
              <a:rPr lang="en-US" sz="2400" dirty="0" smtClean="0">
                <a:solidFill>
                  <a:srgbClr val="0000FF"/>
                </a:solidFill>
              </a:rPr>
              <a:t>: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/>
            </a:r>
            <a:br>
              <a:rPr lang="en-US" sz="2400" dirty="0" smtClean="0">
                <a:solidFill>
                  <a:srgbClr val="0000FF"/>
                </a:solidFill>
              </a:rPr>
            </a:br>
            <a:endParaRPr lang="en-US" sz="2400" dirty="0" smtClean="0">
              <a:solidFill>
                <a:srgbClr val="0000FF"/>
              </a:solidFill>
            </a:endParaRPr>
          </a:p>
          <a:p>
            <a:pPr eaLnBrk="1">
              <a:lnSpc>
                <a:spcPct val="83000"/>
              </a:lnSpc>
              <a:buFont typeface="StarSymbol" charset="0"/>
              <a:buNone/>
            </a:pPr>
            <a:r>
              <a:rPr lang="en-US" sz="2400" i="1" dirty="0">
                <a:solidFill>
                  <a:schemeClr val="tx1"/>
                </a:solidFill>
              </a:rPr>
              <a:t>	V </a:t>
            </a:r>
            <a:r>
              <a:rPr lang="en-US" sz="2400" dirty="0">
                <a:solidFill>
                  <a:schemeClr val="tx1"/>
                </a:solidFill>
              </a:rPr>
              <a:t>= 1 TeV</a:t>
            </a:r>
            <a:r>
              <a:rPr lang="en-US" sz="2400" i="1" dirty="0">
                <a:solidFill>
                  <a:schemeClr val="tx1"/>
                </a:solidFill>
              </a:rPr>
              <a:t>        E = </a:t>
            </a:r>
            <a:r>
              <a:rPr lang="en-US" sz="2400" dirty="0">
                <a:solidFill>
                  <a:schemeClr val="tx1"/>
                </a:solidFill>
              </a:rPr>
              <a:t>50 MV/</a:t>
            </a: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>
                <a:solidFill>
                  <a:schemeClr val="tx1"/>
                </a:solidFill>
              </a:rPr>
              <a:t>    	</a:t>
            </a:r>
            <a:r>
              <a:rPr lang="en-US" sz="2400" i="1" dirty="0">
                <a:solidFill>
                  <a:schemeClr val="tx1"/>
                </a:solidFill>
              </a:rPr>
              <a:t>L </a:t>
            </a:r>
            <a:r>
              <a:rPr lang="en-US" sz="2400" dirty="0">
                <a:solidFill>
                  <a:schemeClr val="tx1"/>
                </a:solidFill>
              </a:rPr>
              <a:t>= 20 km</a:t>
            </a:r>
            <a:r>
              <a:rPr lang="en-US" sz="2400" i="1" dirty="0">
                <a:solidFill>
                  <a:schemeClr val="tx1"/>
                </a:solidFill>
              </a:rPr>
              <a:t>     	 	</a:t>
            </a:r>
            <a:r>
              <a:rPr lang="en-US" sz="2400" i="1" dirty="0" err="1">
                <a:solidFill>
                  <a:schemeClr val="tx1"/>
                </a:solidFill>
              </a:rPr>
              <a:t>f</a:t>
            </a:r>
            <a:r>
              <a:rPr lang="en-US" sz="2400" i="1" dirty="0">
                <a:solidFill>
                  <a:schemeClr val="tx1"/>
                </a:solidFill>
              </a:rPr>
              <a:t> = </a:t>
            </a:r>
            <a:r>
              <a:rPr lang="en-US" sz="2400" dirty="0">
                <a:solidFill>
                  <a:schemeClr val="tx1"/>
                </a:solidFill>
              </a:rPr>
              <a:t>3 GHz</a:t>
            </a:r>
            <a:endParaRPr lang="en-US" sz="2400" i="1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  <a:spcAft>
                <a:spcPts val="1200"/>
              </a:spcAft>
              <a:buFont typeface="StarSymbol" charset="0"/>
              <a:buNone/>
            </a:pPr>
            <a:r>
              <a:rPr lang="en-US" sz="2400" i="1" dirty="0">
                <a:solidFill>
                  <a:schemeClr val="tx1"/>
                </a:solidFill>
              </a:rPr>
              <a:t>				=&gt; 	W = </a:t>
            </a:r>
            <a:r>
              <a:rPr lang="en-US" sz="2400" dirty="0">
                <a:solidFill>
                  <a:schemeClr val="tx1"/>
                </a:solidFill>
              </a:rPr>
              <a:t>0.8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MJ</a:t>
            </a:r>
            <a:r>
              <a:rPr lang="en-US" sz="2400" i="1" dirty="0">
                <a:solidFill>
                  <a:schemeClr val="tx1"/>
                </a:solidFill>
              </a:rPr>
              <a:t>        	P = </a:t>
            </a:r>
            <a:r>
              <a:rPr lang="en-US" sz="2400" dirty="0">
                <a:solidFill>
                  <a:schemeClr val="tx1"/>
                </a:solidFill>
              </a:rPr>
              <a:t>1.2 TW		</a:t>
            </a:r>
            <a:r>
              <a:rPr lang="en-US" sz="2400" i="1" dirty="0">
                <a:solidFill>
                  <a:schemeClr val="tx1"/>
                </a:solidFill>
              </a:rPr>
              <a:t>P’ = </a:t>
            </a:r>
            <a:r>
              <a:rPr lang="en-US" sz="2400" dirty="0">
                <a:solidFill>
                  <a:schemeClr val="tx1"/>
                </a:solidFill>
              </a:rPr>
              <a:t>60 MW/</a:t>
            </a:r>
            <a:r>
              <a:rPr lang="en-US" sz="2400" dirty="0" err="1">
                <a:solidFill>
                  <a:schemeClr val="tx1"/>
                </a:solidFill>
              </a:rPr>
              <a:t>m</a:t>
            </a:r>
            <a:endParaRPr lang="en-US" sz="2400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Would need 20000 60 MW klystrons,  Not very practical!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=&gt; higher frequency, pulse compression (NLC/JLC), </a:t>
            </a:r>
            <a:r>
              <a:rPr lang="en-US" sz="2400" dirty="0">
                <a:solidFill>
                  <a:srgbClr val="FF0000"/>
                </a:solidFill>
              </a:rPr>
              <a:t>drive beam</a:t>
            </a:r>
            <a:r>
              <a:rPr lang="en-US" sz="2400" dirty="0">
                <a:solidFill>
                  <a:schemeClr val="tx1"/>
                </a:solidFill>
              </a:rPr>
              <a:t> (CLIC)</a:t>
            </a:r>
          </a:p>
        </p:txBody>
      </p:sp>
      <p:pic>
        <p:nvPicPr>
          <p:cNvPr id="6146" name="Object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4291013" y="1306513"/>
            <a:ext cx="4092575" cy="148272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6147" name="Object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5450" y="822325"/>
            <a:ext cx="3771900" cy="431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6148" name="Object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3441700" y="2754313"/>
            <a:ext cx="6126163" cy="15827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6151" name="Oval 9"/>
          <p:cNvSpPr>
            <a:spLocks noChangeArrowheads="1"/>
          </p:cNvSpPr>
          <p:nvPr/>
        </p:nvSpPr>
        <p:spPr bwMode="auto">
          <a:xfrm>
            <a:off x="7748910" y="2381493"/>
            <a:ext cx="409575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152" name="Oval 10"/>
          <p:cNvSpPr>
            <a:spLocks noChangeArrowheads="1"/>
          </p:cNvSpPr>
          <p:nvPr/>
        </p:nvSpPr>
        <p:spPr bwMode="auto">
          <a:xfrm>
            <a:off x="7188387" y="3905328"/>
            <a:ext cx="477838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RF pulse compression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300038" y="800100"/>
            <a:ext cx="9605962" cy="1784350"/>
          </a:xfrm>
        </p:spPr>
        <p:txBody>
          <a:bodyPr/>
          <a:lstStyle/>
          <a:p>
            <a:r>
              <a:rPr lang="en-US" dirty="0"/>
              <a:t>NC structures: </a:t>
            </a:r>
            <a:r>
              <a:rPr lang="en-US" dirty="0">
                <a:solidFill>
                  <a:srgbClr val="FF0000"/>
                </a:solidFill>
              </a:rPr>
              <a:t>short pulses </a:t>
            </a:r>
            <a:r>
              <a:rPr lang="en-US" dirty="0"/>
              <a:t>of very </a:t>
            </a:r>
            <a:r>
              <a:rPr lang="en-US" dirty="0">
                <a:solidFill>
                  <a:srgbClr val="FF0000"/>
                </a:solidFill>
              </a:rPr>
              <a:t>high power </a:t>
            </a:r>
            <a:r>
              <a:rPr lang="en-US" dirty="0"/>
              <a:t>needed</a:t>
            </a:r>
          </a:p>
          <a:p>
            <a:r>
              <a:rPr lang="en-US" dirty="0"/>
              <a:t>Klystrons produce longer pulses and are power limited</a:t>
            </a:r>
          </a:p>
          <a:p>
            <a:r>
              <a:rPr lang="en-US" dirty="0"/>
              <a:t>Way out: transform long RF pulses into shorter with higher power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455875"/>
            <a:ext cx="5857005" cy="258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708652" y="2538417"/>
            <a:ext cx="4197350" cy="3971925"/>
            <a:chOff x="5708650" y="2538413"/>
            <a:chExt cx="4197350" cy="3971925"/>
          </a:xfrm>
        </p:grpSpPr>
        <p:pic>
          <p:nvPicPr>
            <p:cNvPr id="6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59488" y="2959100"/>
              <a:ext cx="3429000" cy="355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750050" y="4430713"/>
              <a:ext cx="1666875" cy="5531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latin typeface="Calibri" pitchFamily="-109" charset="0"/>
                </a:rPr>
                <a:t>Combined Klystron Power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902450" y="3440113"/>
              <a:ext cx="1477963" cy="3241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solidFill>
                    <a:srgbClr val="6600CC"/>
                  </a:solidFill>
                  <a:latin typeface="Calibri" pitchFamily="-109" charset="0"/>
                </a:rPr>
                <a:t>Output Power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826250" y="3744913"/>
              <a:ext cx="1609725" cy="3241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solidFill>
                    <a:srgbClr val="6600CC"/>
                  </a:solidFill>
                  <a:latin typeface="Calibri" pitchFamily="-109" charset="0"/>
                </a:rPr>
                <a:t>(Gain = 3.1)</a:t>
              </a:r>
            </a:p>
          </p:txBody>
        </p:sp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5708650" y="2538413"/>
              <a:ext cx="41973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2000" dirty="0" smtClean="0">
                  <a:solidFill>
                    <a:schemeClr val="tx2"/>
                  </a:solidFill>
                  <a:latin typeface="Calibri" pitchFamily="-109" charset="0"/>
                </a:rPr>
                <a:t>NLCTA pulse compressor: </a:t>
              </a:r>
              <a:r>
                <a:rPr lang="en-US" sz="2000" dirty="0">
                  <a:solidFill>
                    <a:schemeClr val="tx2"/>
                  </a:solidFill>
                  <a:latin typeface="Calibri" pitchFamily="-109" charset="0"/>
                </a:rPr>
                <a:t>up to 500 MW </a:t>
              </a:r>
            </a:p>
          </p:txBody>
        </p:sp>
      </p:grp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 l="15662" t="19756" r="17416" b="61778"/>
          <a:stretch>
            <a:fillRect/>
          </a:stretch>
        </p:blipFill>
        <p:spPr bwMode="auto">
          <a:xfrm>
            <a:off x="422039" y="5539852"/>
            <a:ext cx="57800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t="30278"/>
          <a:stretch>
            <a:fillRect/>
          </a:stretch>
        </p:blipFill>
        <p:spPr bwMode="auto">
          <a:xfrm>
            <a:off x="2057300" y="3151331"/>
            <a:ext cx="7848701" cy="343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NLC Linac RF Unit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1323975"/>
          </a:xfrm>
        </p:spPr>
        <p:txBody>
          <a:bodyPr>
            <a:normAutofit/>
          </a:bodyPr>
          <a:lstStyle/>
          <a:p>
            <a:pPr>
              <a:lnSpc>
                <a:spcPct val="83000"/>
              </a:lnSpc>
            </a:pPr>
            <a:r>
              <a:rPr lang="en-US" dirty="0" smtClean="0"/>
              <a:t>Output </a:t>
            </a:r>
            <a:r>
              <a:rPr lang="en-US" dirty="0"/>
              <a:t>pulses of 8 </a:t>
            </a:r>
            <a:r>
              <a:rPr lang="en-US" dirty="0" smtClean="0"/>
              <a:t>klystrons </a:t>
            </a:r>
            <a:r>
              <a:rPr lang="en-US" dirty="0"/>
              <a:t>phase modulated and combined</a:t>
            </a:r>
          </a:p>
          <a:p>
            <a:pPr>
              <a:lnSpc>
                <a:spcPct val="83000"/>
              </a:lnSpc>
            </a:pPr>
            <a:r>
              <a:rPr lang="en-US" dirty="0"/>
              <a:t>Depending </a:t>
            </a:r>
            <a:r>
              <a:rPr lang="en-US" dirty="0" smtClean="0"/>
              <a:t>on </a:t>
            </a:r>
            <a:r>
              <a:rPr lang="en-US" dirty="0"/>
              <a:t>phase combination,</a:t>
            </a:r>
            <a:r>
              <a:rPr lang="en-US" dirty="0" smtClean="0"/>
              <a:t> power </a:t>
            </a:r>
            <a:r>
              <a:rPr lang="en-US" dirty="0"/>
              <a:t>takes a different path</a:t>
            </a:r>
            <a:endParaRPr lang="en-US" dirty="0" smtClean="0"/>
          </a:p>
          <a:p>
            <a:pPr>
              <a:lnSpc>
                <a:spcPct val="83000"/>
              </a:lnSpc>
            </a:pPr>
            <a:r>
              <a:rPr lang="en-US" dirty="0" smtClean="0"/>
              <a:t>Long </a:t>
            </a:r>
            <a:r>
              <a:rPr lang="en-US" dirty="0"/>
              <a:t>klystron pulses are converted </a:t>
            </a:r>
            <a:r>
              <a:rPr lang="en-US" dirty="0" smtClean="0"/>
              <a:t>into </a:t>
            </a:r>
            <a:r>
              <a:rPr lang="en-US" dirty="0"/>
              <a:t>shorter </a:t>
            </a:r>
            <a:r>
              <a:rPr lang="en-US" dirty="0" smtClean="0"/>
              <a:t>pulses </a:t>
            </a:r>
            <a:endParaRPr lang="en-US" dirty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14030"/>
            <a:ext cx="5770564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RF structures: transverse wakefields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2654300"/>
            <a:ext cx="9607550" cy="38004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300" dirty="0"/>
              <a:t>Bunches </a:t>
            </a:r>
            <a:r>
              <a:rPr lang="en-US" sz="2300" dirty="0">
                <a:solidFill>
                  <a:srgbClr val="FF0000"/>
                </a:solidFill>
              </a:rPr>
              <a:t>induce </a:t>
            </a:r>
            <a:r>
              <a:rPr lang="en-US" sz="2300" dirty="0" err="1">
                <a:solidFill>
                  <a:srgbClr val="FF0000"/>
                </a:solidFill>
              </a:rPr>
              <a:t>wakefields</a:t>
            </a:r>
            <a:r>
              <a:rPr lang="en-US" sz="2300" dirty="0"/>
              <a:t> in the</a:t>
            </a:r>
            <a:r>
              <a:rPr lang="en-US" sz="2300" dirty="0" smtClean="0"/>
              <a:t> accelerating cavities</a:t>
            </a:r>
            <a:endParaRPr lang="en-US" sz="2300" dirty="0"/>
          </a:p>
          <a:p>
            <a:pPr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</a:rPr>
              <a:t>Later bunches</a:t>
            </a:r>
            <a:r>
              <a:rPr lang="en-US" sz="2300" dirty="0"/>
              <a:t> are </a:t>
            </a:r>
            <a:r>
              <a:rPr lang="en-US" sz="2300" dirty="0">
                <a:solidFill>
                  <a:srgbClr val="FF0000"/>
                </a:solidFill>
              </a:rPr>
              <a:t>perturbed</a:t>
            </a:r>
            <a:r>
              <a:rPr lang="en-US" sz="2300" dirty="0"/>
              <a:t> by these fields</a:t>
            </a:r>
          </a:p>
          <a:p>
            <a:pPr eaLnBrk="1">
              <a:lnSpc>
                <a:spcPct val="83000"/>
              </a:lnSpc>
              <a:spcAft>
                <a:spcPts val="750"/>
              </a:spcAft>
            </a:pPr>
            <a:r>
              <a:rPr lang="en-GB" sz="2300" dirty="0">
                <a:solidFill>
                  <a:schemeClr val="tx1"/>
                </a:solidFill>
                <a:sym typeface="Symbol" pitchFamily="-109" charset="2"/>
              </a:rPr>
              <a:t>Can lead to</a:t>
            </a:r>
            <a:r>
              <a:rPr lang="en-GB" sz="2300" dirty="0">
                <a:solidFill>
                  <a:srgbClr val="FF0000"/>
                </a:solidFill>
                <a:sym typeface="Symbol" pitchFamily="-109" charset="2"/>
              </a:rPr>
              <a:t> emittance growth</a:t>
            </a:r>
            <a:r>
              <a:rPr lang="en-GB" sz="2300" dirty="0">
                <a:solidFill>
                  <a:schemeClr val="tx1"/>
                </a:solidFill>
                <a:sym typeface="Symbol" pitchFamily="-109" charset="2"/>
              </a:rPr>
              <a:t> and </a:t>
            </a:r>
            <a:r>
              <a:rPr lang="en-GB" sz="2300" dirty="0">
                <a:solidFill>
                  <a:srgbClr val="FF0000"/>
                </a:solidFill>
                <a:sym typeface="Symbol" pitchFamily="-109" charset="2"/>
              </a:rPr>
              <a:t>instabilities!!!</a:t>
            </a:r>
          </a:p>
          <a:p>
            <a:pPr eaLnBrk="1">
              <a:lnSpc>
                <a:spcPct val="83000"/>
              </a:lnSpc>
              <a:spcAft>
                <a:spcPts val="150"/>
              </a:spcAft>
            </a:pPr>
            <a:endParaRPr lang="en-GB" sz="2300" dirty="0">
              <a:solidFill>
                <a:srgbClr val="FF0000"/>
              </a:solidFill>
              <a:sym typeface="Symbol" pitchFamily="-109" charset="2"/>
            </a:endParaRPr>
          </a:p>
          <a:p>
            <a:pPr eaLnBrk="1">
              <a:lnSpc>
                <a:spcPct val="83000"/>
              </a:lnSpc>
            </a:pPr>
            <a:r>
              <a:rPr lang="en-US" sz="2300" dirty="0"/>
              <a:t>Effect depends on </a:t>
            </a:r>
            <a:r>
              <a:rPr lang="en-US" sz="2300" i="1" dirty="0"/>
              <a:t>a/</a:t>
            </a:r>
            <a:r>
              <a:rPr lang="el-GR" sz="2300" i="1" dirty="0">
                <a:ea typeface="Times New Roman" pitchFamily="-109" charset="0"/>
                <a:cs typeface="Times New Roman" pitchFamily="-109" charset="0"/>
              </a:rPr>
              <a:t>λ</a:t>
            </a:r>
            <a:r>
              <a:rPr lang="el-GR" sz="2300" dirty="0">
                <a:ea typeface="Times New Roman" pitchFamily="-109" charset="0"/>
                <a:cs typeface="Times New Roman" pitchFamily="-109" charset="0"/>
              </a:rPr>
              <a:t> </a:t>
            </a:r>
            <a:r>
              <a:rPr lang="en-US" sz="2300" dirty="0">
                <a:ea typeface="Times New Roman" pitchFamily="-109" charset="0"/>
                <a:cs typeface="Times New Roman" pitchFamily="-109" charset="0"/>
              </a:rPr>
              <a:t>(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</a:rPr>
              <a:t>a</a:t>
            </a:r>
            <a:r>
              <a:rPr lang="en-US" sz="2300" dirty="0">
                <a:ea typeface="Times New Roman" pitchFamily="-109" charset="0"/>
                <a:cs typeface="Times New Roman" pitchFamily="-109" charset="0"/>
              </a:rPr>
              <a:t> iris aperture) and structure design details</a:t>
            </a:r>
          </a:p>
          <a:p>
            <a:pPr>
              <a:lnSpc>
                <a:spcPct val="83000"/>
              </a:lnSpc>
            </a:pPr>
            <a:r>
              <a:rPr lang="en-US" sz="2300" dirty="0">
                <a:sym typeface="Symbol" pitchFamily="-109" charset="2"/>
              </a:rPr>
              <a:t>transverse </a:t>
            </a:r>
            <a:r>
              <a:rPr lang="en-US" sz="2300" dirty="0" err="1">
                <a:sym typeface="Symbol" pitchFamily="-109" charset="2"/>
              </a:rPr>
              <a:t>wakefields</a:t>
            </a:r>
            <a:r>
              <a:rPr lang="en-US" sz="2300" dirty="0">
                <a:sym typeface="Symbol" pitchFamily="-109" charset="2"/>
              </a:rPr>
              <a:t> roughly </a:t>
            </a:r>
            <a:r>
              <a:rPr lang="en-US" sz="2300" dirty="0"/>
              <a:t>scale </a:t>
            </a:r>
            <a:r>
              <a:rPr lang="en-US" sz="2300" dirty="0">
                <a:sym typeface="Symbol" pitchFamily="-109" charset="2"/>
              </a:rPr>
              <a:t>as </a:t>
            </a:r>
            <a:r>
              <a:rPr lang="en-US" sz="2300" i="1" dirty="0">
                <a:sym typeface="Symbol" pitchFamily="-109" charset="2"/>
              </a:rPr>
              <a:t>W</a:t>
            </a:r>
            <a:r>
              <a:rPr lang="en-US" sz="2300" i="1" baseline="-36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┴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∝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Mathematica1" charset="0"/>
              </a:rPr>
              <a:t> </a:t>
            </a:r>
            <a:r>
              <a:rPr lang="en-US" sz="2300" i="1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i="1" baseline="30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3</a:t>
            </a:r>
          </a:p>
          <a:p>
            <a:pPr eaLnBrk="1">
              <a:lnSpc>
                <a:spcPct val="83000"/>
              </a:lnSpc>
            </a:pPr>
            <a:r>
              <a:rPr lang="en-US" sz="2300" dirty="0"/>
              <a:t>less important for lower frequency:</a:t>
            </a:r>
            <a:br>
              <a:rPr lang="en-US" sz="2300" dirty="0"/>
            </a:br>
            <a:r>
              <a:rPr lang="en-US" sz="2300" dirty="0"/>
              <a:t>Super-Conducting (SW) cavities suffer less from </a:t>
            </a:r>
            <a:r>
              <a:rPr lang="en-US" sz="2300" dirty="0" err="1"/>
              <a:t>wakefields</a:t>
            </a:r>
            <a:endParaRPr lang="en-US" sz="2300" dirty="0"/>
          </a:p>
          <a:p>
            <a:pPr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</a:rPr>
              <a:t>Long-range </a:t>
            </a:r>
            <a:r>
              <a:rPr lang="en-US" sz="2300" dirty="0" err="1">
                <a:solidFill>
                  <a:srgbClr val="FF0000"/>
                </a:solidFill>
              </a:rPr>
              <a:t>minimised</a:t>
            </a:r>
            <a:r>
              <a:rPr lang="en-US" sz="2300" dirty="0">
                <a:solidFill>
                  <a:srgbClr val="FF0000"/>
                </a:solidFill>
              </a:rPr>
              <a:t> by </a:t>
            </a:r>
            <a:r>
              <a:rPr lang="en-US" sz="2300" dirty="0">
                <a:solidFill>
                  <a:schemeClr val="tx1"/>
                </a:solidFill>
              </a:rPr>
              <a:t>structure</a:t>
            </a:r>
            <a:r>
              <a:rPr lang="en-US" sz="2300" dirty="0">
                <a:solidFill>
                  <a:srgbClr val="FF0000"/>
                </a:solidFill>
              </a:rPr>
              <a:t> design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7988" y="844550"/>
            <a:ext cx="5638800" cy="1587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5183188" y="3579813"/>
            <a:ext cx="4722812" cy="2976562"/>
            <a:chOff x="2967" y="2465"/>
            <a:chExt cx="2793" cy="1855"/>
          </a:xfrm>
        </p:grpSpPr>
        <p:pic>
          <p:nvPicPr>
            <p:cNvPr id="471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3" name="Rectangle 4"/>
            <p:cNvSpPr>
              <a:spLocks noChangeArrowheads="1"/>
            </p:cNvSpPr>
            <p:nvPr/>
          </p:nvSpPr>
          <p:spPr bwMode="auto">
            <a:xfrm>
              <a:off x="4213" y="2641"/>
              <a:ext cx="688" cy="17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/>
              <a:r>
                <a:rPr lang="en-US" sz="1300" b="1">
                  <a:solidFill>
                    <a:srgbClr val="0000FF"/>
                  </a:solidFill>
                  <a:latin typeface="Comic Sans MS" pitchFamily="-109" charset="0"/>
                </a:rPr>
                <a:t>Test results</a:t>
              </a:r>
              <a:endParaRPr sz="1300" b="1" noProof="1">
                <a:solidFill>
                  <a:srgbClr val="0000FF"/>
                </a:solidFill>
                <a:latin typeface="Comic Sans MS" pitchFamily="-109" charset="0"/>
              </a:endParaRPr>
            </a:p>
          </p:txBody>
        </p:sp>
      </p:grpSp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Accelerating structure developments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5050"/>
            <a:ext cx="5337175" cy="292735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Structures built from discs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Each cell </a:t>
            </a:r>
            <a:r>
              <a:rPr lang="en-US" sz="2400" dirty="0">
                <a:solidFill>
                  <a:srgbClr val="FF0000"/>
                </a:solidFill>
              </a:rPr>
              <a:t>damped</a:t>
            </a:r>
            <a:r>
              <a:rPr lang="en-US" sz="2400" dirty="0">
                <a:solidFill>
                  <a:schemeClr val="tx1"/>
                </a:solidFill>
              </a:rPr>
              <a:t> by 4 radial </a:t>
            </a:r>
            <a:r>
              <a:rPr lang="en-US" sz="2400" dirty="0" err="1">
                <a:solidFill>
                  <a:schemeClr val="tx1"/>
                </a:solidFill>
              </a:rPr>
              <a:t>WGs</a:t>
            </a:r>
            <a:endParaRPr lang="en-US" sz="2400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terminated by </a:t>
            </a:r>
            <a:r>
              <a:rPr lang="en-US" sz="2400" dirty="0" err="1">
                <a:solidFill>
                  <a:schemeClr val="tx1"/>
                </a:solidFill>
              </a:rPr>
              <a:t>SiC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RF loads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Higher order modes (HOM)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enter WG 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Long-range </a:t>
            </a:r>
            <a:r>
              <a:rPr lang="en-US" sz="2400" dirty="0" err="1">
                <a:solidFill>
                  <a:schemeClr val="tx1"/>
                </a:solidFill>
              </a:rPr>
              <a:t>wakefields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efficiently damped</a:t>
            </a:r>
          </a:p>
          <a:p>
            <a:pPr eaLnBrk="1">
              <a:lnSpc>
                <a:spcPct val="83000"/>
              </a:lnSpc>
            </a:pPr>
            <a:endParaRPr lang="en-US" sz="2400" dirty="0"/>
          </a:p>
        </p:txBody>
      </p:sp>
      <p:pic>
        <p:nvPicPr>
          <p:cNvPr id="47109" name="Picture 7" descr="IMG0034"/>
          <p:cNvPicPr>
            <a:picLocks noChangeAspect="1" noChangeArrowheads="1"/>
          </p:cNvPicPr>
          <p:nvPr/>
        </p:nvPicPr>
        <p:blipFill>
          <a:blip r:embed="rId3"/>
          <a:srcRect t="31235" r="12500" b="15628"/>
          <a:stretch>
            <a:fillRect/>
          </a:stretch>
        </p:blipFill>
        <p:spPr bwMode="auto">
          <a:xfrm>
            <a:off x="2" y="935038"/>
            <a:ext cx="2786063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7353" y="849313"/>
            <a:ext cx="26447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9" descr="asse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2138" y="911229"/>
            <a:ext cx="4233862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" y="1022351"/>
            <a:ext cx="6118225" cy="8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Structure parameters can be varied along structure keeping </a:t>
            </a:r>
            <a:br>
              <a:rPr lang="en-US" sz="1700">
                <a:solidFill>
                  <a:schemeClr val="tx1"/>
                </a:solidFill>
                <a:latin typeface="Arial" pitchFamily="-109" charset="0"/>
              </a:rPr>
            </a:br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synchronous frequency for accelerating mode constant</a:t>
            </a:r>
          </a:p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but varying synchronous frequencies of dipole modes </a:t>
            </a:r>
          </a:p>
        </p:txBody>
      </p:sp>
      <p:grpSp>
        <p:nvGrpSpPr>
          <p:cNvPr id="48131" name="Group 52"/>
          <p:cNvGrpSpPr>
            <a:grpSpLocks/>
          </p:cNvGrpSpPr>
          <p:nvPr/>
        </p:nvGrpSpPr>
        <p:grpSpPr bwMode="auto">
          <a:xfrm>
            <a:off x="423863" y="2222504"/>
            <a:ext cx="4654550" cy="3484563"/>
            <a:chOff x="325438" y="1947863"/>
            <a:chExt cx="4654550" cy="3484562"/>
          </a:xfrm>
        </p:grpSpPr>
        <p:sp>
          <p:nvSpPr>
            <p:cNvPr id="48141" name="Line 3"/>
            <p:cNvSpPr>
              <a:spLocks noChangeShapeType="1"/>
            </p:cNvSpPr>
            <p:nvPr/>
          </p:nvSpPr>
          <p:spPr bwMode="auto">
            <a:xfrm>
              <a:off x="420688" y="1947863"/>
              <a:ext cx="4329112" cy="287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2" name="Line 4"/>
            <p:cNvSpPr>
              <a:spLocks noChangeShapeType="1"/>
            </p:cNvSpPr>
            <p:nvPr/>
          </p:nvSpPr>
          <p:spPr bwMode="auto">
            <a:xfrm flipV="1">
              <a:off x="827088" y="19907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3" name="Line 5"/>
            <p:cNvSpPr>
              <a:spLocks noChangeShapeType="1"/>
            </p:cNvSpPr>
            <p:nvPr/>
          </p:nvSpPr>
          <p:spPr bwMode="auto">
            <a:xfrm flipV="1">
              <a:off x="992188" y="19907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4" name="Arc 6"/>
            <p:cNvSpPr>
              <a:spLocks/>
            </p:cNvSpPr>
            <p:nvPr/>
          </p:nvSpPr>
          <p:spPr bwMode="auto">
            <a:xfrm rot="5400000" flipV="1">
              <a:off x="850900" y="29305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45" name="Line 7"/>
            <p:cNvSpPr>
              <a:spLocks noChangeShapeType="1"/>
            </p:cNvSpPr>
            <p:nvPr/>
          </p:nvSpPr>
          <p:spPr bwMode="auto">
            <a:xfrm flipV="1">
              <a:off x="1735138" y="20415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6" name="Line 8"/>
            <p:cNvSpPr>
              <a:spLocks noChangeShapeType="1"/>
            </p:cNvSpPr>
            <p:nvPr/>
          </p:nvSpPr>
          <p:spPr bwMode="auto">
            <a:xfrm flipV="1">
              <a:off x="1900238" y="20415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7" name="Arc 9"/>
            <p:cNvSpPr>
              <a:spLocks/>
            </p:cNvSpPr>
            <p:nvPr/>
          </p:nvSpPr>
          <p:spPr bwMode="auto">
            <a:xfrm rot="5400000" flipV="1">
              <a:off x="1758950" y="29813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48" name="Line 10"/>
            <p:cNvSpPr>
              <a:spLocks noChangeShapeType="1"/>
            </p:cNvSpPr>
            <p:nvPr/>
          </p:nvSpPr>
          <p:spPr bwMode="auto">
            <a:xfrm flipV="1">
              <a:off x="2614613" y="210661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9" name="Line 11"/>
            <p:cNvSpPr>
              <a:spLocks noChangeShapeType="1"/>
            </p:cNvSpPr>
            <p:nvPr/>
          </p:nvSpPr>
          <p:spPr bwMode="auto">
            <a:xfrm flipV="1">
              <a:off x="2779713" y="210661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0" name="Arc 12"/>
            <p:cNvSpPr>
              <a:spLocks/>
            </p:cNvSpPr>
            <p:nvPr/>
          </p:nvSpPr>
          <p:spPr bwMode="auto">
            <a:xfrm rot="5400000" flipV="1">
              <a:off x="2638425" y="3046413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1" name="Line 13"/>
            <p:cNvSpPr>
              <a:spLocks noChangeShapeType="1"/>
            </p:cNvSpPr>
            <p:nvPr/>
          </p:nvSpPr>
          <p:spPr bwMode="auto">
            <a:xfrm flipV="1">
              <a:off x="3541713" y="21590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2" name="Line 14"/>
            <p:cNvSpPr>
              <a:spLocks noChangeShapeType="1"/>
            </p:cNvSpPr>
            <p:nvPr/>
          </p:nvSpPr>
          <p:spPr bwMode="auto">
            <a:xfrm flipV="1">
              <a:off x="3708400" y="21590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3" name="Arc 15"/>
            <p:cNvSpPr>
              <a:spLocks/>
            </p:cNvSpPr>
            <p:nvPr/>
          </p:nvSpPr>
          <p:spPr bwMode="auto">
            <a:xfrm rot="5400000" flipV="1">
              <a:off x="3566319" y="3098007"/>
              <a:ext cx="117475" cy="166687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26608 h 43200"/>
                <a:gd name="T4" fmla="*/ 171856756 w 25464"/>
                <a:gd name="T5" fmla="*/ 275030858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4" name="Line 16"/>
            <p:cNvSpPr>
              <a:spLocks noChangeShapeType="1"/>
            </p:cNvSpPr>
            <p:nvPr/>
          </p:nvSpPr>
          <p:spPr bwMode="auto">
            <a:xfrm flipV="1">
              <a:off x="4459288" y="22352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5" name="Line 17"/>
            <p:cNvSpPr>
              <a:spLocks noChangeShapeType="1"/>
            </p:cNvSpPr>
            <p:nvPr/>
          </p:nvSpPr>
          <p:spPr bwMode="auto">
            <a:xfrm flipV="1">
              <a:off x="4625975" y="22352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6" name="Arc 18"/>
            <p:cNvSpPr>
              <a:spLocks/>
            </p:cNvSpPr>
            <p:nvPr/>
          </p:nvSpPr>
          <p:spPr bwMode="auto">
            <a:xfrm rot="5400000" flipV="1">
              <a:off x="4483894" y="3174207"/>
              <a:ext cx="117475" cy="166687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26608 h 43200"/>
                <a:gd name="T4" fmla="*/ 171856756 w 25464"/>
                <a:gd name="T5" fmla="*/ 275030858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7" name="Line 19"/>
            <p:cNvSpPr>
              <a:spLocks noChangeShapeType="1"/>
            </p:cNvSpPr>
            <p:nvPr/>
          </p:nvSpPr>
          <p:spPr bwMode="auto">
            <a:xfrm flipV="1">
              <a:off x="619125" y="3700463"/>
              <a:ext cx="4287838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8" name="Line 20"/>
            <p:cNvSpPr>
              <a:spLocks noChangeShapeType="1"/>
            </p:cNvSpPr>
            <p:nvPr/>
          </p:nvSpPr>
          <p:spPr bwMode="auto">
            <a:xfrm>
              <a:off x="4533900" y="3695700"/>
              <a:ext cx="3175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9" name="Text Box 21"/>
            <p:cNvSpPr txBox="1">
              <a:spLocks noChangeArrowheads="1"/>
            </p:cNvSpPr>
            <p:nvPr/>
          </p:nvSpPr>
          <p:spPr bwMode="auto">
            <a:xfrm>
              <a:off x="4548188" y="3744913"/>
              <a:ext cx="431800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a</a:t>
              </a:r>
              <a:r>
                <a:rPr lang="en-US" sz="1700" i="1" baseline="-25000">
                  <a:solidFill>
                    <a:schemeClr val="tx1"/>
                  </a:solidFill>
                </a:rPr>
                <a:t>N</a:t>
              </a:r>
              <a:endParaRPr lang="en-US" sz="1700">
                <a:solidFill>
                  <a:schemeClr val="tx1"/>
                </a:solidFill>
              </a:endParaRPr>
            </a:p>
          </p:txBody>
        </p:sp>
        <p:sp>
          <p:nvSpPr>
            <p:cNvPr id="48160" name="Line 22"/>
            <p:cNvSpPr>
              <a:spLocks noChangeShapeType="1"/>
            </p:cNvSpPr>
            <p:nvPr/>
          </p:nvSpPr>
          <p:spPr bwMode="auto">
            <a:xfrm flipH="1">
              <a:off x="4079875" y="3721100"/>
              <a:ext cx="3175" cy="1447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1" name="Text Box 23"/>
            <p:cNvSpPr txBox="1">
              <a:spLocks noChangeArrowheads="1"/>
            </p:cNvSpPr>
            <p:nvPr/>
          </p:nvSpPr>
          <p:spPr bwMode="auto">
            <a:xfrm>
              <a:off x="4098925" y="4252913"/>
              <a:ext cx="263525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R</a:t>
              </a:r>
              <a:r>
                <a:rPr lang="en-US" sz="1700" i="1" baseline="-25000">
                  <a:solidFill>
                    <a:schemeClr val="tx1"/>
                  </a:solidFill>
                </a:rPr>
                <a:t>N</a:t>
              </a:r>
              <a:endParaRPr lang="en-US" sz="1700" baseline="-25000">
                <a:solidFill>
                  <a:schemeClr val="tx1"/>
                </a:solidFill>
              </a:endParaRPr>
            </a:p>
          </p:txBody>
        </p:sp>
        <p:sp>
          <p:nvSpPr>
            <p:cNvPr id="48162" name="Line 24"/>
            <p:cNvSpPr>
              <a:spLocks noChangeShapeType="1"/>
            </p:cNvSpPr>
            <p:nvPr/>
          </p:nvSpPr>
          <p:spPr bwMode="auto">
            <a:xfrm flipV="1">
              <a:off x="325438" y="5137150"/>
              <a:ext cx="4413250" cy="2952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3" name="Line 25"/>
            <p:cNvSpPr>
              <a:spLocks noChangeShapeType="1"/>
            </p:cNvSpPr>
            <p:nvPr/>
          </p:nvSpPr>
          <p:spPr bwMode="auto">
            <a:xfrm>
              <a:off x="815975" y="43989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4" name="Line 26"/>
            <p:cNvSpPr>
              <a:spLocks noChangeShapeType="1"/>
            </p:cNvSpPr>
            <p:nvPr/>
          </p:nvSpPr>
          <p:spPr bwMode="auto">
            <a:xfrm>
              <a:off x="981075" y="43989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5" name="Arc 27"/>
            <p:cNvSpPr>
              <a:spLocks/>
            </p:cNvSpPr>
            <p:nvPr/>
          </p:nvSpPr>
          <p:spPr bwMode="auto">
            <a:xfrm rot="-5400000">
              <a:off x="839787" y="42767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66" name="Line 28"/>
            <p:cNvSpPr>
              <a:spLocks noChangeShapeType="1"/>
            </p:cNvSpPr>
            <p:nvPr/>
          </p:nvSpPr>
          <p:spPr bwMode="auto">
            <a:xfrm>
              <a:off x="1724025" y="43481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7" name="Line 29"/>
            <p:cNvSpPr>
              <a:spLocks noChangeShapeType="1"/>
            </p:cNvSpPr>
            <p:nvPr/>
          </p:nvSpPr>
          <p:spPr bwMode="auto">
            <a:xfrm>
              <a:off x="1889125" y="43481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8" name="Arc 30"/>
            <p:cNvSpPr>
              <a:spLocks/>
            </p:cNvSpPr>
            <p:nvPr/>
          </p:nvSpPr>
          <p:spPr bwMode="auto">
            <a:xfrm rot="-5400000">
              <a:off x="1747837" y="42259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69" name="Line 31"/>
            <p:cNvSpPr>
              <a:spLocks noChangeShapeType="1"/>
            </p:cNvSpPr>
            <p:nvPr/>
          </p:nvSpPr>
          <p:spPr bwMode="auto">
            <a:xfrm>
              <a:off x="2605088" y="428307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0" name="Line 32"/>
            <p:cNvSpPr>
              <a:spLocks noChangeShapeType="1"/>
            </p:cNvSpPr>
            <p:nvPr/>
          </p:nvSpPr>
          <p:spPr bwMode="auto">
            <a:xfrm>
              <a:off x="2768600" y="428307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1" name="Arc 33"/>
            <p:cNvSpPr>
              <a:spLocks/>
            </p:cNvSpPr>
            <p:nvPr/>
          </p:nvSpPr>
          <p:spPr bwMode="auto">
            <a:xfrm rot="-5400000">
              <a:off x="2628106" y="4161632"/>
              <a:ext cx="117475" cy="163512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476905588 h 43200"/>
                <a:gd name="T4" fmla="*/ 171856756 w 25464"/>
                <a:gd name="T5" fmla="*/ 240388776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2" name="Line 34"/>
            <p:cNvSpPr>
              <a:spLocks noChangeShapeType="1"/>
            </p:cNvSpPr>
            <p:nvPr/>
          </p:nvSpPr>
          <p:spPr bwMode="auto">
            <a:xfrm>
              <a:off x="3532188" y="42306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3" name="Line 35"/>
            <p:cNvSpPr>
              <a:spLocks noChangeShapeType="1"/>
            </p:cNvSpPr>
            <p:nvPr/>
          </p:nvSpPr>
          <p:spPr bwMode="auto">
            <a:xfrm>
              <a:off x="3697288" y="42306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4" name="Arc 36"/>
            <p:cNvSpPr>
              <a:spLocks/>
            </p:cNvSpPr>
            <p:nvPr/>
          </p:nvSpPr>
          <p:spPr bwMode="auto">
            <a:xfrm rot="-5400000">
              <a:off x="3556000" y="4108451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5" name="Line 37"/>
            <p:cNvSpPr>
              <a:spLocks noChangeShapeType="1"/>
            </p:cNvSpPr>
            <p:nvPr/>
          </p:nvSpPr>
          <p:spPr bwMode="auto">
            <a:xfrm>
              <a:off x="4448175" y="41544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6" name="Line 38"/>
            <p:cNvSpPr>
              <a:spLocks noChangeShapeType="1"/>
            </p:cNvSpPr>
            <p:nvPr/>
          </p:nvSpPr>
          <p:spPr bwMode="auto">
            <a:xfrm>
              <a:off x="4614863" y="41544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7" name="Arc 39"/>
            <p:cNvSpPr>
              <a:spLocks/>
            </p:cNvSpPr>
            <p:nvPr/>
          </p:nvSpPr>
          <p:spPr bwMode="auto">
            <a:xfrm rot="-5400000">
              <a:off x="4472781" y="4031457"/>
              <a:ext cx="117475" cy="166688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50131 h 43200"/>
                <a:gd name="T4" fmla="*/ 171856756 w 25464"/>
                <a:gd name="T5" fmla="*/ 275040904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8" name="Line 40"/>
            <p:cNvSpPr>
              <a:spLocks noChangeShapeType="1"/>
            </p:cNvSpPr>
            <p:nvPr/>
          </p:nvSpPr>
          <p:spPr bwMode="auto">
            <a:xfrm>
              <a:off x="882650" y="3713163"/>
              <a:ext cx="4763" cy="550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9" name="Text Box 41"/>
            <p:cNvSpPr txBox="1">
              <a:spLocks noChangeArrowheads="1"/>
            </p:cNvSpPr>
            <p:nvPr/>
          </p:nvSpPr>
          <p:spPr bwMode="auto">
            <a:xfrm>
              <a:off x="898525" y="3762375"/>
              <a:ext cx="192088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a</a:t>
              </a:r>
              <a:r>
                <a:rPr lang="en-US" sz="1700" i="1" baseline="-25000">
                  <a:solidFill>
                    <a:schemeClr val="tx1"/>
                  </a:solidFill>
                </a:rPr>
                <a:t>1</a:t>
              </a:r>
              <a:endParaRPr lang="en-US" sz="1700">
                <a:solidFill>
                  <a:schemeClr val="tx1"/>
                </a:solidFill>
              </a:endParaRPr>
            </a:p>
          </p:txBody>
        </p:sp>
        <p:sp>
          <p:nvSpPr>
            <p:cNvPr id="48180" name="Line 42"/>
            <p:cNvSpPr>
              <a:spLocks noChangeShapeType="1"/>
            </p:cNvSpPr>
            <p:nvPr/>
          </p:nvSpPr>
          <p:spPr bwMode="auto">
            <a:xfrm flipH="1">
              <a:off x="538163" y="3729038"/>
              <a:ext cx="4762" cy="1608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81" name="Text Box 43"/>
            <p:cNvSpPr txBox="1">
              <a:spLocks noChangeArrowheads="1"/>
            </p:cNvSpPr>
            <p:nvPr/>
          </p:nvSpPr>
          <p:spPr bwMode="auto">
            <a:xfrm>
              <a:off x="558800" y="4260850"/>
              <a:ext cx="346075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R</a:t>
              </a:r>
              <a:r>
                <a:rPr lang="en-US" sz="1700" i="1" baseline="-25000">
                  <a:solidFill>
                    <a:schemeClr val="tx1"/>
                  </a:solidFill>
                </a:rPr>
                <a:t>1</a:t>
              </a:r>
              <a:endParaRPr lang="en-US" sz="1700">
                <a:solidFill>
                  <a:schemeClr val="tx1"/>
                </a:solidFill>
              </a:endParaRPr>
            </a:p>
          </p:txBody>
        </p:sp>
      </p:grpSp>
      <p:grpSp>
        <p:nvGrpSpPr>
          <p:cNvPr id="48132" name="Group 44"/>
          <p:cNvGrpSpPr>
            <a:grpSpLocks/>
          </p:cNvGrpSpPr>
          <p:nvPr/>
        </p:nvGrpSpPr>
        <p:grpSpPr bwMode="auto">
          <a:xfrm>
            <a:off x="6081715" y="1135063"/>
            <a:ext cx="3824287" cy="4740275"/>
            <a:chOff x="3227" y="1083"/>
            <a:chExt cx="2224" cy="2986"/>
          </a:xfrm>
        </p:grpSpPr>
        <p:sp>
          <p:nvSpPr>
            <p:cNvPr id="48135" name="Rectangle 45"/>
            <p:cNvSpPr>
              <a:spLocks noChangeArrowheads="1"/>
            </p:cNvSpPr>
            <p:nvPr/>
          </p:nvSpPr>
          <p:spPr bwMode="auto">
            <a:xfrm>
              <a:off x="3227" y="2576"/>
              <a:ext cx="2224" cy="149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36" name="Rectangle 46"/>
            <p:cNvSpPr>
              <a:spLocks noChangeArrowheads="1"/>
            </p:cNvSpPr>
            <p:nvPr/>
          </p:nvSpPr>
          <p:spPr bwMode="auto">
            <a:xfrm>
              <a:off x="3227" y="1083"/>
              <a:ext cx="2224" cy="149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pic>
          <p:nvPicPr>
            <p:cNvPr id="48137" name="Picture 4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08" y="1389"/>
              <a:ext cx="1856" cy="11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8138" name="Text Box 48"/>
            <p:cNvSpPr txBox="1">
              <a:spLocks noChangeArrowheads="1"/>
            </p:cNvSpPr>
            <p:nvPr/>
          </p:nvSpPr>
          <p:spPr bwMode="auto">
            <a:xfrm>
              <a:off x="3387" y="1091"/>
              <a:ext cx="1846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Long range wake of a dipole mode </a:t>
              </a:r>
              <a:br>
                <a:rPr lang="en-US" sz="1400">
                  <a:solidFill>
                    <a:schemeClr val="tx1"/>
                  </a:solidFill>
                  <a:latin typeface="Arial" pitchFamily="-109" charset="0"/>
                </a:rPr>
              </a:b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spread over </a:t>
              </a:r>
              <a:r>
                <a:rPr lang="en-US" sz="1400" b="1">
                  <a:solidFill>
                    <a:srgbClr val="800000"/>
                  </a:solidFill>
                  <a:latin typeface="Arial" pitchFamily="-109" charset="0"/>
                </a:rPr>
                <a:t>two</a:t>
              </a: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 different frequencies</a:t>
              </a:r>
            </a:p>
          </p:txBody>
        </p:sp>
        <p:pic>
          <p:nvPicPr>
            <p:cNvPr id="48139" name="Picture 4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2" y="2865"/>
              <a:ext cx="1845" cy="11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8140" name="Text Box 50"/>
            <p:cNvSpPr txBox="1">
              <a:spLocks noChangeArrowheads="1"/>
            </p:cNvSpPr>
            <p:nvPr/>
          </p:nvSpPr>
          <p:spPr bwMode="auto">
            <a:xfrm>
              <a:off x="3376" y="2563"/>
              <a:ext cx="181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Long range wake of a dipole mode </a:t>
              </a:r>
              <a:br>
                <a:rPr lang="en-US" sz="1400">
                  <a:solidFill>
                    <a:schemeClr val="tx1"/>
                  </a:solidFill>
                  <a:latin typeface="Arial" pitchFamily="-109" charset="0"/>
                </a:rPr>
              </a:b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spread over </a:t>
              </a:r>
              <a:r>
                <a:rPr lang="en-US" sz="1400" b="1">
                  <a:solidFill>
                    <a:srgbClr val="800000"/>
                  </a:solidFill>
                  <a:latin typeface="Arial" pitchFamily="-109" charset="0"/>
                </a:rPr>
                <a:t>six</a:t>
              </a: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 different frequencies</a:t>
              </a:r>
            </a:p>
          </p:txBody>
        </p:sp>
      </p:grpSp>
      <p:sp>
        <p:nvSpPr>
          <p:cNvPr id="48133" name="Text Box 51"/>
          <p:cNvSpPr txBox="1">
            <a:spLocks noChangeArrowheads="1"/>
          </p:cNvSpPr>
          <p:nvPr/>
        </p:nvSpPr>
        <p:spPr bwMode="auto">
          <a:xfrm>
            <a:off x="3141665" y="5992813"/>
            <a:ext cx="6349730" cy="61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Ideal is a Gaussian weighting of frequency distribution, but finite </a:t>
            </a:r>
          </a:p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number of cells leads always to re-coherence after some time !</a:t>
            </a:r>
          </a:p>
        </p:txBody>
      </p:sp>
      <p:sp>
        <p:nvSpPr>
          <p:cNvPr id="48134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Dipole mode detuning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975" y="1695450"/>
            <a:ext cx="7843838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7612065" y="6296028"/>
            <a:ext cx="1839775" cy="31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4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4915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Damping and detuning</a:t>
            </a:r>
          </a:p>
        </p:txBody>
      </p:sp>
      <p:sp>
        <p:nvSpPr>
          <p:cNvPr id="4915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lvl="1" eaLnBrk="1"/>
            <a:r>
              <a:rPr lang="en-GB" sz="2300">
                <a:solidFill>
                  <a:schemeClr val="tx1"/>
                </a:solidFill>
              </a:rPr>
              <a:t>Slight random </a:t>
            </a:r>
            <a:r>
              <a:rPr lang="en-GB" sz="2300">
                <a:solidFill>
                  <a:srgbClr val="FF0000"/>
                </a:solidFill>
              </a:rPr>
              <a:t>detuning</a:t>
            </a:r>
            <a:r>
              <a:rPr lang="en-GB" sz="2300">
                <a:solidFill>
                  <a:schemeClr val="tx1"/>
                </a:solidFill>
              </a:rPr>
              <a:t> between cells </a:t>
            </a:r>
            <a:r>
              <a:rPr lang="en-GB" sz="2300">
                <a:solidFill>
                  <a:srgbClr val="FF0000"/>
                </a:solidFill>
              </a:rPr>
              <a:t>makes HOMs decohere </a:t>
            </a:r>
            <a:r>
              <a:rPr lang="en-GB" sz="2300">
                <a:solidFill>
                  <a:schemeClr val="tx1"/>
                </a:solidFill>
              </a:rPr>
              <a:t>quickly</a:t>
            </a:r>
          </a:p>
          <a:p>
            <a:pPr lvl="1" eaLnBrk="1"/>
            <a:r>
              <a:rPr lang="en-GB" sz="2300">
                <a:solidFill>
                  <a:schemeClr val="tx1"/>
                </a:solidFill>
              </a:rPr>
              <a:t>Will recohere later: need to be </a:t>
            </a:r>
            <a:r>
              <a:rPr lang="en-GB" sz="2300">
                <a:solidFill>
                  <a:srgbClr val="FF0000"/>
                </a:solidFill>
              </a:rPr>
              <a:t>damped</a:t>
            </a:r>
            <a:r>
              <a:rPr lang="en-GB" sz="2300">
                <a:solidFill>
                  <a:schemeClr val="tx1"/>
                </a:solidFill>
              </a:rPr>
              <a:t> (HOM dampers)</a:t>
            </a:r>
            <a:endParaRPr lang="en-US" sz="2300">
              <a:solidFill>
                <a:schemeClr val="tx1"/>
              </a:solidFill>
            </a:endParaRPr>
          </a:p>
          <a:p>
            <a:pPr eaLnBrk="1"/>
            <a:endParaRPr lang="en-US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6651" y="852847"/>
            <a:ext cx="9604825" cy="5745472"/>
          </a:xfrm>
        </p:spPr>
        <p:txBody>
          <a:bodyPr>
            <a:normAutofit fontScale="92500" lnSpcReduction="10000"/>
          </a:bodyPr>
          <a:lstStyle/>
          <a:p>
            <a:r>
              <a:rPr lang="en-US" sz="2300" dirty="0" smtClean="0">
                <a:solidFill>
                  <a:srgbClr val="FF0000"/>
                </a:solidFill>
              </a:rPr>
              <a:t>RF breakdowns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can occur</a:t>
            </a:r>
            <a:br>
              <a:rPr lang="en-US" sz="2300" dirty="0" smtClean="0"/>
            </a:br>
            <a:r>
              <a:rPr lang="en-US" sz="2300" dirty="0" smtClean="0"/>
              <a:t>=&gt; no acceleration</a:t>
            </a:r>
            <a:br>
              <a:rPr lang="en-US" sz="2300" dirty="0" smtClean="0"/>
            </a:br>
            <a:r>
              <a:rPr lang="en-US" sz="2300" dirty="0" smtClean="0"/>
              <a:t>and deflection</a:t>
            </a:r>
          </a:p>
          <a:p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Goal: 3 10</a:t>
            </a:r>
            <a:r>
              <a:rPr lang="en-US" sz="2300" baseline="300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/m</a:t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breakdowns </a:t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100 MV/</a:t>
            </a:r>
            <a:r>
              <a:rPr lang="en-US" sz="2300" dirty="0" err="1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loaded at 230 ns </a:t>
            </a:r>
          </a:p>
          <a:p>
            <a:r>
              <a:rPr lang="en-US" sz="2300" dirty="0" smtClean="0"/>
              <a:t>T18 and TD18</a:t>
            </a:r>
            <a:r>
              <a:rPr lang="en-US" sz="2300" dirty="0" smtClean="0"/>
              <a:t> tested (SLAC </a:t>
            </a:r>
            <a:r>
              <a:rPr lang="en-US" sz="2300" dirty="0" smtClean="0"/>
              <a:t>and </a:t>
            </a:r>
            <a:r>
              <a:rPr lang="en-US" sz="2300" dirty="0" smtClean="0"/>
              <a:t>KEK)</a:t>
            </a:r>
            <a:endParaRPr lang="en-US" sz="2300" dirty="0" smtClean="0">
              <a:solidFill>
                <a:srgbClr val="FF0000"/>
              </a:solidFill>
            </a:endParaRPr>
          </a:p>
          <a:p>
            <a:r>
              <a:rPr lang="en-US" sz="2300" dirty="0" smtClean="0">
                <a:solidFill>
                  <a:srgbClr val="FF0000"/>
                </a:solidFill>
              </a:rPr>
              <a:t>=&gt; </a:t>
            </a:r>
            <a:r>
              <a:rPr lang="en-US" sz="2300" dirty="0" smtClean="0"/>
              <a:t>T18 </a:t>
            </a:r>
            <a:r>
              <a:rPr lang="en-US" sz="2300" dirty="0" smtClean="0">
                <a:solidFill>
                  <a:srgbClr val="FF0000"/>
                </a:solidFill>
              </a:rPr>
              <a:t>e</a:t>
            </a:r>
            <a:r>
              <a:rPr lang="en-US" sz="2300" dirty="0" smtClean="0">
                <a:solidFill>
                  <a:srgbClr val="FF0000"/>
                </a:solidFill>
              </a:rPr>
              <a:t>xceeded </a:t>
            </a:r>
            <a:r>
              <a:rPr lang="en-US" sz="2300" dirty="0" smtClean="0">
                <a:solidFill>
                  <a:srgbClr val="FF0000"/>
                </a:solidFill>
              </a:rPr>
              <a:t>100 MV/</a:t>
            </a:r>
            <a:r>
              <a:rPr lang="en-US" sz="2300" dirty="0" err="1" smtClean="0">
                <a:solidFill>
                  <a:srgbClr val="FF0000"/>
                </a:solidFill>
              </a:rPr>
              <a:t>m</a:t>
            </a:r>
            <a:r>
              <a:rPr lang="en-US" sz="2300" dirty="0" smtClean="0">
                <a:solidFill>
                  <a:srgbClr val="FF0000"/>
                </a:solidFill>
              </a:rPr>
              <a:t> at </a:t>
            </a:r>
            <a:br>
              <a:rPr lang="en-US" sz="2300" dirty="0" smtClean="0">
                <a:solidFill>
                  <a:srgbClr val="FF0000"/>
                </a:solidFill>
              </a:rPr>
            </a:br>
            <a:r>
              <a:rPr lang="en-US" sz="2300" dirty="0" smtClean="0">
                <a:solidFill>
                  <a:srgbClr val="FF0000"/>
                </a:solidFill>
              </a:rPr>
              <a:t>nominal CLIC breakdown </a:t>
            </a:r>
            <a:r>
              <a:rPr lang="en-US" sz="2300" dirty="0" smtClean="0">
                <a:solidFill>
                  <a:srgbClr val="FF0000"/>
                </a:solidFill>
              </a:rPr>
              <a:t>rate</a:t>
            </a:r>
          </a:p>
          <a:p>
            <a:r>
              <a:rPr lang="en-US" sz="2300" dirty="0" smtClean="0"/>
              <a:t>Damped TD18 reaches an</a:t>
            </a:r>
            <a:br>
              <a:rPr lang="en-US" sz="2300" dirty="0" smtClean="0"/>
            </a:br>
            <a:r>
              <a:rPr lang="en-US" sz="2300" dirty="0" smtClean="0"/>
              <a:t>extrapolated 85MV/m</a:t>
            </a:r>
          </a:p>
          <a:p>
            <a:r>
              <a:rPr lang="en-US" sz="2300" dirty="0" smtClean="0"/>
              <a:t>Second TD18 under test at KEK</a:t>
            </a:r>
          </a:p>
          <a:p>
            <a:r>
              <a:rPr lang="en-US" sz="2300" dirty="0" smtClean="0"/>
              <a:t>CLIC prototypes with improved</a:t>
            </a:r>
            <a:br>
              <a:rPr lang="en-US" sz="2300" dirty="0" smtClean="0"/>
            </a:br>
            <a:r>
              <a:rPr lang="en-US" sz="2300" dirty="0" smtClean="0"/>
              <a:t>design (TD24)</a:t>
            </a:r>
            <a:r>
              <a:rPr lang="en-US" sz="2300" dirty="0" smtClean="0"/>
              <a:t> are </a:t>
            </a:r>
            <a:r>
              <a:rPr lang="en-US" sz="2300" dirty="0" smtClean="0"/>
              <a:t>tested this year</a:t>
            </a:r>
          </a:p>
          <a:p>
            <a:r>
              <a:rPr lang="en-US" sz="2300" dirty="0" smtClean="0"/>
              <a:t>expect similar or slightly</a:t>
            </a:r>
            <a:br>
              <a:rPr lang="en-US" sz="2300" dirty="0" smtClean="0"/>
            </a:br>
            <a:r>
              <a:rPr lang="en-US" sz="2300" dirty="0" smtClean="0"/>
              <a:t>better performances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7485"/>
              <a:stretch>
                <a:fillRect/>
              </a:stretch>
            </p:blipFill>
          </mc:Choice>
          <mc:Fallback>
            <p:blipFill>
              <a:blip r:embed="rId4"/>
              <a:srcRect l="7485"/>
              <a:stretch>
                <a:fillRect/>
              </a:stretch>
            </p:blipFill>
          </mc:Fallback>
        </mc:AlternateContent>
        <p:spPr bwMode="auto">
          <a:xfrm>
            <a:off x="5291600" y="2601422"/>
            <a:ext cx="5003835" cy="395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38027" y="772764"/>
            <a:ext cx="33845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59155" y="783528"/>
            <a:ext cx="3632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6" name="AutoShape 1036"/>
          <p:cNvCxnSpPr>
            <a:cxnSpLocks noChangeShapeType="1"/>
            <a:endCxn id="43009" idx="2"/>
          </p:cNvCxnSpPr>
          <p:nvPr/>
        </p:nvCxnSpPr>
        <p:spPr bwMode="auto">
          <a:xfrm rot="5400000">
            <a:off x="2187636" y="8175644"/>
            <a:ext cx="1440" cy="1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Structure Results</a:t>
            </a:r>
            <a:endParaRPr lang="en-US" dirty="0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8034284" y="2601422"/>
            <a:ext cx="1720035" cy="28779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dirty="0"/>
              <a:t>S. </a:t>
            </a:r>
            <a:r>
              <a:rPr lang="en-US" sz="1300" dirty="0" err="1"/>
              <a:t>Doebert</a:t>
            </a:r>
            <a:r>
              <a:rPr lang="en-US" sz="1300" dirty="0"/>
              <a:t> et al.</a:t>
            </a:r>
            <a:endParaRPr lang="en-US" sz="1300" b="1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510071" y="3153359"/>
            <a:ext cx="3247617" cy="2696529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184203" y="3153359"/>
            <a:ext cx="3247617" cy="269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558721" y="3153359"/>
            <a:ext cx="3247617" cy="26965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927433" y="3297360"/>
            <a:ext cx="3109421" cy="2546722"/>
          </a:xfrm>
          <a:prstGeom prst="line">
            <a:avLst/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7284535" y="3654462"/>
            <a:ext cx="2694831" cy="224710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22592" y="6233346"/>
            <a:ext cx="3963464" cy="380132"/>
          </a:xfrm>
          <a:prstGeom prst="rect">
            <a:avLst/>
          </a:prstGeom>
          <a:solidFill>
            <a:schemeClr val="bg1"/>
          </a:solidFill>
        </p:spPr>
        <p:txBody>
          <a:bodyPr wrap="none" lIns="86895" tIns="43448" rIns="86895" bIns="43448" rtlCol="0">
            <a:spAutoFit/>
          </a:bodyPr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Average unloaded gradient (MV/</a:t>
            </a:r>
            <a:r>
              <a:rPr lang="en-US" sz="1900" dirty="0" err="1" smtClean="0">
                <a:solidFill>
                  <a:schemeClr val="tx1"/>
                </a:solidFill>
                <a:latin typeface="Helvetica"/>
                <a:cs typeface="Helvetica"/>
              </a:rPr>
              <a:t>m</a:t>
            </a:r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)</a:t>
            </a:r>
            <a:endParaRPr lang="en-US" sz="1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526835" y="4389657"/>
            <a:ext cx="3208938" cy="380132"/>
          </a:xfrm>
          <a:prstGeom prst="rect">
            <a:avLst/>
          </a:prstGeom>
          <a:solidFill>
            <a:schemeClr val="bg1"/>
          </a:solidFill>
        </p:spPr>
        <p:txBody>
          <a:bodyPr wrap="none" lIns="86895" tIns="43448" rIns="86895" bIns="43448" rtlCol="0">
            <a:spAutoFit/>
          </a:bodyPr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Breakdown probability (1/m)</a:t>
            </a:r>
            <a:endParaRPr lang="en-US" sz="1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53698" y="5726224"/>
            <a:ext cx="2104837" cy="380341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txBody>
          <a:bodyPr wrap="square" lIns="86895" tIns="43448" rIns="86895" bIns="43448" rtlCol="0">
            <a:noAutofit/>
          </a:bodyPr>
          <a:lstStyle/>
          <a:p>
            <a:r>
              <a:rPr lang="en-US" sz="1900" dirty="0" smtClean="0">
                <a:solidFill>
                  <a:srgbClr val="000000"/>
                </a:solidFill>
              </a:rPr>
              <a:t>CLIC goal</a:t>
            </a:r>
            <a:endParaRPr lang="en-US" sz="1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 t="706" r="3958" b="2252"/>
          <a:stretch>
            <a:fillRect/>
          </a:stretch>
        </p:blipFill>
        <p:spPr bwMode="auto">
          <a:xfrm>
            <a:off x="4737100" y="1285875"/>
            <a:ext cx="5168900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42942"/>
            <a:ext cx="5056188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IMGP5687"/>
          <p:cNvPicPr>
            <a:picLocks noChangeAspect="1" noChangeArrowheads="1"/>
          </p:cNvPicPr>
          <p:nvPr/>
        </p:nvPicPr>
        <p:blipFill>
          <a:blip r:embed="rId5" cstate="print"/>
          <a:srcRect l="10596" r="11258"/>
          <a:stretch>
            <a:fillRect/>
          </a:stretch>
        </p:blipFill>
        <p:spPr bwMode="auto">
          <a:xfrm>
            <a:off x="5355206" y="4903435"/>
            <a:ext cx="1880097" cy="166561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155577" y="5500688"/>
            <a:ext cx="1845465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  <a:latin typeface="Calibri" pitchFamily="-109" charset="0"/>
              </a:rPr>
              <a:t>T18 test structure</a:t>
            </a:r>
          </a:p>
        </p:txBody>
      </p:sp>
      <p:sp>
        <p:nvSpPr>
          <p:cNvPr id="52230" name="TextBox 6"/>
          <p:cNvSpPr txBox="1">
            <a:spLocks noChangeArrowheads="1"/>
          </p:cNvSpPr>
          <p:nvPr/>
        </p:nvSpPr>
        <p:spPr bwMode="auto">
          <a:xfrm>
            <a:off x="7658098" y="5429250"/>
            <a:ext cx="2113379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 dirty="0" smtClean="0">
                <a:solidFill>
                  <a:schemeClr val="tx1"/>
                </a:solidFill>
                <a:latin typeface="Calibri" pitchFamily="-109" charset="0"/>
              </a:rPr>
              <a:t>TD24 CLIC </a:t>
            </a:r>
            <a:r>
              <a:rPr lang="en-US" sz="1800" dirty="0">
                <a:solidFill>
                  <a:schemeClr val="tx1"/>
                </a:solidFill>
                <a:latin typeface="Calibri" pitchFamily="-109" charset="0"/>
              </a:rPr>
              <a:t>prototype</a:t>
            </a:r>
          </a:p>
        </p:txBody>
      </p:sp>
      <p:sp>
        <p:nvSpPr>
          <p:cNvPr id="9" name="Circular Arrow 8"/>
          <p:cNvSpPr/>
          <p:nvPr/>
        </p:nvSpPr>
        <p:spPr>
          <a:xfrm>
            <a:off x="4376738" y="701679"/>
            <a:ext cx="2166938" cy="157162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8000"/>
              <a:buFont typeface="StarSymbol" charset="0"/>
              <a:buNone/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1026" name="Picture 2" descr="IMGP5479"/>
          <p:cNvPicPr>
            <a:picLocks noChangeAspect="1" noChangeArrowheads="1"/>
          </p:cNvPicPr>
          <p:nvPr/>
        </p:nvPicPr>
        <p:blipFill>
          <a:blip r:embed="rId6" cstate="print"/>
          <a:srcRect l="3125" r="6250"/>
          <a:stretch>
            <a:fillRect/>
          </a:stretch>
        </p:blipFill>
        <p:spPr bwMode="auto">
          <a:xfrm>
            <a:off x="2366088" y="4885226"/>
            <a:ext cx="2244344" cy="171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2233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Achieved results to prototype CLIC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NC RF structures - Summary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Traveling wave</a:t>
            </a:r>
            <a:r>
              <a:rPr lang="en-US" sz="2400" dirty="0"/>
              <a:t> structures</a:t>
            </a:r>
          </a:p>
          <a:p>
            <a:pPr lvl="1" eaLnBrk="1">
              <a:lnSpc>
                <a:spcPct val="83000"/>
              </a:lnSpc>
              <a:spcAft>
                <a:spcPts val="1675"/>
              </a:spcAft>
            </a:pPr>
            <a:r>
              <a:rPr lang="en-US" dirty="0"/>
              <a:t>Short RF pulses   ~few 100ns (still as long as possible - for efficiency)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Higher frequency</a:t>
            </a:r>
            <a:r>
              <a:rPr lang="en-US" sz="2400" dirty="0"/>
              <a:t> preferred (power reasons)</a:t>
            </a:r>
          </a:p>
          <a:p>
            <a:pPr lvl="1" eaLnBrk="1">
              <a:lnSpc>
                <a:spcPct val="83000"/>
              </a:lnSpc>
            </a:pPr>
            <a:r>
              <a:rPr lang="en-US" dirty="0"/>
              <a:t>Smaller dimensions and higher </a:t>
            </a:r>
            <a:r>
              <a:rPr lang="en-US" dirty="0" err="1"/>
              <a:t>wakefields</a:t>
            </a:r>
            <a:endParaRPr lang="en-US" dirty="0"/>
          </a:p>
          <a:p>
            <a:pPr lvl="1" eaLnBrk="1">
              <a:lnSpc>
                <a:spcPct val="83000"/>
              </a:lnSpc>
            </a:pPr>
            <a:r>
              <a:rPr lang="en-US" dirty="0"/>
              <a:t>Careful cavity design (damping + detuning)</a:t>
            </a:r>
          </a:p>
          <a:p>
            <a:pPr lvl="1" eaLnBrk="1">
              <a:lnSpc>
                <a:spcPct val="83000"/>
              </a:lnSpc>
              <a:spcAft>
                <a:spcPts val="1675"/>
              </a:spcAft>
            </a:pPr>
            <a:r>
              <a:rPr lang="en-US" dirty="0"/>
              <a:t>Sophisticated mechanical + beam-based alignment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Higher gradients</a:t>
            </a:r>
            <a:r>
              <a:rPr lang="en-US" sz="2400" dirty="0"/>
              <a:t> achievable</a:t>
            </a:r>
            <a:endParaRPr lang="en-US" dirty="0"/>
          </a:p>
          <a:p>
            <a:pPr lvl="1" eaLnBrk="1">
              <a:lnSpc>
                <a:spcPct val="83000"/>
              </a:lnSpc>
            </a:pPr>
            <a:r>
              <a:rPr lang="en-US" dirty="0"/>
              <a:t>Limited by</a:t>
            </a:r>
          </a:p>
          <a:p>
            <a:pPr lvl="2" eaLnBrk="1">
              <a:lnSpc>
                <a:spcPct val="83000"/>
              </a:lnSpc>
            </a:pPr>
            <a:r>
              <a:rPr lang="en-US" dirty="0"/>
              <a:t>Pulsed surface heating</a:t>
            </a:r>
          </a:p>
          <a:p>
            <a:pPr lvl="2" eaLnBrk="1">
              <a:lnSpc>
                <a:spcPct val="83000"/>
              </a:lnSpc>
            </a:pPr>
            <a:r>
              <a:rPr lang="en-US" dirty="0"/>
              <a:t>RF breakdowns</a:t>
            </a:r>
          </a:p>
          <a:p>
            <a:pPr lvl="2" eaLnBrk="1">
              <a:lnSpc>
                <a:spcPct val="83000"/>
              </a:lnSpc>
              <a:spcAft>
                <a:spcPts val="1413"/>
              </a:spcAft>
            </a:pPr>
            <a:r>
              <a:rPr lang="en-US" dirty="0"/>
              <a:t>Structure damage</a:t>
            </a:r>
          </a:p>
          <a:p>
            <a:pPr eaLnBrk="1">
              <a:lnSpc>
                <a:spcPct val="83000"/>
              </a:lnSpc>
            </a:pPr>
            <a:r>
              <a:rPr lang="en-US" sz="2400" dirty="0"/>
              <a:t>Klystrons not optimal for high power short pulses</a:t>
            </a:r>
            <a:br>
              <a:rPr lang="en-US" sz="2400" dirty="0"/>
            </a:br>
            <a:r>
              <a:rPr lang="en-US" sz="2400" dirty="0"/>
              <a:t>=&gt; RF pulse compression and Drive</a:t>
            </a:r>
            <a:r>
              <a:rPr lang="en-US" sz="2400" dirty="0" smtClean="0"/>
              <a:t> Beam </a:t>
            </a:r>
            <a:r>
              <a:rPr lang="en-US" sz="2400" dirty="0"/>
              <a:t>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GB" dirty="0" smtClean="0"/>
              <a:t>Part 1</a:t>
            </a:r>
            <a:endParaRPr lang="fr-FR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300038" y="1065217"/>
            <a:ext cx="9605962" cy="5437187"/>
          </a:xfrm>
        </p:spPr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‘warm’ RF technology basics:</a:t>
            </a:r>
            <a:endParaRPr lang="en-GB" dirty="0" smtClean="0">
              <a:solidFill>
                <a:srgbClr val="FF0000"/>
              </a:solidFill>
            </a:endParaRPr>
          </a:p>
          <a:p>
            <a:pPr lvl="1" eaLnBrk="1"/>
            <a:r>
              <a:rPr lang="en-GB" dirty="0" smtClean="0"/>
              <a:t>A </a:t>
            </a:r>
            <a:r>
              <a:rPr lang="en-GB" dirty="0"/>
              <a:t>linear collider at higher energy</a:t>
            </a:r>
          </a:p>
          <a:p>
            <a:pPr lvl="1" eaLnBrk="1"/>
            <a:r>
              <a:rPr lang="en-GB" dirty="0"/>
              <a:t>Normal conducting RF </a:t>
            </a:r>
            <a:r>
              <a:rPr lang="en-GB" dirty="0" smtClean="0"/>
              <a:t>structures</a:t>
            </a:r>
          </a:p>
          <a:p>
            <a:pPr lvl="2" indent="-284400" eaLnBrk="1"/>
            <a:r>
              <a:rPr lang="en-GB" dirty="0"/>
              <a:t>Gradient limits</a:t>
            </a:r>
          </a:p>
          <a:p>
            <a:pPr lvl="2" indent="-284400" eaLnBrk="1"/>
            <a:r>
              <a:rPr lang="en-GB" dirty="0"/>
              <a:t>Pulsed surface heating and Fatigue</a:t>
            </a:r>
          </a:p>
          <a:p>
            <a:pPr lvl="2" indent="-284400" eaLnBrk="1"/>
            <a:r>
              <a:rPr lang="en-GB" dirty="0"/>
              <a:t>Breakdown mechanism and phenomenology</a:t>
            </a:r>
          </a:p>
          <a:p>
            <a:pPr lvl="1" eaLnBrk="1"/>
            <a:r>
              <a:rPr lang="en-GB" dirty="0"/>
              <a:t>Frequency choice</a:t>
            </a:r>
          </a:p>
          <a:p>
            <a:pPr lvl="1" eaLnBrk="1"/>
            <a:r>
              <a:rPr lang="en-GB" dirty="0" err="1"/>
              <a:t>Wakefields</a:t>
            </a:r>
            <a:r>
              <a:rPr lang="en-GB" dirty="0"/>
              <a:t> and </a:t>
            </a:r>
            <a:r>
              <a:rPr lang="en-GB" dirty="0" smtClean="0"/>
              <a:t>damping</a:t>
            </a:r>
          </a:p>
          <a:p>
            <a:pPr lvl="1" eaLnBrk="1"/>
            <a:r>
              <a:rPr lang="en-GB" dirty="0"/>
              <a:t>Pulse train formats</a:t>
            </a:r>
          </a:p>
          <a:p>
            <a:pPr lvl="1" eaLnBrk="1"/>
            <a:r>
              <a:rPr lang="en-GB" dirty="0"/>
              <a:t>Differences ‘warm’ and ‘SC’ RF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Bunch structure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446088"/>
          </a:xfrm>
        </p:spPr>
        <p:txBody>
          <a:bodyPr/>
          <a:lstStyle/>
          <a:p>
            <a:pPr eaLnBrk="1"/>
            <a:r>
              <a:rPr lang="en-US" sz="2300">
                <a:solidFill>
                  <a:srgbClr val="FF0000"/>
                </a:solidFill>
              </a:rPr>
              <a:t>SC</a:t>
            </a:r>
            <a:r>
              <a:rPr lang="en-US" sz="2300"/>
              <a:t> allows long pulse, </a:t>
            </a:r>
            <a:r>
              <a:rPr lang="en-US" sz="2300">
                <a:solidFill>
                  <a:srgbClr val="FF0000"/>
                </a:solidFill>
              </a:rPr>
              <a:t>NC</a:t>
            </a:r>
            <a:r>
              <a:rPr lang="en-US" sz="2300"/>
              <a:t> needs short pulse with smaller bunch charge</a:t>
            </a:r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265115" y="1628775"/>
            <a:ext cx="9043987" cy="4897438"/>
            <a:chOff x="243" y="684"/>
            <a:chExt cx="5862" cy="3408"/>
          </a:xfrm>
        </p:grpSpPr>
        <p:pic>
          <p:nvPicPr>
            <p:cNvPr id="5428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8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9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-108855" y="2424720"/>
            <a:ext cx="992281" cy="2463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dirty="0" smtClean="0">
                <a:latin typeface="Microsoft Sans Serif" pitchFamily="-109" charset="0"/>
              </a:rPr>
              <a:t>ILC </a:t>
            </a:r>
            <a:endParaRPr lang="en-US" sz="1700" dirty="0">
              <a:latin typeface="Microsoft Sans Serif" pitchFamily="-109" charset="0"/>
            </a:endParaRPr>
          </a:p>
        </p:txBody>
      </p:sp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3915104" y="2014540"/>
            <a:ext cx="814140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2625 </a:t>
            </a:r>
          </a:p>
        </p:txBody>
      </p:sp>
      <p:sp>
        <p:nvSpPr>
          <p:cNvPr id="54279" name="Text Box 10"/>
          <p:cNvSpPr txBox="1">
            <a:spLocks noChangeArrowheads="1"/>
          </p:cNvSpPr>
          <p:nvPr/>
        </p:nvSpPr>
        <p:spPr bwMode="auto">
          <a:xfrm>
            <a:off x="908268" y="2041527"/>
            <a:ext cx="930208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0.370</a:t>
            </a:r>
          </a:p>
        </p:txBody>
      </p:sp>
      <p:sp>
        <p:nvSpPr>
          <p:cNvPr id="54280" name="Text Box 11"/>
          <p:cNvSpPr txBox="1">
            <a:spLocks noChangeArrowheads="1"/>
          </p:cNvSpPr>
          <p:nvPr/>
        </p:nvSpPr>
        <p:spPr bwMode="auto">
          <a:xfrm>
            <a:off x="2234963" y="3171826"/>
            <a:ext cx="813044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970</a:t>
            </a:r>
          </a:p>
        </p:txBody>
      </p:sp>
      <p:sp>
        <p:nvSpPr>
          <p:cNvPr id="54281" name="Text Box 13"/>
          <p:cNvSpPr txBox="1">
            <a:spLocks noChangeArrowheads="1"/>
          </p:cNvSpPr>
          <p:nvPr/>
        </p:nvSpPr>
        <p:spPr bwMode="auto">
          <a:xfrm>
            <a:off x="1051748" y="6313491"/>
            <a:ext cx="931880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0.156</a:t>
            </a:r>
          </a:p>
        </p:txBody>
      </p:sp>
      <p:sp>
        <p:nvSpPr>
          <p:cNvPr id="54282" name="Rectangle 15"/>
          <p:cNvSpPr>
            <a:spLocks noChangeArrowheads="1"/>
          </p:cNvSpPr>
          <p:nvPr/>
        </p:nvSpPr>
        <p:spPr bwMode="auto">
          <a:xfrm>
            <a:off x="2640013" y="5597793"/>
            <a:ext cx="278152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312</a:t>
            </a:r>
          </a:p>
        </p:txBody>
      </p:sp>
      <p:sp>
        <p:nvSpPr>
          <p:cNvPr id="54283" name="Rectangle 17"/>
          <p:cNvSpPr>
            <a:spLocks noChangeArrowheads="1"/>
          </p:cNvSpPr>
          <p:nvPr/>
        </p:nvSpPr>
        <p:spPr bwMode="auto">
          <a:xfrm>
            <a:off x="1635949" y="5010152"/>
            <a:ext cx="964535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solidFill>
                  <a:srgbClr val="6666FF"/>
                </a:solidFill>
                <a:latin typeface="Microsoft Sans Serif" pitchFamily="-109" charset="0"/>
              </a:rPr>
              <a:t>20000</a:t>
            </a:r>
          </a:p>
        </p:txBody>
      </p:sp>
      <p:sp>
        <p:nvSpPr>
          <p:cNvPr id="54284" name="Rectangle 18"/>
          <p:cNvSpPr>
            <a:spLocks noChangeArrowheads="1"/>
          </p:cNvSpPr>
          <p:nvPr/>
        </p:nvSpPr>
        <p:spPr bwMode="auto">
          <a:xfrm>
            <a:off x="6838295" y="4225171"/>
            <a:ext cx="890562" cy="3332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300" dirty="0">
                <a:solidFill>
                  <a:schemeClr val="tx1"/>
                </a:solidFill>
              </a:rPr>
              <a:t>   ILC   </a:t>
            </a:r>
          </a:p>
        </p:txBody>
      </p:sp>
      <p:sp>
        <p:nvSpPr>
          <p:cNvPr id="54285" name="Rectangle 19"/>
          <p:cNvSpPr>
            <a:spLocks noChangeArrowheads="1"/>
          </p:cNvSpPr>
          <p:nvPr/>
        </p:nvSpPr>
        <p:spPr bwMode="auto">
          <a:xfrm>
            <a:off x="276759" y="6121261"/>
            <a:ext cx="218008" cy="2463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700">
                <a:solidFill>
                  <a:schemeClr val="tx1"/>
                </a:solidFill>
              </a:rPr>
              <a:t>12 </a:t>
            </a:r>
          </a:p>
        </p:txBody>
      </p:sp>
      <p:sp>
        <p:nvSpPr>
          <p:cNvPr id="54286" name="Rectangle 15"/>
          <p:cNvSpPr>
            <a:spLocks noChangeArrowheads="1"/>
          </p:cNvSpPr>
          <p:nvPr/>
        </p:nvSpPr>
        <p:spPr bwMode="auto">
          <a:xfrm>
            <a:off x="1852612" y="5340616"/>
            <a:ext cx="722313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    0.0005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Accelerating gradient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90663"/>
            <a:ext cx="3316288" cy="4259262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</a:rPr>
              <a:t>Superconducting</a:t>
            </a:r>
            <a:r>
              <a:rPr lang="en-US"/>
              <a:t> cavities have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lower gradient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(fundamental limit)</a:t>
            </a:r>
            <a:r>
              <a:rPr lang="en-US"/>
              <a:t> with </a:t>
            </a:r>
            <a:r>
              <a:rPr lang="en-US">
                <a:solidFill>
                  <a:srgbClr val="FF0000"/>
                </a:solidFill>
              </a:rPr>
              <a:t>long RF pulse</a:t>
            </a:r>
            <a:br>
              <a:rPr lang="en-US">
                <a:solidFill>
                  <a:srgbClr val="FF0000"/>
                </a:solidFill>
              </a:rPr>
            </a:br>
            <a:endParaRPr lang="en-US">
              <a:solidFill>
                <a:srgbClr val="FF0000"/>
              </a:solidFill>
            </a:endParaRPr>
          </a:p>
          <a:p>
            <a:pPr eaLnBrk="1"/>
            <a:r>
              <a:rPr lang="en-US">
                <a:solidFill>
                  <a:srgbClr val="FF0000"/>
                </a:solidFill>
              </a:rPr>
              <a:t>Normal conducting</a:t>
            </a:r>
            <a:r>
              <a:rPr lang="en-US"/>
              <a:t> cavities have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higher gradient</a:t>
            </a:r>
            <a:r>
              <a:rPr lang="en-US"/>
              <a:t> with </a:t>
            </a:r>
            <a:r>
              <a:rPr lang="en-US">
                <a:solidFill>
                  <a:srgbClr val="FF0000"/>
                </a:solidFill>
              </a:rPr>
              <a:t>shorter RF pulse</a:t>
            </a:r>
            <a:r>
              <a:rPr lang="en-US"/>
              <a:t> length</a:t>
            </a: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3200400" y="1022350"/>
          <a:ext cx="6705600" cy="5254625"/>
        </p:xfrm>
        <a:graphic>
          <a:graphicData uri="http://schemas.openxmlformats.org/presentationml/2006/ole">
            <p:oleObj spid="_x0000_s7170" name="Worksheet" r:id="rId3" imgW="5562600" imgH="3949700" progId="Excel.Sheet.8">
              <p:embed/>
            </p:oleObj>
          </a:graphicData>
        </a:graphic>
      </p:graphicFrame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8577264" y="3671889"/>
            <a:ext cx="552531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 b="1"/>
              <a:t>SC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4192589" y="3657600"/>
            <a:ext cx="1150113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 b="1"/>
              <a:t>WARM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Warm vs Cold RF Collider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01725"/>
            <a:ext cx="4819650" cy="5276850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Normal Conducting</a:t>
            </a: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High gradient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>
                <a:solidFill>
                  <a:schemeClr val="tx1"/>
                </a:solidFill>
              </a:rPr>
              <a:t>short linac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eaLnBrk="1"/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High rep. rate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ground motion</a:t>
            </a:r>
            <a:br>
              <a:rPr lang="en-GB" sz="1900" dirty="0">
                <a:solidFill>
                  <a:schemeClr val="tx1"/>
                </a:solidFill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					suppression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US" sz="1900" dirty="0">
              <a:solidFill>
                <a:schemeClr val="tx1"/>
              </a:solidFill>
            </a:endParaRP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Small structures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>
                <a:solidFill>
                  <a:schemeClr val="tx1"/>
                </a:solidFill>
              </a:rPr>
              <a:t>strong </a:t>
            </a:r>
            <a:r>
              <a:rPr lang="en-US" sz="1900" dirty="0" err="1">
                <a:solidFill>
                  <a:schemeClr val="tx1"/>
                </a:solidFill>
              </a:rPr>
              <a:t>wakefields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GB" sz="1900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900" dirty="0">
              <a:solidFill>
                <a:schemeClr val="tx1"/>
              </a:solidFill>
            </a:endParaRP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Generation of high peak RF power </a:t>
            </a:r>
            <a:r>
              <a:rPr lang="en-GB" sz="1900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900" dirty="0">
              <a:solidFill>
                <a:schemeClr val="tx1"/>
              </a:solidFill>
            </a:endParaRPr>
          </a:p>
          <a:p>
            <a:pPr lvl="1" eaLnBrk="1"/>
            <a:endParaRPr lang="en-US" sz="1900" dirty="0">
              <a:solidFill>
                <a:schemeClr val="tx1"/>
              </a:solidFill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545015" y="1071563"/>
            <a:ext cx="53609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700" dirty="0"/>
              <a:t>Superconducting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</a:rPr>
              <a:t>long pulse</a:t>
            </a:r>
            <a:r>
              <a:rPr lang="en-GB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</a:rPr>
              <a:t> </a:t>
            </a:r>
            <a:r>
              <a:rPr lang="en-GB" sz="1900" dirty="0">
                <a:solidFill>
                  <a:schemeClr val="tx1"/>
                </a:solidFill>
              </a:rPr>
              <a:t>low peak power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large structure dimensions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low WF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very long pulse train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feedback within train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SC structures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high efficiency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Gradient limited &lt;40 MV/</a:t>
            </a:r>
            <a:r>
              <a:rPr lang="en-GB" sz="1900" dirty="0" err="1">
                <a:solidFill>
                  <a:schemeClr val="tx1"/>
                </a:solidFill>
                <a:sym typeface="Wingdings" pitchFamily="-109" charset="2"/>
              </a:rPr>
              <a:t>m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longer linac </a:t>
            </a:r>
            <a:r>
              <a:rPr lang="en-GB" sz="1900" dirty="0" err="1">
                <a:sym typeface="Wingdings" pitchFamily="-109" charset="2"/>
              </a:rPr>
              <a:t></a:t>
            </a:r>
            <a:r>
              <a:rPr lang="en-GB" sz="1900" dirty="0">
                <a:sym typeface="Wingdings" pitchFamily="-109" charset="2"/>
              </a:rPr>
              <a:t/>
            </a:r>
            <a:br>
              <a:rPr lang="en-GB" sz="1900" dirty="0"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(SC material limit ~ 55 MV/</a:t>
            </a:r>
            <a:r>
              <a:rPr lang="en-GB" sz="1900" dirty="0" err="1">
                <a:solidFill>
                  <a:schemeClr val="tx1"/>
                </a:solidFill>
                <a:sym typeface="Wingdings" pitchFamily="-109" charset="2"/>
              </a:rPr>
              <a:t>m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)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low rep. rate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bad GM suppression</a:t>
            </a:r>
            <a:br>
              <a:rPr lang="en-GB" sz="1900" dirty="0">
                <a:solidFill>
                  <a:schemeClr val="tx1"/>
                </a:solidFill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				     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(</a:t>
            </a:r>
            <a:r>
              <a:rPr lang="en-GB" sz="1900" dirty="0" err="1" smtClean="0">
                <a:solidFill>
                  <a:schemeClr val="tx1"/>
                </a:solidFill>
                <a:latin typeface="Symbol" pitchFamily="-109" charset="2"/>
                <a:sym typeface="Wingdings" pitchFamily="-109" charset="2"/>
              </a:rPr>
              <a:t>ε</a:t>
            </a:r>
            <a:r>
              <a:rPr lang="en-GB" sz="1900" baseline="-25000" dirty="0" err="1" smtClean="0">
                <a:solidFill>
                  <a:schemeClr val="tx1"/>
                </a:solidFill>
                <a:sym typeface="Wingdings" pitchFamily="-109" charset="2"/>
              </a:rPr>
              <a:t>y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dilution) </a:t>
            </a:r>
            <a:r>
              <a:rPr lang="en-GB" sz="1900" dirty="0" err="1">
                <a:sym typeface="Wingdings" pitchFamily="-109" charset="2"/>
              </a:rPr>
              <a:t></a:t>
            </a:r>
            <a:endParaRPr lang="en-GB" sz="1900" dirty="0"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1900" dirty="0">
                <a:solidFill>
                  <a:schemeClr val="tx1"/>
                </a:solidFill>
                <a:sym typeface="Wingdings" pitchFamily="-109" charset="2"/>
              </a:rPr>
              <a:t>Large number of </a:t>
            </a:r>
            <a:r>
              <a:rPr lang="en-US" sz="1900" dirty="0" err="1">
                <a:solidFill>
                  <a:schemeClr val="tx1"/>
                </a:solidFill>
                <a:sym typeface="Wingdings" pitchFamily="-109" charset="2"/>
              </a:rPr>
              <a:t>e</a:t>
            </a:r>
            <a:r>
              <a:rPr lang="en-US" sz="1900" dirty="0">
                <a:solidFill>
                  <a:schemeClr val="tx1"/>
                </a:solidFill>
                <a:sym typeface="Wingdings" pitchFamily="-109" charset="2"/>
              </a:rPr>
              <a:t>+ per pulse </a:t>
            </a:r>
            <a:r>
              <a:rPr lang="en-GB" sz="1900" dirty="0" err="1">
                <a:sym typeface="Wingdings" pitchFamily="-109" charset="2"/>
              </a:rPr>
              <a:t></a:t>
            </a:r>
            <a:endParaRPr lang="en-GB" sz="1900" dirty="0">
              <a:solidFill>
                <a:schemeClr val="tx1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</a:rPr>
              <a:t>very large DR </a:t>
            </a:r>
            <a:r>
              <a:rPr lang="en-GB" sz="1900" dirty="0" err="1" smtClean="0">
                <a:sym typeface="Wingdings" pitchFamily="-109" charset="2"/>
              </a:rPr>
              <a:t></a:t>
            </a:r>
            <a:endParaRPr lang="en-GB" sz="1900" dirty="0" smtClean="0"/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Comparison ILC - CLIC</a:t>
            </a:r>
          </a:p>
        </p:txBody>
      </p:sp>
      <p:graphicFrame>
        <p:nvGraphicFramePr>
          <p:cNvPr id="355383" name="Group 55"/>
          <p:cNvGraphicFramePr>
            <a:graphicFrameLocks noGrp="1"/>
          </p:cNvGraphicFramePr>
          <p:nvPr>
            <p:ph idx="4294967295"/>
          </p:nvPr>
        </p:nvGraphicFramePr>
        <p:xfrm>
          <a:off x="215373" y="815975"/>
          <a:ext cx="9605962" cy="5696144"/>
        </p:xfrm>
        <a:graphic>
          <a:graphicData uri="http://schemas.openxmlformats.org/drawingml/2006/table">
            <a:tbl>
              <a:tblPr/>
              <a:tblGrid>
                <a:gridCol w="2422525"/>
                <a:gridCol w="541337"/>
                <a:gridCol w="998538"/>
                <a:gridCol w="884237"/>
                <a:gridCol w="4759325"/>
              </a:tblGrid>
              <a:tr h="715963"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remarks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No. of particles / bunch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10</a:t>
                      </a:r>
                      <a:r>
                        <a:rPr kumimoji="0" lang="en-US" sz="13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9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3.7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CLIC can’t go higher because of short range wakefields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Bunch separation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370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Short spacing essential for CLIC to get comparable RF to beam efficiency, but CLIC requirements on long range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wakefield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suppression much more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stringent</a:t>
                      </a:r>
                    </a:p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forces detectors to integrate over several bunch crossings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Bunch train length</a:t>
                      </a: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µ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970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0.156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One CLIC pulse fits easily in small damping ring, simple single turn extraction from DR.</a:t>
                      </a:r>
                    </a:p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But intra train feedback very difficult.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Charge per pulse</a:t>
                      </a: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8400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185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Positron source much easier for CLIC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Linac repetition rate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Hz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Pulse to pulse feedback more efficient for CLIC</a:t>
                      </a:r>
                      <a:b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</a:b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(less linac movement between pulses) 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γ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ε</a:t>
                      </a:r>
                      <a:r>
                        <a:rPr kumimoji="0" lang="en-US" sz="17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x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,</a:t>
                      </a:r>
                      <a:r>
                        <a:rPr kumimoji="0" lang="en-US" sz="17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γ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ε</a:t>
                      </a:r>
                      <a:r>
                        <a:rPr kumimoji="0" lang="en-US" sz="17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nm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10000, 40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660, 20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Because of smaller beam size CLIC has more stringent requirements for DR equilibrium emittance and emittance preservation</a:t>
                      </a:r>
                      <a:b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</a:b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(partly offset by lower bunch charge and smaller DR)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2402" y="1008063"/>
          <a:ext cx="9558339" cy="5122864"/>
        </p:xfrm>
        <a:graphic>
          <a:graphicData uri="http://schemas.openxmlformats.org/drawingml/2006/table">
            <a:tbl>
              <a:tblPr/>
              <a:tblGrid>
                <a:gridCol w="3252789"/>
                <a:gridCol w="1165225"/>
                <a:gridCol w="1366837"/>
                <a:gridCol w="1355725"/>
                <a:gridCol w="1176338"/>
                <a:gridCol w="1241425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18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18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129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283200" y="6197600"/>
            <a:ext cx="37052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>
              <a:buFont typeface="StarSymbol" charset="0"/>
              <a:buNone/>
            </a:pPr>
            <a:r>
              <a:rPr lang="en-US" sz="1700"/>
              <a:t>Parameters (except SLC) at 500 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 dirty="0" smtClean="0"/>
              <a:t>Part </a:t>
            </a:r>
            <a:r>
              <a:rPr lang="en-US" sz="3400" dirty="0"/>
              <a:t>1 - Summary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901257"/>
            <a:ext cx="9532940" cy="558164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Normal Conducting </a:t>
            </a:r>
            <a:r>
              <a:rPr lang="en-US" sz="2400" dirty="0">
                <a:solidFill>
                  <a:schemeClr val="tx1"/>
                </a:solidFill>
              </a:rPr>
              <a:t>traveling wave </a:t>
            </a:r>
            <a:r>
              <a:rPr lang="en-US" sz="2400" dirty="0">
                <a:solidFill>
                  <a:srgbClr val="FF0000"/>
                </a:solidFill>
              </a:rPr>
              <a:t>structures</a:t>
            </a:r>
            <a:r>
              <a:rPr lang="en-US" sz="2400" dirty="0"/>
              <a:t> for </a:t>
            </a:r>
            <a:r>
              <a:rPr lang="en-US" sz="2400" dirty="0">
                <a:solidFill>
                  <a:srgbClr val="FF0000"/>
                </a:solidFill>
              </a:rPr>
              <a:t>higher gradients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High peak power </a:t>
            </a:r>
            <a:r>
              <a:rPr lang="en-US" dirty="0">
                <a:ea typeface="ＭＳ Ｐゴシック" charset="-128"/>
              </a:rPr>
              <a:t>RF pulses needed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Limited by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Pulsed surface heating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RF breakdowns</a:t>
            </a:r>
          </a:p>
          <a:p>
            <a:pPr lvl="2" eaLnBrk="1">
              <a:lnSpc>
                <a:spcPct val="83000"/>
              </a:lnSpc>
              <a:spcAft>
                <a:spcPts val="1413"/>
              </a:spcAft>
            </a:pPr>
            <a:r>
              <a:rPr lang="en-US" dirty="0">
                <a:ea typeface="ＭＳ Ｐゴシック" charset="-128"/>
              </a:rPr>
              <a:t>Structure damage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Short RF pulses   </a:t>
            </a:r>
            <a:r>
              <a:rPr lang="en-US" dirty="0">
                <a:ea typeface="ＭＳ Ｐゴシック" charset="-128"/>
              </a:rPr>
              <a:t>~few 100ns (still as long as possible - for efficiency)</a:t>
            </a:r>
          </a:p>
          <a:p>
            <a:pPr lvl="1" eaLnBrk="1">
              <a:lnSpc>
                <a:spcPct val="83000"/>
              </a:lnSpc>
            </a:pPr>
            <a:r>
              <a:rPr lang="en-US" sz="2300" dirty="0">
                <a:ea typeface="ＭＳ Ｐゴシック" charset="-128"/>
              </a:rPr>
              <a:t>Klystrons not optimal for high power short pulses</a:t>
            </a:r>
            <a:br>
              <a:rPr lang="en-US" sz="2300" dirty="0">
                <a:ea typeface="ＭＳ Ｐゴシック" charset="-128"/>
              </a:rPr>
            </a:br>
            <a:r>
              <a:rPr lang="en-US" sz="2300" dirty="0">
                <a:ea typeface="ＭＳ Ｐゴシック" charset="-128"/>
              </a:rPr>
              <a:t>=&gt; RF pulse compression and Drive beam scheme</a:t>
            </a:r>
          </a:p>
          <a:p>
            <a:pPr lvl="1"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  <a:ea typeface="ＭＳ Ｐゴシック" charset="-128"/>
              </a:rPr>
              <a:t>Higher frequency</a:t>
            </a:r>
            <a:r>
              <a:rPr lang="en-US" sz="2300" dirty="0">
                <a:ea typeface="ＭＳ Ｐゴシック" charset="-128"/>
              </a:rPr>
              <a:t> (X-band) preferred (power reasons)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Smaller dimensions and higher </a:t>
            </a:r>
            <a:r>
              <a:rPr lang="en-US" dirty="0" err="1">
                <a:ea typeface="ＭＳ Ｐゴシック" charset="-128"/>
              </a:rPr>
              <a:t>wakefields</a:t>
            </a:r>
            <a:endParaRPr lang="en-US" dirty="0">
              <a:ea typeface="ＭＳ Ｐゴシック" charset="-128"/>
            </a:endParaRP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Careful cavity design (damping + detuning)</a:t>
            </a:r>
          </a:p>
          <a:p>
            <a:pPr lvl="2" eaLnBrk="1">
              <a:lnSpc>
                <a:spcPct val="83000"/>
              </a:lnSpc>
              <a:spcAft>
                <a:spcPts val="1200"/>
              </a:spcAft>
            </a:pPr>
            <a:r>
              <a:rPr lang="en-US" dirty="0">
                <a:ea typeface="ＭＳ Ｐゴシック" charset="-128"/>
              </a:rPr>
              <a:t>Sophisticated mechanical + beam-based alignment</a:t>
            </a:r>
          </a:p>
          <a:p>
            <a:pPr eaLnBrk="1">
              <a:lnSpc>
                <a:spcPct val="83000"/>
              </a:lnSpc>
            </a:pPr>
            <a:r>
              <a:rPr lang="en-US" sz="2400" dirty="0"/>
              <a:t>Important implications on the design parameters of a linear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 – now!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CLIC scheme and CTF3:</a:t>
            </a:r>
          </a:p>
          <a:p>
            <a:pPr lvl="1" eaLnBrk="1"/>
            <a:r>
              <a:rPr lang="en-US" dirty="0"/>
              <a:t>CLIC layout at different energies</a:t>
            </a:r>
          </a:p>
          <a:p>
            <a:pPr lvl="1" eaLnBrk="1"/>
            <a:r>
              <a:rPr lang="en-US" dirty="0"/>
              <a:t>CLIC two-beam acceleration scheme</a:t>
            </a:r>
          </a:p>
          <a:p>
            <a:pPr lvl="1" eaLnBrk="1"/>
            <a:r>
              <a:rPr lang="en-US" dirty="0"/>
              <a:t>CLIC drive beam generation</a:t>
            </a:r>
          </a:p>
          <a:p>
            <a:pPr lvl="2" eaLnBrk="1"/>
            <a:r>
              <a:rPr lang="en-US" dirty="0"/>
              <a:t>Bunch train combination</a:t>
            </a:r>
          </a:p>
          <a:p>
            <a:pPr lvl="2" eaLnBrk="1"/>
            <a:r>
              <a:rPr lang="en-US" dirty="0"/>
              <a:t>Fully loaded acceleration</a:t>
            </a:r>
          </a:p>
          <a:p>
            <a:pPr lvl="1" eaLnBrk="1"/>
            <a:r>
              <a:rPr lang="en-US" dirty="0"/>
              <a:t>Demonstrations at the CLIC Test Facility CTF3</a:t>
            </a:r>
          </a:p>
          <a:p>
            <a:pPr lvl="1" eaLnBrk="1"/>
            <a:r>
              <a:rPr lang="en-US" dirty="0"/>
              <a:t>RF power production</a:t>
            </a:r>
          </a:p>
          <a:p>
            <a:pPr lvl="1" eaLnBrk="1"/>
            <a:r>
              <a:rPr lang="en-US" dirty="0"/>
              <a:t>CLIC main beam generation and dynamics</a:t>
            </a:r>
          </a:p>
          <a:p>
            <a:pPr lvl="1" eaLnBrk="1"/>
            <a:r>
              <a:rPr lang="en-US" dirty="0"/>
              <a:t>CLIC damping rings</a:t>
            </a:r>
          </a:p>
          <a:p>
            <a:pPr lvl="1" eaLnBrk="1"/>
            <a:r>
              <a:rPr lang="en-US" dirty="0"/>
              <a:t>CLIC alignment and stability</a:t>
            </a:r>
          </a:p>
        </p:txBody>
      </p:sp>
      <p:pic>
        <p:nvPicPr>
          <p:cNvPr id="6" name="Picture 5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01482" y="950280"/>
            <a:ext cx="4604518" cy="2020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R:\People\Alexandre\PICS\EPAC_2008\Module_Jun-2008\Config-1\Conf-1_ISO-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4413" y="749301"/>
            <a:ext cx="25415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" y="1328742"/>
            <a:ext cx="9563100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chemeClr val="tx1"/>
                </a:solidFill>
              </a:rPr>
              <a:t>Develop </a:t>
            </a:r>
            <a:r>
              <a:rPr lang="en-US" sz="2300" dirty="0"/>
              <a:t>technology for linear </a:t>
            </a:r>
            <a:r>
              <a:rPr lang="en-US" sz="2300" dirty="0" err="1"/>
              <a:t>e+/e</a:t>
            </a:r>
            <a:r>
              <a:rPr lang="en-US" sz="2300" dirty="0"/>
              <a:t>- collider</a:t>
            </a:r>
            <a:br>
              <a:rPr lang="en-US" sz="2300" dirty="0"/>
            </a:br>
            <a:r>
              <a:rPr lang="en-US" sz="2300" dirty="0"/>
              <a:t> </a:t>
            </a:r>
            <a:r>
              <a:rPr lang="en-US" sz="2300" dirty="0">
                <a:solidFill>
                  <a:schemeClr val="tx1"/>
                </a:solidFill>
              </a:rPr>
              <a:t>with the requirements: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100" dirty="0">
                <a:solidFill>
                  <a:srgbClr val="000000"/>
                </a:solidFill>
              </a:rPr>
              <a:t> </a:t>
            </a:r>
            <a:r>
              <a:rPr lang="en-US" sz="2100" i="1" dirty="0" err="1">
                <a:solidFill>
                  <a:srgbClr val="000000"/>
                </a:solidFill>
              </a:rPr>
              <a:t>E</a:t>
            </a:r>
            <a:r>
              <a:rPr lang="en-US" sz="2100" i="1" baseline="-25000" dirty="0" err="1">
                <a:solidFill>
                  <a:srgbClr val="000000"/>
                </a:solidFill>
              </a:rPr>
              <a:t>cm</a:t>
            </a:r>
            <a:r>
              <a:rPr lang="en-US" sz="2100" dirty="0">
                <a:solidFill>
                  <a:srgbClr val="000000"/>
                </a:solidFill>
              </a:rPr>
              <a:t> should cover range from ILC to LHC maximum reach</a:t>
            </a:r>
            <a:br>
              <a:rPr lang="en-US" sz="2100" dirty="0">
                <a:solidFill>
                  <a:srgbClr val="000000"/>
                </a:solidFill>
              </a:rPr>
            </a:br>
            <a:r>
              <a:rPr lang="en-US" sz="2100" dirty="0">
                <a:solidFill>
                  <a:srgbClr val="000000"/>
                </a:solidFill>
              </a:rPr>
              <a:t> and beyond </a:t>
            </a:r>
            <a:r>
              <a:rPr lang="en-US" sz="2100" dirty="0" smtClean="0">
                <a:solidFill>
                  <a:srgbClr val="000000"/>
                </a:solidFill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sym typeface="Symbol" charset="2"/>
              </a:rPr>
              <a:t>=&gt;</a:t>
            </a:r>
            <a:r>
              <a:rPr lang="en-US" sz="2100" dirty="0" smtClean="0">
                <a:solidFill>
                  <a:srgbClr val="000000"/>
                </a:solidFill>
              </a:rPr>
              <a:t> </a:t>
            </a:r>
            <a:r>
              <a:rPr lang="en-US" sz="2100" i="1" dirty="0" err="1"/>
              <a:t>E</a:t>
            </a:r>
            <a:r>
              <a:rPr lang="en-US" sz="2100" i="1" baseline="-25000" dirty="0" err="1"/>
              <a:t>cm</a:t>
            </a:r>
            <a:r>
              <a:rPr lang="en-US" sz="2100" dirty="0"/>
              <a:t> = 0.5 – 3 TeV</a:t>
            </a:r>
            <a:r>
              <a:rPr lang="en-US" sz="2100" dirty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000000"/>
              </a:solidFill>
            </a:endParaRP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100" dirty="0"/>
              <a:t>Luminosity</a:t>
            </a:r>
            <a:r>
              <a:rPr lang="en-US" sz="2100" dirty="0">
                <a:solidFill>
                  <a:srgbClr val="000000"/>
                </a:solidFill>
              </a:rPr>
              <a:t> &gt; few </a:t>
            </a:r>
            <a:r>
              <a:rPr lang="en-US" sz="2100" dirty="0"/>
              <a:t>10</a:t>
            </a:r>
            <a:r>
              <a:rPr lang="en-US" sz="2100" baseline="30000" dirty="0"/>
              <a:t>34</a:t>
            </a:r>
            <a:r>
              <a:rPr lang="en-US" sz="2100" dirty="0"/>
              <a:t> cm</a:t>
            </a:r>
            <a:r>
              <a:rPr lang="en-US" sz="2100" baseline="30000" dirty="0"/>
              <a:t>-2</a:t>
            </a:r>
            <a:r>
              <a:rPr lang="en-US" sz="2100" dirty="0">
                <a:solidFill>
                  <a:srgbClr val="000000"/>
                </a:solidFill>
              </a:rPr>
              <a:t> with acceptable background and energy spread</a:t>
            </a:r>
          </a:p>
          <a:p>
            <a:pPr marL="1101725" lvl="2" indent="-252413" defTabSz="434975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</a:pPr>
            <a:r>
              <a:rPr lang="en-US" sz="1900" i="1" dirty="0" err="1">
                <a:solidFill>
                  <a:srgbClr val="000000"/>
                </a:solidFill>
              </a:rPr>
              <a:t>E</a:t>
            </a:r>
            <a:r>
              <a:rPr lang="en-US" sz="1900" i="1" baseline="-25000" dirty="0" err="1">
                <a:solidFill>
                  <a:srgbClr val="000000"/>
                </a:solidFill>
              </a:rPr>
              <a:t>cm</a:t>
            </a:r>
            <a:r>
              <a:rPr lang="en-US" sz="1900" dirty="0">
                <a:solidFill>
                  <a:srgbClr val="000000"/>
                </a:solidFill>
              </a:rPr>
              <a:t> and </a:t>
            </a:r>
            <a:r>
              <a:rPr lang="en-US" sz="1900" i="1" dirty="0">
                <a:solidFill>
                  <a:srgbClr val="000000"/>
                </a:solidFill>
              </a:rPr>
              <a:t>L</a:t>
            </a:r>
            <a:r>
              <a:rPr lang="en-US" sz="1900" dirty="0">
                <a:solidFill>
                  <a:srgbClr val="000000"/>
                </a:solidFill>
              </a:rPr>
              <a:t> to be reviewed once LHC results are available</a:t>
            </a:r>
            <a:br>
              <a:rPr lang="en-US" sz="1900" dirty="0">
                <a:solidFill>
                  <a:srgbClr val="000000"/>
                </a:solidFill>
              </a:rPr>
            </a:br>
            <a:endParaRPr lang="en-US" sz="1900" dirty="0">
              <a:solidFill>
                <a:srgbClr val="000000"/>
              </a:solidFill>
            </a:endParaRP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Design compatible with maximum </a:t>
            </a:r>
            <a:r>
              <a:rPr lang="en-US" sz="2300" dirty="0"/>
              <a:t>length</a:t>
            </a:r>
            <a:r>
              <a:rPr lang="en-US" sz="2300" dirty="0">
                <a:solidFill>
                  <a:srgbClr val="000000"/>
                </a:solidFill>
              </a:rPr>
              <a:t> ~ </a:t>
            </a:r>
            <a:r>
              <a:rPr lang="en-US" sz="2300" dirty="0"/>
              <a:t>50 km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Affordable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Total </a:t>
            </a:r>
            <a:r>
              <a:rPr lang="en-US" sz="2300" dirty="0"/>
              <a:t>power</a:t>
            </a:r>
            <a:r>
              <a:rPr lang="en-US" sz="2300" dirty="0">
                <a:solidFill>
                  <a:srgbClr val="000000"/>
                </a:solidFill>
              </a:rPr>
              <a:t> consumption &lt; </a:t>
            </a:r>
            <a:r>
              <a:rPr lang="en-US" sz="2300" dirty="0"/>
              <a:t>500 MW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 sz="2300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FF"/>
                </a:solidFill>
              </a:rPr>
              <a:t>Present goal:</a:t>
            </a:r>
            <a:r>
              <a:rPr lang="en-US" sz="2300" dirty="0">
                <a:solidFill>
                  <a:srgbClr val="000000"/>
                </a:solidFill>
              </a:rPr>
              <a:t> 	</a:t>
            </a:r>
            <a:r>
              <a:rPr lang="en-US" sz="2300" dirty="0"/>
              <a:t>Demonstrate</a:t>
            </a:r>
            <a:r>
              <a:rPr lang="en-US" sz="2300" dirty="0">
                <a:solidFill>
                  <a:srgbClr val="000000"/>
                </a:solidFill>
              </a:rPr>
              <a:t> all </a:t>
            </a:r>
            <a:r>
              <a:rPr lang="en-US" sz="2300" dirty="0"/>
              <a:t>key feasibility issues</a:t>
            </a:r>
            <a:r>
              <a:rPr lang="en-US" sz="2300" dirty="0">
                <a:solidFill>
                  <a:srgbClr val="000000"/>
                </a:solidFill>
              </a:rPr>
              <a:t> and</a:t>
            </a:r>
            <a:br>
              <a:rPr lang="en-US" sz="2300" dirty="0">
                <a:solidFill>
                  <a:srgbClr val="000000"/>
                </a:solidFill>
              </a:rPr>
            </a:br>
            <a:r>
              <a:rPr lang="en-US" sz="2300" dirty="0">
                <a:solidFill>
                  <a:srgbClr val="000000"/>
                </a:solidFill>
              </a:rPr>
              <a:t> 				document in a CDR </a:t>
            </a:r>
            <a:r>
              <a:rPr lang="en-US" sz="2300" dirty="0"/>
              <a:t>by </a:t>
            </a:r>
            <a:r>
              <a:rPr lang="en-US" sz="2300" dirty="0" smtClean="0"/>
              <a:t>2011</a:t>
            </a:r>
            <a:r>
              <a:rPr lang="en-US" sz="2300" dirty="0" smtClean="0">
                <a:solidFill>
                  <a:srgbClr val="000000"/>
                </a:solidFill>
              </a:rPr>
              <a:t> </a:t>
            </a:r>
            <a:r>
              <a:rPr lang="en-US" sz="2300" dirty="0">
                <a:solidFill>
                  <a:srgbClr val="000000"/>
                </a:solidFill>
              </a:rPr>
              <a:t>(possibly TDR by </a:t>
            </a:r>
            <a:r>
              <a:rPr lang="en-US" sz="2300" dirty="0" smtClean="0">
                <a:solidFill>
                  <a:srgbClr val="000000"/>
                </a:solidFill>
              </a:rPr>
              <a:t>2016-20)</a:t>
            </a:r>
            <a:endParaRPr lang="en-US" sz="2300" dirty="0">
              <a:solidFill>
                <a:srgbClr val="000000"/>
              </a:solidFill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Multi-TeV: the CLIC Study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172723" y="1014407"/>
            <a:ext cx="176255" cy="4882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endParaRPr lang="en-US" sz="2600" dirty="0">
              <a:solidFill>
                <a:srgbClr val="0066FF"/>
              </a:solidFill>
              <a:latin typeface="Times New Roman" pitchFamily="-107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6144"/>
            <a:ext cx="9906000" cy="607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550" y="1739902"/>
            <a:ext cx="82550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626" y="9937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0225" y="9810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68901" y="981075"/>
            <a:ext cx="5175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05901" y="952501"/>
            <a:ext cx="517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96389" y="3430590"/>
            <a:ext cx="51276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05915" y="4002090"/>
            <a:ext cx="5175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50925" y="979488"/>
            <a:ext cx="47942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165101" y="3962400"/>
            <a:ext cx="523875" cy="328612"/>
            <a:chOff x="360" y="1398"/>
            <a:chExt cx="1718" cy="1170"/>
          </a:xfrm>
        </p:grpSpPr>
        <p:pic>
          <p:nvPicPr>
            <p:cNvPr id="2116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17" name="Picture 17"/>
            <p:cNvPicPr preferRelativeResize="0"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63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59175" y="976313"/>
            <a:ext cx="50323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178927" y="2138365"/>
            <a:ext cx="55086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800226" y="982663"/>
            <a:ext cx="5175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02551" y="9683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439149" y="955675"/>
            <a:ext cx="5207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1" name="Oval 27"/>
          <p:cNvSpPr>
            <a:spLocks noChangeArrowheads="1"/>
          </p:cNvSpPr>
          <p:nvPr/>
        </p:nvSpPr>
        <p:spPr bwMode="auto">
          <a:xfrm>
            <a:off x="5119689" y="296069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2" name="Oval 28"/>
          <p:cNvSpPr>
            <a:spLocks noChangeArrowheads="1"/>
          </p:cNvSpPr>
          <p:nvPr/>
        </p:nvSpPr>
        <p:spPr bwMode="auto">
          <a:xfrm>
            <a:off x="4664075" y="2887665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3" name="Oval 29"/>
          <p:cNvSpPr>
            <a:spLocks noChangeArrowheads="1"/>
          </p:cNvSpPr>
          <p:nvPr/>
        </p:nvSpPr>
        <p:spPr bwMode="auto">
          <a:xfrm>
            <a:off x="4310064" y="271462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4" name="Oval 30"/>
          <p:cNvSpPr>
            <a:spLocks noChangeArrowheads="1"/>
          </p:cNvSpPr>
          <p:nvPr/>
        </p:nvSpPr>
        <p:spPr bwMode="auto">
          <a:xfrm>
            <a:off x="4381501" y="27146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5" name="Oval 31"/>
          <p:cNvSpPr>
            <a:spLocks noChangeArrowheads="1"/>
          </p:cNvSpPr>
          <p:nvPr/>
        </p:nvSpPr>
        <p:spPr bwMode="auto">
          <a:xfrm>
            <a:off x="4237040" y="2568577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6" name="Oval 32"/>
          <p:cNvSpPr>
            <a:spLocks noChangeArrowheads="1"/>
          </p:cNvSpPr>
          <p:nvPr/>
        </p:nvSpPr>
        <p:spPr bwMode="auto">
          <a:xfrm>
            <a:off x="4643439" y="23828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7" name="Oval 33"/>
          <p:cNvSpPr>
            <a:spLocks noChangeArrowheads="1"/>
          </p:cNvSpPr>
          <p:nvPr/>
        </p:nvSpPr>
        <p:spPr bwMode="auto">
          <a:xfrm>
            <a:off x="928689" y="298767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8" name="Oval 34"/>
          <p:cNvSpPr>
            <a:spLocks noChangeArrowheads="1"/>
          </p:cNvSpPr>
          <p:nvPr/>
        </p:nvSpPr>
        <p:spPr bwMode="auto">
          <a:xfrm>
            <a:off x="4205289" y="293529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9" name="Oval 36"/>
          <p:cNvSpPr>
            <a:spLocks noChangeArrowheads="1"/>
          </p:cNvSpPr>
          <p:nvPr/>
        </p:nvSpPr>
        <p:spPr bwMode="auto">
          <a:xfrm>
            <a:off x="4313239" y="2944815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0" name="Oval 37"/>
          <p:cNvSpPr>
            <a:spLocks noChangeArrowheads="1"/>
          </p:cNvSpPr>
          <p:nvPr/>
        </p:nvSpPr>
        <p:spPr bwMode="auto">
          <a:xfrm>
            <a:off x="4594226" y="26257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1" name="Oval 38"/>
          <p:cNvSpPr>
            <a:spLocks noChangeArrowheads="1"/>
          </p:cNvSpPr>
          <p:nvPr/>
        </p:nvSpPr>
        <p:spPr bwMode="auto">
          <a:xfrm>
            <a:off x="1924051" y="2911477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Oval 39"/>
          <p:cNvSpPr>
            <a:spLocks noChangeArrowheads="1"/>
          </p:cNvSpPr>
          <p:nvPr/>
        </p:nvSpPr>
        <p:spPr bwMode="auto">
          <a:xfrm>
            <a:off x="4494214" y="274955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3" name="Oval 40"/>
          <p:cNvSpPr>
            <a:spLocks noChangeArrowheads="1"/>
          </p:cNvSpPr>
          <p:nvPr/>
        </p:nvSpPr>
        <p:spPr bwMode="auto">
          <a:xfrm>
            <a:off x="1881190" y="285750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Oval 41"/>
          <p:cNvSpPr>
            <a:spLocks noChangeArrowheads="1"/>
          </p:cNvSpPr>
          <p:nvPr/>
        </p:nvSpPr>
        <p:spPr bwMode="auto">
          <a:xfrm>
            <a:off x="4524376" y="23574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5" name="Oval 42"/>
          <p:cNvSpPr>
            <a:spLocks noChangeArrowheads="1"/>
          </p:cNvSpPr>
          <p:nvPr/>
        </p:nvSpPr>
        <p:spPr bwMode="auto">
          <a:xfrm>
            <a:off x="5014913" y="224472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6" name="Oval 43"/>
          <p:cNvSpPr>
            <a:spLocks noChangeArrowheads="1"/>
          </p:cNvSpPr>
          <p:nvPr/>
        </p:nvSpPr>
        <p:spPr bwMode="auto">
          <a:xfrm>
            <a:off x="6604000" y="24733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7" name="Oval 44"/>
          <p:cNvSpPr>
            <a:spLocks noChangeArrowheads="1"/>
          </p:cNvSpPr>
          <p:nvPr/>
        </p:nvSpPr>
        <p:spPr bwMode="auto">
          <a:xfrm>
            <a:off x="5386389" y="242570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8" name="Oval 45"/>
          <p:cNvSpPr>
            <a:spLocks noChangeArrowheads="1"/>
          </p:cNvSpPr>
          <p:nvPr/>
        </p:nvSpPr>
        <p:spPr bwMode="auto">
          <a:xfrm>
            <a:off x="5489575" y="2535240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9" name="Oval 46"/>
          <p:cNvSpPr>
            <a:spLocks noChangeArrowheads="1"/>
          </p:cNvSpPr>
          <p:nvPr/>
        </p:nvSpPr>
        <p:spPr bwMode="auto">
          <a:xfrm>
            <a:off x="6335713" y="34496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0" name="Oval 49"/>
          <p:cNvSpPr>
            <a:spLocks noChangeArrowheads="1"/>
          </p:cNvSpPr>
          <p:nvPr/>
        </p:nvSpPr>
        <p:spPr bwMode="auto">
          <a:xfrm>
            <a:off x="8174039" y="301625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1" name="Oval 50"/>
          <p:cNvSpPr>
            <a:spLocks noChangeArrowheads="1"/>
          </p:cNvSpPr>
          <p:nvPr/>
        </p:nvSpPr>
        <p:spPr bwMode="auto">
          <a:xfrm>
            <a:off x="4540250" y="2749552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92" name="Picture 51" descr="3dflagsdotcom_switz_2fabm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194801" y="1549401"/>
            <a:ext cx="549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52" descr="3dflagsdotcom_pakis_2fabm"/>
          <p:cNvPicPr>
            <a:picLocks noChangeAspect="1" noChangeArrowheads="1" noCrop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18225" y="987425"/>
            <a:ext cx="5397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8574881" y="4496862"/>
            <a:ext cx="1319213" cy="885825"/>
            <a:chOff x="503" y="3106"/>
            <a:chExt cx="767" cy="558"/>
          </a:xfrm>
        </p:grpSpPr>
        <p:pic>
          <p:nvPicPr>
            <p:cNvPr id="2113" name="Picture 54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624" y="3197"/>
              <a:ext cx="5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4" name="AutoShape 55"/>
            <p:cNvSpPr>
              <a:spLocks noChangeArrowheads="1"/>
            </p:cNvSpPr>
            <p:nvPr/>
          </p:nvSpPr>
          <p:spPr bwMode="auto">
            <a:xfrm>
              <a:off x="503" y="3106"/>
              <a:ext cx="767" cy="55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4 w 21600"/>
                <a:gd name="T25" fmla="*/ 3174 h 21600"/>
                <a:gd name="T26" fmla="*/ 18446 w 21600"/>
                <a:gd name="T27" fmla="*/ 1842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532" y="10800"/>
                  </a:moveTo>
                  <a:cubicBezTo>
                    <a:pt x="3532" y="14814"/>
                    <a:pt x="6786" y="18068"/>
                    <a:pt x="10800" y="18068"/>
                  </a:cubicBezTo>
                  <a:cubicBezTo>
                    <a:pt x="14814" y="18068"/>
                    <a:pt x="18068" y="14814"/>
                    <a:pt x="18068" y="10800"/>
                  </a:cubicBezTo>
                  <a:cubicBezTo>
                    <a:pt x="18068" y="6786"/>
                    <a:pt x="14814" y="3532"/>
                    <a:pt x="10800" y="3532"/>
                  </a:cubicBezTo>
                  <a:cubicBezTo>
                    <a:pt x="6786" y="3532"/>
                    <a:pt x="3532" y="6786"/>
                    <a:pt x="3532" y="10800"/>
                  </a:cubicBezTo>
                  <a:close/>
                </a:path>
              </a:pathLst>
            </a:custGeom>
            <a:solidFill>
              <a:srgbClr val="000055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Oval 56"/>
            <p:cNvSpPr>
              <a:spLocks noChangeArrowheads="1"/>
            </p:cNvSpPr>
            <p:nvPr/>
          </p:nvSpPr>
          <p:spPr bwMode="auto">
            <a:xfrm>
              <a:off x="618" y="3187"/>
              <a:ext cx="526" cy="386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5" name="Oval 58"/>
          <p:cNvSpPr>
            <a:spLocks noChangeArrowheads="1"/>
          </p:cNvSpPr>
          <p:nvPr/>
        </p:nvSpPr>
        <p:spPr bwMode="auto">
          <a:xfrm>
            <a:off x="4381501" y="2786065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6" name="Oval 59"/>
          <p:cNvSpPr>
            <a:spLocks noChangeArrowheads="1"/>
          </p:cNvSpPr>
          <p:nvPr/>
        </p:nvSpPr>
        <p:spPr bwMode="auto">
          <a:xfrm>
            <a:off x="5164140" y="29797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7" name="Oval 60"/>
          <p:cNvSpPr>
            <a:spLocks noChangeArrowheads="1"/>
          </p:cNvSpPr>
          <p:nvPr/>
        </p:nvSpPr>
        <p:spPr bwMode="auto">
          <a:xfrm>
            <a:off x="2182814" y="299085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8" name="Oval 61"/>
          <p:cNvSpPr>
            <a:spLocks noChangeArrowheads="1"/>
          </p:cNvSpPr>
          <p:nvPr/>
        </p:nvSpPr>
        <p:spPr bwMode="auto">
          <a:xfrm>
            <a:off x="4284664" y="25860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0" name="Text Box 63"/>
          <p:cNvSpPr txBox="1">
            <a:spLocks noChangeArrowheads="1"/>
          </p:cNvSpPr>
          <p:nvPr/>
        </p:nvSpPr>
        <p:spPr bwMode="auto">
          <a:xfrm>
            <a:off x="2901961" y="5030376"/>
            <a:ext cx="4111909" cy="4728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41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Institutes from</a:t>
            </a:r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 21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countries</a:t>
            </a:r>
          </a:p>
        </p:txBody>
      </p:sp>
      <p:pic>
        <p:nvPicPr>
          <p:cNvPr id="2101" name="Picture 64" descr="3dflags_ukr0001-000fa"/>
          <p:cNvPicPr>
            <a:picLocks noChangeAspect="1" noChangeArrowheads="1" noCrop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9234488" y="2755901"/>
            <a:ext cx="455612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65" descr="3dflags_nor0001-000fa"/>
          <p:cNvPicPr>
            <a:picLocks noChangeAspect="1" noChangeArrowheads="1" noCrop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7031039" y="946151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66" descr="3dflags_grc0001-000fa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668588" y="944563"/>
            <a:ext cx="531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38126" y="1643063"/>
            <a:ext cx="43815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Oval 59"/>
          <p:cNvSpPr>
            <a:spLocks noChangeArrowheads="1"/>
          </p:cNvSpPr>
          <p:nvPr/>
        </p:nvSpPr>
        <p:spPr bwMode="auto">
          <a:xfrm>
            <a:off x="4881564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Oval 59"/>
          <p:cNvSpPr>
            <a:spLocks noChangeArrowheads="1"/>
          </p:cNvSpPr>
          <p:nvPr/>
        </p:nvSpPr>
        <p:spPr bwMode="auto">
          <a:xfrm>
            <a:off x="4953000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5024440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Oval 59"/>
          <p:cNvSpPr>
            <a:spLocks noChangeArrowheads="1"/>
          </p:cNvSpPr>
          <p:nvPr/>
        </p:nvSpPr>
        <p:spPr bwMode="auto">
          <a:xfrm>
            <a:off x="4524376" y="2500315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Oval 59"/>
          <p:cNvSpPr>
            <a:spLocks noChangeArrowheads="1"/>
          </p:cNvSpPr>
          <p:nvPr/>
        </p:nvSpPr>
        <p:spPr bwMode="auto">
          <a:xfrm>
            <a:off x="4238626" y="2500315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Oval 59"/>
          <p:cNvSpPr>
            <a:spLocks noChangeArrowheads="1"/>
          </p:cNvSpPr>
          <p:nvPr/>
        </p:nvSpPr>
        <p:spPr bwMode="auto">
          <a:xfrm>
            <a:off x="5095876" y="257175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1" name="Oval 59"/>
          <p:cNvSpPr>
            <a:spLocks noChangeArrowheads="1"/>
          </p:cNvSpPr>
          <p:nvPr/>
        </p:nvSpPr>
        <p:spPr bwMode="auto">
          <a:xfrm>
            <a:off x="6167439" y="321469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Oval 59"/>
          <p:cNvSpPr>
            <a:spLocks noChangeArrowheads="1"/>
          </p:cNvSpPr>
          <p:nvPr/>
        </p:nvSpPr>
        <p:spPr bwMode="auto">
          <a:xfrm>
            <a:off x="4238626" y="285750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2218492" y="5503333"/>
            <a:ext cx="2379749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Gazi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 Universities (Turkey)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Helsinki 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Institute of Physics (Finland)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NASU (Ukraine)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IHEP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INFN / LNF (Italy)</a:t>
            </a:r>
          </a:p>
          <a:p>
            <a:pPr defTabSz="829452" eaLnBrk="0" hangingPunct="0">
              <a:defRPr/>
            </a:pP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Instituto de 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Fisica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 Corpuscular (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Spain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IRFU / </a:t>
            </a:r>
            <a:r>
              <a:rPr sz="800" b="1" kern="0" noProof="1">
                <a:solidFill>
                  <a:srgbClr val="FFFD2E"/>
                </a:solidFill>
                <a:latin typeface="Arial"/>
                <a:cs typeface="Arial"/>
              </a:rPr>
              <a:t>Saclay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Jefferson Lab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Institute/Oxford (UK)</a:t>
            </a: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>
            <a:off x="7393609" y="5518357"/>
            <a:ext cx="2512391" cy="134564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Polytech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. University of Catalonia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PSI (Switzerland)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RAL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RRCAT / Indore (India)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SLAC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Thrace University (Greece)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Tsinghua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of Oslo (Norway)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Uppsala University (Sweden)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UCSC SCIPP (USA)</a:t>
            </a: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1" y="5410200"/>
            <a:ext cx="2485863" cy="143797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fr-CH" sz="800" b="1" dirty="0" smtClean="0">
                <a:solidFill>
                  <a:srgbClr val="FFFD2E"/>
                </a:solidFill>
                <a:latin typeface="Arial"/>
                <a:ea typeface="ＭＳ Ｐゴシック"/>
                <a:cs typeface="Arial"/>
              </a:rPr>
              <a:t>ACAS (Australia)</a:t>
            </a:r>
          </a:p>
          <a:p>
            <a:pPr defTabSz="829452" eaLnBrk="0" hangingPunct="0">
              <a:defRPr/>
            </a:pPr>
            <a:r>
              <a:rPr lang="fr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Aarhus </a:t>
            </a:r>
            <a:r>
              <a:rPr lang="fr-CH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 (Denmark)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Ankara University (Turkey)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Argonne National Laboratory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Athens University (Greece)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BINP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CERN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CIEMAT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Cockcroft Institute (UK)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ETHZurich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(Switzerland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FERMILAB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</p:txBody>
      </p:sp>
      <p:sp>
        <p:nvSpPr>
          <p:cNvPr id="77" name="Rectangle 21"/>
          <p:cNvSpPr>
            <a:spLocks noChangeArrowheads="1"/>
          </p:cNvSpPr>
          <p:nvPr/>
        </p:nvSpPr>
        <p:spPr bwMode="auto">
          <a:xfrm>
            <a:off x="4895096" y="5518357"/>
            <a:ext cx="2406278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Institute/RHUL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JINR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Karlsruhe University (Germany)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KEK (Japan)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LAL / </a:t>
            </a: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Orsay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LAPP / ESIA (France)</a:t>
            </a:r>
          </a:p>
          <a:p>
            <a:pPr defTabSz="829452" eaLnBrk="0" hangingPunct="0">
              <a:defRPr/>
            </a:pPr>
            <a:r>
              <a:rPr lang="de-CH" sz="800" b="1" kern="0" dirty="0">
                <a:solidFill>
                  <a:srgbClr val="FFFD2E"/>
                </a:solidFill>
                <a:latin typeface="Arial"/>
                <a:cs typeface="Arial"/>
              </a:rPr>
              <a:t>NCP (Pakistan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NIKHEF/Amsterdam (</a:t>
            </a:r>
            <a:r>
              <a:rPr lang="de-CH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Netherlands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North-West. Univ. Illinois (USA)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Patras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(Greece)</a:t>
            </a:r>
          </a:p>
        </p:txBody>
      </p:sp>
      <p:pic>
        <p:nvPicPr>
          <p:cNvPr id="78" name="Picture 71" descr="MPj04008010000[1]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74837" y="2253092"/>
            <a:ext cx="424453" cy="313821"/>
          </a:xfrm>
          <a:prstGeom prst="rect">
            <a:avLst/>
          </a:prstGeom>
          <a:noFill/>
        </p:spPr>
      </p:pic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cs typeface="Times New Roman (Headings)"/>
              </a:rPr>
              <a:t>World-wide CLIC&amp;</a:t>
            </a:r>
            <a:r>
              <a:rPr lang="en-US" sz="3200" dirty="0" smtClean="0">
                <a:cs typeface="Times New Roman (Headings)"/>
              </a:rPr>
              <a:t>CTF3 Collaboration</a:t>
            </a:r>
            <a:endParaRPr lang="en-US" sz="3200" dirty="0"/>
          </a:p>
        </p:txBody>
      </p:sp>
      <p:pic>
        <p:nvPicPr>
          <p:cNvPr id="72" name="Picture 71" descr="3dflag_neth.gif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54845" y="2852046"/>
            <a:ext cx="549651" cy="344287"/>
          </a:xfrm>
          <a:prstGeom prst="rect">
            <a:avLst/>
          </a:prstGeom>
        </p:spPr>
      </p:pic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4465500" y="2599201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" name="Picture 78" descr="CLIC-Logo-Color-72.png"/>
          <p:cNvPicPr>
            <a:picLocks noChangeAspect="1"/>
          </p:cNvPicPr>
          <p:nvPr/>
        </p:nvPicPr>
        <p:blipFill>
          <a:blip r:embed="rId28"/>
          <a:srcRect l="15209" t="13636" r="16617" b="15902"/>
          <a:stretch>
            <a:fillRect/>
          </a:stretch>
        </p:blipFill>
        <p:spPr>
          <a:xfrm>
            <a:off x="33837" y="4393928"/>
            <a:ext cx="985339" cy="940073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sp>
        <p:nvSpPr>
          <p:cNvPr id="80" name="Oval 49"/>
          <p:cNvSpPr>
            <a:spLocks noChangeArrowheads="1"/>
          </p:cNvSpPr>
          <p:nvPr/>
        </p:nvSpPr>
        <p:spPr bwMode="auto">
          <a:xfrm flipV="1">
            <a:off x="8380890" y="5085183"/>
            <a:ext cx="82500" cy="7200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pic>
        <p:nvPicPr>
          <p:cNvPr id="83" name="Picture 82" descr="3dflag_austr.gif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54845" y="3393661"/>
            <a:ext cx="549651" cy="344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058" name="Group 2"/>
          <p:cNvGraphicFramePr>
            <a:graphicFrameLocks noGrp="1"/>
          </p:cNvGraphicFramePr>
          <p:nvPr/>
        </p:nvGraphicFramePr>
        <p:xfrm>
          <a:off x="1860552" y="1206504"/>
          <a:ext cx="6180138" cy="5005393"/>
        </p:xfrm>
        <a:graphic>
          <a:graphicData uri="http://schemas.openxmlformats.org/drawingml/2006/table">
            <a:tbl>
              <a:tblPr/>
              <a:tblGrid>
                <a:gridCol w="4051300"/>
                <a:gridCol w="2128838"/>
              </a:tblGrid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 TeV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Peak Luminosity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6·10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34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 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 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-1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Peak luminosity (in 1% of energy)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-1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 Hz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accelerating gradient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 MV/m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 GHz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Overall two-linac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42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km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3.7·10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9</a:t>
                      </a: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Batang" charset="-127"/>
                      </a:endParaRP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156 ns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Average current in pulse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 A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normalized emittance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660 / 20 nm rad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before pinch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45 / ~1 nm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48.3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km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415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MW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3588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</a:t>
            </a:r>
            <a:r>
              <a:rPr lang="en-US" dirty="0"/>
              <a:t>main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300038" y="2237622"/>
            <a:ext cx="9605962" cy="4264781"/>
          </a:xfrm>
        </p:spPr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CLIC scheme and CTF3:</a:t>
            </a:r>
          </a:p>
          <a:p>
            <a:pPr lvl="1" eaLnBrk="1"/>
            <a:r>
              <a:rPr lang="en-US" dirty="0"/>
              <a:t>CLIC layout at different energies</a:t>
            </a:r>
          </a:p>
          <a:p>
            <a:pPr lvl="1" eaLnBrk="1"/>
            <a:r>
              <a:rPr lang="en-US" dirty="0"/>
              <a:t>CLIC two-beam acceleration scheme</a:t>
            </a:r>
          </a:p>
          <a:p>
            <a:pPr lvl="1" eaLnBrk="1"/>
            <a:r>
              <a:rPr lang="en-US" dirty="0"/>
              <a:t>CLIC drive beam generation</a:t>
            </a:r>
          </a:p>
          <a:p>
            <a:pPr marL="1144800" lvl="2" indent="-284400" eaLnBrk="1"/>
            <a:r>
              <a:rPr lang="en-US" dirty="0"/>
              <a:t>Bunch train combination</a:t>
            </a:r>
          </a:p>
          <a:p>
            <a:pPr marL="1144800" lvl="2" indent="-284400" eaLnBrk="1"/>
            <a:r>
              <a:rPr lang="en-US" dirty="0"/>
              <a:t>Fully loaded acceleration</a:t>
            </a:r>
          </a:p>
          <a:p>
            <a:pPr lvl="1" eaLnBrk="1"/>
            <a:r>
              <a:rPr lang="en-US" dirty="0"/>
              <a:t>Demonstrations at the CLIC Test Facility CTF3</a:t>
            </a:r>
          </a:p>
          <a:p>
            <a:pPr lvl="1" eaLnBrk="1"/>
            <a:r>
              <a:rPr lang="en-US" dirty="0"/>
              <a:t>RF power production</a:t>
            </a:r>
          </a:p>
          <a:p>
            <a:pPr lvl="1" eaLnBrk="1"/>
            <a:r>
              <a:rPr lang="en-US" dirty="0"/>
              <a:t>CLIC main beam generation and dynamics</a:t>
            </a:r>
          </a:p>
          <a:p>
            <a:pPr lvl="1" eaLnBrk="1"/>
            <a:r>
              <a:rPr lang="en-US" dirty="0"/>
              <a:t>CLIC damping rings</a:t>
            </a:r>
          </a:p>
          <a:p>
            <a:pPr lvl="1" eaLnBrk="1"/>
            <a:r>
              <a:rPr lang="en-US" dirty="0"/>
              <a:t>CLIC alignment and stability</a:t>
            </a:r>
          </a:p>
        </p:txBody>
      </p:sp>
      <p:pic>
        <p:nvPicPr>
          <p:cNvPr id="6" name="Picture 5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94404" y="950284"/>
            <a:ext cx="5911596" cy="259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2" name="Picture 1751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454" y="4215191"/>
            <a:ext cx="5584097" cy="2449940"/>
          </a:xfrm>
          <a:prstGeom prst="rect">
            <a:avLst/>
          </a:prstGeom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CLIC – basic features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840782"/>
            <a:ext cx="6303511" cy="3428837"/>
          </a:xfrm>
        </p:spPr>
        <p:txBody>
          <a:bodyPr/>
          <a:lstStyle/>
          <a:p>
            <a:pPr eaLnBrk="1">
              <a:lnSpc>
                <a:spcPct val="63000"/>
              </a:lnSpc>
              <a:spcAft>
                <a:spcPts val="1200"/>
              </a:spcAft>
            </a:pPr>
            <a:r>
              <a:rPr lang="en-US" sz="2100" dirty="0">
                <a:solidFill>
                  <a:srgbClr val="FF0000"/>
                </a:solidFill>
              </a:rPr>
              <a:t>High acceleration gradient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“Compact” collider – total length &lt; 50 km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Normal conducting acceleration structures</a:t>
            </a:r>
          </a:p>
          <a:p>
            <a:pPr lvl="1" eaLnBrk="1">
              <a:lnSpc>
                <a:spcPct val="63000"/>
              </a:lnSpc>
            </a:pPr>
            <a:r>
              <a:rPr lang="en-US" sz="2100" dirty="0">
                <a:ea typeface="ＭＳ Ｐゴシック" charset="-128"/>
              </a:rPr>
              <a:t>High acceleration frequency (12 GHz)</a:t>
            </a:r>
            <a:br>
              <a:rPr lang="en-US" sz="2100" dirty="0">
                <a:ea typeface="ＭＳ Ｐゴシック" charset="-128"/>
              </a:rPr>
            </a:br>
            <a:endParaRPr lang="en-US" sz="2100" dirty="0">
              <a:ea typeface="ＭＳ Ｐゴシック" charset="-128"/>
            </a:endParaRPr>
          </a:p>
          <a:p>
            <a:pPr eaLnBrk="1">
              <a:lnSpc>
                <a:spcPct val="63000"/>
              </a:lnSpc>
              <a:spcAft>
                <a:spcPts val="1200"/>
              </a:spcAft>
            </a:pPr>
            <a:r>
              <a:rPr lang="en-US" sz="2100" dirty="0">
                <a:solidFill>
                  <a:srgbClr val="FF0000"/>
                </a:solidFill>
              </a:rPr>
              <a:t>Two-Beam Acceleration Scheme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High charge </a:t>
            </a:r>
            <a:r>
              <a:rPr lang="en-US" sz="2100" dirty="0">
                <a:solidFill>
                  <a:srgbClr val="FF0000"/>
                </a:solidFill>
                <a:ea typeface="ＭＳ Ｐゴシック" charset="-128"/>
              </a:rPr>
              <a:t>Drive Beam </a:t>
            </a:r>
            <a:r>
              <a:rPr lang="en-US" sz="2100" dirty="0">
                <a:solidFill>
                  <a:schemeClr val="tx1"/>
                </a:solidFill>
                <a:ea typeface="ＭＳ Ｐゴシック" charset="-128"/>
              </a:rPr>
              <a:t>(low energy)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Low charge </a:t>
            </a:r>
            <a:r>
              <a:rPr lang="en-US" sz="2100" dirty="0">
                <a:solidFill>
                  <a:srgbClr val="FF0000"/>
                </a:solidFill>
                <a:ea typeface="ＭＳ Ｐゴシック" charset="-128"/>
              </a:rPr>
              <a:t>Main Beam </a:t>
            </a:r>
            <a:r>
              <a:rPr lang="en-US" sz="2100" dirty="0">
                <a:solidFill>
                  <a:schemeClr val="tx1"/>
                </a:solidFill>
                <a:ea typeface="ＭＳ Ｐゴシック" charset="-128"/>
              </a:rPr>
              <a:t>(high collision energy)</a:t>
            </a:r>
            <a:r>
              <a:rPr lang="en-US" sz="2100" dirty="0">
                <a:ea typeface="ＭＳ Ｐゴシック" charset="-128"/>
              </a:rPr>
              <a:t> </a:t>
            </a:r>
            <a:endParaRPr lang="en-US" sz="2100" dirty="0" smtClean="0">
              <a:ea typeface="ＭＳ Ｐゴシック" charset="-128"/>
            </a:endParaRP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 smtClean="0">
                <a:ea typeface="ＭＳ Ｐゴシック" charset="-128"/>
                <a:sym typeface="Symbol" charset="2"/>
              </a:rPr>
              <a:t>=&gt; </a:t>
            </a:r>
            <a:r>
              <a:rPr lang="en-US" sz="2100" dirty="0">
                <a:ea typeface="ＭＳ Ｐゴシック" charset="-128"/>
              </a:rPr>
              <a:t>Simple tunnel, no active elements</a:t>
            </a:r>
            <a:endParaRPr lang="en-US" sz="2100" dirty="0" smtClean="0">
              <a:ea typeface="ＭＳ Ｐゴシック" charset="-128"/>
            </a:endParaRPr>
          </a:p>
          <a:p>
            <a:pPr lvl="1" eaLnBrk="1">
              <a:lnSpc>
                <a:spcPct val="63000"/>
              </a:lnSpc>
            </a:pPr>
            <a:r>
              <a:rPr lang="en-US" sz="2100" dirty="0" smtClean="0">
                <a:ea typeface="ＭＳ Ｐゴシック" charset="-128"/>
                <a:sym typeface="Symbol" charset="2"/>
              </a:rPr>
              <a:t>=&gt;</a:t>
            </a:r>
            <a:r>
              <a:rPr lang="en-US" sz="2100" dirty="0" smtClean="0">
                <a:ea typeface="ＭＳ Ｐゴシック" charset="-128"/>
              </a:rPr>
              <a:t> </a:t>
            </a:r>
            <a:r>
              <a:rPr lang="en-US" sz="2100" dirty="0">
                <a:ea typeface="ＭＳ Ｐゴシック" charset="-128"/>
              </a:rPr>
              <a:t>Modular, easy energy upgrade in stages</a:t>
            </a:r>
          </a:p>
        </p:txBody>
      </p:sp>
      <p:sp>
        <p:nvSpPr>
          <p:cNvPr id="36873" name="Rectangle 1750"/>
          <p:cNvSpPr>
            <a:spLocks noChangeArrowheads="1"/>
          </p:cNvSpPr>
          <p:nvPr/>
        </p:nvSpPr>
        <p:spPr bwMode="auto">
          <a:xfrm>
            <a:off x="5678065" y="5262734"/>
            <a:ext cx="2506448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Drive beam - 101 A, 240 ns</a:t>
            </a:r>
          </a:p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from 2.4 GeV to 240 </a:t>
            </a:r>
            <a:r>
              <a:rPr lang="en-US" sz="1500" u="sng" dirty="0" err="1">
                <a:solidFill>
                  <a:srgbClr val="00187E"/>
                </a:solidFill>
                <a:latin typeface="Arial" charset="0"/>
              </a:rPr>
              <a:t>MeV</a:t>
            </a:r>
            <a:endParaRPr lang="en-US" sz="1500" u="sng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36874" name="Rectangle 1751"/>
          <p:cNvSpPr>
            <a:spLocks noChangeArrowheads="1"/>
          </p:cNvSpPr>
          <p:nvPr/>
        </p:nvSpPr>
        <p:spPr bwMode="auto">
          <a:xfrm>
            <a:off x="268400" y="5944033"/>
            <a:ext cx="2303474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Main beam – 1 A, 156 ns </a:t>
            </a:r>
          </a:p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from 9 GeV to 1.5 TeV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841822" y="806581"/>
            <a:ext cx="4064178" cy="4299553"/>
            <a:chOff x="6013272" y="1268413"/>
            <a:chExt cx="4064178" cy="4299553"/>
          </a:xfrm>
        </p:grpSpPr>
        <p:grpSp>
          <p:nvGrpSpPr>
            <p:cNvPr id="13" name="Group 10"/>
            <p:cNvGrpSpPr/>
            <p:nvPr/>
          </p:nvGrpSpPr>
          <p:grpSpPr>
            <a:xfrm>
              <a:off x="6240021" y="1986313"/>
              <a:ext cx="3837429" cy="3581653"/>
              <a:chOff x="6889750" y="3182938"/>
              <a:chExt cx="3016250" cy="2755900"/>
            </a:xfrm>
          </p:grpSpPr>
          <p:pic>
            <p:nvPicPr>
              <p:cNvPr id="17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4"/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7743825" y="3786188"/>
                <a:ext cx="1141249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 dirty="0">
                    <a:solidFill>
                      <a:schemeClr val="tx1"/>
                    </a:solidFill>
                  </a:rPr>
                  <a:t>Transfer lines</a:t>
                </a: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Text Box 19"/>
              <p:cNvSpPr txBox="1">
                <a:spLocks noChangeArrowheads="1"/>
              </p:cNvSpPr>
              <p:nvPr/>
            </p:nvSpPr>
            <p:spPr bwMode="auto">
              <a:xfrm>
                <a:off x="8256588" y="5111750"/>
                <a:ext cx="996667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>
                    <a:solidFill>
                      <a:schemeClr val="tx1"/>
                    </a:solidFill>
                  </a:rPr>
                  <a:t>Main Beam</a:t>
                </a:r>
                <a:endParaRPr 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>
                <a:off x="6889750" y="5103813"/>
                <a:ext cx="1026788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>
                    <a:solidFill>
                      <a:schemeClr val="tx1"/>
                    </a:solidFill>
                  </a:rPr>
                  <a:t>Drive Beam</a:t>
                </a:r>
                <a:endParaRPr 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7893050" y="1268413"/>
              <a:ext cx="2108420" cy="64633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6013272" y="1558255"/>
              <a:ext cx="1553129" cy="3385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187E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 dirty="0" smtClean="0">
                  <a:solidFill>
                    <a:srgbClr val="CC0000"/>
                  </a:solidFill>
                  <a:latin typeface="Arial" charset="0"/>
                </a:rPr>
                <a:t>5.6 </a:t>
              </a:r>
              <a:r>
                <a:rPr lang="en-US" sz="1600" dirty="0" err="1">
                  <a:solidFill>
                    <a:srgbClr val="CC0000"/>
                  </a:solidFill>
                  <a:latin typeface="Arial" charset="0"/>
                </a:rPr>
                <a:t>m</a:t>
              </a:r>
              <a:r>
                <a:rPr lang="en-US" sz="1600" dirty="0">
                  <a:solidFill>
                    <a:srgbClr val="CC0000"/>
                  </a:solidFill>
                  <a:latin typeface="Arial" charset="0"/>
                </a:rPr>
                <a:t> diameter</a:t>
              </a: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6432460" y="1907326"/>
              <a:ext cx="784225" cy="793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9" name="Picture 1748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452" y="4215191"/>
            <a:ext cx="5584098" cy="2449940"/>
          </a:xfrm>
          <a:prstGeom prst="rect">
            <a:avLst/>
          </a:prstGeom>
        </p:spPr>
      </p:pic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 - a big transformer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0" y="746125"/>
            <a:ext cx="5462588" cy="3633788"/>
          </a:xfrm>
        </p:spPr>
        <p:txBody>
          <a:bodyPr/>
          <a:lstStyle/>
          <a:p>
            <a:r>
              <a:rPr lang="en-US" sz="2200" dirty="0"/>
              <a:t>Like a HV transformer: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000" dirty="0" smtClean="0"/>
              <a:t>input:	</a:t>
            </a:r>
            <a:r>
              <a:rPr lang="en-US" sz="2000" dirty="0" smtClean="0">
                <a:solidFill>
                  <a:srgbClr val="0000FF"/>
                </a:solidFill>
              </a:rPr>
              <a:t>low </a:t>
            </a:r>
            <a:r>
              <a:rPr lang="en-US" sz="2000" dirty="0">
                <a:solidFill>
                  <a:srgbClr val="0000FF"/>
                </a:solidFill>
              </a:rPr>
              <a:t>voltage </a:t>
            </a:r>
            <a:r>
              <a:rPr lang="en-US" sz="2000" dirty="0"/>
              <a:t>– </a:t>
            </a:r>
            <a:r>
              <a:rPr lang="en-US" sz="2000" dirty="0">
                <a:solidFill>
                  <a:srgbClr val="FF0000"/>
                </a:solidFill>
              </a:rPr>
              <a:t>high current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output: </a:t>
            </a:r>
            <a:r>
              <a:rPr lang="en-US" sz="2000" dirty="0" smtClean="0"/>
              <a:t> 	</a:t>
            </a:r>
            <a:r>
              <a:rPr lang="en-US" sz="2000" dirty="0" smtClean="0">
                <a:solidFill>
                  <a:srgbClr val="FF0000"/>
                </a:solidFill>
              </a:rPr>
              <a:t>high </a:t>
            </a:r>
            <a:r>
              <a:rPr lang="en-US" sz="2000" dirty="0">
                <a:solidFill>
                  <a:srgbClr val="FF0000"/>
                </a:solidFill>
              </a:rPr>
              <a:t>voltage </a:t>
            </a:r>
            <a:r>
              <a:rPr lang="en-US" sz="2000" dirty="0"/>
              <a:t>– </a:t>
            </a:r>
            <a:r>
              <a:rPr lang="en-US" sz="2000" dirty="0">
                <a:solidFill>
                  <a:srgbClr val="0000FF"/>
                </a:solidFill>
              </a:rPr>
              <a:t>low current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200" dirty="0"/>
              <a:t>Here:</a:t>
            </a:r>
            <a:br>
              <a:rPr lang="en-US" sz="2200" dirty="0"/>
            </a:br>
            <a:r>
              <a:rPr lang="en-US" sz="2200" dirty="0"/>
              <a:t>input (‘</a:t>
            </a:r>
            <a:r>
              <a:rPr lang="en-US" sz="2200" dirty="0">
                <a:solidFill>
                  <a:srgbClr val="0000FF"/>
                </a:solidFill>
              </a:rPr>
              <a:t>Drive Beam</a:t>
            </a:r>
            <a:r>
              <a:rPr lang="en-US" sz="2200" dirty="0"/>
              <a:t>’):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</a:t>
            </a:r>
            <a:r>
              <a:rPr lang="en-US" sz="2000" dirty="0">
                <a:solidFill>
                  <a:srgbClr val="0000FF"/>
                </a:solidFill>
              </a:rPr>
              <a:t>low energy </a:t>
            </a:r>
            <a:r>
              <a:rPr lang="en-US" sz="2000" dirty="0"/>
              <a:t>(GeV) – </a:t>
            </a:r>
            <a:r>
              <a:rPr lang="en-US" sz="2000" dirty="0">
                <a:solidFill>
                  <a:srgbClr val="FF0000"/>
                </a:solidFill>
              </a:rPr>
              <a:t>high current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200" dirty="0"/>
              <a:t>output (‘</a:t>
            </a:r>
            <a:r>
              <a:rPr lang="en-US" sz="2200" dirty="0">
                <a:solidFill>
                  <a:srgbClr val="FF0000"/>
                </a:solidFill>
              </a:rPr>
              <a:t>Main Beam</a:t>
            </a:r>
            <a:r>
              <a:rPr lang="en-US" sz="2200" dirty="0"/>
              <a:t>’):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</a:t>
            </a:r>
            <a:r>
              <a:rPr lang="en-US" sz="2000" dirty="0">
                <a:solidFill>
                  <a:srgbClr val="FF0000"/>
                </a:solidFill>
              </a:rPr>
              <a:t>high energy </a:t>
            </a:r>
            <a:r>
              <a:rPr lang="en-US" sz="2000" dirty="0"/>
              <a:t>(TeV) – </a:t>
            </a:r>
            <a:r>
              <a:rPr lang="en-US" sz="2000" dirty="0">
                <a:solidFill>
                  <a:srgbClr val="0000FF"/>
                </a:solidFill>
              </a:rPr>
              <a:t>low current</a:t>
            </a:r>
          </a:p>
          <a:p>
            <a:r>
              <a:rPr lang="en-US" sz="2200" dirty="0">
                <a:solidFill>
                  <a:schemeClr val="tx1"/>
                </a:solidFill>
              </a:rPr>
              <a:t>Transformer ‘core’: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waveguides with RF waves</a:t>
            </a:r>
          </a:p>
        </p:txBody>
      </p:sp>
      <p:pic>
        <p:nvPicPr>
          <p:cNvPr id="37892" name="Picture 4" descr="763px-Transformer3d_col3.svg.png"/>
          <p:cNvPicPr>
            <a:picLocks noChangeAspect="1"/>
          </p:cNvPicPr>
          <p:nvPr/>
        </p:nvPicPr>
        <p:blipFill>
          <a:blip r:embed="rId4"/>
          <a:srcRect l="4108" t="3783" r="3960" b="5437"/>
          <a:stretch>
            <a:fillRect/>
          </a:stretch>
        </p:blipFill>
        <p:spPr bwMode="auto">
          <a:xfrm>
            <a:off x="5923723" y="3037650"/>
            <a:ext cx="3698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transforme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5090" y="795767"/>
            <a:ext cx="4300910" cy="225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1750"/>
          <p:cNvSpPr>
            <a:spLocks noChangeArrowheads="1"/>
          </p:cNvSpPr>
          <p:nvPr/>
        </p:nvSpPr>
        <p:spPr bwMode="auto">
          <a:xfrm>
            <a:off x="5424656" y="5935834"/>
            <a:ext cx="2506448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Drive beam - 101 A, 240 ns</a:t>
            </a:r>
          </a:p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from 2.4 GeV to 240 </a:t>
            </a:r>
            <a:r>
              <a:rPr lang="en-US" sz="1500" u="sng" dirty="0" err="1">
                <a:solidFill>
                  <a:srgbClr val="00187E"/>
                </a:solidFill>
                <a:latin typeface="Arial" charset="0"/>
              </a:rPr>
              <a:t>MeV</a:t>
            </a:r>
            <a:endParaRPr lang="en-US" sz="1500" u="sng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1750" name="Rectangle 1751"/>
          <p:cNvSpPr>
            <a:spLocks noChangeArrowheads="1"/>
          </p:cNvSpPr>
          <p:nvPr/>
        </p:nvSpPr>
        <p:spPr bwMode="auto">
          <a:xfrm>
            <a:off x="268400" y="5944033"/>
            <a:ext cx="2303474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Main beam – 1 A, 156 ns </a:t>
            </a:r>
          </a:p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from 9 GeV to 1.5 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not using klystrons?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82776" y="901257"/>
            <a:ext cx="9577073" cy="5581645"/>
          </a:xfrm>
        </p:spPr>
        <p:txBody>
          <a:bodyPr anchor="t"/>
          <a:lstStyle/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Reminder: </a:t>
            </a:r>
            <a:r>
              <a:rPr lang="en-US" sz="2400" dirty="0">
                <a:solidFill>
                  <a:srgbClr val="FF0000"/>
                </a:solidFill>
              </a:rPr>
              <a:t>Klystron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solidFill>
                  <a:schemeClr val="tx1"/>
                </a:solidFill>
                <a:ea typeface="ＭＳ Ｐゴシック" charset="-128"/>
              </a:rPr>
              <a:t>narrow-band vacuum-tube amplifier at microwave frequencies </a:t>
            </a:r>
            <a:br>
              <a:rPr lang="en-US" sz="2000" dirty="0">
                <a:solidFill>
                  <a:schemeClr val="tx1"/>
                </a:solidFill>
                <a:ea typeface="ＭＳ Ｐゴシック" charset="-128"/>
              </a:rPr>
            </a:br>
            <a:r>
              <a:rPr lang="en-US" sz="2000" dirty="0">
                <a:solidFill>
                  <a:schemeClr val="tx1"/>
                </a:solidFill>
                <a:ea typeface="ＭＳ Ｐゴシック" charset="-128"/>
              </a:rPr>
              <a:t>(an electron-beam device).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low-power signal at the design frequency excites input cavity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Velocity modulation becomes time modulation in the drift tube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Bunched beam excites output cavity</a:t>
            </a:r>
            <a:r>
              <a:rPr lang="en-US" sz="1800" dirty="0">
                <a:ea typeface="ＭＳ Ｐゴシック" charset="-128"/>
              </a:rPr>
              <a:t/>
            </a:r>
            <a:br>
              <a:rPr lang="en-US" sz="1800" dirty="0">
                <a:ea typeface="ＭＳ Ｐゴシック" charset="-128"/>
              </a:rPr>
            </a:br>
            <a:endParaRPr lang="en-US" sz="1800" dirty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2300" dirty="0"/>
              <a:t>We need: 	- </a:t>
            </a:r>
            <a:r>
              <a:rPr lang="en-US" sz="2300" dirty="0">
                <a:solidFill>
                  <a:srgbClr val="FF0000"/>
                </a:solidFill>
              </a:rPr>
              <a:t>high power </a:t>
            </a:r>
            <a:r>
              <a:rPr lang="en-US" sz="2300" dirty="0"/>
              <a:t>for high fields</a:t>
            </a:r>
            <a:br>
              <a:rPr lang="en-US" sz="2300" dirty="0"/>
            </a:br>
            <a:r>
              <a:rPr lang="en-US" sz="2300" dirty="0"/>
              <a:t>				- </a:t>
            </a:r>
            <a:r>
              <a:rPr lang="en-US" sz="2300" dirty="0">
                <a:solidFill>
                  <a:srgbClr val="FF0000"/>
                </a:solidFill>
              </a:rPr>
              <a:t>short pulses </a:t>
            </a:r>
            <a:r>
              <a:rPr lang="en-US" sz="2300" dirty="0"/>
              <a:t>(remember: </a:t>
            </a:r>
            <a:br>
              <a:rPr lang="en-US" sz="2300" dirty="0"/>
            </a:br>
            <a:r>
              <a:rPr lang="en-US" sz="2300" dirty="0"/>
              <a:t>			</a:t>
            </a:r>
            <a:r>
              <a:rPr lang="en-US" sz="2300" dirty="0" smtClean="0"/>
              <a:t>	  break</a:t>
            </a:r>
            <a:r>
              <a:rPr lang="en-US" sz="2300" dirty="0"/>
              <a:t>-downs, surface heating)</a:t>
            </a:r>
          </a:p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300" dirty="0"/>
              <a:t>Many klystrons </a:t>
            </a: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ILC:     560   	10 MW, 1.6 ms</a:t>
            </a: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NLC:  4000   	75 MW, 1.6 µ</a:t>
            </a:r>
            <a:r>
              <a:rPr lang="en-US" sz="2000" dirty="0" err="1">
                <a:ea typeface="ＭＳ Ｐゴシック" charset="-128"/>
              </a:rPr>
              <a:t>s</a:t>
            </a:r>
            <a:endParaRPr lang="en-US" sz="2000" dirty="0">
              <a:ea typeface="ＭＳ Ｐゴシック" charset="-128"/>
            </a:endParaRP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CLIC:	would need many more   </a:t>
            </a:r>
            <a:r>
              <a:rPr lang="en-US" sz="2000" dirty="0" err="1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</a:t>
            </a:r>
            <a:r>
              <a:rPr lang="en-US" sz="2000" dirty="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 $£€¥  </a:t>
            </a:r>
            <a:r>
              <a:rPr lang="en-US" sz="2000" dirty="0" err="1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</a:t>
            </a:r>
            <a:endParaRPr lang="en-US" sz="2000" dirty="0">
              <a:solidFill>
                <a:srgbClr val="FF0000"/>
              </a:solidFill>
              <a:ea typeface="ＭＳ Ｐゴシック" charset="-128"/>
              <a:sym typeface="Wingdings" charset="2"/>
            </a:endParaRPr>
          </a:p>
          <a:p>
            <a:pPr>
              <a:lnSpc>
                <a:spcPct val="73000"/>
              </a:lnSpc>
            </a:pPr>
            <a:r>
              <a:rPr lang="en-US" sz="2000" dirty="0">
                <a:solidFill>
                  <a:schemeClr val="tx1"/>
                </a:solidFill>
                <a:sym typeface="Wingdings" charset="2"/>
              </a:rPr>
              <a:t>Can reduce number by RF pulse compression schemes</a:t>
            </a:r>
            <a:r>
              <a:rPr lang="en-US" sz="1900" dirty="0">
                <a:solidFill>
                  <a:srgbClr val="FF0000"/>
                </a:solidFill>
                <a:sym typeface="Wingdings" charset="2"/>
              </a:rPr>
              <a:t/>
            </a:r>
            <a:br>
              <a:rPr lang="en-US" sz="1900" dirty="0">
                <a:solidFill>
                  <a:srgbClr val="FF0000"/>
                </a:solidFill>
                <a:sym typeface="Wingdings" charset="2"/>
              </a:rPr>
            </a:br>
            <a:endParaRPr lang="en-US" sz="1900" dirty="0">
              <a:solidFill>
                <a:srgbClr val="FF0000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300" b="1" dirty="0">
                <a:solidFill>
                  <a:srgbClr val="FF0000"/>
                </a:solidFill>
              </a:rPr>
              <a:t>Drive beam </a:t>
            </a:r>
            <a:r>
              <a:rPr lang="en-US" sz="2300" b="1" dirty="0"/>
              <a:t>like beam of </a:t>
            </a:r>
            <a:r>
              <a:rPr lang="en-US" sz="2300" b="1" dirty="0">
                <a:solidFill>
                  <a:srgbClr val="FF0000"/>
                </a:solidFill>
              </a:rPr>
              <a:t>gigantic klystron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7363958" y="866775"/>
            <a:ext cx="2614612" cy="4489450"/>
            <a:chOff x="7290948" y="1789983"/>
            <a:chExt cx="2615052" cy="4489950"/>
          </a:xfrm>
        </p:grpSpPr>
        <p:sp>
          <p:nvSpPr>
            <p:cNvPr id="38917" name="Text Box 99"/>
            <p:cNvSpPr txBox="1">
              <a:spLocks noChangeArrowheads="1"/>
            </p:cNvSpPr>
            <p:nvPr/>
          </p:nvSpPr>
          <p:spPr bwMode="auto">
            <a:xfrm>
              <a:off x="9018473" y="1789983"/>
              <a:ext cx="887527" cy="500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Electron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Gun</a:t>
              </a:r>
            </a:p>
          </p:txBody>
        </p:sp>
        <p:sp>
          <p:nvSpPr>
            <p:cNvPr id="38918" name="Line 100"/>
            <p:cNvSpPr>
              <a:spLocks noChangeShapeType="1"/>
            </p:cNvSpPr>
            <p:nvPr/>
          </p:nvSpPr>
          <p:spPr bwMode="auto">
            <a:xfrm rot="5400000">
              <a:off x="8791121" y="1820170"/>
              <a:ext cx="116840" cy="307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19" name="Text Box 101"/>
            <p:cNvSpPr txBox="1">
              <a:spLocks noChangeArrowheads="1"/>
            </p:cNvSpPr>
            <p:nvPr/>
          </p:nvSpPr>
          <p:spPr bwMode="auto">
            <a:xfrm>
              <a:off x="7290948" y="2305096"/>
              <a:ext cx="734466" cy="44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Input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Cavity</a:t>
              </a:r>
            </a:p>
          </p:txBody>
        </p:sp>
        <p:sp>
          <p:nvSpPr>
            <p:cNvPr id="38920" name="Line 102"/>
            <p:cNvSpPr>
              <a:spLocks noChangeShapeType="1"/>
            </p:cNvSpPr>
            <p:nvPr/>
          </p:nvSpPr>
          <p:spPr bwMode="auto">
            <a:xfrm rot="5400000" flipV="1">
              <a:off x="8125428" y="2315770"/>
              <a:ext cx="76360" cy="376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1" name="Text Box 103"/>
            <p:cNvSpPr txBox="1">
              <a:spLocks noChangeArrowheads="1"/>
            </p:cNvSpPr>
            <p:nvPr/>
          </p:nvSpPr>
          <p:spPr bwMode="auto">
            <a:xfrm>
              <a:off x="8970941" y="3299621"/>
              <a:ext cx="812252" cy="51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Drift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Tube</a:t>
              </a:r>
            </a:p>
          </p:txBody>
        </p:sp>
        <p:sp>
          <p:nvSpPr>
            <p:cNvPr id="38922" name="Line 104"/>
            <p:cNvSpPr>
              <a:spLocks noChangeShapeType="1"/>
            </p:cNvSpPr>
            <p:nvPr/>
          </p:nvSpPr>
          <p:spPr bwMode="auto">
            <a:xfrm rot="5400000">
              <a:off x="8816097" y="3382849"/>
              <a:ext cx="6440" cy="3063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3" name="Text Box 105"/>
            <p:cNvSpPr txBox="1">
              <a:spLocks noChangeArrowheads="1"/>
            </p:cNvSpPr>
            <p:nvPr/>
          </p:nvSpPr>
          <p:spPr bwMode="auto">
            <a:xfrm>
              <a:off x="7371592" y="4428973"/>
              <a:ext cx="911274" cy="462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Output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Cavity</a:t>
              </a:r>
            </a:p>
          </p:txBody>
        </p:sp>
        <p:sp>
          <p:nvSpPr>
            <p:cNvPr id="38924" name="Line 106"/>
            <p:cNvSpPr>
              <a:spLocks noChangeShapeType="1"/>
            </p:cNvSpPr>
            <p:nvPr/>
          </p:nvSpPr>
          <p:spPr bwMode="auto">
            <a:xfrm rot="5400000" flipV="1">
              <a:off x="8174010" y="4483311"/>
              <a:ext cx="47840" cy="321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5" name="Text Box 107"/>
            <p:cNvSpPr txBox="1">
              <a:spLocks noChangeArrowheads="1"/>
            </p:cNvSpPr>
            <p:nvPr/>
          </p:nvSpPr>
          <p:spPr bwMode="auto">
            <a:xfrm>
              <a:off x="8904418" y="5317725"/>
              <a:ext cx="1001582" cy="27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Collector</a:t>
              </a:r>
            </a:p>
          </p:txBody>
        </p:sp>
        <p:sp>
          <p:nvSpPr>
            <p:cNvPr id="38926" name="Line 108"/>
            <p:cNvSpPr>
              <a:spLocks noChangeShapeType="1"/>
            </p:cNvSpPr>
            <p:nvPr/>
          </p:nvSpPr>
          <p:spPr bwMode="auto">
            <a:xfrm rot="5400000">
              <a:off x="8830054" y="5513903"/>
              <a:ext cx="207001" cy="2909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 rot="5400000">
              <a:off x="7619998" y="3544519"/>
              <a:ext cx="1919130" cy="121921"/>
              <a:chOff x="1077" y="3291"/>
              <a:chExt cx="2086" cy="119"/>
            </a:xfrm>
          </p:grpSpPr>
          <p:sp>
            <p:nvSpPr>
              <p:cNvPr id="38955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6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 rot="5400000">
              <a:off x="8415698" y="2327499"/>
              <a:ext cx="325682" cy="443630"/>
              <a:chOff x="795" y="3135"/>
              <a:chExt cx="354" cy="433"/>
            </a:xfrm>
          </p:grpSpPr>
          <p:sp>
            <p:nvSpPr>
              <p:cNvPr id="38949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0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1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2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3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4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929" name="Line 151"/>
            <p:cNvSpPr>
              <a:spLocks noChangeShapeType="1"/>
            </p:cNvSpPr>
            <p:nvPr/>
          </p:nvSpPr>
          <p:spPr bwMode="auto">
            <a:xfrm rot="5400000" flipH="1">
              <a:off x="8348945" y="2291253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0" name="Line 152"/>
            <p:cNvSpPr>
              <a:spLocks noChangeShapeType="1"/>
            </p:cNvSpPr>
            <p:nvPr/>
          </p:nvSpPr>
          <p:spPr bwMode="auto">
            <a:xfrm rot="5400000" flipH="1">
              <a:off x="8481112" y="2292174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1" name="AutoShape 153"/>
            <p:cNvSpPr>
              <a:spLocks noChangeArrowheads="1"/>
            </p:cNvSpPr>
            <p:nvPr/>
          </p:nvSpPr>
          <p:spPr bwMode="auto">
            <a:xfrm>
              <a:off x="8413074" y="1964192"/>
              <a:ext cx="316586" cy="245641"/>
            </a:xfrm>
            <a:custGeom>
              <a:avLst/>
              <a:gdLst>
                <a:gd name="T0" fmla="*/ 2320062 w 21600"/>
                <a:gd name="T1" fmla="*/ 0 h 21600"/>
                <a:gd name="T2" fmla="*/ 580012 w 21600"/>
                <a:gd name="T3" fmla="*/ 1396753 h 21600"/>
                <a:gd name="T4" fmla="*/ 2320062 w 21600"/>
                <a:gd name="T5" fmla="*/ 698371 h 21600"/>
                <a:gd name="T6" fmla="*/ 4060113 w 21600"/>
                <a:gd name="T7" fmla="*/ 13967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 rot="5400000">
              <a:off x="8420820" y="4455470"/>
              <a:ext cx="325682" cy="443630"/>
              <a:chOff x="795" y="3135"/>
              <a:chExt cx="354" cy="433"/>
            </a:xfrm>
          </p:grpSpPr>
          <p:sp>
            <p:nvSpPr>
              <p:cNvPr id="38943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4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5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6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7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8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6"/>
            <p:cNvGrpSpPr>
              <a:grpSpLocks/>
            </p:cNvGrpSpPr>
            <p:nvPr/>
          </p:nvGrpSpPr>
          <p:grpSpPr bwMode="auto">
            <a:xfrm rot="5400000">
              <a:off x="8235090" y="5068386"/>
              <a:ext cx="693683" cy="121921"/>
              <a:chOff x="1077" y="3291"/>
              <a:chExt cx="2086" cy="119"/>
            </a:xfrm>
          </p:grpSpPr>
          <p:sp>
            <p:nvSpPr>
              <p:cNvPr id="38941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2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934" name="Oval 39"/>
            <p:cNvSpPr>
              <a:spLocks noChangeArrowheads="1"/>
            </p:cNvSpPr>
            <p:nvPr/>
          </p:nvSpPr>
          <p:spPr bwMode="auto">
            <a:xfrm rot="5400000">
              <a:off x="8142739" y="5644858"/>
              <a:ext cx="895164" cy="37498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38935" name="Line 165"/>
            <p:cNvSpPr>
              <a:spLocks noChangeShapeType="1"/>
            </p:cNvSpPr>
            <p:nvPr/>
          </p:nvSpPr>
          <p:spPr bwMode="auto">
            <a:xfrm rot="5400000">
              <a:off x="7995423" y="2728255"/>
              <a:ext cx="116932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6" name="Line 166"/>
            <p:cNvSpPr>
              <a:spLocks noChangeShapeType="1"/>
            </p:cNvSpPr>
            <p:nvPr/>
          </p:nvSpPr>
          <p:spPr bwMode="auto">
            <a:xfrm rot="5400000" flipV="1">
              <a:off x="8149524" y="3750840"/>
              <a:ext cx="86112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7" name="Line 167"/>
            <p:cNvSpPr>
              <a:spLocks noChangeShapeType="1"/>
            </p:cNvSpPr>
            <p:nvPr/>
          </p:nvSpPr>
          <p:spPr bwMode="auto">
            <a:xfrm rot="5400000">
              <a:off x="8356796" y="4444983"/>
              <a:ext cx="46092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8" name="Line 168"/>
            <p:cNvSpPr>
              <a:spLocks noChangeShapeType="1"/>
            </p:cNvSpPr>
            <p:nvPr/>
          </p:nvSpPr>
          <p:spPr bwMode="auto">
            <a:xfrm rot="5400000">
              <a:off x="8045919" y="5277587"/>
              <a:ext cx="106628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9" name="Line 169"/>
            <p:cNvSpPr>
              <a:spLocks noChangeShapeType="1"/>
            </p:cNvSpPr>
            <p:nvPr/>
          </p:nvSpPr>
          <p:spPr bwMode="auto">
            <a:xfrm rot="5400000">
              <a:off x="8915113" y="2441675"/>
              <a:ext cx="0" cy="360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40" name="Line 170"/>
            <p:cNvSpPr>
              <a:spLocks noChangeShapeType="1"/>
            </p:cNvSpPr>
            <p:nvPr/>
          </p:nvSpPr>
          <p:spPr bwMode="auto">
            <a:xfrm rot="5400000" flipV="1">
              <a:off x="9104654" y="4253394"/>
              <a:ext cx="0" cy="78890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773363" y="1262064"/>
            <a:ext cx="4953000" cy="125888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spcBef>
                <a:spcPct val="50000"/>
              </a:spcBef>
              <a:buFont typeface="StarSymbol" charset="0"/>
              <a:buNone/>
            </a:pPr>
            <a:endParaRPr lang="en-US" sz="2900">
              <a:solidFill>
                <a:srgbClr val="000000"/>
              </a:solidFill>
            </a:endParaRPr>
          </a:p>
          <a:p>
            <a:pPr algn="ctr" defTabSz="957263" eaLnBrk="0" hangingPunct="0">
              <a:spcBef>
                <a:spcPct val="50000"/>
              </a:spcBef>
              <a:buFont typeface="StarSymbol" charset="0"/>
              <a:buNone/>
            </a:pPr>
            <a:endParaRPr lang="en-US" sz="2900">
              <a:solidFill>
                <a:srgbClr val="114FFB"/>
              </a:solidFill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269877" y="3802067"/>
            <a:ext cx="9439275" cy="2706687"/>
          </a:xfrm>
          <a:prstGeom prst="rect">
            <a:avLst/>
          </a:prstGeom>
          <a:solidFill>
            <a:srgbClr val="66CCFF">
              <a:alpha val="50195"/>
            </a:srgbClr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pPr marL="204788" indent="-204788" algn="ctr" defTabSz="957263" eaLnBrk="0" hangingPunct="0">
              <a:lnSpc>
                <a:spcPct val="90000"/>
              </a:lnSpc>
              <a:buFont typeface="StarSymbol" charset="0"/>
              <a:buNone/>
            </a:pPr>
            <a:r>
              <a:rPr lang="en-US" sz="1900">
                <a:solidFill>
                  <a:srgbClr val="0000FF"/>
                </a:solidFill>
                <a:latin typeface="Comic Sans MS" charset="0"/>
              </a:rPr>
              <a:t>Dismantled in 2002, after having achieved its goals :</a:t>
            </a:r>
          </a:p>
          <a:p>
            <a:pPr marL="204788" indent="-204788" algn="ctr" defTabSz="957263" eaLnBrk="0" hangingPunct="0">
              <a:lnSpc>
                <a:spcPct val="90000"/>
              </a:lnSpc>
              <a:buFont typeface="StarSymbol" charset="0"/>
              <a:buNone/>
            </a:pPr>
            <a:endParaRPr lang="en-US" sz="1900">
              <a:solidFill>
                <a:srgbClr val="0000FF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Demonstrate feasibility of a </a:t>
            </a:r>
            <a:r>
              <a:rPr lang="en-US" sz="1600" u="sng">
                <a:latin typeface="Comic Sans MS" charset="0"/>
              </a:rPr>
              <a:t>two-beam acceleration scheme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 u="sng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Provide </a:t>
            </a:r>
            <a:r>
              <a:rPr lang="en-US" sz="1600" u="sng">
                <a:latin typeface="Comic Sans MS" charset="0"/>
              </a:rPr>
              <a:t>high power 30 GHz RF source</a:t>
            </a: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 for high gradient testing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 (</a:t>
            </a:r>
            <a:r>
              <a:rPr lang="en-US" sz="1600">
                <a:solidFill>
                  <a:srgbClr val="0000FF"/>
                </a:solidFill>
                <a:latin typeface="Comic Sans MS" charset="0"/>
              </a:rPr>
              <a:t>280 MW, 16 ns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pulses)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Study generation of short, intense e-bunches using photocathode RF guns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Demonstrate operability of </a:t>
            </a:r>
            <a:r>
              <a:rPr lang="en-US" sz="1600">
                <a:latin typeface="Comic Sans MS" charset="0"/>
              </a:rPr>
              <a:t>µ-precision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active-</a:t>
            </a:r>
            <a:r>
              <a:rPr lang="en-US" sz="1600">
                <a:latin typeface="Comic Sans MS" charset="0"/>
              </a:rPr>
              <a:t>alignment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system in accelerator environment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Provide a test bed to develop and test accelerator </a:t>
            </a:r>
            <a:r>
              <a:rPr lang="en-US" sz="1600">
                <a:latin typeface="Comic Sans MS" charset="0"/>
              </a:rPr>
              <a:t>diagnostic equipment</a:t>
            </a: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2343152" y="0"/>
            <a:ext cx="6731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</a:bodyPr>
          <a:lstStyle/>
          <a:p>
            <a:pPr algn="ctr" defTabSz="433388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endParaRPr lang="en-US" sz="3800">
              <a:solidFill>
                <a:srgbClr val="0000FF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50865" y="800100"/>
            <a:ext cx="8806908" cy="2755900"/>
            <a:chOff x="0" y="2198"/>
            <a:chExt cx="6000" cy="1926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140" y="2600"/>
              <a:ext cx="1884" cy="654"/>
              <a:chOff x="3336" y="2600"/>
              <a:chExt cx="1884" cy="654"/>
            </a:xfrm>
          </p:grpSpPr>
          <p:sp>
            <p:nvSpPr>
              <p:cNvPr id="40909" name="Freeform 10"/>
              <p:cNvSpPr>
                <a:spLocks/>
              </p:cNvSpPr>
              <p:nvPr/>
            </p:nvSpPr>
            <p:spPr bwMode="auto">
              <a:xfrm>
                <a:off x="3826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1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7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1 w 46"/>
                  <a:gd name="T27" fmla="*/ 36 h 93"/>
                  <a:gd name="T28" fmla="*/ 31 w 46"/>
                  <a:gd name="T29" fmla="*/ 47 h 93"/>
                  <a:gd name="T30" fmla="*/ 31 w 46"/>
                  <a:gd name="T31" fmla="*/ 59 h 93"/>
                  <a:gd name="T32" fmla="*/ 34 w 46"/>
                  <a:gd name="T33" fmla="*/ 71 h 93"/>
                  <a:gd name="T34" fmla="*/ 39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7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7"/>
                    </a:lnTo>
                    <a:lnTo>
                      <a:pt x="31" y="59"/>
                    </a:lnTo>
                    <a:lnTo>
                      <a:pt x="34" y="71"/>
                    </a:lnTo>
                    <a:lnTo>
                      <a:pt x="39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0" name="Freeform 11"/>
              <p:cNvSpPr>
                <a:spLocks noEditPoints="1"/>
              </p:cNvSpPr>
              <p:nvPr/>
            </p:nvSpPr>
            <p:spPr bwMode="auto">
              <a:xfrm>
                <a:off x="5193" y="2600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1 h 93"/>
                  <a:gd name="T6" fmla="*/ 12 w 12"/>
                  <a:gd name="T7" fmla="*/ 91 h 93"/>
                  <a:gd name="T8" fmla="*/ 8 w 12"/>
                  <a:gd name="T9" fmla="*/ 91 h 93"/>
                  <a:gd name="T10" fmla="*/ 6 w 12"/>
                  <a:gd name="T11" fmla="*/ 91 h 93"/>
                  <a:gd name="T12" fmla="*/ 3 w 12"/>
                  <a:gd name="T13" fmla="*/ 91 h 93"/>
                  <a:gd name="T14" fmla="*/ 0 w 12"/>
                  <a:gd name="T15" fmla="*/ 91 h 93"/>
                  <a:gd name="T16" fmla="*/ 1 w 12"/>
                  <a:gd name="T17" fmla="*/ 91 h 93"/>
                  <a:gd name="T18" fmla="*/ 1 w 12"/>
                  <a:gd name="T19" fmla="*/ 93 h 93"/>
                  <a:gd name="T20" fmla="*/ 12 w 12"/>
                  <a:gd name="T21" fmla="*/ 0 h 93"/>
                  <a:gd name="T22" fmla="*/ 12 w 12"/>
                  <a:gd name="T23" fmla="*/ 0 h 93"/>
                  <a:gd name="T24" fmla="*/ 10 w 12"/>
                  <a:gd name="T25" fmla="*/ 0 h 93"/>
                  <a:gd name="T26" fmla="*/ 1 w 12"/>
                  <a:gd name="T27" fmla="*/ 0 h 93"/>
                  <a:gd name="T28" fmla="*/ 1 w 12"/>
                  <a:gd name="T29" fmla="*/ 0 h 93"/>
                  <a:gd name="T30" fmla="*/ 0 w 12"/>
                  <a:gd name="T31" fmla="*/ 0 h 93"/>
                  <a:gd name="T32" fmla="*/ 3 w 12"/>
                  <a:gd name="T33" fmla="*/ 0 h 93"/>
                  <a:gd name="T34" fmla="*/ 6 w 12"/>
                  <a:gd name="T35" fmla="*/ 0 h 93"/>
                  <a:gd name="T36" fmla="*/ 8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1"/>
                    </a:lnTo>
                    <a:lnTo>
                      <a:pt x="8" y="91"/>
                    </a:lnTo>
                    <a:lnTo>
                      <a:pt x="6" y="91"/>
                    </a:lnTo>
                    <a:lnTo>
                      <a:pt x="3" y="91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3"/>
                    </a:lnTo>
                    <a:close/>
                    <a:moveTo>
                      <a:pt x="12" y="0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1" name="Freeform 12"/>
              <p:cNvSpPr>
                <a:spLocks noEditPoints="1"/>
              </p:cNvSpPr>
              <p:nvPr/>
            </p:nvSpPr>
            <p:spPr bwMode="auto">
              <a:xfrm>
                <a:off x="5193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0 w 13"/>
                  <a:gd name="T3" fmla="*/ 93 h 93"/>
                  <a:gd name="T4" fmla="*/ 12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0 w 13"/>
                  <a:gd name="T17" fmla="*/ 91 h 93"/>
                  <a:gd name="T18" fmla="*/ 1 w 13"/>
                  <a:gd name="T19" fmla="*/ 93 h 93"/>
                  <a:gd name="T20" fmla="*/ 12 w 13"/>
                  <a:gd name="T21" fmla="*/ 2 h 93"/>
                  <a:gd name="T22" fmla="*/ 12 w 13"/>
                  <a:gd name="T23" fmla="*/ 0 h 93"/>
                  <a:gd name="T24" fmla="*/ 10 w 13"/>
                  <a:gd name="T25" fmla="*/ 0 h 93"/>
                  <a:gd name="T26" fmla="*/ 1 w 13"/>
                  <a:gd name="T27" fmla="*/ 0 h 93"/>
                  <a:gd name="T28" fmla="*/ 0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2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1" y="93"/>
                    </a:lnTo>
                    <a:close/>
                    <a:moveTo>
                      <a:pt x="12" y="2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2" name="Freeform 13"/>
              <p:cNvSpPr>
                <a:spLocks noEditPoints="1"/>
              </p:cNvSpPr>
              <p:nvPr/>
            </p:nvSpPr>
            <p:spPr bwMode="auto">
              <a:xfrm>
                <a:off x="5191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2 w 15"/>
                  <a:gd name="T9" fmla="*/ 0 h 91"/>
                  <a:gd name="T10" fmla="*/ 2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4 w 15"/>
                  <a:gd name="T23" fmla="*/ 2 h 91"/>
                  <a:gd name="T24" fmla="*/ 14 w 15"/>
                  <a:gd name="T25" fmla="*/ 0 h 91"/>
                  <a:gd name="T26" fmla="*/ 2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2 w 15"/>
                  <a:gd name="T49" fmla="*/ 90 h 91"/>
                  <a:gd name="T50" fmla="*/ 2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4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3" name="Freeform 14"/>
              <p:cNvSpPr>
                <a:spLocks noEditPoints="1"/>
              </p:cNvSpPr>
              <p:nvPr/>
            </p:nvSpPr>
            <p:spPr bwMode="auto">
              <a:xfrm>
                <a:off x="5189" y="2602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4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6 w 19"/>
                  <a:gd name="T25" fmla="*/ 0 h 88"/>
                  <a:gd name="T26" fmla="*/ 4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4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6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4" name="Freeform 15"/>
              <p:cNvSpPr>
                <a:spLocks noEditPoints="1"/>
              </p:cNvSpPr>
              <p:nvPr/>
            </p:nvSpPr>
            <p:spPr bwMode="auto">
              <a:xfrm>
                <a:off x="5187" y="2603"/>
                <a:ext cx="23" cy="85"/>
              </a:xfrm>
              <a:custGeom>
                <a:avLst/>
                <a:gdLst>
                  <a:gd name="T0" fmla="*/ 19 w 23"/>
                  <a:gd name="T1" fmla="*/ 0 h 85"/>
                  <a:gd name="T2" fmla="*/ 16 w 23"/>
                  <a:gd name="T3" fmla="*/ 0 h 85"/>
                  <a:gd name="T4" fmla="*/ 12 w 23"/>
                  <a:gd name="T5" fmla="*/ 0 h 85"/>
                  <a:gd name="T6" fmla="*/ 7 w 23"/>
                  <a:gd name="T7" fmla="*/ 0 h 85"/>
                  <a:gd name="T8" fmla="*/ 4 w 23"/>
                  <a:gd name="T9" fmla="*/ 0 h 85"/>
                  <a:gd name="T10" fmla="*/ 2 w 23"/>
                  <a:gd name="T11" fmla="*/ 4 h 85"/>
                  <a:gd name="T12" fmla="*/ 2 w 23"/>
                  <a:gd name="T13" fmla="*/ 6 h 85"/>
                  <a:gd name="T14" fmla="*/ 7 w 23"/>
                  <a:gd name="T15" fmla="*/ 4 h 85"/>
                  <a:gd name="T16" fmla="*/ 12 w 23"/>
                  <a:gd name="T17" fmla="*/ 4 h 85"/>
                  <a:gd name="T18" fmla="*/ 18 w 23"/>
                  <a:gd name="T19" fmla="*/ 4 h 85"/>
                  <a:gd name="T20" fmla="*/ 21 w 23"/>
                  <a:gd name="T21" fmla="*/ 6 h 85"/>
                  <a:gd name="T22" fmla="*/ 21 w 23"/>
                  <a:gd name="T23" fmla="*/ 4 h 85"/>
                  <a:gd name="T24" fmla="*/ 19 w 23"/>
                  <a:gd name="T25" fmla="*/ 0 h 85"/>
                  <a:gd name="T26" fmla="*/ 4 w 23"/>
                  <a:gd name="T27" fmla="*/ 85 h 85"/>
                  <a:gd name="T28" fmla="*/ 7 w 23"/>
                  <a:gd name="T29" fmla="*/ 85 h 85"/>
                  <a:gd name="T30" fmla="*/ 12 w 23"/>
                  <a:gd name="T31" fmla="*/ 85 h 85"/>
                  <a:gd name="T32" fmla="*/ 16 w 23"/>
                  <a:gd name="T33" fmla="*/ 85 h 85"/>
                  <a:gd name="T34" fmla="*/ 19 w 23"/>
                  <a:gd name="T35" fmla="*/ 85 h 85"/>
                  <a:gd name="T36" fmla="*/ 21 w 23"/>
                  <a:gd name="T37" fmla="*/ 83 h 85"/>
                  <a:gd name="T38" fmla="*/ 23 w 23"/>
                  <a:gd name="T39" fmla="*/ 80 h 85"/>
                  <a:gd name="T40" fmla="*/ 18 w 23"/>
                  <a:gd name="T41" fmla="*/ 82 h 85"/>
                  <a:gd name="T42" fmla="*/ 12 w 23"/>
                  <a:gd name="T43" fmla="*/ 82 h 85"/>
                  <a:gd name="T44" fmla="*/ 6 w 23"/>
                  <a:gd name="T45" fmla="*/ 82 h 85"/>
                  <a:gd name="T46" fmla="*/ 0 w 23"/>
                  <a:gd name="T47" fmla="*/ 80 h 85"/>
                  <a:gd name="T48" fmla="*/ 2 w 23"/>
                  <a:gd name="T49" fmla="*/ 83 h 85"/>
                  <a:gd name="T50" fmla="*/ 4 w 23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5"/>
                  <a:gd name="T80" fmla="*/ 23 w 23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5">
                    <a:moveTo>
                      <a:pt x="19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2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0"/>
                    </a:lnTo>
                    <a:lnTo>
                      <a:pt x="18" y="82"/>
                    </a:lnTo>
                    <a:lnTo>
                      <a:pt x="12" y="82"/>
                    </a:lnTo>
                    <a:lnTo>
                      <a:pt x="6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5" name="Freeform 16"/>
              <p:cNvSpPr>
                <a:spLocks noEditPoints="1"/>
              </p:cNvSpPr>
              <p:nvPr/>
            </p:nvSpPr>
            <p:spPr bwMode="auto">
              <a:xfrm>
                <a:off x="5187" y="2605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2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2 w 23"/>
                  <a:gd name="T11" fmla="*/ 4 h 81"/>
                  <a:gd name="T12" fmla="*/ 0 w 23"/>
                  <a:gd name="T13" fmla="*/ 5 h 81"/>
                  <a:gd name="T14" fmla="*/ 6 w 23"/>
                  <a:gd name="T15" fmla="*/ 4 h 81"/>
                  <a:gd name="T16" fmla="*/ 12 w 23"/>
                  <a:gd name="T17" fmla="*/ 4 h 81"/>
                  <a:gd name="T18" fmla="*/ 18 w 23"/>
                  <a:gd name="T19" fmla="*/ 4 h 81"/>
                  <a:gd name="T20" fmla="*/ 23 w 23"/>
                  <a:gd name="T21" fmla="*/ 5 h 81"/>
                  <a:gd name="T22" fmla="*/ 21 w 23"/>
                  <a:gd name="T23" fmla="*/ 4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2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3 w 23"/>
                  <a:gd name="T37" fmla="*/ 78 h 81"/>
                  <a:gd name="T38" fmla="*/ 23 w 23"/>
                  <a:gd name="T39" fmla="*/ 76 h 81"/>
                  <a:gd name="T40" fmla="*/ 18 w 23"/>
                  <a:gd name="T41" fmla="*/ 78 h 81"/>
                  <a:gd name="T42" fmla="*/ 12 w 23"/>
                  <a:gd name="T43" fmla="*/ 78 h 81"/>
                  <a:gd name="T44" fmla="*/ 6 w 23"/>
                  <a:gd name="T45" fmla="*/ 78 h 81"/>
                  <a:gd name="T46" fmla="*/ 0 w 23"/>
                  <a:gd name="T47" fmla="*/ 76 h 81"/>
                  <a:gd name="T48" fmla="*/ 0 w 23"/>
                  <a:gd name="T49" fmla="*/ 78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6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3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6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6" name="Freeform 17"/>
              <p:cNvSpPr>
                <a:spLocks noEditPoints="1"/>
              </p:cNvSpPr>
              <p:nvPr/>
            </p:nvSpPr>
            <p:spPr bwMode="auto">
              <a:xfrm>
                <a:off x="5186" y="2607"/>
                <a:ext cx="25" cy="78"/>
              </a:xfrm>
              <a:custGeom>
                <a:avLst/>
                <a:gdLst>
                  <a:gd name="T0" fmla="*/ 22 w 25"/>
                  <a:gd name="T1" fmla="*/ 2 h 78"/>
                  <a:gd name="T2" fmla="*/ 19 w 25"/>
                  <a:gd name="T3" fmla="*/ 0 h 78"/>
                  <a:gd name="T4" fmla="*/ 13 w 25"/>
                  <a:gd name="T5" fmla="*/ 0 h 78"/>
                  <a:gd name="T6" fmla="*/ 8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0 w 25"/>
                  <a:gd name="T13" fmla="*/ 5 h 78"/>
                  <a:gd name="T14" fmla="*/ 7 w 25"/>
                  <a:gd name="T15" fmla="*/ 3 h 78"/>
                  <a:gd name="T16" fmla="*/ 13 w 25"/>
                  <a:gd name="T17" fmla="*/ 3 h 78"/>
                  <a:gd name="T18" fmla="*/ 19 w 25"/>
                  <a:gd name="T19" fmla="*/ 3 h 78"/>
                  <a:gd name="T20" fmla="*/ 25 w 25"/>
                  <a:gd name="T21" fmla="*/ 5 h 78"/>
                  <a:gd name="T22" fmla="*/ 24 w 25"/>
                  <a:gd name="T23" fmla="*/ 3 h 78"/>
                  <a:gd name="T24" fmla="*/ 22 w 25"/>
                  <a:gd name="T25" fmla="*/ 2 h 78"/>
                  <a:gd name="T26" fmla="*/ 1 w 25"/>
                  <a:gd name="T27" fmla="*/ 76 h 78"/>
                  <a:gd name="T28" fmla="*/ 7 w 25"/>
                  <a:gd name="T29" fmla="*/ 78 h 78"/>
                  <a:gd name="T30" fmla="*/ 13 w 25"/>
                  <a:gd name="T31" fmla="*/ 78 h 78"/>
                  <a:gd name="T32" fmla="*/ 19 w 25"/>
                  <a:gd name="T33" fmla="*/ 78 h 78"/>
                  <a:gd name="T34" fmla="*/ 24 w 25"/>
                  <a:gd name="T35" fmla="*/ 76 h 78"/>
                  <a:gd name="T36" fmla="*/ 24 w 25"/>
                  <a:gd name="T37" fmla="*/ 74 h 78"/>
                  <a:gd name="T38" fmla="*/ 25 w 25"/>
                  <a:gd name="T39" fmla="*/ 72 h 78"/>
                  <a:gd name="T40" fmla="*/ 19 w 25"/>
                  <a:gd name="T41" fmla="*/ 74 h 78"/>
                  <a:gd name="T42" fmla="*/ 13 w 25"/>
                  <a:gd name="T43" fmla="*/ 74 h 78"/>
                  <a:gd name="T44" fmla="*/ 7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1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2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6"/>
                    </a:moveTo>
                    <a:lnTo>
                      <a:pt x="7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4" y="74"/>
                    </a:lnTo>
                    <a:lnTo>
                      <a:pt x="25" y="72"/>
                    </a:lnTo>
                    <a:lnTo>
                      <a:pt x="19" y="74"/>
                    </a:lnTo>
                    <a:lnTo>
                      <a:pt x="13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7" name="Freeform 18"/>
              <p:cNvSpPr>
                <a:spLocks noEditPoints="1"/>
              </p:cNvSpPr>
              <p:nvPr/>
            </p:nvSpPr>
            <p:spPr bwMode="auto">
              <a:xfrm>
                <a:off x="5184" y="2609"/>
                <a:ext cx="29" cy="74"/>
              </a:xfrm>
              <a:custGeom>
                <a:avLst/>
                <a:gdLst>
                  <a:gd name="T0" fmla="*/ 26 w 29"/>
                  <a:gd name="T1" fmla="*/ 1 h 74"/>
                  <a:gd name="T2" fmla="*/ 21 w 29"/>
                  <a:gd name="T3" fmla="*/ 0 h 74"/>
                  <a:gd name="T4" fmla="*/ 15 w 29"/>
                  <a:gd name="T5" fmla="*/ 0 h 74"/>
                  <a:gd name="T6" fmla="*/ 9 w 29"/>
                  <a:gd name="T7" fmla="*/ 0 h 74"/>
                  <a:gd name="T8" fmla="*/ 3 w 29"/>
                  <a:gd name="T9" fmla="*/ 1 h 74"/>
                  <a:gd name="T10" fmla="*/ 2 w 29"/>
                  <a:gd name="T11" fmla="*/ 3 h 74"/>
                  <a:gd name="T12" fmla="*/ 2 w 29"/>
                  <a:gd name="T13" fmla="*/ 5 h 74"/>
                  <a:gd name="T14" fmla="*/ 9 w 29"/>
                  <a:gd name="T15" fmla="*/ 3 h 74"/>
                  <a:gd name="T16" fmla="*/ 15 w 29"/>
                  <a:gd name="T17" fmla="*/ 3 h 74"/>
                  <a:gd name="T18" fmla="*/ 22 w 29"/>
                  <a:gd name="T19" fmla="*/ 3 h 74"/>
                  <a:gd name="T20" fmla="*/ 27 w 29"/>
                  <a:gd name="T21" fmla="*/ 5 h 74"/>
                  <a:gd name="T22" fmla="*/ 27 w 29"/>
                  <a:gd name="T23" fmla="*/ 3 h 74"/>
                  <a:gd name="T24" fmla="*/ 26 w 29"/>
                  <a:gd name="T25" fmla="*/ 1 h 74"/>
                  <a:gd name="T26" fmla="*/ 3 w 29"/>
                  <a:gd name="T27" fmla="*/ 72 h 74"/>
                  <a:gd name="T28" fmla="*/ 9 w 29"/>
                  <a:gd name="T29" fmla="*/ 74 h 74"/>
                  <a:gd name="T30" fmla="*/ 15 w 29"/>
                  <a:gd name="T31" fmla="*/ 74 h 74"/>
                  <a:gd name="T32" fmla="*/ 21 w 29"/>
                  <a:gd name="T33" fmla="*/ 74 h 74"/>
                  <a:gd name="T34" fmla="*/ 26 w 29"/>
                  <a:gd name="T35" fmla="*/ 72 h 74"/>
                  <a:gd name="T36" fmla="*/ 27 w 29"/>
                  <a:gd name="T37" fmla="*/ 70 h 74"/>
                  <a:gd name="T38" fmla="*/ 29 w 29"/>
                  <a:gd name="T39" fmla="*/ 69 h 74"/>
                  <a:gd name="T40" fmla="*/ 22 w 29"/>
                  <a:gd name="T41" fmla="*/ 70 h 74"/>
                  <a:gd name="T42" fmla="*/ 15 w 29"/>
                  <a:gd name="T43" fmla="*/ 70 h 74"/>
                  <a:gd name="T44" fmla="*/ 7 w 29"/>
                  <a:gd name="T45" fmla="*/ 70 h 74"/>
                  <a:gd name="T46" fmla="*/ 0 w 29"/>
                  <a:gd name="T47" fmla="*/ 69 h 74"/>
                  <a:gd name="T48" fmla="*/ 2 w 29"/>
                  <a:gd name="T49" fmla="*/ 70 h 74"/>
                  <a:gd name="T50" fmla="*/ 3 w 29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4"/>
                  <a:gd name="T80" fmla="*/ 29 w 29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4">
                    <a:moveTo>
                      <a:pt x="26" y="1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7" y="5"/>
                    </a:lnTo>
                    <a:lnTo>
                      <a:pt x="27" y="3"/>
                    </a:lnTo>
                    <a:lnTo>
                      <a:pt x="26" y="1"/>
                    </a:lnTo>
                    <a:close/>
                    <a:moveTo>
                      <a:pt x="3" y="72"/>
                    </a:moveTo>
                    <a:lnTo>
                      <a:pt x="9" y="74"/>
                    </a:lnTo>
                    <a:lnTo>
                      <a:pt x="15" y="74"/>
                    </a:lnTo>
                    <a:lnTo>
                      <a:pt x="21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22" y="70"/>
                    </a:lnTo>
                    <a:lnTo>
                      <a:pt x="15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8" name="Freeform 19"/>
              <p:cNvSpPr>
                <a:spLocks noEditPoints="1"/>
              </p:cNvSpPr>
              <p:nvPr/>
            </p:nvSpPr>
            <p:spPr bwMode="auto">
              <a:xfrm>
                <a:off x="5184" y="2610"/>
                <a:ext cx="29" cy="71"/>
              </a:xfrm>
              <a:custGeom>
                <a:avLst/>
                <a:gdLst>
                  <a:gd name="T0" fmla="*/ 27 w 29"/>
                  <a:gd name="T1" fmla="*/ 2 h 71"/>
                  <a:gd name="T2" fmla="*/ 21 w 29"/>
                  <a:gd name="T3" fmla="*/ 0 h 71"/>
                  <a:gd name="T4" fmla="*/ 15 w 29"/>
                  <a:gd name="T5" fmla="*/ 0 h 71"/>
                  <a:gd name="T6" fmla="*/ 9 w 29"/>
                  <a:gd name="T7" fmla="*/ 0 h 71"/>
                  <a:gd name="T8" fmla="*/ 2 w 29"/>
                  <a:gd name="T9" fmla="*/ 2 h 71"/>
                  <a:gd name="T10" fmla="*/ 2 w 29"/>
                  <a:gd name="T11" fmla="*/ 4 h 71"/>
                  <a:gd name="T12" fmla="*/ 0 w 29"/>
                  <a:gd name="T13" fmla="*/ 7 h 71"/>
                  <a:gd name="T14" fmla="*/ 7 w 29"/>
                  <a:gd name="T15" fmla="*/ 4 h 71"/>
                  <a:gd name="T16" fmla="*/ 15 w 29"/>
                  <a:gd name="T17" fmla="*/ 4 h 71"/>
                  <a:gd name="T18" fmla="*/ 22 w 29"/>
                  <a:gd name="T19" fmla="*/ 4 h 71"/>
                  <a:gd name="T20" fmla="*/ 29 w 29"/>
                  <a:gd name="T21" fmla="*/ 7 h 71"/>
                  <a:gd name="T22" fmla="*/ 27 w 29"/>
                  <a:gd name="T23" fmla="*/ 4 h 71"/>
                  <a:gd name="T24" fmla="*/ 27 w 29"/>
                  <a:gd name="T25" fmla="*/ 2 h 71"/>
                  <a:gd name="T26" fmla="*/ 2 w 29"/>
                  <a:gd name="T27" fmla="*/ 69 h 71"/>
                  <a:gd name="T28" fmla="*/ 9 w 29"/>
                  <a:gd name="T29" fmla="*/ 71 h 71"/>
                  <a:gd name="T30" fmla="*/ 15 w 29"/>
                  <a:gd name="T31" fmla="*/ 71 h 71"/>
                  <a:gd name="T32" fmla="*/ 21 w 29"/>
                  <a:gd name="T33" fmla="*/ 71 h 71"/>
                  <a:gd name="T34" fmla="*/ 27 w 29"/>
                  <a:gd name="T35" fmla="*/ 69 h 71"/>
                  <a:gd name="T36" fmla="*/ 29 w 29"/>
                  <a:gd name="T37" fmla="*/ 68 h 71"/>
                  <a:gd name="T38" fmla="*/ 29 w 29"/>
                  <a:gd name="T39" fmla="*/ 64 h 71"/>
                  <a:gd name="T40" fmla="*/ 22 w 29"/>
                  <a:gd name="T41" fmla="*/ 68 h 71"/>
                  <a:gd name="T42" fmla="*/ 15 w 29"/>
                  <a:gd name="T43" fmla="*/ 68 h 71"/>
                  <a:gd name="T44" fmla="*/ 7 w 29"/>
                  <a:gd name="T45" fmla="*/ 68 h 71"/>
                  <a:gd name="T46" fmla="*/ 0 w 29"/>
                  <a:gd name="T47" fmla="*/ 64 h 71"/>
                  <a:gd name="T48" fmla="*/ 0 w 29"/>
                  <a:gd name="T49" fmla="*/ 68 h 71"/>
                  <a:gd name="T50" fmla="*/ 2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7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7" y="4"/>
                    </a:lnTo>
                    <a:lnTo>
                      <a:pt x="27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1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29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9" name="Freeform 20"/>
              <p:cNvSpPr>
                <a:spLocks noEditPoints="1"/>
              </p:cNvSpPr>
              <p:nvPr/>
            </p:nvSpPr>
            <p:spPr bwMode="auto">
              <a:xfrm>
                <a:off x="5182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1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4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0" name="Freeform 21"/>
              <p:cNvSpPr>
                <a:spLocks noEditPoints="1"/>
              </p:cNvSpPr>
              <p:nvPr/>
            </p:nvSpPr>
            <p:spPr bwMode="auto">
              <a:xfrm>
                <a:off x="5182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1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7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1" name="Freeform 22"/>
              <p:cNvSpPr>
                <a:spLocks noEditPoints="1"/>
              </p:cNvSpPr>
              <p:nvPr/>
            </p:nvSpPr>
            <p:spPr bwMode="auto">
              <a:xfrm>
                <a:off x="5180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6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0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4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2" name="Freeform 23"/>
              <p:cNvSpPr>
                <a:spLocks noEditPoints="1"/>
              </p:cNvSpPr>
              <p:nvPr/>
            </p:nvSpPr>
            <p:spPr bwMode="auto">
              <a:xfrm>
                <a:off x="5180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0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28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3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3 w 38"/>
                  <a:gd name="T57" fmla="*/ 54 h 57"/>
                  <a:gd name="T58" fmla="*/ 7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3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3" y="54"/>
                    </a:lnTo>
                    <a:lnTo>
                      <a:pt x="7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3" name="Freeform 24"/>
              <p:cNvSpPr>
                <a:spLocks noEditPoints="1"/>
              </p:cNvSpPr>
              <p:nvPr/>
            </p:nvSpPr>
            <p:spPr bwMode="auto">
              <a:xfrm>
                <a:off x="5179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1 w 39"/>
                  <a:gd name="T9" fmla="*/ 5 h 53"/>
                  <a:gd name="T10" fmla="*/ 1 w 39"/>
                  <a:gd name="T11" fmla="*/ 9 h 53"/>
                  <a:gd name="T12" fmla="*/ 0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4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5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4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1" y="5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5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4" name="Freeform 25"/>
              <p:cNvSpPr>
                <a:spLocks noEditPoints="1"/>
              </p:cNvSpPr>
              <p:nvPr/>
            </p:nvSpPr>
            <p:spPr bwMode="auto">
              <a:xfrm>
                <a:off x="5179" y="2621"/>
                <a:ext cx="39" cy="50"/>
              </a:xfrm>
              <a:custGeom>
                <a:avLst/>
                <a:gdLst>
                  <a:gd name="T0" fmla="*/ 38 w 39"/>
                  <a:gd name="T1" fmla="*/ 7 h 50"/>
                  <a:gd name="T2" fmla="*/ 34 w 39"/>
                  <a:gd name="T3" fmla="*/ 3 h 50"/>
                  <a:gd name="T4" fmla="*/ 29 w 39"/>
                  <a:gd name="T5" fmla="*/ 1 h 50"/>
                  <a:gd name="T6" fmla="*/ 26 w 39"/>
                  <a:gd name="T7" fmla="*/ 0 h 50"/>
                  <a:gd name="T8" fmla="*/ 20 w 39"/>
                  <a:gd name="T9" fmla="*/ 0 h 50"/>
                  <a:gd name="T10" fmla="*/ 15 w 39"/>
                  <a:gd name="T11" fmla="*/ 0 h 50"/>
                  <a:gd name="T12" fmla="*/ 10 w 39"/>
                  <a:gd name="T13" fmla="*/ 1 h 50"/>
                  <a:gd name="T14" fmla="*/ 5 w 39"/>
                  <a:gd name="T15" fmla="*/ 3 h 50"/>
                  <a:gd name="T16" fmla="*/ 1 w 39"/>
                  <a:gd name="T17" fmla="*/ 7 h 50"/>
                  <a:gd name="T18" fmla="*/ 0 w 39"/>
                  <a:gd name="T19" fmla="*/ 12 h 50"/>
                  <a:gd name="T20" fmla="*/ 0 w 39"/>
                  <a:gd name="T21" fmla="*/ 15 h 50"/>
                  <a:gd name="T22" fmla="*/ 3 w 39"/>
                  <a:gd name="T23" fmla="*/ 10 h 50"/>
                  <a:gd name="T24" fmla="*/ 8 w 39"/>
                  <a:gd name="T25" fmla="*/ 7 h 50"/>
                  <a:gd name="T26" fmla="*/ 14 w 39"/>
                  <a:gd name="T27" fmla="*/ 3 h 50"/>
                  <a:gd name="T28" fmla="*/ 20 w 39"/>
                  <a:gd name="T29" fmla="*/ 3 h 50"/>
                  <a:gd name="T30" fmla="*/ 26 w 39"/>
                  <a:gd name="T31" fmla="*/ 3 h 50"/>
                  <a:gd name="T32" fmla="*/ 32 w 39"/>
                  <a:gd name="T33" fmla="*/ 7 h 50"/>
                  <a:gd name="T34" fmla="*/ 36 w 39"/>
                  <a:gd name="T35" fmla="*/ 10 h 50"/>
                  <a:gd name="T36" fmla="*/ 39 w 39"/>
                  <a:gd name="T37" fmla="*/ 15 h 50"/>
                  <a:gd name="T38" fmla="*/ 39 w 39"/>
                  <a:gd name="T39" fmla="*/ 12 h 50"/>
                  <a:gd name="T40" fmla="*/ 38 w 39"/>
                  <a:gd name="T41" fmla="*/ 7 h 50"/>
                  <a:gd name="T42" fmla="*/ 1 w 39"/>
                  <a:gd name="T43" fmla="*/ 43 h 50"/>
                  <a:gd name="T44" fmla="*/ 5 w 39"/>
                  <a:gd name="T45" fmla="*/ 46 h 50"/>
                  <a:gd name="T46" fmla="*/ 8 w 39"/>
                  <a:gd name="T47" fmla="*/ 48 h 50"/>
                  <a:gd name="T48" fmla="*/ 14 w 39"/>
                  <a:gd name="T49" fmla="*/ 50 h 50"/>
                  <a:gd name="T50" fmla="*/ 20 w 39"/>
                  <a:gd name="T51" fmla="*/ 50 h 50"/>
                  <a:gd name="T52" fmla="*/ 26 w 39"/>
                  <a:gd name="T53" fmla="*/ 50 h 50"/>
                  <a:gd name="T54" fmla="*/ 31 w 39"/>
                  <a:gd name="T55" fmla="*/ 48 h 50"/>
                  <a:gd name="T56" fmla="*/ 34 w 39"/>
                  <a:gd name="T57" fmla="*/ 46 h 50"/>
                  <a:gd name="T58" fmla="*/ 39 w 39"/>
                  <a:gd name="T59" fmla="*/ 43 h 50"/>
                  <a:gd name="T60" fmla="*/ 39 w 39"/>
                  <a:gd name="T61" fmla="*/ 38 h 50"/>
                  <a:gd name="T62" fmla="*/ 39 w 39"/>
                  <a:gd name="T63" fmla="*/ 32 h 50"/>
                  <a:gd name="T64" fmla="*/ 38 w 39"/>
                  <a:gd name="T65" fmla="*/ 39 h 50"/>
                  <a:gd name="T66" fmla="*/ 32 w 39"/>
                  <a:gd name="T67" fmla="*/ 43 h 50"/>
                  <a:gd name="T68" fmla="*/ 26 w 39"/>
                  <a:gd name="T69" fmla="*/ 46 h 50"/>
                  <a:gd name="T70" fmla="*/ 20 w 39"/>
                  <a:gd name="T71" fmla="*/ 46 h 50"/>
                  <a:gd name="T72" fmla="*/ 14 w 39"/>
                  <a:gd name="T73" fmla="*/ 46 h 50"/>
                  <a:gd name="T74" fmla="*/ 7 w 39"/>
                  <a:gd name="T75" fmla="*/ 43 h 50"/>
                  <a:gd name="T76" fmla="*/ 3 w 39"/>
                  <a:gd name="T77" fmla="*/ 39 h 50"/>
                  <a:gd name="T78" fmla="*/ 0 w 39"/>
                  <a:gd name="T79" fmla="*/ 32 h 50"/>
                  <a:gd name="T80" fmla="*/ 0 w 39"/>
                  <a:gd name="T81" fmla="*/ 38 h 50"/>
                  <a:gd name="T82" fmla="*/ 1 w 39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"/>
                  <a:gd name="T127" fmla="*/ 0 h 50"/>
                  <a:gd name="T128" fmla="*/ 39 w 39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" h="50">
                    <a:moveTo>
                      <a:pt x="38" y="7"/>
                    </a:moveTo>
                    <a:lnTo>
                      <a:pt x="34" y="3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9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8" y="48"/>
                    </a:lnTo>
                    <a:lnTo>
                      <a:pt x="14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4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39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6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5" name="Freeform 26"/>
              <p:cNvSpPr>
                <a:spLocks noEditPoints="1"/>
              </p:cNvSpPr>
              <p:nvPr/>
            </p:nvSpPr>
            <p:spPr bwMode="auto">
              <a:xfrm>
                <a:off x="5177" y="2622"/>
                <a:ext cx="43" cy="47"/>
              </a:xfrm>
              <a:custGeom>
                <a:avLst/>
                <a:gdLst>
                  <a:gd name="T0" fmla="*/ 41 w 43"/>
                  <a:gd name="T1" fmla="*/ 9 h 47"/>
                  <a:gd name="T2" fmla="*/ 38 w 43"/>
                  <a:gd name="T3" fmla="*/ 6 h 47"/>
                  <a:gd name="T4" fmla="*/ 33 w 43"/>
                  <a:gd name="T5" fmla="*/ 2 h 47"/>
                  <a:gd name="T6" fmla="*/ 28 w 43"/>
                  <a:gd name="T7" fmla="*/ 0 h 47"/>
                  <a:gd name="T8" fmla="*/ 22 w 43"/>
                  <a:gd name="T9" fmla="*/ 0 h 47"/>
                  <a:gd name="T10" fmla="*/ 16 w 43"/>
                  <a:gd name="T11" fmla="*/ 0 h 47"/>
                  <a:gd name="T12" fmla="*/ 10 w 43"/>
                  <a:gd name="T13" fmla="*/ 2 h 47"/>
                  <a:gd name="T14" fmla="*/ 7 w 43"/>
                  <a:gd name="T15" fmla="*/ 6 h 47"/>
                  <a:gd name="T16" fmla="*/ 2 w 43"/>
                  <a:gd name="T17" fmla="*/ 9 h 47"/>
                  <a:gd name="T18" fmla="*/ 0 w 43"/>
                  <a:gd name="T19" fmla="*/ 23 h 47"/>
                  <a:gd name="T20" fmla="*/ 2 w 43"/>
                  <a:gd name="T21" fmla="*/ 37 h 47"/>
                  <a:gd name="T22" fmla="*/ 5 w 43"/>
                  <a:gd name="T23" fmla="*/ 42 h 47"/>
                  <a:gd name="T24" fmla="*/ 10 w 43"/>
                  <a:gd name="T25" fmla="*/ 45 h 47"/>
                  <a:gd name="T26" fmla="*/ 16 w 43"/>
                  <a:gd name="T27" fmla="*/ 47 h 47"/>
                  <a:gd name="T28" fmla="*/ 22 w 43"/>
                  <a:gd name="T29" fmla="*/ 47 h 47"/>
                  <a:gd name="T30" fmla="*/ 28 w 43"/>
                  <a:gd name="T31" fmla="*/ 47 h 47"/>
                  <a:gd name="T32" fmla="*/ 33 w 43"/>
                  <a:gd name="T33" fmla="*/ 45 h 47"/>
                  <a:gd name="T34" fmla="*/ 38 w 43"/>
                  <a:gd name="T35" fmla="*/ 42 h 47"/>
                  <a:gd name="T36" fmla="*/ 41 w 43"/>
                  <a:gd name="T37" fmla="*/ 37 h 47"/>
                  <a:gd name="T38" fmla="*/ 43 w 43"/>
                  <a:gd name="T39" fmla="*/ 23 h 47"/>
                  <a:gd name="T40" fmla="*/ 41 w 43"/>
                  <a:gd name="T41" fmla="*/ 9 h 47"/>
                  <a:gd name="T42" fmla="*/ 41 w 43"/>
                  <a:gd name="T43" fmla="*/ 25 h 47"/>
                  <a:gd name="T44" fmla="*/ 41 w 43"/>
                  <a:gd name="T45" fmla="*/ 31 h 47"/>
                  <a:gd name="T46" fmla="*/ 36 w 43"/>
                  <a:gd name="T47" fmla="*/ 38 h 47"/>
                  <a:gd name="T48" fmla="*/ 29 w 43"/>
                  <a:gd name="T49" fmla="*/ 44 h 47"/>
                  <a:gd name="T50" fmla="*/ 22 w 43"/>
                  <a:gd name="T51" fmla="*/ 44 h 47"/>
                  <a:gd name="T52" fmla="*/ 14 w 43"/>
                  <a:gd name="T53" fmla="*/ 44 h 47"/>
                  <a:gd name="T54" fmla="*/ 7 w 43"/>
                  <a:gd name="T55" fmla="*/ 38 h 47"/>
                  <a:gd name="T56" fmla="*/ 3 w 43"/>
                  <a:gd name="T57" fmla="*/ 31 h 47"/>
                  <a:gd name="T58" fmla="*/ 2 w 43"/>
                  <a:gd name="T59" fmla="*/ 25 h 47"/>
                  <a:gd name="T60" fmla="*/ 3 w 43"/>
                  <a:gd name="T61" fmla="*/ 16 h 47"/>
                  <a:gd name="T62" fmla="*/ 7 w 43"/>
                  <a:gd name="T63" fmla="*/ 9 h 47"/>
                  <a:gd name="T64" fmla="*/ 14 w 43"/>
                  <a:gd name="T65" fmla="*/ 6 h 47"/>
                  <a:gd name="T66" fmla="*/ 22 w 43"/>
                  <a:gd name="T67" fmla="*/ 4 h 47"/>
                  <a:gd name="T68" fmla="*/ 29 w 43"/>
                  <a:gd name="T69" fmla="*/ 6 h 47"/>
                  <a:gd name="T70" fmla="*/ 36 w 43"/>
                  <a:gd name="T71" fmla="*/ 9 h 47"/>
                  <a:gd name="T72" fmla="*/ 41 w 43"/>
                  <a:gd name="T73" fmla="*/ 16 h 47"/>
                  <a:gd name="T74" fmla="*/ 41 w 43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7"/>
                  <a:gd name="T116" fmla="*/ 43 w 43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7">
                    <a:moveTo>
                      <a:pt x="41" y="9"/>
                    </a:moveTo>
                    <a:lnTo>
                      <a:pt x="38" y="6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7" y="6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6" y="47"/>
                    </a:lnTo>
                    <a:lnTo>
                      <a:pt x="22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3" y="23"/>
                    </a:lnTo>
                    <a:lnTo>
                      <a:pt x="41" y="9"/>
                    </a:lnTo>
                    <a:close/>
                    <a:moveTo>
                      <a:pt x="41" y="25"/>
                    </a:moveTo>
                    <a:lnTo>
                      <a:pt x="41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2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3" y="31"/>
                    </a:lnTo>
                    <a:lnTo>
                      <a:pt x="2" y="25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41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6" name="Freeform 27"/>
              <p:cNvSpPr>
                <a:spLocks noEditPoints="1"/>
              </p:cNvSpPr>
              <p:nvPr/>
            </p:nvSpPr>
            <p:spPr bwMode="auto">
              <a:xfrm>
                <a:off x="5177" y="2624"/>
                <a:ext cx="43" cy="43"/>
              </a:xfrm>
              <a:custGeom>
                <a:avLst/>
                <a:gdLst>
                  <a:gd name="T0" fmla="*/ 41 w 43"/>
                  <a:gd name="T1" fmla="*/ 12 h 43"/>
                  <a:gd name="T2" fmla="*/ 38 w 43"/>
                  <a:gd name="T3" fmla="*/ 7 h 43"/>
                  <a:gd name="T4" fmla="*/ 34 w 43"/>
                  <a:gd name="T5" fmla="*/ 4 h 43"/>
                  <a:gd name="T6" fmla="*/ 28 w 43"/>
                  <a:gd name="T7" fmla="*/ 0 h 43"/>
                  <a:gd name="T8" fmla="*/ 22 w 43"/>
                  <a:gd name="T9" fmla="*/ 0 h 43"/>
                  <a:gd name="T10" fmla="*/ 16 w 43"/>
                  <a:gd name="T11" fmla="*/ 0 h 43"/>
                  <a:gd name="T12" fmla="*/ 10 w 43"/>
                  <a:gd name="T13" fmla="*/ 4 h 43"/>
                  <a:gd name="T14" fmla="*/ 5 w 43"/>
                  <a:gd name="T15" fmla="*/ 7 h 43"/>
                  <a:gd name="T16" fmla="*/ 2 w 43"/>
                  <a:gd name="T17" fmla="*/ 12 h 43"/>
                  <a:gd name="T18" fmla="*/ 0 w 43"/>
                  <a:gd name="T19" fmla="*/ 21 h 43"/>
                  <a:gd name="T20" fmla="*/ 2 w 43"/>
                  <a:gd name="T21" fmla="*/ 29 h 43"/>
                  <a:gd name="T22" fmla="*/ 5 w 43"/>
                  <a:gd name="T23" fmla="*/ 36 h 43"/>
                  <a:gd name="T24" fmla="*/ 9 w 43"/>
                  <a:gd name="T25" fmla="*/ 40 h 43"/>
                  <a:gd name="T26" fmla="*/ 16 w 43"/>
                  <a:gd name="T27" fmla="*/ 43 h 43"/>
                  <a:gd name="T28" fmla="*/ 22 w 43"/>
                  <a:gd name="T29" fmla="*/ 43 h 43"/>
                  <a:gd name="T30" fmla="*/ 28 w 43"/>
                  <a:gd name="T31" fmla="*/ 43 h 43"/>
                  <a:gd name="T32" fmla="*/ 34 w 43"/>
                  <a:gd name="T33" fmla="*/ 40 h 43"/>
                  <a:gd name="T34" fmla="*/ 40 w 43"/>
                  <a:gd name="T35" fmla="*/ 36 h 43"/>
                  <a:gd name="T36" fmla="*/ 41 w 43"/>
                  <a:gd name="T37" fmla="*/ 29 h 43"/>
                  <a:gd name="T38" fmla="*/ 43 w 43"/>
                  <a:gd name="T39" fmla="*/ 21 h 43"/>
                  <a:gd name="T40" fmla="*/ 41 w 43"/>
                  <a:gd name="T41" fmla="*/ 12 h 43"/>
                  <a:gd name="T42" fmla="*/ 40 w 43"/>
                  <a:gd name="T43" fmla="*/ 23 h 43"/>
                  <a:gd name="T44" fmla="*/ 40 w 43"/>
                  <a:gd name="T45" fmla="*/ 29 h 43"/>
                  <a:gd name="T46" fmla="*/ 34 w 43"/>
                  <a:gd name="T47" fmla="*/ 35 h 43"/>
                  <a:gd name="T48" fmla="*/ 29 w 43"/>
                  <a:gd name="T49" fmla="*/ 40 h 43"/>
                  <a:gd name="T50" fmla="*/ 22 w 43"/>
                  <a:gd name="T51" fmla="*/ 40 h 43"/>
                  <a:gd name="T52" fmla="*/ 14 w 43"/>
                  <a:gd name="T53" fmla="*/ 40 h 43"/>
                  <a:gd name="T54" fmla="*/ 9 w 43"/>
                  <a:gd name="T55" fmla="*/ 35 h 43"/>
                  <a:gd name="T56" fmla="*/ 5 w 43"/>
                  <a:gd name="T57" fmla="*/ 29 h 43"/>
                  <a:gd name="T58" fmla="*/ 3 w 43"/>
                  <a:gd name="T59" fmla="*/ 23 h 43"/>
                  <a:gd name="T60" fmla="*/ 5 w 43"/>
                  <a:gd name="T61" fmla="*/ 14 h 43"/>
                  <a:gd name="T62" fmla="*/ 9 w 43"/>
                  <a:gd name="T63" fmla="*/ 9 h 43"/>
                  <a:gd name="T64" fmla="*/ 14 w 43"/>
                  <a:gd name="T65" fmla="*/ 5 h 43"/>
                  <a:gd name="T66" fmla="*/ 22 w 43"/>
                  <a:gd name="T67" fmla="*/ 4 h 43"/>
                  <a:gd name="T68" fmla="*/ 29 w 43"/>
                  <a:gd name="T69" fmla="*/ 5 h 43"/>
                  <a:gd name="T70" fmla="*/ 34 w 43"/>
                  <a:gd name="T71" fmla="*/ 9 h 43"/>
                  <a:gd name="T72" fmla="*/ 40 w 43"/>
                  <a:gd name="T73" fmla="*/ 14 h 43"/>
                  <a:gd name="T74" fmla="*/ 40 w 43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3"/>
                  <a:gd name="T116" fmla="*/ 43 w 43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4" y="4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4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6"/>
                    </a:lnTo>
                    <a:lnTo>
                      <a:pt x="9" y="40"/>
                    </a:lnTo>
                    <a:lnTo>
                      <a:pt x="16" y="43"/>
                    </a:lnTo>
                    <a:lnTo>
                      <a:pt x="22" y="43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40" y="36"/>
                    </a:lnTo>
                    <a:lnTo>
                      <a:pt x="41" y="29"/>
                    </a:lnTo>
                    <a:lnTo>
                      <a:pt x="43" y="21"/>
                    </a:lnTo>
                    <a:lnTo>
                      <a:pt x="41" y="12"/>
                    </a:lnTo>
                    <a:close/>
                    <a:moveTo>
                      <a:pt x="40" y="23"/>
                    </a:moveTo>
                    <a:lnTo>
                      <a:pt x="40" y="29"/>
                    </a:lnTo>
                    <a:lnTo>
                      <a:pt x="34" y="35"/>
                    </a:lnTo>
                    <a:lnTo>
                      <a:pt x="29" y="40"/>
                    </a:lnTo>
                    <a:lnTo>
                      <a:pt x="22" y="40"/>
                    </a:lnTo>
                    <a:lnTo>
                      <a:pt x="14" y="40"/>
                    </a:lnTo>
                    <a:lnTo>
                      <a:pt x="9" y="35"/>
                    </a:lnTo>
                    <a:lnTo>
                      <a:pt x="5" y="29"/>
                    </a:lnTo>
                    <a:lnTo>
                      <a:pt x="3" y="23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2" y="4"/>
                    </a:lnTo>
                    <a:lnTo>
                      <a:pt x="29" y="5"/>
                    </a:lnTo>
                    <a:lnTo>
                      <a:pt x="34" y="9"/>
                    </a:lnTo>
                    <a:lnTo>
                      <a:pt x="40" y="14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7" name="Freeform 28"/>
              <p:cNvSpPr>
                <a:spLocks noEditPoints="1"/>
              </p:cNvSpPr>
              <p:nvPr/>
            </p:nvSpPr>
            <p:spPr bwMode="auto">
              <a:xfrm>
                <a:off x="5179" y="2626"/>
                <a:ext cx="39" cy="40"/>
              </a:xfrm>
              <a:custGeom>
                <a:avLst/>
                <a:gdLst>
                  <a:gd name="T0" fmla="*/ 39 w 39"/>
                  <a:gd name="T1" fmla="*/ 21 h 40"/>
                  <a:gd name="T2" fmla="*/ 39 w 39"/>
                  <a:gd name="T3" fmla="*/ 12 h 40"/>
                  <a:gd name="T4" fmla="*/ 34 w 39"/>
                  <a:gd name="T5" fmla="*/ 5 h 40"/>
                  <a:gd name="T6" fmla="*/ 27 w 39"/>
                  <a:gd name="T7" fmla="*/ 2 h 40"/>
                  <a:gd name="T8" fmla="*/ 20 w 39"/>
                  <a:gd name="T9" fmla="*/ 0 h 40"/>
                  <a:gd name="T10" fmla="*/ 12 w 39"/>
                  <a:gd name="T11" fmla="*/ 2 h 40"/>
                  <a:gd name="T12" fmla="*/ 5 w 39"/>
                  <a:gd name="T13" fmla="*/ 5 h 40"/>
                  <a:gd name="T14" fmla="*/ 1 w 39"/>
                  <a:gd name="T15" fmla="*/ 12 h 40"/>
                  <a:gd name="T16" fmla="*/ 0 w 39"/>
                  <a:gd name="T17" fmla="*/ 21 h 40"/>
                  <a:gd name="T18" fmla="*/ 1 w 39"/>
                  <a:gd name="T19" fmla="*/ 27 h 40"/>
                  <a:gd name="T20" fmla="*/ 5 w 39"/>
                  <a:gd name="T21" fmla="*/ 34 h 40"/>
                  <a:gd name="T22" fmla="*/ 12 w 39"/>
                  <a:gd name="T23" fmla="*/ 40 h 40"/>
                  <a:gd name="T24" fmla="*/ 20 w 39"/>
                  <a:gd name="T25" fmla="*/ 40 h 40"/>
                  <a:gd name="T26" fmla="*/ 27 w 39"/>
                  <a:gd name="T27" fmla="*/ 40 h 40"/>
                  <a:gd name="T28" fmla="*/ 34 w 39"/>
                  <a:gd name="T29" fmla="*/ 34 h 40"/>
                  <a:gd name="T30" fmla="*/ 39 w 39"/>
                  <a:gd name="T31" fmla="*/ 27 h 40"/>
                  <a:gd name="T32" fmla="*/ 39 w 39"/>
                  <a:gd name="T33" fmla="*/ 21 h 40"/>
                  <a:gd name="T34" fmla="*/ 36 w 39"/>
                  <a:gd name="T35" fmla="*/ 21 h 40"/>
                  <a:gd name="T36" fmla="*/ 36 w 39"/>
                  <a:gd name="T37" fmla="*/ 26 h 40"/>
                  <a:gd name="T38" fmla="*/ 32 w 39"/>
                  <a:gd name="T39" fmla="*/ 33 h 40"/>
                  <a:gd name="T40" fmla="*/ 26 w 39"/>
                  <a:gd name="T41" fmla="*/ 36 h 40"/>
                  <a:gd name="T42" fmla="*/ 20 w 39"/>
                  <a:gd name="T43" fmla="*/ 36 h 40"/>
                  <a:gd name="T44" fmla="*/ 14 w 39"/>
                  <a:gd name="T45" fmla="*/ 36 h 40"/>
                  <a:gd name="T46" fmla="*/ 8 w 39"/>
                  <a:gd name="T47" fmla="*/ 33 h 40"/>
                  <a:gd name="T48" fmla="*/ 3 w 39"/>
                  <a:gd name="T49" fmla="*/ 26 h 40"/>
                  <a:gd name="T50" fmla="*/ 3 w 39"/>
                  <a:gd name="T51" fmla="*/ 21 h 40"/>
                  <a:gd name="T52" fmla="*/ 3 w 39"/>
                  <a:gd name="T53" fmla="*/ 14 h 40"/>
                  <a:gd name="T54" fmla="*/ 8 w 39"/>
                  <a:gd name="T55" fmla="*/ 8 h 40"/>
                  <a:gd name="T56" fmla="*/ 14 w 39"/>
                  <a:gd name="T57" fmla="*/ 5 h 40"/>
                  <a:gd name="T58" fmla="*/ 20 w 39"/>
                  <a:gd name="T59" fmla="*/ 3 h 40"/>
                  <a:gd name="T60" fmla="*/ 26 w 39"/>
                  <a:gd name="T61" fmla="*/ 5 h 40"/>
                  <a:gd name="T62" fmla="*/ 32 w 39"/>
                  <a:gd name="T63" fmla="*/ 8 h 40"/>
                  <a:gd name="T64" fmla="*/ 36 w 39"/>
                  <a:gd name="T65" fmla="*/ 14 h 40"/>
                  <a:gd name="T66" fmla="*/ 36 w 39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"/>
                  <a:gd name="T103" fmla="*/ 0 h 40"/>
                  <a:gd name="T104" fmla="*/ 39 w 39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" h="40">
                    <a:moveTo>
                      <a:pt x="39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39" y="21"/>
                    </a:lnTo>
                    <a:close/>
                    <a:moveTo>
                      <a:pt x="36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6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1"/>
                    </a:lnTo>
                    <a:lnTo>
                      <a:pt x="3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6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8" name="Freeform 29"/>
              <p:cNvSpPr>
                <a:spLocks noEditPoints="1"/>
              </p:cNvSpPr>
              <p:nvPr/>
            </p:nvSpPr>
            <p:spPr bwMode="auto">
              <a:xfrm>
                <a:off x="5180" y="2628"/>
                <a:ext cx="37" cy="36"/>
              </a:xfrm>
              <a:custGeom>
                <a:avLst/>
                <a:gdLst>
                  <a:gd name="T0" fmla="*/ 37 w 37"/>
                  <a:gd name="T1" fmla="*/ 19 h 36"/>
                  <a:gd name="T2" fmla="*/ 37 w 37"/>
                  <a:gd name="T3" fmla="*/ 10 h 36"/>
                  <a:gd name="T4" fmla="*/ 31 w 37"/>
                  <a:gd name="T5" fmla="*/ 5 h 36"/>
                  <a:gd name="T6" fmla="*/ 26 w 37"/>
                  <a:gd name="T7" fmla="*/ 1 h 36"/>
                  <a:gd name="T8" fmla="*/ 19 w 37"/>
                  <a:gd name="T9" fmla="*/ 0 h 36"/>
                  <a:gd name="T10" fmla="*/ 11 w 37"/>
                  <a:gd name="T11" fmla="*/ 1 h 36"/>
                  <a:gd name="T12" fmla="*/ 6 w 37"/>
                  <a:gd name="T13" fmla="*/ 5 h 36"/>
                  <a:gd name="T14" fmla="*/ 2 w 37"/>
                  <a:gd name="T15" fmla="*/ 10 h 36"/>
                  <a:gd name="T16" fmla="*/ 0 w 37"/>
                  <a:gd name="T17" fmla="*/ 19 h 36"/>
                  <a:gd name="T18" fmla="*/ 2 w 37"/>
                  <a:gd name="T19" fmla="*/ 25 h 36"/>
                  <a:gd name="T20" fmla="*/ 6 w 37"/>
                  <a:gd name="T21" fmla="*/ 31 h 36"/>
                  <a:gd name="T22" fmla="*/ 11 w 37"/>
                  <a:gd name="T23" fmla="*/ 36 h 36"/>
                  <a:gd name="T24" fmla="*/ 19 w 37"/>
                  <a:gd name="T25" fmla="*/ 36 h 36"/>
                  <a:gd name="T26" fmla="*/ 26 w 37"/>
                  <a:gd name="T27" fmla="*/ 36 h 36"/>
                  <a:gd name="T28" fmla="*/ 31 w 37"/>
                  <a:gd name="T29" fmla="*/ 31 h 36"/>
                  <a:gd name="T30" fmla="*/ 37 w 37"/>
                  <a:gd name="T31" fmla="*/ 25 h 36"/>
                  <a:gd name="T32" fmla="*/ 37 w 37"/>
                  <a:gd name="T33" fmla="*/ 19 h 36"/>
                  <a:gd name="T34" fmla="*/ 33 w 37"/>
                  <a:gd name="T35" fmla="*/ 19 h 36"/>
                  <a:gd name="T36" fmla="*/ 33 w 37"/>
                  <a:gd name="T37" fmla="*/ 24 h 36"/>
                  <a:gd name="T38" fmla="*/ 30 w 37"/>
                  <a:gd name="T39" fmla="*/ 29 h 36"/>
                  <a:gd name="T40" fmla="*/ 25 w 37"/>
                  <a:gd name="T41" fmla="*/ 32 h 36"/>
                  <a:gd name="T42" fmla="*/ 19 w 37"/>
                  <a:gd name="T43" fmla="*/ 34 h 36"/>
                  <a:gd name="T44" fmla="*/ 13 w 37"/>
                  <a:gd name="T45" fmla="*/ 32 h 36"/>
                  <a:gd name="T46" fmla="*/ 7 w 37"/>
                  <a:gd name="T47" fmla="*/ 29 h 36"/>
                  <a:gd name="T48" fmla="*/ 4 w 37"/>
                  <a:gd name="T49" fmla="*/ 24 h 36"/>
                  <a:gd name="T50" fmla="*/ 4 w 37"/>
                  <a:gd name="T51" fmla="*/ 19 h 36"/>
                  <a:gd name="T52" fmla="*/ 4 w 37"/>
                  <a:gd name="T53" fmla="*/ 12 h 36"/>
                  <a:gd name="T54" fmla="*/ 7 w 37"/>
                  <a:gd name="T55" fmla="*/ 6 h 36"/>
                  <a:gd name="T56" fmla="*/ 13 w 37"/>
                  <a:gd name="T57" fmla="*/ 3 h 36"/>
                  <a:gd name="T58" fmla="*/ 19 w 37"/>
                  <a:gd name="T59" fmla="*/ 3 h 36"/>
                  <a:gd name="T60" fmla="*/ 25 w 37"/>
                  <a:gd name="T61" fmla="*/ 3 h 36"/>
                  <a:gd name="T62" fmla="*/ 30 w 37"/>
                  <a:gd name="T63" fmla="*/ 6 h 36"/>
                  <a:gd name="T64" fmla="*/ 33 w 37"/>
                  <a:gd name="T65" fmla="*/ 12 h 36"/>
                  <a:gd name="T66" fmla="*/ 33 w 37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7"/>
                  <a:gd name="T103" fmla="*/ 0 h 36"/>
                  <a:gd name="T104" fmla="*/ 37 w 37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7" h="36">
                    <a:moveTo>
                      <a:pt x="37" y="19"/>
                    </a:moveTo>
                    <a:lnTo>
                      <a:pt x="37" y="10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1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7" y="25"/>
                    </a:lnTo>
                    <a:lnTo>
                      <a:pt x="37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7" y="29"/>
                    </a:lnTo>
                    <a:lnTo>
                      <a:pt x="4" y="24"/>
                    </a:lnTo>
                    <a:lnTo>
                      <a:pt x="4" y="19"/>
                    </a:lnTo>
                    <a:lnTo>
                      <a:pt x="4" y="12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9" name="Freeform 30"/>
              <p:cNvSpPr>
                <a:spLocks noEditPoints="1"/>
              </p:cNvSpPr>
              <p:nvPr/>
            </p:nvSpPr>
            <p:spPr bwMode="auto">
              <a:xfrm>
                <a:off x="5182" y="2629"/>
                <a:ext cx="33" cy="33"/>
              </a:xfrm>
              <a:custGeom>
                <a:avLst/>
                <a:gdLst>
                  <a:gd name="T0" fmla="*/ 33 w 33"/>
                  <a:gd name="T1" fmla="*/ 18 h 33"/>
                  <a:gd name="T2" fmla="*/ 33 w 33"/>
                  <a:gd name="T3" fmla="*/ 11 h 33"/>
                  <a:gd name="T4" fmla="*/ 29 w 33"/>
                  <a:gd name="T5" fmla="*/ 5 h 33"/>
                  <a:gd name="T6" fmla="*/ 23 w 33"/>
                  <a:gd name="T7" fmla="*/ 2 h 33"/>
                  <a:gd name="T8" fmla="*/ 17 w 33"/>
                  <a:gd name="T9" fmla="*/ 0 h 33"/>
                  <a:gd name="T10" fmla="*/ 11 w 33"/>
                  <a:gd name="T11" fmla="*/ 2 h 33"/>
                  <a:gd name="T12" fmla="*/ 5 w 33"/>
                  <a:gd name="T13" fmla="*/ 5 h 33"/>
                  <a:gd name="T14" fmla="*/ 0 w 33"/>
                  <a:gd name="T15" fmla="*/ 11 h 33"/>
                  <a:gd name="T16" fmla="*/ 0 w 33"/>
                  <a:gd name="T17" fmla="*/ 18 h 33"/>
                  <a:gd name="T18" fmla="*/ 0 w 33"/>
                  <a:gd name="T19" fmla="*/ 23 h 33"/>
                  <a:gd name="T20" fmla="*/ 5 w 33"/>
                  <a:gd name="T21" fmla="*/ 30 h 33"/>
                  <a:gd name="T22" fmla="*/ 11 w 33"/>
                  <a:gd name="T23" fmla="*/ 33 h 33"/>
                  <a:gd name="T24" fmla="*/ 17 w 33"/>
                  <a:gd name="T25" fmla="*/ 33 h 33"/>
                  <a:gd name="T26" fmla="*/ 23 w 33"/>
                  <a:gd name="T27" fmla="*/ 33 h 33"/>
                  <a:gd name="T28" fmla="*/ 29 w 33"/>
                  <a:gd name="T29" fmla="*/ 30 h 33"/>
                  <a:gd name="T30" fmla="*/ 33 w 33"/>
                  <a:gd name="T31" fmla="*/ 23 h 33"/>
                  <a:gd name="T32" fmla="*/ 33 w 33"/>
                  <a:gd name="T33" fmla="*/ 18 h 33"/>
                  <a:gd name="T34" fmla="*/ 29 w 33"/>
                  <a:gd name="T35" fmla="*/ 18 h 33"/>
                  <a:gd name="T36" fmla="*/ 29 w 33"/>
                  <a:gd name="T37" fmla="*/ 23 h 33"/>
                  <a:gd name="T38" fmla="*/ 26 w 33"/>
                  <a:gd name="T39" fmla="*/ 26 h 33"/>
                  <a:gd name="T40" fmla="*/ 23 w 33"/>
                  <a:gd name="T41" fmla="*/ 30 h 33"/>
                  <a:gd name="T42" fmla="*/ 17 w 33"/>
                  <a:gd name="T43" fmla="*/ 31 h 33"/>
                  <a:gd name="T44" fmla="*/ 12 w 33"/>
                  <a:gd name="T45" fmla="*/ 30 h 33"/>
                  <a:gd name="T46" fmla="*/ 7 w 33"/>
                  <a:gd name="T47" fmla="*/ 26 h 33"/>
                  <a:gd name="T48" fmla="*/ 4 w 33"/>
                  <a:gd name="T49" fmla="*/ 23 h 33"/>
                  <a:gd name="T50" fmla="*/ 4 w 33"/>
                  <a:gd name="T51" fmla="*/ 18 h 33"/>
                  <a:gd name="T52" fmla="*/ 4 w 33"/>
                  <a:gd name="T53" fmla="*/ 12 h 33"/>
                  <a:gd name="T54" fmla="*/ 7 w 33"/>
                  <a:gd name="T55" fmla="*/ 7 h 33"/>
                  <a:gd name="T56" fmla="*/ 12 w 33"/>
                  <a:gd name="T57" fmla="*/ 4 h 33"/>
                  <a:gd name="T58" fmla="*/ 17 w 33"/>
                  <a:gd name="T59" fmla="*/ 4 h 33"/>
                  <a:gd name="T60" fmla="*/ 23 w 33"/>
                  <a:gd name="T61" fmla="*/ 4 h 33"/>
                  <a:gd name="T62" fmla="*/ 26 w 33"/>
                  <a:gd name="T63" fmla="*/ 7 h 33"/>
                  <a:gd name="T64" fmla="*/ 29 w 33"/>
                  <a:gd name="T65" fmla="*/ 12 h 33"/>
                  <a:gd name="T66" fmla="*/ 29 w 33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3"/>
                  <a:gd name="T103" fmla="*/ 0 h 33"/>
                  <a:gd name="T104" fmla="*/ 33 w 33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3" h="33">
                    <a:moveTo>
                      <a:pt x="33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3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3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3" y="18"/>
                    </a:lnTo>
                    <a:close/>
                    <a:moveTo>
                      <a:pt x="29" y="18"/>
                    </a:moveTo>
                    <a:lnTo>
                      <a:pt x="29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0" name="Freeform 31"/>
              <p:cNvSpPr>
                <a:spLocks noEditPoints="1"/>
              </p:cNvSpPr>
              <p:nvPr/>
            </p:nvSpPr>
            <p:spPr bwMode="auto">
              <a:xfrm>
                <a:off x="5184" y="2631"/>
                <a:ext cx="29" cy="29"/>
              </a:xfrm>
              <a:custGeom>
                <a:avLst/>
                <a:gdLst>
                  <a:gd name="T0" fmla="*/ 29 w 29"/>
                  <a:gd name="T1" fmla="*/ 16 h 29"/>
                  <a:gd name="T2" fmla="*/ 29 w 29"/>
                  <a:gd name="T3" fmla="*/ 9 h 29"/>
                  <a:gd name="T4" fmla="*/ 26 w 29"/>
                  <a:gd name="T5" fmla="*/ 3 h 29"/>
                  <a:gd name="T6" fmla="*/ 21 w 29"/>
                  <a:gd name="T7" fmla="*/ 0 h 29"/>
                  <a:gd name="T8" fmla="*/ 15 w 29"/>
                  <a:gd name="T9" fmla="*/ 0 h 29"/>
                  <a:gd name="T10" fmla="*/ 9 w 29"/>
                  <a:gd name="T11" fmla="*/ 0 h 29"/>
                  <a:gd name="T12" fmla="*/ 3 w 29"/>
                  <a:gd name="T13" fmla="*/ 3 h 29"/>
                  <a:gd name="T14" fmla="*/ 0 w 29"/>
                  <a:gd name="T15" fmla="*/ 9 h 29"/>
                  <a:gd name="T16" fmla="*/ 0 w 29"/>
                  <a:gd name="T17" fmla="*/ 16 h 29"/>
                  <a:gd name="T18" fmla="*/ 0 w 29"/>
                  <a:gd name="T19" fmla="*/ 21 h 29"/>
                  <a:gd name="T20" fmla="*/ 3 w 29"/>
                  <a:gd name="T21" fmla="*/ 26 h 29"/>
                  <a:gd name="T22" fmla="*/ 9 w 29"/>
                  <a:gd name="T23" fmla="*/ 29 h 29"/>
                  <a:gd name="T24" fmla="*/ 15 w 29"/>
                  <a:gd name="T25" fmla="*/ 29 h 29"/>
                  <a:gd name="T26" fmla="*/ 21 w 29"/>
                  <a:gd name="T27" fmla="*/ 29 h 29"/>
                  <a:gd name="T28" fmla="*/ 26 w 29"/>
                  <a:gd name="T29" fmla="*/ 26 h 29"/>
                  <a:gd name="T30" fmla="*/ 29 w 29"/>
                  <a:gd name="T31" fmla="*/ 21 h 29"/>
                  <a:gd name="T32" fmla="*/ 29 w 29"/>
                  <a:gd name="T33" fmla="*/ 16 h 29"/>
                  <a:gd name="T34" fmla="*/ 26 w 29"/>
                  <a:gd name="T35" fmla="*/ 16 h 29"/>
                  <a:gd name="T36" fmla="*/ 26 w 29"/>
                  <a:gd name="T37" fmla="*/ 19 h 29"/>
                  <a:gd name="T38" fmla="*/ 22 w 29"/>
                  <a:gd name="T39" fmla="*/ 24 h 29"/>
                  <a:gd name="T40" fmla="*/ 19 w 29"/>
                  <a:gd name="T41" fmla="*/ 26 h 29"/>
                  <a:gd name="T42" fmla="*/ 15 w 29"/>
                  <a:gd name="T43" fmla="*/ 28 h 29"/>
                  <a:gd name="T44" fmla="*/ 10 w 29"/>
                  <a:gd name="T45" fmla="*/ 26 h 29"/>
                  <a:gd name="T46" fmla="*/ 7 w 29"/>
                  <a:gd name="T47" fmla="*/ 24 h 29"/>
                  <a:gd name="T48" fmla="*/ 3 w 29"/>
                  <a:gd name="T49" fmla="*/ 19 h 29"/>
                  <a:gd name="T50" fmla="*/ 3 w 29"/>
                  <a:gd name="T51" fmla="*/ 16 h 29"/>
                  <a:gd name="T52" fmla="*/ 3 w 29"/>
                  <a:gd name="T53" fmla="*/ 10 h 29"/>
                  <a:gd name="T54" fmla="*/ 7 w 29"/>
                  <a:gd name="T55" fmla="*/ 7 h 29"/>
                  <a:gd name="T56" fmla="*/ 10 w 29"/>
                  <a:gd name="T57" fmla="*/ 3 h 29"/>
                  <a:gd name="T58" fmla="*/ 15 w 29"/>
                  <a:gd name="T59" fmla="*/ 3 h 29"/>
                  <a:gd name="T60" fmla="*/ 19 w 29"/>
                  <a:gd name="T61" fmla="*/ 3 h 29"/>
                  <a:gd name="T62" fmla="*/ 22 w 29"/>
                  <a:gd name="T63" fmla="*/ 7 h 29"/>
                  <a:gd name="T64" fmla="*/ 26 w 29"/>
                  <a:gd name="T65" fmla="*/ 10 h 29"/>
                  <a:gd name="T66" fmla="*/ 26 w 29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9"/>
                  <a:gd name="T103" fmla="*/ 0 h 29"/>
                  <a:gd name="T104" fmla="*/ 29 w 29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9" h="29">
                    <a:moveTo>
                      <a:pt x="29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3" y="26"/>
                    </a:lnTo>
                    <a:lnTo>
                      <a:pt x="9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29" y="16"/>
                    </a:lnTo>
                    <a:close/>
                    <a:moveTo>
                      <a:pt x="26" y="16"/>
                    </a:moveTo>
                    <a:lnTo>
                      <a:pt x="26" y="19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6" y="10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1" name="Freeform 32"/>
              <p:cNvSpPr>
                <a:spLocks noEditPoints="1"/>
              </p:cNvSpPr>
              <p:nvPr/>
            </p:nvSpPr>
            <p:spPr bwMode="auto">
              <a:xfrm>
                <a:off x="5186" y="2633"/>
                <a:ext cx="25" cy="27"/>
              </a:xfrm>
              <a:custGeom>
                <a:avLst/>
                <a:gdLst>
                  <a:gd name="T0" fmla="*/ 25 w 25"/>
                  <a:gd name="T1" fmla="*/ 14 h 27"/>
                  <a:gd name="T2" fmla="*/ 25 w 25"/>
                  <a:gd name="T3" fmla="*/ 8 h 27"/>
                  <a:gd name="T4" fmla="*/ 22 w 25"/>
                  <a:gd name="T5" fmla="*/ 3 h 27"/>
                  <a:gd name="T6" fmla="*/ 19 w 25"/>
                  <a:gd name="T7" fmla="*/ 0 h 27"/>
                  <a:gd name="T8" fmla="*/ 13 w 25"/>
                  <a:gd name="T9" fmla="*/ 0 h 27"/>
                  <a:gd name="T10" fmla="*/ 8 w 25"/>
                  <a:gd name="T11" fmla="*/ 0 h 27"/>
                  <a:gd name="T12" fmla="*/ 3 w 25"/>
                  <a:gd name="T13" fmla="*/ 3 h 27"/>
                  <a:gd name="T14" fmla="*/ 0 w 25"/>
                  <a:gd name="T15" fmla="*/ 8 h 27"/>
                  <a:gd name="T16" fmla="*/ 0 w 25"/>
                  <a:gd name="T17" fmla="*/ 14 h 27"/>
                  <a:gd name="T18" fmla="*/ 0 w 25"/>
                  <a:gd name="T19" fmla="*/ 19 h 27"/>
                  <a:gd name="T20" fmla="*/ 3 w 25"/>
                  <a:gd name="T21" fmla="*/ 22 h 27"/>
                  <a:gd name="T22" fmla="*/ 8 w 25"/>
                  <a:gd name="T23" fmla="*/ 26 h 27"/>
                  <a:gd name="T24" fmla="*/ 13 w 25"/>
                  <a:gd name="T25" fmla="*/ 27 h 27"/>
                  <a:gd name="T26" fmla="*/ 19 w 25"/>
                  <a:gd name="T27" fmla="*/ 26 h 27"/>
                  <a:gd name="T28" fmla="*/ 22 w 25"/>
                  <a:gd name="T29" fmla="*/ 22 h 27"/>
                  <a:gd name="T30" fmla="*/ 25 w 25"/>
                  <a:gd name="T31" fmla="*/ 19 h 27"/>
                  <a:gd name="T32" fmla="*/ 25 w 25"/>
                  <a:gd name="T33" fmla="*/ 14 h 27"/>
                  <a:gd name="T34" fmla="*/ 24 w 25"/>
                  <a:gd name="T35" fmla="*/ 14 h 27"/>
                  <a:gd name="T36" fmla="*/ 22 w 25"/>
                  <a:gd name="T37" fmla="*/ 17 h 27"/>
                  <a:gd name="T38" fmla="*/ 20 w 25"/>
                  <a:gd name="T39" fmla="*/ 20 h 27"/>
                  <a:gd name="T40" fmla="*/ 17 w 25"/>
                  <a:gd name="T41" fmla="*/ 22 h 27"/>
                  <a:gd name="T42" fmla="*/ 13 w 25"/>
                  <a:gd name="T43" fmla="*/ 24 h 27"/>
                  <a:gd name="T44" fmla="*/ 8 w 25"/>
                  <a:gd name="T45" fmla="*/ 22 h 27"/>
                  <a:gd name="T46" fmla="*/ 5 w 25"/>
                  <a:gd name="T47" fmla="*/ 20 h 27"/>
                  <a:gd name="T48" fmla="*/ 3 w 25"/>
                  <a:gd name="T49" fmla="*/ 17 h 27"/>
                  <a:gd name="T50" fmla="*/ 3 w 25"/>
                  <a:gd name="T51" fmla="*/ 14 h 27"/>
                  <a:gd name="T52" fmla="*/ 3 w 25"/>
                  <a:gd name="T53" fmla="*/ 8 h 27"/>
                  <a:gd name="T54" fmla="*/ 5 w 25"/>
                  <a:gd name="T55" fmla="*/ 5 h 27"/>
                  <a:gd name="T56" fmla="*/ 8 w 25"/>
                  <a:gd name="T57" fmla="*/ 3 h 27"/>
                  <a:gd name="T58" fmla="*/ 13 w 25"/>
                  <a:gd name="T59" fmla="*/ 3 h 27"/>
                  <a:gd name="T60" fmla="*/ 17 w 25"/>
                  <a:gd name="T61" fmla="*/ 3 h 27"/>
                  <a:gd name="T62" fmla="*/ 20 w 25"/>
                  <a:gd name="T63" fmla="*/ 5 h 27"/>
                  <a:gd name="T64" fmla="*/ 22 w 25"/>
                  <a:gd name="T65" fmla="*/ 8 h 27"/>
                  <a:gd name="T66" fmla="*/ 24 w 25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7"/>
                  <a:gd name="T104" fmla="*/ 25 w 25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7">
                    <a:moveTo>
                      <a:pt x="25" y="14"/>
                    </a:moveTo>
                    <a:lnTo>
                      <a:pt x="25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5" y="19"/>
                    </a:lnTo>
                    <a:lnTo>
                      <a:pt x="25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2" name="Freeform 33"/>
              <p:cNvSpPr>
                <a:spLocks noEditPoints="1"/>
              </p:cNvSpPr>
              <p:nvPr/>
            </p:nvSpPr>
            <p:spPr bwMode="auto">
              <a:xfrm>
                <a:off x="5187" y="2634"/>
                <a:ext cx="23" cy="25"/>
              </a:xfrm>
              <a:custGeom>
                <a:avLst/>
                <a:gdLst>
                  <a:gd name="T0" fmla="*/ 23 w 23"/>
                  <a:gd name="T1" fmla="*/ 13 h 25"/>
                  <a:gd name="T2" fmla="*/ 23 w 23"/>
                  <a:gd name="T3" fmla="*/ 7 h 25"/>
                  <a:gd name="T4" fmla="*/ 19 w 23"/>
                  <a:gd name="T5" fmla="*/ 4 h 25"/>
                  <a:gd name="T6" fmla="*/ 16 w 23"/>
                  <a:gd name="T7" fmla="*/ 0 h 25"/>
                  <a:gd name="T8" fmla="*/ 12 w 23"/>
                  <a:gd name="T9" fmla="*/ 0 h 25"/>
                  <a:gd name="T10" fmla="*/ 7 w 23"/>
                  <a:gd name="T11" fmla="*/ 0 h 25"/>
                  <a:gd name="T12" fmla="*/ 4 w 23"/>
                  <a:gd name="T13" fmla="*/ 4 h 25"/>
                  <a:gd name="T14" fmla="*/ 0 w 23"/>
                  <a:gd name="T15" fmla="*/ 7 h 25"/>
                  <a:gd name="T16" fmla="*/ 0 w 23"/>
                  <a:gd name="T17" fmla="*/ 13 h 25"/>
                  <a:gd name="T18" fmla="*/ 0 w 23"/>
                  <a:gd name="T19" fmla="*/ 16 h 25"/>
                  <a:gd name="T20" fmla="*/ 4 w 23"/>
                  <a:gd name="T21" fmla="*/ 21 h 25"/>
                  <a:gd name="T22" fmla="*/ 7 w 23"/>
                  <a:gd name="T23" fmla="*/ 23 h 25"/>
                  <a:gd name="T24" fmla="*/ 12 w 23"/>
                  <a:gd name="T25" fmla="*/ 25 h 25"/>
                  <a:gd name="T26" fmla="*/ 16 w 23"/>
                  <a:gd name="T27" fmla="*/ 23 h 25"/>
                  <a:gd name="T28" fmla="*/ 19 w 23"/>
                  <a:gd name="T29" fmla="*/ 21 h 25"/>
                  <a:gd name="T30" fmla="*/ 23 w 23"/>
                  <a:gd name="T31" fmla="*/ 16 h 25"/>
                  <a:gd name="T32" fmla="*/ 23 w 23"/>
                  <a:gd name="T33" fmla="*/ 13 h 25"/>
                  <a:gd name="T34" fmla="*/ 21 w 23"/>
                  <a:gd name="T35" fmla="*/ 13 h 25"/>
                  <a:gd name="T36" fmla="*/ 19 w 23"/>
                  <a:gd name="T37" fmla="*/ 16 h 25"/>
                  <a:gd name="T38" fmla="*/ 18 w 23"/>
                  <a:gd name="T39" fmla="*/ 18 h 25"/>
                  <a:gd name="T40" fmla="*/ 16 w 23"/>
                  <a:gd name="T41" fmla="*/ 19 h 25"/>
                  <a:gd name="T42" fmla="*/ 12 w 23"/>
                  <a:gd name="T43" fmla="*/ 21 h 25"/>
                  <a:gd name="T44" fmla="*/ 9 w 23"/>
                  <a:gd name="T45" fmla="*/ 19 h 25"/>
                  <a:gd name="T46" fmla="*/ 6 w 23"/>
                  <a:gd name="T47" fmla="*/ 18 h 25"/>
                  <a:gd name="T48" fmla="*/ 4 w 23"/>
                  <a:gd name="T49" fmla="*/ 16 h 25"/>
                  <a:gd name="T50" fmla="*/ 4 w 23"/>
                  <a:gd name="T51" fmla="*/ 13 h 25"/>
                  <a:gd name="T52" fmla="*/ 4 w 23"/>
                  <a:gd name="T53" fmla="*/ 9 h 25"/>
                  <a:gd name="T54" fmla="*/ 6 w 23"/>
                  <a:gd name="T55" fmla="*/ 6 h 25"/>
                  <a:gd name="T56" fmla="*/ 9 w 23"/>
                  <a:gd name="T57" fmla="*/ 4 h 25"/>
                  <a:gd name="T58" fmla="*/ 12 w 23"/>
                  <a:gd name="T59" fmla="*/ 4 h 25"/>
                  <a:gd name="T60" fmla="*/ 16 w 23"/>
                  <a:gd name="T61" fmla="*/ 4 h 25"/>
                  <a:gd name="T62" fmla="*/ 18 w 23"/>
                  <a:gd name="T63" fmla="*/ 6 h 25"/>
                  <a:gd name="T64" fmla="*/ 19 w 23"/>
                  <a:gd name="T65" fmla="*/ 9 h 25"/>
                  <a:gd name="T66" fmla="*/ 21 w 23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3"/>
                  <a:gd name="T103" fmla="*/ 0 h 25"/>
                  <a:gd name="T104" fmla="*/ 23 w 23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3" h="25">
                    <a:moveTo>
                      <a:pt x="23" y="13"/>
                    </a:moveTo>
                    <a:lnTo>
                      <a:pt x="23" y="7"/>
                    </a:lnTo>
                    <a:lnTo>
                      <a:pt x="19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19" y="21"/>
                    </a:lnTo>
                    <a:lnTo>
                      <a:pt x="23" y="16"/>
                    </a:lnTo>
                    <a:lnTo>
                      <a:pt x="23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3" name="Freeform 34"/>
              <p:cNvSpPr>
                <a:spLocks noEditPoints="1"/>
              </p:cNvSpPr>
              <p:nvPr/>
            </p:nvSpPr>
            <p:spPr bwMode="auto">
              <a:xfrm>
                <a:off x="5189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5 w 21"/>
                  <a:gd name="T11" fmla="*/ 0 h 21"/>
                  <a:gd name="T12" fmla="*/ 2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2 w 21"/>
                  <a:gd name="T21" fmla="*/ 17 h 21"/>
                  <a:gd name="T22" fmla="*/ 5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4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4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7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4" name="Freeform 35"/>
              <p:cNvSpPr>
                <a:spLocks noEditPoints="1"/>
              </p:cNvSpPr>
              <p:nvPr/>
            </p:nvSpPr>
            <p:spPr bwMode="auto">
              <a:xfrm>
                <a:off x="5191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3 w 17"/>
                  <a:gd name="T41" fmla="*/ 12 h 17"/>
                  <a:gd name="T42" fmla="*/ 3 w 17"/>
                  <a:gd name="T43" fmla="*/ 9 h 17"/>
                  <a:gd name="T44" fmla="*/ 3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5" name="Freeform 36"/>
              <p:cNvSpPr>
                <a:spLocks noEditPoints="1"/>
              </p:cNvSpPr>
              <p:nvPr/>
            </p:nvSpPr>
            <p:spPr bwMode="auto">
              <a:xfrm>
                <a:off x="5193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2 w 13"/>
                  <a:gd name="T3" fmla="*/ 3 h 13"/>
                  <a:gd name="T4" fmla="*/ 10 w 13"/>
                  <a:gd name="T5" fmla="*/ 1 h 13"/>
                  <a:gd name="T6" fmla="*/ 8 w 13"/>
                  <a:gd name="T7" fmla="*/ 0 h 13"/>
                  <a:gd name="T8" fmla="*/ 6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6 w 13"/>
                  <a:gd name="T25" fmla="*/ 13 h 13"/>
                  <a:gd name="T26" fmla="*/ 8 w 13"/>
                  <a:gd name="T27" fmla="*/ 12 h 13"/>
                  <a:gd name="T28" fmla="*/ 10 w 13"/>
                  <a:gd name="T29" fmla="*/ 10 h 13"/>
                  <a:gd name="T30" fmla="*/ 12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6 w 13"/>
                  <a:gd name="T39" fmla="*/ 10 h 13"/>
                  <a:gd name="T40" fmla="*/ 3 w 13"/>
                  <a:gd name="T41" fmla="*/ 8 h 13"/>
                  <a:gd name="T42" fmla="*/ 3 w 13"/>
                  <a:gd name="T43" fmla="*/ 7 h 13"/>
                  <a:gd name="T44" fmla="*/ 3 w 13"/>
                  <a:gd name="T45" fmla="*/ 3 h 13"/>
                  <a:gd name="T46" fmla="*/ 6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2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6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6" name="Freeform 37"/>
              <p:cNvSpPr>
                <a:spLocks/>
              </p:cNvSpPr>
              <p:nvPr/>
            </p:nvSpPr>
            <p:spPr bwMode="auto">
              <a:xfrm>
                <a:off x="5194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0 w 11"/>
                  <a:gd name="T7" fmla="*/ 2 h 11"/>
                  <a:gd name="T8" fmla="*/ 0 w 11"/>
                  <a:gd name="T9" fmla="*/ 6 h 11"/>
                  <a:gd name="T10" fmla="*/ 0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7" name="Freeform 38"/>
              <p:cNvSpPr>
                <a:spLocks/>
              </p:cNvSpPr>
              <p:nvPr/>
            </p:nvSpPr>
            <p:spPr bwMode="auto">
              <a:xfrm>
                <a:off x="5196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8" name="Freeform 39"/>
              <p:cNvSpPr>
                <a:spLocks/>
              </p:cNvSpPr>
              <p:nvPr/>
            </p:nvSpPr>
            <p:spPr bwMode="auto">
              <a:xfrm>
                <a:off x="5198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9" name="Freeform 40"/>
              <p:cNvSpPr>
                <a:spLocks/>
              </p:cNvSpPr>
              <p:nvPr/>
            </p:nvSpPr>
            <p:spPr bwMode="auto">
              <a:xfrm>
                <a:off x="5177" y="2600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6 w 43"/>
                  <a:gd name="T3" fmla="*/ 93 h 93"/>
                  <a:gd name="T4" fmla="*/ 33 w 43"/>
                  <a:gd name="T5" fmla="*/ 81 h 93"/>
                  <a:gd name="T6" fmla="*/ 38 w 43"/>
                  <a:gd name="T7" fmla="*/ 71 h 93"/>
                  <a:gd name="T8" fmla="*/ 41 w 43"/>
                  <a:gd name="T9" fmla="*/ 59 h 93"/>
                  <a:gd name="T10" fmla="*/ 43 w 43"/>
                  <a:gd name="T11" fmla="*/ 47 h 93"/>
                  <a:gd name="T12" fmla="*/ 41 w 43"/>
                  <a:gd name="T13" fmla="*/ 34 h 93"/>
                  <a:gd name="T14" fmla="*/ 38 w 43"/>
                  <a:gd name="T15" fmla="*/ 24 h 93"/>
                  <a:gd name="T16" fmla="*/ 33 w 43"/>
                  <a:gd name="T17" fmla="*/ 12 h 93"/>
                  <a:gd name="T18" fmla="*/ 26 w 43"/>
                  <a:gd name="T19" fmla="*/ 0 h 93"/>
                  <a:gd name="T20" fmla="*/ 17 w 43"/>
                  <a:gd name="T21" fmla="*/ 0 h 93"/>
                  <a:gd name="T22" fmla="*/ 10 w 43"/>
                  <a:gd name="T23" fmla="*/ 12 h 93"/>
                  <a:gd name="T24" fmla="*/ 5 w 43"/>
                  <a:gd name="T25" fmla="*/ 24 h 93"/>
                  <a:gd name="T26" fmla="*/ 2 w 43"/>
                  <a:gd name="T27" fmla="*/ 34 h 93"/>
                  <a:gd name="T28" fmla="*/ 0 w 43"/>
                  <a:gd name="T29" fmla="*/ 47 h 93"/>
                  <a:gd name="T30" fmla="*/ 2 w 43"/>
                  <a:gd name="T31" fmla="*/ 59 h 93"/>
                  <a:gd name="T32" fmla="*/ 5 w 43"/>
                  <a:gd name="T33" fmla="*/ 71 h 93"/>
                  <a:gd name="T34" fmla="*/ 10 w 43"/>
                  <a:gd name="T35" fmla="*/ 81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3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4"/>
                    </a:lnTo>
                    <a:lnTo>
                      <a:pt x="2" y="34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10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0" name="Freeform 41"/>
              <p:cNvSpPr>
                <a:spLocks noEditPoints="1"/>
              </p:cNvSpPr>
              <p:nvPr/>
            </p:nvSpPr>
            <p:spPr bwMode="auto">
              <a:xfrm>
                <a:off x="5106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9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9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1" name="Freeform 42"/>
              <p:cNvSpPr>
                <a:spLocks noEditPoints="1"/>
              </p:cNvSpPr>
              <p:nvPr/>
            </p:nvSpPr>
            <p:spPr bwMode="auto">
              <a:xfrm>
                <a:off x="5104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3 w 14"/>
                  <a:gd name="T3" fmla="*/ 93 h 93"/>
                  <a:gd name="T4" fmla="*/ 13 w 14"/>
                  <a:gd name="T5" fmla="*/ 91 h 93"/>
                  <a:gd name="T6" fmla="*/ 14 w 14"/>
                  <a:gd name="T7" fmla="*/ 90 h 93"/>
                  <a:gd name="T8" fmla="*/ 11 w 14"/>
                  <a:gd name="T9" fmla="*/ 90 h 93"/>
                  <a:gd name="T10" fmla="*/ 7 w 14"/>
                  <a:gd name="T11" fmla="*/ 90 h 93"/>
                  <a:gd name="T12" fmla="*/ 4 w 14"/>
                  <a:gd name="T13" fmla="*/ 90 h 93"/>
                  <a:gd name="T14" fmla="*/ 0 w 14"/>
                  <a:gd name="T15" fmla="*/ 90 h 93"/>
                  <a:gd name="T16" fmla="*/ 2 w 14"/>
                  <a:gd name="T17" fmla="*/ 91 h 93"/>
                  <a:gd name="T18" fmla="*/ 2 w 14"/>
                  <a:gd name="T19" fmla="*/ 93 h 93"/>
                  <a:gd name="T20" fmla="*/ 14 w 14"/>
                  <a:gd name="T21" fmla="*/ 2 h 93"/>
                  <a:gd name="T22" fmla="*/ 13 w 14"/>
                  <a:gd name="T23" fmla="*/ 0 h 93"/>
                  <a:gd name="T24" fmla="*/ 13 w 14"/>
                  <a:gd name="T25" fmla="*/ 0 h 93"/>
                  <a:gd name="T26" fmla="*/ 2 w 14"/>
                  <a:gd name="T27" fmla="*/ 0 h 93"/>
                  <a:gd name="T28" fmla="*/ 2 w 14"/>
                  <a:gd name="T29" fmla="*/ 0 h 93"/>
                  <a:gd name="T30" fmla="*/ 0 w 14"/>
                  <a:gd name="T31" fmla="*/ 2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3" y="93"/>
                    </a:lnTo>
                    <a:lnTo>
                      <a:pt x="13" y="91"/>
                    </a:lnTo>
                    <a:lnTo>
                      <a:pt x="14" y="90"/>
                    </a:lnTo>
                    <a:lnTo>
                      <a:pt x="11" y="90"/>
                    </a:lnTo>
                    <a:lnTo>
                      <a:pt x="7" y="90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2" name="Freeform 43"/>
              <p:cNvSpPr>
                <a:spLocks noEditPoints="1"/>
              </p:cNvSpPr>
              <p:nvPr/>
            </p:nvSpPr>
            <p:spPr bwMode="auto">
              <a:xfrm>
                <a:off x="5103" y="2600"/>
                <a:ext cx="17" cy="91"/>
              </a:xfrm>
              <a:custGeom>
                <a:avLst/>
                <a:gdLst>
                  <a:gd name="T0" fmla="*/ 14 w 17"/>
                  <a:gd name="T1" fmla="*/ 0 h 91"/>
                  <a:gd name="T2" fmla="*/ 12 w 17"/>
                  <a:gd name="T3" fmla="*/ 0 h 91"/>
                  <a:gd name="T4" fmla="*/ 8 w 17"/>
                  <a:gd name="T5" fmla="*/ 0 h 91"/>
                  <a:gd name="T6" fmla="*/ 5 w 17"/>
                  <a:gd name="T7" fmla="*/ 0 h 91"/>
                  <a:gd name="T8" fmla="*/ 3 w 17"/>
                  <a:gd name="T9" fmla="*/ 0 h 91"/>
                  <a:gd name="T10" fmla="*/ 1 w 17"/>
                  <a:gd name="T11" fmla="*/ 2 h 91"/>
                  <a:gd name="T12" fmla="*/ 0 w 17"/>
                  <a:gd name="T13" fmla="*/ 3 h 91"/>
                  <a:gd name="T14" fmla="*/ 5 w 17"/>
                  <a:gd name="T15" fmla="*/ 3 h 91"/>
                  <a:gd name="T16" fmla="*/ 8 w 17"/>
                  <a:gd name="T17" fmla="*/ 3 h 91"/>
                  <a:gd name="T18" fmla="*/ 12 w 17"/>
                  <a:gd name="T19" fmla="*/ 3 h 91"/>
                  <a:gd name="T20" fmla="*/ 17 w 17"/>
                  <a:gd name="T21" fmla="*/ 3 h 91"/>
                  <a:gd name="T22" fmla="*/ 15 w 17"/>
                  <a:gd name="T23" fmla="*/ 2 h 91"/>
                  <a:gd name="T24" fmla="*/ 14 w 17"/>
                  <a:gd name="T25" fmla="*/ 0 h 91"/>
                  <a:gd name="T26" fmla="*/ 3 w 17"/>
                  <a:gd name="T27" fmla="*/ 91 h 91"/>
                  <a:gd name="T28" fmla="*/ 5 w 17"/>
                  <a:gd name="T29" fmla="*/ 91 h 91"/>
                  <a:gd name="T30" fmla="*/ 8 w 17"/>
                  <a:gd name="T31" fmla="*/ 91 h 91"/>
                  <a:gd name="T32" fmla="*/ 12 w 17"/>
                  <a:gd name="T33" fmla="*/ 91 h 91"/>
                  <a:gd name="T34" fmla="*/ 14 w 17"/>
                  <a:gd name="T35" fmla="*/ 91 h 91"/>
                  <a:gd name="T36" fmla="*/ 15 w 17"/>
                  <a:gd name="T37" fmla="*/ 90 h 91"/>
                  <a:gd name="T38" fmla="*/ 17 w 17"/>
                  <a:gd name="T39" fmla="*/ 88 h 91"/>
                  <a:gd name="T40" fmla="*/ 12 w 17"/>
                  <a:gd name="T41" fmla="*/ 88 h 91"/>
                  <a:gd name="T42" fmla="*/ 8 w 17"/>
                  <a:gd name="T43" fmla="*/ 88 h 91"/>
                  <a:gd name="T44" fmla="*/ 5 w 17"/>
                  <a:gd name="T45" fmla="*/ 88 h 91"/>
                  <a:gd name="T46" fmla="*/ 0 w 17"/>
                  <a:gd name="T47" fmla="*/ 88 h 91"/>
                  <a:gd name="T48" fmla="*/ 1 w 17"/>
                  <a:gd name="T49" fmla="*/ 90 h 91"/>
                  <a:gd name="T50" fmla="*/ 3 w 17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1"/>
                  <a:gd name="T80" fmla="*/ 17 w 1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1">
                    <a:moveTo>
                      <a:pt x="14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2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3" name="Freeform 44"/>
              <p:cNvSpPr>
                <a:spLocks noEditPoints="1"/>
              </p:cNvSpPr>
              <p:nvPr/>
            </p:nvSpPr>
            <p:spPr bwMode="auto">
              <a:xfrm>
                <a:off x="5103" y="2602"/>
                <a:ext cx="17" cy="88"/>
              </a:xfrm>
              <a:custGeom>
                <a:avLst/>
                <a:gdLst>
                  <a:gd name="T0" fmla="*/ 15 w 17"/>
                  <a:gd name="T1" fmla="*/ 0 h 88"/>
                  <a:gd name="T2" fmla="*/ 12 w 17"/>
                  <a:gd name="T3" fmla="*/ 0 h 88"/>
                  <a:gd name="T4" fmla="*/ 8 w 17"/>
                  <a:gd name="T5" fmla="*/ 0 h 88"/>
                  <a:gd name="T6" fmla="*/ 5 w 17"/>
                  <a:gd name="T7" fmla="*/ 0 h 88"/>
                  <a:gd name="T8" fmla="*/ 1 w 17"/>
                  <a:gd name="T9" fmla="*/ 0 h 88"/>
                  <a:gd name="T10" fmla="*/ 0 w 17"/>
                  <a:gd name="T11" fmla="*/ 1 h 88"/>
                  <a:gd name="T12" fmla="*/ 0 w 17"/>
                  <a:gd name="T13" fmla="*/ 3 h 88"/>
                  <a:gd name="T14" fmla="*/ 3 w 17"/>
                  <a:gd name="T15" fmla="*/ 3 h 88"/>
                  <a:gd name="T16" fmla="*/ 8 w 17"/>
                  <a:gd name="T17" fmla="*/ 3 h 88"/>
                  <a:gd name="T18" fmla="*/ 14 w 17"/>
                  <a:gd name="T19" fmla="*/ 3 h 88"/>
                  <a:gd name="T20" fmla="*/ 17 w 17"/>
                  <a:gd name="T21" fmla="*/ 3 h 88"/>
                  <a:gd name="T22" fmla="*/ 17 w 17"/>
                  <a:gd name="T23" fmla="*/ 1 h 88"/>
                  <a:gd name="T24" fmla="*/ 15 w 17"/>
                  <a:gd name="T25" fmla="*/ 0 h 88"/>
                  <a:gd name="T26" fmla="*/ 1 w 17"/>
                  <a:gd name="T27" fmla="*/ 88 h 88"/>
                  <a:gd name="T28" fmla="*/ 5 w 17"/>
                  <a:gd name="T29" fmla="*/ 88 h 88"/>
                  <a:gd name="T30" fmla="*/ 8 w 17"/>
                  <a:gd name="T31" fmla="*/ 88 h 88"/>
                  <a:gd name="T32" fmla="*/ 12 w 17"/>
                  <a:gd name="T33" fmla="*/ 88 h 88"/>
                  <a:gd name="T34" fmla="*/ 15 w 17"/>
                  <a:gd name="T35" fmla="*/ 88 h 88"/>
                  <a:gd name="T36" fmla="*/ 17 w 17"/>
                  <a:gd name="T37" fmla="*/ 86 h 88"/>
                  <a:gd name="T38" fmla="*/ 17 w 17"/>
                  <a:gd name="T39" fmla="*/ 84 h 88"/>
                  <a:gd name="T40" fmla="*/ 14 w 17"/>
                  <a:gd name="T41" fmla="*/ 84 h 88"/>
                  <a:gd name="T42" fmla="*/ 8 w 17"/>
                  <a:gd name="T43" fmla="*/ 84 h 88"/>
                  <a:gd name="T44" fmla="*/ 3 w 17"/>
                  <a:gd name="T45" fmla="*/ 84 h 88"/>
                  <a:gd name="T46" fmla="*/ 0 w 17"/>
                  <a:gd name="T47" fmla="*/ 84 h 88"/>
                  <a:gd name="T48" fmla="*/ 0 w 17"/>
                  <a:gd name="T49" fmla="*/ 86 h 88"/>
                  <a:gd name="T50" fmla="*/ 1 w 17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88"/>
                  <a:gd name="T80" fmla="*/ 17 w 1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4" y="84"/>
                    </a:lnTo>
                    <a:lnTo>
                      <a:pt x="8" y="84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4" name="Freeform 45"/>
              <p:cNvSpPr>
                <a:spLocks noEditPoints="1"/>
              </p:cNvSpPr>
              <p:nvPr/>
            </p:nvSpPr>
            <p:spPr bwMode="auto">
              <a:xfrm>
                <a:off x="5101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9 w 21"/>
                  <a:gd name="T25" fmla="*/ 0 h 85"/>
                  <a:gd name="T26" fmla="*/ 2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9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9" y="0"/>
                    </a:lnTo>
                    <a:close/>
                    <a:moveTo>
                      <a:pt x="2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5" name="Freeform 46"/>
              <p:cNvSpPr>
                <a:spLocks noEditPoints="1"/>
              </p:cNvSpPr>
              <p:nvPr/>
            </p:nvSpPr>
            <p:spPr bwMode="auto">
              <a:xfrm>
                <a:off x="5099" y="2605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8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4 h 81"/>
                  <a:gd name="T12" fmla="*/ 2 w 24"/>
                  <a:gd name="T13" fmla="*/ 5 h 81"/>
                  <a:gd name="T14" fmla="*/ 7 w 24"/>
                  <a:gd name="T15" fmla="*/ 4 h 81"/>
                  <a:gd name="T16" fmla="*/ 12 w 24"/>
                  <a:gd name="T17" fmla="*/ 4 h 81"/>
                  <a:gd name="T18" fmla="*/ 18 w 24"/>
                  <a:gd name="T19" fmla="*/ 4 h 81"/>
                  <a:gd name="T20" fmla="*/ 24 w 24"/>
                  <a:gd name="T21" fmla="*/ 5 h 81"/>
                  <a:gd name="T22" fmla="*/ 23 w 24"/>
                  <a:gd name="T23" fmla="*/ 4 h 81"/>
                  <a:gd name="T24" fmla="*/ 21 w 24"/>
                  <a:gd name="T25" fmla="*/ 0 h 81"/>
                  <a:gd name="T26" fmla="*/ 4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8 w 24"/>
                  <a:gd name="T33" fmla="*/ 81 h 81"/>
                  <a:gd name="T34" fmla="*/ 21 w 24"/>
                  <a:gd name="T35" fmla="*/ 81 h 81"/>
                  <a:gd name="T36" fmla="*/ 23 w 24"/>
                  <a:gd name="T37" fmla="*/ 78 h 81"/>
                  <a:gd name="T38" fmla="*/ 24 w 24"/>
                  <a:gd name="T39" fmla="*/ 76 h 81"/>
                  <a:gd name="T40" fmla="*/ 19 w 24"/>
                  <a:gd name="T41" fmla="*/ 78 h 81"/>
                  <a:gd name="T42" fmla="*/ 12 w 24"/>
                  <a:gd name="T43" fmla="*/ 78 h 81"/>
                  <a:gd name="T44" fmla="*/ 7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4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4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19" y="78"/>
                    </a:lnTo>
                    <a:lnTo>
                      <a:pt x="12" y="78"/>
                    </a:lnTo>
                    <a:lnTo>
                      <a:pt x="7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4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6" name="Freeform 47"/>
              <p:cNvSpPr>
                <a:spLocks noEditPoints="1"/>
              </p:cNvSpPr>
              <p:nvPr/>
            </p:nvSpPr>
            <p:spPr bwMode="auto">
              <a:xfrm>
                <a:off x="5099" y="2607"/>
                <a:ext cx="24" cy="78"/>
              </a:xfrm>
              <a:custGeom>
                <a:avLst/>
                <a:gdLst>
                  <a:gd name="T0" fmla="*/ 23 w 24"/>
                  <a:gd name="T1" fmla="*/ 2 h 78"/>
                  <a:gd name="T2" fmla="*/ 18 w 24"/>
                  <a:gd name="T3" fmla="*/ 0 h 78"/>
                  <a:gd name="T4" fmla="*/ 12 w 24"/>
                  <a:gd name="T5" fmla="*/ 0 h 78"/>
                  <a:gd name="T6" fmla="*/ 7 w 24"/>
                  <a:gd name="T7" fmla="*/ 0 h 78"/>
                  <a:gd name="T8" fmla="*/ 2 w 24"/>
                  <a:gd name="T9" fmla="*/ 2 h 78"/>
                  <a:gd name="T10" fmla="*/ 0 w 24"/>
                  <a:gd name="T11" fmla="*/ 3 h 78"/>
                  <a:gd name="T12" fmla="*/ 0 w 24"/>
                  <a:gd name="T13" fmla="*/ 5 h 78"/>
                  <a:gd name="T14" fmla="*/ 5 w 24"/>
                  <a:gd name="T15" fmla="*/ 3 h 78"/>
                  <a:gd name="T16" fmla="*/ 12 w 24"/>
                  <a:gd name="T17" fmla="*/ 3 h 78"/>
                  <a:gd name="T18" fmla="*/ 19 w 24"/>
                  <a:gd name="T19" fmla="*/ 3 h 78"/>
                  <a:gd name="T20" fmla="*/ 24 w 24"/>
                  <a:gd name="T21" fmla="*/ 5 h 78"/>
                  <a:gd name="T22" fmla="*/ 24 w 24"/>
                  <a:gd name="T23" fmla="*/ 3 h 78"/>
                  <a:gd name="T24" fmla="*/ 23 w 24"/>
                  <a:gd name="T25" fmla="*/ 2 h 78"/>
                  <a:gd name="T26" fmla="*/ 2 w 24"/>
                  <a:gd name="T27" fmla="*/ 76 h 78"/>
                  <a:gd name="T28" fmla="*/ 7 w 24"/>
                  <a:gd name="T29" fmla="*/ 78 h 78"/>
                  <a:gd name="T30" fmla="*/ 12 w 24"/>
                  <a:gd name="T31" fmla="*/ 78 h 78"/>
                  <a:gd name="T32" fmla="*/ 18 w 24"/>
                  <a:gd name="T33" fmla="*/ 78 h 78"/>
                  <a:gd name="T34" fmla="*/ 23 w 24"/>
                  <a:gd name="T35" fmla="*/ 76 h 78"/>
                  <a:gd name="T36" fmla="*/ 24 w 24"/>
                  <a:gd name="T37" fmla="*/ 74 h 78"/>
                  <a:gd name="T38" fmla="*/ 24 w 24"/>
                  <a:gd name="T39" fmla="*/ 72 h 78"/>
                  <a:gd name="T40" fmla="*/ 19 w 24"/>
                  <a:gd name="T41" fmla="*/ 74 h 78"/>
                  <a:gd name="T42" fmla="*/ 12 w 24"/>
                  <a:gd name="T43" fmla="*/ 74 h 78"/>
                  <a:gd name="T44" fmla="*/ 5 w 24"/>
                  <a:gd name="T45" fmla="*/ 74 h 78"/>
                  <a:gd name="T46" fmla="*/ 0 w 24"/>
                  <a:gd name="T47" fmla="*/ 72 h 78"/>
                  <a:gd name="T48" fmla="*/ 0 w 24"/>
                  <a:gd name="T49" fmla="*/ 74 h 78"/>
                  <a:gd name="T50" fmla="*/ 2 w 24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78"/>
                  <a:gd name="T80" fmla="*/ 24 w 24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7" name="Freeform 48"/>
              <p:cNvSpPr>
                <a:spLocks noEditPoints="1"/>
              </p:cNvSpPr>
              <p:nvPr/>
            </p:nvSpPr>
            <p:spPr bwMode="auto">
              <a:xfrm>
                <a:off x="5098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6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5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8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5 w 27"/>
                  <a:gd name="T35" fmla="*/ 72 h 74"/>
                  <a:gd name="T36" fmla="*/ 25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6 w 27"/>
                  <a:gd name="T45" fmla="*/ 70 h 74"/>
                  <a:gd name="T46" fmla="*/ 0 w 27"/>
                  <a:gd name="T47" fmla="*/ 69 h 74"/>
                  <a:gd name="T48" fmla="*/ 1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6" y="70"/>
                    </a:lnTo>
                    <a:lnTo>
                      <a:pt x="0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8" name="Freeform 49"/>
              <p:cNvSpPr>
                <a:spLocks noEditPoints="1"/>
              </p:cNvSpPr>
              <p:nvPr/>
            </p:nvSpPr>
            <p:spPr bwMode="auto">
              <a:xfrm>
                <a:off x="5096" y="2610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2 w 31"/>
                  <a:gd name="T13" fmla="*/ 7 h 71"/>
                  <a:gd name="T14" fmla="*/ 8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4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9" name="Freeform 50"/>
              <p:cNvSpPr>
                <a:spLocks noEditPoints="1"/>
              </p:cNvSpPr>
              <p:nvPr/>
            </p:nvSpPr>
            <p:spPr bwMode="auto">
              <a:xfrm>
                <a:off x="5096" y="2612"/>
                <a:ext cx="31" cy="67"/>
              </a:xfrm>
              <a:custGeom>
                <a:avLst/>
                <a:gdLst>
                  <a:gd name="T0" fmla="*/ 29 w 31"/>
                  <a:gd name="T1" fmla="*/ 2 h 67"/>
                  <a:gd name="T2" fmla="*/ 22 w 31"/>
                  <a:gd name="T3" fmla="*/ 0 h 67"/>
                  <a:gd name="T4" fmla="*/ 15 w 31"/>
                  <a:gd name="T5" fmla="*/ 0 h 67"/>
                  <a:gd name="T6" fmla="*/ 8 w 31"/>
                  <a:gd name="T7" fmla="*/ 0 h 67"/>
                  <a:gd name="T8" fmla="*/ 2 w 31"/>
                  <a:gd name="T9" fmla="*/ 2 h 67"/>
                  <a:gd name="T10" fmla="*/ 2 w 31"/>
                  <a:gd name="T11" fmla="*/ 5 h 67"/>
                  <a:gd name="T12" fmla="*/ 0 w 31"/>
                  <a:gd name="T13" fmla="*/ 7 h 67"/>
                  <a:gd name="T14" fmla="*/ 7 w 31"/>
                  <a:gd name="T15" fmla="*/ 4 h 67"/>
                  <a:gd name="T16" fmla="*/ 15 w 31"/>
                  <a:gd name="T17" fmla="*/ 4 h 67"/>
                  <a:gd name="T18" fmla="*/ 24 w 31"/>
                  <a:gd name="T19" fmla="*/ 4 h 67"/>
                  <a:gd name="T20" fmla="*/ 31 w 31"/>
                  <a:gd name="T21" fmla="*/ 7 h 67"/>
                  <a:gd name="T22" fmla="*/ 29 w 31"/>
                  <a:gd name="T23" fmla="*/ 5 h 67"/>
                  <a:gd name="T24" fmla="*/ 29 w 31"/>
                  <a:gd name="T25" fmla="*/ 2 h 67"/>
                  <a:gd name="T26" fmla="*/ 2 w 31"/>
                  <a:gd name="T27" fmla="*/ 66 h 67"/>
                  <a:gd name="T28" fmla="*/ 8 w 31"/>
                  <a:gd name="T29" fmla="*/ 67 h 67"/>
                  <a:gd name="T30" fmla="*/ 15 w 31"/>
                  <a:gd name="T31" fmla="*/ 67 h 67"/>
                  <a:gd name="T32" fmla="*/ 22 w 31"/>
                  <a:gd name="T33" fmla="*/ 67 h 67"/>
                  <a:gd name="T34" fmla="*/ 29 w 31"/>
                  <a:gd name="T35" fmla="*/ 66 h 67"/>
                  <a:gd name="T36" fmla="*/ 31 w 31"/>
                  <a:gd name="T37" fmla="*/ 62 h 67"/>
                  <a:gd name="T38" fmla="*/ 31 w 31"/>
                  <a:gd name="T39" fmla="*/ 60 h 67"/>
                  <a:gd name="T40" fmla="*/ 24 w 31"/>
                  <a:gd name="T41" fmla="*/ 64 h 67"/>
                  <a:gd name="T42" fmla="*/ 15 w 31"/>
                  <a:gd name="T43" fmla="*/ 64 h 67"/>
                  <a:gd name="T44" fmla="*/ 7 w 31"/>
                  <a:gd name="T45" fmla="*/ 64 h 67"/>
                  <a:gd name="T46" fmla="*/ 0 w 31"/>
                  <a:gd name="T47" fmla="*/ 60 h 67"/>
                  <a:gd name="T48" fmla="*/ 0 w 31"/>
                  <a:gd name="T49" fmla="*/ 62 h 67"/>
                  <a:gd name="T50" fmla="*/ 2 w 31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7"/>
                  <a:gd name="T80" fmla="*/ 31 w 31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29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4" y="64"/>
                    </a:lnTo>
                    <a:lnTo>
                      <a:pt x="15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0" name="Freeform 51"/>
              <p:cNvSpPr>
                <a:spLocks noEditPoints="1"/>
              </p:cNvSpPr>
              <p:nvPr/>
            </p:nvSpPr>
            <p:spPr bwMode="auto">
              <a:xfrm>
                <a:off x="5094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10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1" name="Freeform 52"/>
              <p:cNvSpPr>
                <a:spLocks noEditPoints="1"/>
              </p:cNvSpPr>
              <p:nvPr/>
            </p:nvSpPr>
            <p:spPr bwMode="auto">
              <a:xfrm>
                <a:off x="5094" y="2616"/>
                <a:ext cx="35" cy="60"/>
              </a:xfrm>
              <a:custGeom>
                <a:avLst/>
                <a:gdLst>
                  <a:gd name="T0" fmla="*/ 33 w 35"/>
                  <a:gd name="T1" fmla="*/ 3 h 60"/>
                  <a:gd name="T2" fmla="*/ 26 w 35"/>
                  <a:gd name="T3" fmla="*/ 0 h 60"/>
                  <a:gd name="T4" fmla="*/ 17 w 35"/>
                  <a:gd name="T5" fmla="*/ 0 h 60"/>
                  <a:gd name="T6" fmla="*/ 9 w 35"/>
                  <a:gd name="T7" fmla="*/ 0 h 60"/>
                  <a:gd name="T8" fmla="*/ 2 w 35"/>
                  <a:gd name="T9" fmla="*/ 3 h 60"/>
                  <a:gd name="T10" fmla="*/ 0 w 35"/>
                  <a:gd name="T11" fmla="*/ 6 h 60"/>
                  <a:gd name="T12" fmla="*/ 0 w 35"/>
                  <a:gd name="T13" fmla="*/ 8 h 60"/>
                  <a:gd name="T14" fmla="*/ 9 w 35"/>
                  <a:gd name="T15" fmla="*/ 5 h 60"/>
                  <a:gd name="T16" fmla="*/ 17 w 35"/>
                  <a:gd name="T17" fmla="*/ 3 h 60"/>
                  <a:gd name="T18" fmla="*/ 26 w 35"/>
                  <a:gd name="T19" fmla="*/ 5 h 60"/>
                  <a:gd name="T20" fmla="*/ 35 w 35"/>
                  <a:gd name="T21" fmla="*/ 8 h 60"/>
                  <a:gd name="T22" fmla="*/ 35 w 35"/>
                  <a:gd name="T23" fmla="*/ 6 h 60"/>
                  <a:gd name="T24" fmla="*/ 33 w 35"/>
                  <a:gd name="T25" fmla="*/ 3 h 60"/>
                  <a:gd name="T26" fmla="*/ 2 w 35"/>
                  <a:gd name="T27" fmla="*/ 56 h 60"/>
                  <a:gd name="T28" fmla="*/ 9 w 35"/>
                  <a:gd name="T29" fmla="*/ 60 h 60"/>
                  <a:gd name="T30" fmla="*/ 17 w 35"/>
                  <a:gd name="T31" fmla="*/ 60 h 60"/>
                  <a:gd name="T32" fmla="*/ 26 w 35"/>
                  <a:gd name="T33" fmla="*/ 60 h 60"/>
                  <a:gd name="T34" fmla="*/ 33 w 35"/>
                  <a:gd name="T35" fmla="*/ 56 h 60"/>
                  <a:gd name="T36" fmla="*/ 35 w 35"/>
                  <a:gd name="T37" fmla="*/ 53 h 60"/>
                  <a:gd name="T38" fmla="*/ 35 w 35"/>
                  <a:gd name="T39" fmla="*/ 50 h 60"/>
                  <a:gd name="T40" fmla="*/ 31 w 35"/>
                  <a:gd name="T41" fmla="*/ 53 h 60"/>
                  <a:gd name="T42" fmla="*/ 28 w 35"/>
                  <a:gd name="T43" fmla="*/ 55 h 60"/>
                  <a:gd name="T44" fmla="*/ 23 w 35"/>
                  <a:gd name="T45" fmla="*/ 56 h 60"/>
                  <a:gd name="T46" fmla="*/ 17 w 35"/>
                  <a:gd name="T47" fmla="*/ 56 h 60"/>
                  <a:gd name="T48" fmla="*/ 12 w 35"/>
                  <a:gd name="T49" fmla="*/ 56 h 60"/>
                  <a:gd name="T50" fmla="*/ 7 w 35"/>
                  <a:gd name="T51" fmla="*/ 55 h 60"/>
                  <a:gd name="T52" fmla="*/ 4 w 35"/>
                  <a:gd name="T53" fmla="*/ 53 h 60"/>
                  <a:gd name="T54" fmla="*/ 0 w 35"/>
                  <a:gd name="T55" fmla="*/ 50 h 60"/>
                  <a:gd name="T56" fmla="*/ 0 w 35"/>
                  <a:gd name="T57" fmla="*/ 53 h 60"/>
                  <a:gd name="T58" fmla="*/ 2 w 35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5"/>
                  <a:gd name="T91" fmla="*/ 0 h 60"/>
                  <a:gd name="T92" fmla="*/ 35 w 35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5" h="60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3" y="56"/>
                    </a:lnTo>
                    <a:lnTo>
                      <a:pt x="35" y="53"/>
                    </a:lnTo>
                    <a:lnTo>
                      <a:pt x="35" y="50"/>
                    </a:lnTo>
                    <a:lnTo>
                      <a:pt x="31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2" name="Freeform 53"/>
              <p:cNvSpPr>
                <a:spLocks noEditPoints="1"/>
              </p:cNvSpPr>
              <p:nvPr/>
            </p:nvSpPr>
            <p:spPr bwMode="auto">
              <a:xfrm>
                <a:off x="5092" y="2617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6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8 w 38"/>
                  <a:gd name="T29" fmla="*/ 11 h 57"/>
                  <a:gd name="T30" fmla="*/ 37 w 38"/>
                  <a:gd name="T31" fmla="*/ 9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6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37" y="9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3" name="Freeform 54"/>
              <p:cNvSpPr>
                <a:spLocks noEditPoints="1"/>
              </p:cNvSpPr>
              <p:nvPr/>
            </p:nvSpPr>
            <p:spPr bwMode="auto">
              <a:xfrm>
                <a:off x="5092" y="2619"/>
                <a:ext cx="38" cy="53"/>
              </a:xfrm>
              <a:custGeom>
                <a:avLst/>
                <a:gdLst>
                  <a:gd name="T0" fmla="*/ 37 w 38"/>
                  <a:gd name="T1" fmla="*/ 5 h 53"/>
                  <a:gd name="T2" fmla="*/ 28 w 38"/>
                  <a:gd name="T3" fmla="*/ 2 h 53"/>
                  <a:gd name="T4" fmla="*/ 19 w 38"/>
                  <a:gd name="T5" fmla="*/ 0 h 53"/>
                  <a:gd name="T6" fmla="*/ 11 w 38"/>
                  <a:gd name="T7" fmla="*/ 2 h 53"/>
                  <a:gd name="T8" fmla="*/ 2 w 38"/>
                  <a:gd name="T9" fmla="*/ 5 h 53"/>
                  <a:gd name="T10" fmla="*/ 0 w 38"/>
                  <a:gd name="T11" fmla="*/ 9 h 53"/>
                  <a:gd name="T12" fmla="*/ 0 w 38"/>
                  <a:gd name="T13" fmla="*/ 12 h 53"/>
                  <a:gd name="T14" fmla="*/ 4 w 38"/>
                  <a:gd name="T15" fmla="*/ 9 h 53"/>
                  <a:gd name="T16" fmla="*/ 9 w 38"/>
                  <a:gd name="T17" fmla="*/ 5 h 53"/>
                  <a:gd name="T18" fmla="*/ 14 w 38"/>
                  <a:gd name="T19" fmla="*/ 3 h 53"/>
                  <a:gd name="T20" fmla="*/ 19 w 38"/>
                  <a:gd name="T21" fmla="*/ 3 h 53"/>
                  <a:gd name="T22" fmla="*/ 25 w 38"/>
                  <a:gd name="T23" fmla="*/ 3 h 53"/>
                  <a:gd name="T24" fmla="*/ 30 w 38"/>
                  <a:gd name="T25" fmla="*/ 5 h 53"/>
                  <a:gd name="T26" fmla="*/ 35 w 38"/>
                  <a:gd name="T27" fmla="*/ 9 h 53"/>
                  <a:gd name="T28" fmla="*/ 38 w 38"/>
                  <a:gd name="T29" fmla="*/ 12 h 53"/>
                  <a:gd name="T30" fmla="*/ 38 w 38"/>
                  <a:gd name="T31" fmla="*/ 9 h 53"/>
                  <a:gd name="T32" fmla="*/ 37 w 38"/>
                  <a:gd name="T33" fmla="*/ 5 h 53"/>
                  <a:gd name="T34" fmla="*/ 2 w 38"/>
                  <a:gd name="T35" fmla="*/ 47 h 53"/>
                  <a:gd name="T36" fmla="*/ 6 w 38"/>
                  <a:gd name="T37" fmla="*/ 50 h 53"/>
                  <a:gd name="T38" fmla="*/ 9 w 38"/>
                  <a:gd name="T39" fmla="*/ 52 h 53"/>
                  <a:gd name="T40" fmla="*/ 14 w 38"/>
                  <a:gd name="T41" fmla="*/ 53 h 53"/>
                  <a:gd name="T42" fmla="*/ 19 w 38"/>
                  <a:gd name="T43" fmla="*/ 53 h 53"/>
                  <a:gd name="T44" fmla="*/ 25 w 38"/>
                  <a:gd name="T45" fmla="*/ 53 h 53"/>
                  <a:gd name="T46" fmla="*/ 30 w 38"/>
                  <a:gd name="T47" fmla="*/ 52 h 53"/>
                  <a:gd name="T48" fmla="*/ 33 w 38"/>
                  <a:gd name="T49" fmla="*/ 50 h 53"/>
                  <a:gd name="T50" fmla="*/ 37 w 38"/>
                  <a:gd name="T51" fmla="*/ 47 h 53"/>
                  <a:gd name="T52" fmla="*/ 38 w 38"/>
                  <a:gd name="T53" fmla="*/ 43 h 53"/>
                  <a:gd name="T54" fmla="*/ 38 w 38"/>
                  <a:gd name="T55" fmla="*/ 40 h 53"/>
                  <a:gd name="T56" fmla="*/ 35 w 38"/>
                  <a:gd name="T57" fmla="*/ 45 h 53"/>
                  <a:gd name="T58" fmla="*/ 31 w 38"/>
                  <a:gd name="T59" fmla="*/ 48 h 53"/>
                  <a:gd name="T60" fmla="*/ 25 w 38"/>
                  <a:gd name="T61" fmla="*/ 50 h 53"/>
                  <a:gd name="T62" fmla="*/ 19 w 38"/>
                  <a:gd name="T63" fmla="*/ 50 h 53"/>
                  <a:gd name="T64" fmla="*/ 14 w 38"/>
                  <a:gd name="T65" fmla="*/ 50 h 53"/>
                  <a:gd name="T66" fmla="*/ 7 w 38"/>
                  <a:gd name="T67" fmla="*/ 48 h 53"/>
                  <a:gd name="T68" fmla="*/ 4 w 38"/>
                  <a:gd name="T69" fmla="*/ 45 h 53"/>
                  <a:gd name="T70" fmla="*/ 0 w 38"/>
                  <a:gd name="T71" fmla="*/ 40 h 53"/>
                  <a:gd name="T72" fmla="*/ 0 w 38"/>
                  <a:gd name="T73" fmla="*/ 43 h 53"/>
                  <a:gd name="T74" fmla="*/ 2 w 38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8"/>
                  <a:gd name="T115" fmla="*/ 0 h 53"/>
                  <a:gd name="T116" fmla="*/ 38 w 38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8" h="53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5"/>
                    </a:lnTo>
                    <a:lnTo>
                      <a:pt x="35" y="9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7" y="5"/>
                    </a:lnTo>
                    <a:close/>
                    <a:moveTo>
                      <a:pt x="2" y="47"/>
                    </a:moveTo>
                    <a:lnTo>
                      <a:pt x="6" y="50"/>
                    </a:lnTo>
                    <a:lnTo>
                      <a:pt x="9" y="52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2"/>
                    </a:lnTo>
                    <a:lnTo>
                      <a:pt x="33" y="50"/>
                    </a:lnTo>
                    <a:lnTo>
                      <a:pt x="37" y="47"/>
                    </a:lnTo>
                    <a:lnTo>
                      <a:pt x="38" y="43"/>
                    </a:lnTo>
                    <a:lnTo>
                      <a:pt x="38" y="40"/>
                    </a:lnTo>
                    <a:lnTo>
                      <a:pt x="35" y="45"/>
                    </a:lnTo>
                    <a:lnTo>
                      <a:pt x="31" y="48"/>
                    </a:lnTo>
                    <a:lnTo>
                      <a:pt x="25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7" y="48"/>
                    </a:lnTo>
                    <a:lnTo>
                      <a:pt x="4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4" name="Freeform 55"/>
              <p:cNvSpPr>
                <a:spLocks noEditPoints="1"/>
              </p:cNvSpPr>
              <p:nvPr/>
            </p:nvSpPr>
            <p:spPr bwMode="auto">
              <a:xfrm>
                <a:off x="5091" y="2621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3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2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2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3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3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5" name="Freeform 56"/>
              <p:cNvSpPr>
                <a:spLocks noEditPoints="1"/>
              </p:cNvSpPr>
              <p:nvPr/>
            </p:nvSpPr>
            <p:spPr bwMode="auto">
              <a:xfrm>
                <a:off x="5091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1 w 41"/>
                  <a:gd name="T21" fmla="*/ 37 h 47"/>
                  <a:gd name="T22" fmla="*/ 5 w 41"/>
                  <a:gd name="T23" fmla="*/ 42 h 47"/>
                  <a:gd name="T24" fmla="*/ 8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2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9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7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7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9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1" y="37"/>
                    </a:lnTo>
                    <a:lnTo>
                      <a:pt x="5" y="42"/>
                    </a:lnTo>
                    <a:lnTo>
                      <a:pt x="8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2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9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7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6" name="Freeform 57"/>
              <p:cNvSpPr>
                <a:spLocks noEditPoints="1"/>
              </p:cNvSpPr>
              <p:nvPr/>
            </p:nvSpPr>
            <p:spPr bwMode="auto">
              <a:xfrm>
                <a:off x="5091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2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3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3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2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3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7" name="Freeform 58"/>
              <p:cNvSpPr>
                <a:spLocks noEditPoints="1"/>
              </p:cNvSpPr>
              <p:nvPr/>
            </p:nvSpPr>
            <p:spPr bwMode="auto">
              <a:xfrm>
                <a:off x="5091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9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7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7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9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2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3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3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2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7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7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9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8" name="Freeform 59"/>
              <p:cNvSpPr>
                <a:spLocks noEditPoints="1"/>
              </p:cNvSpPr>
              <p:nvPr/>
            </p:nvSpPr>
            <p:spPr bwMode="auto">
              <a:xfrm>
                <a:off x="5092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3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3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4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4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3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4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9" name="Freeform 60"/>
              <p:cNvSpPr>
                <a:spLocks noEditPoints="1"/>
              </p:cNvSpPr>
              <p:nvPr/>
            </p:nvSpPr>
            <p:spPr bwMode="auto">
              <a:xfrm>
                <a:off x="5094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29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0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0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29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29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29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29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88" name="Freeform 61"/>
              <p:cNvSpPr>
                <a:spLocks noEditPoints="1"/>
              </p:cNvSpPr>
              <p:nvPr/>
            </p:nvSpPr>
            <p:spPr bwMode="auto">
              <a:xfrm>
                <a:off x="5096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7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3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89" name="Freeform 62"/>
              <p:cNvSpPr>
                <a:spLocks noEditPoints="1"/>
              </p:cNvSpPr>
              <p:nvPr/>
            </p:nvSpPr>
            <p:spPr bwMode="auto">
              <a:xfrm>
                <a:off x="5098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5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5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6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6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5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5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6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0" name="Freeform 63"/>
              <p:cNvSpPr>
                <a:spLocks noEditPoints="1"/>
              </p:cNvSpPr>
              <p:nvPr/>
            </p:nvSpPr>
            <p:spPr bwMode="auto">
              <a:xfrm>
                <a:off x="5099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3 w 24"/>
                  <a:gd name="T3" fmla="*/ 7 h 25"/>
                  <a:gd name="T4" fmla="*/ 21 w 24"/>
                  <a:gd name="T5" fmla="*/ 4 h 25"/>
                  <a:gd name="T6" fmla="*/ 18 w 24"/>
                  <a:gd name="T7" fmla="*/ 0 h 25"/>
                  <a:gd name="T8" fmla="*/ 12 w 24"/>
                  <a:gd name="T9" fmla="*/ 0 h 25"/>
                  <a:gd name="T10" fmla="*/ 7 w 24"/>
                  <a:gd name="T11" fmla="*/ 0 h 25"/>
                  <a:gd name="T12" fmla="*/ 4 w 24"/>
                  <a:gd name="T13" fmla="*/ 4 h 25"/>
                  <a:gd name="T14" fmla="*/ 2 w 24"/>
                  <a:gd name="T15" fmla="*/ 7 h 25"/>
                  <a:gd name="T16" fmla="*/ 0 w 24"/>
                  <a:gd name="T17" fmla="*/ 13 h 25"/>
                  <a:gd name="T18" fmla="*/ 2 w 24"/>
                  <a:gd name="T19" fmla="*/ 16 h 25"/>
                  <a:gd name="T20" fmla="*/ 4 w 24"/>
                  <a:gd name="T21" fmla="*/ 21 h 25"/>
                  <a:gd name="T22" fmla="*/ 7 w 24"/>
                  <a:gd name="T23" fmla="*/ 23 h 25"/>
                  <a:gd name="T24" fmla="*/ 12 w 24"/>
                  <a:gd name="T25" fmla="*/ 25 h 25"/>
                  <a:gd name="T26" fmla="*/ 18 w 24"/>
                  <a:gd name="T27" fmla="*/ 23 h 25"/>
                  <a:gd name="T28" fmla="*/ 21 w 24"/>
                  <a:gd name="T29" fmla="*/ 21 h 25"/>
                  <a:gd name="T30" fmla="*/ 23 w 24"/>
                  <a:gd name="T31" fmla="*/ 16 h 25"/>
                  <a:gd name="T32" fmla="*/ 24 w 24"/>
                  <a:gd name="T33" fmla="*/ 13 h 25"/>
                  <a:gd name="T34" fmla="*/ 21 w 24"/>
                  <a:gd name="T35" fmla="*/ 13 h 25"/>
                  <a:gd name="T36" fmla="*/ 21 w 24"/>
                  <a:gd name="T37" fmla="*/ 16 h 25"/>
                  <a:gd name="T38" fmla="*/ 18 w 24"/>
                  <a:gd name="T39" fmla="*/ 18 h 25"/>
                  <a:gd name="T40" fmla="*/ 16 w 24"/>
                  <a:gd name="T41" fmla="*/ 19 h 25"/>
                  <a:gd name="T42" fmla="*/ 12 w 24"/>
                  <a:gd name="T43" fmla="*/ 21 h 25"/>
                  <a:gd name="T44" fmla="*/ 9 w 24"/>
                  <a:gd name="T45" fmla="*/ 19 h 25"/>
                  <a:gd name="T46" fmla="*/ 7 w 24"/>
                  <a:gd name="T47" fmla="*/ 18 h 25"/>
                  <a:gd name="T48" fmla="*/ 4 w 24"/>
                  <a:gd name="T49" fmla="*/ 16 h 25"/>
                  <a:gd name="T50" fmla="*/ 4 w 24"/>
                  <a:gd name="T51" fmla="*/ 13 h 25"/>
                  <a:gd name="T52" fmla="*/ 4 w 24"/>
                  <a:gd name="T53" fmla="*/ 9 h 25"/>
                  <a:gd name="T54" fmla="*/ 7 w 24"/>
                  <a:gd name="T55" fmla="*/ 6 h 25"/>
                  <a:gd name="T56" fmla="*/ 9 w 24"/>
                  <a:gd name="T57" fmla="*/ 4 h 25"/>
                  <a:gd name="T58" fmla="*/ 12 w 24"/>
                  <a:gd name="T59" fmla="*/ 4 h 25"/>
                  <a:gd name="T60" fmla="*/ 16 w 24"/>
                  <a:gd name="T61" fmla="*/ 4 h 25"/>
                  <a:gd name="T62" fmla="*/ 18 w 24"/>
                  <a:gd name="T63" fmla="*/ 6 h 25"/>
                  <a:gd name="T64" fmla="*/ 21 w 24"/>
                  <a:gd name="T65" fmla="*/ 9 h 25"/>
                  <a:gd name="T66" fmla="*/ 21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4" y="13"/>
                    </a:lnTo>
                    <a:close/>
                    <a:moveTo>
                      <a:pt x="21" y="13"/>
                    </a:moveTo>
                    <a:lnTo>
                      <a:pt x="21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21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1" name="Freeform 64"/>
              <p:cNvSpPr>
                <a:spLocks noEditPoints="1"/>
              </p:cNvSpPr>
              <p:nvPr/>
            </p:nvSpPr>
            <p:spPr bwMode="auto">
              <a:xfrm>
                <a:off x="5101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3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3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3 w 21"/>
                  <a:gd name="T49" fmla="*/ 12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2" name="Freeform 65"/>
              <p:cNvSpPr>
                <a:spLocks noEditPoints="1"/>
              </p:cNvSpPr>
              <p:nvPr/>
            </p:nvSpPr>
            <p:spPr bwMode="auto">
              <a:xfrm>
                <a:off x="5103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3" name="Freeform 66"/>
              <p:cNvSpPr>
                <a:spLocks noEditPoints="1"/>
              </p:cNvSpPr>
              <p:nvPr/>
            </p:nvSpPr>
            <p:spPr bwMode="auto">
              <a:xfrm>
                <a:off x="510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3 h 13"/>
                  <a:gd name="T4" fmla="*/ 13 w 14"/>
                  <a:gd name="T5" fmla="*/ 1 h 13"/>
                  <a:gd name="T6" fmla="*/ 11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11 w 14"/>
                  <a:gd name="T27" fmla="*/ 12 h 13"/>
                  <a:gd name="T28" fmla="*/ 13 w 14"/>
                  <a:gd name="T29" fmla="*/ 10 h 13"/>
                  <a:gd name="T30" fmla="*/ 14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6 w 14"/>
                  <a:gd name="T41" fmla="*/ 8 h 13"/>
                  <a:gd name="T42" fmla="*/ 4 w 14"/>
                  <a:gd name="T43" fmla="*/ 7 h 13"/>
                  <a:gd name="T44" fmla="*/ 6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11" y="12"/>
                    </a:lnTo>
                    <a:lnTo>
                      <a:pt x="13" y="10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6" y="8"/>
                    </a:lnTo>
                    <a:lnTo>
                      <a:pt x="4" y="7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4" name="Freeform 67"/>
              <p:cNvSpPr>
                <a:spLocks/>
              </p:cNvSpPr>
              <p:nvPr/>
            </p:nvSpPr>
            <p:spPr bwMode="auto">
              <a:xfrm>
                <a:off x="5106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5" name="Freeform 68"/>
              <p:cNvSpPr>
                <a:spLocks/>
              </p:cNvSpPr>
              <p:nvPr/>
            </p:nvSpPr>
            <p:spPr bwMode="auto">
              <a:xfrm>
                <a:off x="5108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6" name="Freeform 69"/>
              <p:cNvSpPr>
                <a:spLocks/>
              </p:cNvSpPr>
              <p:nvPr/>
            </p:nvSpPr>
            <p:spPr bwMode="auto">
              <a:xfrm>
                <a:off x="5110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7" name="Freeform 70"/>
              <p:cNvSpPr>
                <a:spLocks/>
              </p:cNvSpPr>
              <p:nvPr/>
            </p:nvSpPr>
            <p:spPr bwMode="auto">
              <a:xfrm>
                <a:off x="5091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2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2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2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2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8" name="Freeform 71"/>
              <p:cNvSpPr>
                <a:spLocks noEditPoints="1"/>
              </p:cNvSpPr>
              <p:nvPr/>
            </p:nvSpPr>
            <p:spPr bwMode="auto">
              <a:xfrm>
                <a:off x="5132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5 w 47"/>
                  <a:gd name="T7" fmla="*/ 90 h 93"/>
                  <a:gd name="T8" fmla="*/ 42 w 47"/>
                  <a:gd name="T9" fmla="*/ 91 h 93"/>
                  <a:gd name="T10" fmla="*/ 36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0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6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5 w 47"/>
                  <a:gd name="T45" fmla="*/ 2 h 93"/>
                  <a:gd name="T46" fmla="*/ 42 w 47"/>
                  <a:gd name="T47" fmla="*/ 0 h 93"/>
                  <a:gd name="T48" fmla="*/ 36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2" y="91"/>
                    </a:lnTo>
                    <a:lnTo>
                      <a:pt x="36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6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2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9" name="Freeform 72"/>
              <p:cNvSpPr>
                <a:spLocks noEditPoints="1"/>
              </p:cNvSpPr>
              <p:nvPr/>
            </p:nvSpPr>
            <p:spPr bwMode="auto">
              <a:xfrm>
                <a:off x="5132" y="2600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6 w 45"/>
                  <a:gd name="T9" fmla="*/ 2 h 93"/>
                  <a:gd name="T10" fmla="*/ 43 w 45"/>
                  <a:gd name="T11" fmla="*/ 3 h 93"/>
                  <a:gd name="T12" fmla="*/ 45 w 45"/>
                  <a:gd name="T13" fmla="*/ 2 h 93"/>
                  <a:gd name="T14" fmla="*/ 45 w 45"/>
                  <a:gd name="T15" fmla="*/ 0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2 h 93"/>
                  <a:gd name="T24" fmla="*/ 2 w 45"/>
                  <a:gd name="T25" fmla="*/ 3 h 93"/>
                  <a:gd name="T26" fmla="*/ 10 w 45"/>
                  <a:gd name="T27" fmla="*/ 2 h 93"/>
                  <a:gd name="T28" fmla="*/ 17 w 45"/>
                  <a:gd name="T29" fmla="*/ 0 h 93"/>
                  <a:gd name="T30" fmla="*/ 4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4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4 w 45"/>
                  <a:gd name="T43" fmla="*/ 88 h 93"/>
                  <a:gd name="T44" fmla="*/ 2 w 45"/>
                  <a:gd name="T45" fmla="*/ 90 h 93"/>
                  <a:gd name="T46" fmla="*/ 0 w 45"/>
                  <a:gd name="T47" fmla="*/ 91 h 93"/>
                  <a:gd name="T48" fmla="*/ 42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5 w 45"/>
                  <a:gd name="T55" fmla="*/ 90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6" y="2"/>
                    </a:lnTo>
                    <a:lnTo>
                      <a:pt x="43" y="3"/>
                    </a:lnTo>
                    <a:lnTo>
                      <a:pt x="45" y="2"/>
                    </a:lnTo>
                    <a:lnTo>
                      <a:pt x="45" y="0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0" y="2"/>
                    </a:lnTo>
                    <a:lnTo>
                      <a:pt x="17" y="0"/>
                    </a:lnTo>
                    <a:lnTo>
                      <a:pt x="4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4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  <a:moveTo>
                      <a:pt x="42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0" name="Freeform 73"/>
              <p:cNvSpPr>
                <a:spLocks noEditPoints="1"/>
              </p:cNvSpPr>
              <p:nvPr/>
            </p:nvSpPr>
            <p:spPr bwMode="auto">
              <a:xfrm>
                <a:off x="5134" y="2600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0 w 43"/>
                  <a:gd name="T3" fmla="*/ 0 h 93"/>
                  <a:gd name="T4" fmla="*/ 34 w 43"/>
                  <a:gd name="T5" fmla="*/ 0 h 93"/>
                  <a:gd name="T6" fmla="*/ 7 w 43"/>
                  <a:gd name="T7" fmla="*/ 0 h 93"/>
                  <a:gd name="T8" fmla="*/ 3 w 43"/>
                  <a:gd name="T9" fmla="*/ 0 h 93"/>
                  <a:gd name="T10" fmla="*/ 0 w 43"/>
                  <a:gd name="T11" fmla="*/ 2 h 93"/>
                  <a:gd name="T12" fmla="*/ 0 w 43"/>
                  <a:gd name="T13" fmla="*/ 3 h 93"/>
                  <a:gd name="T14" fmla="*/ 2 w 43"/>
                  <a:gd name="T15" fmla="*/ 5 h 93"/>
                  <a:gd name="T16" fmla="*/ 10 w 43"/>
                  <a:gd name="T17" fmla="*/ 2 h 93"/>
                  <a:gd name="T18" fmla="*/ 21 w 43"/>
                  <a:gd name="T19" fmla="*/ 0 h 93"/>
                  <a:gd name="T20" fmla="*/ 31 w 43"/>
                  <a:gd name="T21" fmla="*/ 2 h 93"/>
                  <a:gd name="T22" fmla="*/ 41 w 43"/>
                  <a:gd name="T23" fmla="*/ 5 h 93"/>
                  <a:gd name="T24" fmla="*/ 41 w 43"/>
                  <a:gd name="T25" fmla="*/ 3 h 93"/>
                  <a:gd name="T26" fmla="*/ 43 w 43"/>
                  <a:gd name="T27" fmla="*/ 2 h 93"/>
                  <a:gd name="T28" fmla="*/ 0 w 43"/>
                  <a:gd name="T29" fmla="*/ 90 h 93"/>
                  <a:gd name="T30" fmla="*/ 3 w 43"/>
                  <a:gd name="T31" fmla="*/ 91 h 93"/>
                  <a:gd name="T32" fmla="*/ 7 w 43"/>
                  <a:gd name="T33" fmla="*/ 93 h 93"/>
                  <a:gd name="T34" fmla="*/ 34 w 43"/>
                  <a:gd name="T35" fmla="*/ 93 h 93"/>
                  <a:gd name="T36" fmla="*/ 40 w 43"/>
                  <a:gd name="T37" fmla="*/ 91 h 93"/>
                  <a:gd name="T38" fmla="*/ 43 w 43"/>
                  <a:gd name="T39" fmla="*/ 90 h 93"/>
                  <a:gd name="T40" fmla="*/ 41 w 43"/>
                  <a:gd name="T41" fmla="*/ 88 h 93"/>
                  <a:gd name="T42" fmla="*/ 41 w 43"/>
                  <a:gd name="T43" fmla="*/ 86 h 93"/>
                  <a:gd name="T44" fmla="*/ 31 w 43"/>
                  <a:gd name="T45" fmla="*/ 90 h 93"/>
                  <a:gd name="T46" fmla="*/ 21 w 43"/>
                  <a:gd name="T47" fmla="*/ 91 h 93"/>
                  <a:gd name="T48" fmla="*/ 10 w 43"/>
                  <a:gd name="T49" fmla="*/ 90 h 93"/>
                  <a:gd name="T50" fmla="*/ 2 w 43"/>
                  <a:gd name="T51" fmla="*/ 86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2"/>
                    </a:moveTo>
                    <a:lnTo>
                      <a:pt x="40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10" y="2"/>
                    </a:lnTo>
                    <a:lnTo>
                      <a:pt x="21" y="0"/>
                    </a:lnTo>
                    <a:lnTo>
                      <a:pt x="31" y="2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3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40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0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1" name="Freeform 74"/>
              <p:cNvSpPr>
                <a:spLocks noEditPoints="1"/>
              </p:cNvSpPr>
              <p:nvPr/>
            </p:nvSpPr>
            <p:spPr bwMode="auto">
              <a:xfrm>
                <a:off x="5134" y="2600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2 h 93"/>
                  <a:gd name="T4" fmla="*/ 26 w 41"/>
                  <a:gd name="T5" fmla="*/ 0 h 93"/>
                  <a:gd name="T6" fmla="*/ 15 w 41"/>
                  <a:gd name="T7" fmla="*/ 0 h 93"/>
                  <a:gd name="T8" fmla="*/ 8 w 41"/>
                  <a:gd name="T9" fmla="*/ 2 h 93"/>
                  <a:gd name="T10" fmla="*/ 0 w 41"/>
                  <a:gd name="T11" fmla="*/ 3 h 93"/>
                  <a:gd name="T12" fmla="*/ 2 w 41"/>
                  <a:gd name="T13" fmla="*/ 5 h 93"/>
                  <a:gd name="T14" fmla="*/ 2 w 41"/>
                  <a:gd name="T15" fmla="*/ 7 h 93"/>
                  <a:gd name="T16" fmla="*/ 12 w 41"/>
                  <a:gd name="T17" fmla="*/ 3 h 93"/>
                  <a:gd name="T18" fmla="*/ 21 w 41"/>
                  <a:gd name="T19" fmla="*/ 2 h 93"/>
                  <a:gd name="T20" fmla="*/ 31 w 41"/>
                  <a:gd name="T21" fmla="*/ 3 h 93"/>
                  <a:gd name="T22" fmla="*/ 40 w 41"/>
                  <a:gd name="T23" fmla="*/ 7 h 93"/>
                  <a:gd name="T24" fmla="*/ 41 w 41"/>
                  <a:gd name="T25" fmla="*/ 5 h 93"/>
                  <a:gd name="T26" fmla="*/ 41 w 41"/>
                  <a:gd name="T27" fmla="*/ 3 h 93"/>
                  <a:gd name="T28" fmla="*/ 2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41 w 41"/>
                  <a:gd name="T41" fmla="*/ 86 h 93"/>
                  <a:gd name="T42" fmla="*/ 40 w 41"/>
                  <a:gd name="T43" fmla="*/ 85 h 93"/>
                  <a:gd name="T44" fmla="*/ 31 w 41"/>
                  <a:gd name="T45" fmla="*/ 88 h 93"/>
                  <a:gd name="T46" fmla="*/ 21 w 41"/>
                  <a:gd name="T47" fmla="*/ 90 h 93"/>
                  <a:gd name="T48" fmla="*/ 12 w 41"/>
                  <a:gd name="T49" fmla="*/ 88 h 93"/>
                  <a:gd name="T50" fmla="*/ 3 w 41"/>
                  <a:gd name="T51" fmla="*/ 85 h 93"/>
                  <a:gd name="T52" fmla="*/ 2 w 41"/>
                  <a:gd name="T53" fmla="*/ 86 h 93"/>
                  <a:gd name="T54" fmla="*/ 2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2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close/>
                    <a:moveTo>
                      <a:pt x="2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40" y="85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3" y="85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2" name="Freeform 75"/>
              <p:cNvSpPr>
                <a:spLocks noEditPoints="1"/>
              </p:cNvSpPr>
              <p:nvPr/>
            </p:nvSpPr>
            <p:spPr bwMode="auto">
              <a:xfrm>
                <a:off x="5136" y="2600"/>
                <a:ext cx="39" cy="91"/>
              </a:xfrm>
              <a:custGeom>
                <a:avLst/>
                <a:gdLst>
                  <a:gd name="T0" fmla="*/ 39 w 39"/>
                  <a:gd name="T1" fmla="*/ 5 h 91"/>
                  <a:gd name="T2" fmla="*/ 29 w 39"/>
                  <a:gd name="T3" fmla="*/ 2 h 91"/>
                  <a:gd name="T4" fmla="*/ 19 w 39"/>
                  <a:gd name="T5" fmla="*/ 0 h 91"/>
                  <a:gd name="T6" fmla="*/ 8 w 39"/>
                  <a:gd name="T7" fmla="*/ 2 h 91"/>
                  <a:gd name="T8" fmla="*/ 0 w 39"/>
                  <a:gd name="T9" fmla="*/ 5 h 91"/>
                  <a:gd name="T10" fmla="*/ 0 w 39"/>
                  <a:gd name="T11" fmla="*/ 7 h 91"/>
                  <a:gd name="T12" fmla="*/ 1 w 39"/>
                  <a:gd name="T13" fmla="*/ 9 h 91"/>
                  <a:gd name="T14" fmla="*/ 10 w 39"/>
                  <a:gd name="T15" fmla="*/ 5 h 91"/>
                  <a:gd name="T16" fmla="*/ 19 w 39"/>
                  <a:gd name="T17" fmla="*/ 3 h 91"/>
                  <a:gd name="T18" fmla="*/ 29 w 39"/>
                  <a:gd name="T19" fmla="*/ 5 h 91"/>
                  <a:gd name="T20" fmla="*/ 38 w 39"/>
                  <a:gd name="T21" fmla="*/ 9 h 91"/>
                  <a:gd name="T22" fmla="*/ 38 w 39"/>
                  <a:gd name="T23" fmla="*/ 7 h 91"/>
                  <a:gd name="T24" fmla="*/ 39 w 39"/>
                  <a:gd name="T25" fmla="*/ 5 h 91"/>
                  <a:gd name="T26" fmla="*/ 0 w 39"/>
                  <a:gd name="T27" fmla="*/ 86 h 91"/>
                  <a:gd name="T28" fmla="*/ 8 w 39"/>
                  <a:gd name="T29" fmla="*/ 90 h 91"/>
                  <a:gd name="T30" fmla="*/ 19 w 39"/>
                  <a:gd name="T31" fmla="*/ 91 h 91"/>
                  <a:gd name="T32" fmla="*/ 29 w 39"/>
                  <a:gd name="T33" fmla="*/ 90 h 91"/>
                  <a:gd name="T34" fmla="*/ 39 w 39"/>
                  <a:gd name="T35" fmla="*/ 86 h 91"/>
                  <a:gd name="T36" fmla="*/ 38 w 39"/>
                  <a:gd name="T37" fmla="*/ 85 h 91"/>
                  <a:gd name="T38" fmla="*/ 36 w 39"/>
                  <a:gd name="T39" fmla="*/ 85 h 91"/>
                  <a:gd name="T40" fmla="*/ 29 w 39"/>
                  <a:gd name="T41" fmla="*/ 86 h 91"/>
                  <a:gd name="T42" fmla="*/ 19 w 39"/>
                  <a:gd name="T43" fmla="*/ 88 h 91"/>
                  <a:gd name="T44" fmla="*/ 10 w 39"/>
                  <a:gd name="T45" fmla="*/ 86 h 91"/>
                  <a:gd name="T46" fmla="*/ 1 w 39"/>
                  <a:gd name="T47" fmla="*/ 85 h 91"/>
                  <a:gd name="T48" fmla="*/ 1 w 39"/>
                  <a:gd name="T49" fmla="*/ 85 h 91"/>
                  <a:gd name="T50" fmla="*/ 0 w 39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9"/>
                  <a:gd name="T79" fmla="*/ 0 h 91"/>
                  <a:gd name="T80" fmla="*/ 39 w 39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9" h="91">
                    <a:moveTo>
                      <a:pt x="39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9" y="5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9" y="5"/>
                    </a:lnTo>
                    <a:close/>
                    <a:moveTo>
                      <a:pt x="0" y="86"/>
                    </a:moveTo>
                    <a:lnTo>
                      <a:pt x="8" y="90"/>
                    </a:lnTo>
                    <a:lnTo>
                      <a:pt x="19" y="91"/>
                    </a:lnTo>
                    <a:lnTo>
                      <a:pt x="29" y="90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36" y="85"/>
                    </a:lnTo>
                    <a:lnTo>
                      <a:pt x="29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3" name="Freeform 76"/>
              <p:cNvSpPr>
                <a:spLocks noEditPoints="1"/>
              </p:cNvSpPr>
              <p:nvPr/>
            </p:nvSpPr>
            <p:spPr bwMode="auto">
              <a:xfrm>
                <a:off x="5136" y="2602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29 w 38"/>
                  <a:gd name="T3" fmla="*/ 1 h 88"/>
                  <a:gd name="T4" fmla="*/ 19 w 38"/>
                  <a:gd name="T5" fmla="*/ 0 h 88"/>
                  <a:gd name="T6" fmla="*/ 10 w 38"/>
                  <a:gd name="T7" fmla="*/ 1 h 88"/>
                  <a:gd name="T8" fmla="*/ 0 w 38"/>
                  <a:gd name="T9" fmla="*/ 5 h 88"/>
                  <a:gd name="T10" fmla="*/ 1 w 38"/>
                  <a:gd name="T11" fmla="*/ 7 h 88"/>
                  <a:gd name="T12" fmla="*/ 1 w 38"/>
                  <a:gd name="T13" fmla="*/ 8 h 88"/>
                  <a:gd name="T14" fmla="*/ 10 w 38"/>
                  <a:gd name="T15" fmla="*/ 5 h 88"/>
                  <a:gd name="T16" fmla="*/ 19 w 38"/>
                  <a:gd name="T17" fmla="*/ 3 h 88"/>
                  <a:gd name="T18" fmla="*/ 27 w 38"/>
                  <a:gd name="T19" fmla="*/ 5 h 88"/>
                  <a:gd name="T20" fmla="*/ 36 w 38"/>
                  <a:gd name="T21" fmla="*/ 8 h 88"/>
                  <a:gd name="T22" fmla="*/ 38 w 38"/>
                  <a:gd name="T23" fmla="*/ 7 h 88"/>
                  <a:gd name="T24" fmla="*/ 38 w 38"/>
                  <a:gd name="T25" fmla="*/ 5 h 88"/>
                  <a:gd name="T26" fmla="*/ 1 w 38"/>
                  <a:gd name="T27" fmla="*/ 83 h 88"/>
                  <a:gd name="T28" fmla="*/ 10 w 38"/>
                  <a:gd name="T29" fmla="*/ 86 h 88"/>
                  <a:gd name="T30" fmla="*/ 19 w 38"/>
                  <a:gd name="T31" fmla="*/ 88 h 88"/>
                  <a:gd name="T32" fmla="*/ 29 w 38"/>
                  <a:gd name="T33" fmla="*/ 86 h 88"/>
                  <a:gd name="T34" fmla="*/ 38 w 38"/>
                  <a:gd name="T35" fmla="*/ 83 h 88"/>
                  <a:gd name="T36" fmla="*/ 36 w 38"/>
                  <a:gd name="T37" fmla="*/ 83 h 88"/>
                  <a:gd name="T38" fmla="*/ 36 w 38"/>
                  <a:gd name="T39" fmla="*/ 81 h 88"/>
                  <a:gd name="T40" fmla="*/ 27 w 38"/>
                  <a:gd name="T41" fmla="*/ 83 h 88"/>
                  <a:gd name="T42" fmla="*/ 19 w 38"/>
                  <a:gd name="T43" fmla="*/ 84 h 88"/>
                  <a:gd name="T44" fmla="*/ 10 w 38"/>
                  <a:gd name="T45" fmla="*/ 83 h 88"/>
                  <a:gd name="T46" fmla="*/ 3 w 38"/>
                  <a:gd name="T47" fmla="*/ 81 h 88"/>
                  <a:gd name="T48" fmla="*/ 1 w 38"/>
                  <a:gd name="T49" fmla="*/ 83 h 88"/>
                  <a:gd name="T50" fmla="*/ 1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5"/>
                    </a:lnTo>
                    <a:close/>
                    <a:moveTo>
                      <a:pt x="1" y="83"/>
                    </a:moveTo>
                    <a:lnTo>
                      <a:pt x="10" y="86"/>
                    </a:lnTo>
                    <a:lnTo>
                      <a:pt x="19" y="88"/>
                    </a:lnTo>
                    <a:lnTo>
                      <a:pt x="29" y="86"/>
                    </a:lnTo>
                    <a:lnTo>
                      <a:pt x="38" y="83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27" y="83"/>
                    </a:lnTo>
                    <a:lnTo>
                      <a:pt x="19" y="84"/>
                    </a:lnTo>
                    <a:lnTo>
                      <a:pt x="10" y="83"/>
                    </a:lnTo>
                    <a:lnTo>
                      <a:pt x="3" y="81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4" name="Freeform 77"/>
              <p:cNvSpPr>
                <a:spLocks noEditPoints="1"/>
              </p:cNvSpPr>
              <p:nvPr/>
            </p:nvSpPr>
            <p:spPr bwMode="auto">
              <a:xfrm>
                <a:off x="5137" y="2603"/>
                <a:ext cx="37" cy="85"/>
              </a:xfrm>
              <a:custGeom>
                <a:avLst/>
                <a:gdLst>
                  <a:gd name="T0" fmla="*/ 37 w 37"/>
                  <a:gd name="T1" fmla="*/ 6 h 85"/>
                  <a:gd name="T2" fmla="*/ 28 w 37"/>
                  <a:gd name="T3" fmla="*/ 2 h 85"/>
                  <a:gd name="T4" fmla="*/ 18 w 37"/>
                  <a:gd name="T5" fmla="*/ 0 h 85"/>
                  <a:gd name="T6" fmla="*/ 9 w 37"/>
                  <a:gd name="T7" fmla="*/ 2 h 85"/>
                  <a:gd name="T8" fmla="*/ 0 w 37"/>
                  <a:gd name="T9" fmla="*/ 6 h 85"/>
                  <a:gd name="T10" fmla="*/ 0 w 37"/>
                  <a:gd name="T11" fmla="*/ 7 h 85"/>
                  <a:gd name="T12" fmla="*/ 2 w 37"/>
                  <a:gd name="T13" fmla="*/ 9 h 85"/>
                  <a:gd name="T14" fmla="*/ 9 w 37"/>
                  <a:gd name="T15" fmla="*/ 6 h 85"/>
                  <a:gd name="T16" fmla="*/ 18 w 37"/>
                  <a:gd name="T17" fmla="*/ 4 h 85"/>
                  <a:gd name="T18" fmla="*/ 26 w 37"/>
                  <a:gd name="T19" fmla="*/ 6 h 85"/>
                  <a:gd name="T20" fmla="*/ 35 w 37"/>
                  <a:gd name="T21" fmla="*/ 9 h 85"/>
                  <a:gd name="T22" fmla="*/ 35 w 37"/>
                  <a:gd name="T23" fmla="*/ 7 h 85"/>
                  <a:gd name="T24" fmla="*/ 37 w 37"/>
                  <a:gd name="T25" fmla="*/ 6 h 85"/>
                  <a:gd name="T26" fmla="*/ 0 w 37"/>
                  <a:gd name="T27" fmla="*/ 82 h 85"/>
                  <a:gd name="T28" fmla="*/ 9 w 37"/>
                  <a:gd name="T29" fmla="*/ 83 h 85"/>
                  <a:gd name="T30" fmla="*/ 18 w 37"/>
                  <a:gd name="T31" fmla="*/ 85 h 85"/>
                  <a:gd name="T32" fmla="*/ 28 w 37"/>
                  <a:gd name="T33" fmla="*/ 83 h 85"/>
                  <a:gd name="T34" fmla="*/ 35 w 37"/>
                  <a:gd name="T35" fmla="*/ 82 h 85"/>
                  <a:gd name="T36" fmla="*/ 35 w 37"/>
                  <a:gd name="T37" fmla="*/ 80 h 85"/>
                  <a:gd name="T38" fmla="*/ 35 w 37"/>
                  <a:gd name="T39" fmla="*/ 78 h 85"/>
                  <a:gd name="T40" fmla="*/ 26 w 37"/>
                  <a:gd name="T41" fmla="*/ 80 h 85"/>
                  <a:gd name="T42" fmla="*/ 18 w 37"/>
                  <a:gd name="T43" fmla="*/ 82 h 85"/>
                  <a:gd name="T44" fmla="*/ 11 w 37"/>
                  <a:gd name="T45" fmla="*/ 80 h 85"/>
                  <a:gd name="T46" fmla="*/ 2 w 37"/>
                  <a:gd name="T47" fmla="*/ 78 h 85"/>
                  <a:gd name="T48" fmla="*/ 2 w 37"/>
                  <a:gd name="T49" fmla="*/ 80 h 85"/>
                  <a:gd name="T50" fmla="*/ 0 w 37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5"/>
                  <a:gd name="T80" fmla="*/ 37 w 37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5">
                    <a:moveTo>
                      <a:pt x="37" y="6"/>
                    </a:moveTo>
                    <a:lnTo>
                      <a:pt x="28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8" y="85"/>
                    </a:lnTo>
                    <a:lnTo>
                      <a:pt x="28" y="83"/>
                    </a:lnTo>
                    <a:lnTo>
                      <a:pt x="35" y="82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26" y="80"/>
                    </a:lnTo>
                    <a:lnTo>
                      <a:pt x="18" y="82"/>
                    </a:lnTo>
                    <a:lnTo>
                      <a:pt x="11" y="80"/>
                    </a:lnTo>
                    <a:lnTo>
                      <a:pt x="2" y="78"/>
                    </a:lnTo>
                    <a:lnTo>
                      <a:pt x="2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5" name="Freeform 78"/>
              <p:cNvSpPr>
                <a:spLocks noEditPoints="1"/>
              </p:cNvSpPr>
              <p:nvPr/>
            </p:nvSpPr>
            <p:spPr bwMode="auto">
              <a:xfrm>
                <a:off x="5137" y="2605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2 h 81"/>
                  <a:gd name="T4" fmla="*/ 18 w 35"/>
                  <a:gd name="T5" fmla="*/ 0 h 81"/>
                  <a:gd name="T6" fmla="*/ 9 w 35"/>
                  <a:gd name="T7" fmla="*/ 2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11 w 35"/>
                  <a:gd name="T15" fmla="*/ 5 h 81"/>
                  <a:gd name="T16" fmla="*/ 18 w 35"/>
                  <a:gd name="T17" fmla="*/ 4 h 81"/>
                  <a:gd name="T18" fmla="*/ 26 w 35"/>
                  <a:gd name="T19" fmla="*/ 5 h 81"/>
                  <a:gd name="T20" fmla="*/ 33 w 35"/>
                  <a:gd name="T21" fmla="*/ 7 h 81"/>
                  <a:gd name="T22" fmla="*/ 35 w 35"/>
                  <a:gd name="T23" fmla="*/ 7 h 81"/>
                  <a:gd name="T24" fmla="*/ 35 w 35"/>
                  <a:gd name="T25" fmla="*/ 5 h 81"/>
                  <a:gd name="T26" fmla="*/ 2 w 35"/>
                  <a:gd name="T27" fmla="*/ 78 h 81"/>
                  <a:gd name="T28" fmla="*/ 9 w 35"/>
                  <a:gd name="T29" fmla="*/ 80 h 81"/>
                  <a:gd name="T30" fmla="*/ 18 w 35"/>
                  <a:gd name="T31" fmla="*/ 81 h 81"/>
                  <a:gd name="T32" fmla="*/ 26 w 35"/>
                  <a:gd name="T33" fmla="*/ 80 h 81"/>
                  <a:gd name="T34" fmla="*/ 35 w 35"/>
                  <a:gd name="T35" fmla="*/ 78 h 81"/>
                  <a:gd name="T36" fmla="*/ 35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8 w 35"/>
                  <a:gd name="T43" fmla="*/ 78 h 81"/>
                  <a:gd name="T44" fmla="*/ 11 w 35"/>
                  <a:gd name="T45" fmla="*/ 76 h 81"/>
                  <a:gd name="T46" fmla="*/ 4 w 35"/>
                  <a:gd name="T47" fmla="*/ 74 h 81"/>
                  <a:gd name="T48" fmla="*/ 2 w 35"/>
                  <a:gd name="T49" fmla="*/ 76 h 81"/>
                  <a:gd name="T50" fmla="*/ 2 w 35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2" y="78"/>
                    </a:moveTo>
                    <a:lnTo>
                      <a:pt x="9" y="80"/>
                    </a:lnTo>
                    <a:lnTo>
                      <a:pt x="18" y="81"/>
                    </a:lnTo>
                    <a:lnTo>
                      <a:pt x="26" y="80"/>
                    </a:lnTo>
                    <a:lnTo>
                      <a:pt x="35" y="78"/>
                    </a:lnTo>
                    <a:lnTo>
                      <a:pt x="35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8" y="78"/>
                    </a:lnTo>
                    <a:lnTo>
                      <a:pt x="11" y="76"/>
                    </a:lnTo>
                    <a:lnTo>
                      <a:pt x="4" y="74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6" name="Freeform 79"/>
              <p:cNvSpPr>
                <a:spLocks noEditPoints="1"/>
              </p:cNvSpPr>
              <p:nvPr/>
            </p:nvSpPr>
            <p:spPr bwMode="auto">
              <a:xfrm>
                <a:off x="5139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6 w 33"/>
                  <a:gd name="T5" fmla="*/ 0 h 78"/>
                  <a:gd name="T6" fmla="*/ 7 w 33"/>
                  <a:gd name="T7" fmla="*/ 2 h 78"/>
                  <a:gd name="T8" fmla="*/ 0 w 33"/>
                  <a:gd name="T9" fmla="*/ 5 h 78"/>
                  <a:gd name="T10" fmla="*/ 0 w 33"/>
                  <a:gd name="T11" fmla="*/ 5 h 78"/>
                  <a:gd name="T12" fmla="*/ 2 w 33"/>
                  <a:gd name="T13" fmla="*/ 7 h 78"/>
                  <a:gd name="T14" fmla="*/ 9 w 33"/>
                  <a:gd name="T15" fmla="*/ 5 h 78"/>
                  <a:gd name="T16" fmla="*/ 16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1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9 w 33"/>
                  <a:gd name="T29" fmla="*/ 76 h 78"/>
                  <a:gd name="T30" fmla="*/ 16 w 33"/>
                  <a:gd name="T31" fmla="*/ 78 h 78"/>
                  <a:gd name="T32" fmla="*/ 24 w 33"/>
                  <a:gd name="T33" fmla="*/ 76 h 78"/>
                  <a:gd name="T34" fmla="*/ 33 w 33"/>
                  <a:gd name="T35" fmla="*/ 74 h 78"/>
                  <a:gd name="T36" fmla="*/ 31 w 33"/>
                  <a:gd name="T37" fmla="*/ 72 h 78"/>
                  <a:gd name="T38" fmla="*/ 31 w 33"/>
                  <a:gd name="T39" fmla="*/ 71 h 78"/>
                  <a:gd name="T40" fmla="*/ 24 w 33"/>
                  <a:gd name="T41" fmla="*/ 72 h 78"/>
                  <a:gd name="T42" fmla="*/ 16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2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9" y="76"/>
                    </a:lnTo>
                    <a:lnTo>
                      <a:pt x="16" y="78"/>
                    </a:lnTo>
                    <a:lnTo>
                      <a:pt x="24" y="76"/>
                    </a:lnTo>
                    <a:lnTo>
                      <a:pt x="33" y="74"/>
                    </a:lnTo>
                    <a:lnTo>
                      <a:pt x="31" y="72"/>
                    </a:lnTo>
                    <a:lnTo>
                      <a:pt x="31" y="71"/>
                    </a:lnTo>
                    <a:lnTo>
                      <a:pt x="24" y="72"/>
                    </a:lnTo>
                    <a:lnTo>
                      <a:pt x="16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7" name="Freeform 80"/>
              <p:cNvSpPr>
                <a:spLocks noEditPoints="1"/>
              </p:cNvSpPr>
              <p:nvPr/>
            </p:nvSpPr>
            <p:spPr bwMode="auto">
              <a:xfrm>
                <a:off x="5139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4 w 31"/>
                  <a:gd name="T3" fmla="*/ 1 h 74"/>
                  <a:gd name="T4" fmla="*/ 16 w 31"/>
                  <a:gd name="T5" fmla="*/ 0 h 74"/>
                  <a:gd name="T6" fmla="*/ 9 w 31"/>
                  <a:gd name="T7" fmla="*/ 1 h 74"/>
                  <a:gd name="T8" fmla="*/ 0 w 31"/>
                  <a:gd name="T9" fmla="*/ 3 h 74"/>
                  <a:gd name="T10" fmla="*/ 2 w 31"/>
                  <a:gd name="T11" fmla="*/ 5 h 74"/>
                  <a:gd name="T12" fmla="*/ 2 w 31"/>
                  <a:gd name="T13" fmla="*/ 7 h 74"/>
                  <a:gd name="T14" fmla="*/ 9 w 31"/>
                  <a:gd name="T15" fmla="*/ 5 h 74"/>
                  <a:gd name="T16" fmla="*/ 16 w 31"/>
                  <a:gd name="T17" fmla="*/ 3 h 74"/>
                  <a:gd name="T18" fmla="*/ 24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3 h 74"/>
                  <a:gd name="T26" fmla="*/ 2 w 31"/>
                  <a:gd name="T27" fmla="*/ 70 h 74"/>
                  <a:gd name="T28" fmla="*/ 9 w 31"/>
                  <a:gd name="T29" fmla="*/ 72 h 74"/>
                  <a:gd name="T30" fmla="*/ 16 w 31"/>
                  <a:gd name="T31" fmla="*/ 74 h 74"/>
                  <a:gd name="T32" fmla="*/ 24 w 31"/>
                  <a:gd name="T33" fmla="*/ 72 h 74"/>
                  <a:gd name="T34" fmla="*/ 31 w 31"/>
                  <a:gd name="T35" fmla="*/ 70 h 74"/>
                  <a:gd name="T36" fmla="*/ 31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6 w 31"/>
                  <a:gd name="T43" fmla="*/ 70 h 74"/>
                  <a:gd name="T44" fmla="*/ 9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2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4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3"/>
                    </a:lnTo>
                    <a:close/>
                    <a:moveTo>
                      <a:pt x="2" y="70"/>
                    </a:moveTo>
                    <a:lnTo>
                      <a:pt x="9" y="72"/>
                    </a:lnTo>
                    <a:lnTo>
                      <a:pt x="16" y="74"/>
                    </a:lnTo>
                    <a:lnTo>
                      <a:pt x="24" y="72"/>
                    </a:lnTo>
                    <a:lnTo>
                      <a:pt x="31" y="70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6" y="70"/>
                    </a:lnTo>
                    <a:lnTo>
                      <a:pt x="9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2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8" name="Freeform 81"/>
              <p:cNvSpPr>
                <a:spLocks noEditPoints="1"/>
              </p:cNvSpPr>
              <p:nvPr/>
            </p:nvSpPr>
            <p:spPr bwMode="auto">
              <a:xfrm>
                <a:off x="5141" y="2610"/>
                <a:ext cx="29" cy="71"/>
              </a:xfrm>
              <a:custGeom>
                <a:avLst/>
                <a:gdLst>
                  <a:gd name="T0" fmla="*/ 29 w 29"/>
                  <a:gd name="T1" fmla="*/ 4 h 71"/>
                  <a:gd name="T2" fmla="*/ 22 w 29"/>
                  <a:gd name="T3" fmla="*/ 2 h 71"/>
                  <a:gd name="T4" fmla="*/ 14 w 29"/>
                  <a:gd name="T5" fmla="*/ 0 h 71"/>
                  <a:gd name="T6" fmla="*/ 7 w 29"/>
                  <a:gd name="T7" fmla="*/ 2 h 71"/>
                  <a:gd name="T8" fmla="*/ 0 w 29"/>
                  <a:gd name="T9" fmla="*/ 4 h 71"/>
                  <a:gd name="T10" fmla="*/ 0 w 29"/>
                  <a:gd name="T11" fmla="*/ 6 h 71"/>
                  <a:gd name="T12" fmla="*/ 1 w 29"/>
                  <a:gd name="T13" fmla="*/ 7 h 71"/>
                  <a:gd name="T14" fmla="*/ 7 w 29"/>
                  <a:gd name="T15" fmla="*/ 6 h 71"/>
                  <a:gd name="T16" fmla="*/ 14 w 29"/>
                  <a:gd name="T17" fmla="*/ 4 h 71"/>
                  <a:gd name="T18" fmla="*/ 20 w 29"/>
                  <a:gd name="T19" fmla="*/ 6 h 71"/>
                  <a:gd name="T20" fmla="*/ 27 w 29"/>
                  <a:gd name="T21" fmla="*/ 7 h 71"/>
                  <a:gd name="T22" fmla="*/ 27 w 29"/>
                  <a:gd name="T23" fmla="*/ 6 h 71"/>
                  <a:gd name="T24" fmla="*/ 29 w 29"/>
                  <a:gd name="T25" fmla="*/ 4 h 71"/>
                  <a:gd name="T26" fmla="*/ 0 w 29"/>
                  <a:gd name="T27" fmla="*/ 68 h 71"/>
                  <a:gd name="T28" fmla="*/ 7 w 29"/>
                  <a:gd name="T29" fmla="*/ 69 h 71"/>
                  <a:gd name="T30" fmla="*/ 14 w 29"/>
                  <a:gd name="T31" fmla="*/ 71 h 71"/>
                  <a:gd name="T32" fmla="*/ 22 w 29"/>
                  <a:gd name="T33" fmla="*/ 69 h 71"/>
                  <a:gd name="T34" fmla="*/ 29 w 29"/>
                  <a:gd name="T35" fmla="*/ 68 h 71"/>
                  <a:gd name="T36" fmla="*/ 27 w 29"/>
                  <a:gd name="T37" fmla="*/ 66 h 71"/>
                  <a:gd name="T38" fmla="*/ 27 w 29"/>
                  <a:gd name="T39" fmla="*/ 64 h 71"/>
                  <a:gd name="T40" fmla="*/ 20 w 29"/>
                  <a:gd name="T41" fmla="*/ 66 h 71"/>
                  <a:gd name="T42" fmla="*/ 14 w 29"/>
                  <a:gd name="T43" fmla="*/ 68 h 71"/>
                  <a:gd name="T44" fmla="*/ 7 w 29"/>
                  <a:gd name="T45" fmla="*/ 66 h 71"/>
                  <a:gd name="T46" fmla="*/ 1 w 29"/>
                  <a:gd name="T47" fmla="*/ 64 h 71"/>
                  <a:gd name="T48" fmla="*/ 0 w 29"/>
                  <a:gd name="T49" fmla="*/ 66 h 71"/>
                  <a:gd name="T50" fmla="*/ 0 w 29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4"/>
                    </a:moveTo>
                    <a:lnTo>
                      <a:pt x="22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0" y="6"/>
                    </a:lnTo>
                    <a:lnTo>
                      <a:pt x="27" y="7"/>
                    </a:lnTo>
                    <a:lnTo>
                      <a:pt x="27" y="6"/>
                    </a:lnTo>
                    <a:lnTo>
                      <a:pt x="29" y="4"/>
                    </a:lnTo>
                    <a:close/>
                    <a:moveTo>
                      <a:pt x="0" y="68"/>
                    </a:moveTo>
                    <a:lnTo>
                      <a:pt x="7" y="69"/>
                    </a:lnTo>
                    <a:lnTo>
                      <a:pt x="14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7" y="64"/>
                    </a:lnTo>
                    <a:lnTo>
                      <a:pt x="20" y="66"/>
                    </a:lnTo>
                    <a:lnTo>
                      <a:pt x="14" y="68"/>
                    </a:lnTo>
                    <a:lnTo>
                      <a:pt x="7" y="66"/>
                    </a:lnTo>
                    <a:lnTo>
                      <a:pt x="1" y="64"/>
                    </a:lnTo>
                    <a:lnTo>
                      <a:pt x="0" y="6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9" name="Freeform 82"/>
              <p:cNvSpPr>
                <a:spLocks noEditPoints="1"/>
              </p:cNvSpPr>
              <p:nvPr/>
            </p:nvSpPr>
            <p:spPr bwMode="auto">
              <a:xfrm>
                <a:off x="5141" y="2612"/>
                <a:ext cx="27" cy="67"/>
              </a:xfrm>
              <a:custGeom>
                <a:avLst/>
                <a:gdLst>
                  <a:gd name="T0" fmla="*/ 27 w 27"/>
                  <a:gd name="T1" fmla="*/ 4 h 67"/>
                  <a:gd name="T2" fmla="*/ 22 w 27"/>
                  <a:gd name="T3" fmla="*/ 2 h 67"/>
                  <a:gd name="T4" fmla="*/ 14 w 27"/>
                  <a:gd name="T5" fmla="*/ 0 h 67"/>
                  <a:gd name="T6" fmla="*/ 7 w 27"/>
                  <a:gd name="T7" fmla="*/ 2 h 67"/>
                  <a:gd name="T8" fmla="*/ 0 w 27"/>
                  <a:gd name="T9" fmla="*/ 4 h 67"/>
                  <a:gd name="T10" fmla="*/ 1 w 27"/>
                  <a:gd name="T11" fmla="*/ 5 h 67"/>
                  <a:gd name="T12" fmla="*/ 1 w 27"/>
                  <a:gd name="T13" fmla="*/ 7 h 67"/>
                  <a:gd name="T14" fmla="*/ 7 w 27"/>
                  <a:gd name="T15" fmla="*/ 5 h 67"/>
                  <a:gd name="T16" fmla="*/ 14 w 27"/>
                  <a:gd name="T17" fmla="*/ 4 h 67"/>
                  <a:gd name="T18" fmla="*/ 20 w 27"/>
                  <a:gd name="T19" fmla="*/ 5 h 67"/>
                  <a:gd name="T20" fmla="*/ 27 w 27"/>
                  <a:gd name="T21" fmla="*/ 7 h 67"/>
                  <a:gd name="T22" fmla="*/ 27 w 27"/>
                  <a:gd name="T23" fmla="*/ 5 h 67"/>
                  <a:gd name="T24" fmla="*/ 27 w 27"/>
                  <a:gd name="T25" fmla="*/ 4 h 67"/>
                  <a:gd name="T26" fmla="*/ 0 w 27"/>
                  <a:gd name="T27" fmla="*/ 64 h 67"/>
                  <a:gd name="T28" fmla="*/ 7 w 27"/>
                  <a:gd name="T29" fmla="*/ 66 h 67"/>
                  <a:gd name="T30" fmla="*/ 14 w 27"/>
                  <a:gd name="T31" fmla="*/ 67 h 67"/>
                  <a:gd name="T32" fmla="*/ 20 w 27"/>
                  <a:gd name="T33" fmla="*/ 66 h 67"/>
                  <a:gd name="T34" fmla="*/ 27 w 27"/>
                  <a:gd name="T35" fmla="*/ 64 h 67"/>
                  <a:gd name="T36" fmla="*/ 27 w 27"/>
                  <a:gd name="T37" fmla="*/ 62 h 67"/>
                  <a:gd name="T38" fmla="*/ 26 w 27"/>
                  <a:gd name="T39" fmla="*/ 60 h 67"/>
                  <a:gd name="T40" fmla="*/ 20 w 27"/>
                  <a:gd name="T41" fmla="*/ 62 h 67"/>
                  <a:gd name="T42" fmla="*/ 14 w 27"/>
                  <a:gd name="T43" fmla="*/ 64 h 67"/>
                  <a:gd name="T44" fmla="*/ 8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4"/>
                    </a:moveTo>
                    <a:lnTo>
                      <a:pt x="22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7" y="4"/>
                    </a:lnTo>
                    <a:close/>
                    <a:moveTo>
                      <a:pt x="0" y="64"/>
                    </a:moveTo>
                    <a:lnTo>
                      <a:pt x="7" y="66"/>
                    </a:lnTo>
                    <a:lnTo>
                      <a:pt x="14" y="67"/>
                    </a:lnTo>
                    <a:lnTo>
                      <a:pt x="20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6" y="60"/>
                    </a:lnTo>
                    <a:lnTo>
                      <a:pt x="20" y="62"/>
                    </a:lnTo>
                    <a:lnTo>
                      <a:pt x="14" y="64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0" name="Freeform 83"/>
              <p:cNvSpPr>
                <a:spLocks noEditPoints="1"/>
              </p:cNvSpPr>
              <p:nvPr/>
            </p:nvSpPr>
            <p:spPr bwMode="auto">
              <a:xfrm>
                <a:off x="5142" y="2614"/>
                <a:ext cx="26" cy="64"/>
              </a:xfrm>
              <a:custGeom>
                <a:avLst/>
                <a:gdLst>
                  <a:gd name="T0" fmla="*/ 26 w 26"/>
                  <a:gd name="T1" fmla="*/ 3 h 64"/>
                  <a:gd name="T2" fmla="*/ 19 w 26"/>
                  <a:gd name="T3" fmla="*/ 2 h 64"/>
                  <a:gd name="T4" fmla="*/ 13 w 26"/>
                  <a:gd name="T5" fmla="*/ 0 h 64"/>
                  <a:gd name="T6" fmla="*/ 6 w 26"/>
                  <a:gd name="T7" fmla="*/ 2 h 64"/>
                  <a:gd name="T8" fmla="*/ 0 w 26"/>
                  <a:gd name="T9" fmla="*/ 3 h 64"/>
                  <a:gd name="T10" fmla="*/ 0 w 26"/>
                  <a:gd name="T11" fmla="*/ 5 h 64"/>
                  <a:gd name="T12" fmla="*/ 0 w 26"/>
                  <a:gd name="T13" fmla="*/ 7 h 64"/>
                  <a:gd name="T14" fmla="*/ 7 w 26"/>
                  <a:gd name="T15" fmla="*/ 5 h 64"/>
                  <a:gd name="T16" fmla="*/ 13 w 26"/>
                  <a:gd name="T17" fmla="*/ 5 h 64"/>
                  <a:gd name="T18" fmla="*/ 19 w 26"/>
                  <a:gd name="T19" fmla="*/ 5 h 64"/>
                  <a:gd name="T20" fmla="*/ 25 w 26"/>
                  <a:gd name="T21" fmla="*/ 7 h 64"/>
                  <a:gd name="T22" fmla="*/ 26 w 26"/>
                  <a:gd name="T23" fmla="*/ 5 h 64"/>
                  <a:gd name="T24" fmla="*/ 26 w 26"/>
                  <a:gd name="T25" fmla="*/ 3 h 64"/>
                  <a:gd name="T26" fmla="*/ 0 w 26"/>
                  <a:gd name="T27" fmla="*/ 60 h 64"/>
                  <a:gd name="T28" fmla="*/ 6 w 26"/>
                  <a:gd name="T29" fmla="*/ 62 h 64"/>
                  <a:gd name="T30" fmla="*/ 13 w 26"/>
                  <a:gd name="T31" fmla="*/ 64 h 64"/>
                  <a:gd name="T32" fmla="*/ 19 w 26"/>
                  <a:gd name="T33" fmla="*/ 62 h 64"/>
                  <a:gd name="T34" fmla="*/ 26 w 26"/>
                  <a:gd name="T35" fmla="*/ 60 h 64"/>
                  <a:gd name="T36" fmla="*/ 25 w 26"/>
                  <a:gd name="T37" fmla="*/ 58 h 64"/>
                  <a:gd name="T38" fmla="*/ 25 w 26"/>
                  <a:gd name="T39" fmla="*/ 57 h 64"/>
                  <a:gd name="T40" fmla="*/ 19 w 26"/>
                  <a:gd name="T41" fmla="*/ 58 h 64"/>
                  <a:gd name="T42" fmla="*/ 13 w 26"/>
                  <a:gd name="T43" fmla="*/ 60 h 64"/>
                  <a:gd name="T44" fmla="*/ 7 w 26"/>
                  <a:gd name="T45" fmla="*/ 58 h 64"/>
                  <a:gd name="T46" fmla="*/ 2 w 26"/>
                  <a:gd name="T47" fmla="*/ 57 h 64"/>
                  <a:gd name="T48" fmla="*/ 0 w 26"/>
                  <a:gd name="T49" fmla="*/ 58 h 64"/>
                  <a:gd name="T50" fmla="*/ 0 w 26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3"/>
                    </a:moveTo>
                    <a:lnTo>
                      <a:pt x="19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6" y="62"/>
                    </a:lnTo>
                    <a:lnTo>
                      <a:pt x="13" y="64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25" y="58"/>
                    </a:lnTo>
                    <a:lnTo>
                      <a:pt x="25" y="57"/>
                    </a:lnTo>
                    <a:lnTo>
                      <a:pt x="19" y="58"/>
                    </a:lnTo>
                    <a:lnTo>
                      <a:pt x="13" y="60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1" name="Freeform 84"/>
              <p:cNvSpPr>
                <a:spLocks noEditPoints="1"/>
              </p:cNvSpPr>
              <p:nvPr/>
            </p:nvSpPr>
            <p:spPr bwMode="auto">
              <a:xfrm>
                <a:off x="5142" y="2616"/>
                <a:ext cx="26" cy="60"/>
              </a:xfrm>
              <a:custGeom>
                <a:avLst/>
                <a:gdLst>
                  <a:gd name="T0" fmla="*/ 26 w 26"/>
                  <a:gd name="T1" fmla="*/ 3 h 60"/>
                  <a:gd name="T2" fmla="*/ 19 w 26"/>
                  <a:gd name="T3" fmla="*/ 1 h 60"/>
                  <a:gd name="T4" fmla="*/ 13 w 26"/>
                  <a:gd name="T5" fmla="*/ 0 h 60"/>
                  <a:gd name="T6" fmla="*/ 6 w 26"/>
                  <a:gd name="T7" fmla="*/ 1 h 60"/>
                  <a:gd name="T8" fmla="*/ 0 w 26"/>
                  <a:gd name="T9" fmla="*/ 3 h 60"/>
                  <a:gd name="T10" fmla="*/ 0 w 26"/>
                  <a:gd name="T11" fmla="*/ 5 h 60"/>
                  <a:gd name="T12" fmla="*/ 2 w 26"/>
                  <a:gd name="T13" fmla="*/ 6 h 60"/>
                  <a:gd name="T14" fmla="*/ 7 w 26"/>
                  <a:gd name="T15" fmla="*/ 5 h 60"/>
                  <a:gd name="T16" fmla="*/ 13 w 26"/>
                  <a:gd name="T17" fmla="*/ 5 h 60"/>
                  <a:gd name="T18" fmla="*/ 19 w 26"/>
                  <a:gd name="T19" fmla="*/ 5 h 60"/>
                  <a:gd name="T20" fmla="*/ 25 w 26"/>
                  <a:gd name="T21" fmla="*/ 6 h 60"/>
                  <a:gd name="T22" fmla="*/ 25 w 26"/>
                  <a:gd name="T23" fmla="*/ 5 h 60"/>
                  <a:gd name="T24" fmla="*/ 26 w 26"/>
                  <a:gd name="T25" fmla="*/ 3 h 60"/>
                  <a:gd name="T26" fmla="*/ 0 w 26"/>
                  <a:gd name="T27" fmla="*/ 56 h 60"/>
                  <a:gd name="T28" fmla="*/ 7 w 26"/>
                  <a:gd name="T29" fmla="*/ 58 h 60"/>
                  <a:gd name="T30" fmla="*/ 13 w 26"/>
                  <a:gd name="T31" fmla="*/ 60 h 60"/>
                  <a:gd name="T32" fmla="*/ 19 w 26"/>
                  <a:gd name="T33" fmla="*/ 58 h 60"/>
                  <a:gd name="T34" fmla="*/ 25 w 26"/>
                  <a:gd name="T35" fmla="*/ 56 h 60"/>
                  <a:gd name="T36" fmla="*/ 25 w 26"/>
                  <a:gd name="T37" fmla="*/ 55 h 60"/>
                  <a:gd name="T38" fmla="*/ 25 w 26"/>
                  <a:gd name="T39" fmla="*/ 53 h 60"/>
                  <a:gd name="T40" fmla="*/ 19 w 26"/>
                  <a:gd name="T41" fmla="*/ 55 h 60"/>
                  <a:gd name="T42" fmla="*/ 13 w 26"/>
                  <a:gd name="T43" fmla="*/ 56 h 60"/>
                  <a:gd name="T44" fmla="*/ 7 w 26"/>
                  <a:gd name="T45" fmla="*/ 55 h 60"/>
                  <a:gd name="T46" fmla="*/ 2 w 26"/>
                  <a:gd name="T47" fmla="*/ 53 h 60"/>
                  <a:gd name="T48" fmla="*/ 2 w 26"/>
                  <a:gd name="T49" fmla="*/ 55 h 60"/>
                  <a:gd name="T50" fmla="*/ 0 w 26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3"/>
                    </a:moveTo>
                    <a:lnTo>
                      <a:pt x="19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5" y="5"/>
                    </a:lnTo>
                    <a:lnTo>
                      <a:pt x="26" y="3"/>
                    </a:lnTo>
                    <a:close/>
                    <a:moveTo>
                      <a:pt x="0" y="56"/>
                    </a:moveTo>
                    <a:lnTo>
                      <a:pt x="7" y="58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25" y="56"/>
                    </a:lnTo>
                    <a:lnTo>
                      <a:pt x="25" y="55"/>
                    </a:lnTo>
                    <a:lnTo>
                      <a:pt x="25" y="53"/>
                    </a:lnTo>
                    <a:lnTo>
                      <a:pt x="19" y="55"/>
                    </a:lnTo>
                    <a:lnTo>
                      <a:pt x="13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2" name="Freeform 85"/>
              <p:cNvSpPr>
                <a:spLocks noEditPoints="1"/>
              </p:cNvSpPr>
              <p:nvPr/>
            </p:nvSpPr>
            <p:spPr bwMode="auto">
              <a:xfrm>
                <a:off x="5142" y="2619"/>
                <a:ext cx="25" cy="55"/>
              </a:xfrm>
              <a:custGeom>
                <a:avLst/>
                <a:gdLst>
                  <a:gd name="T0" fmla="*/ 25 w 25"/>
                  <a:gd name="T1" fmla="*/ 2 h 55"/>
                  <a:gd name="T2" fmla="*/ 19 w 25"/>
                  <a:gd name="T3" fmla="*/ 0 h 55"/>
                  <a:gd name="T4" fmla="*/ 13 w 25"/>
                  <a:gd name="T5" fmla="*/ 0 h 55"/>
                  <a:gd name="T6" fmla="*/ 7 w 25"/>
                  <a:gd name="T7" fmla="*/ 0 h 55"/>
                  <a:gd name="T8" fmla="*/ 0 w 25"/>
                  <a:gd name="T9" fmla="*/ 2 h 55"/>
                  <a:gd name="T10" fmla="*/ 2 w 25"/>
                  <a:gd name="T11" fmla="*/ 3 h 55"/>
                  <a:gd name="T12" fmla="*/ 2 w 25"/>
                  <a:gd name="T13" fmla="*/ 5 h 55"/>
                  <a:gd name="T14" fmla="*/ 7 w 25"/>
                  <a:gd name="T15" fmla="*/ 3 h 55"/>
                  <a:gd name="T16" fmla="*/ 13 w 25"/>
                  <a:gd name="T17" fmla="*/ 3 h 55"/>
                  <a:gd name="T18" fmla="*/ 19 w 25"/>
                  <a:gd name="T19" fmla="*/ 3 h 55"/>
                  <a:gd name="T20" fmla="*/ 25 w 25"/>
                  <a:gd name="T21" fmla="*/ 5 h 55"/>
                  <a:gd name="T22" fmla="*/ 25 w 25"/>
                  <a:gd name="T23" fmla="*/ 3 h 55"/>
                  <a:gd name="T24" fmla="*/ 25 w 25"/>
                  <a:gd name="T25" fmla="*/ 2 h 55"/>
                  <a:gd name="T26" fmla="*/ 2 w 25"/>
                  <a:gd name="T27" fmla="*/ 52 h 55"/>
                  <a:gd name="T28" fmla="*/ 7 w 25"/>
                  <a:gd name="T29" fmla="*/ 53 h 55"/>
                  <a:gd name="T30" fmla="*/ 13 w 25"/>
                  <a:gd name="T31" fmla="*/ 55 h 55"/>
                  <a:gd name="T32" fmla="*/ 19 w 25"/>
                  <a:gd name="T33" fmla="*/ 53 h 55"/>
                  <a:gd name="T34" fmla="*/ 25 w 25"/>
                  <a:gd name="T35" fmla="*/ 52 h 55"/>
                  <a:gd name="T36" fmla="*/ 25 w 25"/>
                  <a:gd name="T37" fmla="*/ 50 h 55"/>
                  <a:gd name="T38" fmla="*/ 23 w 25"/>
                  <a:gd name="T39" fmla="*/ 48 h 55"/>
                  <a:gd name="T40" fmla="*/ 18 w 25"/>
                  <a:gd name="T41" fmla="*/ 50 h 55"/>
                  <a:gd name="T42" fmla="*/ 13 w 25"/>
                  <a:gd name="T43" fmla="*/ 52 h 55"/>
                  <a:gd name="T44" fmla="*/ 7 w 25"/>
                  <a:gd name="T45" fmla="*/ 50 h 55"/>
                  <a:gd name="T46" fmla="*/ 2 w 25"/>
                  <a:gd name="T47" fmla="*/ 48 h 55"/>
                  <a:gd name="T48" fmla="*/ 2 w 25"/>
                  <a:gd name="T49" fmla="*/ 50 h 55"/>
                  <a:gd name="T50" fmla="*/ 2 w 25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5"/>
                  <a:gd name="T80" fmla="*/ 25 w 25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5">
                    <a:moveTo>
                      <a:pt x="25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2"/>
                    </a:lnTo>
                    <a:close/>
                    <a:moveTo>
                      <a:pt x="2" y="52"/>
                    </a:moveTo>
                    <a:lnTo>
                      <a:pt x="7" y="53"/>
                    </a:lnTo>
                    <a:lnTo>
                      <a:pt x="13" y="55"/>
                    </a:lnTo>
                    <a:lnTo>
                      <a:pt x="19" y="53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3" y="48"/>
                    </a:lnTo>
                    <a:lnTo>
                      <a:pt x="18" y="50"/>
                    </a:lnTo>
                    <a:lnTo>
                      <a:pt x="13" y="52"/>
                    </a:lnTo>
                    <a:lnTo>
                      <a:pt x="7" y="50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3" name="Freeform 86"/>
              <p:cNvSpPr>
                <a:spLocks noEditPoints="1"/>
              </p:cNvSpPr>
              <p:nvPr/>
            </p:nvSpPr>
            <p:spPr bwMode="auto">
              <a:xfrm>
                <a:off x="5144" y="2621"/>
                <a:ext cx="23" cy="51"/>
              </a:xfrm>
              <a:custGeom>
                <a:avLst/>
                <a:gdLst>
                  <a:gd name="T0" fmla="*/ 23 w 23"/>
                  <a:gd name="T1" fmla="*/ 1 h 51"/>
                  <a:gd name="T2" fmla="*/ 17 w 23"/>
                  <a:gd name="T3" fmla="*/ 0 h 51"/>
                  <a:gd name="T4" fmla="*/ 11 w 23"/>
                  <a:gd name="T5" fmla="*/ 0 h 51"/>
                  <a:gd name="T6" fmla="*/ 5 w 23"/>
                  <a:gd name="T7" fmla="*/ 0 h 51"/>
                  <a:gd name="T8" fmla="*/ 0 w 23"/>
                  <a:gd name="T9" fmla="*/ 1 h 51"/>
                  <a:gd name="T10" fmla="*/ 0 w 23"/>
                  <a:gd name="T11" fmla="*/ 3 h 51"/>
                  <a:gd name="T12" fmla="*/ 0 w 23"/>
                  <a:gd name="T13" fmla="*/ 5 h 51"/>
                  <a:gd name="T14" fmla="*/ 5 w 23"/>
                  <a:gd name="T15" fmla="*/ 3 h 51"/>
                  <a:gd name="T16" fmla="*/ 11 w 23"/>
                  <a:gd name="T17" fmla="*/ 3 h 51"/>
                  <a:gd name="T18" fmla="*/ 16 w 23"/>
                  <a:gd name="T19" fmla="*/ 3 h 51"/>
                  <a:gd name="T20" fmla="*/ 21 w 23"/>
                  <a:gd name="T21" fmla="*/ 5 h 51"/>
                  <a:gd name="T22" fmla="*/ 23 w 23"/>
                  <a:gd name="T23" fmla="*/ 3 h 51"/>
                  <a:gd name="T24" fmla="*/ 23 w 23"/>
                  <a:gd name="T25" fmla="*/ 1 h 51"/>
                  <a:gd name="T26" fmla="*/ 0 w 23"/>
                  <a:gd name="T27" fmla="*/ 48 h 51"/>
                  <a:gd name="T28" fmla="*/ 5 w 23"/>
                  <a:gd name="T29" fmla="*/ 50 h 51"/>
                  <a:gd name="T30" fmla="*/ 11 w 23"/>
                  <a:gd name="T31" fmla="*/ 51 h 51"/>
                  <a:gd name="T32" fmla="*/ 17 w 23"/>
                  <a:gd name="T33" fmla="*/ 50 h 51"/>
                  <a:gd name="T34" fmla="*/ 23 w 23"/>
                  <a:gd name="T35" fmla="*/ 48 h 51"/>
                  <a:gd name="T36" fmla="*/ 21 w 23"/>
                  <a:gd name="T37" fmla="*/ 46 h 51"/>
                  <a:gd name="T38" fmla="*/ 21 w 23"/>
                  <a:gd name="T39" fmla="*/ 45 h 51"/>
                  <a:gd name="T40" fmla="*/ 16 w 23"/>
                  <a:gd name="T41" fmla="*/ 46 h 51"/>
                  <a:gd name="T42" fmla="*/ 11 w 23"/>
                  <a:gd name="T43" fmla="*/ 48 h 51"/>
                  <a:gd name="T44" fmla="*/ 5 w 23"/>
                  <a:gd name="T45" fmla="*/ 46 h 51"/>
                  <a:gd name="T46" fmla="*/ 2 w 23"/>
                  <a:gd name="T47" fmla="*/ 45 h 51"/>
                  <a:gd name="T48" fmla="*/ 0 w 23"/>
                  <a:gd name="T49" fmla="*/ 46 h 51"/>
                  <a:gd name="T50" fmla="*/ 0 w 23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51"/>
                  <a:gd name="T80" fmla="*/ 23 w 23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51">
                    <a:moveTo>
                      <a:pt x="23" y="1"/>
                    </a:moveTo>
                    <a:lnTo>
                      <a:pt x="17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3" y="3"/>
                    </a:lnTo>
                    <a:lnTo>
                      <a:pt x="23" y="1"/>
                    </a:lnTo>
                    <a:close/>
                    <a:moveTo>
                      <a:pt x="0" y="48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7" y="50"/>
                    </a:lnTo>
                    <a:lnTo>
                      <a:pt x="23" y="48"/>
                    </a:lnTo>
                    <a:lnTo>
                      <a:pt x="21" y="46"/>
                    </a:lnTo>
                    <a:lnTo>
                      <a:pt x="21" y="45"/>
                    </a:lnTo>
                    <a:lnTo>
                      <a:pt x="16" y="46"/>
                    </a:lnTo>
                    <a:lnTo>
                      <a:pt x="11" y="48"/>
                    </a:lnTo>
                    <a:lnTo>
                      <a:pt x="5" y="46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4" name="Freeform 87"/>
              <p:cNvSpPr>
                <a:spLocks noEditPoints="1"/>
              </p:cNvSpPr>
              <p:nvPr/>
            </p:nvSpPr>
            <p:spPr bwMode="auto">
              <a:xfrm>
                <a:off x="5144" y="2622"/>
                <a:ext cx="23" cy="49"/>
              </a:xfrm>
              <a:custGeom>
                <a:avLst/>
                <a:gdLst>
                  <a:gd name="T0" fmla="*/ 23 w 23"/>
                  <a:gd name="T1" fmla="*/ 2 h 49"/>
                  <a:gd name="T2" fmla="*/ 17 w 23"/>
                  <a:gd name="T3" fmla="*/ 0 h 49"/>
                  <a:gd name="T4" fmla="*/ 11 w 23"/>
                  <a:gd name="T5" fmla="*/ 0 h 49"/>
                  <a:gd name="T6" fmla="*/ 5 w 23"/>
                  <a:gd name="T7" fmla="*/ 0 h 49"/>
                  <a:gd name="T8" fmla="*/ 0 w 23"/>
                  <a:gd name="T9" fmla="*/ 2 h 49"/>
                  <a:gd name="T10" fmla="*/ 0 w 23"/>
                  <a:gd name="T11" fmla="*/ 4 h 49"/>
                  <a:gd name="T12" fmla="*/ 2 w 23"/>
                  <a:gd name="T13" fmla="*/ 6 h 49"/>
                  <a:gd name="T14" fmla="*/ 5 w 23"/>
                  <a:gd name="T15" fmla="*/ 4 h 49"/>
                  <a:gd name="T16" fmla="*/ 11 w 23"/>
                  <a:gd name="T17" fmla="*/ 4 h 49"/>
                  <a:gd name="T18" fmla="*/ 16 w 23"/>
                  <a:gd name="T19" fmla="*/ 4 h 49"/>
                  <a:gd name="T20" fmla="*/ 21 w 23"/>
                  <a:gd name="T21" fmla="*/ 6 h 49"/>
                  <a:gd name="T22" fmla="*/ 21 w 23"/>
                  <a:gd name="T23" fmla="*/ 4 h 49"/>
                  <a:gd name="T24" fmla="*/ 23 w 23"/>
                  <a:gd name="T25" fmla="*/ 2 h 49"/>
                  <a:gd name="T26" fmla="*/ 0 w 23"/>
                  <a:gd name="T27" fmla="*/ 45 h 49"/>
                  <a:gd name="T28" fmla="*/ 5 w 23"/>
                  <a:gd name="T29" fmla="*/ 47 h 49"/>
                  <a:gd name="T30" fmla="*/ 11 w 23"/>
                  <a:gd name="T31" fmla="*/ 49 h 49"/>
                  <a:gd name="T32" fmla="*/ 16 w 23"/>
                  <a:gd name="T33" fmla="*/ 47 h 49"/>
                  <a:gd name="T34" fmla="*/ 21 w 23"/>
                  <a:gd name="T35" fmla="*/ 45 h 49"/>
                  <a:gd name="T36" fmla="*/ 21 w 23"/>
                  <a:gd name="T37" fmla="*/ 44 h 49"/>
                  <a:gd name="T38" fmla="*/ 21 w 23"/>
                  <a:gd name="T39" fmla="*/ 42 h 49"/>
                  <a:gd name="T40" fmla="*/ 16 w 23"/>
                  <a:gd name="T41" fmla="*/ 44 h 49"/>
                  <a:gd name="T42" fmla="*/ 11 w 23"/>
                  <a:gd name="T43" fmla="*/ 45 h 49"/>
                  <a:gd name="T44" fmla="*/ 5 w 23"/>
                  <a:gd name="T45" fmla="*/ 44 h 49"/>
                  <a:gd name="T46" fmla="*/ 2 w 23"/>
                  <a:gd name="T47" fmla="*/ 42 h 49"/>
                  <a:gd name="T48" fmla="*/ 2 w 23"/>
                  <a:gd name="T49" fmla="*/ 44 h 49"/>
                  <a:gd name="T50" fmla="*/ 0 w 23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9"/>
                  <a:gd name="T80" fmla="*/ 23 w 23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9">
                    <a:moveTo>
                      <a:pt x="23" y="2"/>
                    </a:moveTo>
                    <a:lnTo>
                      <a:pt x="17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1" y="49"/>
                    </a:lnTo>
                    <a:lnTo>
                      <a:pt x="16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1" y="45"/>
                    </a:lnTo>
                    <a:lnTo>
                      <a:pt x="5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5" name="Freeform 88"/>
              <p:cNvSpPr>
                <a:spLocks noEditPoints="1"/>
              </p:cNvSpPr>
              <p:nvPr/>
            </p:nvSpPr>
            <p:spPr bwMode="auto">
              <a:xfrm>
                <a:off x="5144" y="2624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5 w 21"/>
                  <a:gd name="T7" fmla="*/ 0 h 45"/>
                  <a:gd name="T8" fmla="*/ 0 w 21"/>
                  <a:gd name="T9" fmla="*/ 2 h 45"/>
                  <a:gd name="T10" fmla="*/ 2 w 21"/>
                  <a:gd name="T11" fmla="*/ 4 h 45"/>
                  <a:gd name="T12" fmla="*/ 2 w 21"/>
                  <a:gd name="T13" fmla="*/ 5 h 45"/>
                  <a:gd name="T14" fmla="*/ 5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21 w 21"/>
                  <a:gd name="T21" fmla="*/ 5 h 45"/>
                  <a:gd name="T22" fmla="*/ 21 w 21"/>
                  <a:gd name="T23" fmla="*/ 4 h 45"/>
                  <a:gd name="T24" fmla="*/ 21 w 21"/>
                  <a:gd name="T25" fmla="*/ 2 h 45"/>
                  <a:gd name="T26" fmla="*/ 2 w 21"/>
                  <a:gd name="T27" fmla="*/ 42 h 45"/>
                  <a:gd name="T28" fmla="*/ 5 w 21"/>
                  <a:gd name="T29" fmla="*/ 43 h 45"/>
                  <a:gd name="T30" fmla="*/ 11 w 21"/>
                  <a:gd name="T31" fmla="*/ 45 h 45"/>
                  <a:gd name="T32" fmla="*/ 16 w 21"/>
                  <a:gd name="T33" fmla="*/ 43 h 45"/>
                  <a:gd name="T34" fmla="*/ 21 w 21"/>
                  <a:gd name="T35" fmla="*/ 42 h 45"/>
                  <a:gd name="T36" fmla="*/ 21 w 21"/>
                  <a:gd name="T37" fmla="*/ 40 h 45"/>
                  <a:gd name="T38" fmla="*/ 21 w 21"/>
                  <a:gd name="T39" fmla="*/ 38 h 45"/>
                  <a:gd name="T40" fmla="*/ 16 w 21"/>
                  <a:gd name="T41" fmla="*/ 40 h 45"/>
                  <a:gd name="T42" fmla="*/ 11 w 21"/>
                  <a:gd name="T43" fmla="*/ 42 h 45"/>
                  <a:gd name="T44" fmla="*/ 7 w 21"/>
                  <a:gd name="T45" fmla="*/ 40 h 45"/>
                  <a:gd name="T46" fmla="*/ 2 w 21"/>
                  <a:gd name="T47" fmla="*/ 38 h 45"/>
                  <a:gd name="T48" fmla="*/ 2 w 21"/>
                  <a:gd name="T49" fmla="*/ 40 h 45"/>
                  <a:gd name="T50" fmla="*/ 2 w 21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2" y="42"/>
                    </a:moveTo>
                    <a:lnTo>
                      <a:pt x="5" y="43"/>
                    </a:lnTo>
                    <a:lnTo>
                      <a:pt x="11" y="45"/>
                    </a:lnTo>
                    <a:lnTo>
                      <a:pt x="16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1" y="42"/>
                    </a:lnTo>
                    <a:lnTo>
                      <a:pt x="7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6" name="Freeform 89"/>
              <p:cNvSpPr>
                <a:spLocks noEditPoints="1"/>
              </p:cNvSpPr>
              <p:nvPr/>
            </p:nvSpPr>
            <p:spPr bwMode="auto">
              <a:xfrm>
                <a:off x="5146" y="2626"/>
                <a:ext cx="19" cy="41"/>
              </a:xfrm>
              <a:custGeom>
                <a:avLst/>
                <a:gdLst>
                  <a:gd name="T0" fmla="*/ 19 w 19"/>
                  <a:gd name="T1" fmla="*/ 2 h 41"/>
                  <a:gd name="T2" fmla="*/ 14 w 19"/>
                  <a:gd name="T3" fmla="*/ 0 h 41"/>
                  <a:gd name="T4" fmla="*/ 9 w 19"/>
                  <a:gd name="T5" fmla="*/ 0 h 41"/>
                  <a:gd name="T6" fmla="*/ 3 w 19"/>
                  <a:gd name="T7" fmla="*/ 0 h 41"/>
                  <a:gd name="T8" fmla="*/ 0 w 19"/>
                  <a:gd name="T9" fmla="*/ 2 h 41"/>
                  <a:gd name="T10" fmla="*/ 0 w 19"/>
                  <a:gd name="T11" fmla="*/ 3 h 41"/>
                  <a:gd name="T12" fmla="*/ 0 w 19"/>
                  <a:gd name="T13" fmla="*/ 5 h 41"/>
                  <a:gd name="T14" fmla="*/ 5 w 19"/>
                  <a:gd name="T15" fmla="*/ 3 h 41"/>
                  <a:gd name="T16" fmla="*/ 9 w 19"/>
                  <a:gd name="T17" fmla="*/ 3 h 41"/>
                  <a:gd name="T18" fmla="*/ 14 w 19"/>
                  <a:gd name="T19" fmla="*/ 3 h 41"/>
                  <a:gd name="T20" fmla="*/ 19 w 19"/>
                  <a:gd name="T21" fmla="*/ 5 h 41"/>
                  <a:gd name="T22" fmla="*/ 19 w 19"/>
                  <a:gd name="T23" fmla="*/ 3 h 41"/>
                  <a:gd name="T24" fmla="*/ 19 w 19"/>
                  <a:gd name="T25" fmla="*/ 2 h 41"/>
                  <a:gd name="T26" fmla="*/ 0 w 19"/>
                  <a:gd name="T27" fmla="*/ 38 h 41"/>
                  <a:gd name="T28" fmla="*/ 3 w 19"/>
                  <a:gd name="T29" fmla="*/ 40 h 41"/>
                  <a:gd name="T30" fmla="*/ 9 w 19"/>
                  <a:gd name="T31" fmla="*/ 41 h 41"/>
                  <a:gd name="T32" fmla="*/ 14 w 19"/>
                  <a:gd name="T33" fmla="*/ 40 h 41"/>
                  <a:gd name="T34" fmla="*/ 19 w 19"/>
                  <a:gd name="T35" fmla="*/ 38 h 41"/>
                  <a:gd name="T36" fmla="*/ 19 w 19"/>
                  <a:gd name="T37" fmla="*/ 36 h 41"/>
                  <a:gd name="T38" fmla="*/ 17 w 19"/>
                  <a:gd name="T39" fmla="*/ 34 h 41"/>
                  <a:gd name="T40" fmla="*/ 14 w 19"/>
                  <a:gd name="T41" fmla="*/ 36 h 41"/>
                  <a:gd name="T42" fmla="*/ 9 w 19"/>
                  <a:gd name="T43" fmla="*/ 38 h 41"/>
                  <a:gd name="T44" fmla="*/ 5 w 19"/>
                  <a:gd name="T45" fmla="*/ 36 h 41"/>
                  <a:gd name="T46" fmla="*/ 0 w 19"/>
                  <a:gd name="T47" fmla="*/ 34 h 41"/>
                  <a:gd name="T48" fmla="*/ 0 w 19"/>
                  <a:gd name="T49" fmla="*/ 36 h 41"/>
                  <a:gd name="T50" fmla="*/ 0 w 19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0" y="38"/>
                    </a:moveTo>
                    <a:lnTo>
                      <a:pt x="3" y="40"/>
                    </a:lnTo>
                    <a:lnTo>
                      <a:pt x="9" y="41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7" name="Freeform 90"/>
              <p:cNvSpPr>
                <a:spLocks noEditPoints="1"/>
              </p:cNvSpPr>
              <p:nvPr/>
            </p:nvSpPr>
            <p:spPr bwMode="auto">
              <a:xfrm>
                <a:off x="5146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3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5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7 w 19"/>
                  <a:gd name="T21" fmla="*/ 5 h 38"/>
                  <a:gd name="T22" fmla="*/ 19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5 w 19"/>
                  <a:gd name="T29" fmla="*/ 36 h 38"/>
                  <a:gd name="T30" fmla="*/ 9 w 19"/>
                  <a:gd name="T31" fmla="*/ 38 h 38"/>
                  <a:gd name="T32" fmla="*/ 14 w 19"/>
                  <a:gd name="T33" fmla="*/ 36 h 38"/>
                  <a:gd name="T34" fmla="*/ 19 w 19"/>
                  <a:gd name="T35" fmla="*/ 34 h 38"/>
                  <a:gd name="T36" fmla="*/ 17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9 w 19"/>
                  <a:gd name="T43" fmla="*/ 34 h 38"/>
                  <a:gd name="T44" fmla="*/ 5 w 19"/>
                  <a:gd name="T45" fmla="*/ 32 h 38"/>
                  <a:gd name="T46" fmla="*/ 0 w 19"/>
                  <a:gd name="T47" fmla="*/ 31 h 38"/>
                  <a:gd name="T48" fmla="*/ 0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5" y="36"/>
                    </a:lnTo>
                    <a:lnTo>
                      <a:pt x="9" y="38"/>
                    </a:lnTo>
                    <a:lnTo>
                      <a:pt x="14" y="36"/>
                    </a:lnTo>
                    <a:lnTo>
                      <a:pt x="19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9" y="34"/>
                    </a:lnTo>
                    <a:lnTo>
                      <a:pt x="5" y="32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8" name="Freeform 91"/>
              <p:cNvSpPr>
                <a:spLocks noEditPoints="1"/>
              </p:cNvSpPr>
              <p:nvPr/>
            </p:nvSpPr>
            <p:spPr bwMode="auto">
              <a:xfrm>
                <a:off x="5146" y="2629"/>
                <a:ext cx="19" cy="35"/>
              </a:xfrm>
              <a:custGeom>
                <a:avLst/>
                <a:gdLst>
                  <a:gd name="T0" fmla="*/ 19 w 19"/>
                  <a:gd name="T1" fmla="*/ 2 h 35"/>
                  <a:gd name="T2" fmla="*/ 14 w 19"/>
                  <a:gd name="T3" fmla="*/ 0 h 35"/>
                  <a:gd name="T4" fmla="*/ 9 w 19"/>
                  <a:gd name="T5" fmla="*/ 0 h 35"/>
                  <a:gd name="T6" fmla="*/ 5 w 19"/>
                  <a:gd name="T7" fmla="*/ 0 h 35"/>
                  <a:gd name="T8" fmla="*/ 0 w 19"/>
                  <a:gd name="T9" fmla="*/ 2 h 35"/>
                  <a:gd name="T10" fmla="*/ 0 w 19"/>
                  <a:gd name="T11" fmla="*/ 4 h 35"/>
                  <a:gd name="T12" fmla="*/ 2 w 19"/>
                  <a:gd name="T13" fmla="*/ 5 h 35"/>
                  <a:gd name="T14" fmla="*/ 5 w 19"/>
                  <a:gd name="T15" fmla="*/ 4 h 35"/>
                  <a:gd name="T16" fmla="*/ 9 w 19"/>
                  <a:gd name="T17" fmla="*/ 4 h 35"/>
                  <a:gd name="T18" fmla="*/ 14 w 19"/>
                  <a:gd name="T19" fmla="*/ 4 h 35"/>
                  <a:gd name="T20" fmla="*/ 17 w 19"/>
                  <a:gd name="T21" fmla="*/ 5 h 35"/>
                  <a:gd name="T22" fmla="*/ 17 w 19"/>
                  <a:gd name="T23" fmla="*/ 4 h 35"/>
                  <a:gd name="T24" fmla="*/ 19 w 19"/>
                  <a:gd name="T25" fmla="*/ 2 h 35"/>
                  <a:gd name="T26" fmla="*/ 0 w 19"/>
                  <a:gd name="T27" fmla="*/ 31 h 35"/>
                  <a:gd name="T28" fmla="*/ 5 w 19"/>
                  <a:gd name="T29" fmla="*/ 33 h 35"/>
                  <a:gd name="T30" fmla="*/ 9 w 19"/>
                  <a:gd name="T31" fmla="*/ 35 h 35"/>
                  <a:gd name="T32" fmla="*/ 14 w 19"/>
                  <a:gd name="T33" fmla="*/ 33 h 35"/>
                  <a:gd name="T34" fmla="*/ 17 w 19"/>
                  <a:gd name="T35" fmla="*/ 31 h 35"/>
                  <a:gd name="T36" fmla="*/ 17 w 19"/>
                  <a:gd name="T37" fmla="*/ 30 h 35"/>
                  <a:gd name="T38" fmla="*/ 17 w 19"/>
                  <a:gd name="T39" fmla="*/ 28 h 35"/>
                  <a:gd name="T40" fmla="*/ 14 w 19"/>
                  <a:gd name="T41" fmla="*/ 30 h 35"/>
                  <a:gd name="T42" fmla="*/ 9 w 19"/>
                  <a:gd name="T43" fmla="*/ 31 h 35"/>
                  <a:gd name="T44" fmla="*/ 5 w 19"/>
                  <a:gd name="T45" fmla="*/ 30 h 35"/>
                  <a:gd name="T46" fmla="*/ 2 w 19"/>
                  <a:gd name="T47" fmla="*/ 28 h 35"/>
                  <a:gd name="T48" fmla="*/ 0 w 19"/>
                  <a:gd name="T49" fmla="*/ 30 h 35"/>
                  <a:gd name="T50" fmla="*/ 0 w 19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9" y="2"/>
                    </a:lnTo>
                    <a:close/>
                    <a:moveTo>
                      <a:pt x="0" y="31"/>
                    </a:moveTo>
                    <a:lnTo>
                      <a:pt x="5" y="33"/>
                    </a:lnTo>
                    <a:lnTo>
                      <a:pt x="9" y="35"/>
                    </a:lnTo>
                    <a:lnTo>
                      <a:pt x="14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9" y="31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9" name="Freeform 92"/>
              <p:cNvSpPr>
                <a:spLocks noEditPoints="1"/>
              </p:cNvSpPr>
              <p:nvPr/>
            </p:nvSpPr>
            <p:spPr bwMode="auto">
              <a:xfrm>
                <a:off x="5146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5 w 17"/>
                  <a:gd name="T7" fmla="*/ 0 h 31"/>
                  <a:gd name="T8" fmla="*/ 0 w 17"/>
                  <a:gd name="T9" fmla="*/ 2 h 31"/>
                  <a:gd name="T10" fmla="*/ 2 w 17"/>
                  <a:gd name="T11" fmla="*/ 3 h 31"/>
                  <a:gd name="T12" fmla="*/ 2 w 17"/>
                  <a:gd name="T13" fmla="*/ 5 h 31"/>
                  <a:gd name="T14" fmla="*/ 5 w 17"/>
                  <a:gd name="T15" fmla="*/ 3 h 31"/>
                  <a:gd name="T16" fmla="*/ 9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5 w 17"/>
                  <a:gd name="T29" fmla="*/ 29 h 31"/>
                  <a:gd name="T30" fmla="*/ 9 w 17"/>
                  <a:gd name="T31" fmla="*/ 31 h 31"/>
                  <a:gd name="T32" fmla="*/ 14 w 17"/>
                  <a:gd name="T33" fmla="*/ 29 h 31"/>
                  <a:gd name="T34" fmla="*/ 17 w 17"/>
                  <a:gd name="T35" fmla="*/ 28 h 31"/>
                  <a:gd name="T36" fmla="*/ 17 w 17"/>
                  <a:gd name="T37" fmla="*/ 26 h 31"/>
                  <a:gd name="T38" fmla="*/ 17 w 17"/>
                  <a:gd name="T39" fmla="*/ 24 h 31"/>
                  <a:gd name="T40" fmla="*/ 14 w 17"/>
                  <a:gd name="T41" fmla="*/ 26 h 31"/>
                  <a:gd name="T42" fmla="*/ 9 w 17"/>
                  <a:gd name="T43" fmla="*/ 28 h 31"/>
                  <a:gd name="T44" fmla="*/ 5 w 17"/>
                  <a:gd name="T45" fmla="*/ 26 h 31"/>
                  <a:gd name="T46" fmla="*/ 2 w 17"/>
                  <a:gd name="T47" fmla="*/ 24 h 31"/>
                  <a:gd name="T48" fmla="*/ 2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5" y="29"/>
                    </a:lnTo>
                    <a:lnTo>
                      <a:pt x="9" y="31"/>
                    </a:lnTo>
                    <a:lnTo>
                      <a:pt x="14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7" y="24"/>
                    </a:lnTo>
                    <a:lnTo>
                      <a:pt x="14" y="26"/>
                    </a:lnTo>
                    <a:lnTo>
                      <a:pt x="9" y="28"/>
                    </a:lnTo>
                    <a:lnTo>
                      <a:pt x="5" y="26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0" name="Freeform 93"/>
              <p:cNvSpPr>
                <a:spLocks noEditPoints="1"/>
              </p:cNvSpPr>
              <p:nvPr/>
            </p:nvSpPr>
            <p:spPr bwMode="auto">
              <a:xfrm>
                <a:off x="5148" y="2633"/>
                <a:ext cx="15" cy="27"/>
              </a:xfrm>
              <a:custGeom>
                <a:avLst/>
                <a:gdLst>
                  <a:gd name="T0" fmla="*/ 15 w 15"/>
                  <a:gd name="T1" fmla="*/ 1 h 27"/>
                  <a:gd name="T2" fmla="*/ 12 w 15"/>
                  <a:gd name="T3" fmla="*/ 0 h 27"/>
                  <a:gd name="T4" fmla="*/ 7 w 15"/>
                  <a:gd name="T5" fmla="*/ 0 h 27"/>
                  <a:gd name="T6" fmla="*/ 3 w 15"/>
                  <a:gd name="T7" fmla="*/ 0 h 27"/>
                  <a:gd name="T8" fmla="*/ 0 w 15"/>
                  <a:gd name="T9" fmla="*/ 1 h 27"/>
                  <a:gd name="T10" fmla="*/ 0 w 15"/>
                  <a:gd name="T11" fmla="*/ 3 h 27"/>
                  <a:gd name="T12" fmla="*/ 0 w 15"/>
                  <a:gd name="T13" fmla="*/ 7 h 27"/>
                  <a:gd name="T14" fmla="*/ 3 w 15"/>
                  <a:gd name="T15" fmla="*/ 3 h 27"/>
                  <a:gd name="T16" fmla="*/ 7 w 15"/>
                  <a:gd name="T17" fmla="*/ 3 h 27"/>
                  <a:gd name="T18" fmla="*/ 12 w 15"/>
                  <a:gd name="T19" fmla="*/ 3 h 27"/>
                  <a:gd name="T20" fmla="*/ 15 w 15"/>
                  <a:gd name="T21" fmla="*/ 7 h 27"/>
                  <a:gd name="T22" fmla="*/ 15 w 15"/>
                  <a:gd name="T23" fmla="*/ 3 h 27"/>
                  <a:gd name="T24" fmla="*/ 15 w 15"/>
                  <a:gd name="T25" fmla="*/ 1 h 27"/>
                  <a:gd name="T26" fmla="*/ 0 w 15"/>
                  <a:gd name="T27" fmla="*/ 24 h 27"/>
                  <a:gd name="T28" fmla="*/ 3 w 15"/>
                  <a:gd name="T29" fmla="*/ 26 h 27"/>
                  <a:gd name="T30" fmla="*/ 7 w 15"/>
                  <a:gd name="T31" fmla="*/ 27 h 27"/>
                  <a:gd name="T32" fmla="*/ 12 w 15"/>
                  <a:gd name="T33" fmla="*/ 26 h 27"/>
                  <a:gd name="T34" fmla="*/ 15 w 15"/>
                  <a:gd name="T35" fmla="*/ 24 h 27"/>
                  <a:gd name="T36" fmla="*/ 15 w 15"/>
                  <a:gd name="T37" fmla="*/ 22 h 27"/>
                  <a:gd name="T38" fmla="*/ 15 w 15"/>
                  <a:gd name="T39" fmla="*/ 20 h 27"/>
                  <a:gd name="T40" fmla="*/ 12 w 15"/>
                  <a:gd name="T41" fmla="*/ 22 h 27"/>
                  <a:gd name="T42" fmla="*/ 7 w 15"/>
                  <a:gd name="T43" fmla="*/ 24 h 27"/>
                  <a:gd name="T44" fmla="*/ 3 w 15"/>
                  <a:gd name="T45" fmla="*/ 22 h 27"/>
                  <a:gd name="T46" fmla="*/ 0 w 15"/>
                  <a:gd name="T47" fmla="*/ 20 h 27"/>
                  <a:gd name="T48" fmla="*/ 0 w 15"/>
                  <a:gd name="T49" fmla="*/ 22 h 27"/>
                  <a:gd name="T50" fmla="*/ 0 w 15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7"/>
                  <a:gd name="T80" fmla="*/ 15 w 15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7">
                    <a:moveTo>
                      <a:pt x="15" y="1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1"/>
                    </a:lnTo>
                    <a:close/>
                    <a:moveTo>
                      <a:pt x="0" y="24"/>
                    </a:moveTo>
                    <a:lnTo>
                      <a:pt x="3" y="26"/>
                    </a:lnTo>
                    <a:lnTo>
                      <a:pt x="7" y="27"/>
                    </a:lnTo>
                    <a:lnTo>
                      <a:pt x="12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7" y="24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1" name="Freeform 94"/>
              <p:cNvSpPr>
                <a:spLocks noEditPoints="1"/>
              </p:cNvSpPr>
              <p:nvPr/>
            </p:nvSpPr>
            <p:spPr bwMode="auto">
              <a:xfrm>
                <a:off x="5148" y="2634"/>
                <a:ext cx="15" cy="25"/>
              </a:xfrm>
              <a:custGeom>
                <a:avLst/>
                <a:gdLst>
                  <a:gd name="T0" fmla="*/ 15 w 15"/>
                  <a:gd name="T1" fmla="*/ 2 h 25"/>
                  <a:gd name="T2" fmla="*/ 12 w 15"/>
                  <a:gd name="T3" fmla="*/ 0 h 25"/>
                  <a:gd name="T4" fmla="*/ 7 w 15"/>
                  <a:gd name="T5" fmla="*/ 0 h 25"/>
                  <a:gd name="T6" fmla="*/ 3 w 15"/>
                  <a:gd name="T7" fmla="*/ 0 h 25"/>
                  <a:gd name="T8" fmla="*/ 0 w 15"/>
                  <a:gd name="T9" fmla="*/ 2 h 25"/>
                  <a:gd name="T10" fmla="*/ 0 w 15"/>
                  <a:gd name="T11" fmla="*/ 6 h 25"/>
                  <a:gd name="T12" fmla="*/ 0 w 15"/>
                  <a:gd name="T13" fmla="*/ 7 h 25"/>
                  <a:gd name="T14" fmla="*/ 3 w 15"/>
                  <a:gd name="T15" fmla="*/ 4 h 25"/>
                  <a:gd name="T16" fmla="*/ 7 w 15"/>
                  <a:gd name="T17" fmla="*/ 4 h 25"/>
                  <a:gd name="T18" fmla="*/ 12 w 15"/>
                  <a:gd name="T19" fmla="*/ 4 h 25"/>
                  <a:gd name="T20" fmla="*/ 15 w 15"/>
                  <a:gd name="T21" fmla="*/ 7 h 25"/>
                  <a:gd name="T22" fmla="*/ 15 w 15"/>
                  <a:gd name="T23" fmla="*/ 6 h 25"/>
                  <a:gd name="T24" fmla="*/ 15 w 15"/>
                  <a:gd name="T25" fmla="*/ 2 h 25"/>
                  <a:gd name="T26" fmla="*/ 0 w 15"/>
                  <a:gd name="T27" fmla="*/ 21 h 25"/>
                  <a:gd name="T28" fmla="*/ 3 w 15"/>
                  <a:gd name="T29" fmla="*/ 23 h 25"/>
                  <a:gd name="T30" fmla="*/ 7 w 15"/>
                  <a:gd name="T31" fmla="*/ 25 h 25"/>
                  <a:gd name="T32" fmla="*/ 12 w 15"/>
                  <a:gd name="T33" fmla="*/ 23 h 25"/>
                  <a:gd name="T34" fmla="*/ 15 w 15"/>
                  <a:gd name="T35" fmla="*/ 21 h 25"/>
                  <a:gd name="T36" fmla="*/ 15 w 15"/>
                  <a:gd name="T37" fmla="*/ 19 h 25"/>
                  <a:gd name="T38" fmla="*/ 15 w 15"/>
                  <a:gd name="T39" fmla="*/ 16 h 25"/>
                  <a:gd name="T40" fmla="*/ 12 w 15"/>
                  <a:gd name="T41" fmla="*/ 19 h 25"/>
                  <a:gd name="T42" fmla="*/ 7 w 15"/>
                  <a:gd name="T43" fmla="*/ 21 h 25"/>
                  <a:gd name="T44" fmla="*/ 3 w 15"/>
                  <a:gd name="T45" fmla="*/ 19 h 25"/>
                  <a:gd name="T46" fmla="*/ 0 w 15"/>
                  <a:gd name="T47" fmla="*/ 16 h 25"/>
                  <a:gd name="T48" fmla="*/ 0 w 15"/>
                  <a:gd name="T49" fmla="*/ 19 h 25"/>
                  <a:gd name="T50" fmla="*/ 0 w 15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5"/>
                  <a:gd name="T80" fmla="*/ 15 w 15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5">
                    <a:moveTo>
                      <a:pt x="15" y="2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2"/>
                    </a:lnTo>
                    <a:close/>
                    <a:moveTo>
                      <a:pt x="0" y="21"/>
                    </a:moveTo>
                    <a:lnTo>
                      <a:pt x="3" y="23"/>
                    </a:lnTo>
                    <a:lnTo>
                      <a:pt x="7" y="25"/>
                    </a:lnTo>
                    <a:lnTo>
                      <a:pt x="12" y="23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7" y="21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2" name="Freeform 95"/>
              <p:cNvSpPr>
                <a:spLocks noEditPoints="1"/>
              </p:cNvSpPr>
              <p:nvPr/>
            </p:nvSpPr>
            <p:spPr bwMode="auto">
              <a:xfrm>
                <a:off x="5148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7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7 w 15"/>
                  <a:gd name="T17" fmla="*/ 21 h 21"/>
                  <a:gd name="T18" fmla="*/ 12 w 15"/>
                  <a:gd name="T19" fmla="*/ 19 h 21"/>
                  <a:gd name="T20" fmla="*/ 15 w 15"/>
                  <a:gd name="T21" fmla="*/ 17 h 21"/>
                  <a:gd name="T22" fmla="*/ 13 w 15"/>
                  <a:gd name="T23" fmla="*/ 11 h 21"/>
                  <a:gd name="T24" fmla="*/ 15 w 15"/>
                  <a:gd name="T25" fmla="*/ 4 h 21"/>
                  <a:gd name="T26" fmla="*/ 13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7 w 15"/>
                  <a:gd name="T35" fmla="*/ 17 h 21"/>
                  <a:gd name="T36" fmla="*/ 5 w 15"/>
                  <a:gd name="T37" fmla="*/ 16 h 21"/>
                  <a:gd name="T38" fmla="*/ 1 w 15"/>
                  <a:gd name="T39" fmla="*/ 14 h 21"/>
                  <a:gd name="T40" fmla="*/ 1 w 15"/>
                  <a:gd name="T41" fmla="*/ 12 h 21"/>
                  <a:gd name="T42" fmla="*/ 0 w 15"/>
                  <a:gd name="T43" fmla="*/ 11 h 21"/>
                  <a:gd name="T44" fmla="*/ 1 w 15"/>
                  <a:gd name="T45" fmla="*/ 7 h 21"/>
                  <a:gd name="T46" fmla="*/ 1 w 15"/>
                  <a:gd name="T47" fmla="*/ 5 h 21"/>
                  <a:gd name="T48" fmla="*/ 5 w 15"/>
                  <a:gd name="T49" fmla="*/ 4 h 21"/>
                  <a:gd name="T50" fmla="*/ 7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3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2" y="19"/>
                    </a:lnTo>
                    <a:lnTo>
                      <a:pt x="15" y="17"/>
                    </a:lnTo>
                    <a:lnTo>
                      <a:pt x="13" y="11"/>
                    </a:lnTo>
                    <a:lnTo>
                      <a:pt x="15" y="4"/>
                    </a:lnTo>
                    <a:close/>
                    <a:moveTo>
                      <a:pt x="13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7" y="17"/>
                    </a:lnTo>
                    <a:lnTo>
                      <a:pt x="5" y="16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3" name="Freeform 96"/>
              <p:cNvSpPr>
                <a:spLocks noEditPoints="1"/>
              </p:cNvSpPr>
              <p:nvPr/>
            </p:nvSpPr>
            <p:spPr bwMode="auto">
              <a:xfrm>
                <a:off x="5148" y="2638"/>
                <a:ext cx="15" cy="17"/>
              </a:xfrm>
              <a:custGeom>
                <a:avLst/>
                <a:gdLst>
                  <a:gd name="T0" fmla="*/ 15 w 15"/>
                  <a:gd name="T1" fmla="*/ 3 h 17"/>
                  <a:gd name="T2" fmla="*/ 12 w 15"/>
                  <a:gd name="T3" fmla="*/ 0 h 17"/>
                  <a:gd name="T4" fmla="*/ 7 w 15"/>
                  <a:gd name="T5" fmla="*/ 0 h 17"/>
                  <a:gd name="T6" fmla="*/ 3 w 15"/>
                  <a:gd name="T7" fmla="*/ 0 h 17"/>
                  <a:gd name="T8" fmla="*/ 0 w 15"/>
                  <a:gd name="T9" fmla="*/ 3 h 17"/>
                  <a:gd name="T10" fmla="*/ 0 w 15"/>
                  <a:gd name="T11" fmla="*/ 9 h 17"/>
                  <a:gd name="T12" fmla="*/ 0 w 15"/>
                  <a:gd name="T13" fmla="*/ 12 h 17"/>
                  <a:gd name="T14" fmla="*/ 3 w 15"/>
                  <a:gd name="T15" fmla="*/ 15 h 17"/>
                  <a:gd name="T16" fmla="*/ 7 w 15"/>
                  <a:gd name="T17" fmla="*/ 17 h 17"/>
                  <a:gd name="T18" fmla="*/ 12 w 15"/>
                  <a:gd name="T19" fmla="*/ 15 h 17"/>
                  <a:gd name="T20" fmla="*/ 15 w 15"/>
                  <a:gd name="T21" fmla="*/ 12 h 17"/>
                  <a:gd name="T22" fmla="*/ 13 w 15"/>
                  <a:gd name="T23" fmla="*/ 9 h 17"/>
                  <a:gd name="T24" fmla="*/ 15 w 15"/>
                  <a:gd name="T25" fmla="*/ 3 h 17"/>
                  <a:gd name="T26" fmla="*/ 12 w 15"/>
                  <a:gd name="T27" fmla="*/ 9 h 17"/>
                  <a:gd name="T28" fmla="*/ 10 w 15"/>
                  <a:gd name="T29" fmla="*/ 12 h 17"/>
                  <a:gd name="T30" fmla="*/ 7 w 15"/>
                  <a:gd name="T31" fmla="*/ 14 h 17"/>
                  <a:gd name="T32" fmla="*/ 3 w 15"/>
                  <a:gd name="T33" fmla="*/ 12 h 17"/>
                  <a:gd name="T34" fmla="*/ 1 w 15"/>
                  <a:gd name="T35" fmla="*/ 9 h 17"/>
                  <a:gd name="T36" fmla="*/ 3 w 15"/>
                  <a:gd name="T37" fmla="*/ 3 h 17"/>
                  <a:gd name="T38" fmla="*/ 7 w 15"/>
                  <a:gd name="T39" fmla="*/ 3 h 17"/>
                  <a:gd name="T40" fmla="*/ 10 w 15"/>
                  <a:gd name="T41" fmla="*/ 3 h 17"/>
                  <a:gd name="T42" fmla="*/ 12 w 15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5"/>
                  <a:gd name="T67" fmla="*/ 0 h 17"/>
                  <a:gd name="T68" fmla="*/ 15 w 15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5" h="17">
                    <a:moveTo>
                      <a:pt x="15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7" y="17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3" y="9"/>
                    </a:lnTo>
                    <a:lnTo>
                      <a:pt x="15" y="3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4" name="Freeform 97"/>
              <p:cNvSpPr>
                <a:spLocks noEditPoints="1"/>
              </p:cNvSpPr>
              <p:nvPr/>
            </p:nvSpPr>
            <p:spPr bwMode="auto">
              <a:xfrm>
                <a:off x="5148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7 w 13"/>
                  <a:gd name="T9" fmla="*/ 0 h 13"/>
                  <a:gd name="T10" fmla="*/ 5 w 13"/>
                  <a:gd name="T11" fmla="*/ 0 h 13"/>
                  <a:gd name="T12" fmla="*/ 1 w 13"/>
                  <a:gd name="T13" fmla="*/ 1 h 13"/>
                  <a:gd name="T14" fmla="*/ 1 w 13"/>
                  <a:gd name="T15" fmla="*/ 3 h 13"/>
                  <a:gd name="T16" fmla="*/ 0 w 13"/>
                  <a:gd name="T17" fmla="*/ 7 h 13"/>
                  <a:gd name="T18" fmla="*/ 1 w 13"/>
                  <a:gd name="T19" fmla="*/ 8 h 13"/>
                  <a:gd name="T20" fmla="*/ 1 w 13"/>
                  <a:gd name="T21" fmla="*/ 10 h 13"/>
                  <a:gd name="T22" fmla="*/ 5 w 13"/>
                  <a:gd name="T23" fmla="*/ 12 h 13"/>
                  <a:gd name="T24" fmla="*/ 7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10 w 13"/>
                  <a:gd name="T37" fmla="*/ 8 h 13"/>
                  <a:gd name="T38" fmla="*/ 7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7 w 13"/>
                  <a:gd name="T47" fmla="*/ 3 h 13"/>
                  <a:gd name="T48" fmla="*/ 10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5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5" name="Freeform 98"/>
              <p:cNvSpPr>
                <a:spLocks/>
              </p:cNvSpPr>
              <p:nvPr/>
            </p:nvSpPr>
            <p:spPr bwMode="auto">
              <a:xfrm>
                <a:off x="5149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0 h 11"/>
                  <a:gd name="T4" fmla="*/ 6 w 11"/>
                  <a:gd name="T5" fmla="*/ 0 h 11"/>
                  <a:gd name="T6" fmla="*/ 2 w 11"/>
                  <a:gd name="T7" fmla="*/ 0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6" name="Freeform 99"/>
              <p:cNvSpPr>
                <a:spLocks/>
              </p:cNvSpPr>
              <p:nvPr/>
            </p:nvSpPr>
            <p:spPr bwMode="auto">
              <a:xfrm>
                <a:off x="5151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7" name="Freeform 100"/>
              <p:cNvSpPr>
                <a:spLocks/>
              </p:cNvSpPr>
              <p:nvPr/>
            </p:nvSpPr>
            <p:spPr bwMode="auto">
              <a:xfrm>
                <a:off x="5153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2 w 3"/>
                  <a:gd name="T7" fmla="*/ 0 h 3"/>
                  <a:gd name="T8" fmla="*/ 0 w 3"/>
                  <a:gd name="T9" fmla="*/ 2 h 3"/>
                  <a:gd name="T10" fmla="*/ 2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8" name="Freeform 101"/>
              <p:cNvSpPr>
                <a:spLocks/>
              </p:cNvSpPr>
              <p:nvPr/>
            </p:nvSpPr>
            <p:spPr bwMode="auto">
              <a:xfrm>
                <a:off x="5132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6 w 47"/>
                  <a:gd name="T9" fmla="*/ 59 h 93"/>
                  <a:gd name="T10" fmla="*/ 16 w 47"/>
                  <a:gd name="T11" fmla="*/ 47 h 93"/>
                  <a:gd name="T12" fmla="*/ 16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29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6" y="59"/>
                    </a:lnTo>
                    <a:lnTo>
                      <a:pt x="16" y="47"/>
                    </a:lnTo>
                    <a:lnTo>
                      <a:pt x="16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29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9" name="Freeform 102"/>
              <p:cNvSpPr>
                <a:spLocks noEditPoints="1"/>
              </p:cNvSpPr>
              <p:nvPr/>
            </p:nvSpPr>
            <p:spPr bwMode="auto">
              <a:xfrm>
                <a:off x="3686" y="2600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8 w 10"/>
                  <a:gd name="T9" fmla="*/ 93 h 93"/>
                  <a:gd name="T10" fmla="*/ 5 w 10"/>
                  <a:gd name="T11" fmla="*/ 93 h 93"/>
                  <a:gd name="T12" fmla="*/ 2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2 w 10"/>
                  <a:gd name="T33" fmla="*/ 2 h 93"/>
                  <a:gd name="T34" fmla="*/ 5 w 10"/>
                  <a:gd name="T35" fmla="*/ 2 h 93"/>
                  <a:gd name="T36" fmla="*/ 7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0" name="Freeform 103"/>
              <p:cNvSpPr>
                <a:spLocks noEditPoints="1"/>
              </p:cNvSpPr>
              <p:nvPr/>
            </p:nvSpPr>
            <p:spPr bwMode="auto">
              <a:xfrm>
                <a:off x="3684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1" name="Freeform 104"/>
              <p:cNvSpPr>
                <a:spLocks noEditPoints="1"/>
              </p:cNvSpPr>
              <p:nvPr/>
            </p:nvSpPr>
            <p:spPr bwMode="auto">
              <a:xfrm>
                <a:off x="3682" y="2602"/>
                <a:ext cx="18" cy="91"/>
              </a:xfrm>
              <a:custGeom>
                <a:avLst/>
                <a:gdLst>
                  <a:gd name="T0" fmla="*/ 14 w 18"/>
                  <a:gd name="T1" fmla="*/ 0 h 91"/>
                  <a:gd name="T2" fmla="*/ 11 w 18"/>
                  <a:gd name="T3" fmla="*/ 0 h 91"/>
                  <a:gd name="T4" fmla="*/ 9 w 18"/>
                  <a:gd name="T5" fmla="*/ 0 h 91"/>
                  <a:gd name="T6" fmla="*/ 6 w 18"/>
                  <a:gd name="T7" fmla="*/ 0 h 91"/>
                  <a:gd name="T8" fmla="*/ 4 w 18"/>
                  <a:gd name="T9" fmla="*/ 0 h 91"/>
                  <a:gd name="T10" fmla="*/ 2 w 18"/>
                  <a:gd name="T11" fmla="*/ 1 h 91"/>
                  <a:gd name="T12" fmla="*/ 0 w 18"/>
                  <a:gd name="T13" fmla="*/ 3 h 91"/>
                  <a:gd name="T14" fmla="*/ 6 w 18"/>
                  <a:gd name="T15" fmla="*/ 3 h 91"/>
                  <a:gd name="T16" fmla="*/ 9 w 18"/>
                  <a:gd name="T17" fmla="*/ 3 h 91"/>
                  <a:gd name="T18" fmla="*/ 12 w 18"/>
                  <a:gd name="T19" fmla="*/ 3 h 91"/>
                  <a:gd name="T20" fmla="*/ 16 w 18"/>
                  <a:gd name="T21" fmla="*/ 3 h 91"/>
                  <a:gd name="T22" fmla="*/ 16 w 18"/>
                  <a:gd name="T23" fmla="*/ 1 h 91"/>
                  <a:gd name="T24" fmla="*/ 14 w 18"/>
                  <a:gd name="T25" fmla="*/ 0 h 91"/>
                  <a:gd name="T26" fmla="*/ 4 w 18"/>
                  <a:gd name="T27" fmla="*/ 91 h 91"/>
                  <a:gd name="T28" fmla="*/ 6 w 18"/>
                  <a:gd name="T29" fmla="*/ 91 h 91"/>
                  <a:gd name="T30" fmla="*/ 9 w 18"/>
                  <a:gd name="T31" fmla="*/ 91 h 91"/>
                  <a:gd name="T32" fmla="*/ 12 w 18"/>
                  <a:gd name="T33" fmla="*/ 91 h 91"/>
                  <a:gd name="T34" fmla="*/ 14 w 18"/>
                  <a:gd name="T35" fmla="*/ 91 h 91"/>
                  <a:gd name="T36" fmla="*/ 16 w 18"/>
                  <a:gd name="T37" fmla="*/ 89 h 91"/>
                  <a:gd name="T38" fmla="*/ 18 w 18"/>
                  <a:gd name="T39" fmla="*/ 88 h 91"/>
                  <a:gd name="T40" fmla="*/ 12 w 18"/>
                  <a:gd name="T41" fmla="*/ 88 h 91"/>
                  <a:gd name="T42" fmla="*/ 9 w 18"/>
                  <a:gd name="T43" fmla="*/ 88 h 91"/>
                  <a:gd name="T44" fmla="*/ 6 w 18"/>
                  <a:gd name="T45" fmla="*/ 88 h 91"/>
                  <a:gd name="T46" fmla="*/ 0 w 18"/>
                  <a:gd name="T47" fmla="*/ 88 h 91"/>
                  <a:gd name="T48" fmla="*/ 2 w 18"/>
                  <a:gd name="T49" fmla="*/ 89 h 91"/>
                  <a:gd name="T50" fmla="*/ 4 w 18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91"/>
                  <a:gd name="T80" fmla="*/ 18 w 1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91">
                    <a:moveTo>
                      <a:pt x="14" y="0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close/>
                    <a:moveTo>
                      <a:pt x="4" y="91"/>
                    </a:moveTo>
                    <a:lnTo>
                      <a:pt x="6" y="91"/>
                    </a:lnTo>
                    <a:lnTo>
                      <a:pt x="9" y="91"/>
                    </a:lnTo>
                    <a:lnTo>
                      <a:pt x="12" y="91"/>
                    </a:lnTo>
                    <a:lnTo>
                      <a:pt x="14" y="91"/>
                    </a:lnTo>
                    <a:lnTo>
                      <a:pt x="16" y="89"/>
                    </a:lnTo>
                    <a:lnTo>
                      <a:pt x="18" y="88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6" y="88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4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2" name="Freeform 105"/>
              <p:cNvSpPr>
                <a:spLocks noEditPoints="1"/>
              </p:cNvSpPr>
              <p:nvPr/>
            </p:nvSpPr>
            <p:spPr bwMode="auto">
              <a:xfrm>
                <a:off x="3682" y="2603"/>
                <a:ext cx="18" cy="88"/>
              </a:xfrm>
              <a:custGeom>
                <a:avLst/>
                <a:gdLst>
                  <a:gd name="T0" fmla="*/ 16 w 18"/>
                  <a:gd name="T1" fmla="*/ 0 h 88"/>
                  <a:gd name="T2" fmla="*/ 12 w 18"/>
                  <a:gd name="T3" fmla="*/ 0 h 88"/>
                  <a:gd name="T4" fmla="*/ 9 w 18"/>
                  <a:gd name="T5" fmla="*/ 0 h 88"/>
                  <a:gd name="T6" fmla="*/ 6 w 18"/>
                  <a:gd name="T7" fmla="*/ 0 h 88"/>
                  <a:gd name="T8" fmla="*/ 2 w 18"/>
                  <a:gd name="T9" fmla="*/ 0 h 88"/>
                  <a:gd name="T10" fmla="*/ 0 w 18"/>
                  <a:gd name="T11" fmla="*/ 2 h 88"/>
                  <a:gd name="T12" fmla="*/ 0 w 18"/>
                  <a:gd name="T13" fmla="*/ 4 h 88"/>
                  <a:gd name="T14" fmla="*/ 4 w 18"/>
                  <a:gd name="T15" fmla="*/ 4 h 88"/>
                  <a:gd name="T16" fmla="*/ 9 w 18"/>
                  <a:gd name="T17" fmla="*/ 4 h 88"/>
                  <a:gd name="T18" fmla="*/ 14 w 18"/>
                  <a:gd name="T19" fmla="*/ 4 h 88"/>
                  <a:gd name="T20" fmla="*/ 18 w 18"/>
                  <a:gd name="T21" fmla="*/ 4 h 88"/>
                  <a:gd name="T22" fmla="*/ 16 w 18"/>
                  <a:gd name="T23" fmla="*/ 2 h 88"/>
                  <a:gd name="T24" fmla="*/ 16 w 18"/>
                  <a:gd name="T25" fmla="*/ 0 h 88"/>
                  <a:gd name="T26" fmla="*/ 2 w 18"/>
                  <a:gd name="T27" fmla="*/ 88 h 88"/>
                  <a:gd name="T28" fmla="*/ 6 w 18"/>
                  <a:gd name="T29" fmla="*/ 88 h 88"/>
                  <a:gd name="T30" fmla="*/ 9 w 18"/>
                  <a:gd name="T31" fmla="*/ 88 h 88"/>
                  <a:gd name="T32" fmla="*/ 12 w 18"/>
                  <a:gd name="T33" fmla="*/ 88 h 88"/>
                  <a:gd name="T34" fmla="*/ 16 w 18"/>
                  <a:gd name="T35" fmla="*/ 88 h 88"/>
                  <a:gd name="T36" fmla="*/ 18 w 18"/>
                  <a:gd name="T37" fmla="*/ 87 h 88"/>
                  <a:gd name="T38" fmla="*/ 18 w 18"/>
                  <a:gd name="T39" fmla="*/ 83 h 88"/>
                  <a:gd name="T40" fmla="*/ 14 w 18"/>
                  <a:gd name="T41" fmla="*/ 85 h 88"/>
                  <a:gd name="T42" fmla="*/ 9 w 18"/>
                  <a:gd name="T43" fmla="*/ 85 h 88"/>
                  <a:gd name="T44" fmla="*/ 4 w 18"/>
                  <a:gd name="T45" fmla="*/ 85 h 88"/>
                  <a:gd name="T46" fmla="*/ 0 w 18"/>
                  <a:gd name="T47" fmla="*/ 83 h 88"/>
                  <a:gd name="T48" fmla="*/ 0 w 18"/>
                  <a:gd name="T49" fmla="*/ 87 h 88"/>
                  <a:gd name="T50" fmla="*/ 2 w 18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88"/>
                  <a:gd name="T80" fmla="*/ 18 w 1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6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8" y="87"/>
                    </a:lnTo>
                    <a:lnTo>
                      <a:pt x="18" y="83"/>
                    </a:lnTo>
                    <a:lnTo>
                      <a:pt x="14" y="85"/>
                    </a:lnTo>
                    <a:lnTo>
                      <a:pt x="9" y="85"/>
                    </a:lnTo>
                    <a:lnTo>
                      <a:pt x="4" y="85"/>
                    </a:lnTo>
                    <a:lnTo>
                      <a:pt x="0" y="83"/>
                    </a:lnTo>
                    <a:lnTo>
                      <a:pt x="0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3" name="Freeform 106"/>
              <p:cNvSpPr>
                <a:spLocks noEditPoints="1"/>
              </p:cNvSpPr>
              <p:nvPr/>
            </p:nvSpPr>
            <p:spPr bwMode="auto">
              <a:xfrm>
                <a:off x="3681" y="2605"/>
                <a:ext cx="20" cy="85"/>
              </a:xfrm>
              <a:custGeom>
                <a:avLst/>
                <a:gdLst>
                  <a:gd name="T0" fmla="*/ 17 w 20"/>
                  <a:gd name="T1" fmla="*/ 0 h 85"/>
                  <a:gd name="T2" fmla="*/ 13 w 20"/>
                  <a:gd name="T3" fmla="*/ 0 h 85"/>
                  <a:gd name="T4" fmla="*/ 10 w 20"/>
                  <a:gd name="T5" fmla="*/ 0 h 85"/>
                  <a:gd name="T6" fmla="*/ 7 w 20"/>
                  <a:gd name="T7" fmla="*/ 0 h 85"/>
                  <a:gd name="T8" fmla="*/ 1 w 20"/>
                  <a:gd name="T9" fmla="*/ 0 h 85"/>
                  <a:gd name="T10" fmla="*/ 1 w 20"/>
                  <a:gd name="T11" fmla="*/ 2 h 85"/>
                  <a:gd name="T12" fmla="*/ 0 w 20"/>
                  <a:gd name="T13" fmla="*/ 4 h 85"/>
                  <a:gd name="T14" fmla="*/ 5 w 20"/>
                  <a:gd name="T15" fmla="*/ 4 h 85"/>
                  <a:gd name="T16" fmla="*/ 10 w 20"/>
                  <a:gd name="T17" fmla="*/ 4 h 85"/>
                  <a:gd name="T18" fmla="*/ 15 w 20"/>
                  <a:gd name="T19" fmla="*/ 4 h 85"/>
                  <a:gd name="T20" fmla="*/ 20 w 20"/>
                  <a:gd name="T21" fmla="*/ 4 h 85"/>
                  <a:gd name="T22" fmla="*/ 19 w 20"/>
                  <a:gd name="T23" fmla="*/ 2 h 85"/>
                  <a:gd name="T24" fmla="*/ 17 w 20"/>
                  <a:gd name="T25" fmla="*/ 0 h 85"/>
                  <a:gd name="T26" fmla="*/ 1 w 20"/>
                  <a:gd name="T27" fmla="*/ 85 h 85"/>
                  <a:gd name="T28" fmla="*/ 7 w 20"/>
                  <a:gd name="T29" fmla="*/ 85 h 85"/>
                  <a:gd name="T30" fmla="*/ 10 w 20"/>
                  <a:gd name="T31" fmla="*/ 85 h 85"/>
                  <a:gd name="T32" fmla="*/ 13 w 20"/>
                  <a:gd name="T33" fmla="*/ 85 h 85"/>
                  <a:gd name="T34" fmla="*/ 19 w 20"/>
                  <a:gd name="T35" fmla="*/ 85 h 85"/>
                  <a:gd name="T36" fmla="*/ 19 w 20"/>
                  <a:gd name="T37" fmla="*/ 81 h 85"/>
                  <a:gd name="T38" fmla="*/ 20 w 20"/>
                  <a:gd name="T39" fmla="*/ 80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80 h 85"/>
                  <a:gd name="T48" fmla="*/ 0 w 20"/>
                  <a:gd name="T49" fmla="*/ 81 h 85"/>
                  <a:gd name="T50" fmla="*/ 1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7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1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3" y="85"/>
                    </a:lnTo>
                    <a:lnTo>
                      <a:pt x="19" y="85"/>
                    </a:lnTo>
                    <a:lnTo>
                      <a:pt x="19" y="81"/>
                    </a:lnTo>
                    <a:lnTo>
                      <a:pt x="20" y="80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80"/>
                    </a:lnTo>
                    <a:lnTo>
                      <a:pt x="0" y="81"/>
                    </a:lnTo>
                    <a:lnTo>
                      <a:pt x="1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4" name="Freeform 107"/>
              <p:cNvSpPr>
                <a:spLocks noEditPoints="1"/>
              </p:cNvSpPr>
              <p:nvPr/>
            </p:nvSpPr>
            <p:spPr bwMode="auto">
              <a:xfrm>
                <a:off x="3679" y="2607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3 w 24"/>
                  <a:gd name="T9" fmla="*/ 0 h 81"/>
                  <a:gd name="T10" fmla="*/ 2 w 24"/>
                  <a:gd name="T11" fmla="*/ 3 h 81"/>
                  <a:gd name="T12" fmla="*/ 0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2 w 24"/>
                  <a:gd name="T21" fmla="*/ 5 h 81"/>
                  <a:gd name="T22" fmla="*/ 22 w 24"/>
                  <a:gd name="T23" fmla="*/ 3 h 81"/>
                  <a:gd name="T24" fmla="*/ 21 w 24"/>
                  <a:gd name="T25" fmla="*/ 0 h 81"/>
                  <a:gd name="T26" fmla="*/ 3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1 w 24"/>
                  <a:gd name="T35" fmla="*/ 79 h 81"/>
                  <a:gd name="T36" fmla="*/ 22 w 24"/>
                  <a:gd name="T37" fmla="*/ 78 h 81"/>
                  <a:gd name="T38" fmla="*/ 24 w 24"/>
                  <a:gd name="T39" fmla="*/ 76 h 81"/>
                  <a:gd name="T40" fmla="*/ 17 w 24"/>
                  <a:gd name="T41" fmla="*/ 78 h 81"/>
                  <a:gd name="T42" fmla="*/ 12 w 24"/>
                  <a:gd name="T43" fmla="*/ 78 h 81"/>
                  <a:gd name="T44" fmla="*/ 5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3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1" y="0"/>
                    </a:lnTo>
                    <a:close/>
                    <a:moveTo>
                      <a:pt x="3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1" y="79"/>
                    </a:lnTo>
                    <a:lnTo>
                      <a:pt x="22" y="78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12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3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5" name="Freeform 108"/>
              <p:cNvSpPr>
                <a:spLocks noEditPoints="1"/>
              </p:cNvSpPr>
              <p:nvPr/>
            </p:nvSpPr>
            <p:spPr bwMode="auto">
              <a:xfrm>
                <a:off x="3677" y="2609"/>
                <a:ext cx="26" cy="77"/>
              </a:xfrm>
              <a:custGeom>
                <a:avLst/>
                <a:gdLst>
                  <a:gd name="T0" fmla="*/ 24 w 26"/>
                  <a:gd name="T1" fmla="*/ 0 h 77"/>
                  <a:gd name="T2" fmla="*/ 19 w 26"/>
                  <a:gd name="T3" fmla="*/ 0 h 77"/>
                  <a:gd name="T4" fmla="*/ 14 w 26"/>
                  <a:gd name="T5" fmla="*/ 0 h 77"/>
                  <a:gd name="T6" fmla="*/ 9 w 26"/>
                  <a:gd name="T7" fmla="*/ 0 h 77"/>
                  <a:gd name="T8" fmla="*/ 4 w 26"/>
                  <a:gd name="T9" fmla="*/ 0 h 77"/>
                  <a:gd name="T10" fmla="*/ 2 w 26"/>
                  <a:gd name="T11" fmla="*/ 3 h 77"/>
                  <a:gd name="T12" fmla="*/ 2 w 26"/>
                  <a:gd name="T13" fmla="*/ 5 h 77"/>
                  <a:gd name="T14" fmla="*/ 7 w 26"/>
                  <a:gd name="T15" fmla="*/ 3 h 77"/>
                  <a:gd name="T16" fmla="*/ 14 w 26"/>
                  <a:gd name="T17" fmla="*/ 3 h 77"/>
                  <a:gd name="T18" fmla="*/ 21 w 26"/>
                  <a:gd name="T19" fmla="*/ 3 h 77"/>
                  <a:gd name="T20" fmla="*/ 26 w 26"/>
                  <a:gd name="T21" fmla="*/ 5 h 77"/>
                  <a:gd name="T22" fmla="*/ 24 w 26"/>
                  <a:gd name="T23" fmla="*/ 3 h 77"/>
                  <a:gd name="T24" fmla="*/ 24 w 26"/>
                  <a:gd name="T25" fmla="*/ 0 h 77"/>
                  <a:gd name="T26" fmla="*/ 4 w 26"/>
                  <a:gd name="T27" fmla="*/ 76 h 77"/>
                  <a:gd name="T28" fmla="*/ 9 w 26"/>
                  <a:gd name="T29" fmla="*/ 77 h 77"/>
                  <a:gd name="T30" fmla="*/ 14 w 26"/>
                  <a:gd name="T31" fmla="*/ 77 h 77"/>
                  <a:gd name="T32" fmla="*/ 19 w 26"/>
                  <a:gd name="T33" fmla="*/ 77 h 77"/>
                  <a:gd name="T34" fmla="*/ 24 w 26"/>
                  <a:gd name="T35" fmla="*/ 76 h 77"/>
                  <a:gd name="T36" fmla="*/ 26 w 26"/>
                  <a:gd name="T37" fmla="*/ 74 h 77"/>
                  <a:gd name="T38" fmla="*/ 26 w 26"/>
                  <a:gd name="T39" fmla="*/ 72 h 77"/>
                  <a:gd name="T40" fmla="*/ 21 w 26"/>
                  <a:gd name="T41" fmla="*/ 74 h 77"/>
                  <a:gd name="T42" fmla="*/ 14 w 26"/>
                  <a:gd name="T43" fmla="*/ 74 h 77"/>
                  <a:gd name="T44" fmla="*/ 7 w 26"/>
                  <a:gd name="T45" fmla="*/ 74 h 77"/>
                  <a:gd name="T46" fmla="*/ 0 w 26"/>
                  <a:gd name="T47" fmla="*/ 72 h 77"/>
                  <a:gd name="T48" fmla="*/ 2 w 26"/>
                  <a:gd name="T49" fmla="*/ 74 h 77"/>
                  <a:gd name="T50" fmla="*/ 4 w 26"/>
                  <a:gd name="T51" fmla="*/ 76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7"/>
                  <a:gd name="T80" fmla="*/ 26 w 26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7">
                    <a:moveTo>
                      <a:pt x="24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0"/>
                    </a:lnTo>
                    <a:close/>
                    <a:moveTo>
                      <a:pt x="4" y="76"/>
                    </a:moveTo>
                    <a:lnTo>
                      <a:pt x="9" y="77"/>
                    </a:lnTo>
                    <a:lnTo>
                      <a:pt x="14" y="77"/>
                    </a:lnTo>
                    <a:lnTo>
                      <a:pt x="19" y="77"/>
                    </a:lnTo>
                    <a:lnTo>
                      <a:pt x="24" y="76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4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6" name="Freeform 109"/>
              <p:cNvSpPr>
                <a:spLocks noEditPoints="1"/>
              </p:cNvSpPr>
              <p:nvPr/>
            </p:nvSpPr>
            <p:spPr bwMode="auto">
              <a:xfrm>
                <a:off x="3677" y="2610"/>
                <a:ext cx="28" cy="75"/>
              </a:xfrm>
              <a:custGeom>
                <a:avLst/>
                <a:gdLst>
                  <a:gd name="T0" fmla="*/ 24 w 28"/>
                  <a:gd name="T1" fmla="*/ 2 h 75"/>
                  <a:gd name="T2" fmla="*/ 19 w 28"/>
                  <a:gd name="T3" fmla="*/ 0 h 75"/>
                  <a:gd name="T4" fmla="*/ 14 w 28"/>
                  <a:gd name="T5" fmla="*/ 0 h 75"/>
                  <a:gd name="T6" fmla="*/ 9 w 28"/>
                  <a:gd name="T7" fmla="*/ 0 h 75"/>
                  <a:gd name="T8" fmla="*/ 2 w 28"/>
                  <a:gd name="T9" fmla="*/ 2 h 75"/>
                  <a:gd name="T10" fmla="*/ 2 w 28"/>
                  <a:gd name="T11" fmla="*/ 4 h 75"/>
                  <a:gd name="T12" fmla="*/ 0 w 28"/>
                  <a:gd name="T13" fmla="*/ 6 h 75"/>
                  <a:gd name="T14" fmla="*/ 7 w 28"/>
                  <a:gd name="T15" fmla="*/ 4 h 75"/>
                  <a:gd name="T16" fmla="*/ 14 w 28"/>
                  <a:gd name="T17" fmla="*/ 4 h 75"/>
                  <a:gd name="T18" fmla="*/ 21 w 28"/>
                  <a:gd name="T19" fmla="*/ 4 h 75"/>
                  <a:gd name="T20" fmla="*/ 28 w 28"/>
                  <a:gd name="T21" fmla="*/ 6 h 75"/>
                  <a:gd name="T22" fmla="*/ 26 w 28"/>
                  <a:gd name="T23" fmla="*/ 4 h 75"/>
                  <a:gd name="T24" fmla="*/ 24 w 28"/>
                  <a:gd name="T25" fmla="*/ 2 h 75"/>
                  <a:gd name="T26" fmla="*/ 2 w 28"/>
                  <a:gd name="T27" fmla="*/ 73 h 75"/>
                  <a:gd name="T28" fmla="*/ 7 w 28"/>
                  <a:gd name="T29" fmla="*/ 75 h 75"/>
                  <a:gd name="T30" fmla="*/ 14 w 28"/>
                  <a:gd name="T31" fmla="*/ 75 h 75"/>
                  <a:gd name="T32" fmla="*/ 19 w 28"/>
                  <a:gd name="T33" fmla="*/ 75 h 75"/>
                  <a:gd name="T34" fmla="*/ 26 w 28"/>
                  <a:gd name="T35" fmla="*/ 73 h 75"/>
                  <a:gd name="T36" fmla="*/ 26 w 28"/>
                  <a:gd name="T37" fmla="*/ 71 h 75"/>
                  <a:gd name="T38" fmla="*/ 28 w 28"/>
                  <a:gd name="T39" fmla="*/ 68 h 75"/>
                  <a:gd name="T40" fmla="*/ 21 w 28"/>
                  <a:gd name="T41" fmla="*/ 71 h 75"/>
                  <a:gd name="T42" fmla="*/ 14 w 28"/>
                  <a:gd name="T43" fmla="*/ 71 h 75"/>
                  <a:gd name="T44" fmla="*/ 7 w 28"/>
                  <a:gd name="T45" fmla="*/ 71 h 75"/>
                  <a:gd name="T46" fmla="*/ 0 w 28"/>
                  <a:gd name="T47" fmla="*/ 68 h 75"/>
                  <a:gd name="T48" fmla="*/ 0 w 28"/>
                  <a:gd name="T49" fmla="*/ 71 h 75"/>
                  <a:gd name="T50" fmla="*/ 2 w 28"/>
                  <a:gd name="T51" fmla="*/ 73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5"/>
                  <a:gd name="T80" fmla="*/ 28 w 28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5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close/>
                    <a:moveTo>
                      <a:pt x="2" y="73"/>
                    </a:moveTo>
                    <a:lnTo>
                      <a:pt x="7" y="75"/>
                    </a:lnTo>
                    <a:lnTo>
                      <a:pt x="14" y="75"/>
                    </a:lnTo>
                    <a:lnTo>
                      <a:pt x="19" y="75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8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7" name="Freeform 110"/>
              <p:cNvSpPr>
                <a:spLocks noEditPoints="1"/>
              </p:cNvSpPr>
              <p:nvPr/>
            </p:nvSpPr>
            <p:spPr bwMode="auto">
              <a:xfrm>
                <a:off x="3676" y="2612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4 h 71"/>
                  <a:gd name="T12" fmla="*/ 1 w 31"/>
                  <a:gd name="T13" fmla="*/ 7 h 71"/>
                  <a:gd name="T14" fmla="*/ 8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6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6 w 31"/>
                  <a:gd name="T45" fmla="*/ 67 h 71"/>
                  <a:gd name="T46" fmla="*/ 0 w 31"/>
                  <a:gd name="T47" fmla="*/ 64 h 71"/>
                  <a:gd name="T48" fmla="*/ 1 w 31"/>
                  <a:gd name="T49" fmla="*/ 66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6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6" y="67"/>
                    </a:lnTo>
                    <a:lnTo>
                      <a:pt x="0" y="64"/>
                    </a:lnTo>
                    <a:lnTo>
                      <a:pt x="1" y="66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8" name="Freeform 111"/>
              <p:cNvSpPr>
                <a:spLocks noEditPoints="1"/>
              </p:cNvSpPr>
              <p:nvPr/>
            </p:nvSpPr>
            <p:spPr bwMode="auto">
              <a:xfrm>
                <a:off x="3676" y="2614"/>
                <a:ext cx="31" cy="67"/>
              </a:xfrm>
              <a:custGeom>
                <a:avLst/>
                <a:gdLst>
                  <a:gd name="T0" fmla="*/ 29 w 31"/>
                  <a:gd name="T1" fmla="*/ 2 h 67"/>
                  <a:gd name="T2" fmla="*/ 22 w 31"/>
                  <a:gd name="T3" fmla="*/ 0 h 67"/>
                  <a:gd name="T4" fmla="*/ 15 w 31"/>
                  <a:gd name="T5" fmla="*/ 0 h 67"/>
                  <a:gd name="T6" fmla="*/ 8 w 31"/>
                  <a:gd name="T7" fmla="*/ 0 h 67"/>
                  <a:gd name="T8" fmla="*/ 1 w 31"/>
                  <a:gd name="T9" fmla="*/ 2 h 67"/>
                  <a:gd name="T10" fmla="*/ 1 w 31"/>
                  <a:gd name="T11" fmla="*/ 5 h 67"/>
                  <a:gd name="T12" fmla="*/ 0 w 31"/>
                  <a:gd name="T13" fmla="*/ 7 h 67"/>
                  <a:gd name="T14" fmla="*/ 6 w 31"/>
                  <a:gd name="T15" fmla="*/ 3 h 67"/>
                  <a:gd name="T16" fmla="*/ 15 w 31"/>
                  <a:gd name="T17" fmla="*/ 3 h 67"/>
                  <a:gd name="T18" fmla="*/ 24 w 31"/>
                  <a:gd name="T19" fmla="*/ 3 h 67"/>
                  <a:gd name="T20" fmla="*/ 31 w 31"/>
                  <a:gd name="T21" fmla="*/ 7 h 67"/>
                  <a:gd name="T22" fmla="*/ 29 w 31"/>
                  <a:gd name="T23" fmla="*/ 5 h 67"/>
                  <a:gd name="T24" fmla="*/ 29 w 31"/>
                  <a:gd name="T25" fmla="*/ 2 h 67"/>
                  <a:gd name="T26" fmla="*/ 1 w 31"/>
                  <a:gd name="T27" fmla="*/ 64 h 67"/>
                  <a:gd name="T28" fmla="*/ 8 w 31"/>
                  <a:gd name="T29" fmla="*/ 67 h 67"/>
                  <a:gd name="T30" fmla="*/ 15 w 31"/>
                  <a:gd name="T31" fmla="*/ 67 h 67"/>
                  <a:gd name="T32" fmla="*/ 22 w 31"/>
                  <a:gd name="T33" fmla="*/ 67 h 67"/>
                  <a:gd name="T34" fmla="*/ 29 w 31"/>
                  <a:gd name="T35" fmla="*/ 64 h 67"/>
                  <a:gd name="T36" fmla="*/ 31 w 31"/>
                  <a:gd name="T37" fmla="*/ 62 h 67"/>
                  <a:gd name="T38" fmla="*/ 31 w 31"/>
                  <a:gd name="T39" fmla="*/ 60 h 67"/>
                  <a:gd name="T40" fmla="*/ 24 w 31"/>
                  <a:gd name="T41" fmla="*/ 62 h 67"/>
                  <a:gd name="T42" fmla="*/ 15 w 31"/>
                  <a:gd name="T43" fmla="*/ 64 h 67"/>
                  <a:gd name="T44" fmla="*/ 6 w 31"/>
                  <a:gd name="T45" fmla="*/ 62 h 67"/>
                  <a:gd name="T46" fmla="*/ 0 w 31"/>
                  <a:gd name="T47" fmla="*/ 60 h 67"/>
                  <a:gd name="T48" fmla="*/ 0 w 31"/>
                  <a:gd name="T49" fmla="*/ 62 h 67"/>
                  <a:gd name="T50" fmla="*/ 1 w 31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7"/>
                  <a:gd name="T80" fmla="*/ 31 w 31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6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5"/>
                    </a:lnTo>
                    <a:lnTo>
                      <a:pt x="29" y="2"/>
                    </a:lnTo>
                    <a:close/>
                    <a:moveTo>
                      <a:pt x="1" y="64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4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4" y="62"/>
                    </a:lnTo>
                    <a:lnTo>
                      <a:pt x="15" y="64"/>
                    </a:lnTo>
                    <a:lnTo>
                      <a:pt x="6" y="62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9" name="Freeform 112"/>
              <p:cNvSpPr>
                <a:spLocks noEditPoints="1"/>
              </p:cNvSpPr>
              <p:nvPr/>
            </p:nvSpPr>
            <p:spPr bwMode="auto">
              <a:xfrm>
                <a:off x="3674" y="2616"/>
                <a:ext cx="34" cy="63"/>
              </a:xfrm>
              <a:custGeom>
                <a:avLst/>
                <a:gdLst>
                  <a:gd name="T0" fmla="*/ 31 w 34"/>
                  <a:gd name="T1" fmla="*/ 3 h 63"/>
                  <a:gd name="T2" fmla="*/ 24 w 34"/>
                  <a:gd name="T3" fmla="*/ 0 h 63"/>
                  <a:gd name="T4" fmla="*/ 17 w 34"/>
                  <a:gd name="T5" fmla="*/ 0 h 63"/>
                  <a:gd name="T6" fmla="*/ 10 w 34"/>
                  <a:gd name="T7" fmla="*/ 0 h 63"/>
                  <a:gd name="T8" fmla="*/ 3 w 34"/>
                  <a:gd name="T9" fmla="*/ 3 h 63"/>
                  <a:gd name="T10" fmla="*/ 2 w 34"/>
                  <a:gd name="T11" fmla="*/ 5 h 63"/>
                  <a:gd name="T12" fmla="*/ 0 w 34"/>
                  <a:gd name="T13" fmla="*/ 8 h 63"/>
                  <a:gd name="T14" fmla="*/ 8 w 34"/>
                  <a:gd name="T15" fmla="*/ 3 h 63"/>
                  <a:gd name="T16" fmla="*/ 17 w 34"/>
                  <a:gd name="T17" fmla="*/ 3 h 63"/>
                  <a:gd name="T18" fmla="*/ 26 w 34"/>
                  <a:gd name="T19" fmla="*/ 3 h 63"/>
                  <a:gd name="T20" fmla="*/ 33 w 34"/>
                  <a:gd name="T21" fmla="*/ 8 h 63"/>
                  <a:gd name="T22" fmla="*/ 33 w 34"/>
                  <a:gd name="T23" fmla="*/ 5 h 63"/>
                  <a:gd name="T24" fmla="*/ 31 w 34"/>
                  <a:gd name="T25" fmla="*/ 3 h 63"/>
                  <a:gd name="T26" fmla="*/ 2 w 34"/>
                  <a:gd name="T27" fmla="*/ 60 h 63"/>
                  <a:gd name="T28" fmla="*/ 8 w 34"/>
                  <a:gd name="T29" fmla="*/ 63 h 63"/>
                  <a:gd name="T30" fmla="*/ 17 w 34"/>
                  <a:gd name="T31" fmla="*/ 63 h 63"/>
                  <a:gd name="T32" fmla="*/ 24 w 34"/>
                  <a:gd name="T33" fmla="*/ 63 h 63"/>
                  <a:gd name="T34" fmla="*/ 33 w 34"/>
                  <a:gd name="T35" fmla="*/ 60 h 63"/>
                  <a:gd name="T36" fmla="*/ 33 w 34"/>
                  <a:gd name="T37" fmla="*/ 56 h 63"/>
                  <a:gd name="T38" fmla="*/ 34 w 34"/>
                  <a:gd name="T39" fmla="*/ 55 h 63"/>
                  <a:gd name="T40" fmla="*/ 26 w 34"/>
                  <a:gd name="T41" fmla="*/ 58 h 63"/>
                  <a:gd name="T42" fmla="*/ 17 w 34"/>
                  <a:gd name="T43" fmla="*/ 60 h 63"/>
                  <a:gd name="T44" fmla="*/ 8 w 34"/>
                  <a:gd name="T45" fmla="*/ 58 h 63"/>
                  <a:gd name="T46" fmla="*/ 0 w 34"/>
                  <a:gd name="T47" fmla="*/ 55 h 63"/>
                  <a:gd name="T48" fmla="*/ 2 w 34"/>
                  <a:gd name="T49" fmla="*/ 56 h 63"/>
                  <a:gd name="T50" fmla="*/ 2 w 34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3"/>
                  <a:gd name="T80" fmla="*/ 34 w 34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3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8" y="63"/>
                    </a:lnTo>
                    <a:lnTo>
                      <a:pt x="17" y="63"/>
                    </a:lnTo>
                    <a:lnTo>
                      <a:pt x="24" y="63"/>
                    </a:lnTo>
                    <a:lnTo>
                      <a:pt x="33" y="60"/>
                    </a:lnTo>
                    <a:lnTo>
                      <a:pt x="33" y="56"/>
                    </a:lnTo>
                    <a:lnTo>
                      <a:pt x="34" y="55"/>
                    </a:lnTo>
                    <a:lnTo>
                      <a:pt x="26" y="58"/>
                    </a:lnTo>
                    <a:lnTo>
                      <a:pt x="17" y="60"/>
                    </a:lnTo>
                    <a:lnTo>
                      <a:pt x="8" y="58"/>
                    </a:lnTo>
                    <a:lnTo>
                      <a:pt x="0" y="55"/>
                    </a:lnTo>
                    <a:lnTo>
                      <a:pt x="2" y="56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0" name="Freeform 113"/>
              <p:cNvSpPr>
                <a:spLocks noEditPoints="1"/>
              </p:cNvSpPr>
              <p:nvPr/>
            </p:nvSpPr>
            <p:spPr bwMode="auto">
              <a:xfrm>
                <a:off x="3672" y="2617"/>
                <a:ext cx="36" cy="61"/>
              </a:xfrm>
              <a:custGeom>
                <a:avLst/>
                <a:gdLst>
                  <a:gd name="T0" fmla="*/ 35 w 36"/>
                  <a:gd name="T1" fmla="*/ 4 h 61"/>
                  <a:gd name="T2" fmla="*/ 28 w 36"/>
                  <a:gd name="T3" fmla="*/ 0 h 61"/>
                  <a:gd name="T4" fmla="*/ 19 w 36"/>
                  <a:gd name="T5" fmla="*/ 0 h 61"/>
                  <a:gd name="T6" fmla="*/ 10 w 36"/>
                  <a:gd name="T7" fmla="*/ 0 h 61"/>
                  <a:gd name="T8" fmla="*/ 4 w 36"/>
                  <a:gd name="T9" fmla="*/ 4 h 61"/>
                  <a:gd name="T10" fmla="*/ 2 w 36"/>
                  <a:gd name="T11" fmla="*/ 7 h 61"/>
                  <a:gd name="T12" fmla="*/ 2 w 36"/>
                  <a:gd name="T13" fmla="*/ 9 h 61"/>
                  <a:gd name="T14" fmla="*/ 9 w 36"/>
                  <a:gd name="T15" fmla="*/ 5 h 61"/>
                  <a:gd name="T16" fmla="*/ 19 w 36"/>
                  <a:gd name="T17" fmla="*/ 4 h 61"/>
                  <a:gd name="T18" fmla="*/ 28 w 36"/>
                  <a:gd name="T19" fmla="*/ 5 h 61"/>
                  <a:gd name="T20" fmla="*/ 36 w 36"/>
                  <a:gd name="T21" fmla="*/ 9 h 61"/>
                  <a:gd name="T22" fmla="*/ 35 w 36"/>
                  <a:gd name="T23" fmla="*/ 7 h 61"/>
                  <a:gd name="T24" fmla="*/ 35 w 36"/>
                  <a:gd name="T25" fmla="*/ 4 h 61"/>
                  <a:gd name="T26" fmla="*/ 4 w 36"/>
                  <a:gd name="T27" fmla="*/ 57 h 61"/>
                  <a:gd name="T28" fmla="*/ 10 w 36"/>
                  <a:gd name="T29" fmla="*/ 59 h 61"/>
                  <a:gd name="T30" fmla="*/ 19 w 36"/>
                  <a:gd name="T31" fmla="*/ 61 h 61"/>
                  <a:gd name="T32" fmla="*/ 28 w 36"/>
                  <a:gd name="T33" fmla="*/ 59 h 61"/>
                  <a:gd name="T34" fmla="*/ 35 w 36"/>
                  <a:gd name="T35" fmla="*/ 57 h 61"/>
                  <a:gd name="T36" fmla="*/ 36 w 36"/>
                  <a:gd name="T37" fmla="*/ 54 h 61"/>
                  <a:gd name="T38" fmla="*/ 36 w 36"/>
                  <a:gd name="T39" fmla="*/ 50 h 61"/>
                  <a:gd name="T40" fmla="*/ 33 w 36"/>
                  <a:gd name="T41" fmla="*/ 54 h 61"/>
                  <a:gd name="T42" fmla="*/ 29 w 36"/>
                  <a:gd name="T43" fmla="*/ 55 h 61"/>
                  <a:gd name="T44" fmla="*/ 24 w 36"/>
                  <a:gd name="T45" fmla="*/ 57 h 61"/>
                  <a:gd name="T46" fmla="*/ 19 w 36"/>
                  <a:gd name="T47" fmla="*/ 57 h 61"/>
                  <a:gd name="T48" fmla="*/ 14 w 36"/>
                  <a:gd name="T49" fmla="*/ 57 h 61"/>
                  <a:gd name="T50" fmla="*/ 9 w 36"/>
                  <a:gd name="T51" fmla="*/ 55 h 61"/>
                  <a:gd name="T52" fmla="*/ 5 w 36"/>
                  <a:gd name="T53" fmla="*/ 54 h 61"/>
                  <a:gd name="T54" fmla="*/ 0 w 36"/>
                  <a:gd name="T55" fmla="*/ 50 h 61"/>
                  <a:gd name="T56" fmla="*/ 2 w 36"/>
                  <a:gd name="T57" fmla="*/ 54 h 61"/>
                  <a:gd name="T58" fmla="*/ 4 w 36"/>
                  <a:gd name="T59" fmla="*/ 57 h 6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1"/>
                  <a:gd name="T92" fmla="*/ 36 w 36"/>
                  <a:gd name="T93" fmla="*/ 61 h 6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1">
                    <a:moveTo>
                      <a:pt x="35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4" y="57"/>
                    </a:moveTo>
                    <a:lnTo>
                      <a:pt x="10" y="59"/>
                    </a:lnTo>
                    <a:lnTo>
                      <a:pt x="19" y="61"/>
                    </a:lnTo>
                    <a:lnTo>
                      <a:pt x="28" y="59"/>
                    </a:lnTo>
                    <a:lnTo>
                      <a:pt x="35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9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1" name="Freeform 114"/>
              <p:cNvSpPr>
                <a:spLocks noEditPoints="1"/>
              </p:cNvSpPr>
              <p:nvPr/>
            </p:nvSpPr>
            <p:spPr bwMode="auto">
              <a:xfrm>
                <a:off x="3672" y="2619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3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5 w 38"/>
                  <a:gd name="T33" fmla="*/ 5 h 57"/>
                  <a:gd name="T34" fmla="*/ 2 w 38"/>
                  <a:gd name="T35" fmla="*/ 52 h 57"/>
                  <a:gd name="T36" fmla="*/ 10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29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10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29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2" name="Freeform 115"/>
              <p:cNvSpPr>
                <a:spLocks noEditPoints="1"/>
              </p:cNvSpPr>
              <p:nvPr/>
            </p:nvSpPr>
            <p:spPr bwMode="auto">
              <a:xfrm>
                <a:off x="3670" y="2621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6 w 40"/>
                  <a:gd name="T15" fmla="*/ 8 h 53"/>
                  <a:gd name="T16" fmla="*/ 11 w 40"/>
                  <a:gd name="T17" fmla="*/ 5 h 53"/>
                  <a:gd name="T18" fmla="*/ 16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7 w 40"/>
                  <a:gd name="T27" fmla="*/ 8 h 53"/>
                  <a:gd name="T28" fmla="*/ 40 w 40"/>
                  <a:gd name="T29" fmla="*/ 12 h 53"/>
                  <a:gd name="T30" fmla="*/ 40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7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1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7 w 40"/>
                  <a:gd name="T57" fmla="*/ 45 h 53"/>
                  <a:gd name="T58" fmla="*/ 31 w 40"/>
                  <a:gd name="T59" fmla="*/ 48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6 w 40"/>
                  <a:gd name="T69" fmla="*/ 45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11" y="5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7" y="8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7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1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7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6" y="4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3" name="Freeform 116"/>
              <p:cNvSpPr>
                <a:spLocks noEditPoints="1"/>
              </p:cNvSpPr>
              <p:nvPr/>
            </p:nvSpPr>
            <p:spPr bwMode="auto">
              <a:xfrm>
                <a:off x="3670" y="2622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5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6 w 42"/>
                  <a:gd name="T15" fmla="*/ 4 h 50"/>
                  <a:gd name="T16" fmla="*/ 2 w 42"/>
                  <a:gd name="T17" fmla="*/ 7 h 50"/>
                  <a:gd name="T18" fmla="*/ 2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0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6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1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4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4 h 50"/>
                  <a:gd name="T76" fmla="*/ 4 w 42"/>
                  <a:gd name="T77" fmla="*/ 38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5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4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0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6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1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4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4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4" name="Freeform 117"/>
              <p:cNvSpPr>
                <a:spLocks noEditPoints="1"/>
              </p:cNvSpPr>
              <p:nvPr/>
            </p:nvSpPr>
            <p:spPr bwMode="auto">
              <a:xfrm>
                <a:off x="3670" y="2624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1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3 h 47"/>
                  <a:gd name="T20" fmla="*/ 0 w 42"/>
                  <a:gd name="T21" fmla="*/ 36 h 47"/>
                  <a:gd name="T22" fmla="*/ 6 w 42"/>
                  <a:gd name="T23" fmla="*/ 42 h 47"/>
                  <a:gd name="T24" fmla="*/ 9 w 42"/>
                  <a:gd name="T25" fmla="*/ 45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1 w 42"/>
                  <a:gd name="T33" fmla="*/ 45 h 47"/>
                  <a:gd name="T34" fmla="*/ 37 w 42"/>
                  <a:gd name="T35" fmla="*/ 42 h 47"/>
                  <a:gd name="T36" fmla="*/ 40 w 42"/>
                  <a:gd name="T37" fmla="*/ 36 h 47"/>
                  <a:gd name="T38" fmla="*/ 42 w 42"/>
                  <a:gd name="T39" fmla="*/ 23 h 47"/>
                  <a:gd name="T40" fmla="*/ 40 w 42"/>
                  <a:gd name="T41" fmla="*/ 9 h 47"/>
                  <a:gd name="T42" fmla="*/ 42 w 42"/>
                  <a:gd name="T43" fmla="*/ 23 h 47"/>
                  <a:gd name="T44" fmla="*/ 40 w 42"/>
                  <a:gd name="T45" fmla="*/ 31 h 47"/>
                  <a:gd name="T46" fmla="*/ 35 w 42"/>
                  <a:gd name="T47" fmla="*/ 38 h 47"/>
                  <a:gd name="T48" fmla="*/ 30 w 42"/>
                  <a:gd name="T49" fmla="*/ 42 h 47"/>
                  <a:gd name="T50" fmla="*/ 21 w 42"/>
                  <a:gd name="T51" fmla="*/ 43 h 47"/>
                  <a:gd name="T52" fmla="*/ 12 w 42"/>
                  <a:gd name="T53" fmla="*/ 42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3 h 47"/>
                  <a:gd name="T60" fmla="*/ 2 w 42"/>
                  <a:gd name="T61" fmla="*/ 16 h 47"/>
                  <a:gd name="T62" fmla="*/ 7 w 42"/>
                  <a:gd name="T63" fmla="*/ 9 h 47"/>
                  <a:gd name="T64" fmla="*/ 12 w 42"/>
                  <a:gd name="T65" fmla="*/ 5 h 47"/>
                  <a:gd name="T66" fmla="*/ 21 w 42"/>
                  <a:gd name="T67" fmla="*/ 4 h 47"/>
                  <a:gd name="T68" fmla="*/ 30 w 42"/>
                  <a:gd name="T69" fmla="*/ 5 h 47"/>
                  <a:gd name="T70" fmla="*/ 35 w 42"/>
                  <a:gd name="T71" fmla="*/ 9 h 47"/>
                  <a:gd name="T72" fmla="*/ 40 w 42"/>
                  <a:gd name="T73" fmla="*/ 16 h 47"/>
                  <a:gd name="T74" fmla="*/ 42 w 42"/>
                  <a:gd name="T75" fmla="*/ 23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6" y="42"/>
                    </a:lnTo>
                    <a:lnTo>
                      <a:pt x="9" y="45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7" y="42"/>
                    </a:lnTo>
                    <a:lnTo>
                      <a:pt x="40" y="36"/>
                    </a:lnTo>
                    <a:lnTo>
                      <a:pt x="42" y="23"/>
                    </a:lnTo>
                    <a:lnTo>
                      <a:pt x="40" y="9"/>
                    </a:lnTo>
                    <a:close/>
                    <a:moveTo>
                      <a:pt x="42" y="23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30" y="42"/>
                    </a:lnTo>
                    <a:lnTo>
                      <a:pt x="21" y="43"/>
                    </a:lnTo>
                    <a:lnTo>
                      <a:pt x="12" y="42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21" y="4"/>
                    </a:lnTo>
                    <a:lnTo>
                      <a:pt x="30" y="5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2" y="23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5" name="Freeform 118"/>
              <p:cNvSpPr>
                <a:spLocks noEditPoints="1"/>
              </p:cNvSpPr>
              <p:nvPr/>
            </p:nvSpPr>
            <p:spPr bwMode="auto">
              <a:xfrm>
                <a:off x="3670" y="2626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1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40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40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1 h 43"/>
                  <a:gd name="T40" fmla="*/ 42 w 42"/>
                  <a:gd name="T41" fmla="*/ 12 h 43"/>
                  <a:gd name="T42" fmla="*/ 40 w 42"/>
                  <a:gd name="T43" fmla="*/ 21 h 43"/>
                  <a:gd name="T44" fmla="*/ 38 w 42"/>
                  <a:gd name="T45" fmla="*/ 29 h 43"/>
                  <a:gd name="T46" fmla="*/ 35 w 42"/>
                  <a:gd name="T47" fmla="*/ 34 h 43"/>
                  <a:gd name="T48" fmla="*/ 28 w 42"/>
                  <a:gd name="T49" fmla="*/ 38 h 43"/>
                  <a:gd name="T50" fmla="*/ 21 w 42"/>
                  <a:gd name="T51" fmla="*/ 40 h 43"/>
                  <a:gd name="T52" fmla="*/ 14 w 42"/>
                  <a:gd name="T53" fmla="*/ 38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1 h 43"/>
                  <a:gd name="T60" fmla="*/ 4 w 42"/>
                  <a:gd name="T61" fmla="*/ 14 h 43"/>
                  <a:gd name="T62" fmla="*/ 7 w 42"/>
                  <a:gd name="T63" fmla="*/ 8 h 43"/>
                  <a:gd name="T64" fmla="*/ 14 w 42"/>
                  <a:gd name="T65" fmla="*/ 3 h 43"/>
                  <a:gd name="T66" fmla="*/ 21 w 42"/>
                  <a:gd name="T67" fmla="*/ 3 h 43"/>
                  <a:gd name="T68" fmla="*/ 28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1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1"/>
                    </a:lnTo>
                    <a:lnTo>
                      <a:pt x="42" y="12"/>
                    </a:lnTo>
                    <a:close/>
                    <a:moveTo>
                      <a:pt x="40" y="21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28" y="38"/>
                    </a:lnTo>
                    <a:lnTo>
                      <a:pt x="21" y="40"/>
                    </a:lnTo>
                    <a:lnTo>
                      <a:pt x="14" y="38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7" y="8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1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6" name="Freeform 119"/>
              <p:cNvSpPr>
                <a:spLocks noEditPoints="1"/>
              </p:cNvSpPr>
              <p:nvPr/>
            </p:nvSpPr>
            <p:spPr bwMode="auto">
              <a:xfrm>
                <a:off x="3670" y="2628"/>
                <a:ext cx="42" cy="39"/>
              </a:xfrm>
              <a:custGeom>
                <a:avLst/>
                <a:gdLst>
                  <a:gd name="T0" fmla="*/ 42 w 42"/>
                  <a:gd name="T1" fmla="*/ 19 h 39"/>
                  <a:gd name="T2" fmla="*/ 40 w 42"/>
                  <a:gd name="T3" fmla="*/ 12 h 39"/>
                  <a:gd name="T4" fmla="*/ 35 w 42"/>
                  <a:gd name="T5" fmla="*/ 5 h 39"/>
                  <a:gd name="T6" fmla="*/ 30 w 42"/>
                  <a:gd name="T7" fmla="*/ 1 h 39"/>
                  <a:gd name="T8" fmla="*/ 21 w 42"/>
                  <a:gd name="T9" fmla="*/ 0 h 39"/>
                  <a:gd name="T10" fmla="*/ 12 w 42"/>
                  <a:gd name="T11" fmla="*/ 1 h 39"/>
                  <a:gd name="T12" fmla="*/ 7 w 42"/>
                  <a:gd name="T13" fmla="*/ 5 h 39"/>
                  <a:gd name="T14" fmla="*/ 2 w 42"/>
                  <a:gd name="T15" fmla="*/ 12 h 39"/>
                  <a:gd name="T16" fmla="*/ 0 w 42"/>
                  <a:gd name="T17" fmla="*/ 19 h 39"/>
                  <a:gd name="T18" fmla="*/ 2 w 42"/>
                  <a:gd name="T19" fmla="*/ 27 h 39"/>
                  <a:gd name="T20" fmla="*/ 7 w 42"/>
                  <a:gd name="T21" fmla="*/ 34 h 39"/>
                  <a:gd name="T22" fmla="*/ 12 w 42"/>
                  <a:gd name="T23" fmla="*/ 38 h 39"/>
                  <a:gd name="T24" fmla="*/ 21 w 42"/>
                  <a:gd name="T25" fmla="*/ 39 h 39"/>
                  <a:gd name="T26" fmla="*/ 30 w 42"/>
                  <a:gd name="T27" fmla="*/ 38 h 39"/>
                  <a:gd name="T28" fmla="*/ 35 w 42"/>
                  <a:gd name="T29" fmla="*/ 34 h 39"/>
                  <a:gd name="T30" fmla="*/ 40 w 42"/>
                  <a:gd name="T31" fmla="*/ 27 h 39"/>
                  <a:gd name="T32" fmla="*/ 42 w 42"/>
                  <a:gd name="T33" fmla="*/ 19 h 39"/>
                  <a:gd name="T34" fmla="*/ 38 w 42"/>
                  <a:gd name="T35" fmla="*/ 19 h 39"/>
                  <a:gd name="T36" fmla="*/ 37 w 42"/>
                  <a:gd name="T37" fmla="*/ 25 h 39"/>
                  <a:gd name="T38" fmla="*/ 33 w 42"/>
                  <a:gd name="T39" fmla="*/ 31 h 39"/>
                  <a:gd name="T40" fmla="*/ 28 w 42"/>
                  <a:gd name="T41" fmla="*/ 36 h 39"/>
                  <a:gd name="T42" fmla="*/ 21 w 42"/>
                  <a:gd name="T43" fmla="*/ 36 h 39"/>
                  <a:gd name="T44" fmla="*/ 14 w 42"/>
                  <a:gd name="T45" fmla="*/ 36 h 39"/>
                  <a:gd name="T46" fmla="*/ 9 w 42"/>
                  <a:gd name="T47" fmla="*/ 31 h 39"/>
                  <a:gd name="T48" fmla="*/ 6 w 42"/>
                  <a:gd name="T49" fmla="*/ 25 h 39"/>
                  <a:gd name="T50" fmla="*/ 4 w 42"/>
                  <a:gd name="T51" fmla="*/ 19 h 39"/>
                  <a:gd name="T52" fmla="*/ 6 w 42"/>
                  <a:gd name="T53" fmla="*/ 13 h 39"/>
                  <a:gd name="T54" fmla="*/ 9 w 42"/>
                  <a:gd name="T55" fmla="*/ 6 h 39"/>
                  <a:gd name="T56" fmla="*/ 14 w 42"/>
                  <a:gd name="T57" fmla="*/ 3 h 39"/>
                  <a:gd name="T58" fmla="*/ 21 w 42"/>
                  <a:gd name="T59" fmla="*/ 3 h 39"/>
                  <a:gd name="T60" fmla="*/ 28 w 42"/>
                  <a:gd name="T61" fmla="*/ 3 h 39"/>
                  <a:gd name="T62" fmla="*/ 33 w 42"/>
                  <a:gd name="T63" fmla="*/ 6 h 39"/>
                  <a:gd name="T64" fmla="*/ 37 w 42"/>
                  <a:gd name="T65" fmla="*/ 13 h 39"/>
                  <a:gd name="T66" fmla="*/ 38 w 42"/>
                  <a:gd name="T67" fmla="*/ 19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39"/>
                  <a:gd name="T104" fmla="*/ 42 w 42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39">
                    <a:moveTo>
                      <a:pt x="42" y="19"/>
                    </a:moveTo>
                    <a:lnTo>
                      <a:pt x="40" y="12"/>
                    </a:lnTo>
                    <a:lnTo>
                      <a:pt x="35" y="5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2" y="1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7"/>
                    </a:lnTo>
                    <a:lnTo>
                      <a:pt x="7" y="34"/>
                    </a:lnTo>
                    <a:lnTo>
                      <a:pt x="12" y="38"/>
                    </a:lnTo>
                    <a:lnTo>
                      <a:pt x="21" y="39"/>
                    </a:lnTo>
                    <a:lnTo>
                      <a:pt x="30" y="38"/>
                    </a:lnTo>
                    <a:lnTo>
                      <a:pt x="35" y="34"/>
                    </a:lnTo>
                    <a:lnTo>
                      <a:pt x="40" y="27"/>
                    </a:lnTo>
                    <a:lnTo>
                      <a:pt x="42" y="19"/>
                    </a:lnTo>
                    <a:close/>
                    <a:moveTo>
                      <a:pt x="38" y="19"/>
                    </a:moveTo>
                    <a:lnTo>
                      <a:pt x="37" y="25"/>
                    </a:lnTo>
                    <a:lnTo>
                      <a:pt x="33" y="31"/>
                    </a:lnTo>
                    <a:lnTo>
                      <a:pt x="28" y="36"/>
                    </a:lnTo>
                    <a:lnTo>
                      <a:pt x="21" y="36"/>
                    </a:lnTo>
                    <a:lnTo>
                      <a:pt x="14" y="36"/>
                    </a:lnTo>
                    <a:lnTo>
                      <a:pt x="9" y="31"/>
                    </a:lnTo>
                    <a:lnTo>
                      <a:pt x="6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6"/>
                    </a:lnTo>
                    <a:lnTo>
                      <a:pt x="37" y="13"/>
                    </a:lnTo>
                    <a:lnTo>
                      <a:pt x="38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7" name="Freeform 120"/>
              <p:cNvSpPr>
                <a:spLocks noEditPoints="1"/>
              </p:cNvSpPr>
              <p:nvPr/>
            </p:nvSpPr>
            <p:spPr bwMode="auto">
              <a:xfrm>
                <a:off x="3672" y="2629"/>
                <a:ext cx="38" cy="37"/>
              </a:xfrm>
              <a:custGeom>
                <a:avLst/>
                <a:gdLst>
                  <a:gd name="T0" fmla="*/ 38 w 38"/>
                  <a:gd name="T1" fmla="*/ 18 h 37"/>
                  <a:gd name="T2" fmla="*/ 36 w 38"/>
                  <a:gd name="T3" fmla="*/ 11 h 37"/>
                  <a:gd name="T4" fmla="*/ 33 w 38"/>
                  <a:gd name="T5" fmla="*/ 5 h 37"/>
                  <a:gd name="T6" fmla="*/ 26 w 38"/>
                  <a:gd name="T7" fmla="*/ 0 h 37"/>
                  <a:gd name="T8" fmla="*/ 19 w 38"/>
                  <a:gd name="T9" fmla="*/ 0 h 37"/>
                  <a:gd name="T10" fmla="*/ 12 w 38"/>
                  <a:gd name="T11" fmla="*/ 0 h 37"/>
                  <a:gd name="T12" fmla="*/ 5 w 38"/>
                  <a:gd name="T13" fmla="*/ 5 h 37"/>
                  <a:gd name="T14" fmla="*/ 2 w 38"/>
                  <a:gd name="T15" fmla="*/ 11 h 37"/>
                  <a:gd name="T16" fmla="*/ 0 w 38"/>
                  <a:gd name="T17" fmla="*/ 18 h 37"/>
                  <a:gd name="T18" fmla="*/ 2 w 38"/>
                  <a:gd name="T19" fmla="*/ 26 h 37"/>
                  <a:gd name="T20" fmla="*/ 5 w 38"/>
                  <a:gd name="T21" fmla="*/ 31 h 37"/>
                  <a:gd name="T22" fmla="*/ 12 w 38"/>
                  <a:gd name="T23" fmla="*/ 35 h 37"/>
                  <a:gd name="T24" fmla="*/ 19 w 38"/>
                  <a:gd name="T25" fmla="*/ 37 h 37"/>
                  <a:gd name="T26" fmla="*/ 26 w 38"/>
                  <a:gd name="T27" fmla="*/ 35 h 37"/>
                  <a:gd name="T28" fmla="*/ 33 w 38"/>
                  <a:gd name="T29" fmla="*/ 31 h 37"/>
                  <a:gd name="T30" fmla="*/ 36 w 38"/>
                  <a:gd name="T31" fmla="*/ 26 h 37"/>
                  <a:gd name="T32" fmla="*/ 38 w 38"/>
                  <a:gd name="T33" fmla="*/ 18 h 37"/>
                  <a:gd name="T34" fmla="*/ 35 w 38"/>
                  <a:gd name="T35" fmla="*/ 18 h 37"/>
                  <a:gd name="T36" fmla="*/ 33 w 38"/>
                  <a:gd name="T37" fmla="*/ 24 h 37"/>
                  <a:gd name="T38" fmla="*/ 29 w 38"/>
                  <a:gd name="T39" fmla="*/ 30 h 37"/>
                  <a:gd name="T40" fmla="*/ 24 w 38"/>
                  <a:gd name="T41" fmla="*/ 33 h 37"/>
                  <a:gd name="T42" fmla="*/ 19 w 38"/>
                  <a:gd name="T43" fmla="*/ 33 h 37"/>
                  <a:gd name="T44" fmla="*/ 12 w 38"/>
                  <a:gd name="T45" fmla="*/ 33 h 37"/>
                  <a:gd name="T46" fmla="*/ 9 w 38"/>
                  <a:gd name="T47" fmla="*/ 30 h 37"/>
                  <a:gd name="T48" fmla="*/ 5 w 38"/>
                  <a:gd name="T49" fmla="*/ 24 h 37"/>
                  <a:gd name="T50" fmla="*/ 4 w 38"/>
                  <a:gd name="T51" fmla="*/ 18 h 37"/>
                  <a:gd name="T52" fmla="*/ 5 w 38"/>
                  <a:gd name="T53" fmla="*/ 12 h 37"/>
                  <a:gd name="T54" fmla="*/ 9 w 38"/>
                  <a:gd name="T55" fmla="*/ 7 h 37"/>
                  <a:gd name="T56" fmla="*/ 12 w 38"/>
                  <a:gd name="T57" fmla="*/ 4 h 37"/>
                  <a:gd name="T58" fmla="*/ 19 w 38"/>
                  <a:gd name="T59" fmla="*/ 4 h 37"/>
                  <a:gd name="T60" fmla="*/ 24 w 38"/>
                  <a:gd name="T61" fmla="*/ 4 h 37"/>
                  <a:gd name="T62" fmla="*/ 29 w 38"/>
                  <a:gd name="T63" fmla="*/ 7 h 37"/>
                  <a:gd name="T64" fmla="*/ 33 w 38"/>
                  <a:gd name="T65" fmla="*/ 12 h 37"/>
                  <a:gd name="T66" fmla="*/ 35 w 38"/>
                  <a:gd name="T67" fmla="*/ 18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7"/>
                  <a:gd name="T104" fmla="*/ 38 w 38"/>
                  <a:gd name="T105" fmla="*/ 37 h 3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7">
                    <a:moveTo>
                      <a:pt x="38" y="18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7"/>
                    </a:lnTo>
                    <a:lnTo>
                      <a:pt x="26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8"/>
                    </a:lnTo>
                    <a:close/>
                    <a:moveTo>
                      <a:pt x="35" y="18"/>
                    </a:moveTo>
                    <a:lnTo>
                      <a:pt x="33" y="24"/>
                    </a:lnTo>
                    <a:lnTo>
                      <a:pt x="29" y="30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7"/>
                    </a:lnTo>
                    <a:lnTo>
                      <a:pt x="33" y="12"/>
                    </a:ln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8" name="Freeform 121"/>
              <p:cNvSpPr>
                <a:spLocks noEditPoints="1"/>
              </p:cNvSpPr>
              <p:nvPr/>
            </p:nvSpPr>
            <p:spPr bwMode="auto">
              <a:xfrm>
                <a:off x="3674" y="2631"/>
                <a:ext cx="34" cy="33"/>
              </a:xfrm>
              <a:custGeom>
                <a:avLst/>
                <a:gdLst>
                  <a:gd name="T0" fmla="*/ 34 w 34"/>
                  <a:gd name="T1" fmla="*/ 16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6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6 h 33"/>
                  <a:gd name="T34" fmla="*/ 31 w 34"/>
                  <a:gd name="T35" fmla="*/ 16 h 33"/>
                  <a:gd name="T36" fmla="*/ 29 w 34"/>
                  <a:gd name="T37" fmla="*/ 22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5 w 34"/>
                  <a:gd name="T49" fmla="*/ 22 h 33"/>
                  <a:gd name="T50" fmla="*/ 3 w 34"/>
                  <a:gd name="T51" fmla="*/ 16 h 33"/>
                  <a:gd name="T52" fmla="*/ 5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6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6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6"/>
                    </a:lnTo>
                    <a:close/>
                    <a:moveTo>
                      <a:pt x="31" y="16"/>
                    </a:moveTo>
                    <a:lnTo>
                      <a:pt x="29" y="22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5" y="22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9" name="Freeform 122"/>
              <p:cNvSpPr>
                <a:spLocks noEditPoints="1"/>
              </p:cNvSpPr>
              <p:nvPr/>
            </p:nvSpPr>
            <p:spPr bwMode="auto">
              <a:xfrm>
                <a:off x="3676" y="2633"/>
                <a:ext cx="31" cy="29"/>
              </a:xfrm>
              <a:custGeom>
                <a:avLst/>
                <a:gdLst>
                  <a:gd name="T0" fmla="*/ 31 w 31"/>
                  <a:gd name="T1" fmla="*/ 14 h 29"/>
                  <a:gd name="T2" fmla="*/ 29 w 31"/>
                  <a:gd name="T3" fmla="*/ 8 h 29"/>
                  <a:gd name="T4" fmla="*/ 25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4 h 29"/>
                  <a:gd name="T18" fmla="*/ 1 w 31"/>
                  <a:gd name="T19" fmla="*/ 20 h 29"/>
                  <a:gd name="T20" fmla="*/ 5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5 w 31"/>
                  <a:gd name="T29" fmla="*/ 26 h 29"/>
                  <a:gd name="T30" fmla="*/ 29 w 31"/>
                  <a:gd name="T31" fmla="*/ 20 h 29"/>
                  <a:gd name="T32" fmla="*/ 31 w 31"/>
                  <a:gd name="T33" fmla="*/ 14 h 29"/>
                  <a:gd name="T34" fmla="*/ 27 w 31"/>
                  <a:gd name="T35" fmla="*/ 14 h 29"/>
                  <a:gd name="T36" fmla="*/ 25 w 31"/>
                  <a:gd name="T37" fmla="*/ 19 h 29"/>
                  <a:gd name="T38" fmla="*/ 24 w 31"/>
                  <a:gd name="T39" fmla="*/ 22 h 29"/>
                  <a:gd name="T40" fmla="*/ 20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6 w 31"/>
                  <a:gd name="T47" fmla="*/ 22 h 29"/>
                  <a:gd name="T48" fmla="*/ 5 w 31"/>
                  <a:gd name="T49" fmla="*/ 19 h 29"/>
                  <a:gd name="T50" fmla="*/ 3 w 31"/>
                  <a:gd name="T51" fmla="*/ 14 h 29"/>
                  <a:gd name="T52" fmla="*/ 5 w 31"/>
                  <a:gd name="T53" fmla="*/ 10 h 29"/>
                  <a:gd name="T54" fmla="*/ 6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0 w 31"/>
                  <a:gd name="T61" fmla="*/ 3 h 29"/>
                  <a:gd name="T62" fmla="*/ 24 w 31"/>
                  <a:gd name="T63" fmla="*/ 7 h 29"/>
                  <a:gd name="T64" fmla="*/ 25 w 31"/>
                  <a:gd name="T65" fmla="*/ 10 h 29"/>
                  <a:gd name="T66" fmla="*/ 27 w 31"/>
                  <a:gd name="T67" fmla="*/ 14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20"/>
                    </a:lnTo>
                    <a:lnTo>
                      <a:pt x="5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5" y="26"/>
                    </a:lnTo>
                    <a:lnTo>
                      <a:pt x="29" y="20"/>
                    </a:lnTo>
                    <a:lnTo>
                      <a:pt x="31" y="14"/>
                    </a:lnTo>
                    <a:close/>
                    <a:moveTo>
                      <a:pt x="27" y="14"/>
                    </a:moveTo>
                    <a:lnTo>
                      <a:pt x="25" y="19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6" y="22"/>
                    </a:lnTo>
                    <a:lnTo>
                      <a:pt x="5" y="19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6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4" y="7"/>
                    </a:lnTo>
                    <a:lnTo>
                      <a:pt x="25" y="10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0" name="Freeform 123"/>
              <p:cNvSpPr>
                <a:spLocks noEditPoints="1"/>
              </p:cNvSpPr>
              <p:nvPr/>
            </p:nvSpPr>
            <p:spPr bwMode="auto">
              <a:xfrm>
                <a:off x="3677" y="2634"/>
                <a:ext cx="28" cy="26"/>
              </a:xfrm>
              <a:custGeom>
                <a:avLst/>
                <a:gdLst>
                  <a:gd name="T0" fmla="*/ 28 w 28"/>
                  <a:gd name="T1" fmla="*/ 13 h 26"/>
                  <a:gd name="T2" fmla="*/ 26 w 28"/>
                  <a:gd name="T3" fmla="*/ 7 h 26"/>
                  <a:gd name="T4" fmla="*/ 23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4 w 28"/>
                  <a:gd name="T13" fmla="*/ 4 h 26"/>
                  <a:gd name="T14" fmla="*/ 2 w 28"/>
                  <a:gd name="T15" fmla="*/ 7 h 26"/>
                  <a:gd name="T16" fmla="*/ 0 w 28"/>
                  <a:gd name="T17" fmla="*/ 13 h 26"/>
                  <a:gd name="T18" fmla="*/ 2 w 28"/>
                  <a:gd name="T19" fmla="*/ 19 h 26"/>
                  <a:gd name="T20" fmla="*/ 4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3 w 28"/>
                  <a:gd name="T29" fmla="*/ 23 h 26"/>
                  <a:gd name="T30" fmla="*/ 26 w 28"/>
                  <a:gd name="T31" fmla="*/ 19 h 26"/>
                  <a:gd name="T32" fmla="*/ 28 w 28"/>
                  <a:gd name="T33" fmla="*/ 13 h 26"/>
                  <a:gd name="T34" fmla="*/ 24 w 28"/>
                  <a:gd name="T35" fmla="*/ 13 h 26"/>
                  <a:gd name="T36" fmla="*/ 23 w 28"/>
                  <a:gd name="T37" fmla="*/ 18 h 26"/>
                  <a:gd name="T38" fmla="*/ 21 w 28"/>
                  <a:gd name="T39" fmla="*/ 21 h 26"/>
                  <a:gd name="T40" fmla="*/ 17 w 28"/>
                  <a:gd name="T41" fmla="*/ 23 h 26"/>
                  <a:gd name="T42" fmla="*/ 14 w 28"/>
                  <a:gd name="T43" fmla="*/ 23 h 26"/>
                  <a:gd name="T44" fmla="*/ 11 w 28"/>
                  <a:gd name="T45" fmla="*/ 23 h 26"/>
                  <a:gd name="T46" fmla="*/ 7 w 28"/>
                  <a:gd name="T47" fmla="*/ 21 h 26"/>
                  <a:gd name="T48" fmla="*/ 4 w 28"/>
                  <a:gd name="T49" fmla="*/ 18 h 26"/>
                  <a:gd name="T50" fmla="*/ 4 w 28"/>
                  <a:gd name="T51" fmla="*/ 13 h 26"/>
                  <a:gd name="T52" fmla="*/ 4 w 28"/>
                  <a:gd name="T53" fmla="*/ 9 h 26"/>
                  <a:gd name="T54" fmla="*/ 7 w 28"/>
                  <a:gd name="T55" fmla="*/ 6 h 26"/>
                  <a:gd name="T56" fmla="*/ 11 w 28"/>
                  <a:gd name="T57" fmla="*/ 4 h 26"/>
                  <a:gd name="T58" fmla="*/ 14 w 28"/>
                  <a:gd name="T59" fmla="*/ 4 h 26"/>
                  <a:gd name="T60" fmla="*/ 17 w 28"/>
                  <a:gd name="T61" fmla="*/ 4 h 26"/>
                  <a:gd name="T62" fmla="*/ 21 w 28"/>
                  <a:gd name="T63" fmla="*/ 6 h 26"/>
                  <a:gd name="T64" fmla="*/ 23 w 28"/>
                  <a:gd name="T65" fmla="*/ 9 h 26"/>
                  <a:gd name="T66" fmla="*/ 24 w 28"/>
                  <a:gd name="T67" fmla="*/ 13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3"/>
                    </a:moveTo>
                    <a:lnTo>
                      <a:pt x="26" y="7"/>
                    </a:lnTo>
                    <a:lnTo>
                      <a:pt x="23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3" y="18"/>
                    </a:lnTo>
                    <a:lnTo>
                      <a:pt x="21" y="21"/>
                    </a:lnTo>
                    <a:lnTo>
                      <a:pt x="17" y="23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4" y="18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7" y="4"/>
                    </a:lnTo>
                    <a:lnTo>
                      <a:pt x="21" y="6"/>
                    </a:lnTo>
                    <a:lnTo>
                      <a:pt x="23" y="9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1" name="Freeform 124"/>
              <p:cNvSpPr>
                <a:spLocks noEditPoints="1"/>
              </p:cNvSpPr>
              <p:nvPr/>
            </p:nvSpPr>
            <p:spPr bwMode="auto">
              <a:xfrm>
                <a:off x="3679" y="2636"/>
                <a:ext cx="24" cy="23"/>
              </a:xfrm>
              <a:custGeom>
                <a:avLst/>
                <a:gdLst>
                  <a:gd name="T0" fmla="*/ 24 w 24"/>
                  <a:gd name="T1" fmla="*/ 11 h 23"/>
                  <a:gd name="T2" fmla="*/ 22 w 24"/>
                  <a:gd name="T3" fmla="*/ 7 h 23"/>
                  <a:gd name="T4" fmla="*/ 21 w 24"/>
                  <a:gd name="T5" fmla="*/ 4 h 23"/>
                  <a:gd name="T6" fmla="*/ 17 w 24"/>
                  <a:gd name="T7" fmla="*/ 0 h 23"/>
                  <a:gd name="T8" fmla="*/ 12 w 24"/>
                  <a:gd name="T9" fmla="*/ 0 h 23"/>
                  <a:gd name="T10" fmla="*/ 7 w 24"/>
                  <a:gd name="T11" fmla="*/ 0 h 23"/>
                  <a:gd name="T12" fmla="*/ 3 w 24"/>
                  <a:gd name="T13" fmla="*/ 4 h 23"/>
                  <a:gd name="T14" fmla="*/ 2 w 24"/>
                  <a:gd name="T15" fmla="*/ 7 h 23"/>
                  <a:gd name="T16" fmla="*/ 0 w 24"/>
                  <a:gd name="T17" fmla="*/ 11 h 23"/>
                  <a:gd name="T18" fmla="*/ 2 w 24"/>
                  <a:gd name="T19" fmla="*/ 16 h 23"/>
                  <a:gd name="T20" fmla="*/ 3 w 24"/>
                  <a:gd name="T21" fmla="*/ 19 h 23"/>
                  <a:gd name="T22" fmla="*/ 7 w 24"/>
                  <a:gd name="T23" fmla="*/ 23 h 23"/>
                  <a:gd name="T24" fmla="*/ 12 w 24"/>
                  <a:gd name="T25" fmla="*/ 23 h 23"/>
                  <a:gd name="T26" fmla="*/ 17 w 24"/>
                  <a:gd name="T27" fmla="*/ 23 h 23"/>
                  <a:gd name="T28" fmla="*/ 21 w 24"/>
                  <a:gd name="T29" fmla="*/ 19 h 23"/>
                  <a:gd name="T30" fmla="*/ 22 w 24"/>
                  <a:gd name="T31" fmla="*/ 16 h 23"/>
                  <a:gd name="T32" fmla="*/ 24 w 24"/>
                  <a:gd name="T33" fmla="*/ 11 h 23"/>
                  <a:gd name="T34" fmla="*/ 21 w 24"/>
                  <a:gd name="T35" fmla="*/ 11 h 23"/>
                  <a:gd name="T36" fmla="*/ 19 w 24"/>
                  <a:gd name="T37" fmla="*/ 14 h 23"/>
                  <a:gd name="T38" fmla="*/ 17 w 24"/>
                  <a:gd name="T39" fmla="*/ 17 h 23"/>
                  <a:gd name="T40" fmla="*/ 15 w 24"/>
                  <a:gd name="T41" fmla="*/ 19 h 23"/>
                  <a:gd name="T42" fmla="*/ 12 w 24"/>
                  <a:gd name="T43" fmla="*/ 19 h 23"/>
                  <a:gd name="T44" fmla="*/ 9 w 24"/>
                  <a:gd name="T45" fmla="*/ 19 h 23"/>
                  <a:gd name="T46" fmla="*/ 5 w 24"/>
                  <a:gd name="T47" fmla="*/ 17 h 23"/>
                  <a:gd name="T48" fmla="*/ 3 w 24"/>
                  <a:gd name="T49" fmla="*/ 14 h 23"/>
                  <a:gd name="T50" fmla="*/ 3 w 24"/>
                  <a:gd name="T51" fmla="*/ 11 h 23"/>
                  <a:gd name="T52" fmla="*/ 3 w 24"/>
                  <a:gd name="T53" fmla="*/ 9 h 23"/>
                  <a:gd name="T54" fmla="*/ 5 w 24"/>
                  <a:gd name="T55" fmla="*/ 5 h 23"/>
                  <a:gd name="T56" fmla="*/ 9 w 24"/>
                  <a:gd name="T57" fmla="*/ 4 h 23"/>
                  <a:gd name="T58" fmla="*/ 12 w 24"/>
                  <a:gd name="T59" fmla="*/ 2 h 23"/>
                  <a:gd name="T60" fmla="*/ 15 w 24"/>
                  <a:gd name="T61" fmla="*/ 4 h 23"/>
                  <a:gd name="T62" fmla="*/ 17 w 24"/>
                  <a:gd name="T63" fmla="*/ 5 h 23"/>
                  <a:gd name="T64" fmla="*/ 19 w 24"/>
                  <a:gd name="T65" fmla="*/ 9 h 23"/>
                  <a:gd name="T66" fmla="*/ 21 w 24"/>
                  <a:gd name="T67" fmla="*/ 11 h 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3"/>
                  <a:gd name="T104" fmla="*/ 24 w 24"/>
                  <a:gd name="T105" fmla="*/ 23 h 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3">
                    <a:moveTo>
                      <a:pt x="24" y="11"/>
                    </a:moveTo>
                    <a:lnTo>
                      <a:pt x="22" y="7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3"/>
                    </a:lnTo>
                    <a:lnTo>
                      <a:pt x="12" y="23"/>
                    </a:lnTo>
                    <a:lnTo>
                      <a:pt x="17" y="23"/>
                    </a:lnTo>
                    <a:lnTo>
                      <a:pt x="21" y="19"/>
                    </a:lnTo>
                    <a:lnTo>
                      <a:pt x="22" y="16"/>
                    </a:lnTo>
                    <a:lnTo>
                      <a:pt x="24" y="11"/>
                    </a:lnTo>
                    <a:close/>
                    <a:moveTo>
                      <a:pt x="21" y="11"/>
                    </a:moveTo>
                    <a:lnTo>
                      <a:pt x="19" y="14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7" y="5"/>
                    </a:lnTo>
                    <a:lnTo>
                      <a:pt x="19" y="9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2" name="Freeform 125"/>
              <p:cNvSpPr>
                <a:spLocks noEditPoints="1"/>
              </p:cNvSpPr>
              <p:nvPr/>
            </p:nvSpPr>
            <p:spPr bwMode="auto">
              <a:xfrm>
                <a:off x="3681" y="2638"/>
                <a:ext cx="20" cy="19"/>
              </a:xfrm>
              <a:custGeom>
                <a:avLst/>
                <a:gdLst>
                  <a:gd name="T0" fmla="*/ 20 w 20"/>
                  <a:gd name="T1" fmla="*/ 9 h 19"/>
                  <a:gd name="T2" fmla="*/ 19 w 20"/>
                  <a:gd name="T3" fmla="*/ 5 h 19"/>
                  <a:gd name="T4" fmla="*/ 17 w 20"/>
                  <a:gd name="T5" fmla="*/ 2 h 19"/>
                  <a:gd name="T6" fmla="*/ 13 w 20"/>
                  <a:gd name="T7" fmla="*/ 0 h 19"/>
                  <a:gd name="T8" fmla="*/ 10 w 20"/>
                  <a:gd name="T9" fmla="*/ 0 h 19"/>
                  <a:gd name="T10" fmla="*/ 7 w 20"/>
                  <a:gd name="T11" fmla="*/ 0 h 19"/>
                  <a:gd name="T12" fmla="*/ 3 w 20"/>
                  <a:gd name="T13" fmla="*/ 2 h 19"/>
                  <a:gd name="T14" fmla="*/ 0 w 20"/>
                  <a:gd name="T15" fmla="*/ 5 h 19"/>
                  <a:gd name="T16" fmla="*/ 0 w 20"/>
                  <a:gd name="T17" fmla="*/ 9 h 19"/>
                  <a:gd name="T18" fmla="*/ 0 w 20"/>
                  <a:gd name="T19" fmla="*/ 14 h 19"/>
                  <a:gd name="T20" fmla="*/ 3 w 20"/>
                  <a:gd name="T21" fmla="*/ 17 h 19"/>
                  <a:gd name="T22" fmla="*/ 7 w 20"/>
                  <a:gd name="T23" fmla="*/ 19 h 19"/>
                  <a:gd name="T24" fmla="*/ 10 w 20"/>
                  <a:gd name="T25" fmla="*/ 19 h 19"/>
                  <a:gd name="T26" fmla="*/ 13 w 20"/>
                  <a:gd name="T27" fmla="*/ 19 h 19"/>
                  <a:gd name="T28" fmla="*/ 17 w 20"/>
                  <a:gd name="T29" fmla="*/ 17 h 19"/>
                  <a:gd name="T30" fmla="*/ 19 w 20"/>
                  <a:gd name="T31" fmla="*/ 14 h 19"/>
                  <a:gd name="T32" fmla="*/ 20 w 20"/>
                  <a:gd name="T33" fmla="*/ 9 h 19"/>
                  <a:gd name="T34" fmla="*/ 17 w 20"/>
                  <a:gd name="T35" fmla="*/ 9 h 19"/>
                  <a:gd name="T36" fmla="*/ 17 w 20"/>
                  <a:gd name="T37" fmla="*/ 12 h 19"/>
                  <a:gd name="T38" fmla="*/ 15 w 20"/>
                  <a:gd name="T39" fmla="*/ 14 h 19"/>
                  <a:gd name="T40" fmla="*/ 12 w 20"/>
                  <a:gd name="T41" fmla="*/ 15 h 19"/>
                  <a:gd name="T42" fmla="*/ 10 w 20"/>
                  <a:gd name="T43" fmla="*/ 15 h 19"/>
                  <a:gd name="T44" fmla="*/ 7 w 20"/>
                  <a:gd name="T45" fmla="*/ 15 h 19"/>
                  <a:gd name="T46" fmla="*/ 5 w 20"/>
                  <a:gd name="T47" fmla="*/ 14 h 19"/>
                  <a:gd name="T48" fmla="*/ 3 w 20"/>
                  <a:gd name="T49" fmla="*/ 12 h 19"/>
                  <a:gd name="T50" fmla="*/ 3 w 20"/>
                  <a:gd name="T51" fmla="*/ 9 h 19"/>
                  <a:gd name="T52" fmla="*/ 3 w 20"/>
                  <a:gd name="T53" fmla="*/ 7 h 19"/>
                  <a:gd name="T54" fmla="*/ 5 w 20"/>
                  <a:gd name="T55" fmla="*/ 5 h 19"/>
                  <a:gd name="T56" fmla="*/ 7 w 20"/>
                  <a:gd name="T57" fmla="*/ 3 h 19"/>
                  <a:gd name="T58" fmla="*/ 10 w 20"/>
                  <a:gd name="T59" fmla="*/ 2 h 19"/>
                  <a:gd name="T60" fmla="*/ 12 w 20"/>
                  <a:gd name="T61" fmla="*/ 3 h 19"/>
                  <a:gd name="T62" fmla="*/ 15 w 20"/>
                  <a:gd name="T63" fmla="*/ 5 h 19"/>
                  <a:gd name="T64" fmla="*/ 17 w 20"/>
                  <a:gd name="T65" fmla="*/ 7 h 19"/>
                  <a:gd name="T66" fmla="*/ 17 w 20"/>
                  <a:gd name="T67" fmla="*/ 9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19"/>
                  <a:gd name="T104" fmla="*/ 20 w 20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19">
                    <a:moveTo>
                      <a:pt x="20" y="9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3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0" y="9"/>
                    </a:lnTo>
                    <a:close/>
                    <a:moveTo>
                      <a:pt x="17" y="9"/>
                    </a:moveTo>
                    <a:lnTo>
                      <a:pt x="17" y="12"/>
                    </a:lnTo>
                    <a:lnTo>
                      <a:pt x="15" y="14"/>
                    </a:lnTo>
                    <a:lnTo>
                      <a:pt x="12" y="15"/>
                    </a:lnTo>
                    <a:lnTo>
                      <a:pt x="10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2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7" y="7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3" name="Freeform 126"/>
              <p:cNvSpPr>
                <a:spLocks noEditPoints="1"/>
              </p:cNvSpPr>
              <p:nvPr/>
            </p:nvSpPr>
            <p:spPr bwMode="auto">
              <a:xfrm>
                <a:off x="3682" y="2638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6 w 18"/>
                  <a:gd name="T3" fmla="*/ 7 h 17"/>
                  <a:gd name="T4" fmla="*/ 14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6 w 18"/>
                  <a:gd name="T11" fmla="*/ 2 h 17"/>
                  <a:gd name="T12" fmla="*/ 2 w 18"/>
                  <a:gd name="T13" fmla="*/ 3 h 17"/>
                  <a:gd name="T14" fmla="*/ 0 w 18"/>
                  <a:gd name="T15" fmla="*/ 7 h 17"/>
                  <a:gd name="T16" fmla="*/ 0 w 18"/>
                  <a:gd name="T17" fmla="*/ 9 h 17"/>
                  <a:gd name="T18" fmla="*/ 0 w 18"/>
                  <a:gd name="T19" fmla="*/ 12 h 17"/>
                  <a:gd name="T20" fmla="*/ 2 w 18"/>
                  <a:gd name="T21" fmla="*/ 15 h 17"/>
                  <a:gd name="T22" fmla="*/ 6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4 w 18"/>
                  <a:gd name="T29" fmla="*/ 15 h 17"/>
                  <a:gd name="T30" fmla="*/ 16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4 h 17"/>
                  <a:gd name="T38" fmla="*/ 9 w 18"/>
                  <a:gd name="T39" fmla="*/ 14 h 17"/>
                  <a:gd name="T40" fmla="*/ 6 w 18"/>
                  <a:gd name="T41" fmla="*/ 14 h 17"/>
                  <a:gd name="T42" fmla="*/ 4 w 18"/>
                  <a:gd name="T43" fmla="*/ 9 h 17"/>
                  <a:gd name="T44" fmla="*/ 6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6" y="7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16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4" name="Freeform 127"/>
              <p:cNvSpPr>
                <a:spLocks noEditPoints="1"/>
              </p:cNvSpPr>
              <p:nvPr/>
            </p:nvSpPr>
            <p:spPr bwMode="auto">
              <a:xfrm>
                <a:off x="368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5 h 13"/>
                  <a:gd name="T4" fmla="*/ 12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7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9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7 h 13"/>
                  <a:gd name="T44" fmla="*/ 5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5" name="Freeform 128"/>
              <p:cNvSpPr>
                <a:spLocks/>
              </p:cNvSpPr>
              <p:nvPr/>
            </p:nvSpPr>
            <p:spPr bwMode="auto">
              <a:xfrm>
                <a:off x="3686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6 h 11"/>
                  <a:gd name="T10" fmla="*/ 2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6" name="Freeform 129"/>
              <p:cNvSpPr>
                <a:spLocks/>
              </p:cNvSpPr>
              <p:nvPr/>
            </p:nvSpPr>
            <p:spPr bwMode="auto">
              <a:xfrm>
                <a:off x="3688" y="2643"/>
                <a:ext cx="6" cy="7"/>
              </a:xfrm>
              <a:custGeom>
                <a:avLst/>
                <a:gdLst>
                  <a:gd name="T0" fmla="*/ 6 w 6"/>
                  <a:gd name="T1" fmla="*/ 4 h 7"/>
                  <a:gd name="T2" fmla="*/ 5 w 6"/>
                  <a:gd name="T3" fmla="*/ 2 h 7"/>
                  <a:gd name="T4" fmla="*/ 3 w 6"/>
                  <a:gd name="T5" fmla="*/ 0 h 7"/>
                  <a:gd name="T6" fmla="*/ 1 w 6"/>
                  <a:gd name="T7" fmla="*/ 2 h 7"/>
                  <a:gd name="T8" fmla="*/ 0 w 6"/>
                  <a:gd name="T9" fmla="*/ 4 h 7"/>
                  <a:gd name="T10" fmla="*/ 1 w 6"/>
                  <a:gd name="T11" fmla="*/ 7 h 7"/>
                  <a:gd name="T12" fmla="*/ 3 w 6"/>
                  <a:gd name="T13" fmla="*/ 7 h 7"/>
                  <a:gd name="T14" fmla="*/ 5 w 6"/>
                  <a:gd name="T15" fmla="*/ 7 h 7"/>
                  <a:gd name="T16" fmla="*/ 6 w 6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7"/>
                  <a:gd name="T29" fmla="*/ 6 w 6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7">
                    <a:moveTo>
                      <a:pt x="6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7" name="Freeform 130"/>
              <p:cNvSpPr>
                <a:spLocks/>
              </p:cNvSpPr>
              <p:nvPr/>
            </p:nvSpPr>
            <p:spPr bwMode="auto">
              <a:xfrm>
                <a:off x="3689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2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8" name="Freeform 131"/>
              <p:cNvSpPr>
                <a:spLocks/>
              </p:cNvSpPr>
              <p:nvPr/>
            </p:nvSpPr>
            <p:spPr bwMode="auto">
              <a:xfrm>
                <a:off x="3670" y="2600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0 w 42"/>
                  <a:gd name="T9" fmla="*/ 60 h 93"/>
                  <a:gd name="T10" fmla="*/ 42 w 42"/>
                  <a:gd name="T11" fmla="*/ 48 h 93"/>
                  <a:gd name="T12" fmla="*/ 40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0 w 42"/>
                  <a:gd name="T27" fmla="*/ 36 h 93"/>
                  <a:gd name="T28" fmla="*/ 0 w 42"/>
                  <a:gd name="T29" fmla="*/ 48 h 93"/>
                  <a:gd name="T30" fmla="*/ 0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0" y="60"/>
                    </a:lnTo>
                    <a:lnTo>
                      <a:pt x="42" y="48"/>
                    </a:lnTo>
                    <a:lnTo>
                      <a:pt x="40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9" name="Freeform 132"/>
              <p:cNvSpPr>
                <a:spLocks noEditPoints="1"/>
              </p:cNvSpPr>
              <p:nvPr/>
            </p:nvSpPr>
            <p:spPr bwMode="auto">
              <a:xfrm>
                <a:off x="3598" y="2600"/>
                <a:ext cx="10" cy="93"/>
              </a:xfrm>
              <a:custGeom>
                <a:avLst/>
                <a:gdLst>
                  <a:gd name="T0" fmla="*/ 2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8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2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2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8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2" y="93"/>
                    </a:moveTo>
                    <a:lnTo>
                      <a:pt x="10" y="93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0" name="Freeform 133"/>
              <p:cNvSpPr>
                <a:spLocks noEditPoints="1"/>
              </p:cNvSpPr>
              <p:nvPr/>
            </p:nvSpPr>
            <p:spPr bwMode="auto">
              <a:xfrm>
                <a:off x="3596" y="2600"/>
                <a:ext cx="14" cy="93"/>
              </a:xfrm>
              <a:custGeom>
                <a:avLst/>
                <a:gdLst>
                  <a:gd name="T0" fmla="*/ 4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4 w 14"/>
                  <a:gd name="T19" fmla="*/ 93 h 93"/>
                  <a:gd name="T20" fmla="*/ 14 w 14"/>
                  <a:gd name="T21" fmla="*/ 3 h 93"/>
                  <a:gd name="T22" fmla="*/ 14 w 14"/>
                  <a:gd name="T23" fmla="*/ 2 h 93"/>
                  <a:gd name="T24" fmla="*/ 12 w 14"/>
                  <a:gd name="T25" fmla="*/ 0 h 93"/>
                  <a:gd name="T26" fmla="*/ 4 w 14"/>
                  <a:gd name="T27" fmla="*/ 0 h 93"/>
                  <a:gd name="T28" fmla="*/ 2 w 14"/>
                  <a:gd name="T29" fmla="*/ 2 h 93"/>
                  <a:gd name="T30" fmla="*/ 2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4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lnTo>
                      <a:pt x="4" y="93"/>
                    </a:lnTo>
                    <a:close/>
                    <a:moveTo>
                      <a:pt x="14" y="3"/>
                    </a:moveTo>
                    <a:lnTo>
                      <a:pt x="14" y="2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1" name="Freeform 134"/>
              <p:cNvSpPr>
                <a:spLocks noEditPoints="1"/>
              </p:cNvSpPr>
              <p:nvPr/>
            </p:nvSpPr>
            <p:spPr bwMode="auto">
              <a:xfrm>
                <a:off x="3596" y="2602"/>
                <a:ext cx="16" cy="91"/>
              </a:xfrm>
              <a:custGeom>
                <a:avLst/>
                <a:gdLst>
                  <a:gd name="T0" fmla="*/ 12 w 16"/>
                  <a:gd name="T1" fmla="*/ 0 h 91"/>
                  <a:gd name="T2" fmla="*/ 10 w 16"/>
                  <a:gd name="T3" fmla="*/ 0 h 91"/>
                  <a:gd name="T4" fmla="*/ 7 w 16"/>
                  <a:gd name="T5" fmla="*/ 0 h 91"/>
                  <a:gd name="T6" fmla="*/ 5 w 16"/>
                  <a:gd name="T7" fmla="*/ 0 h 91"/>
                  <a:gd name="T8" fmla="*/ 2 w 16"/>
                  <a:gd name="T9" fmla="*/ 0 h 91"/>
                  <a:gd name="T10" fmla="*/ 0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7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2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7 w 16"/>
                  <a:gd name="T31" fmla="*/ 91 h 91"/>
                  <a:gd name="T32" fmla="*/ 10 w 16"/>
                  <a:gd name="T33" fmla="*/ 91 h 91"/>
                  <a:gd name="T34" fmla="*/ 12 w 16"/>
                  <a:gd name="T35" fmla="*/ 91 h 91"/>
                  <a:gd name="T36" fmla="*/ 14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7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0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2" y="0"/>
                    </a:move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2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2" name="Freeform 135"/>
              <p:cNvSpPr>
                <a:spLocks noEditPoints="1"/>
              </p:cNvSpPr>
              <p:nvPr/>
            </p:nvSpPr>
            <p:spPr bwMode="auto">
              <a:xfrm>
                <a:off x="3594" y="2603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2 w 19"/>
                  <a:gd name="T3" fmla="*/ 0 h 88"/>
                  <a:gd name="T4" fmla="*/ 9 w 19"/>
                  <a:gd name="T5" fmla="*/ 0 h 88"/>
                  <a:gd name="T6" fmla="*/ 6 w 19"/>
                  <a:gd name="T7" fmla="*/ 0 h 88"/>
                  <a:gd name="T8" fmla="*/ 2 w 19"/>
                  <a:gd name="T9" fmla="*/ 0 h 88"/>
                  <a:gd name="T10" fmla="*/ 2 w 19"/>
                  <a:gd name="T11" fmla="*/ 2 h 88"/>
                  <a:gd name="T12" fmla="*/ 0 w 19"/>
                  <a:gd name="T13" fmla="*/ 4 h 88"/>
                  <a:gd name="T14" fmla="*/ 6 w 19"/>
                  <a:gd name="T15" fmla="*/ 4 h 88"/>
                  <a:gd name="T16" fmla="*/ 9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8 w 19"/>
                  <a:gd name="T23" fmla="*/ 2 h 88"/>
                  <a:gd name="T24" fmla="*/ 16 w 19"/>
                  <a:gd name="T25" fmla="*/ 0 h 88"/>
                  <a:gd name="T26" fmla="*/ 2 w 19"/>
                  <a:gd name="T27" fmla="*/ 88 h 88"/>
                  <a:gd name="T28" fmla="*/ 6 w 19"/>
                  <a:gd name="T29" fmla="*/ 88 h 88"/>
                  <a:gd name="T30" fmla="*/ 9 w 19"/>
                  <a:gd name="T31" fmla="*/ 88 h 88"/>
                  <a:gd name="T32" fmla="*/ 12 w 19"/>
                  <a:gd name="T33" fmla="*/ 88 h 88"/>
                  <a:gd name="T34" fmla="*/ 16 w 19"/>
                  <a:gd name="T35" fmla="*/ 88 h 88"/>
                  <a:gd name="T36" fmla="*/ 18 w 19"/>
                  <a:gd name="T37" fmla="*/ 87 h 88"/>
                  <a:gd name="T38" fmla="*/ 19 w 19"/>
                  <a:gd name="T39" fmla="*/ 83 h 88"/>
                  <a:gd name="T40" fmla="*/ 14 w 19"/>
                  <a:gd name="T41" fmla="*/ 85 h 88"/>
                  <a:gd name="T42" fmla="*/ 9 w 19"/>
                  <a:gd name="T43" fmla="*/ 85 h 88"/>
                  <a:gd name="T44" fmla="*/ 6 w 19"/>
                  <a:gd name="T45" fmla="*/ 85 h 88"/>
                  <a:gd name="T46" fmla="*/ 0 w 19"/>
                  <a:gd name="T47" fmla="*/ 83 h 88"/>
                  <a:gd name="T48" fmla="*/ 2 w 19"/>
                  <a:gd name="T49" fmla="*/ 87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6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8" y="87"/>
                    </a:lnTo>
                    <a:lnTo>
                      <a:pt x="19" y="83"/>
                    </a:lnTo>
                    <a:lnTo>
                      <a:pt x="14" y="85"/>
                    </a:lnTo>
                    <a:lnTo>
                      <a:pt x="9" y="85"/>
                    </a:lnTo>
                    <a:lnTo>
                      <a:pt x="6" y="85"/>
                    </a:lnTo>
                    <a:lnTo>
                      <a:pt x="0" y="83"/>
                    </a:lnTo>
                    <a:lnTo>
                      <a:pt x="2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3" name="Freeform 136"/>
              <p:cNvSpPr>
                <a:spLocks noEditPoints="1"/>
              </p:cNvSpPr>
              <p:nvPr/>
            </p:nvSpPr>
            <p:spPr bwMode="auto">
              <a:xfrm>
                <a:off x="3593" y="2605"/>
                <a:ext cx="20" cy="85"/>
              </a:xfrm>
              <a:custGeom>
                <a:avLst/>
                <a:gdLst>
                  <a:gd name="T0" fmla="*/ 19 w 20"/>
                  <a:gd name="T1" fmla="*/ 0 h 85"/>
                  <a:gd name="T2" fmla="*/ 15 w 20"/>
                  <a:gd name="T3" fmla="*/ 0 h 85"/>
                  <a:gd name="T4" fmla="*/ 10 w 20"/>
                  <a:gd name="T5" fmla="*/ 0 h 85"/>
                  <a:gd name="T6" fmla="*/ 7 w 20"/>
                  <a:gd name="T7" fmla="*/ 0 h 85"/>
                  <a:gd name="T8" fmla="*/ 3 w 20"/>
                  <a:gd name="T9" fmla="*/ 0 h 85"/>
                  <a:gd name="T10" fmla="*/ 1 w 20"/>
                  <a:gd name="T11" fmla="*/ 2 h 85"/>
                  <a:gd name="T12" fmla="*/ 0 w 20"/>
                  <a:gd name="T13" fmla="*/ 4 h 85"/>
                  <a:gd name="T14" fmla="*/ 5 w 20"/>
                  <a:gd name="T15" fmla="*/ 4 h 85"/>
                  <a:gd name="T16" fmla="*/ 10 w 20"/>
                  <a:gd name="T17" fmla="*/ 4 h 85"/>
                  <a:gd name="T18" fmla="*/ 15 w 20"/>
                  <a:gd name="T19" fmla="*/ 4 h 85"/>
                  <a:gd name="T20" fmla="*/ 20 w 20"/>
                  <a:gd name="T21" fmla="*/ 4 h 85"/>
                  <a:gd name="T22" fmla="*/ 20 w 20"/>
                  <a:gd name="T23" fmla="*/ 2 h 85"/>
                  <a:gd name="T24" fmla="*/ 19 w 20"/>
                  <a:gd name="T25" fmla="*/ 0 h 85"/>
                  <a:gd name="T26" fmla="*/ 3 w 20"/>
                  <a:gd name="T27" fmla="*/ 85 h 85"/>
                  <a:gd name="T28" fmla="*/ 7 w 20"/>
                  <a:gd name="T29" fmla="*/ 85 h 85"/>
                  <a:gd name="T30" fmla="*/ 10 w 20"/>
                  <a:gd name="T31" fmla="*/ 85 h 85"/>
                  <a:gd name="T32" fmla="*/ 15 w 20"/>
                  <a:gd name="T33" fmla="*/ 85 h 85"/>
                  <a:gd name="T34" fmla="*/ 19 w 20"/>
                  <a:gd name="T35" fmla="*/ 85 h 85"/>
                  <a:gd name="T36" fmla="*/ 20 w 20"/>
                  <a:gd name="T37" fmla="*/ 81 h 85"/>
                  <a:gd name="T38" fmla="*/ 20 w 20"/>
                  <a:gd name="T39" fmla="*/ 80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80 h 85"/>
                  <a:gd name="T48" fmla="*/ 1 w 20"/>
                  <a:gd name="T49" fmla="*/ 81 h 85"/>
                  <a:gd name="T50" fmla="*/ 3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9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0"/>
                    </a:lnTo>
                    <a:close/>
                    <a:moveTo>
                      <a:pt x="3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0" y="81"/>
                    </a:lnTo>
                    <a:lnTo>
                      <a:pt x="20" y="80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80"/>
                    </a:lnTo>
                    <a:lnTo>
                      <a:pt x="1" y="81"/>
                    </a:lnTo>
                    <a:lnTo>
                      <a:pt x="3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4" name="Freeform 137"/>
              <p:cNvSpPr>
                <a:spLocks noEditPoints="1"/>
              </p:cNvSpPr>
              <p:nvPr/>
            </p:nvSpPr>
            <p:spPr bwMode="auto">
              <a:xfrm>
                <a:off x="3593" y="2607"/>
                <a:ext cx="22" cy="81"/>
              </a:xfrm>
              <a:custGeom>
                <a:avLst/>
                <a:gdLst>
                  <a:gd name="T0" fmla="*/ 20 w 22"/>
                  <a:gd name="T1" fmla="*/ 0 h 81"/>
                  <a:gd name="T2" fmla="*/ 15 w 22"/>
                  <a:gd name="T3" fmla="*/ 0 h 81"/>
                  <a:gd name="T4" fmla="*/ 10 w 22"/>
                  <a:gd name="T5" fmla="*/ 0 h 81"/>
                  <a:gd name="T6" fmla="*/ 7 w 22"/>
                  <a:gd name="T7" fmla="*/ 0 h 81"/>
                  <a:gd name="T8" fmla="*/ 1 w 22"/>
                  <a:gd name="T9" fmla="*/ 0 h 81"/>
                  <a:gd name="T10" fmla="*/ 0 w 22"/>
                  <a:gd name="T11" fmla="*/ 3 h 81"/>
                  <a:gd name="T12" fmla="*/ 0 w 22"/>
                  <a:gd name="T13" fmla="*/ 5 h 81"/>
                  <a:gd name="T14" fmla="*/ 5 w 22"/>
                  <a:gd name="T15" fmla="*/ 3 h 81"/>
                  <a:gd name="T16" fmla="*/ 10 w 22"/>
                  <a:gd name="T17" fmla="*/ 3 h 81"/>
                  <a:gd name="T18" fmla="*/ 17 w 22"/>
                  <a:gd name="T19" fmla="*/ 3 h 81"/>
                  <a:gd name="T20" fmla="*/ 22 w 22"/>
                  <a:gd name="T21" fmla="*/ 5 h 81"/>
                  <a:gd name="T22" fmla="*/ 20 w 22"/>
                  <a:gd name="T23" fmla="*/ 3 h 81"/>
                  <a:gd name="T24" fmla="*/ 20 w 22"/>
                  <a:gd name="T25" fmla="*/ 0 h 81"/>
                  <a:gd name="T26" fmla="*/ 1 w 22"/>
                  <a:gd name="T27" fmla="*/ 79 h 81"/>
                  <a:gd name="T28" fmla="*/ 7 w 22"/>
                  <a:gd name="T29" fmla="*/ 81 h 81"/>
                  <a:gd name="T30" fmla="*/ 10 w 22"/>
                  <a:gd name="T31" fmla="*/ 81 h 81"/>
                  <a:gd name="T32" fmla="*/ 15 w 22"/>
                  <a:gd name="T33" fmla="*/ 81 h 81"/>
                  <a:gd name="T34" fmla="*/ 20 w 22"/>
                  <a:gd name="T35" fmla="*/ 79 h 81"/>
                  <a:gd name="T36" fmla="*/ 20 w 22"/>
                  <a:gd name="T37" fmla="*/ 78 h 81"/>
                  <a:gd name="T38" fmla="*/ 22 w 22"/>
                  <a:gd name="T39" fmla="*/ 76 h 81"/>
                  <a:gd name="T40" fmla="*/ 17 w 22"/>
                  <a:gd name="T41" fmla="*/ 78 h 81"/>
                  <a:gd name="T42" fmla="*/ 10 w 22"/>
                  <a:gd name="T43" fmla="*/ 78 h 81"/>
                  <a:gd name="T44" fmla="*/ 5 w 22"/>
                  <a:gd name="T45" fmla="*/ 78 h 81"/>
                  <a:gd name="T46" fmla="*/ 0 w 22"/>
                  <a:gd name="T47" fmla="*/ 76 h 81"/>
                  <a:gd name="T48" fmla="*/ 0 w 22"/>
                  <a:gd name="T49" fmla="*/ 78 h 81"/>
                  <a:gd name="T50" fmla="*/ 1 w 22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1"/>
                  <a:gd name="T80" fmla="*/ 22 w 22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1">
                    <a:moveTo>
                      <a:pt x="20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20" y="0"/>
                    </a:lnTo>
                    <a:close/>
                    <a:moveTo>
                      <a:pt x="1" y="79"/>
                    </a:moveTo>
                    <a:lnTo>
                      <a:pt x="7" y="81"/>
                    </a:lnTo>
                    <a:lnTo>
                      <a:pt x="10" y="81"/>
                    </a:lnTo>
                    <a:lnTo>
                      <a:pt x="15" y="81"/>
                    </a:lnTo>
                    <a:lnTo>
                      <a:pt x="20" y="79"/>
                    </a:lnTo>
                    <a:lnTo>
                      <a:pt x="20" y="78"/>
                    </a:lnTo>
                    <a:lnTo>
                      <a:pt x="22" y="76"/>
                    </a:lnTo>
                    <a:lnTo>
                      <a:pt x="17" y="78"/>
                    </a:lnTo>
                    <a:lnTo>
                      <a:pt x="10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1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5" name="Freeform 138"/>
              <p:cNvSpPr>
                <a:spLocks noEditPoints="1"/>
              </p:cNvSpPr>
              <p:nvPr/>
            </p:nvSpPr>
            <p:spPr bwMode="auto">
              <a:xfrm>
                <a:off x="3591" y="2609"/>
                <a:ext cx="26" cy="77"/>
              </a:xfrm>
              <a:custGeom>
                <a:avLst/>
                <a:gdLst>
                  <a:gd name="T0" fmla="*/ 22 w 26"/>
                  <a:gd name="T1" fmla="*/ 0 h 77"/>
                  <a:gd name="T2" fmla="*/ 17 w 26"/>
                  <a:gd name="T3" fmla="*/ 0 h 77"/>
                  <a:gd name="T4" fmla="*/ 12 w 26"/>
                  <a:gd name="T5" fmla="*/ 0 h 77"/>
                  <a:gd name="T6" fmla="*/ 7 w 26"/>
                  <a:gd name="T7" fmla="*/ 0 h 77"/>
                  <a:gd name="T8" fmla="*/ 2 w 26"/>
                  <a:gd name="T9" fmla="*/ 0 h 77"/>
                  <a:gd name="T10" fmla="*/ 2 w 26"/>
                  <a:gd name="T11" fmla="*/ 3 h 77"/>
                  <a:gd name="T12" fmla="*/ 0 w 26"/>
                  <a:gd name="T13" fmla="*/ 5 h 77"/>
                  <a:gd name="T14" fmla="*/ 7 w 26"/>
                  <a:gd name="T15" fmla="*/ 3 h 77"/>
                  <a:gd name="T16" fmla="*/ 12 w 26"/>
                  <a:gd name="T17" fmla="*/ 3 h 77"/>
                  <a:gd name="T18" fmla="*/ 19 w 26"/>
                  <a:gd name="T19" fmla="*/ 3 h 77"/>
                  <a:gd name="T20" fmla="*/ 24 w 26"/>
                  <a:gd name="T21" fmla="*/ 5 h 77"/>
                  <a:gd name="T22" fmla="*/ 24 w 26"/>
                  <a:gd name="T23" fmla="*/ 3 h 77"/>
                  <a:gd name="T24" fmla="*/ 22 w 26"/>
                  <a:gd name="T25" fmla="*/ 0 h 77"/>
                  <a:gd name="T26" fmla="*/ 2 w 26"/>
                  <a:gd name="T27" fmla="*/ 76 h 77"/>
                  <a:gd name="T28" fmla="*/ 7 w 26"/>
                  <a:gd name="T29" fmla="*/ 77 h 77"/>
                  <a:gd name="T30" fmla="*/ 12 w 26"/>
                  <a:gd name="T31" fmla="*/ 77 h 77"/>
                  <a:gd name="T32" fmla="*/ 17 w 26"/>
                  <a:gd name="T33" fmla="*/ 77 h 77"/>
                  <a:gd name="T34" fmla="*/ 22 w 26"/>
                  <a:gd name="T35" fmla="*/ 76 h 77"/>
                  <a:gd name="T36" fmla="*/ 24 w 26"/>
                  <a:gd name="T37" fmla="*/ 74 h 77"/>
                  <a:gd name="T38" fmla="*/ 26 w 26"/>
                  <a:gd name="T39" fmla="*/ 72 h 77"/>
                  <a:gd name="T40" fmla="*/ 19 w 26"/>
                  <a:gd name="T41" fmla="*/ 74 h 77"/>
                  <a:gd name="T42" fmla="*/ 12 w 26"/>
                  <a:gd name="T43" fmla="*/ 74 h 77"/>
                  <a:gd name="T44" fmla="*/ 5 w 26"/>
                  <a:gd name="T45" fmla="*/ 74 h 77"/>
                  <a:gd name="T46" fmla="*/ 0 w 26"/>
                  <a:gd name="T47" fmla="*/ 72 h 77"/>
                  <a:gd name="T48" fmla="*/ 2 w 26"/>
                  <a:gd name="T49" fmla="*/ 74 h 77"/>
                  <a:gd name="T50" fmla="*/ 2 w 26"/>
                  <a:gd name="T51" fmla="*/ 76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7"/>
                  <a:gd name="T80" fmla="*/ 26 w 26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7">
                    <a:moveTo>
                      <a:pt x="22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0"/>
                    </a:lnTo>
                    <a:close/>
                    <a:moveTo>
                      <a:pt x="2" y="76"/>
                    </a:moveTo>
                    <a:lnTo>
                      <a:pt x="7" y="77"/>
                    </a:lnTo>
                    <a:lnTo>
                      <a:pt x="12" y="77"/>
                    </a:lnTo>
                    <a:lnTo>
                      <a:pt x="17" y="77"/>
                    </a:lnTo>
                    <a:lnTo>
                      <a:pt x="22" y="76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6" name="Freeform 139"/>
              <p:cNvSpPr>
                <a:spLocks noEditPoints="1"/>
              </p:cNvSpPr>
              <p:nvPr/>
            </p:nvSpPr>
            <p:spPr bwMode="auto">
              <a:xfrm>
                <a:off x="3589" y="2610"/>
                <a:ext cx="28" cy="75"/>
              </a:xfrm>
              <a:custGeom>
                <a:avLst/>
                <a:gdLst>
                  <a:gd name="T0" fmla="*/ 26 w 28"/>
                  <a:gd name="T1" fmla="*/ 2 h 75"/>
                  <a:gd name="T2" fmla="*/ 21 w 28"/>
                  <a:gd name="T3" fmla="*/ 0 h 75"/>
                  <a:gd name="T4" fmla="*/ 14 w 28"/>
                  <a:gd name="T5" fmla="*/ 0 h 75"/>
                  <a:gd name="T6" fmla="*/ 9 w 28"/>
                  <a:gd name="T7" fmla="*/ 0 h 75"/>
                  <a:gd name="T8" fmla="*/ 4 w 28"/>
                  <a:gd name="T9" fmla="*/ 2 h 75"/>
                  <a:gd name="T10" fmla="*/ 2 w 28"/>
                  <a:gd name="T11" fmla="*/ 4 h 75"/>
                  <a:gd name="T12" fmla="*/ 2 w 28"/>
                  <a:gd name="T13" fmla="*/ 6 h 75"/>
                  <a:gd name="T14" fmla="*/ 7 w 28"/>
                  <a:gd name="T15" fmla="*/ 4 h 75"/>
                  <a:gd name="T16" fmla="*/ 14 w 28"/>
                  <a:gd name="T17" fmla="*/ 4 h 75"/>
                  <a:gd name="T18" fmla="*/ 21 w 28"/>
                  <a:gd name="T19" fmla="*/ 4 h 75"/>
                  <a:gd name="T20" fmla="*/ 28 w 28"/>
                  <a:gd name="T21" fmla="*/ 6 h 75"/>
                  <a:gd name="T22" fmla="*/ 26 w 28"/>
                  <a:gd name="T23" fmla="*/ 4 h 75"/>
                  <a:gd name="T24" fmla="*/ 26 w 28"/>
                  <a:gd name="T25" fmla="*/ 2 h 75"/>
                  <a:gd name="T26" fmla="*/ 4 w 28"/>
                  <a:gd name="T27" fmla="*/ 73 h 75"/>
                  <a:gd name="T28" fmla="*/ 9 w 28"/>
                  <a:gd name="T29" fmla="*/ 75 h 75"/>
                  <a:gd name="T30" fmla="*/ 14 w 28"/>
                  <a:gd name="T31" fmla="*/ 75 h 75"/>
                  <a:gd name="T32" fmla="*/ 21 w 28"/>
                  <a:gd name="T33" fmla="*/ 75 h 75"/>
                  <a:gd name="T34" fmla="*/ 26 w 28"/>
                  <a:gd name="T35" fmla="*/ 73 h 75"/>
                  <a:gd name="T36" fmla="*/ 28 w 28"/>
                  <a:gd name="T37" fmla="*/ 71 h 75"/>
                  <a:gd name="T38" fmla="*/ 28 w 28"/>
                  <a:gd name="T39" fmla="*/ 68 h 75"/>
                  <a:gd name="T40" fmla="*/ 23 w 28"/>
                  <a:gd name="T41" fmla="*/ 71 h 75"/>
                  <a:gd name="T42" fmla="*/ 14 w 28"/>
                  <a:gd name="T43" fmla="*/ 71 h 75"/>
                  <a:gd name="T44" fmla="*/ 7 w 28"/>
                  <a:gd name="T45" fmla="*/ 71 h 75"/>
                  <a:gd name="T46" fmla="*/ 0 w 28"/>
                  <a:gd name="T47" fmla="*/ 68 h 75"/>
                  <a:gd name="T48" fmla="*/ 2 w 28"/>
                  <a:gd name="T49" fmla="*/ 71 h 75"/>
                  <a:gd name="T50" fmla="*/ 4 w 28"/>
                  <a:gd name="T51" fmla="*/ 73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5"/>
                  <a:gd name="T80" fmla="*/ 28 w 28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5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4" y="73"/>
                    </a:moveTo>
                    <a:lnTo>
                      <a:pt x="9" y="75"/>
                    </a:lnTo>
                    <a:lnTo>
                      <a:pt x="14" y="75"/>
                    </a:lnTo>
                    <a:lnTo>
                      <a:pt x="21" y="75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8"/>
                    </a:lnTo>
                    <a:lnTo>
                      <a:pt x="23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8"/>
                    </a:lnTo>
                    <a:lnTo>
                      <a:pt x="2" y="71"/>
                    </a:lnTo>
                    <a:lnTo>
                      <a:pt x="4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7" name="Freeform 140"/>
              <p:cNvSpPr>
                <a:spLocks noEditPoints="1"/>
              </p:cNvSpPr>
              <p:nvPr/>
            </p:nvSpPr>
            <p:spPr bwMode="auto">
              <a:xfrm>
                <a:off x="3589" y="2612"/>
                <a:ext cx="30" cy="71"/>
              </a:xfrm>
              <a:custGeom>
                <a:avLst/>
                <a:gdLst>
                  <a:gd name="T0" fmla="*/ 26 w 30"/>
                  <a:gd name="T1" fmla="*/ 2 h 71"/>
                  <a:gd name="T2" fmla="*/ 21 w 30"/>
                  <a:gd name="T3" fmla="*/ 0 h 71"/>
                  <a:gd name="T4" fmla="*/ 14 w 30"/>
                  <a:gd name="T5" fmla="*/ 0 h 71"/>
                  <a:gd name="T6" fmla="*/ 9 w 30"/>
                  <a:gd name="T7" fmla="*/ 0 h 71"/>
                  <a:gd name="T8" fmla="*/ 2 w 30"/>
                  <a:gd name="T9" fmla="*/ 2 h 71"/>
                  <a:gd name="T10" fmla="*/ 2 w 30"/>
                  <a:gd name="T11" fmla="*/ 4 h 71"/>
                  <a:gd name="T12" fmla="*/ 0 w 30"/>
                  <a:gd name="T13" fmla="*/ 7 h 71"/>
                  <a:gd name="T14" fmla="*/ 7 w 30"/>
                  <a:gd name="T15" fmla="*/ 4 h 71"/>
                  <a:gd name="T16" fmla="*/ 14 w 30"/>
                  <a:gd name="T17" fmla="*/ 4 h 71"/>
                  <a:gd name="T18" fmla="*/ 23 w 30"/>
                  <a:gd name="T19" fmla="*/ 4 h 71"/>
                  <a:gd name="T20" fmla="*/ 30 w 30"/>
                  <a:gd name="T21" fmla="*/ 7 h 71"/>
                  <a:gd name="T22" fmla="*/ 28 w 30"/>
                  <a:gd name="T23" fmla="*/ 4 h 71"/>
                  <a:gd name="T24" fmla="*/ 26 w 30"/>
                  <a:gd name="T25" fmla="*/ 2 h 71"/>
                  <a:gd name="T26" fmla="*/ 2 w 30"/>
                  <a:gd name="T27" fmla="*/ 69 h 71"/>
                  <a:gd name="T28" fmla="*/ 7 w 30"/>
                  <a:gd name="T29" fmla="*/ 71 h 71"/>
                  <a:gd name="T30" fmla="*/ 14 w 30"/>
                  <a:gd name="T31" fmla="*/ 71 h 71"/>
                  <a:gd name="T32" fmla="*/ 21 w 30"/>
                  <a:gd name="T33" fmla="*/ 71 h 71"/>
                  <a:gd name="T34" fmla="*/ 28 w 30"/>
                  <a:gd name="T35" fmla="*/ 69 h 71"/>
                  <a:gd name="T36" fmla="*/ 28 w 30"/>
                  <a:gd name="T37" fmla="*/ 66 h 71"/>
                  <a:gd name="T38" fmla="*/ 30 w 30"/>
                  <a:gd name="T39" fmla="*/ 64 h 71"/>
                  <a:gd name="T40" fmla="*/ 23 w 30"/>
                  <a:gd name="T41" fmla="*/ 67 h 71"/>
                  <a:gd name="T42" fmla="*/ 14 w 30"/>
                  <a:gd name="T43" fmla="*/ 67 h 71"/>
                  <a:gd name="T44" fmla="*/ 7 w 30"/>
                  <a:gd name="T45" fmla="*/ 67 h 71"/>
                  <a:gd name="T46" fmla="*/ 0 w 30"/>
                  <a:gd name="T47" fmla="*/ 64 h 71"/>
                  <a:gd name="T48" fmla="*/ 0 w 30"/>
                  <a:gd name="T49" fmla="*/ 66 h 71"/>
                  <a:gd name="T50" fmla="*/ 2 w 30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28" y="4"/>
                    </a:lnTo>
                    <a:lnTo>
                      <a:pt x="26" y="2"/>
                    </a:lnTo>
                    <a:close/>
                    <a:moveTo>
                      <a:pt x="2" y="69"/>
                    </a:moveTo>
                    <a:lnTo>
                      <a:pt x="7" y="71"/>
                    </a:lnTo>
                    <a:lnTo>
                      <a:pt x="14" y="71"/>
                    </a:lnTo>
                    <a:lnTo>
                      <a:pt x="21" y="71"/>
                    </a:lnTo>
                    <a:lnTo>
                      <a:pt x="28" y="69"/>
                    </a:lnTo>
                    <a:lnTo>
                      <a:pt x="28" y="66"/>
                    </a:lnTo>
                    <a:lnTo>
                      <a:pt x="30" y="64"/>
                    </a:lnTo>
                    <a:lnTo>
                      <a:pt x="23" y="67"/>
                    </a:lnTo>
                    <a:lnTo>
                      <a:pt x="14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8" name="Freeform 141"/>
              <p:cNvSpPr>
                <a:spLocks noEditPoints="1"/>
              </p:cNvSpPr>
              <p:nvPr/>
            </p:nvSpPr>
            <p:spPr bwMode="auto">
              <a:xfrm>
                <a:off x="3587" y="2614"/>
                <a:ext cx="33" cy="67"/>
              </a:xfrm>
              <a:custGeom>
                <a:avLst/>
                <a:gdLst>
                  <a:gd name="T0" fmla="*/ 30 w 33"/>
                  <a:gd name="T1" fmla="*/ 2 h 67"/>
                  <a:gd name="T2" fmla="*/ 23 w 33"/>
                  <a:gd name="T3" fmla="*/ 0 h 67"/>
                  <a:gd name="T4" fmla="*/ 16 w 33"/>
                  <a:gd name="T5" fmla="*/ 0 h 67"/>
                  <a:gd name="T6" fmla="*/ 9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3 h 67"/>
                  <a:gd name="T16" fmla="*/ 16 w 33"/>
                  <a:gd name="T17" fmla="*/ 3 h 67"/>
                  <a:gd name="T18" fmla="*/ 25 w 33"/>
                  <a:gd name="T19" fmla="*/ 3 h 67"/>
                  <a:gd name="T20" fmla="*/ 32 w 33"/>
                  <a:gd name="T21" fmla="*/ 7 h 67"/>
                  <a:gd name="T22" fmla="*/ 32 w 33"/>
                  <a:gd name="T23" fmla="*/ 5 h 67"/>
                  <a:gd name="T24" fmla="*/ 30 w 33"/>
                  <a:gd name="T25" fmla="*/ 2 h 67"/>
                  <a:gd name="T26" fmla="*/ 2 w 33"/>
                  <a:gd name="T27" fmla="*/ 64 h 67"/>
                  <a:gd name="T28" fmla="*/ 9 w 33"/>
                  <a:gd name="T29" fmla="*/ 67 h 67"/>
                  <a:gd name="T30" fmla="*/ 16 w 33"/>
                  <a:gd name="T31" fmla="*/ 67 h 67"/>
                  <a:gd name="T32" fmla="*/ 25 w 33"/>
                  <a:gd name="T33" fmla="*/ 67 h 67"/>
                  <a:gd name="T34" fmla="*/ 30 w 33"/>
                  <a:gd name="T35" fmla="*/ 64 h 67"/>
                  <a:gd name="T36" fmla="*/ 32 w 33"/>
                  <a:gd name="T37" fmla="*/ 62 h 67"/>
                  <a:gd name="T38" fmla="*/ 33 w 33"/>
                  <a:gd name="T39" fmla="*/ 60 h 67"/>
                  <a:gd name="T40" fmla="*/ 25 w 33"/>
                  <a:gd name="T41" fmla="*/ 62 h 67"/>
                  <a:gd name="T42" fmla="*/ 16 w 33"/>
                  <a:gd name="T43" fmla="*/ 64 h 67"/>
                  <a:gd name="T44" fmla="*/ 7 w 33"/>
                  <a:gd name="T45" fmla="*/ 62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0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0" y="2"/>
                    </a:lnTo>
                    <a:close/>
                    <a:moveTo>
                      <a:pt x="2" y="64"/>
                    </a:moveTo>
                    <a:lnTo>
                      <a:pt x="9" y="67"/>
                    </a:lnTo>
                    <a:lnTo>
                      <a:pt x="16" y="67"/>
                    </a:lnTo>
                    <a:lnTo>
                      <a:pt x="25" y="67"/>
                    </a:lnTo>
                    <a:lnTo>
                      <a:pt x="30" y="64"/>
                    </a:lnTo>
                    <a:lnTo>
                      <a:pt x="32" y="62"/>
                    </a:lnTo>
                    <a:lnTo>
                      <a:pt x="33" y="60"/>
                    </a:lnTo>
                    <a:lnTo>
                      <a:pt x="25" y="62"/>
                    </a:lnTo>
                    <a:lnTo>
                      <a:pt x="16" y="64"/>
                    </a:lnTo>
                    <a:lnTo>
                      <a:pt x="7" y="62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4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9" name="Freeform 142"/>
              <p:cNvSpPr>
                <a:spLocks noEditPoints="1"/>
              </p:cNvSpPr>
              <p:nvPr/>
            </p:nvSpPr>
            <p:spPr bwMode="auto">
              <a:xfrm>
                <a:off x="3586" y="2616"/>
                <a:ext cx="34" cy="63"/>
              </a:xfrm>
              <a:custGeom>
                <a:avLst/>
                <a:gdLst>
                  <a:gd name="T0" fmla="*/ 33 w 34"/>
                  <a:gd name="T1" fmla="*/ 3 h 63"/>
                  <a:gd name="T2" fmla="*/ 26 w 34"/>
                  <a:gd name="T3" fmla="*/ 0 h 63"/>
                  <a:gd name="T4" fmla="*/ 17 w 34"/>
                  <a:gd name="T5" fmla="*/ 0 h 63"/>
                  <a:gd name="T6" fmla="*/ 10 w 34"/>
                  <a:gd name="T7" fmla="*/ 0 h 63"/>
                  <a:gd name="T8" fmla="*/ 3 w 34"/>
                  <a:gd name="T9" fmla="*/ 3 h 63"/>
                  <a:gd name="T10" fmla="*/ 1 w 34"/>
                  <a:gd name="T11" fmla="*/ 5 h 63"/>
                  <a:gd name="T12" fmla="*/ 1 w 34"/>
                  <a:gd name="T13" fmla="*/ 8 h 63"/>
                  <a:gd name="T14" fmla="*/ 8 w 34"/>
                  <a:gd name="T15" fmla="*/ 3 h 63"/>
                  <a:gd name="T16" fmla="*/ 17 w 34"/>
                  <a:gd name="T17" fmla="*/ 3 h 63"/>
                  <a:gd name="T18" fmla="*/ 26 w 34"/>
                  <a:gd name="T19" fmla="*/ 3 h 63"/>
                  <a:gd name="T20" fmla="*/ 34 w 34"/>
                  <a:gd name="T21" fmla="*/ 8 h 63"/>
                  <a:gd name="T22" fmla="*/ 33 w 34"/>
                  <a:gd name="T23" fmla="*/ 5 h 63"/>
                  <a:gd name="T24" fmla="*/ 33 w 34"/>
                  <a:gd name="T25" fmla="*/ 3 h 63"/>
                  <a:gd name="T26" fmla="*/ 3 w 34"/>
                  <a:gd name="T27" fmla="*/ 60 h 63"/>
                  <a:gd name="T28" fmla="*/ 10 w 34"/>
                  <a:gd name="T29" fmla="*/ 63 h 63"/>
                  <a:gd name="T30" fmla="*/ 17 w 34"/>
                  <a:gd name="T31" fmla="*/ 63 h 63"/>
                  <a:gd name="T32" fmla="*/ 26 w 34"/>
                  <a:gd name="T33" fmla="*/ 63 h 63"/>
                  <a:gd name="T34" fmla="*/ 33 w 34"/>
                  <a:gd name="T35" fmla="*/ 60 h 63"/>
                  <a:gd name="T36" fmla="*/ 34 w 34"/>
                  <a:gd name="T37" fmla="*/ 56 h 63"/>
                  <a:gd name="T38" fmla="*/ 34 w 34"/>
                  <a:gd name="T39" fmla="*/ 55 h 63"/>
                  <a:gd name="T40" fmla="*/ 27 w 34"/>
                  <a:gd name="T41" fmla="*/ 58 h 63"/>
                  <a:gd name="T42" fmla="*/ 17 w 34"/>
                  <a:gd name="T43" fmla="*/ 60 h 63"/>
                  <a:gd name="T44" fmla="*/ 8 w 34"/>
                  <a:gd name="T45" fmla="*/ 58 h 63"/>
                  <a:gd name="T46" fmla="*/ 0 w 34"/>
                  <a:gd name="T47" fmla="*/ 55 h 63"/>
                  <a:gd name="T48" fmla="*/ 1 w 34"/>
                  <a:gd name="T49" fmla="*/ 56 h 63"/>
                  <a:gd name="T50" fmla="*/ 3 w 34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3"/>
                  <a:gd name="T80" fmla="*/ 34 w 34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3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3" y="60"/>
                    </a:moveTo>
                    <a:lnTo>
                      <a:pt x="10" y="63"/>
                    </a:lnTo>
                    <a:lnTo>
                      <a:pt x="17" y="63"/>
                    </a:lnTo>
                    <a:lnTo>
                      <a:pt x="26" y="63"/>
                    </a:lnTo>
                    <a:lnTo>
                      <a:pt x="33" y="60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27" y="58"/>
                    </a:lnTo>
                    <a:lnTo>
                      <a:pt x="17" y="60"/>
                    </a:lnTo>
                    <a:lnTo>
                      <a:pt x="8" y="58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0" name="Freeform 143"/>
              <p:cNvSpPr>
                <a:spLocks noEditPoints="1"/>
              </p:cNvSpPr>
              <p:nvPr/>
            </p:nvSpPr>
            <p:spPr bwMode="auto">
              <a:xfrm>
                <a:off x="3586" y="2617"/>
                <a:ext cx="36" cy="61"/>
              </a:xfrm>
              <a:custGeom>
                <a:avLst/>
                <a:gdLst>
                  <a:gd name="T0" fmla="*/ 33 w 36"/>
                  <a:gd name="T1" fmla="*/ 4 h 61"/>
                  <a:gd name="T2" fmla="*/ 26 w 36"/>
                  <a:gd name="T3" fmla="*/ 0 h 61"/>
                  <a:gd name="T4" fmla="*/ 17 w 36"/>
                  <a:gd name="T5" fmla="*/ 0 h 61"/>
                  <a:gd name="T6" fmla="*/ 10 w 36"/>
                  <a:gd name="T7" fmla="*/ 0 h 61"/>
                  <a:gd name="T8" fmla="*/ 1 w 36"/>
                  <a:gd name="T9" fmla="*/ 4 h 61"/>
                  <a:gd name="T10" fmla="*/ 1 w 36"/>
                  <a:gd name="T11" fmla="*/ 7 h 61"/>
                  <a:gd name="T12" fmla="*/ 0 w 36"/>
                  <a:gd name="T13" fmla="*/ 9 h 61"/>
                  <a:gd name="T14" fmla="*/ 8 w 36"/>
                  <a:gd name="T15" fmla="*/ 5 h 61"/>
                  <a:gd name="T16" fmla="*/ 17 w 36"/>
                  <a:gd name="T17" fmla="*/ 4 h 61"/>
                  <a:gd name="T18" fmla="*/ 27 w 36"/>
                  <a:gd name="T19" fmla="*/ 5 h 61"/>
                  <a:gd name="T20" fmla="*/ 34 w 36"/>
                  <a:gd name="T21" fmla="*/ 9 h 61"/>
                  <a:gd name="T22" fmla="*/ 34 w 36"/>
                  <a:gd name="T23" fmla="*/ 7 h 61"/>
                  <a:gd name="T24" fmla="*/ 33 w 36"/>
                  <a:gd name="T25" fmla="*/ 4 h 61"/>
                  <a:gd name="T26" fmla="*/ 1 w 36"/>
                  <a:gd name="T27" fmla="*/ 57 h 61"/>
                  <a:gd name="T28" fmla="*/ 8 w 36"/>
                  <a:gd name="T29" fmla="*/ 59 h 61"/>
                  <a:gd name="T30" fmla="*/ 17 w 36"/>
                  <a:gd name="T31" fmla="*/ 61 h 61"/>
                  <a:gd name="T32" fmla="*/ 26 w 36"/>
                  <a:gd name="T33" fmla="*/ 59 h 61"/>
                  <a:gd name="T34" fmla="*/ 34 w 36"/>
                  <a:gd name="T35" fmla="*/ 57 h 61"/>
                  <a:gd name="T36" fmla="*/ 34 w 36"/>
                  <a:gd name="T37" fmla="*/ 54 h 61"/>
                  <a:gd name="T38" fmla="*/ 36 w 36"/>
                  <a:gd name="T39" fmla="*/ 50 h 61"/>
                  <a:gd name="T40" fmla="*/ 33 w 36"/>
                  <a:gd name="T41" fmla="*/ 54 h 61"/>
                  <a:gd name="T42" fmla="*/ 27 w 36"/>
                  <a:gd name="T43" fmla="*/ 55 h 61"/>
                  <a:gd name="T44" fmla="*/ 22 w 36"/>
                  <a:gd name="T45" fmla="*/ 57 h 61"/>
                  <a:gd name="T46" fmla="*/ 17 w 36"/>
                  <a:gd name="T47" fmla="*/ 57 h 61"/>
                  <a:gd name="T48" fmla="*/ 12 w 36"/>
                  <a:gd name="T49" fmla="*/ 57 h 61"/>
                  <a:gd name="T50" fmla="*/ 8 w 36"/>
                  <a:gd name="T51" fmla="*/ 55 h 61"/>
                  <a:gd name="T52" fmla="*/ 3 w 36"/>
                  <a:gd name="T53" fmla="*/ 54 h 61"/>
                  <a:gd name="T54" fmla="*/ 0 w 36"/>
                  <a:gd name="T55" fmla="*/ 50 h 61"/>
                  <a:gd name="T56" fmla="*/ 0 w 36"/>
                  <a:gd name="T57" fmla="*/ 54 h 61"/>
                  <a:gd name="T58" fmla="*/ 1 w 36"/>
                  <a:gd name="T59" fmla="*/ 57 h 6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1"/>
                  <a:gd name="T92" fmla="*/ 36 w 36"/>
                  <a:gd name="T93" fmla="*/ 61 h 6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1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8" y="5"/>
                    </a:lnTo>
                    <a:lnTo>
                      <a:pt x="17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1" y="57"/>
                    </a:moveTo>
                    <a:lnTo>
                      <a:pt x="8" y="59"/>
                    </a:lnTo>
                    <a:lnTo>
                      <a:pt x="17" y="61"/>
                    </a:lnTo>
                    <a:lnTo>
                      <a:pt x="26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8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1" name="Freeform 144"/>
              <p:cNvSpPr>
                <a:spLocks noEditPoints="1"/>
              </p:cNvSpPr>
              <p:nvPr/>
            </p:nvSpPr>
            <p:spPr bwMode="auto">
              <a:xfrm>
                <a:off x="3584" y="2619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3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0 w 38"/>
                  <a:gd name="T37" fmla="*/ 55 h 57"/>
                  <a:gd name="T38" fmla="*/ 19 w 38"/>
                  <a:gd name="T39" fmla="*/ 57 h 57"/>
                  <a:gd name="T40" fmla="*/ 29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29 w 38"/>
                  <a:gd name="T51" fmla="*/ 52 h 57"/>
                  <a:gd name="T52" fmla="*/ 26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5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0" y="55"/>
                    </a:lnTo>
                    <a:lnTo>
                      <a:pt x="19" y="57"/>
                    </a:lnTo>
                    <a:lnTo>
                      <a:pt x="29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29" y="52"/>
                    </a:lnTo>
                    <a:lnTo>
                      <a:pt x="26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5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2" name="Freeform 145"/>
              <p:cNvSpPr>
                <a:spLocks noEditPoints="1"/>
              </p:cNvSpPr>
              <p:nvPr/>
            </p:nvSpPr>
            <p:spPr bwMode="auto">
              <a:xfrm>
                <a:off x="3584" y="2621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29 w 40"/>
                  <a:gd name="T3" fmla="*/ 1 h 53"/>
                  <a:gd name="T4" fmla="*/ 19 w 40"/>
                  <a:gd name="T5" fmla="*/ 0 h 53"/>
                  <a:gd name="T6" fmla="*/ 10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3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0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29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6 w 40"/>
                  <a:gd name="T57" fmla="*/ 45 h 53"/>
                  <a:gd name="T58" fmla="*/ 31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3 w 40"/>
                  <a:gd name="T69" fmla="*/ 45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0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29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3" y="45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3" name="Freeform 146"/>
              <p:cNvSpPr>
                <a:spLocks noEditPoints="1"/>
              </p:cNvSpPr>
              <p:nvPr/>
            </p:nvSpPr>
            <p:spPr bwMode="auto">
              <a:xfrm>
                <a:off x="3582" y="2622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7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7 w 42"/>
                  <a:gd name="T15" fmla="*/ 4 h 50"/>
                  <a:gd name="T16" fmla="*/ 4 w 42"/>
                  <a:gd name="T17" fmla="*/ 7 h 50"/>
                  <a:gd name="T18" fmla="*/ 2 w 42"/>
                  <a:gd name="T19" fmla="*/ 12 h 50"/>
                  <a:gd name="T20" fmla="*/ 2 w 42"/>
                  <a:gd name="T21" fmla="*/ 16 h 50"/>
                  <a:gd name="T22" fmla="*/ 5 w 42"/>
                  <a:gd name="T23" fmla="*/ 11 h 50"/>
                  <a:gd name="T24" fmla="*/ 9 w 42"/>
                  <a:gd name="T25" fmla="*/ 7 h 50"/>
                  <a:gd name="T26" fmla="*/ 16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2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7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8 w 42"/>
                  <a:gd name="T53" fmla="*/ 50 h 50"/>
                  <a:gd name="T54" fmla="*/ 31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2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5 w 42"/>
                  <a:gd name="T67" fmla="*/ 44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4 h 50"/>
                  <a:gd name="T76" fmla="*/ 4 w 42"/>
                  <a:gd name="T77" fmla="*/ 38 h 50"/>
                  <a:gd name="T78" fmla="*/ 0 w 42"/>
                  <a:gd name="T79" fmla="*/ 33 h 50"/>
                  <a:gd name="T80" fmla="*/ 2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7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2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7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8" y="50"/>
                    </a:lnTo>
                    <a:lnTo>
                      <a:pt x="31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5" y="44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4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2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4" name="Freeform 147"/>
              <p:cNvSpPr>
                <a:spLocks noEditPoints="1"/>
              </p:cNvSpPr>
              <p:nvPr/>
            </p:nvSpPr>
            <p:spPr bwMode="auto">
              <a:xfrm>
                <a:off x="3582" y="2624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3 w 42"/>
                  <a:gd name="T5" fmla="*/ 2 h 47"/>
                  <a:gd name="T6" fmla="*/ 28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5 w 42"/>
                  <a:gd name="T15" fmla="*/ 5 h 47"/>
                  <a:gd name="T16" fmla="*/ 2 w 42"/>
                  <a:gd name="T17" fmla="*/ 9 h 47"/>
                  <a:gd name="T18" fmla="*/ 0 w 42"/>
                  <a:gd name="T19" fmla="*/ 23 h 47"/>
                  <a:gd name="T20" fmla="*/ 2 w 42"/>
                  <a:gd name="T21" fmla="*/ 36 h 47"/>
                  <a:gd name="T22" fmla="*/ 5 w 42"/>
                  <a:gd name="T23" fmla="*/ 42 h 47"/>
                  <a:gd name="T24" fmla="*/ 11 w 42"/>
                  <a:gd name="T25" fmla="*/ 45 h 47"/>
                  <a:gd name="T26" fmla="*/ 16 w 42"/>
                  <a:gd name="T27" fmla="*/ 47 h 47"/>
                  <a:gd name="T28" fmla="*/ 21 w 42"/>
                  <a:gd name="T29" fmla="*/ 47 h 47"/>
                  <a:gd name="T30" fmla="*/ 28 w 42"/>
                  <a:gd name="T31" fmla="*/ 47 h 47"/>
                  <a:gd name="T32" fmla="*/ 33 w 42"/>
                  <a:gd name="T33" fmla="*/ 45 h 47"/>
                  <a:gd name="T34" fmla="*/ 38 w 42"/>
                  <a:gd name="T35" fmla="*/ 42 h 47"/>
                  <a:gd name="T36" fmla="*/ 42 w 42"/>
                  <a:gd name="T37" fmla="*/ 36 h 47"/>
                  <a:gd name="T38" fmla="*/ 42 w 42"/>
                  <a:gd name="T39" fmla="*/ 23 h 47"/>
                  <a:gd name="T40" fmla="*/ 40 w 42"/>
                  <a:gd name="T41" fmla="*/ 9 h 47"/>
                  <a:gd name="T42" fmla="*/ 42 w 42"/>
                  <a:gd name="T43" fmla="*/ 23 h 47"/>
                  <a:gd name="T44" fmla="*/ 40 w 42"/>
                  <a:gd name="T45" fmla="*/ 31 h 47"/>
                  <a:gd name="T46" fmla="*/ 37 w 42"/>
                  <a:gd name="T47" fmla="*/ 38 h 47"/>
                  <a:gd name="T48" fmla="*/ 30 w 42"/>
                  <a:gd name="T49" fmla="*/ 42 h 47"/>
                  <a:gd name="T50" fmla="*/ 21 w 42"/>
                  <a:gd name="T51" fmla="*/ 43 h 47"/>
                  <a:gd name="T52" fmla="*/ 14 w 42"/>
                  <a:gd name="T53" fmla="*/ 42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3 h 47"/>
                  <a:gd name="T60" fmla="*/ 2 w 42"/>
                  <a:gd name="T61" fmla="*/ 16 h 47"/>
                  <a:gd name="T62" fmla="*/ 7 w 42"/>
                  <a:gd name="T63" fmla="*/ 9 h 47"/>
                  <a:gd name="T64" fmla="*/ 14 w 42"/>
                  <a:gd name="T65" fmla="*/ 5 h 47"/>
                  <a:gd name="T66" fmla="*/ 21 w 42"/>
                  <a:gd name="T67" fmla="*/ 4 h 47"/>
                  <a:gd name="T68" fmla="*/ 30 w 42"/>
                  <a:gd name="T69" fmla="*/ 5 h 47"/>
                  <a:gd name="T70" fmla="*/ 37 w 42"/>
                  <a:gd name="T71" fmla="*/ 9 h 47"/>
                  <a:gd name="T72" fmla="*/ 40 w 42"/>
                  <a:gd name="T73" fmla="*/ 16 h 47"/>
                  <a:gd name="T74" fmla="*/ 42 w 42"/>
                  <a:gd name="T75" fmla="*/ 23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6"/>
                    </a:lnTo>
                    <a:lnTo>
                      <a:pt x="5" y="42"/>
                    </a:lnTo>
                    <a:lnTo>
                      <a:pt x="11" y="45"/>
                    </a:lnTo>
                    <a:lnTo>
                      <a:pt x="16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2" y="36"/>
                    </a:lnTo>
                    <a:lnTo>
                      <a:pt x="42" y="23"/>
                    </a:lnTo>
                    <a:lnTo>
                      <a:pt x="40" y="9"/>
                    </a:lnTo>
                    <a:close/>
                    <a:moveTo>
                      <a:pt x="42" y="23"/>
                    </a:moveTo>
                    <a:lnTo>
                      <a:pt x="40" y="31"/>
                    </a:lnTo>
                    <a:lnTo>
                      <a:pt x="37" y="38"/>
                    </a:lnTo>
                    <a:lnTo>
                      <a:pt x="30" y="42"/>
                    </a:lnTo>
                    <a:lnTo>
                      <a:pt x="21" y="43"/>
                    </a:lnTo>
                    <a:lnTo>
                      <a:pt x="14" y="42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30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2" y="23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5" name="Freeform 148"/>
              <p:cNvSpPr>
                <a:spLocks noEditPoints="1"/>
              </p:cNvSpPr>
              <p:nvPr/>
            </p:nvSpPr>
            <p:spPr bwMode="auto">
              <a:xfrm>
                <a:off x="3582" y="2626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6 w 42"/>
                  <a:gd name="T11" fmla="*/ 0 h 43"/>
                  <a:gd name="T12" fmla="*/ 9 w 42"/>
                  <a:gd name="T13" fmla="*/ 3 h 43"/>
                  <a:gd name="T14" fmla="*/ 5 w 42"/>
                  <a:gd name="T15" fmla="*/ 7 h 43"/>
                  <a:gd name="T16" fmla="*/ 2 w 42"/>
                  <a:gd name="T17" fmla="*/ 12 h 43"/>
                  <a:gd name="T18" fmla="*/ 0 w 42"/>
                  <a:gd name="T19" fmla="*/ 21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40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5 w 42"/>
                  <a:gd name="T33" fmla="*/ 40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1 h 43"/>
                  <a:gd name="T40" fmla="*/ 42 w 42"/>
                  <a:gd name="T41" fmla="*/ 12 h 43"/>
                  <a:gd name="T42" fmla="*/ 40 w 42"/>
                  <a:gd name="T43" fmla="*/ 21 h 43"/>
                  <a:gd name="T44" fmla="*/ 38 w 42"/>
                  <a:gd name="T45" fmla="*/ 29 h 43"/>
                  <a:gd name="T46" fmla="*/ 35 w 42"/>
                  <a:gd name="T47" fmla="*/ 34 h 43"/>
                  <a:gd name="T48" fmla="*/ 30 w 42"/>
                  <a:gd name="T49" fmla="*/ 38 h 43"/>
                  <a:gd name="T50" fmla="*/ 21 w 42"/>
                  <a:gd name="T51" fmla="*/ 40 h 43"/>
                  <a:gd name="T52" fmla="*/ 14 w 42"/>
                  <a:gd name="T53" fmla="*/ 38 h 43"/>
                  <a:gd name="T54" fmla="*/ 9 w 42"/>
                  <a:gd name="T55" fmla="*/ 34 h 43"/>
                  <a:gd name="T56" fmla="*/ 4 w 42"/>
                  <a:gd name="T57" fmla="*/ 29 h 43"/>
                  <a:gd name="T58" fmla="*/ 2 w 42"/>
                  <a:gd name="T59" fmla="*/ 21 h 43"/>
                  <a:gd name="T60" fmla="*/ 4 w 42"/>
                  <a:gd name="T61" fmla="*/ 14 h 43"/>
                  <a:gd name="T62" fmla="*/ 9 w 42"/>
                  <a:gd name="T63" fmla="*/ 8 h 43"/>
                  <a:gd name="T64" fmla="*/ 14 w 42"/>
                  <a:gd name="T65" fmla="*/ 3 h 43"/>
                  <a:gd name="T66" fmla="*/ 21 w 42"/>
                  <a:gd name="T67" fmla="*/ 3 h 43"/>
                  <a:gd name="T68" fmla="*/ 30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1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9" y="3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5" y="40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1"/>
                    </a:lnTo>
                    <a:lnTo>
                      <a:pt x="42" y="12"/>
                    </a:lnTo>
                    <a:close/>
                    <a:moveTo>
                      <a:pt x="40" y="21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30" y="38"/>
                    </a:lnTo>
                    <a:lnTo>
                      <a:pt x="21" y="40"/>
                    </a:lnTo>
                    <a:lnTo>
                      <a:pt x="14" y="38"/>
                    </a:lnTo>
                    <a:lnTo>
                      <a:pt x="9" y="34"/>
                    </a:lnTo>
                    <a:lnTo>
                      <a:pt x="4" y="29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9" y="8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30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1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6" name="Freeform 149"/>
              <p:cNvSpPr>
                <a:spLocks noEditPoints="1"/>
              </p:cNvSpPr>
              <p:nvPr/>
            </p:nvSpPr>
            <p:spPr bwMode="auto">
              <a:xfrm>
                <a:off x="3582" y="2628"/>
                <a:ext cx="42" cy="39"/>
              </a:xfrm>
              <a:custGeom>
                <a:avLst/>
                <a:gdLst>
                  <a:gd name="T0" fmla="*/ 42 w 42"/>
                  <a:gd name="T1" fmla="*/ 19 h 39"/>
                  <a:gd name="T2" fmla="*/ 40 w 42"/>
                  <a:gd name="T3" fmla="*/ 12 h 39"/>
                  <a:gd name="T4" fmla="*/ 37 w 42"/>
                  <a:gd name="T5" fmla="*/ 5 h 39"/>
                  <a:gd name="T6" fmla="*/ 30 w 42"/>
                  <a:gd name="T7" fmla="*/ 1 h 39"/>
                  <a:gd name="T8" fmla="*/ 21 w 42"/>
                  <a:gd name="T9" fmla="*/ 0 h 39"/>
                  <a:gd name="T10" fmla="*/ 14 w 42"/>
                  <a:gd name="T11" fmla="*/ 1 h 39"/>
                  <a:gd name="T12" fmla="*/ 7 w 42"/>
                  <a:gd name="T13" fmla="*/ 5 h 39"/>
                  <a:gd name="T14" fmla="*/ 2 w 42"/>
                  <a:gd name="T15" fmla="*/ 12 h 39"/>
                  <a:gd name="T16" fmla="*/ 0 w 42"/>
                  <a:gd name="T17" fmla="*/ 19 h 39"/>
                  <a:gd name="T18" fmla="*/ 2 w 42"/>
                  <a:gd name="T19" fmla="*/ 27 h 39"/>
                  <a:gd name="T20" fmla="*/ 7 w 42"/>
                  <a:gd name="T21" fmla="*/ 34 h 39"/>
                  <a:gd name="T22" fmla="*/ 14 w 42"/>
                  <a:gd name="T23" fmla="*/ 38 h 39"/>
                  <a:gd name="T24" fmla="*/ 21 w 42"/>
                  <a:gd name="T25" fmla="*/ 39 h 39"/>
                  <a:gd name="T26" fmla="*/ 30 w 42"/>
                  <a:gd name="T27" fmla="*/ 38 h 39"/>
                  <a:gd name="T28" fmla="*/ 37 w 42"/>
                  <a:gd name="T29" fmla="*/ 34 h 39"/>
                  <a:gd name="T30" fmla="*/ 40 w 42"/>
                  <a:gd name="T31" fmla="*/ 27 h 39"/>
                  <a:gd name="T32" fmla="*/ 42 w 42"/>
                  <a:gd name="T33" fmla="*/ 19 h 39"/>
                  <a:gd name="T34" fmla="*/ 38 w 42"/>
                  <a:gd name="T35" fmla="*/ 19 h 39"/>
                  <a:gd name="T36" fmla="*/ 37 w 42"/>
                  <a:gd name="T37" fmla="*/ 25 h 39"/>
                  <a:gd name="T38" fmla="*/ 33 w 42"/>
                  <a:gd name="T39" fmla="*/ 31 h 39"/>
                  <a:gd name="T40" fmla="*/ 28 w 42"/>
                  <a:gd name="T41" fmla="*/ 36 h 39"/>
                  <a:gd name="T42" fmla="*/ 21 w 42"/>
                  <a:gd name="T43" fmla="*/ 36 h 39"/>
                  <a:gd name="T44" fmla="*/ 14 w 42"/>
                  <a:gd name="T45" fmla="*/ 36 h 39"/>
                  <a:gd name="T46" fmla="*/ 9 w 42"/>
                  <a:gd name="T47" fmla="*/ 31 h 39"/>
                  <a:gd name="T48" fmla="*/ 5 w 42"/>
                  <a:gd name="T49" fmla="*/ 25 h 39"/>
                  <a:gd name="T50" fmla="*/ 4 w 42"/>
                  <a:gd name="T51" fmla="*/ 19 h 39"/>
                  <a:gd name="T52" fmla="*/ 5 w 42"/>
                  <a:gd name="T53" fmla="*/ 13 h 39"/>
                  <a:gd name="T54" fmla="*/ 9 w 42"/>
                  <a:gd name="T55" fmla="*/ 6 h 39"/>
                  <a:gd name="T56" fmla="*/ 14 w 42"/>
                  <a:gd name="T57" fmla="*/ 3 h 39"/>
                  <a:gd name="T58" fmla="*/ 21 w 42"/>
                  <a:gd name="T59" fmla="*/ 3 h 39"/>
                  <a:gd name="T60" fmla="*/ 28 w 42"/>
                  <a:gd name="T61" fmla="*/ 3 h 39"/>
                  <a:gd name="T62" fmla="*/ 33 w 42"/>
                  <a:gd name="T63" fmla="*/ 6 h 39"/>
                  <a:gd name="T64" fmla="*/ 37 w 42"/>
                  <a:gd name="T65" fmla="*/ 13 h 39"/>
                  <a:gd name="T66" fmla="*/ 38 w 42"/>
                  <a:gd name="T67" fmla="*/ 19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39"/>
                  <a:gd name="T104" fmla="*/ 42 w 42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39">
                    <a:moveTo>
                      <a:pt x="42" y="19"/>
                    </a:moveTo>
                    <a:lnTo>
                      <a:pt x="40" y="12"/>
                    </a:lnTo>
                    <a:lnTo>
                      <a:pt x="37" y="5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7"/>
                    </a:lnTo>
                    <a:lnTo>
                      <a:pt x="7" y="34"/>
                    </a:lnTo>
                    <a:lnTo>
                      <a:pt x="14" y="38"/>
                    </a:lnTo>
                    <a:lnTo>
                      <a:pt x="21" y="39"/>
                    </a:lnTo>
                    <a:lnTo>
                      <a:pt x="30" y="38"/>
                    </a:lnTo>
                    <a:lnTo>
                      <a:pt x="37" y="34"/>
                    </a:lnTo>
                    <a:lnTo>
                      <a:pt x="40" y="27"/>
                    </a:lnTo>
                    <a:lnTo>
                      <a:pt x="42" y="19"/>
                    </a:lnTo>
                    <a:close/>
                    <a:moveTo>
                      <a:pt x="38" y="19"/>
                    </a:moveTo>
                    <a:lnTo>
                      <a:pt x="37" y="25"/>
                    </a:lnTo>
                    <a:lnTo>
                      <a:pt x="33" y="31"/>
                    </a:lnTo>
                    <a:lnTo>
                      <a:pt x="28" y="36"/>
                    </a:lnTo>
                    <a:lnTo>
                      <a:pt x="21" y="36"/>
                    </a:lnTo>
                    <a:lnTo>
                      <a:pt x="14" y="36"/>
                    </a:lnTo>
                    <a:lnTo>
                      <a:pt x="9" y="31"/>
                    </a:lnTo>
                    <a:lnTo>
                      <a:pt x="5" y="25"/>
                    </a:lnTo>
                    <a:lnTo>
                      <a:pt x="4" y="19"/>
                    </a:lnTo>
                    <a:lnTo>
                      <a:pt x="5" y="13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6"/>
                    </a:lnTo>
                    <a:lnTo>
                      <a:pt x="37" y="13"/>
                    </a:lnTo>
                    <a:lnTo>
                      <a:pt x="38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7" name="Freeform 150"/>
              <p:cNvSpPr>
                <a:spLocks noEditPoints="1"/>
              </p:cNvSpPr>
              <p:nvPr/>
            </p:nvSpPr>
            <p:spPr bwMode="auto">
              <a:xfrm>
                <a:off x="3584" y="2629"/>
                <a:ext cx="38" cy="37"/>
              </a:xfrm>
              <a:custGeom>
                <a:avLst/>
                <a:gdLst>
                  <a:gd name="T0" fmla="*/ 38 w 38"/>
                  <a:gd name="T1" fmla="*/ 18 h 37"/>
                  <a:gd name="T2" fmla="*/ 36 w 38"/>
                  <a:gd name="T3" fmla="*/ 11 h 37"/>
                  <a:gd name="T4" fmla="*/ 33 w 38"/>
                  <a:gd name="T5" fmla="*/ 5 h 37"/>
                  <a:gd name="T6" fmla="*/ 28 w 38"/>
                  <a:gd name="T7" fmla="*/ 0 h 37"/>
                  <a:gd name="T8" fmla="*/ 19 w 38"/>
                  <a:gd name="T9" fmla="*/ 0 h 37"/>
                  <a:gd name="T10" fmla="*/ 12 w 38"/>
                  <a:gd name="T11" fmla="*/ 0 h 37"/>
                  <a:gd name="T12" fmla="*/ 7 w 38"/>
                  <a:gd name="T13" fmla="*/ 5 h 37"/>
                  <a:gd name="T14" fmla="*/ 2 w 38"/>
                  <a:gd name="T15" fmla="*/ 11 h 37"/>
                  <a:gd name="T16" fmla="*/ 0 w 38"/>
                  <a:gd name="T17" fmla="*/ 18 h 37"/>
                  <a:gd name="T18" fmla="*/ 2 w 38"/>
                  <a:gd name="T19" fmla="*/ 26 h 37"/>
                  <a:gd name="T20" fmla="*/ 7 w 38"/>
                  <a:gd name="T21" fmla="*/ 31 h 37"/>
                  <a:gd name="T22" fmla="*/ 12 w 38"/>
                  <a:gd name="T23" fmla="*/ 35 h 37"/>
                  <a:gd name="T24" fmla="*/ 19 w 38"/>
                  <a:gd name="T25" fmla="*/ 37 h 37"/>
                  <a:gd name="T26" fmla="*/ 28 w 38"/>
                  <a:gd name="T27" fmla="*/ 35 h 37"/>
                  <a:gd name="T28" fmla="*/ 33 w 38"/>
                  <a:gd name="T29" fmla="*/ 31 h 37"/>
                  <a:gd name="T30" fmla="*/ 36 w 38"/>
                  <a:gd name="T31" fmla="*/ 26 h 37"/>
                  <a:gd name="T32" fmla="*/ 38 w 38"/>
                  <a:gd name="T33" fmla="*/ 18 h 37"/>
                  <a:gd name="T34" fmla="*/ 35 w 38"/>
                  <a:gd name="T35" fmla="*/ 18 h 37"/>
                  <a:gd name="T36" fmla="*/ 35 w 38"/>
                  <a:gd name="T37" fmla="*/ 24 h 37"/>
                  <a:gd name="T38" fmla="*/ 31 w 38"/>
                  <a:gd name="T39" fmla="*/ 30 h 37"/>
                  <a:gd name="T40" fmla="*/ 26 w 38"/>
                  <a:gd name="T41" fmla="*/ 33 h 37"/>
                  <a:gd name="T42" fmla="*/ 19 w 38"/>
                  <a:gd name="T43" fmla="*/ 33 h 37"/>
                  <a:gd name="T44" fmla="*/ 14 w 38"/>
                  <a:gd name="T45" fmla="*/ 33 h 37"/>
                  <a:gd name="T46" fmla="*/ 9 w 38"/>
                  <a:gd name="T47" fmla="*/ 30 h 37"/>
                  <a:gd name="T48" fmla="*/ 5 w 38"/>
                  <a:gd name="T49" fmla="*/ 24 h 37"/>
                  <a:gd name="T50" fmla="*/ 3 w 38"/>
                  <a:gd name="T51" fmla="*/ 18 h 37"/>
                  <a:gd name="T52" fmla="*/ 5 w 38"/>
                  <a:gd name="T53" fmla="*/ 12 h 37"/>
                  <a:gd name="T54" fmla="*/ 9 w 38"/>
                  <a:gd name="T55" fmla="*/ 7 h 37"/>
                  <a:gd name="T56" fmla="*/ 14 w 38"/>
                  <a:gd name="T57" fmla="*/ 4 h 37"/>
                  <a:gd name="T58" fmla="*/ 19 w 38"/>
                  <a:gd name="T59" fmla="*/ 4 h 37"/>
                  <a:gd name="T60" fmla="*/ 26 w 38"/>
                  <a:gd name="T61" fmla="*/ 4 h 37"/>
                  <a:gd name="T62" fmla="*/ 31 w 38"/>
                  <a:gd name="T63" fmla="*/ 7 h 37"/>
                  <a:gd name="T64" fmla="*/ 35 w 38"/>
                  <a:gd name="T65" fmla="*/ 12 h 37"/>
                  <a:gd name="T66" fmla="*/ 35 w 38"/>
                  <a:gd name="T67" fmla="*/ 18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7"/>
                  <a:gd name="T104" fmla="*/ 38 w 38"/>
                  <a:gd name="T105" fmla="*/ 37 h 3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7">
                    <a:moveTo>
                      <a:pt x="38" y="18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8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7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7" y="31"/>
                    </a:lnTo>
                    <a:lnTo>
                      <a:pt x="12" y="35"/>
                    </a:lnTo>
                    <a:lnTo>
                      <a:pt x="19" y="37"/>
                    </a:lnTo>
                    <a:lnTo>
                      <a:pt x="28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8"/>
                    </a:lnTo>
                    <a:close/>
                    <a:moveTo>
                      <a:pt x="35" y="18"/>
                    </a:moveTo>
                    <a:lnTo>
                      <a:pt x="35" y="24"/>
                    </a:lnTo>
                    <a:lnTo>
                      <a:pt x="31" y="30"/>
                    </a:lnTo>
                    <a:lnTo>
                      <a:pt x="26" y="33"/>
                    </a:lnTo>
                    <a:lnTo>
                      <a:pt x="19" y="33"/>
                    </a:lnTo>
                    <a:lnTo>
                      <a:pt x="14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3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5" y="12"/>
                    </a:ln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8" name="Freeform 151"/>
              <p:cNvSpPr>
                <a:spLocks noEditPoints="1"/>
              </p:cNvSpPr>
              <p:nvPr/>
            </p:nvSpPr>
            <p:spPr bwMode="auto">
              <a:xfrm>
                <a:off x="3586" y="2631"/>
                <a:ext cx="34" cy="33"/>
              </a:xfrm>
              <a:custGeom>
                <a:avLst/>
                <a:gdLst>
                  <a:gd name="T0" fmla="*/ 34 w 34"/>
                  <a:gd name="T1" fmla="*/ 16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1 w 34"/>
                  <a:gd name="T15" fmla="*/ 10 h 33"/>
                  <a:gd name="T16" fmla="*/ 0 w 34"/>
                  <a:gd name="T17" fmla="*/ 16 h 33"/>
                  <a:gd name="T18" fmla="*/ 1 w 34"/>
                  <a:gd name="T19" fmla="*/ 22 h 33"/>
                  <a:gd name="T20" fmla="*/ 5 w 34"/>
                  <a:gd name="T21" fmla="*/ 28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6 h 33"/>
                  <a:gd name="T34" fmla="*/ 31 w 34"/>
                  <a:gd name="T35" fmla="*/ 16 h 33"/>
                  <a:gd name="T36" fmla="*/ 31 w 34"/>
                  <a:gd name="T37" fmla="*/ 22 h 33"/>
                  <a:gd name="T38" fmla="*/ 27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8 w 34"/>
                  <a:gd name="T47" fmla="*/ 26 h 33"/>
                  <a:gd name="T48" fmla="*/ 5 w 34"/>
                  <a:gd name="T49" fmla="*/ 22 h 33"/>
                  <a:gd name="T50" fmla="*/ 3 w 34"/>
                  <a:gd name="T51" fmla="*/ 16 h 33"/>
                  <a:gd name="T52" fmla="*/ 5 w 34"/>
                  <a:gd name="T53" fmla="*/ 10 h 33"/>
                  <a:gd name="T54" fmla="*/ 8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7 w 34"/>
                  <a:gd name="T63" fmla="*/ 7 h 33"/>
                  <a:gd name="T64" fmla="*/ 31 w 34"/>
                  <a:gd name="T65" fmla="*/ 10 h 33"/>
                  <a:gd name="T66" fmla="*/ 31 w 34"/>
                  <a:gd name="T67" fmla="*/ 16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6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1" y="22"/>
                    </a:lnTo>
                    <a:lnTo>
                      <a:pt x="5" y="28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6"/>
                    </a:lnTo>
                    <a:close/>
                    <a:moveTo>
                      <a:pt x="31" y="16"/>
                    </a:moveTo>
                    <a:lnTo>
                      <a:pt x="31" y="22"/>
                    </a:lnTo>
                    <a:lnTo>
                      <a:pt x="27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5" y="22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8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7" y="7"/>
                    </a:lnTo>
                    <a:lnTo>
                      <a:pt x="31" y="10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9" name="Freeform 152"/>
              <p:cNvSpPr>
                <a:spLocks noEditPoints="1"/>
              </p:cNvSpPr>
              <p:nvPr/>
            </p:nvSpPr>
            <p:spPr bwMode="auto">
              <a:xfrm>
                <a:off x="3587" y="2633"/>
                <a:ext cx="32" cy="29"/>
              </a:xfrm>
              <a:custGeom>
                <a:avLst/>
                <a:gdLst>
                  <a:gd name="T0" fmla="*/ 32 w 32"/>
                  <a:gd name="T1" fmla="*/ 14 h 29"/>
                  <a:gd name="T2" fmla="*/ 32 w 32"/>
                  <a:gd name="T3" fmla="*/ 8 h 29"/>
                  <a:gd name="T4" fmla="*/ 28 w 32"/>
                  <a:gd name="T5" fmla="*/ 3 h 29"/>
                  <a:gd name="T6" fmla="*/ 23 w 32"/>
                  <a:gd name="T7" fmla="*/ 0 h 29"/>
                  <a:gd name="T8" fmla="*/ 16 w 32"/>
                  <a:gd name="T9" fmla="*/ 0 h 29"/>
                  <a:gd name="T10" fmla="*/ 11 w 32"/>
                  <a:gd name="T11" fmla="*/ 0 h 29"/>
                  <a:gd name="T12" fmla="*/ 6 w 32"/>
                  <a:gd name="T13" fmla="*/ 3 h 29"/>
                  <a:gd name="T14" fmla="*/ 2 w 32"/>
                  <a:gd name="T15" fmla="*/ 8 h 29"/>
                  <a:gd name="T16" fmla="*/ 0 w 32"/>
                  <a:gd name="T17" fmla="*/ 14 h 29"/>
                  <a:gd name="T18" fmla="*/ 2 w 32"/>
                  <a:gd name="T19" fmla="*/ 20 h 29"/>
                  <a:gd name="T20" fmla="*/ 6 w 32"/>
                  <a:gd name="T21" fmla="*/ 26 h 29"/>
                  <a:gd name="T22" fmla="*/ 11 w 32"/>
                  <a:gd name="T23" fmla="*/ 29 h 29"/>
                  <a:gd name="T24" fmla="*/ 16 w 32"/>
                  <a:gd name="T25" fmla="*/ 29 h 29"/>
                  <a:gd name="T26" fmla="*/ 23 w 32"/>
                  <a:gd name="T27" fmla="*/ 29 h 29"/>
                  <a:gd name="T28" fmla="*/ 28 w 32"/>
                  <a:gd name="T29" fmla="*/ 26 h 29"/>
                  <a:gd name="T30" fmla="*/ 32 w 32"/>
                  <a:gd name="T31" fmla="*/ 20 h 29"/>
                  <a:gd name="T32" fmla="*/ 32 w 32"/>
                  <a:gd name="T33" fmla="*/ 14 h 29"/>
                  <a:gd name="T34" fmla="*/ 28 w 32"/>
                  <a:gd name="T35" fmla="*/ 14 h 29"/>
                  <a:gd name="T36" fmla="*/ 28 w 32"/>
                  <a:gd name="T37" fmla="*/ 19 h 29"/>
                  <a:gd name="T38" fmla="*/ 25 w 32"/>
                  <a:gd name="T39" fmla="*/ 22 h 29"/>
                  <a:gd name="T40" fmla="*/ 21 w 32"/>
                  <a:gd name="T41" fmla="*/ 26 h 29"/>
                  <a:gd name="T42" fmla="*/ 16 w 32"/>
                  <a:gd name="T43" fmla="*/ 26 h 29"/>
                  <a:gd name="T44" fmla="*/ 13 w 32"/>
                  <a:gd name="T45" fmla="*/ 26 h 29"/>
                  <a:gd name="T46" fmla="*/ 7 w 32"/>
                  <a:gd name="T47" fmla="*/ 22 h 29"/>
                  <a:gd name="T48" fmla="*/ 6 w 32"/>
                  <a:gd name="T49" fmla="*/ 19 h 29"/>
                  <a:gd name="T50" fmla="*/ 4 w 32"/>
                  <a:gd name="T51" fmla="*/ 14 h 29"/>
                  <a:gd name="T52" fmla="*/ 6 w 32"/>
                  <a:gd name="T53" fmla="*/ 10 h 29"/>
                  <a:gd name="T54" fmla="*/ 7 w 32"/>
                  <a:gd name="T55" fmla="*/ 7 h 29"/>
                  <a:gd name="T56" fmla="*/ 13 w 32"/>
                  <a:gd name="T57" fmla="*/ 3 h 29"/>
                  <a:gd name="T58" fmla="*/ 16 w 32"/>
                  <a:gd name="T59" fmla="*/ 3 h 29"/>
                  <a:gd name="T60" fmla="*/ 21 w 32"/>
                  <a:gd name="T61" fmla="*/ 3 h 29"/>
                  <a:gd name="T62" fmla="*/ 25 w 32"/>
                  <a:gd name="T63" fmla="*/ 7 h 29"/>
                  <a:gd name="T64" fmla="*/ 28 w 32"/>
                  <a:gd name="T65" fmla="*/ 10 h 29"/>
                  <a:gd name="T66" fmla="*/ 28 w 32"/>
                  <a:gd name="T67" fmla="*/ 14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"/>
                  <a:gd name="T103" fmla="*/ 0 h 29"/>
                  <a:gd name="T104" fmla="*/ 32 w 32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" h="29">
                    <a:moveTo>
                      <a:pt x="32" y="14"/>
                    </a:moveTo>
                    <a:lnTo>
                      <a:pt x="32" y="8"/>
                    </a:lnTo>
                    <a:lnTo>
                      <a:pt x="28" y="3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6" y="26"/>
                    </a:lnTo>
                    <a:lnTo>
                      <a:pt x="11" y="29"/>
                    </a:lnTo>
                    <a:lnTo>
                      <a:pt x="16" y="29"/>
                    </a:lnTo>
                    <a:lnTo>
                      <a:pt x="23" y="29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2" y="14"/>
                    </a:lnTo>
                    <a:close/>
                    <a:moveTo>
                      <a:pt x="28" y="14"/>
                    </a:moveTo>
                    <a:lnTo>
                      <a:pt x="28" y="19"/>
                    </a:lnTo>
                    <a:lnTo>
                      <a:pt x="25" y="22"/>
                    </a:lnTo>
                    <a:lnTo>
                      <a:pt x="21" y="26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5" y="7"/>
                    </a:lnTo>
                    <a:lnTo>
                      <a:pt x="28" y="10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0" name="Freeform 153"/>
              <p:cNvSpPr>
                <a:spLocks noEditPoints="1"/>
              </p:cNvSpPr>
              <p:nvPr/>
            </p:nvSpPr>
            <p:spPr bwMode="auto">
              <a:xfrm>
                <a:off x="3589" y="2634"/>
                <a:ext cx="28" cy="26"/>
              </a:xfrm>
              <a:custGeom>
                <a:avLst/>
                <a:gdLst>
                  <a:gd name="T0" fmla="*/ 28 w 28"/>
                  <a:gd name="T1" fmla="*/ 13 h 26"/>
                  <a:gd name="T2" fmla="*/ 28 w 28"/>
                  <a:gd name="T3" fmla="*/ 7 h 26"/>
                  <a:gd name="T4" fmla="*/ 24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5 w 28"/>
                  <a:gd name="T13" fmla="*/ 4 h 26"/>
                  <a:gd name="T14" fmla="*/ 2 w 28"/>
                  <a:gd name="T15" fmla="*/ 7 h 26"/>
                  <a:gd name="T16" fmla="*/ 0 w 28"/>
                  <a:gd name="T17" fmla="*/ 13 h 26"/>
                  <a:gd name="T18" fmla="*/ 2 w 28"/>
                  <a:gd name="T19" fmla="*/ 19 h 26"/>
                  <a:gd name="T20" fmla="*/ 5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4 w 28"/>
                  <a:gd name="T29" fmla="*/ 23 h 26"/>
                  <a:gd name="T30" fmla="*/ 28 w 28"/>
                  <a:gd name="T31" fmla="*/ 19 h 26"/>
                  <a:gd name="T32" fmla="*/ 28 w 28"/>
                  <a:gd name="T33" fmla="*/ 13 h 26"/>
                  <a:gd name="T34" fmla="*/ 24 w 28"/>
                  <a:gd name="T35" fmla="*/ 13 h 26"/>
                  <a:gd name="T36" fmla="*/ 24 w 28"/>
                  <a:gd name="T37" fmla="*/ 18 h 26"/>
                  <a:gd name="T38" fmla="*/ 23 w 28"/>
                  <a:gd name="T39" fmla="*/ 21 h 26"/>
                  <a:gd name="T40" fmla="*/ 19 w 28"/>
                  <a:gd name="T41" fmla="*/ 23 h 26"/>
                  <a:gd name="T42" fmla="*/ 14 w 28"/>
                  <a:gd name="T43" fmla="*/ 23 h 26"/>
                  <a:gd name="T44" fmla="*/ 11 w 28"/>
                  <a:gd name="T45" fmla="*/ 23 h 26"/>
                  <a:gd name="T46" fmla="*/ 7 w 28"/>
                  <a:gd name="T47" fmla="*/ 21 h 26"/>
                  <a:gd name="T48" fmla="*/ 5 w 28"/>
                  <a:gd name="T49" fmla="*/ 18 h 26"/>
                  <a:gd name="T50" fmla="*/ 4 w 28"/>
                  <a:gd name="T51" fmla="*/ 13 h 26"/>
                  <a:gd name="T52" fmla="*/ 5 w 28"/>
                  <a:gd name="T53" fmla="*/ 9 h 26"/>
                  <a:gd name="T54" fmla="*/ 7 w 28"/>
                  <a:gd name="T55" fmla="*/ 6 h 26"/>
                  <a:gd name="T56" fmla="*/ 11 w 28"/>
                  <a:gd name="T57" fmla="*/ 4 h 26"/>
                  <a:gd name="T58" fmla="*/ 14 w 28"/>
                  <a:gd name="T59" fmla="*/ 4 h 26"/>
                  <a:gd name="T60" fmla="*/ 19 w 28"/>
                  <a:gd name="T61" fmla="*/ 4 h 26"/>
                  <a:gd name="T62" fmla="*/ 23 w 28"/>
                  <a:gd name="T63" fmla="*/ 6 h 26"/>
                  <a:gd name="T64" fmla="*/ 24 w 28"/>
                  <a:gd name="T65" fmla="*/ 9 h 26"/>
                  <a:gd name="T66" fmla="*/ 24 w 28"/>
                  <a:gd name="T67" fmla="*/ 13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3"/>
                    </a:moveTo>
                    <a:lnTo>
                      <a:pt x="28" y="7"/>
                    </a:lnTo>
                    <a:lnTo>
                      <a:pt x="24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5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8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4" y="18"/>
                    </a:lnTo>
                    <a:lnTo>
                      <a:pt x="23" y="21"/>
                    </a:lnTo>
                    <a:lnTo>
                      <a:pt x="19" y="23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5" y="18"/>
                    </a:lnTo>
                    <a:lnTo>
                      <a:pt x="4" y="13"/>
                    </a:lnTo>
                    <a:lnTo>
                      <a:pt x="5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3" y="6"/>
                    </a:lnTo>
                    <a:lnTo>
                      <a:pt x="24" y="9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1" name="Freeform 154"/>
              <p:cNvSpPr>
                <a:spLocks noEditPoints="1"/>
              </p:cNvSpPr>
              <p:nvPr/>
            </p:nvSpPr>
            <p:spPr bwMode="auto">
              <a:xfrm>
                <a:off x="3591" y="2636"/>
                <a:ext cx="24" cy="23"/>
              </a:xfrm>
              <a:custGeom>
                <a:avLst/>
                <a:gdLst>
                  <a:gd name="T0" fmla="*/ 24 w 24"/>
                  <a:gd name="T1" fmla="*/ 11 h 23"/>
                  <a:gd name="T2" fmla="*/ 24 w 24"/>
                  <a:gd name="T3" fmla="*/ 7 h 23"/>
                  <a:gd name="T4" fmla="*/ 21 w 24"/>
                  <a:gd name="T5" fmla="*/ 4 h 23"/>
                  <a:gd name="T6" fmla="*/ 17 w 24"/>
                  <a:gd name="T7" fmla="*/ 0 h 23"/>
                  <a:gd name="T8" fmla="*/ 12 w 24"/>
                  <a:gd name="T9" fmla="*/ 0 h 23"/>
                  <a:gd name="T10" fmla="*/ 9 w 24"/>
                  <a:gd name="T11" fmla="*/ 0 h 23"/>
                  <a:gd name="T12" fmla="*/ 3 w 24"/>
                  <a:gd name="T13" fmla="*/ 4 h 23"/>
                  <a:gd name="T14" fmla="*/ 2 w 24"/>
                  <a:gd name="T15" fmla="*/ 7 h 23"/>
                  <a:gd name="T16" fmla="*/ 0 w 24"/>
                  <a:gd name="T17" fmla="*/ 11 h 23"/>
                  <a:gd name="T18" fmla="*/ 2 w 24"/>
                  <a:gd name="T19" fmla="*/ 16 h 23"/>
                  <a:gd name="T20" fmla="*/ 3 w 24"/>
                  <a:gd name="T21" fmla="*/ 19 h 23"/>
                  <a:gd name="T22" fmla="*/ 9 w 24"/>
                  <a:gd name="T23" fmla="*/ 23 h 23"/>
                  <a:gd name="T24" fmla="*/ 12 w 24"/>
                  <a:gd name="T25" fmla="*/ 23 h 23"/>
                  <a:gd name="T26" fmla="*/ 17 w 24"/>
                  <a:gd name="T27" fmla="*/ 23 h 23"/>
                  <a:gd name="T28" fmla="*/ 21 w 24"/>
                  <a:gd name="T29" fmla="*/ 19 h 23"/>
                  <a:gd name="T30" fmla="*/ 24 w 24"/>
                  <a:gd name="T31" fmla="*/ 16 h 23"/>
                  <a:gd name="T32" fmla="*/ 24 w 24"/>
                  <a:gd name="T33" fmla="*/ 11 h 23"/>
                  <a:gd name="T34" fmla="*/ 21 w 24"/>
                  <a:gd name="T35" fmla="*/ 11 h 23"/>
                  <a:gd name="T36" fmla="*/ 21 w 24"/>
                  <a:gd name="T37" fmla="*/ 14 h 23"/>
                  <a:gd name="T38" fmla="*/ 19 w 24"/>
                  <a:gd name="T39" fmla="*/ 17 h 23"/>
                  <a:gd name="T40" fmla="*/ 15 w 24"/>
                  <a:gd name="T41" fmla="*/ 19 h 23"/>
                  <a:gd name="T42" fmla="*/ 12 w 24"/>
                  <a:gd name="T43" fmla="*/ 19 h 23"/>
                  <a:gd name="T44" fmla="*/ 9 w 24"/>
                  <a:gd name="T45" fmla="*/ 19 h 23"/>
                  <a:gd name="T46" fmla="*/ 7 w 24"/>
                  <a:gd name="T47" fmla="*/ 17 h 23"/>
                  <a:gd name="T48" fmla="*/ 5 w 24"/>
                  <a:gd name="T49" fmla="*/ 14 h 23"/>
                  <a:gd name="T50" fmla="*/ 3 w 24"/>
                  <a:gd name="T51" fmla="*/ 11 h 23"/>
                  <a:gd name="T52" fmla="*/ 5 w 24"/>
                  <a:gd name="T53" fmla="*/ 9 h 23"/>
                  <a:gd name="T54" fmla="*/ 7 w 24"/>
                  <a:gd name="T55" fmla="*/ 5 h 23"/>
                  <a:gd name="T56" fmla="*/ 9 w 24"/>
                  <a:gd name="T57" fmla="*/ 4 h 23"/>
                  <a:gd name="T58" fmla="*/ 12 w 24"/>
                  <a:gd name="T59" fmla="*/ 2 h 23"/>
                  <a:gd name="T60" fmla="*/ 15 w 24"/>
                  <a:gd name="T61" fmla="*/ 4 h 23"/>
                  <a:gd name="T62" fmla="*/ 19 w 24"/>
                  <a:gd name="T63" fmla="*/ 5 h 23"/>
                  <a:gd name="T64" fmla="*/ 21 w 24"/>
                  <a:gd name="T65" fmla="*/ 9 h 23"/>
                  <a:gd name="T66" fmla="*/ 21 w 24"/>
                  <a:gd name="T67" fmla="*/ 11 h 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3"/>
                  <a:gd name="T104" fmla="*/ 24 w 24"/>
                  <a:gd name="T105" fmla="*/ 23 h 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3">
                    <a:moveTo>
                      <a:pt x="24" y="11"/>
                    </a:moveTo>
                    <a:lnTo>
                      <a:pt x="24" y="7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9" y="23"/>
                    </a:lnTo>
                    <a:lnTo>
                      <a:pt x="12" y="23"/>
                    </a:lnTo>
                    <a:lnTo>
                      <a:pt x="17" y="23"/>
                    </a:lnTo>
                    <a:lnTo>
                      <a:pt x="21" y="19"/>
                    </a:lnTo>
                    <a:lnTo>
                      <a:pt x="24" y="16"/>
                    </a:lnTo>
                    <a:lnTo>
                      <a:pt x="24" y="11"/>
                    </a:lnTo>
                    <a:close/>
                    <a:moveTo>
                      <a:pt x="21" y="11"/>
                    </a:moveTo>
                    <a:lnTo>
                      <a:pt x="21" y="14"/>
                    </a:lnTo>
                    <a:lnTo>
                      <a:pt x="19" y="17"/>
                    </a:lnTo>
                    <a:lnTo>
                      <a:pt x="15" y="19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7" y="17"/>
                    </a:lnTo>
                    <a:lnTo>
                      <a:pt x="5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1" y="9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2" name="Freeform 155"/>
              <p:cNvSpPr>
                <a:spLocks noEditPoints="1"/>
              </p:cNvSpPr>
              <p:nvPr/>
            </p:nvSpPr>
            <p:spPr bwMode="auto">
              <a:xfrm>
                <a:off x="3593" y="2638"/>
                <a:ext cx="20" cy="19"/>
              </a:xfrm>
              <a:custGeom>
                <a:avLst/>
                <a:gdLst>
                  <a:gd name="T0" fmla="*/ 20 w 20"/>
                  <a:gd name="T1" fmla="*/ 9 h 19"/>
                  <a:gd name="T2" fmla="*/ 20 w 20"/>
                  <a:gd name="T3" fmla="*/ 5 h 19"/>
                  <a:gd name="T4" fmla="*/ 19 w 20"/>
                  <a:gd name="T5" fmla="*/ 2 h 19"/>
                  <a:gd name="T6" fmla="*/ 15 w 20"/>
                  <a:gd name="T7" fmla="*/ 0 h 19"/>
                  <a:gd name="T8" fmla="*/ 10 w 20"/>
                  <a:gd name="T9" fmla="*/ 0 h 19"/>
                  <a:gd name="T10" fmla="*/ 7 w 20"/>
                  <a:gd name="T11" fmla="*/ 0 h 19"/>
                  <a:gd name="T12" fmla="*/ 3 w 20"/>
                  <a:gd name="T13" fmla="*/ 2 h 19"/>
                  <a:gd name="T14" fmla="*/ 1 w 20"/>
                  <a:gd name="T15" fmla="*/ 5 h 19"/>
                  <a:gd name="T16" fmla="*/ 0 w 20"/>
                  <a:gd name="T17" fmla="*/ 9 h 19"/>
                  <a:gd name="T18" fmla="*/ 1 w 20"/>
                  <a:gd name="T19" fmla="*/ 14 h 19"/>
                  <a:gd name="T20" fmla="*/ 3 w 20"/>
                  <a:gd name="T21" fmla="*/ 17 h 19"/>
                  <a:gd name="T22" fmla="*/ 7 w 20"/>
                  <a:gd name="T23" fmla="*/ 19 h 19"/>
                  <a:gd name="T24" fmla="*/ 10 w 20"/>
                  <a:gd name="T25" fmla="*/ 19 h 19"/>
                  <a:gd name="T26" fmla="*/ 15 w 20"/>
                  <a:gd name="T27" fmla="*/ 19 h 19"/>
                  <a:gd name="T28" fmla="*/ 19 w 20"/>
                  <a:gd name="T29" fmla="*/ 17 h 19"/>
                  <a:gd name="T30" fmla="*/ 20 w 20"/>
                  <a:gd name="T31" fmla="*/ 14 h 19"/>
                  <a:gd name="T32" fmla="*/ 20 w 20"/>
                  <a:gd name="T33" fmla="*/ 9 h 19"/>
                  <a:gd name="T34" fmla="*/ 17 w 20"/>
                  <a:gd name="T35" fmla="*/ 9 h 19"/>
                  <a:gd name="T36" fmla="*/ 17 w 20"/>
                  <a:gd name="T37" fmla="*/ 12 h 19"/>
                  <a:gd name="T38" fmla="*/ 15 w 20"/>
                  <a:gd name="T39" fmla="*/ 14 h 19"/>
                  <a:gd name="T40" fmla="*/ 13 w 20"/>
                  <a:gd name="T41" fmla="*/ 15 h 19"/>
                  <a:gd name="T42" fmla="*/ 10 w 20"/>
                  <a:gd name="T43" fmla="*/ 15 h 19"/>
                  <a:gd name="T44" fmla="*/ 8 w 20"/>
                  <a:gd name="T45" fmla="*/ 15 h 19"/>
                  <a:gd name="T46" fmla="*/ 7 w 20"/>
                  <a:gd name="T47" fmla="*/ 14 h 19"/>
                  <a:gd name="T48" fmla="*/ 5 w 20"/>
                  <a:gd name="T49" fmla="*/ 12 h 19"/>
                  <a:gd name="T50" fmla="*/ 3 w 20"/>
                  <a:gd name="T51" fmla="*/ 9 h 19"/>
                  <a:gd name="T52" fmla="*/ 5 w 20"/>
                  <a:gd name="T53" fmla="*/ 7 h 19"/>
                  <a:gd name="T54" fmla="*/ 7 w 20"/>
                  <a:gd name="T55" fmla="*/ 5 h 19"/>
                  <a:gd name="T56" fmla="*/ 8 w 20"/>
                  <a:gd name="T57" fmla="*/ 3 h 19"/>
                  <a:gd name="T58" fmla="*/ 10 w 20"/>
                  <a:gd name="T59" fmla="*/ 2 h 19"/>
                  <a:gd name="T60" fmla="*/ 13 w 20"/>
                  <a:gd name="T61" fmla="*/ 3 h 19"/>
                  <a:gd name="T62" fmla="*/ 15 w 20"/>
                  <a:gd name="T63" fmla="*/ 5 h 19"/>
                  <a:gd name="T64" fmla="*/ 17 w 20"/>
                  <a:gd name="T65" fmla="*/ 7 h 19"/>
                  <a:gd name="T66" fmla="*/ 17 w 20"/>
                  <a:gd name="T67" fmla="*/ 9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19"/>
                  <a:gd name="T104" fmla="*/ 20 w 20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19">
                    <a:moveTo>
                      <a:pt x="20" y="9"/>
                    </a:moveTo>
                    <a:lnTo>
                      <a:pt x="20" y="5"/>
                    </a:lnTo>
                    <a:lnTo>
                      <a:pt x="19" y="2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0" y="14"/>
                    </a:lnTo>
                    <a:lnTo>
                      <a:pt x="20" y="9"/>
                    </a:lnTo>
                    <a:close/>
                    <a:moveTo>
                      <a:pt x="17" y="9"/>
                    </a:moveTo>
                    <a:lnTo>
                      <a:pt x="17" y="12"/>
                    </a:lnTo>
                    <a:lnTo>
                      <a:pt x="15" y="14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8" y="15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7" y="7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3" name="Freeform 156"/>
              <p:cNvSpPr>
                <a:spLocks noEditPoints="1"/>
              </p:cNvSpPr>
              <p:nvPr/>
            </p:nvSpPr>
            <p:spPr bwMode="auto">
              <a:xfrm>
                <a:off x="3594" y="2638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8 w 18"/>
                  <a:gd name="T3" fmla="*/ 7 h 17"/>
                  <a:gd name="T4" fmla="*/ 16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6 w 18"/>
                  <a:gd name="T11" fmla="*/ 2 h 17"/>
                  <a:gd name="T12" fmla="*/ 4 w 18"/>
                  <a:gd name="T13" fmla="*/ 3 h 17"/>
                  <a:gd name="T14" fmla="*/ 2 w 18"/>
                  <a:gd name="T15" fmla="*/ 7 h 17"/>
                  <a:gd name="T16" fmla="*/ 0 w 18"/>
                  <a:gd name="T17" fmla="*/ 9 h 17"/>
                  <a:gd name="T18" fmla="*/ 2 w 18"/>
                  <a:gd name="T19" fmla="*/ 12 h 17"/>
                  <a:gd name="T20" fmla="*/ 4 w 18"/>
                  <a:gd name="T21" fmla="*/ 15 h 17"/>
                  <a:gd name="T22" fmla="*/ 6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6 w 18"/>
                  <a:gd name="T29" fmla="*/ 15 h 17"/>
                  <a:gd name="T30" fmla="*/ 18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4 h 17"/>
                  <a:gd name="T38" fmla="*/ 9 w 18"/>
                  <a:gd name="T39" fmla="*/ 14 h 17"/>
                  <a:gd name="T40" fmla="*/ 6 w 18"/>
                  <a:gd name="T41" fmla="*/ 14 h 17"/>
                  <a:gd name="T42" fmla="*/ 4 w 18"/>
                  <a:gd name="T43" fmla="*/ 9 h 17"/>
                  <a:gd name="T44" fmla="*/ 6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8" y="7"/>
                    </a:lnTo>
                    <a:lnTo>
                      <a:pt x="16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5"/>
                    </a:lnTo>
                    <a:lnTo>
                      <a:pt x="6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8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4" name="Freeform 157"/>
              <p:cNvSpPr>
                <a:spLocks noEditPoints="1"/>
              </p:cNvSpPr>
              <p:nvPr/>
            </p:nvSpPr>
            <p:spPr bwMode="auto">
              <a:xfrm>
                <a:off x="3596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5 h 13"/>
                  <a:gd name="T4" fmla="*/ 12 w 14"/>
                  <a:gd name="T5" fmla="*/ 3 h 13"/>
                  <a:gd name="T6" fmla="*/ 10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4 w 14"/>
                  <a:gd name="T13" fmla="*/ 3 h 13"/>
                  <a:gd name="T14" fmla="*/ 2 w 14"/>
                  <a:gd name="T15" fmla="*/ 5 h 13"/>
                  <a:gd name="T16" fmla="*/ 0 w 14"/>
                  <a:gd name="T17" fmla="*/ 7 h 13"/>
                  <a:gd name="T18" fmla="*/ 2 w 14"/>
                  <a:gd name="T19" fmla="*/ 10 h 13"/>
                  <a:gd name="T20" fmla="*/ 4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0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10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7 h 13"/>
                  <a:gd name="T44" fmla="*/ 5 w 14"/>
                  <a:gd name="T45" fmla="*/ 5 h 13"/>
                  <a:gd name="T46" fmla="*/ 7 w 14"/>
                  <a:gd name="T47" fmla="*/ 3 h 13"/>
                  <a:gd name="T48" fmla="*/ 10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0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5" name="Freeform 158"/>
              <p:cNvSpPr>
                <a:spLocks/>
              </p:cNvSpPr>
              <p:nvPr/>
            </p:nvSpPr>
            <p:spPr bwMode="auto">
              <a:xfrm>
                <a:off x="3598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6 h 11"/>
                  <a:gd name="T10" fmla="*/ 2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6" name="Freeform 159"/>
              <p:cNvSpPr>
                <a:spLocks/>
              </p:cNvSpPr>
              <p:nvPr/>
            </p:nvSpPr>
            <p:spPr bwMode="auto">
              <a:xfrm>
                <a:off x="3600" y="2643"/>
                <a:ext cx="6" cy="7"/>
              </a:xfrm>
              <a:custGeom>
                <a:avLst/>
                <a:gdLst>
                  <a:gd name="T0" fmla="*/ 6 w 6"/>
                  <a:gd name="T1" fmla="*/ 4 h 7"/>
                  <a:gd name="T2" fmla="*/ 6 w 6"/>
                  <a:gd name="T3" fmla="*/ 2 h 7"/>
                  <a:gd name="T4" fmla="*/ 3 w 6"/>
                  <a:gd name="T5" fmla="*/ 0 h 7"/>
                  <a:gd name="T6" fmla="*/ 1 w 6"/>
                  <a:gd name="T7" fmla="*/ 2 h 7"/>
                  <a:gd name="T8" fmla="*/ 0 w 6"/>
                  <a:gd name="T9" fmla="*/ 4 h 7"/>
                  <a:gd name="T10" fmla="*/ 1 w 6"/>
                  <a:gd name="T11" fmla="*/ 7 h 7"/>
                  <a:gd name="T12" fmla="*/ 3 w 6"/>
                  <a:gd name="T13" fmla="*/ 7 h 7"/>
                  <a:gd name="T14" fmla="*/ 6 w 6"/>
                  <a:gd name="T15" fmla="*/ 7 h 7"/>
                  <a:gd name="T16" fmla="*/ 6 w 6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7"/>
                  <a:gd name="T29" fmla="*/ 6 w 6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7">
                    <a:moveTo>
                      <a:pt x="6" y="4"/>
                    </a:moveTo>
                    <a:lnTo>
                      <a:pt x="6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7" name="Freeform 160"/>
              <p:cNvSpPr>
                <a:spLocks/>
              </p:cNvSpPr>
              <p:nvPr/>
            </p:nvSpPr>
            <p:spPr bwMode="auto">
              <a:xfrm>
                <a:off x="3601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2 h 3"/>
                  <a:gd name="T4" fmla="*/ 2 w 4"/>
                  <a:gd name="T5" fmla="*/ 0 h 3"/>
                  <a:gd name="T6" fmla="*/ 2 w 4"/>
                  <a:gd name="T7" fmla="*/ 2 h 3"/>
                  <a:gd name="T8" fmla="*/ 0 w 4"/>
                  <a:gd name="T9" fmla="*/ 2 h 3"/>
                  <a:gd name="T10" fmla="*/ 2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8" name="Freeform 161"/>
              <p:cNvSpPr>
                <a:spLocks/>
              </p:cNvSpPr>
              <p:nvPr/>
            </p:nvSpPr>
            <p:spPr bwMode="auto">
              <a:xfrm>
                <a:off x="3582" y="2600"/>
                <a:ext cx="42" cy="93"/>
              </a:xfrm>
              <a:custGeom>
                <a:avLst/>
                <a:gdLst>
                  <a:gd name="T0" fmla="*/ 18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60 h 93"/>
                  <a:gd name="T10" fmla="*/ 42 w 42"/>
                  <a:gd name="T11" fmla="*/ 48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8 w 42"/>
                  <a:gd name="T21" fmla="*/ 0 h 93"/>
                  <a:gd name="T22" fmla="*/ 9 w 42"/>
                  <a:gd name="T23" fmla="*/ 12 h 93"/>
                  <a:gd name="T24" fmla="*/ 5 w 42"/>
                  <a:gd name="T25" fmla="*/ 24 h 93"/>
                  <a:gd name="T26" fmla="*/ 2 w 42"/>
                  <a:gd name="T27" fmla="*/ 36 h 93"/>
                  <a:gd name="T28" fmla="*/ 0 w 42"/>
                  <a:gd name="T29" fmla="*/ 48 h 93"/>
                  <a:gd name="T30" fmla="*/ 2 w 42"/>
                  <a:gd name="T31" fmla="*/ 60 h 93"/>
                  <a:gd name="T32" fmla="*/ 5 w 42"/>
                  <a:gd name="T33" fmla="*/ 71 h 93"/>
                  <a:gd name="T34" fmla="*/ 9 w 42"/>
                  <a:gd name="T35" fmla="*/ 83 h 93"/>
                  <a:gd name="T36" fmla="*/ 18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8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60"/>
                    </a:lnTo>
                    <a:lnTo>
                      <a:pt x="42" y="48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12"/>
                    </a:lnTo>
                    <a:lnTo>
                      <a:pt x="5" y="24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5" y="71"/>
                    </a:lnTo>
                    <a:lnTo>
                      <a:pt x="9" y="83"/>
                    </a:lnTo>
                    <a:lnTo>
                      <a:pt x="18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9" name="Freeform 162"/>
              <p:cNvSpPr>
                <a:spLocks noEditPoints="1"/>
              </p:cNvSpPr>
              <p:nvPr/>
            </p:nvSpPr>
            <p:spPr bwMode="auto">
              <a:xfrm>
                <a:off x="3624" y="2600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46 w 46"/>
                  <a:gd name="T3" fmla="*/ 93 h 93"/>
                  <a:gd name="T4" fmla="*/ 46 w 46"/>
                  <a:gd name="T5" fmla="*/ 93 h 93"/>
                  <a:gd name="T6" fmla="*/ 45 w 46"/>
                  <a:gd name="T7" fmla="*/ 91 h 93"/>
                  <a:gd name="T8" fmla="*/ 41 w 46"/>
                  <a:gd name="T9" fmla="*/ 93 h 93"/>
                  <a:gd name="T10" fmla="*/ 38 w 46"/>
                  <a:gd name="T11" fmla="*/ 93 h 93"/>
                  <a:gd name="T12" fmla="*/ 46 w 46"/>
                  <a:gd name="T13" fmla="*/ 93 h 93"/>
                  <a:gd name="T14" fmla="*/ 10 w 46"/>
                  <a:gd name="T15" fmla="*/ 93 h 93"/>
                  <a:gd name="T16" fmla="*/ 0 w 46"/>
                  <a:gd name="T17" fmla="*/ 93 h 93"/>
                  <a:gd name="T18" fmla="*/ 1 w 46"/>
                  <a:gd name="T19" fmla="*/ 93 h 93"/>
                  <a:gd name="T20" fmla="*/ 1 w 46"/>
                  <a:gd name="T21" fmla="*/ 91 h 93"/>
                  <a:gd name="T22" fmla="*/ 5 w 46"/>
                  <a:gd name="T23" fmla="*/ 93 h 93"/>
                  <a:gd name="T24" fmla="*/ 10 w 46"/>
                  <a:gd name="T25" fmla="*/ 93 h 93"/>
                  <a:gd name="T26" fmla="*/ 1 w 46"/>
                  <a:gd name="T27" fmla="*/ 3 h 93"/>
                  <a:gd name="T28" fmla="*/ 1 w 46"/>
                  <a:gd name="T29" fmla="*/ 2 h 93"/>
                  <a:gd name="T30" fmla="*/ 0 w 46"/>
                  <a:gd name="T31" fmla="*/ 0 h 93"/>
                  <a:gd name="T32" fmla="*/ 10 w 46"/>
                  <a:gd name="T33" fmla="*/ 0 h 93"/>
                  <a:gd name="T34" fmla="*/ 5 w 46"/>
                  <a:gd name="T35" fmla="*/ 2 h 93"/>
                  <a:gd name="T36" fmla="*/ 1 w 46"/>
                  <a:gd name="T37" fmla="*/ 3 h 93"/>
                  <a:gd name="T38" fmla="*/ 38 w 46"/>
                  <a:gd name="T39" fmla="*/ 0 h 93"/>
                  <a:gd name="T40" fmla="*/ 46 w 46"/>
                  <a:gd name="T41" fmla="*/ 0 h 93"/>
                  <a:gd name="T42" fmla="*/ 46 w 46"/>
                  <a:gd name="T43" fmla="*/ 2 h 93"/>
                  <a:gd name="T44" fmla="*/ 45 w 46"/>
                  <a:gd name="T45" fmla="*/ 3 h 93"/>
                  <a:gd name="T46" fmla="*/ 41 w 46"/>
                  <a:gd name="T47" fmla="*/ 2 h 93"/>
                  <a:gd name="T48" fmla="*/ 38 w 46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6"/>
                  <a:gd name="T76" fmla="*/ 0 h 93"/>
                  <a:gd name="T77" fmla="*/ 46 w 46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6" h="93">
                    <a:moveTo>
                      <a:pt x="46" y="93"/>
                    </a:moveTo>
                    <a:lnTo>
                      <a:pt x="46" y="93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38" y="93"/>
                    </a:lnTo>
                    <a:lnTo>
                      <a:pt x="46" y="93"/>
                    </a:lnTo>
                    <a:close/>
                    <a:moveTo>
                      <a:pt x="10" y="93"/>
                    </a:moveTo>
                    <a:lnTo>
                      <a:pt x="0" y="93"/>
                    </a:lnTo>
                    <a:lnTo>
                      <a:pt x="1" y="93"/>
                    </a:lnTo>
                    <a:lnTo>
                      <a:pt x="1" y="91"/>
                    </a:lnTo>
                    <a:lnTo>
                      <a:pt x="5" y="93"/>
                    </a:lnTo>
                    <a:lnTo>
                      <a:pt x="10" y="93"/>
                    </a:lnTo>
                    <a:close/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3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0" name="Freeform 163"/>
              <p:cNvSpPr>
                <a:spLocks noEditPoints="1"/>
              </p:cNvSpPr>
              <p:nvPr/>
            </p:nvSpPr>
            <p:spPr bwMode="auto">
              <a:xfrm>
                <a:off x="3625" y="2600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2 h 93"/>
                  <a:gd name="T4" fmla="*/ 42 w 45"/>
                  <a:gd name="T5" fmla="*/ 0 h 93"/>
                  <a:gd name="T6" fmla="*/ 28 w 45"/>
                  <a:gd name="T7" fmla="*/ 0 h 93"/>
                  <a:gd name="T8" fmla="*/ 35 w 45"/>
                  <a:gd name="T9" fmla="*/ 2 h 93"/>
                  <a:gd name="T10" fmla="*/ 44 w 45"/>
                  <a:gd name="T11" fmla="*/ 5 h 93"/>
                  <a:gd name="T12" fmla="*/ 44 w 45"/>
                  <a:gd name="T13" fmla="*/ 3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2 h 93"/>
                  <a:gd name="T20" fmla="*/ 0 w 45"/>
                  <a:gd name="T21" fmla="*/ 2 h 93"/>
                  <a:gd name="T22" fmla="*/ 0 w 45"/>
                  <a:gd name="T23" fmla="*/ 3 h 93"/>
                  <a:gd name="T24" fmla="*/ 2 w 45"/>
                  <a:gd name="T25" fmla="*/ 5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3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3 h 93"/>
                  <a:gd name="T42" fmla="*/ 2 w 45"/>
                  <a:gd name="T43" fmla="*/ 90 h 93"/>
                  <a:gd name="T44" fmla="*/ 0 w 45"/>
                  <a:gd name="T45" fmla="*/ 91 h 93"/>
                  <a:gd name="T46" fmla="*/ 0 w 45"/>
                  <a:gd name="T47" fmla="*/ 93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3 h 93"/>
                  <a:gd name="T54" fmla="*/ 44 w 45"/>
                  <a:gd name="T55" fmla="*/ 91 h 93"/>
                  <a:gd name="T56" fmla="*/ 42 w 45"/>
                  <a:gd name="T57" fmla="*/ 90 h 93"/>
                  <a:gd name="T58" fmla="*/ 35 w 45"/>
                  <a:gd name="T59" fmla="*/ 93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2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5" y="2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3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3"/>
                    </a:lnTo>
                    <a:lnTo>
                      <a:pt x="2" y="90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3"/>
                    </a:lnTo>
                    <a:lnTo>
                      <a:pt x="44" y="91"/>
                    </a:lnTo>
                    <a:lnTo>
                      <a:pt x="42" y="90"/>
                    </a:lnTo>
                    <a:lnTo>
                      <a:pt x="35" y="93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1" name="Freeform 164"/>
              <p:cNvSpPr>
                <a:spLocks noEditPoints="1"/>
              </p:cNvSpPr>
              <p:nvPr/>
            </p:nvSpPr>
            <p:spPr bwMode="auto">
              <a:xfrm>
                <a:off x="3625" y="2600"/>
                <a:ext cx="44" cy="93"/>
              </a:xfrm>
              <a:custGeom>
                <a:avLst/>
                <a:gdLst>
                  <a:gd name="T0" fmla="*/ 44 w 44"/>
                  <a:gd name="T1" fmla="*/ 3 h 93"/>
                  <a:gd name="T2" fmla="*/ 40 w 44"/>
                  <a:gd name="T3" fmla="*/ 2 h 93"/>
                  <a:gd name="T4" fmla="*/ 37 w 44"/>
                  <a:gd name="T5" fmla="*/ 0 h 93"/>
                  <a:gd name="T6" fmla="*/ 9 w 44"/>
                  <a:gd name="T7" fmla="*/ 0 h 93"/>
                  <a:gd name="T8" fmla="*/ 4 w 44"/>
                  <a:gd name="T9" fmla="*/ 2 h 93"/>
                  <a:gd name="T10" fmla="*/ 0 w 44"/>
                  <a:gd name="T11" fmla="*/ 3 h 93"/>
                  <a:gd name="T12" fmla="*/ 2 w 44"/>
                  <a:gd name="T13" fmla="*/ 5 h 93"/>
                  <a:gd name="T14" fmla="*/ 2 w 44"/>
                  <a:gd name="T15" fmla="*/ 7 h 93"/>
                  <a:gd name="T16" fmla="*/ 13 w 44"/>
                  <a:gd name="T17" fmla="*/ 3 h 93"/>
                  <a:gd name="T18" fmla="*/ 23 w 44"/>
                  <a:gd name="T19" fmla="*/ 2 h 93"/>
                  <a:gd name="T20" fmla="*/ 33 w 44"/>
                  <a:gd name="T21" fmla="*/ 3 h 93"/>
                  <a:gd name="T22" fmla="*/ 42 w 44"/>
                  <a:gd name="T23" fmla="*/ 7 h 93"/>
                  <a:gd name="T24" fmla="*/ 42 w 44"/>
                  <a:gd name="T25" fmla="*/ 5 h 93"/>
                  <a:gd name="T26" fmla="*/ 44 w 44"/>
                  <a:gd name="T27" fmla="*/ 3 h 93"/>
                  <a:gd name="T28" fmla="*/ 0 w 44"/>
                  <a:gd name="T29" fmla="*/ 91 h 93"/>
                  <a:gd name="T30" fmla="*/ 4 w 44"/>
                  <a:gd name="T31" fmla="*/ 93 h 93"/>
                  <a:gd name="T32" fmla="*/ 9 w 44"/>
                  <a:gd name="T33" fmla="*/ 93 h 93"/>
                  <a:gd name="T34" fmla="*/ 37 w 44"/>
                  <a:gd name="T35" fmla="*/ 93 h 93"/>
                  <a:gd name="T36" fmla="*/ 40 w 44"/>
                  <a:gd name="T37" fmla="*/ 93 h 93"/>
                  <a:gd name="T38" fmla="*/ 44 w 44"/>
                  <a:gd name="T39" fmla="*/ 91 h 93"/>
                  <a:gd name="T40" fmla="*/ 42 w 44"/>
                  <a:gd name="T41" fmla="*/ 90 h 93"/>
                  <a:gd name="T42" fmla="*/ 42 w 44"/>
                  <a:gd name="T43" fmla="*/ 88 h 93"/>
                  <a:gd name="T44" fmla="*/ 32 w 44"/>
                  <a:gd name="T45" fmla="*/ 91 h 93"/>
                  <a:gd name="T46" fmla="*/ 23 w 44"/>
                  <a:gd name="T47" fmla="*/ 93 h 93"/>
                  <a:gd name="T48" fmla="*/ 13 w 44"/>
                  <a:gd name="T49" fmla="*/ 91 h 93"/>
                  <a:gd name="T50" fmla="*/ 2 w 44"/>
                  <a:gd name="T51" fmla="*/ 88 h 93"/>
                  <a:gd name="T52" fmla="*/ 2 w 44"/>
                  <a:gd name="T53" fmla="*/ 90 h 93"/>
                  <a:gd name="T54" fmla="*/ 0 w 44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4"/>
                  <a:gd name="T85" fmla="*/ 0 h 93"/>
                  <a:gd name="T86" fmla="*/ 44 w 44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4" h="93">
                    <a:moveTo>
                      <a:pt x="44" y="3"/>
                    </a:moveTo>
                    <a:lnTo>
                      <a:pt x="40" y="2"/>
                    </a:lnTo>
                    <a:lnTo>
                      <a:pt x="37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3" y="3"/>
                    </a:lnTo>
                    <a:lnTo>
                      <a:pt x="23" y="2"/>
                    </a:lnTo>
                    <a:lnTo>
                      <a:pt x="33" y="3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4" y="3"/>
                    </a:lnTo>
                    <a:close/>
                    <a:moveTo>
                      <a:pt x="0" y="91"/>
                    </a:moveTo>
                    <a:lnTo>
                      <a:pt x="4" y="93"/>
                    </a:lnTo>
                    <a:lnTo>
                      <a:pt x="9" y="93"/>
                    </a:lnTo>
                    <a:lnTo>
                      <a:pt x="37" y="93"/>
                    </a:lnTo>
                    <a:lnTo>
                      <a:pt x="40" y="93"/>
                    </a:lnTo>
                    <a:lnTo>
                      <a:pt x="44" y="91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32" y="91"/>
                    </a:lnTo>
                    <a:lnTo>
                      <a:pt x="23" y="93"/>
                    </a:lnTo>
                    <a:lnTo>
                      <a:pt x="13" y="91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2" name="Freeform 165"/>
              <p:cNvSpPr>
                <a:spLocks noEditPoints="1"/>
              </p:cNvSpPr>
              <p:nvPr/>
            </p:nvSpPr>
            <p:spPr bwMode="auto">
              <a:xfrm>
                <a:off x="3627" y="2600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7 h 93"/>
                  <a:gd name="T14" fmla="*/ 2 w 42"/>
                  <a:gd name="T15" fmla="*/ 9 h 93"/>
                  <a:gd name="T16" fmla="*/ 11 w 42"/>
                  <a:gd name="T17" fmla="*/ 5 h 93"/>
                  <a:gd name="T18" fmla="*/ 21 w 42"/>
                  <a:gd name="T19" fmla="*/ 3 h 93"/>
                  <a:gd name="T20" fmla="*/ 30 w 42"/>
                  <a:gd name="T21" fmla="*/ 5 h 93"/>
                  <a:gd name="T22" fmla="*/ 38 w 42"/>
                  <a:gd name="T23" fmla="*/ 9 h 93"/>
                  <a:gd name="T24" fmla="*/ 40 w 42"/>
                  <a:gd name="T25" fmla="*/ 7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3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3 h 93"/>
                  <a:gd name="T38" fmla="*/ 40 w 42"/>
                  <a:gd name="T39" fmla="*/ 90 h 93"/>
                  <a:gd name="T40" fmla="*/ 40 w 42"/>
                  <a:gd name="T41" fmla="*/ 88 h 93"/>
                  <a:gd name="T42" fmla="*/ 38 w 42"/>
                  <a:gd name="T43" fmla="*/ 86 h 93"/>
                  <a:gd name="T44" fmla="*/ 30 w 42"/>
                  <a:gd name="T45" fmla="*/ 90 h 93"/>
                  <a:gd name="T46" fmla="*/ 21 w 42"/>
                  <a:gd name="T47" fmla="*/ 91 h 93"/>
                  <a:gd name="T48" fmla="*/ 11 w 42"/>
                  <a:gd name="T49" fmla="*/ 90 h 93"/>
                  <a:gd name="T50" fmla="*/ 2 w 42"/>
                  <a:gd name="T51" fmla="*/ 86 h 93"/>
                  <a:gd name="T52" fmla="*/ 0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8" y="9"/>
                    </a:lnTo>
                    <a:lnTo>
                      <a:pt x="40" y="7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3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3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8" y="86"/>
                    </a:lnTo>
                    <a:lnTo>
                      <a:pt x="30" y="90"/>
                    </a:lnTo>
                    <a:lnTo>
                      <a:pt x="21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3" name="Freeform 166"/>
              <p:cNvSpPr>
                <a:spLocks noEditPoints="1"/>
              </p:cNvSpPr>
              <p:nvPr/>
            </p:nvSpPr>
            <p:spPr bwMode="auto">
              <a:xfrm>
                <a:off x="3627" y="2602"/>
                <a:ext cx="40" cy="91"/>
              </a:xfrm>
              <a:custGeom>
                <a:avLst/>
                <a:gdLst>
                  <a:gd name="T0" fmla="*/ 40 w 40"/>
                  <a:gd name="T1" fmla="*/ 5 h 91"/>
                  <a:gd name="T2" fmla="*/ 31 w 40"/>
                  <a:gd name="T3" fmla="*/ 1 h 91"/>
                  <a:gd name="T4" fmla="*/ 21 w 40"/>
                  <a:gd name="T5" fmla="*/ 0 h 91"/>
                  <a:gd name="T6" fmla="*/ 11 w 40"/>
                  <a:gd name="T7" fmla="*/ 1 h 91"/>
                  <a:gd name="T8" fmla="*/ 0 w 40"/>
                  <a:gd name="T9" fmla="*/ 5 h 91"/>
                  <a:gd name="T10" fmla="*/ 2 w 40"/>
                  <a:gd name="T11" fmla="*/ 7 h 91"/>
                  <a:gd name="T12" fmla="*/ 2 w 40"/>
                  <a:gd name="T13" fmla="*/ 8 h 91"/>
                  <a:gd name="T14" fmla="*/ 11 w 40"/>
                  <a:gd name="T15" fmla="*/ 5 h 91"/>
                  <a:gd name="T16" fmla="*/ 21 w 40"/>
                  <a:gd name="T17" fmla="*/ 3 h 91"/>
                  <a:gd name="T18" fmla="*/ 30 w 40"/>
                  <a:gd name="T19" fmla="*/ 5 h 91"/>
                  <a:gd name="T20" fmla="*/ 38 w 40"/>
                  <a:gd name="T21" fmla="*/ 8 h 91"/>
                  <a:gd name="T22" fmla="*/ 38 w 40"/>
                  <a:gd name="T23" fmla="*/ 7 h 91"/>
                  <a:gd name="T24" fmla="*/ 40 w 40"/>
                  <a:gd name="T25" fmla="*/ 5 h 91"/>
                  <a:gd name="T26" fmla="*/ 0 w 40"/>
                  <a:gd name="T27" fmla="*/ 86 h 91"/>
                  <a:gd name="T28" fmla="*/ 11 w 40"/>
                  <a:gd name="T29" fmla="*/ 89 h 91"/>
                  <a:gd name="T30" fmla="*/ 21 w 40"/>
                  <a:gd name="T31" fmla="*/ 91 h 91"/>
                  <a:gd name="T32" fmla="*/ 30 w 40"/>
                  <a:gd name="T33" fmla="*/ 89 h 91"/>
                  <a:gd name="T34" fmla="*/ 40 w 40"/>
                  <a:gd name="T35" fmla="*/ 86 h 91"/>
                  <a:gd name="T36" fmla="*/ 38 w 40"/>
                  <a:gd name="T37" fmla="*/ 84 h 91"/>
                  <a:gd name="T38" fmla="*/ 38 w 40"/>
                  <a:gd name="T39" fmla="*/ 83 h 91"/>
                  <a:gd name="T40" fmla="*/ 30 w 40"/>
                  <a:gd name="T41" fmla="*/ 86 h 91"/>
                  <a:gd name="T42" fmla="*/ 21 w 40"/>
                  <a:gd name="T43" fmla="*/ 88 h 91"/>
                  <a:gd name="T44" fmla="*/ 11 w 40"/>
                  <a:gd name="T45" fmla="*/ 86 h 91"/>
                  <a:gd name="T46" fmla="*/ 2 w 40"/>
                  <a:gd name="T47" fmla="*/ 83 h 91"/>
                  <a:gd name="T48" fmla="*/ 2 w 40"/>
                  <a:gd name="T49" fmla="*/ 84 h 91"/>
                  <a:gd name="T50" fmla="*/ 0 w 40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1"/>
                  <a:gd name="T80" fmla="*/ 40 w 40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1">
                    <a:moveTo>
                      <a:pt x="40" y="5"/>
                    </a:moveTo>
                    <a:lnTo>
                      <a:pt x="31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38" y="7"/>
                    </a:lnTo>
                    <a:lnTo>
                      <a:pt x="40" y="5"/>
                    </a:lnTo>
                    <a:close/>
                    <a:moveTo>
                      <a:pt x="0" y="86"/>
                    </a:moveTo>
                    <a:lnTo>
                      <a:pt x="11" y="89"/>
                    </a:lnTo>
                    <a:lnTo>
                      <a:pt x="21" y="91"/>
                    </a:lnTo>
                    <a:lnTo>
                      <a:pt x="30" y="89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3"/>
                    </a:lnTo>
                    <a:lnTo>
                      <a:pt x="30" y="86"/>
                    </a:lnTo>
                    <a:lnTo>
                      <a:pt x="21" y="88"/>
                    </a:lnTo>
                    <a:lnTo>
                      <a:pt x="11" y="86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4" name="Freeform 167"/>
              <p:cNvSpPr>
                <a:spLocks noEditPoints="1"/>
              </p:cNvSpPr>
              <p:nvPr/>
            </p:nvSpPr>
            <p:spPr bwMode="auto">
              <a:xfrm>
                <a:off x="3629" y="2603"/>
                <a:ext cx="36" cy="88"/>
              </a:xfrm>
              <a:custGeom>
                <a:avLst/>
                <a:gdLst>
                  <a:gd name="T0" fmla="*/ 36 w 36"/>
                  <a:gd name="T1" fmla="*/ 6 h 88"/>
                  <a:gd name="T2" fmla="*/ 28 w 36"/>
                  <a:gd name="T3" fmla="*/ 2 h 88"/>
                  <a:gd name="T4" fmla="*/ 19 w 36"/>
                  <a:gd name="T5" fmla="*/ 0 h 88"/>
                  <a:gd name="T6" fmla="*/ 9 w 36"/>
                  <a:gd name="T7" fmla="*/ 2 h 88"/>
                  <a:gd name="T8" fmla="*/ 0 w 36"/>
                  <a:gd name="T9" fmla="*/ 6 h 88"/>
                  <a:gd name="T10" fmla="*/ 0 w 36"/>
                  <a:gd name="T11" fmla="*/ 7 h 88"/>
                  <a:gd name="T12" fmla="*/ 2 w 36"/>
                  <a:gd name="T13" fmla="*/ 7 h 88"/>
                  <a:gd name="T14" fmla="*/ 9 w 36"/>
                  <a:gd name="T15" fmla="*/ 6 h 88"/>
                  <a:gd name="T16" fmla="*/ 19 w 36"/>
                  <a:gd name="T17" fmla="*/ 4 h 88"/>
                  <a:gd name="T18" fmla="*/ 28 w 36"/>
                  <a:gd name="T19" fmla="*/ 6 h 88"/>
                  <a:gd name="T20" fmla="*/ 36 w 36"/>
                  <a:gd name="T21" fmla="*/ 7 h 88"/>
                  <a:gd name="T22" fmla="*/ 36 w 36"/>
                  <a:gd name="T23" fmla="*/ 7 h 88"/>
                  <a:gd name="T24" fmla="*/ 36 w 36"/>
                  <a:gd name="T25" fmla="*/ 6 h 88"/>
                  <a:gd name="T26" fmla="*/ 0 w 36"/>
                  <a:gd name="T27" fmla="*/ 83 h 88"/>
                  <a:gd name="T28" fmla="*/ 9 w 36"/>
                  <a:gd name="T29" fmla="*/ 87 h 88"/>
                  <a:gd name="T30" fmla="*/ 19 w 36"/>
                  <a:gd name="T31" fmla="*/ 88 h 88"/>
                  <a:gd name="T32" fmla="*/ 28 w 36"/>
                  <a:gd name="T33" fmla="*/ 87 h 88"/>
                  <a:gd name="T34" fmla="*/ 36 w 36"/>
                  <a:gd name="T35" fmla="*/ 83 h 88"/>
                  <a:gd name="T36" fmla="*/ 36 w 36"/>
                  <a:gd name="T37" fmla="*/ 82 h 88"/>
                  <a:gd name="T38" fmla="*/ 34 w 36"/>
                  <a:gd name="T39" fmla="*/ 80 h 88"/>
                  <a:gd name="T40" fmla="*/ 28 w 36"/>
                  <a:gd name="T41" fmla="*/ 83 h 88"/>
                  <a:gd name="T42" fmla="*/ 19 w 36"/>
                  <a:gd name="T43" fmla="*/ 85 h 88"/>
                  <a:gd name="T44" fmla="*/ 10 w 36"/>
                  <a:gd name="T45" fmla="*/ 83 h 88"/>
                  <a:gd name="T46" fmla="*/ 2 w 36"/>
                  <a:gd name="T47" fmla="*/ 80 h 88"/>
                  <a:gd name="T48" fmla="*/ 0 w 36"/>
                  <a:gd name="T49" fmla="*/ 82 h 88"/>
                  <a:gd name="T50" fmla="*/ 0 w 36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8"/>
                  <a:gd name="T80" fmla="*/ 36 w 36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8">
                    <a:moveTo>
                      <a:pt x="36" y="6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9" y="4"/>
                    </a:lnTo>
                    <a:lnTo>
                      <a:pt x="28" y="6"/>
                    </a:lnTo>
                    <a:lnTo>
                      <a:pt x="36" y="7"/>
                    </a:lnTo>
                    <a:lnTo>
                      <a:pt x="36" y="6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9" y="88"/>
                    </a:lnTo>
                    <a:lnTo>
                      <a:pt x="28" y="87"/>
                    </a:lnTo>
                    <a:lnTo>
                      <a:pt x="36" y="83"/>
                    </a:lnTo>
                    <a:lnTo>
                      <a:pt x="36" y="82"/>
                    </a:lnTo>
                    <a:lnTo>
                      <a:pt x="34" y="80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0" y="83"/>
                    </a:lnTo>
                    <a:lnTo>
                      <a:pt x="2" y="80"/>
                    </a:lnTo>
                    <a:lnTo>
                      <a:pt x="0" y="82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5" name="Freeform 168"/>
              <p:cNvSpPr>
                <a:spLocks noEditPoints="1"/>
              </p:cNvSpPr>
              <p:nvPr/>
            </p:nvSpPr>
            <p:spPr bwMode="auto">
              <a:xfrm>
                <a:off x="3629" y="2605"/>
                <a:ext cx="36" cy="85"/>
              </a:xfrm>
              <a:custGeom>
                <a:avLst/>
                <a:gdLst>
                  <a:gd name="T0" fmla="*/ 36 w 36"/>
                  <a:gd name="T1" fmla="*/ 5 h 85"/>
                  <a:gd name="T2" fmla="*/ 28 w 36"/>
                  <a:gd name="T3" fmla="*/ 2 h 85"/>
                  <a:gd name="T4" fmla="*/ 19 w 36"/>
                  <a:gd name="T5" fmla="*/ 0 h 85"/>
                  <a:gd name="T6" fmla="*/ 9 w 36"/>
                  <a:gd name="T7" fmla="*/ 2 h 85"/>
                  <a:gd name="T8" fmla="*/ 0 w 36"/>
                  <a:gd name="T9" fmla="*/ 5 h 85"/>
                  <a:gd name="T10" fmla="*/ 2 w 36"/>
                  <a:gd name="T11" fmla="*/ 5 h 85"/>
                  <a:gd name="T12" fmla="*/ 2 w 36"/>
                  <a:gd name="T13" fmla="*/ 7 h 85"/>
                  <a:gd name="T14" fmla="*/ 10 w 36"/>
                  <a:gd name="T15" fmla="*/ 5 h 85"/>
                  <a:gd name="T16" fmla="*/ 19 w 36"/>
                  <a:gd name="T17" fmla="*/ 4 h 85"/>
                  <a:gd name="T18" fmla="*/ 28 w 36"/>
                  <a:gd name="T19" fmla="*/ 5 h 85"/>
                  <a:gd name="T20" fmla="*/ 34 w 36"/>
                  <a:gd name="T21" fmla="*/ 7 h 85"/>
                  <a:gd name="T22" fmla="*/ 36 w 36"/>
                  <a:gd name="T23" fmla="*/ 5 h 85"/>
                  <a:gd name="T24" fmla="*/ 36 w 36"/>
                  <a:gd name="T25" fmla="*/ 5 h 85"/>
                  <a:gd name="T26" fmla="*/ 0 w 36"/>
                  <a:gd name="T27" fmla="*/ 80 h 85"/>
                  <a:gd name="T28" fmla="*/ 9 w 36"/>
                  <a:gd name="T29" fmla="*/ 83 h 85"/>
                  <a:gd name="T30" fmla="*/ 19 w 36"/>
                  <a:gd name="T31" fmla="*/ 85 h 85"/>
                  <a:gd name="T32" fmla="*/ 28 w 36"/>
                  <a:gd name="T33" fmla="*/ 83 h 85"/>
                  <a:gd name="T34" fmla="*/ 36 w 36"/>
                  <a:gd name="T35" fmla="*/ 80 h 85"/>
                  <a:gd name="T36" fmla="*/ 34 w 36"/>
                  <a:gd name="T37" fmla="*/ 78 h 85"/>
                  <a:gd name="T38" fmla="*/ 34 w 36"/>
                  <a:gd name="T39" fmla="*/ 78 h 85"/>
                  <a:gd name="T40" fmla="*/ 26 w 36"/>
                  <a:gd name="T41" fmla="*/ 80 h 85"/>
                  <a:gd name="T42" fmla="*/ 19 w 36"/>
                  <a:gd name="T43" fmla="*/ 81 h 85"/>
                  <a:gd name="T44" fmla="*/ 10 w 36"/>
                  <a:gd name="T45" fmla="*/ 80 h 85"/>
                  <a:gd name="T46" fmla="*/ 2 w 36"/>
                  <a:gd name="T47" fmla="*/ 78 h 85"/>
                  <a:gd name="T48" fmla="*/ 2 w 36"/>
                  <a:gd name="T49" fmla="*/ 78 h 85"/>
                  <a:gd name="T50" fmla="*/ 0 w 36"/>
                  <a:gd name="T51" fmla="*/ 80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5"/>
                  <a:gd name="T80" fmla="*/ 36 w 36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5">
                    <a:moveTo>
                      <a:pt x="36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4" y="7"/>
                    </a:lnTo>
                    <a:lnTo>
                      <a:pt x="36" y="5"/>
                    </a:lnTo>
                    <a:close/>
                    <a:moveTo>
                      <a:pt x="0" y="80"/>
                    </a:moveTo>
                    <a:lnTo>
                      <a:pt x="9" y="83"/>
                    </a:lnTo>
                    <a:lnTo>
                      <a:pt x="19" y="85"/>
                    </a:lnTo>
                    <a:lnTo>
                      <a:pt x="28" y="83"/>
                    </a:lnTo>
                    <a:lnTo>
                      <a:pt x="36" y="80"/>
                    </a:lnTo>
                    <a:lnTo>
                      <a:pt x="34" y="78"/>
                    </a:lnTo>
                    <a:lnTo>
                      <a:pt x="26" y="80"/>
                    </a:lnTo>
                    <a:lnTo>
                      <a:pt x="19" y="81"/>
                    </a:lnTo>
                    <a:lnTo>
                      <a:pt x="10" y="80"/>
                    </a:lnTo>
                    <a:lnTo>
                      <a:pt x="2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6" name="Freeform 169"/>
              <p:cNvSpPr>
                <a:spLocks noEditPoints="1"/>
              </p:cNvSpPr>
              <p:nvPr/>
            </p:nvSpPr>
            <p:spPr bwMode="auto">
              <a:xfrm>
                <a:off x="3631" y="2607"/>
                <a:ext cx="34" cy="81"/>
              </a:xfrm>
              <a:custGeom>
                <a:avLst/>
                <a:gdLst>
                  <a:gd name="T0" fmla="*/ 34 w 34"/>
                  <a:gd name="T1" fmla="*/ 3 h 81"/>
                  <a:gd name="T2" fmla="*/ 26 w 34"/>
                  <a:gd name="T3" fmla="*/ 2 h 81"/>
                  <a:gd name="T4" fmla="*/ 17 w 34"/>
                  <a:gd name="T5" fmla="*/ 0 h 81"/>
                  <a:gd name="T6" fmla="*/ 7 w 34"/>
                  <a:gd name="T7" fmla="*/ 2 h 81"/>
                  <a:gd name="T8" fmla="*/ 0 w 34"/>
                  <a:gd name="T9" fmla="*/ 3 h 81"/>
                  <a:gd name="T10" fmla="*/ 0 w 34"/>
                  <a:gd name="T11" fmla="*/ 5 h 81"/>
                  <a:gd name="T12" fmla="*/ 1 w 34"/>
                  <a:gd name="T13" fmla="*/ 7 h 81"/>
                  <a:gd name="T14" fmla="*/ 8 w 34"/>
                  <a:gd name="T15" fmla="*/ 5 h 81"/>
                  <a:gd name="T16" fmla="*/ 17 w 34"/>
                  <a:gd name="T17" fmla="*/ 3 h 81"/>
                  <a:gd name="T18" fmla="*/ 24 w 34"/>
                  <a:gd name="T19" fmla="*/ 5 h 81"/>
                  <a:gd name="T20" fmla="*/ 32 w 34"/>
                  <a:gd name="T21" fmla="*/ 7 h 81"/>
                  <a:gd name="T22" fmla="*/ 32 w 34"/>
                  <a:gd name="T23" fmla="*/ 5 h 81"/>
                  <a:gd name="T24" fmla="*/ 34 w 34"/>
                  <a:gd name="T25" fmla="*/ 3 h 81"/>
                  <a:gd name="T26" fmla="*/ 0 w 34"/>
                  <a:gd name="T27" fmla="*/ 76 h 81"/>
                  <a:gd name="T28" fmla="*/ 8 w 34"/>
                  <a:gd name="T29" fmla="*/ 79 h 81"/>
                  <a:gd name="T30" fmla="*/ 17 w 34"/>
                  <a:gd name="T31" fmla="*/ 81 h 81"/>
                  <a:gd name="T32" fmla="*/ 26 w 34"/>
                  <a:gd name="T33" fmla="*/ 79 h 81"/>
                  <a:gd name="T34" fmla="*/ 32 w 34"/>
                  <a:gd name="T35" fmla="*/ 76 h 81"/>
                  <a:gd name="T36" fmla="*/ 32 w 34"/>
                  <a:gd name="T37" fmla="*/ 76 h 81"/>
                  <a:gd name="T38" fmla="*/ 31 w 34"/>
                  <a:gd name="T39" fmla="*/ 74 h 81"/>
                  <a:gd name="T40" fmla="*/ 24 w 34"/>
                  <a:gd name="T41" fmla="*/ 76 h 81"/>
                  <a:gd name="T42" fmla="*/ 17 w 34"/>
                  <a:gd name="T43" fmla="*/ 78 h 81"/>
                  <a:gd name="T44" fmla="*/ 8 w 34"/>
                  <a:gd name="T45" fmla="*/ 76 h 81"/>
                  <a:gd name="T46" fmla="*/ 1 w 34"/>
                  <a:gd name="T47" fmla="*/ 74 h 81"/>
                  <a:gd name="T48" fmla="*/ 0 w 34"/>
                  <a:gd name="T49" fmla="*/ 76 h 81"/>
                  <a:gd name="T50" fmla="*/ 0 w 34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1"/>
                  <a:gd name="T80" fmla="*/ 34 w 3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1">
                    <a:moveTo>
                      <a:pt x="34" y="3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2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8" y="76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7" name="Freeform 170"/>
              <p:cNvSpPr>
                <a:spLocks noEditPoints="1"/>
              </p:cNvSpPr>
              <p:nvPr/>
            </p:nvSpPr>
            <p:spPr bwMode="auto">
              <a:xfrm>
                <a:off x="3631" y="2609"/>
                <a:ext cx="32" cy="77"/>
              </a:xfrm>
              <a:custGeom>
                <a:avLst/>
                <a:gdLst>
                  <a:gd name="T0" fmla="*/ 32 w 32"/>
                  <a:gd name="T1" fmla="*/ 3 h 77"/>
                  <a:gd name="T2" fmla="*/ 26 w 32"/>
                  <a:gd name="T3" fmla="*/ 1 h 77"/>
                  <a:gd name="T4" fmla="*/ 17 w 32"/>
                  <a:gd name="T5" fmla="*/ 0 h 77"/>
                  <a:gd name="T6" fmla="*/ 8 w 32"/>
                  <a:gd name="T7" fmla="*/ 1 h 77"/>
                  <a:gd name="T8" fmla="*/ 0 w 32"/>
                  <a:gd name="T9" fmla="*/ 3 h 77"/>
                  <a:gd name="T10" fmla="*/ 1 w 32"/>
                  <a:gd name="T11" fmla="*/ 5 h 77"/>
                  <a:gd name="T12" fmla="*/ 1 w 32"/>
                  <a:gd name="T13" fmla="*/ 7 h 77"/>
                  <a:gd name="T14" fmla="*/ 8 w 32"/>
                  <a:gd name="T15" fmla="*/ 5 h 77"/>
                  <a:gd name="T16" fmla="*/ 17 w 32"/>
                  <a:gd name="T17" fmla="*/ 3 h 77"/>
                  <a:gd name="T18" fmla="*/ 24 w 32"/>
                  <a:gd name="T19" fmla="*/ 5 h 77"/>
                  <a:gd name="T20" fmla="*/ 31 w 32"/>
                  <a:gd name="T21" fmla="*/ 7 h 77"/>
                  <a:gd name="T22" fmla="*/ 32 w 32"/>
                  <a:gd name="T23" fmla="*/ 5 h 77"/>
                  <a:gd name="T24" fmla="*/ 32 w 32"/>
                  <a:gd name="T25" fmla="*/ 3 h 77"/>
                  <a:gd name="T26" fmla="*/ 0 w 32"/>
                  <a:gd name="T27" fmla="*/ 74 h 77"/>
                  <a:gd name="T28" fmla="*/ 8 w 32"/>
                  <a:gd name="T29" fmla="*/ 76 h 77"/>
                  <a:gd name="T30" fmla="*/ 17 w 32"/>
                  <a:gd name="T31" fmla="*/ 77 h 77"/>
                  <a:gd name="T32" fmla="*/ 24 w 32"/>
                  <a:gd name="T33" fmla="*/ 76 h 77"/>
                  <a:gd name="T34" fmla="*/ 32 w 32"/>
                  <a:gd name="T35" fmla="*/ 74 h 77"/>
                  <a:gd name="T36" fmla="*/ 31 w 32"/>
                  <a:gd name="T37" fmla="*/ 72 h 77"/>
                  <a:gd name="T38" fmla="*/ 31 w 32"/>
                  <a:gd name="T39" fmla="*/ 70 h 77"/>
                  <a:gd name="T40" fmla="*/ 24 w 32"/>
                  <a:gd name="T41" fmla="*/ 72 h 77"/>
                  <a:gd name="T42" fmla="*/ 17 w 32"/>
                  <a:gd name="T43" fmla="*/ 74 h 77"/>
                  <a:gd name="T44" fmla="*/ 8 w 32"/>
                  <a:gd name="T45" fmla="*/ 72 h 77"/>
                  <a:gd name="T46" fmla="*/ 1 w 32"/>
                  <a:gd name="T47" fmla="*/ 70 h 77"/>
                  <a:gd name="T48" fmla="*/ 1 w 32"/>
                  <a:gd name="T49" fmla="*/ 72 h 77"/>
                  <a:gd name="T50" fmla="*/ 0 w 32"/>
                  <a:gd name="T51" fmla="*/ 74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7"/>
                  <a:gd name="T80" fmla="*/ 32 w 32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7">
                    <a:moveTo>
                      <a:pt x="32" y="3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0" y="74"/>
                    </a:moveTo>
                    <a:lnTo>
                      <a:pt x="8" y="76"/>
                    </a:lnTo>
                    <a:lnTo>
                      <a:pt x="17" y="77"/>
                    </a:lnTo>
                    <a:lnTo>
                      <a:pt x="24" y="76"/>
                    </a:lnTo>
                    <a:lnTo>
                      <a:pt x="32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24" y="72"/>
                    </a:lnTo>
                    <a:lnTo>
                      <a:pt x="17" y="74"/>
                    </a:lnTo>
                    <a:lnTo>
                      <a:pt x="8" y="72"/>
                    </a:lnTo>
                    <a:lnTo>
                      <a:pt x="1" y="70"/>
                    </a:lnTo>
                    <a:lnTo>
                      <a:pt x="1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8" name="Freeform 171"/>
              <p:cNvSpPr>
                <a:spLocks noEditPoints="1"/>
              </p:cNvSpPr>
              <p:nvPr/>
            </p:nvSpPr>
            <p:spPr bwMode="auto">
              <a:xfrm>
                <a:off x="3632" y="2610"/>
                <a:ext cx="31" cy="75"/>
              </a:xfrm>
              <a:custGeom>
                <a:avLst/>
                <a:gdLst>
                  <a:gd name="T0" fmla="*/ 31 w 31"/>
                  <a:gd name="T1" fmla="*/ 4 h 75"/>
                  <a:gd name="T2" fmla="*/ 23 w 31"/>
                  <a:gd name="T3" fmla="*/ 2 h 75"/>
                  <a:gd name="T4" fmla="*/ 16 w 31"/>
                  <a:gd name="T5" fmla="*/ 0 h 75"/>
                  <a:gd name="T6" fmla="*/ 7 w 31"/>
                  <a:gd name="T7" fmla="*/ 2 h 75"/>
                  <a:gd name="T8" fmla="*/ 0 w 31"/>
                  <a:gd name="T9" fmla="*/ 4 h 75"/>
                  <a:gd name="T10" fmla="*/ 0 w 31"/>
                  <a:gd name="T11" fmla="*/ 6 h 75"/>
                  <a:gd name="T12" fmla="*/ 0 w 31"/>
                  <a:gd name="T13" fmla="*/ 7 h 75"/>
                  <a:gd name="T14" fmla="*/ 7 w 31"/>
                  <a:gd name="T15" fmla="*/ 6 h 75"/>
                  <a:gd name="T16" fmla="*/ 16 w 31"/>
                  <a:gd name="T17" fmla="*/ 4 h 75"/>
                  <a:gd name="T18" fmla="*/ 23 w 31"/>
                  <a:gd name="T19" fmla="*/ 6 h 75"/>
                  <a:gd name="T20" fmla="*/ 30 w 31"/>
                  <a:gd name="T21" fmla="*/ 7 h 75"/>
                  <a:gd name="T22" fmla="*/ 30 w 31"/>
                  <a:gd name="T23" fmla="*/ 6 h 75"/>
                  <a:gd name="T24" fmla="*/ 31 w 31"/>
                  <a:gd name="T25" fmla="*/ 4 h 75"/>
                  <a:gd name="T26" fmla="*/ 0 w 31"/>
                  <a:gd name="T27" fmla="*/ 71 h 75"/>
                  <a:gd name="T28" fmla="*/ 7 w 31"/>
                  <a:gd name="T29" fmla="*/ 73 h 75"/>
                  <a:gd name="T30" fmla="*/ 16 w 31"/>
                  <a:gd name="T31" fmla="*/ 75 h 75"/>
                  <a:gd name="T32" fmla="*/ 23 w 31"/>
                  <a:gd name="T33" fmla="*/ 73 h 75"/>
                  <a:gd name="T34" fmla="*/ 30 w 31"/>
                  <a:gd name="T35" fmla="*/ 71 h 75"/>
                  <a:gd name="T36" fmla="*/ 30 w 31"/>
                  <a:gd name="T37" fmla="*/ 69 h 75"/>
                  <a:gd name="T38" fmla="*/ 30 w 31"/>
                  <a:gd name="T39" fmla="*/ 68 h 75"/>
                  <a:gd name="T40" fmla="*/ 23 w 31"/>
                  <a:gd name="T41" fmla="*/ 69 h 75"/>
                  <a:gd name="T42" fmla="*/ 16 w 31"/>
                  <a:gd name="T43" fmla="*/ 71 h 75"/>
                  <a:gd name="T44" fmla="*/ 9 w 31"/>
                  <a:gd name="T45" fmla="*/ 69 h 75"/>
                  <a:gd name="T46" fmla="*/ 2 w 31"/>
                  <a:gd name="T47" fmla="*/ 68 h 75"/>
                  <a:gd name="T48" fmla="*/ 0 w 31"/>
                  <a:gd name="T49" fmla="*/ 69 h 75"/>
                  <a:gd name="T50" fmla="*/ 0 w 31"/>
                  <a:gd name="T51" fmla="*/ 71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5"/>
                  <a:gd name="T80" fmla="*/ 31 w 31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5">
                    <a:moveTo>
                      <a:pt x="31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7" y="73"/>
                    </a:lnTo>
                    <a:lnTo>
                      <a:pt x="16" y="75"/>
                    </a:lnTo>
                    <a:lnTo>
                      <a:pt x="23" y="73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30" y="68"/>
                    </a:lnTo>
                    <a:lnTo>
                      <a:pt x="23" y="69"/>
                    </a:lnTo>
                    <a:lnTo>
                      <a:pt x="16" y="71"/>
                    </a:lnTo>
                    <a:lnTo>
                      <a:pt x="9" y="69"/>
                    </a:lnTo>
                    <a:lnTo>
                      <a:pt x="2" y="68"/>
                    </a:lnTo>
                    <a:lnTo>
                      <a:pt x="0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9" name="Freeform 172"/>
              <p:cNvSpPr>
                <a:spLocks noEditPoints="1"/>
              </p:cNvSpPr>
              <p:nvPr/>
            </p:nvSpPr>
            <p:spPr bwMode="auto">
              <a:xfrm>
                <a:off x="3632" y="2612"/>
                <a:ext cx="30" cy="71"/>
              </a:xfrm>
              <a:custGeom>
                <a:avLst/>
                <a:gdLst>
                  <a:gd name="T0" fmla="*/ 30 w 30"/>
                  <a:gd name="T1" fmla="*/ 4 h 71"/>
                  <a:gd name="T2" fmla="*/ 23 w 30"/>
                  <a:gd name="T3" fmla="*/ 2 h 71"/>
                  <a:gd name="T4" fmla="*/ 16 w 30"/>
                  <a:gd name="T5" fmla="*/ 0 h 71"/>
                  <a:gd name="T6" fmla="*/ 7 w 30"/>
                  <a:gd name="T7" fmla="*/ 2 h 71"/>
                  <a:gd name="T8" fmla="*/ 0 w 30"/>
                  <a:gd name="T9" fmla="*/ 4 h 71"/>
                  <a:gd name="T10" fmla="*/ 0 w 30"/>
                  <a:gd name="T11" fmla="*/ 5 h 71"/>
                  <a:gd name="T12" fmla="*/ 2 w 30"/>
                  <a:gd name="T13" fmla="*/ 7 h 71"/>
                  <a:gd name="T14" fmla="*/ 9 w 30"/>
                  <a:gd name="T15" fmla="*/ 5 h 71"/>
                  <a:gd name="T16" fmla="*/ 16 w 30"/>
                  <a:gd name="T17" fmla="*/ 4 h 71"/>
                  <a:gd name="T18" fmla="*/ 23 w 30"/>
                  <a:gd name="T19" fmla="*/ 5 h 71"/>
                  <a:gd name="T20" fmla="*/ 28 w 30"/>
                  <a:gd name="T21" fmla="*/ 7 h 71"/>
                  <a:gd name="T22" fmla="*/ 30 w 30"/>
                  <a:gd name="T23" fmla="*/ 5 h 71"/>
                  <a:gd name="T24" fmla="*/ 30 w 30"/>
                  <a:gd name="T25" fmla="*/ 4 h 71"/>
                  <a:gd name="T26" fmla="*/ 0 w 30"/>
                  <a:gd name="T27" fmla="*/ 67 h 71"/>
                  <a:gd name="T28" fmla="*/ 7 w 30"/>
                  <a:gd name="T29" fmla="*/ 69 h 71"/>
                  <a:gd name="T30" fmla="*/ 16 w 30"/>
                  <a:gd name="T31" fmla="*/ 71 h 71"/>
                  <a:gd name="T32" fmla="*/ 23 w 30"/>
                  <a:gd name="T33" fmla="*/ 69 h 71"/>
                  <a:gd name="T34" fmla="*/ 30 w 30"/>
                  <a:gd name="T35" fmla="*/ 67 h 71"/>
                  <a:gd name="T36" fmla="*/ 30 w 30"/>
                  <a:gd name="T37" fmla="*/ 66 h 71"/>
                  <a:gd name="T38" fmla="*/ 28 w 30"/>
                  <a:gd name="T39" fmla="*/ 64 h 71"/>
                  <a:gd name="T40" fmla="*/ 23 w 30"/>
                  <a:gd name="T41" fmla="*/ 66 h 71"/>
                  <a:gd name="T42" fmla="*/ 16 w 30"/>
                  <a:gd name="T43" fmla="*/ 67 h 71"/>
                  <a:gd name="T44" fmla="*/ 9 w 30"/>
                  <a:gd name="T45" fmla="*/ 66 h 71"/>
                  <a:gd name="T46" fmla="*/ 2 w 30"/>
                  <a:gd name="T47" fmla="*/ 64 h 71"/>
                  <a:gd name="T48" fmla="*/ 2 w 30"/>
                  <a:gd name="T49" fmla="*/ 66 h 71"/>
                  <a:gd name="T50" fmla="*/ 0 w 30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4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0" y="67"/>
                    </a:moveTo>
                    <a:lnTo>
                      <a:pt x="7" y="69"/>
                    </a:lnTo>
                    <a:lnTo>
                      <a:pt x="16" y="71"/>
                    </a:lnTo>
                    <a:lnTo>
                      <a:pt x="23" y="69"/>
                    </a:lnTo>
                    <a:lnTo>
                      <a:pt x="30" y="67"/>
                    </a:lnTo>
                    <a:lnTo>
                      <a:pt x="30" y="66"/>
                    </a:lnTo>
                    <a:lnTo>
                      <a:pt x="28" y="64"/>
                    </a:lnTo>
                    <a:lnTo>
                      <a:pt x="23" y="66"/>
                    </a:lnTo>
                    <a:lnTo>
                      <a:pt x="16" y="67"/>
                    </a:lnTo>
                    <a:lnTo>
                      <a:pt x="9" y="66"/>
                    </a:lnTo>
                    <a:lnTo>
                      <a:pt x="2" y="64"/>
                    </a:lnTo>
                    <a:lnTo>
                      <a:pt x="2" y="66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0" name="Freeform 173"/>
              <p:cNvSpPr>
                <a:spLocks noEditPoints="1"/>
              </p:cNvSpPr>
              <p:nvPr/>
            </p:nvSpPr>
            <p:spPr bwMode="auto">
              <a:xfrm>
                <a:off x="3632" y="2614"/>
                <a:ext cx="30" cy="67"/>
              </a:xfrm>
              <a:custGeom>
                <a:avLst/>
                <a:gdLst>
                  <a:gd name="T0" fmla="*/ 30 w 30"/>
                  <a:gd name="T1" fmla="*/ 3 h 67"/>
                  <a:gd name="T2" fmla="*/ 23 w 30"/>
                  <a:gd name="T3" fmla="*/ 2 h 67"/>
                  <a:gd name="T4" fmla="*/ 16 w 30"/>
                  <a:gd name="T5" fmla="*/ 0 h 67"/>
                  <a:gd name="T6" fmla="*/ 7 w 30"/>
                  <a:gd name="T7" fmla="*/ 2 h 67"/>
                  <a:gd name="T8" fmla="*/ 0 w 30"/>
                  <a:gd name="T9" fmla="*/ 3 h 67"/>
                  <a:gd name="T10" fmla="*/ 2 w 30"/>
                  <a:gd name="T11" fmla="*/ 5 h 67"/>
                  <a:gd name="T12" fmla="*/ 2 w 30"/>
                  <a:gd name="T13" fmla="*/ 7 h 67"/>
                  <a:gd name="T14" fmla="*/ 9 w 30"/>
                  <a:gd name="T15" fmla="*/ 5 h 67"/>
                  <a:gd name="T16" fmla="*/ 16 w 30"/>
                  <a:gd name="T17" fmla="*/ 3 h 67"/>
                  <a:gd name="T18" fmla="*/ 21 w 30"/>
                  <a:gd name="T19" fmla="*/ 5 h 67"/>
                  <a:gd name="T20" fmla="*/ 28 w 30"/>
                  <a:gd name="T21" fmla="*/ 7 h 67"/>
                  <a:gd name="T22" fmla="*/ 28 w 30"/>
                  <a:gd name="T23" fmla="*/ 5 h 67"/>
                  <a:gd name="T24" fmla="*/ 30 w 30"/>
                  <a:gd name="T25" fmla="*/ 3 h 67"/>
                  <a:gd name="T26" fmla="*/ 2 w 30"/>
                  <a:gd name="T27" fmla="*/ 64 h 67"/>
                  <a:gd name="T28" fmla="*/ 9 w 30"/>
                  <a:gd name="T29" fmla="*/ 65 h 67"/>
                  <a:gd name="T30" fmla="*/ 16 w 30"/>
                  <a:gd name="T31" fmla="*/ 67 h 67"/>
                  <a:gd name="T32" fmla="*/ 23 w 30"/>
                  <a:gd name="T33" fmla="*/ 65 h 67"/>
                  <a:gd name="T34" fmla="*/ 30 w 30"/>
                  <a:gd name="T35" fmla="*/ 64 h 67"/>
                  <a:gd name="T36" fmla="*/ 28 w 30"/>
                  <a:gd name="T37" fmla="*/ 62 h 67"/>
                  <a:gd name="T38" fmla="*/ 28 w 30"/>
                  <a:gd name="T39" fmla="*/ 60 h 67"/>
                  <a:gd name="T40" fmla="*/ 21 w 30"/>
                  <a:gd name="T41" fmla="*/ 62 h 67"/>
                  <a:gd name="T42" fmla="*/ 16 w 30"/>
                  <a:gd name="T43" fmla="*/ 64 h 67"/>
                  <a:gd name="T44" fmla="*/ 9 w 30"/>
                  <a:gd name="T45" fmla="*/ 62 h 67"/>
                  <a:gd name="T46" fmla="*/ 4 w 30"/>
                  <a:gd name="T47" fmla="*/ 60 h 67"/>
                  <a:gd name="T48" fmla="*/ 2 w 30"/>
                  <a:gd name="T49" fmla="*/ 62 h 67"/>
                  <a:gd name="T50" fmla="*/ 2 w 30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7"/>
                  <a:gd name="T80" fmla="*/ 30 w 30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7">
                    <a:moveTo>
                      <a:pt x="30" y="3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30" y="3"/>
                    </a:lnTo>
                    <a:close/>
                    <a:moveTo>
                      <a:pt x="2" y="64"/>
                    </a:moveTo>
                    <a:lnTo>
                      <a:pt x="9" y="65"/>
                    </a:lnTo>
                    <a:lnTo>
                      <a:pt x="16" y="67"/>
                    </a:lnTo>
                    <a:lnTo>
                      <a:pt x="23" y="65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21" y="62"/>
                    </a:lnTo>
                    <a:lnTo>
                      <a:pt x="16" y="64"/>
                    </a:lnTo>
                    <a:lnTo>
                      <a:pt x="9" y="62"/>
                    </a:lnTo>
                    <a:lnTo>
                      <a:pt x="4" y="60"/>
                    </a:lnTo>
                    <a:lnTo>
                      <a:pt x="2" y="62"/>
                    </a:lnTo>
                    <a:lnTo>
                      <a:pt x="2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1" name="Freeform 174"/>
              <p:cNvSpPr>
                <a:spLocks noEditPoints="1"/>
              </p:cNvSpPr>
              <p:nvPr/>
            </p:nvSpPr>
            <p:spPr bwMode="auto">
              <a:xfrm>
                <a:off x="3634" y="2616"/>
                <a:ext cx="26" cy="63"/>
              </a:xfrm>
              <a:custGeom>
                <a:avLst/>
                <a:gdLst>
                  <a:gd name="T0" fmla="*/ 26 w 26"/>
                  <a:gd name="T1" fmla="*/ 3 h 63"/>
                  <a:gd name="T2" fmla="*/ 21 w 26"/>
                  <a:gd name="T3" fmla="*/ 1 h 63"/>
                  <a:gd name="T4" fmla="*/ 14 w 26"/>
                  <a:gd name="T5" fmla="*/ 0 h 63"/>
                  <a:gd name="T6" fmla="*/ 7 w 26"/>
                  <a:gd name="T7" fmla="*/ 1 h 63"/>
                  <a:gd name="T8" fmla="*/ 0 w 26"/>
                  <a:gd name="T9" fmla="*/ 3 h 63"/>
                  <a:gd name="T10" fmla="*/ 0 w 26"/>
                  <a:gd name="T11" fmla="*/ 5 h 63"/>
                  <a:gd name="T12" fmla="*/ 2 w 26"/>
                  <a:gd name="T13" fmla="*/ 6 h 63"/>
                  <a:gd name="T14" fmla="*/ 7 w 26"/>
                  <a:gd name="T15" fmla="*/ 5 h 63"/>
                  <a:gd name="T16" fmla="*/ 14 w 26"/>
                  <a:gd name="T17" fmla="*/ 3 h 63"/>
                  <a:gd name="T18" fmla="*/ 19 w 26"/>
                  <a:gd name="T19" fmla="*/ 5 h 63"/>
                  <a:gd name="T20" fmla="*/ 26 w 26"/>
                  <a:gd name="T21" fmla="*/ 6 h 63"/>
                  <a:gd name="T22" fmla="*/ 26 w 26"/>
                  <a:gd name="T23" fmla="*/ 5 h 63"/>
                  <a:gd name="T24" fmla="*/ 26 w 26"/>
                  <a:gd name="T25" fmla="*/ 3 h 63"/>
                  <a:gd name="T26" fmla="*/ 0 w 26"/>
                  <a:gd name="T27" fmla="*/ 60 h 63"/>
                  <a:gd name="T28" fmla="*/ 7 w 26"/>
                  <a:gd name="T29" fmla="*/ 62 h 63"/>
                  <a:gd name="T30" fmla="*/ 14 w 26"/>
                  <a:gd name="T31" fmla="*/ 63 h 63"/>
                  <a:gd name="T32" fmla="*/ 21 w 26"/>
                  <a:gd name="T33" fmla="*/ 62 h 63"/>
                  <a:gd name="T34" fmla="*/ 26 w 26"/>
                  <a:gd name="T35" fmla="*/ 60 h 63"/>
                  <a:gd name="T36" fmla="*/ 26 w 26"/>
                  <a:gd name="T37" fmla="*/ 58 h 63"/>
                  <a:gd name="T38" fmla="*/ 24 w 26"/>
                  <a:gd name="T39" fmla="*/ 56 h 63"/>
                  <a:gd name="T40" fmla="*/ 19 w 26"/>
                  <a:gd name="T41" fmla="*/ 58 h 63"/>
                  <a:gd name="T42" fmla="*/ 14 w 26"/>
                  <a:gd name="T43" fmla="*/ 60 h 63"/>
                  <a:gd name="T44" fmla="*/ 7 w 26"/>
                  <a:gd name="T45" fmla="*/ 58 h 63"/>
                  <a:gd name="T46" fmla="*/ 2 w 26"/>
                  <a:gd name="T47" fmla="*/ 56 h 63"/>
                  <a:gd name="T48" fmla="*/ 2 w 26"/>
                  <a:gd name="T49" fmla="*/ 58 h 63"/>
                  <a:gd name="T50" fmla="*/ 0 w 26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3"/>
                  <a:gd name="T80" fmla="*/ 26 w 26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3">
                    <a:moveTo>
                      <a:pt x="26" y="3"/>
                    </a:moveTo>
                    <a:lnTo>
                      <a:pt x="21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26" y="6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3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4" y="56"/>
                    </a:lnTo>
                    <a:lnTo>
                      <a:pt x="19" y="58"/>
                    </a:lnTo>
                    <a:lnTo>
                      <a:pt x="14" y="60"/>
                    </a:lnTo>
                    <a:lnTo>
                      <a:pt x="7" y="58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2" name="Freeform 175"/>
              <p:cNvSpPr>
                <a:spLocks noEditPoints="1"/>
              </p:cNvSpPr>
              <p:nvPr/>
            </p:nvSpPr>
            <p:spPr bwMode="auto">
              <a:xfrm>
                <a:off x="3634" y="2617"/>
                <a:ext cx="26" cy="61"/>
              </a:xfrm>
              <a:custGeom>
                <a:avLst/>
                <a:gdLst>
                  <a:gd name="T0" fmla="*/ 26 w 26"/>
                  <a:gd name="T1" fmla="*/ 4 h 61"/>
                  <a:gd name="T2" fmla="*/ 19 w 26"/>
                  <a:gd name="T3" fmla="*/ 2 h 61"/>
                  <a:gd name="T4" fmla="*/ 14 w 26"/>
                  <a:gd name="T5" fmla="*/ 0 h 61"/>
                  <a:gd name="T6" fmla="*/ 7 w 26"/>
                  <a:gd name="T7" fmla="*/ 2 h 61"/>
                  <a:gd name="T8" fmla="*/ 0 w 26"/>
                  <a:gd name="T9" fmla="*/ 4 h 61"/>
                  <a:gd name="T10" fmla="*/ 2 w 26"/>
                  <a:gd name="T11" fmla="*/ 5 h 61"/>
                  <a:gd name="T12" fmla="*/ 2 w 26"/>
                  <a:gd name="T13" fmla="*/ 7 h 61"/>
                  <a:gd name="T14" fmla="*/ 7 w 26"/>
                  <a:gd name="T15" fmla="*/ 5 h 61"/>
                  <a:gd name="T16" fmla="*/ 14 w 26"/>
                  <a:gd name="T17" fmla="*/ 4 h 61"/>
                  <a:gd name="T18" fmla="*/ 19 w 26"/>
                  <a:gd name="T19" fmla="*/ 5 h 61"/>
                  <a:gd name="T20" fmla="*/ 24 w 26"/>
                  <a:gd name="T21" fmla="*/ 7 h 61"/>
                  <a:gd name="T22" fmla="*/ 26 w 26"/>
                  <a:gd name="T23" fmla="*/ 5 h 61"/>
                  <a:gd name="T24" fmla="*/ 26 w 26"/>
                  <a:gd name="T25" fmla="*/ 4 h 61"/>
                  <a:gd name="T26" fmla="*/ 2 w 26"/>
                  <a:gd name="T27" fmla="*/ 57 h 61"/>
                  <a:gd name="T28" fmla="*/ 7 w 26"/>
                  <a:gd name="T29" fmla="*/ 59 h 61"/>
                  <a:gd name="T30" fmla="*/ 14 w 26"/>
                  <a:gd name="T31" fmla="*/ 61 h 61"/>
                  <a:gd name="T32" fmla="*/ 19 w 26"/>
                  <a:gd name="T33" fmla="*/ 59 h 61"/>
                  <a:gd name="T34" fmla="*/ 26 w 26"/>
                  <a:gd name="T35" fmla="*/ 57 h 61"/>
                  <a:gd name="T36" fmla="*/ 24 w 26"/>
                  <a:gd name="T37" fmla="*/ 55 h 61"/>
                  <a:gd name="T38" fmla="*/ 24 w 26"/>
                  <a:gd name="T39" fmla="*/ 54 h 61"/>
                  <a:gd name="T40" fmla="*/ 19 w 26"/>
                  <a:gd name="T41" fmla="*/ 55 h 61"/>
                  <a:gd name="T42" fmla="*/ 14 w 26"/>
                  <a:gd name="T43" fmla="*/ 57 h 61"/>
                  <a:gd name="T44" fmla="*/ 7 w 26"/>
                  <a:gd name="T45" fmla="*/ 55 h 61"/>
                  <a:gd name="T46" fmla="*/ 2 w 26"/>
                  <a:gd name="T47" fmla="*/ 54 h 61"/>
                  <a:gd name="T48" fmla="*/ 2 w 26"/>
                  <a:gd name="T49" fmla="*/ 55 h 61"/>
                  <a:gd name="T50" fmla="*/ 2 w 26"/>
                  <a:gd name="T51" fmla="*/ 57 h 6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1"/>
                  <a:gd name="T80" fmla="*/ 26 w 26"/>
                  <a:gd name="T81" fmla="*/ 61 h 6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1">
                    <a:moveTo>
                      <a:pt x="26" y="4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6" y="5"/>
                    </a:lnTo>
                    <a:lnTo>
                      <a:pt x="26" y="4"/>
                    </a:lnTo>
                    <a:close/>
                    <a:moveTo>
                      <a:pt x="2" y="57"/>
                    </a:moveTo>
                    <a:lnTo>
                      <a:pt x="7" y="59"/>
                    </a:lnTo>
                    <a:lnTo>
                      <a:pt x="14" y="61"/>
                    </a:lnTo>
                    <a:lnTo>
                      <a:pt x="19" y="59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4" y="54"/>
                    </a:lnTo>
                    <a:lnTo>
                      <a:pt x="19" y="55"/>
                    </a:lnTo>
                    <a:lnTo>
                      <a:pt x="14" y="57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3" name="Freeform 176"/>
              <p:cNvSpPr>
                <a:spLocks noEditPoints="1"/>
              </p:cNvSpPr>
              <p:nvPr/>
            </p:nvSpPr>
            <p:spPr bwMode="auto">
              <a:xfrm>
                <a:off x="3636" y="2619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7 w 24"/>
                  <a:gd name="T3" fmla="*/ 2 h 57"/>
                  <a:gd name="T4" fmla="*/ 12 w 24"/>
                  <a:gd name="T5" fmla="*/ 0 h 57"/>
                  <a:gd name="T6" fmla="*/ 5 w 24"/>
                  <a:gd name="T7" fmla="*/ 2 h 57"/>
                  <a:gd name="T8" fmla="*/ 0 w 24"/>
                  <a:gd name="T9" fmla="*/ 3 h 57"/>
                  <a:gd name="T10" fmla="*/ 0 w 24"/>
                  <a:gd name="T11" fmla="*/ 5 h 57"/>
                  <a:gd name="T12" fmla="*/ 0 w 24"/>
                  <a:gd name="T13" fmla="*/ 7 h 57"/>
                  <a:gd name="T14" fmla="*/ 5 w 24"/>
                  <a:gd name="T15" fmla="*/ 5 h 57"/>
                  <a:gd name="T16" fmla="*/ 12 w 24"/>
                  <a:gd name="T17" fmla="*/ 3 h 57"/>
                  <a:gd name="T18" fmla="*/ 17 w 24"/>
                  <a:gd name="T19" fmla="*/ 5 h 57"/>
                  <a:gd name="T20" fmla="*/ 22 w 24"/>
                  <a:gd name="T21" fmla="*/ 7 h 57"/>
                  <a:gd name="T22" fmla="*/ 22 w 24"/>
                  <a:gd name="T23" fmla="*/ 5 h 57"/>
                  <a:gd name="T24" fmla="*/ 24 w 24"/>
                  <a:gd name="T25" fmla="*/ 3 h 57"/>
                  <a:gd name="T26" fmla="*/ 0 w 24"/>
                  <a:gd name="T27" fmla="*/ 53 h 57"/>
                  <a:gd name="T28" fmla="*/ 5 w 24"/>
                  <a:gd name="T29" fmla="*/ 55 h 57"/>
                  <a:gd name="T30" fmla="*/ 12 w 24"/>
                  <a:gd name="T31" fmla="*/ 57 h 57"/>
                  <a:gd name="T32" fmla="*/ 17 w 24"/>
                  <a:gd name="T33" fmla="*/ 55 h 57"/>
                  <a:gd name="T34" fmla="*/ 22 w 24"/>
                  <a:gd name="T35" fmla="*/ 53 h 57"/>
                  <a:gd name="T36" fmla="*/ 22 w 24"/>
                  <a:gd name="T37" fmla="*/ 52 h 57"/>
                  <a:gd name="T38" fmla="*/ 22 w 24"/>
                  <a:gd name="T39" fmla="*/ 50 h 57"/>
                  <a:gd name="T40" fmla="*/ 17 w 24"/>
                  <a:gd name="T41" fmla="*/ 52 h 57"/>
                  <a:gd name="T42" fmla="*/ 12 w 24"/>
                  <a:gd name="T43" fmla="*/ 53 h 57"/>
                  <a:gd name="T44" fmla="*/ 5 w 24"/>
                  <a:gd name="T45" fmla="*/ 52 h 57"/>
                  <a:gd name="T46" fmla="*/ 2 w 24"/>
                  <a:gd name="T47" fmla="*/ 50 h 57"/>
                  <a:gd name="T48" fmla="*/ 0 w 24"/>
                  <a:gd name="T49" fmla="*/ 52 h 57"/>
                  <a:gd name="T50" fmla="*/ 0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7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5" y="55"/>
                    </a:lnTo>
                    <a:lnTo>
                      <a:pt x="12" y="57"/>
                    </a:lnTo>
                    <a:lnTo>
                      <a:pt x="17" y="55"/>
                    </a:lnTo>
                    <a:lnTo>
                      <a:pt x="22" y="53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3"/>
                    </a:lnTo>
                    <a:lnTo>
                      <a:pt x="5" y="52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4" name="Freeform 177"/>
              <p:cNvSpPr>
                <a:spLocks noEditPoints="1"/>
              </p:cNvSpPr>
              <p:nvPr/>
            </p:nvSpPr>
            <p:spPr bwMode="auto">
              <a:xfrm>
                <a:off x="3636" y="2621"/>
                <a:ext cx="22" cy="53"/>
              </a:xfrm>
              <a:custGeom>
                <a:avLst/>
                <a:gdLst>
                  <a:gd name="T0" fmla="*/ 22 w 22"/>
                  <a:gd name="T1" fmla="*/ 3 h 53"/>
                  <a:gd name="T2" fmla="*/ 17 w 22"/>
                  <a:gd name="T3" fmla="*/ 1 h 53"/>
                  <a:gd name="T4" fmla="*/ 12 w 22"/>
                  <a:gd name="T5" fmla="*/ 0 h 53"/>
                  <a:gd name="T6" fmla="*/ 5 w 22"/>
                  <a:gd name="T7" fmla="*/ 1 h 53"/>
                  <a:gd name="T8" fmla="*/ 0 w 22"/>
                  <a:gd name="T9" fmla="*/ 3 h 53"/>
                  <a:gd name="T10" fmla="*/ 0 w 22"/>
                  <a:gd name="T11" fmla="*/ 5 h 53"/>
                  <a:gd name="T12" fmla="*/ 2 w 22"/>
                  <a:gd name="T13" fmla="*/ 7 h 53"/>
                  <a:gd name="T14" fmla="*/ 5 w 22"/>
                  <a:gd name="T15" fmla="*/ 5 h 53"/>
                  <a:gd name="T16" fmla="*/ 12 w 22"/>
                  <a:gd name="T17" fmla="*/ 3 h 53"/>
                  <a:gd name="T18" fmla="*/ 17 w 22"/>
                  <a:gd name="T19" fmla="*/ 5 h 53"/>
                  <a:gd name="T20" fmla="*/ 22 w 22"/>
                  <a:gd name="T21" fmla="*/ 7 h 53"/>
                  <a:gd name="T22" fmla="*/ 22 w 22"/>
                  <a:gd name="T23" fmla="*/ 5 h 53"/>
                  <a:gd name="T24" fmla="*/ 22 w 22"/>
                  <a:gd name="T25" fmla="*/ 3 h 53"/>
                  <a:gd name="T26" fmla="*/ 0 w 22"/>
                  <a:gd name="T27" fmla="*/ 50 h 53"/>
                  <a:gd name="T28" fmla="*/ 5 w 22"/>
                  <a:gd name="T29" fmla="*/ 51 h 53"/>
                  <a:gd name="T30" fmla="*/ 12 w 22"/>
                  <a:gd name="T31" fmla="*/ 53 h 53"/>
                  <a:gd name="T32" fmla="*/ 17 w 22"/>
                  <a:gd name="T33" fmla="*/ 51 h 53"/>
                  <a:gd name="T34" fmla="*/ 22 w 22"/>
                  <a:gd name="T35" fmla="*/ 50 h 53"/>
                  <a:gd name="T36" fmla="*/ 22 w 22"/>
                  <a:gd name="T37" fmla="*/ 48 h 53"/>
                  <a:gd name="T38" fmla="*/ 21 w 22"/>
                  <a:gd name="T39" fmla="*/ 46 h 53"/>
                  <a:gd name="T40" fmla="*/ 17 w 22"/>
                  <a:gd name="T41" fmla="*/ 48 h 53"/>
                  <a:gd name="T42" fmla="*/ 12 w 22"/>
                  <a:gd name="T43" fmla="*/ 50 h 53"/>
                  <a:gd name="T44" fmla="*/ 7 w 22"/>
                  <a:gd name="T45" fmla="*/ 48 h 53"/>
                  <a:gd name="T46" fmla="*/ 2 w 22"/>
                  <a:gd name="T47" fmla="*/ 46 h 53"/>
                  <a:gd name="T48" fmla="*/ 2 w 22"/>
                  <a:gd name="T49" fmla="*/ 48 h 53"/>
                  <a:gd name="T50" fmla="*/ 0 w 22"/>
                  <a:gd name="T51" fmla="*/ 50 h 5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3"/>
                  <a:gd name="T80" fmla="*/ 22 w 22"/>
                  <a:gd name="T81" fmla="*/ 53 h 5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3">
                    <a:moveTo>
                      <a:pt x="22" y="3"/>
                    </a:moveTo>
                    <a:lnTo>
                      <a:pt x="17" y="1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2" y="3"/>
                    </a:lnTo>
                    <a:close/>
                    <a:moveTo>
                      <a:pt x="0" y="50"/>
                    </a:moveTo>
                    <a:lnTo>
                      <a:pt x="5" y="51"/>
                    </a:lnTo>
                    <a:lnTo>
                      <a:pt x="12" y="53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1" y="46"/>
                    </a:lnTo>
                    <a:lnTo>
                      <a:pt x="17" y="48"/>
                    </a:lnTo>
                    <a:lnTo>
                      <a:pt x="12" y="50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5" name="Freeform 178"/>
              <p:cNvSpPr>
                <a:spLocks noEditPoints="1"/>
              </p:cNvSpPr>
              <p:nvPr/>
            </p:nvSpPr>
            <p:spPr bwMode="auto">
              <a:xfrm>
                <a:off x="3636" y="2622"/>
                <a:ext cx="22" cy="50"/>
              </a:xfrm>
              <a:custGeom>
                <a:avLst/>
                <a:gdLst>
                  <a:gd name="T0" fmla="*/ 22 w 22"/>
                  <a:gd name="T1" fmla="*/ 4 h 50"/>
                  <a:gd name="T2" fmla="*/ 17 w 22"/>
                  <a:gd name="T3" fmla="*/ 2 h 50"/>
                  <a:gd name="T4" fmla="*/ 12 w 22"/>
                  <a:gd name="T5" fmla="*/ 0 h 50"/>
                  <a:gd name="T6" fmla="*/ 5 w 22"/>
                  <a:gd name="T7" fmla="*/ 2 h 50"/>
                  <a:gd name="T8" fmla="*/ 0 w 22"/>
                  <a:gd name="T9" fmla="*/ 4 h 50"/>
                  <a:gd name="T10" fmla="*/ 2 w 22"/>
                  <a:gd name="T11" fmla="*/ 6 h 50"/>
                  <a:gd name="T12" fmla="*/ 2 w 22"/>
                  <a:gd name="T13" fmla="*/ 7 h 50"/>
                  <a:gd name="T14" fmla="*/ 7 w 22"/>
                  <a:gd name="T15" fmla="*/ 6 h 50"/>
                  <a:gd name="T16" fmla="*/ 12 w 22"/>
                  <a:gd name="T17" fmla="*/ 4 h 50"/>
                  <a:gd name="T18" fmla="*/ 17 w 22"/>
                  <a:gd name="T19" fmla="*/ 6 h 50"/>
                  <a:gd name="T20" fmla="*/ 21 w 22"/>
                  <a:gd name="T21" fmla="*/ 7 h 50"/>
                  <a:gd name="T22" fmla="*/ 22 w 22"/>
                  <a:gd name="T23" fmla="*/ 6 h 50"/>
                  <a:gd name="T24" fmla="*/ 22 w 22"/>
                  <a:gd name="T25" fmla="*/ 4 h 50"/>
                  <a:gd name="T26" fmla="*/ 2 w 22"/>
                  <a:gd name="T27" fmla="*/ 47 h 50"/>
                  <a:gd name="T28" fmla="*/ 5 w 22"/>
                  <a:gd name="T29" fmla="*/ 49 h 50"/>
                  <a:gd name="T30" fmla="*/ 12 w 22"/>
                  <a:gd name="T31" fmla="*/ 50 h 50"/>
                  <a:gd name="T32" fmla="*/ 17 w 22"/>
                  <a:gd name="T33" fmla="*/ 49 h 50"/>
                  <a:gd name="T34" fmla="*/ 22 w 22"/>
                  <a:gd name="T35" fmla="*/ 47 h 50"/>
                  <a:gd name="T36" fmla="*/ 21 w 22"/>
                  <a:gd name="T37" fmla="*/ 45 h 50"/>
                  <a:gd name="T38" fmla="*/ 21 w 22"/>
                  <a:gd name="T39" fmla="*/ 44 h 50"/>
                  <a:gd name="T40" fmla="*/ 15 w 22"/>
                  <a:gd name="T41" fmla="*/ 45 h 50"/>
                  <a:gd name="T42" fmla="*/ 12 w 22"/>
                  <a:gd name="T43" fmla="*/ 47 h 50"/>
                  <a:gd name="T44" fmla="*/ 7 w 22"/>
                  <a:gd name="T45" fmla="*/ 45 h 50"/>
                  <a:gd name="T46" fmla="*/ 2 w 22"/>
                  <a:gd name="T47" fmla="*/ 44 h 50"/>
                  <a:gd name="T48" fmla="*/ 2 w 22"/>
                  <a:gd name="T49" fmla="*/ 45 h 50"/>
                  <a:gd name="T50" fmla="*/ 2 w 22"/>
                  <a:gd name="T51" fmla="*/ 47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0"/>
                  <a:gd name="T80" fmla="*/ 22 w 22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0">
                    <a:moveTo>
                      <a:pt x="22" y="4"/>
                    </a:moveTo>
                    <a:lnTo>
                      <a:pt x="17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1" y="7"/>
                    </a:lnTo>
                    <a:lnTo>
                      <a:pt x="22" y="6"/>
                    </a:lnTo>
                    <a:lnTo>
                      <a:pt x="22" y="4"/>
                    </a:lnTo>
                    <a:close/>
                    <a:moveTo>
                      <a:pt x="2" y="47"/>
                    </a:moveTo>
                    <a:lnTo>
                      <a:pt x="5" y="49"/>
                    </a:lnTo>
                    <a:lnTo>
                      <a:pt x="12" y="50"/>
                    </a:lnTo>
                    <a:lnTo>
                      <a:pt x="17" y="49"/>
                    </a:lnTo>
                    <a:lnTo>
                      <a:pt x="22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15" y="45"/>
                    </a:lnTo>
                    <a:lnTo>
                      <a:pt x="12" y="47"/>
                    </a:lnTo>
                    <a:lnTo>
                      <a:pt x="7" y="45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6" name="Freeform 179"/>
              <p:cNvSpPr>
                <a:spLocks noEditPoints="1"/>
              </p:cNvSpPr>
              <p:nvPr/>
            </p:nvSpPr>
            <p:spPr bwMode="auto">
              <a:xfrm>
                <a:off x="3638" y="2624"/>
                <a:ext cx="20" cy="47"/>
              </a:xfrm>
              <a:custGeom>
                <a:avLst/>
                <a:gdLst>
                  <a:gd name="T0" fmla="*/ 20 w 20"/>
                  <a:gd name="T1" fmla="*/ 4 h 47"/>
                  <a:gd name="T2" fmla="*/ 15 w 20"/>
                  <a:gd name="T3" fmla="*/ 2 h 47"/>
                  <a:gd name="T4" fmla="*/ 10 w 20"/>
                  <a:gd name="T5" fmla="*/ 0 h 47"/>
                  <a:gd name="T6" fmla="*/ 3 w 20"/>
                  <a:gd name="T7" fmla="*/ 2 h 47"/>
                  <a:gd name="T8" fmla="*/ 0 w 20"/>
                  <a:gd name="T9" fmla="*/ 4 h 47"/>
                  <a:gd name="T10" fmla="*/ 0 w 20"/>
                  <a:gd name="T11" fmla="*/ 5 h 47"/>
                  <a:gd name="T12" fmla="*/ 0 w 20"/>
                  <a:gd name="T13" fmla="*/ 7 h 47"/>
                  <a:gd name="T14" fmla="*/ 5 w 20"/>
                  <a:gd name="T15" fmla="*/ 5 h 47"/>
                  <a:gd name="T16" fmla="*/ 10 w 20"/>
                  <a:gd name="T17" fmla="*/ 4 h 47"/>
                  <a:gd name="T18" fmla="*/ 13 w 20"/>
                  <a:gd name="T19" fmla="*/ 5 h 47"/>
                  <a:gd name="T20" fmla="*/ 19 w 20"/>
                  <a:gd name="T21" fmla="*/ 7 h 47"/>
                  <a:gd name="T22" fmla="*/ 19 w 20"/>
                  <a:gd name="T23" fmla="*/ 5 h 47"/>
                  <a:gd name="T24" fmla="*/ 20 w 20"/>
                  <a:gd name="T25" fmla="*/ 4 h 47"/>
                  <a:gd name="T26" fmla="*/ 0 w 20"/>
                  <a:gd name="T27" fmla="*/ 43 h 47"/>
                  <a:gd name="T28" fmla="*/ 5 w 20"/>
                  <a:gd name="T29" fmla="*/ 45 h 47"/>
                  <a:gd name="T30" fmla="*/ 10 w 20"/>
                  <a:gd name="T31" fmla="*/ 47 h 47"/>
                  <a:gd name="T32" fmla="*/ 15 w 20"/>
                  <a:gd name="T33" fmla="*/ 45 h 47"/>
                  <a:gd name="T34" fmla="*/ 19 w 20"/>
                  <a:gd name="T35" fmla="*/ 43 h 47"/>
                  <a:gd name="T36" fmla="*/ 19 w 20"/>
                  <a:gd name="T37" fmla="*/ 42 h 47"/>
                  <a:gd name="T38" fmla="*/ 19 w 20"/>
                  <a:gd name="T39" fmla="*/ 40 h 47"/>
                  <a:gd name="T40" fmla="*/ 13 w 20"/>
                  <a:gd name="T41" fmla="*/ 42 h 47"/>
                  <a:gd name="T42" fmla="*/ 10 w 20"/>
                  <a:gd name="T43" fmla="*/ 43 h 47"/>
                  <a:gd name="T44" fmla="*/ 5 w 20"/>
                  <a:gd name="T45" fmla="*/ 42 h 47"/>
                  <a:gd name="T46" fmla="*/ 0 w 20"/>
                  <a:gd name="T47" fmla="*/ 40 h 47"/>
                  <a:gd name="T48" fmla="*/ 0 w 20"/>
                  <a:gd name="T49" fmla="*/ 42 h 47"/>
                  <a:gd name="T50" fmla="*/ 0 w 20"/>
                  <a:gd name="T51" fmla="*/ 43 h 4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7"/>
                  <a:gd name="T80" fmla="*/ 20 w 20"/>
                  <a:gd name="T81" fmla="*/ 47 h 4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7">
                    <a:moveTo>
                      <a:pt x="20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3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20" y="4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7"/>
                    </a:lnTo>
                    <a:lnTo>
                      <a:pt x="15" y="45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3" y="42"/>
                    </a:lnTo>
                    <a:lnTo>
                      <a:pt x="10" y="43"/>
                    </a:lnTo>
                    <a:lnTo>
                      <a:pt x="5" y="42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7" name="Freeform 180"/>
              <p:cNvSpPr>
                <a:spLocks noEditPoints="1"/>
              </p:cNvSpPr>
              <p:nvPr/>
            </p:nvSpPr>
            <p:spPr bwMode="auto">
              <a:xfrm>
                <a:off x="3638" y="2626"/>
                <a:ext cx="19" cy="43"/>
              </a:xfrm>
              <a:custGeom>
                <a:avLst/>
                <a:gdLst>
                  <a:gd name="T0" fmla="*/ 19 w 19"/>
                  <a:gd name="T1" fmla="*/ 3 h 43"/>
                  <a:gd name="T2" fmla="*/ 15 w 19"/>
                  <a:gd name="T3" fmla="*/ 2 h 43"/>
                  <a:gd name="T4" fmla="*/ 10 w 19"/>
                  <a:gd name="T5" fmla="*/ 0 h 43"/>
                  <a:gd name="T6" fmla="*/ 5 w 19"/>
                  <a:gd name="T7" fmla="*/ 2 h 43"/>
                  <a:gd name="T8" fmla="*/ 0 w 19"/>
                  <a:gd name="T9" fmla="*/ 3 h 43"/>
                  <a:gd name="T10" fmla="*/ 0 w 19"/>
                  <a:gd name="T11" fmla="*/ 5 h 43"/>
                  <a:gd name="T12" fmla="*/ 0 w 19"/>
                  <a:gd name="T13" fmla="*/ 7 h 43"/>
                  <a:gd name="T14" fmla="*/ 5 w 19"/>
                  <a:gd name="T15" fmla="*/ 5 h 43"/>
                  <a:gd name="T16" fmla="*/ 10 w 19"/>
                  <a:gd name="T17" fmla="*/ 3 h 43"/>
                  <a:gd name="T18" fmla="*/ 13 w 19"/>
                  <a:gd name="T19" fmla="*/ 5 h 43"/>
                  <a:gd name="T20" fmla="*/ 19 w 19"/>
                  <a:gd name="T21" fmla="*/ 7 h 43"/>
                  <a:gd name="T22" fmla="*/ 19 w 19"/>
                  <a:gd name="T23" fmla="*/ 5 h 43"/>
                  <a:gd name="T24" fmla="*/ 19 w 19"/>
                  <a:gd name="T25" fmla="*/ 3 h 43"/>
                  <a:gd name="T26" fmla="*/ 0 w 19"/>
                  <a:gd name="T27" fmla="*/ 40 h 43"/>
                  <a:gd name="T28" fmla="*/ 5 w 19"/>
                  <a:gd name="T29" fmla="*/ 41 h 43"/>
                  <a:gd name="T30" fmla="*/ 10 w 19"/>
                  <a:gd name="T31" fmla="*/ 43 h 43"/>
                  <a:gd name="T32" fmla="*/ 13 w 19"/>
                  <a:gd name="T33" fmla="*/ 41 h 43"/>
                  <a:gd name="T34" fmla="*/ 19 w 19"/>
                  <a:gd name="T35" fmla="*/ 40 h 43"/>
                  <a:gd name="T36" fmla="*/ 19 w 19"/>
                  <a:gd name="T37" fmla="*/ 38 h 43"/>
                  <a:gd name="T38" fmla="*/ 19 w 19"/>
                  <a:gd name="T39" fmla="*/ 36 h 43"/>
                  <a:gd name="T40" fmla="*/ 13 w 19"/>
                  <a:gd name="T41" fmla="*/ 38 h 43"/>
                  <a:gd name="T42" fmla="*/ 10 w 19"/>
                  <a:gd name="T43" fmla="*/ 38 h 43"/>
                  <a:gd name="T44" fmla="*/ 5 w 19"/>
                  <a:gd name="T45" fmla="*/ 38 h 43"/>
                  <a:gd name="T46" fmla="*/ 1 w 19"/>
                  <a:gd name="T47" fmla="*/ 36 h 43"/>
                  <a:gd name="T48" fmla="*/ 0 w 19"/>
                  <a:gd name="T49" fmla="*/ 38 h 43"/>
                  <a:gd name="T50" fmla="*/ 0 w 19"/>
                  <a:gd name="T51" fmla="*/ 40 h 4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3"/>
                  <a:gd name="T80" fmla="*/ 19 w 19"/>
                  <a:gd name="T81" fmla="*/ 43 h 4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3">
                    <a:moveTo>
                      <a:pt x="19" y="3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40"/>
                    </a:moveTo>
                    <a:lnTo>
                      <a:pt x="5" y="41"/>
                    </a:lnTo>
                    <a:lnTo>
                      <a:pt x="10" y="43"/>
                    </a:lnTo>
                    <a:lnTo>
                      <a:pt x="13" y="41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0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8" name="Freeform 181"/>
              <p:cNvSpPr>
                <a:spLocks noEditPoints="1"/>
              </p:cNvSpPr>
              <p:nvPr/>
            </p:nvSpPr>
            <p:spPr bwMode="auto">
              <a:xfrm>
                <a:off x="3638" y="2628"/>
                <a:ext cx="19" cy="39"/>
              </a:xfrm>
              <a:custGeom>
                <a:avLst/>
                <a:gdLst>
                  <a:gd name="T0" fmla="*/ 19 w 19"/>
                  <a:gd name="T1" fmla="*/ 3 h 39"/>
                  <a:gd name="T2" fmla="*/ 13 w 19"/>
                  <a:gd name="T3" fmla="*/ 1 h 39"/>
                  <a:gd name="T4" fmla="*/ 10 w 19"/>
                  <a:gd name="T5" fmla="*/ 0 h 39"/>
                  <a:gd name="T6" fmla="*/ 5 w 19"/>
                  <a:gd name="T7" fmla="*/ 1 h 39"/>
                  <a:gd name="T8" fmla="*/ 0 w 19"/>
                  <a:gd name="T9" fmla="*/ 3 h 39"/>
                  <a:gd name="T10" fmla="*/ 0 w 19"/>
                  <a:gd name="T11" fmla="*/ 5 h 39"/>
                  <a:gd name="T12" fmla="*/ 1 w 19"/>
                  <a:gd name="T13" fmla="*/ 6 h 39"/>
                  <a:gd name="T14" fmla="*/ 5 w 19"/>
                  <a:gd name="T15" fmla="*/ 5 h 39"/>
                  <a:gd name="T16" fmla="*/ 10 w 19"/>
                  <a:gd name="T17" fmla="*/ 3 h 39"/>
                  <a:gd name="T18" fmla="*/ 13 w 19"/>
                  <a:gd name="T19" fmla="*/ 5 h 39"/>
                  <a:gd name="T20" fmla="*/ 19 w 19"/>
                  <a:gd name="T21" fmla="*/ 6 h 39"/>
                  <a:gd name="T22" fmla="*/ 19 w 19"/>
                  <a:gd name="T23" fmla="*/ 5 h 39"/>
                  <a:gd name="T24" fmla="*/ 19 w 19"/>
                  <a:gd name="T25" fmla="*/ 3 h 39"/>
                  <a:gd name="T26" fmla="*/ 0 w 19"/>
                  <a:gd name="T27" fmla="*/ 36 h 39"/>
                  <a:gd name="T28" fmla="*/ 5 w 19"/>
                  <a:gd name="T29" fmla="*/ 38 h 39"/>
                  <a:gd name="T30" fmla="*/ 10 w 19"/>
                  <a:gd name="T31" fmla="*/ 39 h 39"/>
                  <a:gd name="T32" fmla="*/ 13 w 19"/>
                  <a:gd name="T33" fmla="*/ 38 h 39"/>
                  <a:gd name="T34" fmla="*/ 19 w 19"/>
                  <a:gd name="T35" fmla="*/ 36 h 39"/>
                  <a:gd name="T36" fmla="*/ 19 w 19"/>
                  <a:gd name="T37" fmla="*/ 34 h 39"/>
                  <a:gd name="T38" fmla="*/ 17 w 19"/>
                  <a:gd name="T39" fmla="*/ 32 h 39"/>
                  <a:gd name="T40" fmla="*/ 13 w 19"/>
                  <a:gd name="T41" fmla="*/ 34 h 39"/>
                  <a:gd name="T42" fmla="*/ 10 w 19"/>
                  <a:gd name="T43" fmla="*/ 34 h 39"/>
                  <a:gd name="T44" fmla="*/ 5 w 19"/>
                  <a:gd name="T45" fmla="*/ 34 h 39"/>
                  <a:gd name="T46" fmla="*/ 1 w 19"/>
                  <a:gd name="T47" fmla="*/ 32 h 39"/>
                  <a:gd name="T48" fmla="*/ 1 w 19"/>
                  <a:gd name="T49" fmla="*/ 34 h 39"/>
                  <a:gd name="T50" fmla="*/ 0 w 19"/>
                  <a:gd name="T51" fmla="*/ 36 h 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9"/>
                  <a:gd name="T80" fmla="*/ 19 w 19"/>
                  <a:gd name="T81" fmla="*/ 39 h 3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9">
                    <a:moveTo>
                      <a:pt x="19" y="3"/>
                    </a:moveTo>
                    <a:lnTo>
                      <a:pt x="13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36"/>
                    </a:moveTo>
                    <a:lnTo>
                      <a:pt x="5" y="38"/>
                    </a:lnTo>
                    <a:lnTo>
                      <a:pt x="10" y="39"/>
                    </a:lnTo>
                    <a:lnTo>
                      <a:pt x="13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7" y="32"/>
                    </a:lnTo>
                    <a:lnTo>
                      <a:pt x="13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2"/>
                    </a:lnTo>
                    <a:lnTo>
                      <a:pt x="1" y="34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9" name="Freeform 182"/>
              <p:cNvSpPr>
                <a:spLocks noEditPoints="1"/>
              </p:cNvSpPr>
              <p:nvPr/>
            </p:nvSpPr>
            <p:spPr bwMode="auto">
              <a:xfrm>
                <a:off x="3638" y="2629"/>
                <a:ext cx="19" cy="35"/>
              </a:xfrm>
              <a:custGeom>
                <a:avLst/>
                <a:gdLst>
                  <a:gd name="T0" fmla="*/ 19 w 19"/>
                  <a:gd name="T1" fmla="*/ 4 h 35"/>
                  <a:gd name="T2" fmla="*/ 13 w 19"/>
                  <a:gd name="T3" fmla="*/ 2 h 35"/>
                  <a:gd name="T4" fmla="*/ 10 w 19"/>
                  <a:gd name="T5" fmla="*/ 0 h 35"/>
                  <a:gd name="T6" fmla="*/ 5 w 19"/>
                  <a:gd name="T7" fmla="*/ 2 h 35"/>
                  <a:gd name="T8" fmla="*/ 0 w 19"/>
                  <a:gd name="T9" fmla="*/ 4 h 35"/>
                  <a:gd name="T10" fmla="*/ 1 w 19"/>
                  <a:gd name="T11" fmla="*/ 5 h 35"/>
                  <a:gd name="T12" fmla="*/ 1 w 19"/>
                  <a:gd name="T13" fmla="*/ 7 h 35"/>
                  <a:gd name="T14" fmla="*/ 5 w 19"/>
                  <a:gd name="T15" fmla="*/ 5 h 35"/>
                  <a:gd name="T16" fmla="*/ 10 w 19"/>
                  <a:gd name="T17" fmla="*/ 4 h 35"/>
                  <a:gd name="T18" fmla="*/ 13 w 19"/>
                  <a:gd name="T19" fmla="*/ 5 h 35"/>
                  <a:gd name="T20" fmla="*/ 17 w 19"/>
                  <a:gd name="T21" fmla="*/ 7 h 35"/>
                  <a:gd name="T22" fmla="*/ 19 w 19"/>
                  <a:gd name="T23" fmla="*/ 5 h 35"/>
                  <a:gd name="T24" fmla="*/ 19 w 19"/>
                  <a:gd name="T25" fmla="*/ 4 h 35"/>
                  <a:gd name="T26" fmla="*/ 1 w 19"/>
                  <a:gd name="T27" fmla="*/ 33 h 35"/>
                  <a:gd name="T28" fmla="*/ 5 w 19"/>
                  <a:gd name="T29" fmla="*/ 35 h 35"/>
                  <a:gd name="T30" fmla="*/ 10 w 19"/>
                  <a:gd name="T31" fmla="*/ 35 h 35"/>
                  <a:gd name="T32" fmla="*/ 13 w 19"/>
                  <a:gd name="T33" fmla="*/ 35 h 35"/>
                  <a:gd name="T34" fmla="*/ 19 w 19"/>
                  <a:gd name="T35" fmla="*/ 33 h 35"/>
                  <a:gd name="T36" fmla="*/ 17 w 19"/>
                  <a:gd name="T37" fmla="*/ 31 h 35"/>
                  <a:gd name="T38" fmla="*/ 17 w 19"/>
                  <a:gd name="T39" fmla="*/ 30 h 35"/>
                  <a:gd name="T40" fmla="*/ 13 w 19"/>
                  <a:gd name="T41" fmla="*/ 31 h 35"/>
                  <a:gd name="T42" fmla="*/ 10 w 19"/>
                  <a:gd name="T43" fmla="*/ 31 h 35"/>
                  <a:gd name="T44" fmla="*/ 5 w 19"/>
                  <a:gd name="T45" fmla="*/ 31 h 35"/>
                  <a:gd name="T46" fmla="*/ 1 w 19"/>
                  <a:gd name="T47" fmla="*/ 30 h 35"/>
                  <a:gd name="T48" fmla="*/ 1 w 19"/>
                  <a:gd name="T49" fmla="*/ 31 h 35"/>
                  <a:gd name="T50" fmla="*/ 1 w 19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4"/>
                    </a:move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3" y="5"/>
                    </a:lnTo>
                    <a:lnTo>
                      <a:pt x="17" y="7"/>
                    </a:lnTo>
                    <a:lnTo>
                      <a:pt x="19" y="5"/>
                    </a:lnTo>
                    <a:lnTo>
                      <a:pt x="19" y="4"/>
                    </a:lnTo>
                    <a:close/>
                    <a:moveTo>
                      <a:pt x="1" y="33"/>
                    </a:moveTo>
                    <a:lnTo>
                      <a:pt x="5" y="35"/>
                    </a:lnTo>
                    <a:lnTo>
                      <a:pt x="10" y="35"/>
                    </a:lnTo>
                    <a:lnTo>
                      <a:pt x="13" y="35"/>
                    </a:lnTo>
                    <a:lnTo>
                      <a:pt x="19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3" y="31"/>
                    </a:lnTo>
                    <a:lnTo>
                      <a:pt x="10" y="31"/>
                    </a:lnTo>
                    <a:lnTo>
                      <a:pt x="5" y="31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0" name="Freeform 183"/>
              <p:cNvSpPr>
                <a:spLocks noEditPoints="1"/>
              </p:cNvSpPr>
              <p:nvPr/>
            </p:nvSpPr>
            <p:spPr bwMode="auto">
              <a:xfrm>
                <a:off x="3639" y="2631"/>
                <a:ext cx="18" cy="31"/>
              </a:xfrm>
              <a:custGeom>
                <a:avLst/>
                <a:gdLst>
                  <a:gd name="T0" fmla="*/ 18 w 18"/>
                  <a:gd name="T1" fmla="*/ 3 h 31"/>
                  <a:gd name="T2" fmla="*/ 12 w 18"/>
                  <a:gd name="T3" fmla="*/ 2 h 31"/>
                  <a:gd name="T4" fmla="*/ 9 w 18"/>
                  <a:gd name="T5" fmla="*/ 0 h 31"/>
                  <a:gd name="T6" fmla="*/ 4 w 18"/>
                  <a:gd name="T7" fmla="*/ 2 h 31"/>
                  <a:gd name="T8" fmla="*/ 0 w 18"/>
                  <a:gd name="T9" fmla="*/ 3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5 h 31"/>
                  <a:gd name="T16" fmla="*/ 9 w 18"/>
                  <a:gd name="T17" fmla="*/ 3 h 31"/>
                  <a:gd name="T18" fmla="*/ 12 w 18"/>
                  <a:gd name="T19" fmla="*/ 5 h 31"/>
                  <a:gd name="T20" fmla="*/ 16 w 18"/>
                  <a:gd name="T21" fmla="*/ 7 h 31"/>
                  <a:gd name="T22" fmla="*/ 16 w 18"/>
                  <a:gd name="T23" fmla="*/ 5 h 31"/>
                  <a:gd name="T24" fmla="*/ 18 w 18"/>
                  <a:gd name="T25" fmla="*/ 3 h 31"/>
                  <a:gd name="T26" fmla="*/ 0 w 18"/>
                  <a:gd name="T27" fmla="*/ 29 h 31"/>
                  <a:gd name="T28" fmla="*/ 4 w 18"/>
                  <a:gd name="T29" fmla="*/ 31 h 31"/>
                  <a:gd name="T30" fmla="*/ 9 w 18"/>
                  <a:gd name="T31" fmla="*/ 31 h 31"/>
                  <a:gd name="T32" fmla="*/ 12 w 18"/>
                  <a:gd name="T33" fmla="*/ 31 h 31"/>
                  <a:gd name="T34" fmla="*/ 16 w 18"/>
                  <a:gd name="T35" fmla="*/ 29 h 31"/>
                  <a:gd name="T36" fmla="*/ 16 w 18"/>
                  <a:gd name="T37" fmla="*/ 28 h 31"/>
                  <a:gd name="T38" fmla="*/ 16 w 18"/>
                  <a:gd name="T39" fmla="*/ 26 h 31"/>
                  <a:gd name="T40" fmla="*/ 12 w 18"/>
                  <a:gd name="T41" fmla="*/ 28 h 31"/>
                  <a:gd name="T42" fmla="*/ 9 w 18"/>
                  <a:gd name="T43" fmla="*/ 28 h 31"/>
                  <a:gd name="T44" fmla="*/ 4 w 18"/>
                  <a:gd name="T45" fmla="*/ 28 h 31"/>
                  <a:gd name="T46" fmla="*/ 0 w 18"/>
                  <a:gd name="T47" fmla="*/ 26 h 31"/>
                  <a:gd name="T48" fmla="*/ 0 w 18"/>
                  <a:gd name="T49" fmla="*/ 28 h 31"/>
                  <a:gd name="T50" fmla="*/ 0 w 18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3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8" y="3"/>
                    </a:lnTo>
                    <a:close/>
                    <a:moveTo>
                      <a:pt x="0" y="29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6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1" name="Freeform 184"/>
              <p:cNvSpPr>
                <a:spLocks noEditPoints="1"/>
              </p:cNvSpPr>
              <p:nvPr/>
            </p:nvSpPr>
            <p:spPr bwMode="auto">
              <a:xfrm>
                <a:off x="3639" y="2633"/>
                <a:ext cx="16" cy="27"/>
              </a:xfrm>
              <a:custGeom>
                <a:avLst/>
                <a:gdLst>
                  <a:gd name="T0" fmla="*/ 16 w 16"/>
                  <a:gd name="T1" fmla="*/ 3 h 27"/>
                  <a:gd name="T2" fmla="*/ 12 w 16"/>
                  <a:gd name="T3" fmla="*/ 1 h 27"/>
                  <a:gd name="T4" fmla="*/ 9 w 16"/>
                  <a:gd name="T5" fmla="*/ 0 h 27"/>
                  <a:gd name="T6" fmla="*/ 4 w 16"/>
                  <a:gd name="T7" fmla="*/ 1 h 27"/>
                  <a:gd name="T8" fmla="*/ 0 w 16"/>
                  <a:gd name="T9" fmla="*/ 3 h 27"/>
                  <a:gd name="T10" fmla="*/ 0 w 16"/>
                  <a:gd name="T11" fmla="*/ 5 h 27"/>
                  <a:gd name="T12" fmla="*/ 0 w 16"/>
                  <a:gd name="T13" fmla="*/ 7 h 27"/>
                  <a:gd name="T14" fmla="*/ 4 w 16"/>
                  <a:gd name="T15" fmla="*/ 5 h 27"/>
                  <a:gd name="T16" fmla="*/ 9 w 16"/>
                  <a:gd name="T17" fmla="*/ 3 h 27"/>
                  <a:gd name="T18" fmla="*/ 12 w 16"/>
                  <a:gd name="T19" fmla="*/ 5 h 27"/>
                  <a:gd name="T20" fmla="*/ 16 w 16"/>
                  <a:gd name="T21" fmla="*/ 7 h 27"/>
                  <a:gd name="T22" fmla="*/ 16 w 16"/>
                  <a:gd name="T23" fmla="*/ 5 h 27"/>
                  <a:gd name="T24" fmla="*/ 16 w 16"/>
                  <a:gd name="T25" fmla="*/ 3 h 27"/>
                  <a:gd name="T26" fmla="*/ 0 w 16"/>
                  <a:gd name="T27" fmla="*/ 26 h 27"/>
                  <a:gd name="T28" fmla="*/ 4 w 16"/>
                  <a:gd name="T29" fmla="*/ 27 h 27"/>
                  <a:gd name="T30" fmla="*/ 9 w 16"/>
                  <a:gd name="T31" fmla="*/ 27 h 27"/>
                  <a:gd name="T32" fmla="*/ 12 w 16"/>
                  <a:gd name="T33" fmla="*/ 27 h 27"/>
                  <a:gd name="T34" fmla="*/ 16 w 16"/>
                  <a:gd name="T35" fmla="*/ 26 h 27"/>
                  <a:gd name="T36" fmla="*/ 16 w 16"/>
                  <a:gd name="T37" fmla="*/ 24 h 27"/>
                  <a:gd name="T38" fmla="*/ 16 w 16"/>
                  <a:gd name="T39" fmla="*/ 22 h 27"/>
                  <a:gd name="T40" fmla="*/ 12 w 16"/>
                  <a:gd name="T41" fmla="*/ 24 h 27"/>
                  <a:gd name="T42" fmla="*/ 9 w 16"/>
                  <a:gd name="T43" fmla="*/ 24 h 27"/>
                  <a:gd name="T44" fmla="*/ 4 w 16"/>
                  <a:gd name="T45" fmla="*/ 24 h 27"/>
                  <a:gd name="T46" fmla="*/ 0 w 16"/>
                  <a:gd name="T47" fmla="*/ 22 h 27"/>
                  <a:gd name="T48" fmla="*/ 0 w 16"/>
                  <a:gd name="T49" fmla="*/ 24 h 27"/>
                  <a:gd name="T50" fmla="*/ 0 w 16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7"/>
                  <a:gd name="T80" fmla="*/ 16 w 16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7">
                    <a:moveTo>
                      <a:pt x="16" y="3"/>
                    </a:moveTo>
                    <a:lnTo>
                      <a:pt x="12" y="1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9" y="27"/>
                    </a:lnTo>
                    <a:lnTo>
                      <a:pt x="12" y="27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2" name="Freeform 185"/>
              <p:cNvSpPr>
                <a:spLocks noEditPoints="1"/>
              </p:cNvSpPr>
              <p:nvPr/>
            </p:nvSpPr>
            <p:spPr bwMode="auto">
              <a:xfrm>
                <a:off x="3639" y="2634"/>
                <a:ext cx="16" cy="25"/>
              </a:xfrm>
              <a:custGeom>
                <a:avLst/>
                <a:gdLst>
                  <a:gd name="T0" fmla="*/ 16 w 16"/>
                  <a:gd name="T1" fmla="*/ 4 h 25"/>
                  <a:gd name="T2" fmla="*/ 12 w 16"/>
                  <a:gd name="T3" fmla="*/ 2 h 25"/>
                  <a:gd name="T4" fmla="*/ 9 w 16"/>
                  <a:gd name="T5" fmla="*/ 0 h 25"/>
                  <a:gd name="T6" fmla="*/ 4 w 16"/>
                  <a:gd name="T7" fmla="*/ 2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9 h 25"/>
                  <a:gd name="T14" fmla="*/ 4 w 16"/>
                  <a:gd name="T15" fmla="*/ 6 h 25"/>
                  <a:gd name="T16" fmla="*/ 9 w 16"/>
                  <a:gd name="T17" fmla="*/ 4 h 25"/>
                  <a:gd name="T18" fmla="*/ 12 w 16"/>
                  <a:gd name="T19" fmla="*/ 6 h 25"/>
                  <a:gd name="T20" fmla="*/ 16 w 16"/>
                  <a:gd name="T21" fmla="*/ 9 h 25"/>
                  <a:gd name="T22" fmla="*/ 16 w 16"/>
                  <a:gd name="T23" fmla="*/ 6 h 25"/>
                  <a:gd name="T24" fmla="*/ 16 w 16"/>
                  <a:gd name="T25" fmla="*/ 4 h 25"/>
                  <a:gd name="T26" fmla="*/ 0 w 16"/>
                  <a:gd name="T27" fmla="*/ 23 h 25"/>
                  <a:gd name="T28" fmla="*/ 4 w 16"/>
                  <a:gd name="T29" fmla="*/ 25 h 25"/>
                  <a:gd name="T30" fmla="*/ 9 w 16"/>
                  <a:gd name="T31" fmla="*/ 25 h 25"/>
                  <a:gd name="T32" fmla="*/ 12 w 16"/>
                  <a:gd name="T33" fmla="*/ 25 h 25"/>
                  <a:gd name="T34" fmla="*/ 16 w 16"/>
                  <a:gd name="T35" fmla="*/ 23 h 25"/>
                  <a:gd name="T36" fmla="*/ 16 w 16"/>
                  <a:gd name="T37" fmla="*/ 21 h 25"/>
                  <a:gd name="T38" fmla="*/ 16 w 16"/>
                  <a:gd name="T39" fmla="*/ 18 h 25"/>
                  <a:gd name="T40" fmla="*/ 12 w 16"/>
                  <a:gd name="T41" fmla="*/ 21 h 25"/>
                  <a:gd name="T42" fmla="*/ 9 w 16"/>
                  <a:gd name="T43" fmla="*/ 21 h 25"/>
                  <a:gd name="T44" fmla="*/ 4 w 16"/>
                  <a:gd name="T45" fmla="*/ 21 h 25"/>
                  <a:gd name="T46" fmla="*/ 0 w 16"/>
                  <a:gd name="T47" fmla="*/ 18 h 25"/>
                  <a:gd name="T48" fmla="*/ 0 w 16"/>
                  <a:gd name="T49" fmla="*/ 21 h 25"/>
                  <a:gd name="T50" fmla="*/ 0 w 16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5"/>
                  <a:gd name="T80" fmla="*/ 16 w 16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5">
                    <a:moveTo>
                      <a:pt x="16" y="4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6" y="4"/>
                    </a:lnTo>
                    <a:close/>
                    <a:moveTo>
                      <a:pt x="0" y="23"/>
                    </a:moveTo>
                    <a:lnTo>
                      <a:pt x="4" y="25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16" y="21"/>
                    </a:lnTo>
                    <a:lnTo>
                      <a:pt x="16" y="18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4" y="21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3" name="Freeform 186"/>
              <p:cNvSpPr>
                <a:spLocks noEditPoints="1"/>
              </p:cNvSpPr>
              <p:nvPr/>
            </p:nvSpPr>
            <p:spPr bwMode="auto">
              <a:xfrm>
                <a:off x="3639" y="2636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2 h 21"/>
                  <a:gd name="T4" fmla="*/ 9 w 16"/>
                  <a:gd name="T5" fmla="*/ 0 h 21"/>
                  <a:gd name="T6" fmla="*/ 4 w 16"/>
                  <a:gd name="T7" fmla="*/ 2 h 21"/>
                  <a:gd name="T8" fmla="*/ 0 w 16"/>
                  <a:gd name="T9" fmla="*/ 4 h 21"/>
                  <a:gd name="T10" fmla="*/ 0 w 16"/>
                  <a:gd name="T11" fmla="*/ 11 h 21"/>
                  <a:gd name="T12" fmla="*/ 0 w 16"/>
                  <a:gd name="T13" fmla="*/ 19 h 21"/>
                  <a:gd name="T14" fmla="*/ 4 w 16"/>
                  <a:gd name="T15" fmla="*/ 21 h 21"/>
                  <a:gd name="T16" fmla="*/ 9 w 16"/>
                  <a:gd name="T17" fmla="*/ 21 h 21"/>
                  <a:gd name="T18" fmla="*/ 12 w 16"/>
                  <a:gd name="T19" fmla="*/ 21 h 21"/>
                  <a:gd name="T20" fmla="*/ 16 w 16"/>
                  <a:gd name="T21" fmla="*/ 19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4 w 16"/>
                  <a:gd name="T29" fmla="*/ 14 h 21"/>
                  <a:gd name="T30" fmla="*/ 12 w 16"/>
                  <a:gd name="T31" fmla="*/ 16 h 21"/>
                  <a:gd name="T32" fmla="*/ 11 w 16"/>
                  <a:gd name="T33" fmla="*/ 17 h 21"/>
                  <a:gd name="T34" fmla="*/ 9 w 16"/>
                  <a:gd name="T35" fmla="*/ 17 h 21"/>
                  <a:gd name="T36" fmla="*/ 5 w 16"/>
                  <a:gd name="T37" fmla="*/ 17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9 h 21"/>
                  <a:gd name="T46" fmla="*/ 4 w 16"/>
                  <a:gd name="T47" fmla="*/ 7 h 21"/>
                  <a:gd name="T48" fmla="*/ 5 w 16"/>
                  <a:gd name="T49" fmla="*/ 5 h 21"/>
                  <a:gd name="T50" fmla="*/ 9 w 16"/>
                  <a:gd name="T51" fmla="*/ 4 h 21"/>
                  <a:gd name="T52" fmla="*/ 11 w 16"/>
                  <a:gd name="T53" fmla="*/ 5 h 21"/>
                  <a:gd name="T54" fmla="*/ 12 w 16"/>
                  <a:gd name="T55" fmla="*/ 7 h 21"/>
                  <a:gd name="T56" fmla="*/ 14 w 16"/>
                  <a:gd name="T57" fmla="*/ 9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2" y="21"/>
                    </a:lnTo>
                    <a:lnTo>
                      <a:pt x="16" y="19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4" y="14"/>
                    </a:lnTo>
                    <a:lnTo>
                      <a:pt x="12" y="16"/>
                    </a:lnTo>
                    <a:lnTo>
                      <a:pt x="11" y="17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4" name="Freeform 187"/>
              <p:cNvSpPr>
                <a:spLocks noEditPoints="1"/>
              </p:cNvSpPr>
              <p:nvPr/>
            </p:nvSpPr>
            <p:spPr bwMode="auto">
              <a:xfrm>
                <a:off x="3639" y="2638"/>
                <a:ext cx="16" cy="17"/>
              </a:xfrm>
              <a:custGeom>
                <a:avLst/>
                <a:gdLst>
                  <a:gd name="T0" fmla="*/ 16 w 16"/>
                  <a:gd name="T1" fmla="*/ 5 h 17"/>
                  <a:gd name="T2" fmla="*/ 12 w 16"/>
                  <a:gd name="T3" fmla="*/ 2 h 17"/>
                  <a:gd name="T4" fmla="*/ 9 w 16"/>
                  <a:gd name="T5" fmla="*/ 0 h 17"/>
                  <a:gd name="T6" fmla="*/ 4 w 16"/>
                  <a:gd name="T7" fmla="*/ 2 h 17"/>
                  <a:gd name="T8" fmla="*/ 0 w 16"/>
                  <a:gd name="T9" fmla="*/ 5 h 17"/>
                  <a:gd name="T10" fmla="*/ 0 w 16"/>
                  <a:gd name="T11" fmla="*/ 9 h 17"/>
                  <a:gd name="T12" fmla="*/ 0 w 16"/>
                  <a:gd name="T13" fmla="*/ 14 h 17"/>
                  <a:gd name="T14" fmla="*/ 4 w 16"/>
                  <a:gd name="T15" fmla="*/ 17 h 17"/>
                  <a:gd name="T16" fmla="*/ 9 w 16"/>
                  <a:gd name="T17" fmla="*/ 17 h 17"/>
                  <a:gd name="T18" fmla="*/ 12 w 16"/>
                  <a:gd name="T19" fmla="*/ 17 h 17"/>
                  <a:gd name="T20" fmla="*/ 16 w 16"/>
                  <a:gd name="T21" fmla="*/ 14 h 17"/>
                  <a:gd name="T22" fmla="*/ 16 w 16"/>
                  <a:gd name="T23" fmla="*/ 9 h 17"/>
                  <a:gd name="T24" fmla="*/ 16 w 16"/>
                  <a:gd name="T25" fmla="*/ 5 h 17"/>
                  <a:gd name="T26" fmla="*/ 14 w 16"/>
                  <a:gd name="T27" fmla="*/ 9 h 17"/>
                  <a:gd name="T28" fmla="*/ 12 w 16"/>
                  <a:gd name="T29" fmla="*/ 14 h 17"/>
                  <a:gd name="T30" fmla="*/ 9 w 16"/>
                  <a:gd name="T31" fmla="*/ 14 h 17"/>
                  <a:gd name="T32" fmla="*/ 4 w 16"/>
                  <a:gd name="T33" fmla="*/ 14 h 17"/>
                  <a:gd name="T34" fmla="*/ 4 w 16"/>
                  <a:gd name="T35" fmla="*/ 9 h 17"/>
                  <a:gd name="T36" fmla="*/ 4 w 16"/>
                  <a:gd name="T37" fmla="*/ 5 h 17"/>
                  <a:gd name="T38" fmla="*/ 9 w 16"/>
                  <a:gd name="T39" fmla="*/ 3 h 17"/>
                  <a:gd name="T40" fmla="*/ 12 w 16"/>
                  <a:gd name="T41" fmla="*/ 5 h 17"/>
                  <a:gd name="T42" fmla="*/ 14 w 16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6"/>
                  <a:gd name="T67" fmla="*/ 0 h 17"/>
                  <a:gd name="T68" fmla="*/ 16 w 16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6" h="17">
                    <a:moveTo>
                      <a:pt x="16" y="5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4"/>
                    </a:lnTo>
                    <a:lnTo>
                      <a:pt x="16" y="9"/>
                    </a:lnTo>
                    <a:lnTo>
                      <a:pt x="16" y="5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5" name="Freeform 188"/>
              <p:cNvSpPr>
                <a:spLocks noEditPoints="1"/>
              </p:cNvSpPr>
              <p:nvPr/>
            </p:nvSpPr>
            <p:spPr bwMode="auto">
              <a:xfrm>
                <a:off x="3641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2 w 14"/>
                  <a:gd name="T3" fmla="*/ 5 h 13"/>
                  <a:gd name="T4" fmla="*/ 10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3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7 h 13"/>
                  <a:gd name="T18" fmla="*/ 0 w 14"/>
                  <a:gd name="T19" fmla="*/ 10 h 13"/>
                  <a:gd name="T20" fmla="*/ 2 w 14"/>
                  <a:gd name="T21" fmla="*/ 12 h 13"/>
                  <a:gd name="T22" fmla="*/ 3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0 w 14"/>
                  <a:gd name="T29" fmla="*/ 12 h 13"/>
                  <a:gd name="T30" fmla="*/ 12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9 w 14"/>
                  <a:gd name="T37" fmla="*/ 10 h 13"/>
                  <a:gd name="T38" fmla="*/ 7 w 14"/>
                  <a:gd name="T39" fmla="*/ 10 h 13"/>
                  <a:gd name="T40" fmla="*/ 3 w 14"/>
                  <a:gd name="T41" fmla="*/ 10 h 13"/>
                  <a:gd name="T42" fmla="*/ 3 w 14"/>
                  <a:gd name="T43" fmla="*/ 7 h 13"/>
                  <a:gd name="T44" fmla="*/ 3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2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6" name="Freeform 189"/>
              <p:cNvSpPr>
                <a:spLocks/>
              </p:cNvSpPr>
              <p:nvPr/>
            </p:nvSpPr>
            <p:spPr bwMode="auto">
              <a:xfrm>
                <a:off x="3643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0 w 10"/>
                  <a:gd name="T7" fmla="*/ 2 h 11"/>
                  <a:gd name="T8" fmla="*/ 0 w 10"/>
                  <a:gd name="T9" fmla="*/ 6 h 11"/>
                  <a:gd name="T10" fmla="*/ 0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7" name="Freeform 190"/>
              <p:cNvSpPr>
                <a:spLocks/>
              </p:cNvSpPr>
              <p:nvPr/>
            </p:nvSpPr>
            <p:spPr bwMode="auto">
              <a:xfrm>
                <a:off x="3644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7 h 7"/>
                  <a:gd name="T12" fmla="*/ 4 w 7"/>
                  <a:gd name="T13" fmla="*/ 7 h 7"/>
                  <a:gd name="T14" fmla="*/ 6 w 7"/>
                  <a:gd name="T15" fmla="*/ 7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8" name="Freeform 191"/>
              <p:cNvSpPr>
                <a:spLocks/>
              </p:cNvSpPr>
              <p:nvPr/>
            </p:nvSpPr>
            <p:spPr bwMode="auto">
              <a:xfrm>
                <a:off x="3646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2 w 4"/>
                  <a:gd name="T3" fmla="*/ 2 h 3"/>
                  <a:gd name="T4" fmla="*/ 2 w 4"/>
                  <a:gd name="T5" fmla="*/ 0 h 3"/>
                  <a:gd name="T6" fmla="*/ 0 w 4"/>
                  <a:gd name="T7" fmla="*/ 2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2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9" name="Freeform 192"/>
              <p:cNvSpPr>
                <a:spLocks/>
              </p:cNvSpPr>
              <p:nvPr/>
            </p:nvSpPr>
            <p:spPr bwMode="auto">
              <a:xfrm>
                <a:off x="3624" y="2600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3 h 93"/>
                  <a:gd name="T6" fmla="*/ 12 w 46"/>
                  <a:gd name="T7" fmla="*/ 71 h 93"/>
                  <a:gd name="T8" fmla="*/ 15 w 46"/>
                  <a:gd name="T9" fmla="*/ 60 h 93"/>
                  <a:gd name="T10" fmla="*/ 15 w 46"/>
                  <a:gd name="T11" fmla="*/ 48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1 w 46"/>
                  <a:gd name="T27" fmla="*/ 36 h 93"/>
                  <a:gd name="T28" fmla="*/ 31 w 46"/>
                  <a:gd name="T29" fmla="*/ 48 h 93"/>
                  <a:gd name="T30" fmla="*/ 31 w 46"/>
                  <a:gd name="T31" fmla="*/ 60 h 93"/>
                  <a:gd name="T32" fmla="*/ 34 w 46"/>
                  <a:gd name="T33" fmla="*/ 71 h 93"/>
                  <a:gd name="T34" fmla="*/ 39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5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8"/>
                    </a:lnTo>
                    <a:lnTo>
                      <a:pt x="31" y="60"/>
                    </a:lnTo>
                    <a:lnTo>
                      <a:pt x="34" y="71"/>
                    </a:lnTo>
                    <a:lnTo>
                      <a:pt x="39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0" name="Freeform 193"/>
              <p:cNvSpPr>
                <a:spLocks noEditPoints="1"/>
              </p:cNvSpPr>
              <p:nvPr/>
            </p:nvSpPr>
            <p:spPr bwMode="auto">
              <a:xfrm>
                <a:off x="3351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7 w 10"/>
                  <a:gd name="T9" fmla="*/ 93 h 93"/>
                  <a:gd name="T10" fmla="*/ 5 w 10"/>
                  <a:gd name="T11" fmla="*/ 93 h 93"/>
                  <a:gd name="T12" fmla="*/ 2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2 w 10"/>
                  <a:gd name="T33" fmla="*/ 2 h 93"/>
                  <a:gd name="T34" fmla="*/ 5 w 10"/>
                  <a:gd name="T35" fmla="*/ 2 h 93"/>
                  <a:gd name="T36" fmla="*/ 7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7" y="93"/>
                    </a:lnTo>
                    <a:lnTo>
                      <a:pt x="5" y="93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1" name="Freeform 194"/>
              <p:cNvSpPr>
                <a:spLocks noEditPoints="1"/>
              </p:cNvSpPr>
              <p:nvPr/>
            </p:nvSpPr>
            <p:spPr bwMode="auto">
              <a:xfrm>
                <a:off x="3349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0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2" name="Freeform 195"/>
              <p:cNvSpPr>
                <a:spLocks noEditPoints="1"/>
              </p:cNvSpPr>
              <p:nvPr/>
            </p:nvSpPr>
            <p:spPr bwMode="auto">
              <a:xfrm>
                <a:off x="3348" y="3163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1 h 91"/>
                  <a:gd name="T24" fmla="*/ 13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5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89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3" name="Freeform 196"/>
              <p:cNvSpPr>
                <a:spLocks noEditPoints="1"/>
              </p:cNvSpPr>
              <p:nvPr/>
            </p:nvSpPr>
            <p:spPr bwMode="auto">
              <a:xfrm>
                <a:off x="3346" y="3164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2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4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3 h 88"/>
                  <a:gd name="T48" fmla="*/ 2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4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3"/>
                    </a:lnTo>
                    <a:lnTo>
                      <a:pt x="2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4" name="Freeform 197"/>
              <p:cNvSpPr>
                <a:spLocks noEditPoints="1"/>
              </p:cNvSpPr>
              <p:nvPr/>
            </p:nvSpPr>
            <p:spPr bwMode="auto">
              <a:xfrm>
                <a:off x="3346" y="3166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5 w 21"/>
                  <a:gd name="T7" fmla="*/ 0 h 85"/>
                  <a:gd name="T8" fmla="*/ 2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0 w 21"/>
                  <a:gd name="T49" fmla="*/ 81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5" name="Freeform 198"/>
              <p:cNvSpPr>
                <a:spLocks noEditPoints="1"/>
              </p:cNvSpPr>
              <p:nvPr/>
            </p:nvSpPr>
            <p:spPr bwMode="auto">
              <a:xfrm>
                <a:off x="3344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0 w 24"/>
                  <a:gd name="T13" fmla="*/ 5 h 81"/>
                  <a:gd name="T14" fmla="*/ 5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3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2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6 w 24"/>
                  <a:gd name="T33" fmla="*/ 81 h 81"/>
                  <a:gd name="T34" fmla="*/ 21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7 w 24"/>
                  <a:gd name="T41" fmla="*/ 77 h 81"/>
                  <a:gd name="T42" fmla="*/ 12 w 24"/>
                  <a:gd name="T43" fmla="*/ 77 h 81"/>
                  <a:gd name="T44" fmla="*/ 5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2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2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6" y="81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6" name="Freeform 199"/>
              <p:cNvSpPr>
                <a:spLocks noEditPoints="1"/>
              </p:cNvSpPr>
              <p:nvPr/>
            </p:nvSpPr>
            <p:spPr bwMode="auto">
              <a:xfrm>
                <a:off x="3342" y="3169"/>
                <a:ext cx="26" cy="78"/>
              </a:xfrm>
              <a:custGeom>
                <a:avLst/>
                <a:gdLst>
                  <a:gd name="T0" fmla="*/ 25 w 26"/>
                  <a:gd name="T1" fmla="*/ 0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0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5 w 26"/>
                  <a:gd name="T25" fmla="*/ 0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5 w 26"/>
                  <a:gd name="T35" fmla="*/ 76 h 78"/>
                  <a:gd name="T36" fmla="*/ 26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5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5" y="0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5" y="76"/>
                    </a:lnTo>
                    <a:lnTo>
                      <a:pt x="26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7" name="Freeform 200"/>
              <p:cNvSpPr>
                <a:spLocks noEditPoints="1"/>
              </p:cNvSpPr>
              <p:nvPr/>
            </p:nvSpPr>
            <p:spPr bwMode="auto">
              <a:xfrm>
                <a:off x="3342" y="3171"/>
                <a:ext cx="28" cy="74"/>
              </a:xfrm>
              <a:custGeom>
                <a:avLst/>
                <a:gdLst>
                  <a:gd name="T0" fmla="*/ 25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5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6 w 28"/>
                  <a:gd name="T35" fmla="*/ 73 h 74"/>
                  <a:gd name="T36" fmla="*/ 26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5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8" name="Freeform 201"/>
              <p:cNvSpPr>
                <a:spLocks noEditPoints="1"/>
              </p:cNvSpPr>
              <p:nvPr/>
            </p:nvSpPr>
            <p:spPr bwMode="auto">
              <a:xfrm>
                <a:off x="3341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0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0 w 31"/>
                  <a:gd name="T13" fmla="*/ 7 h 71"/>
                  <a:gd name="T14" fmla="*/ 7 w 31"/>
                  <a:gd name="T15" fmla="*/ 3 h 71"/>
                  <a:gd name="T16" fmla="*/ 15 w 31"/>
                  <a:gd name="T17" fmla="*/ 3 h 71"/>
                  <a:gd name="T18" fmla="*/ 22 w 31"/>
                  <a:gd name="T19" fmla="*/ 3 h 71"/>
                  <a:gd name="T20" fmla="*/ 29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7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9" name="Freeform 202"/>
              <p:cNvSpPr>
                <a:spLocks noEditPoints="1"/>
              </p:cNvSpPr>
              <p:nvPr/>
            </p:nvSpPr>
            <p:spPr bwMode="auto">
              <a:xfrm>
                <a:off x="3339" y="3175"/>
                <a:ext cx="33" cy="67"/>
              </a:xfrm>
              <a:custGeom>
                <a:avLst/>
                <a:gdLst>
                  <a:gd name="T0" fmla="*/ 31 w 33"/>
                  <a:gd name="T1" fmla="*/ 1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3 h 67"/>
                  <a:gd name="T16" fmla="*/ 17 w 33"/>
                  <a:gd name="T17" fmla="*/ 3 h 67"/>
                  <a:gd name="T18" fmla="*/ 24 w 33"/>
                  <a:gd name="T19" fmla="*/ 3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1 h 67"/>
                  <a:gd name="T26" fmla="*/ 3 w 33"/>
                  <a:gd name="T27" fmla="*/ 63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3 h 67"/>
                  <a:gd name="T36" fmla="*/ 33 w 33"/>
                  <a:gd name="T37" fmla="*/ 62 h 67"/>
                  <a:gd name="T38" fmla="*/ 33 w 33"/>
                  <a:gd name="T39" fmla="*/ 58 h 67"/>
                  <a:gd name="T40" fmla="*/ 26 w 33"/>
                  <a:gd name="T41" fmla="*/ 62 h 67"/>
                  <a:gd name="T42" fmla="*/ 17 w 33"/>
                  <a:gd name="T43" fmla="*/ 63 h 67"/>
                  <a:gd name="T44" fmla="*/ 9 w 33"/>
                  <a:gd name="T45" fmla="*/ 62 h 67"/>
                  <a:gd name="T46" fmla="*/ 0 w 33"/>
                  <a:gd name="T47" fmla="*/ 58 h 67"/>
                  <a:gd name="T48" fmla="*/ 2 w 33"/>
                  <a:gd name="T49" fmla="*/ 62 h 67"/>
                  <a:gd name="T50" fmla="*/ 3 w 33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1"/>
                    </a:lnTo>
                    <a:close/>
                    <a:moveTo>
                      <a:pt x="3" y="63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3"/>
                    </a:lnTo>
                    <a:lnTo>
                      <a:pt x="33" y="62"/>
                    </a:lnTo>
                    <a:lnTo>
                      <a:pt x="33" y="58"/>
                    </a:lnTo>
                    <a:lnTo>
                      <a:pt x="26" y="62"/>
                    </a:lnTo>
                    <a:lnTo>
                      <a:pt x="17" y="63"/>
                    </a:lnTo>
                    <a:lnTo>
                      <a:pt x="9" y="62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3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0" name="Freeform 203"/>
              <p:cNvSpPr>
                <a:spLocks noEditPoints="1"/>
              </p:cNvSpPr>
              <p:nvPr/>
            </p:nvSpPr>
            <p:spPr bwMode="auto">
              <a:xfrm>
                <a:off x="3339" y="3176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9 w 34"/>
                  <a:gd name="T7" fmla="*/ 0 h 64"/>
                  <a:gd name="T8" fmla="*/ 2 w 34"/>
                  <a:gd name="T9" fmla="*/ 4 h 64"/>
                  <a:gd name="T10" fmla="*/ 2 w 34"/>
                  <a:gd name="T11" fmla="*/ 6 h 64"/>
                  <a:gd name="T12" fmla="*/ 0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3 w 34"/>
                  <a:gd name="T21" fmla="*/ 9 h 64"/>
                  <a:gd name="T22" fmla="*/ 33 w 34"/>
                  <a:gd name="T23" fmla="*/ 6 h 64"/>
                  <a:gd name="T24" fmla="*/ 31 w 34"/>
                  <a:gd name="T25" fmla="*/ 4 h 64"/>
                  <a:gd name="T26" fmla="*/ 2 w 34"/>
                  <a:gd name="T27" fmla="*/ 61 h 64"/>
                  <a:gd name="T28" fmla="*/ 9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3 w 34"/>
                  <a:gd name="T35" fmla="*/ 61 h 64"/>
                  <a:gd name="T36" fmla="*/ 33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3" y="9"/>
                    </a:lnTo>
                    <a:lnTo>
                      <a:pt x="33" y="6"/>
                    </a:lnTo>
                    <a:lnTo>
                      <a:pt x="31" y="4"/>
                    </a:lnTo>
                    <a:close/>
                    <a:moveTo>
                      <a:pt x="2" y="61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33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1" name="Freeform 204"/>
              <p:cNvSpPr>
                <a:spLocks noEditPoints="1"/>
              </p:cNvSpPr>
              <p:nvPr/>
            </p:nvSpPr>
            <p:spPr bwMode="auto">
              <a:xfrm>
                <a:off x="3337" y="3178"/>
                <a:ext cx="36" cy="60"/>
              </a:xfrm>
              <a:custGeom>
                <a:avLst/>
                <a:gdLst>
                  <a:gd name="T0" fmla="*/ 35 w 36"/>
                  <a:gd name="T1" fmla="*/ 4 h 60"/>
                  <a:gd name="T2" fmla="*/ 26 w 36"/>
                  <a:gd name="T3" fmla="*/ 0 h 60"/>
                  <a:gd name="T4" fmla="*/ 19 w 36"/>
                  <a:gd name="T5" fmla="*/ 0 h 60"/>
                  <a:gd name="T6" fmla="*/ 11 w 36"/>
                  <a:gd name="T7" fmla="*/ 0 h 60"/>
                  <a:gd name="T8" fmla="*/ 4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5 w 36"/>
                  <a:gd name="T23" fmla="*/ 7 h 60"/>
                  <a:gd name="T24" fmla="*/ 35 w 36"/>
                  <a:gd name="T25" fmla="*/ 4 h 60"/>
                  <a:gd name="T26" fmla="*/ 2 w 36"/>
                  <a:gd name="T27" fmla="*/ 55 h 60"/>
                  <a:gd name="T28" fmla="*/ 11 w 36"/>
                  <a:gd name="T29" fmla="*/ 59 h 60"/>
                  <a:gd name="T30" fmla="*/ 19 w 36"/>
                  <a:gd name="T31" fmla="*/ 60 h 60"/>
                  <a:gd name="T32" fmla="*/ 28 w 36"/>
                  <a:gd name="T33" fmla="*/ 59 h 60"/>
                  <a:gd name="T34" fmla="*/ 35 w 36"/>
                  <a:gd name="T35" fmla="*/ 55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5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5" y="4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2" y="55"/>
                    </a:moveTo>
                    <a:lnTo>
                      <a:pt x="11" y="59"/>
                    </a:lnTo>
                    <a:lnTo>
                      <a:pt x="19" y="60"/>
                    </a:lnTo>
                    <a:lnTo>
                      <a:pt x="28" y="59"/>
                    </a:lnTo>
                    <a:lnTo>
                      <a:pt x="35" y="55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2" name="Freeform 205"/>
              <p:cNvSpPr>
                <a:spLocks noEditPoints="1"/>
              </p:cNvSpPr>
              <p:nvPr/>
            </p:nvSpPr>
            <p:spPr bwMode="auto">
              <a:xfrm>
                <a:off x="3337" y="3180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7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3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3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3" name="Freeform 206"/>
              <p:cNvSpPr>
                <a:spLocks noEditPoints="1"/>
              </p:cNvSpPr>
              <p:nvPr/>
            </p:nvSpPr>
            <p:spPr bwMode="auto">
              <a:xfrm>
                <a:off x="3336" y="3182"/>
                <a:ext cx="39" cy="53"/>
              </a:xfrm>
              <a:custGeom>
                <a:avLst/>
                <a:gdLst>
                  <a:gd name="T0" fmla="*/ 37 w 39"/>
                  <a:gd name="T1" fmla="*/ 5 h 53"/>
                  <a:gd name="T2" fmla="*/ 29 w 39"/>
                  <a:gd name="T3" fmla="*/ 1 h 53"/>
                  <a:gd name="T4" fmla="*/ 20 w 39"/>
                  <a:gd name="T5" fmla="*/ 0 h 53"/>
                  <a:gd name="T6" fmla="*/ 10 w 39"/>
                  <a:gd name="T7" fmla="*/ 1 h 53"/>
                  <a:gd name="T8" fmla="*/ 3 w 39"/>
                  <a:gd name="T9" fmla="*/ 5 h 53"/>
                  <a:gd name="T10" fmla="*/ 1 w 39"/>
                  <a:gd name="T11" fmla="*/ 8 h 53"/>
                  <a:gd name="T12" fmla="*/ 1 w 39"/>
                  <a:gd name="T13" fmla="*/ 12 h 53"/>
                  <a:gd name="T14" fmla="*/ 5 w 39"/>
                  <a:gd name="T15" fmla="*/ 8 h 53"/>
                  <a:gd name="T16" fmla="*/ 8 w 39"/>
                  <a:gd name="T17" fmla="*/ 5 h 53"/>
                  <a:gd name="T18" fmla="*/ 13 w 39"/>
                  <a:gd name="T19" fmla="*/ 3 h 53"/>
                  <a:gd name="T20" fmla="*/ 20 w 39"/>
                  <a:gd name="T21" fmla="*/ 3 h 53"/>
                  <a:gd name="T22" fmla="*/ 25 w 39"/>
                  <a:gd name="T23" fmla="*/ 3 h 53"/>
                  <a:gd name="T24" fmla="*/ 31 w 39"/>
                  <a:gd name="T25" fmla="*/ 5 h 53"/>
                  <a:gd name="T26" fmla="*/ 36 w 39"/>
                  <a:gd name="T27" fmla="*/ 8 h 53"/>
                  <a:gd name="T28" fmla="*/ 39 w 39"/>
                  <a:gd name="T29" fmla="*/ 12 h 53"/>
                  <a:gd name="T30" fmla="*/ 37 w 39"/>
                  <a:gd name="T31" fmla="*/ 8 h 53"/>
                  <a:gd name="T32" fmla="*/ 37 w 39"/>
                  <a:gd name="T33" fmla="*/ 5 h 53"/>
                  <a:gd name="T34" fmla="*/ 1 w 39"/>
                  <a:gd name="T35" fmla="*/ 46 h 53"/>
                  <a:gd name="T36" fmla="*/ 6 w 39"/>
                  <a:gd name="T37" fmla="*/ 50 h 53"/>
                  <a:gd name="T38" fmla="*/ 10 w 39"/>
                  <a:gd name="T39" fmla="*/ 51 h 53"/>
                  <a:gd name="T40" fmla="*/ 15 w 39"/>
                  <a:gd name="T41" fmla="*/ 53 h 53"/>
                  <a:gd name="T42" fmla="*/ 20 w 39"/>
                  <a:gd name="T43" fmla="*/ 53 h 53"/>
                  <a:gd name="T44" fmla="*/ 25 w 39"/>
                  <a:gd name="T45" fmla="*/ 53 h 53"/>
                  <a:gd name="T46" fmla="*/ 29 w 39"/>
                  <a:gd name="T47" fmla="*/ 51 h 53"/>
                  <a:gd name="T48" fmla="*/ 34 w 39"/>
                  <a:gd name="T49" fmla="*/ 50 h 53"/>
                  <a:gd name="T50" fmla="*/ 37 w 39"/>
                  <a:gd name="T51" fmla="*/ 46 h 53"/>
                  <a:gd name="T52" fmla="*/ 39 w 39"/>
                  <a:gd name="T53" fmla="*/ 43 h 53"/>
                  <a:gd name="T54" fmla="*/ 39 w 39"/>
                  <a:gd name="T55" fmla="*/ 39 h 53"/>
                  <a:gd name="T56" fmla="*/ 36 w 39"/>
                  <a:gd name="T57" fmla="*/ 44 h 53"/>
                  <a:gd name="T58" fmla="*/ 31 w 39"/>
                  <a:gd name="T59" fmla="*/ 48 h 53"/>
                  <a:gd name="T60" fmla="*/ 25 w 39"/>
                  <a:gd name="T61" fmla="*/ 50 h 53"/>
                  <a:gd name="T62" fmla="*/ 20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4 h 53"/>
                  <a:gd name="T70" fmla="*/ 0 w 39"/>
                  <a:gd name="T71" fmla="*/ 39 h 53"/>
                  <a:gd name="T72" fmla="*/ 1 w 39"/>
                  <a:gd name="T73" fmla="*/ 43 h 53"/>
                  <a:gd name="T74" fmla="*/ 1 w 39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7" y="5"/>
                    </a:moveTo>
                    <a:lnTo>
                      <a:pt x="29" y="1"/>
                    </a:lnTo>
                    <a:lnTo>
                      <a:pt x="20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8"/>
                    </a:lnTo>
                    <a:lnTo>
                      <a:pt x="1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5" y="3"/>
                    </a:lnTo>
                    <a:lnTo>
                      <a:pt x="31" y="5"/>
                    </a:lnTo>
                    <a:lnTo>
                      <a:pt x="36" y="8"/>
                    </a:lnTo>
                    <a:lnTo>
                      <a:pt x="39" y="12"/>
                    </a:lnTo>
                    <a:lnTo>
                      <a:pt x="37" y="8"/>
                    </a:lnTo>
                    <a:lnTo>
                      <a:pt x="37" y="5"/>
                    </a:lnTo>
                    <a:close/>
                    <a:moveTo>
                      <a:pt x="1" y="46"/>
                    </a:moveTo>
                    <a:lnTo>
                      <a:pt x="6" y="50"/>
                    </a:lnTo>
                    <a:lnTo>
                      <a:pt x="10" y="51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5" y="53"/>
                    </a:lnTo>
                    <a:lnTo>
                      <a:pt x="29" y="51"/>
                    </a:lnTo>
                    <a:lnTo>
                      <a:pt x="34" y="50"/>
                    </a:lnTo>
                    <a:lnTo>
                      <a:pt x="37" y="46"/>
                    </a:lnTo>
                    <a:lnTo>
                      <a:pt x="39" y="43"/>
                    </a:lnTo>
                    <a:lnTo>
                      <a:pt x="39" y="39"/>
                    </a:lnTo>
                    <a:lnTo>
                      <a:pt x="36" y="44"/>
                    </a:lnTo>
                    <a:lnTo>
                      <a:pt x="31" y="48"/>
                    </a:lnTo>
                    <a:lnTo>
                      <a:pt x="25" y="50"/>
                    </a:lnTo>
                    <a:lnTo>
                      <a:pt x="20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4"/>
                    </a:lnTo>
                    <a:lnTo>
                      <a:pt x="0" y="39"/>
                    </a:lnTo>
                    <a:lnTo>
                      <a:pt x="1" y="43"/>
                    </a:lnTo>
                    <a:lnTo>
                      <a:pt x="1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4" name="Freeform 207"/>
              <p:cNvSpPr>
                <a:spLocks noEditPoints="1"/>
              </p:cNvSpPr>
              <p:nvPr/>
            </p:nvSpPr>
            <p:spPr bwMode="auto">
              <a:xfrm>
                <a:off x="3336" y="3183"/>
                <a:ext cx="41" cy="50"/>
              </a:xfrm>
              <a:custGeom>
                <a:avLst/>
                <a:gdLst>
                  <a:gd name="T0" fmla="*/ 37 w 41"/>
                  <a:gd name="T1" fmla="*/ 7 h 50"/>
                  <a:gd name="T2" fmla="*/ 34 w 41"/>
                  <a:gd name="T3" fmla="*/ 4 h 50"/>
                  <a:gd name="T4" fmla="*/ 31 w 41"/>
                  <a:gd name="T5" fmla="*/ 2 h 50"/>
                  <a:gd name="T6" fmla="*/ 25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2 h 50"/>
                  <a:gd name="T14" fmla="*/ 5 w 41"/>
                  <a:gd name="T15" fmla="*/ 4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6 h 50"/>
                  <a:gd name="T22" fmla="*/ 3 w 41"/>
                  <a:gd name="T23" fmla="*/ 11 h 50"/>
                  <a:gd name="T24" fmla="*/ 8 w 41"/>
                  <a:gd name="T25" fmla="*/ 7 h 50"/>
                  <a:gd name="T26" fmla="*/ 13 w 41"/>
                  <a:gd name="T27" fmla="*/ 4 h 50"/>
                  <a:gd name="T28" fmla="*/ 20 w 41"/>
                  <a:gd name="T29" fmla="*/ 4 h 50"/>
                  <a:gd name="T30" fmla="*/ 25 w 41"/>
                  <a:gd name="T31" fmla="*/ 4 h 50"/>
                  <a:gd name="T32" fmla="*/ 32 w 41"/>
                  <a:gd name="T33" fmla="*/ 7 h 50"/>
                  <a:gd name="T34" fmla="*/ 36 w 41"/>
                  <a:gd name="T35" fmla="*/ 11 h 50"/>
                  <a:gd name="T36" fmla="*/ 39 w 41"/>
                  <a:gd name="T37" fmla="*/ 16 h 50"/>
                  <a:gd name="T38" fmla="*/ 39 w 41"/>
                  <a:gd name="T39" fmla="*/ 12 h 50"/>
                  <a:gd name="T40" fmla="*/ 37 w 41"/>
                  <a:gd name="T41" fmla="*/ 7 h 50"/>
                  <a:gd name="T42" fmla="*/ 1 w 41"/>
                  <a:gd name="T43" fmla="*/ 42 h 50"/>
                  <a:gd name="T44" fmla="*/ 5 w 41"/>
                  <a:gd name="T45" fmla="*/ 45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5 w 41"/>
                  <a:gd name="T53" fmla="*/ 50 h 50"/>
                  <a:gd name="T54" fmla="*/ 31 w 41"/>
                  <a:gd name="T55" fmla="*/ 49 h 50"/>
                  <a:gd name="T56" fmla="*/ 34 w 41"/>
                  <a:gd name="T57" fmla="*/ 45 h 50"/>
                  <a:gd name="T58" fmla="*/ 39 w 41"/>
                  <a:gd name="T59" fmla="*/ 42 h 50"/>
                  <a:gd name="T60" fmla="*/ 39 w 41"/>
                  <a:gd name="T61" fmla="*/ 38 h 50"/>
                  <a:gd name="T62" fmla="*/ 41 w 41"/>
                  <a:gd name="T63" fmla="*/ 33 h 50"/>
                  <a:gd name="T64" fmla="*/ 37 w 41"/>
                  <a:gd name="T65" fmla="*/ 38 h 50"/>
                  <a:gd name="T66" fmla="*/ 32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3 w 41"/>
                  <a:gd name="T73" fmla="*/ 47 h 50"/>
                  <a:gd name="T74" fmla="*/ 8 w 41"/>
                  <a:gd name="T75" fmla="*/ 43 h 50"/>
                  <a:gd name="T76" fmla="*/ 3 w 41"/>
                  <a:gd name="T77" fmla="*/ 38 h 50"/>
                  <a:gd name="T78" fmla="*/ 0 w 41"/>
                  <a:gd name="T79" fmla="*/ 33 h 50"/>
                  <a:gd name="T80" fmla="*/ 0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7" y="7"/>
                    </a:moveTo>
                    <a:lnTo>
                      <a:pt x="34" y="4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4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3" y="11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6" y="11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37" y="7"/>
                    </a:lnTo>
                    <a:close/>
                    <a:moveTo>
                      <a:pt x="1" y="42"/>
                    </a:moveTo>
                    <a:lnTo>
                      <a:pt x="5" y="45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5" y="50"/>
                    </a:lnTo>
                    <a:lnTo>
                      <a:pt x="31" y="49"/>
                    </a:lnTo>
                    <a:lnTo>
                      <a:pt x="34" y="45"/>
                    </a:lnTo>
                    <a:lnTo>
                      <a:pt x="39" y="42"/>
                    </a:lnTo>
                    <a:lnTo>
                      <a:pt x="39" y="38"/>
                    </a:lnTo>
                    <a:lnTo>
                      <a:pt x="41" y="33"/>
                    </a:lnTo>
                    <a:lnTo>
                      <a:pt x="37" y="38"/>
                    </a:lnTo>
                    <a:lnTo>
                      <a:pt x="32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3" y="47"/>
                    </a:lnTo>
                    <a:lnTo>
                      <a:pt x="8" y="43"/>
                    </a:lnTo>
                    <a:lnTo>
                      <a:pt x="3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5" name="Freeform 208"/>
              <p:cNvSpPr>
                <a:spLocks noEditPoints="1"/>
              </p:cNvSpPr>
              <p:nvPr/>
            </p:nvSpPr>
            <p:spPr bwMode="auto">
              <a:xfrm>
                <a:off x="3336" y="3185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5 h 47"/>
                  <a:gd name="T4" fmla="*/ 31 w 41"/>
                  <a:gd name="T5" fmla="*/ 2 h 47"/>
                  <a:gd name="T6" fmla="*/ 25 w 41"/>
                  <a:gd name="T7" fmla="*/ 0 h 47"/>
                  <a:gd name="T8" fmla="*/ 20 w 41"/>
                  <a:gd name="T9" fmla="*/ 0 h 47"/>
                  <a:gd name="T10" fmla="*/ 13 w 41"/>
                  <a:gd name="T11" fmla="*/ 0 h 47"/>
                  <a:gd name="T12" fmla="*/ 8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0 w 41"/>
                  <a:gd name="T21" fmla="*/ 36 h 47"/>
                  <a:gd name="T22" fmla="*/ 3 w 41"/>
                  <a:gd name="T23" fmla="*/ 41 h 47"/>
                  <a:gd name="T24" fmla="*/ 8 w 41"/>
                  <a:gd name="T25" fmla="*/ 45 h 47"/>
                  <a:gd name="T26" fmla="*/ 13 w 41"/>
                  <a:gd name="T27" fmla="*/ 47 h 47"/>
                  <a:gd name="T28" fmla="*/ 20 w 41"/>
                  <a:gd name="T29" fmla="*/ 47 h 47"/>
                  <a:gd name="T30" fmla="*/ 25 w 41"/>
                  <a:gd name="T31" fmla="*/ 47 h 47"/>
                  <a:gd name="T32" fmla="*/ 31 w 41"/>
                  <a:gd name="T33" fmla="*/ 45 h 47"/>
                  <a:gd name="T34" fmla="*/ 36 w 41"/>
                  <a:gd name="T35" fmla="*/ 41 h 47"/>
                  <a:gd name="T36" fmla="*/ 39 w 41"/>
                  <a:gd name="T37" fmla="*/ 36 h 47"/>
                  <a:gd name="T38" fmla="*/ 41 w 41"/>
                  <a:gd name="T39" fmla="*/ 22 h 47"/>
                  <a:gd name="T40" fmla="*/ 39 w 41"/>
                  <a:gd name="T41" fmla="*/ 9 h 47"/>
                  <a:gd name="T42" fmla="*/ 41 w 41"/>
                  <a:gd name="T43" fmla="*/ 22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1 h 47"/>
                  <a:gd name="T50" fmla="*/ 20 w 41"/>
                  <a:gd name="T51" fmla="*/ 43 h 47"/>
                  <a:gd name="T52" fmla="*/ 12 w 41"/>
                  <a:gd name="T53" fmla="*/ 41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2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3 h 47"/>
                  <a:gd name="T66" fmla="*/ 20 w 41"/>
                  <a:gd name="T67" fmla="*/ 3 h 47"/>
                  <a:gd name="T68" fmla="*/ 27 w 41"/>
                  <a:gd name="T69" fmla="*/ 3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3" y="41"/>
                    </a:lnTo>
                    <a:lnTo>
                      <a:pt x="8" y="45"/>
                    </a:lnTo>
                    <a:lnTo>
                      <a:pt x="13" y="47"/>
                    </a:lnTo>
                    <a:lnTo>
                      <a:pt x="20" y="47"/>
                    </a:lnTo>
                    <a:lnTo>
                      <a:pt x="25" y="47"/>
                    </a:lnTo>
                    <a:lnTo>
                      <a:pt x="31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1" y="22"/>
                    </a:lnTo>
                    <a:lnTo>
                      <a:pt x="39" y="9"/>
                    </a:lnTo>
                    <a:close/>
                    <a:moveTo>
                      <a:pt x="41" y="22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1"/>
                    </a:lnTo>
                    <a:lnTo>
                      <a:pt x="20" y="43"/>
                    </a:lnTo>
                    <a:lnTo>
                      <a:pt x="12" y="41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2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6" name="Freeform 209"/>
              <p:cNvSpPr>
                <a:spLocks noEditPoints="1"/>
              </p:cNvSpPr>
              <p:nvPr/>
            </p:nvSpPr>
            <p:spPr bwMode="auto">
              <a:xfrm>
                <a:off x="3336" y="3187"/>
                <a:ext cx="41" cy="43"/>
              </a:xfrm>
              <a:custGeom>
                <a:avLst/>
                <a:gdLst>
                  <a:gd name="T0" fmla="*/ 39 w 41"/>
                  <a:gd name="T1" fmla="*/ 12 h 43"/>
                  <a:gd name="T2" fmla="*/ 36 w 41"/>
                  <a:gd name="T3" fmla="*/ 7 h 43"/>
                  <a:gd name="T4" fmla="*/ 32 w 41"/>
                  <a:gd name="T5" fmla="*/ 3 h 43"/>
                  <a:gd name="T6" fmla="*/ 25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3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4 h 43"/>
                  <a:gd name="T24" fmla="*/ 8 w 41"/>
                  <a:gd name="T25" fmla="*/ 39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39 h 43"/>
                  <a:gd name="T34" fmla="*/ 37 w 41"/>
                  <a:gd name="T35" fmla="*/ 34 h 43"/>
                  <a:gd name="T36" fmla="*/ 41 w 41"/>
                  <a:gd name="T37" fmla="*/ 29 h 43"/>
                  <a:gd name="T38" fmla="*/ 41 w 41"/>
                  <a:gd name="T39" fmla="*/ 20 h 43"/>
                  <a:gd name="T40" fmla="*/ 39 w 41"/>
                  <a:gd name="T41" fmla="*/ 12 h 43"/>
                  <a:gd name="T42" fmla="*/ 39 w 41"/>
                  <a:gd name="T43" fmla="*/ 20 h 43"/>
                  <a:gd name="T44" fmla="*/ 37 w 41"/>
                  <a:gd name="T45" fmla="*/ 29 h 43"/>
                  <a:gd name="T46" fmla="*/ 32 w 41"/>
                  <a:gd name="T47" fmla="*/ 34 h 43"/>
                  <a:gd name="T48" fmla="*/ 27 w 41"/>
                  <a:gd name="T49" fmla="*/ 38 h 43"/>
                  <a:gd name="T50" fmla="*/ 20 w 41"/>
                  <a:gd name="T51" fmla="*/ 39 h 43"/>
                  <a:gd name="T52" fmla="*/ 13 w 41"/>
                  <a:gd name="T53" fmla="*/ 38 h 43"/>
                  <a:gd name="T54" fmla="*/ 6 w 41"/>
                  <a:gd name="T55" fmla="*/ 34 h 43"/>
                  <a:gd name="T56" fmla="*/ 3 w 41"/>
                  <a:gd name="T57" fmla="*/ 29 h 43"/>
                  <a:gd name="T58" fmla="*/ 1 w 41"/>
                  <a:gd name="T59" fmla="*/ 20 h 43"/>
                  <a:gd name="T60" fmla="*/ 3 w 41"/>
                  <a:gd name="T61" fmla="*/ 14 h 43"/>
                  <a:gd name="T62" fmla="*/ 6 w 41"/>
                  <a:gd name="T63" fmla="*/ 8 h 43"/>
                  <a:gd name="T64" fmla="*/ 13 w 41"/>
                  <a:gd name="T65" fmla="*/ 3 h 43"/>
                  <a:gd name="T66" fmla="*/ 20 w 41"/>
                  <a:gd name="T67" fmla="*/ 3 h 43"/>
                  <a:gd name="T68" fmla="*/ 27 w 41"/>
                  <a:gd name="T69" fmla="*/ 3 h 43"/>
                  <a:gd name="T70" fmla="*/ 32 w 41"/>
                  <a:gd name="T71" fmla="*/ 8 h 43"/>
                  <a:gd name="T72" fmla="*/ 37 w 41"/>
                  <a:gd name="T73" fmla="*/ 14 h 43"/>
                  <a:gd name="T74" fmla="*/ 39 w 41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39" y="12"/>
                    </a:moveTo>
                    <a:lnTo>
                      <a:pt x="36" y="7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3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4"/>
                    </a:lnTo>
                    <a:lnTo>
                      <a:pt x="8" y="39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39"/>
                    </a:lnTo>
                    <a:lnTo>
                      <a:pt x="37" y="34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39" y="12"/>
                    </a:lnTo>
                    <a:close/>
                    <a:moveTo>
                      <a:pt x="39" y="20"/>
                    </a:moveTo>
                    <a:lnTo>
                      <a:pt x="37" y="29"/>
                    </a:lnTo>
                    <a:lnTo>
                      <a:pt x="32" y="34"/>
                    </a:lnTo>
                    <a:lnTo>
                      <a:pt x="27" y="38"/>
                    </a:lnTo>
                    <a:lnTo>
                      <a:pt x="20" y="39"/>
                    </a:lnTo>
                    <a:lnTo>
                      <a:pt x="13" y="38"/>
                    </a:lnTo>
                    <a:lnTo>
                      <a:pt x="6" y="34"/>
                    </a:lnTo>
                    <a:lnTo>
                      <a:pt x="3" y="29"/>
                    </a:lnTo>
                    <a:lnTo>
                      <a:pt x="1" y="20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8"/>
                    </a:lnTo>
                    <a:lnTo>
                      <a:pt x="37" y="14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4" name="Group 210"/>
            <p:cNvGrpSpPr>
              <a:grpSpLocks/>
            </p:cNvGrpSpPr>
            <p:nvPr/>
          </p:nvGrpSpPr>
          <p:grpSpPr bwMode="auto">
            <a:xfrm>
              <a:off x="1459" y="2598"/>
              <a:ext cx="1722" cy="656"/>
              <a:chOff x="1655" y="2598"/>
              <a:chExt cx="1722" cy="656"/>
            </a:xfrm>
          </p:grpSpPr>
          <p:sp>
            <p:nvSpPr>
              <p:cNvPr id="40709" name="Freeform 211"/>
              <p:cNvSpPr>
                <a:spLocks noEditPoints="1"/>
              </p:cNvSpPr>
              <p:nvPr/>
            </p:nvSpPr>
            <p:spPr bwMode="auto">
              <a:xfrm>
                <a:off x="3336" y="3188"/>
                <a:ext cx="41" cy="40"/>
              </a:xfrm>
              <a:custGeom>
                <a:avLst/>
                <a:gdLst>
                  <a:gd name="T0" fmla="*/ 41 w 41"/>
                  <a:gd name="T1" fmla="*/ 19 h 40"/>
                  <a:gd name="T2" fmla="*/ 39 w 41"/>
                  <a:gd name="T3" fmla="*/ 13 h 40"/>
                  <a:gd name="T4" fmla="*/ 34 w 41"/>
                  <a:gd name="T5" fmla="*/ 6 h 40"/>
                  <a:gd name="T6" fmla="*/ 27 w 41"/>
                  <a:gd name="T7" fmla="*/ 0 h 40"/>
                  <a:gd name="T8" fmla="*/ 20 w 41"/>
                  <a:gd name="T9" fmla="*/ 0 h 40"/>
                  <a:gd name="T10" fmla="*/ 12 w 41"/>
                  <a:gd name="T11" fmla="*/ 0 h 40"/>
                  <a:gd name="T12" fmla="*/ 5 w 41"/>
                  <a:gd name="T13" fmla="*/ 6 h 40"/>
                  <a:gd name="T14" fmla="*/ 1 w 41"/>
                  <a:gd name="T15" fmla="*/ 13 h 40"/>
                  <a:gd name="T16" fmla="*/ 0 w 41"/>
                  <a:gd name="T17" fmla="*/ 19 h 40"/>
                  <a:gd name="T18" fmla="*/ 1 w 41"/>
                  <a:gd name="T19" fmla="*/ 28 h 40"/>
                  <a:gd name="T20" fmla="*/ 5 w 41"/>
                  <a:gd name="T21" fmla="*/ 35 h 40"/>
                  <a:gd name="T22" fmla="*/ 12 w 41"/>
                  <a:gd name="T23" fmla="*/ 38 h 40"/>
                  <a:gd name="T24" fmla="*/ 20 w 41"/>
                  <a:gd name="T25" fmla="*/ 40 h 40"/>
                  <a:gd name="T26" fmla="*/ 27 w 41"/>
                  <a:gd name="T27" fmla="*/ 38 h 40"/>
                  <a:gd name="T28" fmla="*/ 34 w 41"/>
                  <a:gd name="T29" fmla="*/ 35 h 40"/>
                  <a:gd name="T30" fmla="*/ 39 w 41"/>
                  <a:gd name="T31" fmla="*/ 28 h 40"/>
                  <a:gd name="T32" fmla="*/ 41 w 41"/>
                  <a:gd name="T33" fmla="*/ 19 h 40"/>
                  <a:gd name="T34" fmla="*/ 37 w 41"/>
                  <a:gd name="T35" fmla="*/ 19 h 40"/>
                  <a:gd name="T36" fmla="*/ 36 w 41"/>
                  <a:gd name="T37" fmla="*/ 26 h 40"/>
                  <a:gd name="T38" fmla="*/ 32 w 41"/>
                  <a:gd name="T39" fmla="*/ 32 h 40"/>
                  <a:gd name="T40" fmla="*/ 27 w 41"/>
                  <a:gd name="T41" fmla="*/ 35 h 40"/>
                  <a:gd name="T42" fmla="*/ 20 w 41"/>
                  <a:gd name="T43" fmla="*/ 37 h 40"/>
                  <a:gd name="T44" fmla="*/ 13 w 41"/>
                  <a:gd name="T45" fmla="*/ 35 h 40"/>
                  <a:gd name="T46" fmla="*/ 8 w 41"/>
                  <a:gd name="T47" fmla="*/ 32 h 40"/>
                  <a:gd name="T48" fmla="*/ 5 w 41"/>
                  <a:gd name="T49" fmla="*/ 26 h 40"/>
                  <a:gd name="T50" fmla="*/ 3 w 41"/>
                  <a:gd name="T51" fmla="*/ 19 h 40"/>
                  <a:gd name="T52" fmla="*/ 5 w 41"/>
                  <a:gd name="T53" fmla="*/ 14 h 40"/>
                  <a:gd name="T54" fmla="*/ 8 w 41"/>
                  <a:gd name="T55" fmla="*/ 7 h 40"/>
                  <a:gd name="T56" fmla="*/ 13 w 41"/>
                  <a:gd name="T57" fmla="*/ 4 h 40"/>
                  <a:gd name="T58" fmla="*/ 20 w 41"/>
                  <a:gd name="T59" fmla="*/ 4 h 40"/>
                  <a:gd name="T60" fmla="*/ 27 w 41"/>
                  <a:gd name="T61" fmla="*/ 4 h 40"/>
                  <a:gd name="T62" fmla="*/ 32 w 41"/>
                  <a:gd name="T63" fmla="*/ 7 h 40"/>
                  <a:gd name="T64" fmla="*/ 36 w 41"/>
                  <a:gd name="T65" fmla="*/ 14 h 40"/>
                  <a:gd name="T66" fmla="*/ 37 w 41"/>
                  <a:gd name="T67" fmla="*/ 19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19"/>
                    </a:moveTo>
                    <a:lnTo>
                      <a:pt x="39" y="13"/>
                    </a:lnTo>
                    <a:lnTo>
                      <a:pt x="34" y="6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5" y="6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7" y="38"/>
                    </a:lnTo>
                    <a:lnTo>
                      <a:pt x="34" y="35"/>
                    </a:lnTo>
                    <a:lnTo>
                      <a:pt x="39" y="28"/>
                    </a:lnTo>
                    <a:lnTo>
                      <a:pt x="41" y="19"/>
                    </a:lnTo>
                    <a:close/>
                    <a:moveTo>
                      <a:pt x="37" y="19"/>
                    </a:moveTo>
                    <a:lnTo>
                      <a:pt x="36" y="26"/>
                    </a:lnTo>
                    <a:lnTo>
                      <a:pt x="32" y="32"/>
                    </a:lnTo>
                    <a:lnTo>
                      <a:pt x="27" y="35"/>
                    </a:lnTo>
                    <a:lnTo>
                      <a:pt x="20" y="37"/>
                    </a:lnTo>
                    <a:lnTo>
                      <a:pt x="13" y="35"/>
                    </a:lnTo>
                    <a:lnTo>
                      <a:pt x="8" y="32"/>
                    </a:lnTo>
                    <a:lnTo>
                      <a:pt x="5" y="26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6" y="14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0" name="Freeform 212"/>
              <p:cNvSpPr>
                <a:spLocks noEditPoints="1"/>
              </p:cNvSpPr>
              <p:nvPr/>
            </p:nvSpPr>
            <p:spPr bwMode="auto">
              <a:xfrm>
                <a:off x="3337" y="3190"/>
                <a:ext cx="38" cy="36"/>
              </a:xfrm>
              <a:custGeom>
                <a:avLst/>
                <a:gdLst>
                  <a:gd name="T0" fmla="*/ 38 w 38"/>
                  <a:gd name="T1" fmla="*/ 17 h 36"/>
                  <a:gd name="T2" fmla="*/ 36 w 38"/>
                  <a:gd name="T3" fmla="*/ 11 h 36"/>
                  <a:gd name="T4" fmla="*/ 31 w 38"/>
                  <a:gd name="T5" fmla="*/ 5 h 36"/>
                  <a:gd name="T6" fmla="*/ 26 w 38"/>
                  <a:gd name="T7" fmla="*/ 0 h 36"/>
                  <a:gd name="T8" fmla="*/ 19 w 38"/>
                  <a:gd name="T9" fmla="*/ 0 h 36"/>
                  <a:gd name="T10" fmla="*/ 12 w 38"/>
                  <a:gd name="T11" fmla="*/ 0 h 36"/>
                  <a:gd name="T12" fmla="*/ 5 w 38"/>
                  <a:gd name="T13" fmla="*/ 5 h 36"/>
                  <a:gd name="T14" fmla="*/ 2 w 38"/>
                  <a:gd name="T15" fmla="*/ 11 h 36"/>
                  <a:gd name="T16" fmla="*/ 0 w 38"/>
                  <a:gd name="T17" fmla="*/ 17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5 h 36"/>
                  <a:gd name="T24" fmla="*/ 19 w 38"/>
                  <a:gd name="T25" fmla="*/ 36 h 36"/>
                  <a:gd name="T26" fmla="*/ 26 w 38"/>
                  <a:gd name="T27" fmla="*/ 35 h 36"/>
                  <a:gd name="T28" fmla="*/ 31 w 38"/>
                  <a:gd name="T29" fmla="*/ 31 h 36"/>
                  <a:gd name="T30" fmla="*/ 36 w 38"/>
                  <a:gd name="T31" fmla="*/ 26 h 36"/>
                  <a:gd name="T32" fmla="*/ 38 w 38"/>
                  <a:gd name="T33" fmla="*/ 17 h 36"/>
                  <a:gd name="T34" fmla="*/ 35 w 38"/>
                  <a:gd name="T35" fmla="*/ 17 h 36"/>
                  <a:gd name="T36" fmla="*/ 33 w 38"/>
                  <a:gd name="T37" fmla="*/ 24 h 36"/>
                  <a:gd name="T38" fmla="*/ 30 w 38"/>
                  <a:gd name="T39" fmla="*/ 30 h 36"/>
                  <a:gd name="T40" fmla="*/ 24 w 38"/>
                  <a:gd name="T41" fmla="*/ 33 h 36"/>
                  <a:gd name="T42" fmla="*/ 19 w 38"/>
                  <a:gd name="T43" fmla="*/ 33 h 36"/>
                  <a:gd name="T44" fmla="*/ 12 w 38"/>
                  <a:gd name="T45" fmla="*/ 33 h 36"/>
                  <a:gd name="T46" fmla="*/ 7 w 38"/>
                  <a:gd name="T47" fmla="*/ 30 h 36"/>
                  <a:gd name="T48" fmla="*/ 5 w 38"/>
                  <a:gd name="T49" fmla="*/ 24 h 36"/>
                  <a:gd name="T50" fmla="*/ 4 w 38"/>
                  <a:gd name="T51" fmla="*/ 17 h 36"/>
                  <a:gd name="T52" fmla="*/ 5 w 38"/>
                  <a:gd name="T53" fmla="*/ 12 h 36"/>
                  <a:gd name="T54" fmla="*/ 7 w 38"/>
                  <a:gd name="T55" fmla="*/ 7 h 36"/>
                  <a:gd name="T56" fmla="*/ 12 w 38"/>
                  <a:gd name="T57" fmla="*/ 4 h 36"/>
                  <a:gd name="T58" fmla="*/ 19 w 38"/>
                  <a:gd name="T59" fmla="*/ 4 h 36"/>
                  <a:gd name="T60" fmla="*/ 24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7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7"/>
                    </a:moveTo>
                    <a:lnTo>
                      <a:pt x="36" y="11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6"/>
                    </a:lnTo>
                    <a:lnTo>
                      <a:pt x="26" y="35"/>
                    </a:lnTo>
                    <a:lnTo>
                      <a:pt x="31" y="31"/>
                    </a:lnTo>
                    <a:lnTo>
                      <a:pt x="36" y="26"/>
                    </a:lnTo>
                    <a:lnTo>
                      <a:pt x="38" y="17"/>
                    </a:lnTo>
                    <a:close/>
                    <a:moveTo>
                      <a:pt x="35" y="17"/>
                    </a:moveTo>
                    <a:lnTo>
                      <a:pt x="33" y="24"/>
                    </a:lnTo>
                    <a:lnTo>
                      <a:pt x="30" y="30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7" y="30"/>
                    </a:lnTo>
                    <a:lnTo>
                      <a:pt x="5" y="24"/>
                    </a:lnTo>
                    <a:lnTo>
                      <a:pt x="4" y="17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1" name="Freeform 213"/>
              <p:cNvSpPr>
                <a:spLocks noEditPoints="1"/>
              </p:cNvSpPr>
              <p:nvPr/>
            </p:nvSpPr>
            <p:spPr bwMode="auto">
              <a:xfrm>
                <a:off x="3339" y="3192"/>
                <a:ext cx="34" cy="33"/>
              </a:xfrm>
              <a:custGeom>
                <a:avLst/>
                <a:gdLst>
                  <a:gd name="T0" fmla="*/ 34 w 34"/>
                  <a:gd name="T1" fmla="*/ 15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5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1 h 33"/>
                  <a:gd name="T24" fmla="*/ 17 w 34"/>
                  <a:gd name="T25" fmla="*/ 33 h 33"/>
                  <a:gd name="T26" fmla="*/ 24 w 34"/>
                  <a:gd name="T27" fmla="*/ 31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5 h 33"/>
                  <a:gd name="T34" fmla="*/ 31 w 34"/>
                  <a:gd name="T35" fmla="*/ 15 h 33"/>
                  <a:gd name="T36" fmla="*/ 29 w 34"/>
                  <a:gd name="T37" fmla="*/ 21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3 w 34"/>
                  <a:gd name="T49" fmla="*/ 21 h 33"/>
                  <a:gd name="T50" fmla="*/ 3 w 34"/>
                  <a:gd name="T51" fmla="*/ 15 h 33"/>
                  <a:gd name="T52" fmla="*/ 3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2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5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5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7" y="33"/>
                    </a:lnTo>
                    <a:lnTo>
                      <a:pt x="24" y="31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5"/>
                    </a:lnTo>
                    <a:close/>
                    <a:moveTo>
                      <a:pt x="31" y="15"/>
                    </a:moveTo>
                    <a:lnTo>
                      <a:pt x="29" y="21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3" y="21"/>
                    </a:lnTo>
                    <a:lnTo>
                      <a:pt x="3" y="15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2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2" name="Freeform 214"/>
              <p:cNvSpPr>
                <a:spLocks noEditPoints="1"/>
              </p:cNvSpPr>
              <p:nvPr/>
            </p:nvSpPr>
            <p:spPr bwMode="auto">
              <a:xfrm>
                <a:off x="3341" y="3194"/>
                <a:ext cx="31" cy="29"/>
              </a:xfrm>
              <a:custGeom>
                <a:avLst/>
                <a:gdLst>
                  <a:gd name="T0" fmla="*/ 31 w 31"/>
                  <a:gd name="T1" fmla="*/ 13 h 29"/>
                  <a:gd name="T2" fmla="*/ 29 w 31"/>
                  <a:gd name="T3" fmla="*/ 8 h 29"/>
                  <a:gd name="T4" fmla="*/ 26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3 w 31"/>
                  <a:gd name="T13" fmla="*/ 3 h 29"/>
                  <a:gd name="T14" fmla="*/ 1 w 31"/>
                  <a:gd name="T15" fmla="*/ 8 h 29"/>
                  <a:gd name="T16" fmla="*/ 0 w 31"/>
                  <a:gd name="T17" fmla="*/ 13 h 29"/>
                  <a:gd name="T18" fmla="*/ 1 w 31"/>
                  <a:gd name="T19" fmla="*/ 20 h 29"/>
                  <a:gd name="T20" fmla="*/ 3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6 w 31"/>
                  <a:gd name="T29" fmla="*/ 26 h 29"/>
                  <a:gd name="T30" fmla="*/ 29 w 31"/>
                  <a:gd name="T31" fmla="*/ 20 h 29"/>
                  <a:gd name="T32" fmla="*/ 31 w 31"/>
                  <a:gd name="T33" fmla="*/ 13 h 29"/>
                  <a:gd name="T34" fmla="*/ 27 w 31"/>
                  <a:gd name="T35" fmla="*/ 13 h 29"/>
                  <a:gd name="T36" fmla="*/ 26 w 31"/>
                  <a:gd name="T37" fmla="*/ 19 h 29"/>
                  <a:gd name="T38" fmla="*/ 24 w 31"/>
                  <a:gd name="T39" fmla="*/ 22 h 29"/>
                  <a:gd name="T40" fmla="*/ 19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7 w 31"/>
                  <a:gd name="T47" fmla="*/ 22 h 29"/>
                  <a:gd name="T48" fmla="*/ 3 w 31"/>
                  <a:gd name="T49" fmla="*/ 19 h 29"/>
                  <a:gd name="T50" fmla="*/ 3 w 31"/>
                  <a:gd name="T51" fmla="*/ 13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1 h 29"/>
                  <a:gd name="T60" fmla="*/ 19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3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3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3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6" y="26"/>
                    </a:lnTo>
                    <a:lnTo>
                      <a:pt x="29" y="20"/>
                    </a:lnTo>
                    <a:lnTo>
                      <a:pt x="31" y="13"/>
                    </a:lnTo>
                    <a:close/>
                    <a:moveTo>
                      <a:pt x="27" y="13"/>
                    </a:moveTo>
                    <a:lnTo>
                      <a:pt x="26" y="19"/>
                    </a:lnTo>
                    <a:lnTo>
                      <a:pt x="24" y="22"/>
                    </a:lnTo>
                    <a:lnTo>
                      <a:pt x="19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3" name="Freeform 215"/>
              <p:cNvSpPr>
                <a:spLocks noEditPoints="1"/>
              </p:cNvSpPr>
              <p:nvPr/>
            </p:nvSpPr>
            <p:spPr bwMode="auto">
              <a:xfrm>
                <a:off x="3342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3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4 w 28"/>
                  <a:gd name="T13" fmla="*/ 5 h 27"/>
                  <a:gd name="T14" fmla="*/ 0 w 28"/>
                  <a:gd name="T15" fmla="*/ 8 h 27"/>
                  <a:gd name="T16" fmla="*/ 0 w 28"/>
                  <a:gd name="T17" fmla="*/ 13 h 27"/>
                  <a:gd name="T18" fmla="*/ 0 w 28"/>
                  <a:gd name="T19" fmla="*/ 19 h 27"/>
                  <a:gd name="T20" fmla="*/ 4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3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3 w 28"/>
                  <a:gd name="T37" fmla="*/ 19 h 27"/>
                  <a:gd name="T38" fmla="*/ 21 w 28"/>
                  <a:gd name="T39" fmla="*/ 22 h 27"/>
                  <a:gd name="T40" fmla="*/ 18 w 28"/>
                  <a:gd name="T41" fmla="*/ 24 h 27"/>
                  <a:gd name="T42" fmla="*/ 14 w 28"/>
                  <a:gd name="T43" fmla="*/ 24 h 27"/>
                  <a:gd name="T44" fmla="*/ 9 w 28"/>
                  <a:gd name="T45" fmla="*/ 24 h 27"/>
                  <a:gd name="T46" fmla="*/ 7 w 28"/>
                  <a:gd name="T47" fmla="*/ 22 h 27"/>
                  <a:gd name="T48" fmla="*/ 4 w 28"/>
                  <a:gd name="T49" fmla="*/ 19 h 27"/>
                  <a:gd name="T50" fmla="*/ 4 w 28"/>
                  <a:gd name="T51" fmla="*/ 13 h 27"/>
                  <a:gd name="T52" fmla="*/ 4 w 28"/>
                  <a:gd name="T53" fmla="*/ 10 h 27"/>
                  <a:gd name="T54" fmla="*/ 7 w 28"/>
                  <a:gd name="T55" fmla="*/ 7 h 27"/>
                  <a:gd name="T56" fmla="*/ 9 w 28"/>
                  <a:gd name="T57" fmla="*/ 5 h 27"/>
                  <a:gd name="T58" fmla="*/ 14 w 28"/>
                  <a:gd name="T59" fmla="*/ 3 h 27"/>
                  <a:gd name="T60" fmla="*/ 18 w 28"/>
                  <a:gd name="T61" fmla="*/ 5 h 27"/>
                  <a:gd name="T62" fmla="*/ 21 w 28"/>
                  <a:gd name="T63" fmla="*/ 7 h 27"/>
                  <a:gd name="T64" fmla="*/ 23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3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3" y="19"/>
                    </a:lnTo>
                    <a:lnTo>
                      <a:pt x="21" y="22"/>
                    </a:lnTo>
                    <a:lnTo>
                      <a:pt x="18" y="24"/>
                    </a:lnTo>
                    <a:lnTo>
                      <a:pt x="14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4" name="Freeform 216"/>
              <p:cNvSpPr>
                <a:spLocks noEditPoints="1"/>
              </p:cNvSpPr>
              <p:nvPr/>
            </p:nvSpPr>
            <p:spPr bwMode="auto">
              <a:xfrm>
                <a:off x="3344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3 w 24"/>
                  <a:gd name="T3" fmla="*/ 9 h 25"/>
                  <a:gd name="T4" fmla="*/ 21 w 24"/>
                  <a:gd name="T5" fmla="*/ 6 h 25"/>
                  <a:gd name="T6" fmla="*/ 16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4 w 24"/>
                  <a:gd name="T13" fmla="*/ 6 h 25"/>
                  <a:gd name="T14" fmla="*/ 0 w 24"/>
                  <a:gd name="T15" fmla="*/ 9 h 25"/>
                  <a:gd name="T16" fmla="*/ 0 w 24"/>
                  <a:gd name="T17" fmla="*/ 12 h 25"/>
                  <a:gd name="T18" fmla="*/ 0 w 24"/>
                  <a:gd name="T19" fmla="*/ 18 h 25"/>
                  <a:gd name="T20" fmla="*/ 4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6 w 24"/>
                  <a:gd name="T27" fmla="*/ 25 h 25"/>
                  <a:gd name="T28" fmla="*/ 21 w 24"/>
                  <a:gd name="T29" fmla="*/ 21 h 25"/>
                  <a:gd name="T30" fmla="*/ 23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19 w 24"/>
                  <a:gd name="T37" fmla="*/ 16 h 25"/>
                  <a:gd name="T38" fmla="*/ 17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5 w 24"/>
                  <a:gd name="T47" fmla="*/ 19 h 25"/>
                  <a:gd name="T48" fmla="*/ 4 w 24"/>
                  <a:gd name="T49" fmla="*/ 16 h 25"/>
                  <a:gd name="T50" fmla="*/ 4 w 24"/>
                  <a:gd name="T51" fmla="*/ 12 h 25"/>
                  <a:gd name="T52" fmla="*/ 4 w 24"/>
                  <a:gd name="T53" fmla="*/ 9 h 25"/>
                  <a:gd name="T54" fmla="*/ 5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7 w 24"/>
                  <a:gd name="T63" fmla="*/ 7 h 25"/>
                  <a:gd name="T64" fmla="*/ 19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3" y="9"/>
                    </a:lnTo>
                    <a:lnTo>
                      <a:pt x="21" y="6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6" y="25"/>
                    </a:lnTo>
                    <a:lnTo>
                      <a:pt x="21" y="21"/>
                    </a:lnTo>
                    <a:lnTo>
                      <a:pt x="23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6"/>
                    </a:lnTo>
                    <a:lnTo>
                      <a:pt x="17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7" y="7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5" name="Freeform 217"/>
              <p:cNvSpPr>
                <a:spLocks noEditPoints="1"/>
              </p:cNvSpPr>
              <p:nvPr/>
            </p:nvSpPr>
            <p:spPr bwMode="auto">
              <a:xfrm>
                <a:off x="3346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19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5 w 21"/>
                  <a:gd name="T11" fmla="*/ 2 h 21"/>
                  <a:gd name="T12" fmla="*/ 3 w 21"/>
                  <a:gd name="T13" fmla="*/ 4 h 21"/>
                  <a:gd name="T14" fmla="*/ 0 w 21"/>
                  <a:gd name="T15" fmla="*/ 7 h 21"/>
                  <a:gd name="T16" fmla="*/ 0 w 21"/>
                  <a:gd name="T17" fmla="*/ 10 h 21"/>
                  <a:gd name="T18" fmla="*/ 0 w 21"/>
                  <a:gd name="T19" fmla="*/ 16 h 21"/>
                  <a:gd name="T20" fmla="*/ 3 w 21"/>
                  <a:gd name="T21" fmla="*/ 19 h 21"/>
                  <a:gd name="T22" fmla="*/ 5 w 21"/>
                  <a:gd name="T23" fmla="*/ 21 h 21"/>
                  <a:gd name="T24" fmla="*/ 10 w 21"/>
                  <a:gd name="T25" fmla="*/ 21 h 21"/>
                  <a:gd name="T26" fmla="*/ 14 w 21"/>
                  <a:gd name="T27" fmla="*/ 21 h 21"/>
                  <a:gd name="T28" fmla="*/ 17 w 21"/>
                  <a:gd name="T29" fmla="*/ 19 h 21"/>
                  <a:gd name="T30" fmla="*/ 19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5 w 21"/>
                  <a:gd name="T37" fmla="*/ 14 h 21"/>
                  <a:gd name="T38" fmla="*/ 15 w 21"/>
                  <a:gd name="T39" fmla="*/ 16 h 21"/>
                  <a:gd name="T40" fmla="*/ 12 w 21"/>
                  <a:gd name="T41" fmla="*/ 17 h 21"/>
                  <a:gd name="T42" fmla="*/ 10 w 21"/>
                  <a:gd name="T43" fmla="*/ 17 h 21"/>
                  <a:gd name="T44" fmla="*/ 7 w 21"/>
                  <a:gd name="T45" fmla="*/ 17 h 21"/>
                  <a:gd name="T46" fmla="*/ 5 w 21"/>
                  <a:gd name="T47" fmla="*/ 16 h 21"/>
                  <a:gd name="T48" fmla="*/ 3 w 21"/>
                  <a:gd name="T49" fmla="*/ 14 h 21"/>
                  <a:gd name="T50" fmla="*/ 3 w 21"/>
                  <a:gd name="T51" fmla="*/ 10 h 21"/>
                  <a:gd name="T52" fmla="*/ 3 w 21"/>
                  <a:gd name="T53" fmla="*/ 9 h 21"/>
                  <a:gd name="T54" fmla="*/ 5 w 21"/>
                  <a:gd name="T55" fmla="*/ 7 h 21"/>
                  <a:gd name="T56" fmla="*/ 7 w 21"/>
                  <a:gd name="T57" fmla="*/ 5 h 21"/>
                  <a:gd name="T58" fmla="*/ 10 w 21"/>
                  <a:gd name="T59" fmla="*/ 4 h 21"/>
                  <a:gd name="T60" fmla="*/ 12 w 21"/>
                  <a:gd name="T61" fmla="*/ 5 h 21"/>
                  <a:gd name="T62" fmla="*/ 15 w 21"/>
                  <a:gd name="T63" fmla="*/ 7 h 21"/>
                  <a:gd name="T64" fmla="*/ 15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3" y="19"/>
                    </a:lnTo>
                    <a:lnTo>
                      <a:pt x="5" y="21"/>
                    </a:lnTo>
                    <a:lnTo>
                      <a:pt x="10" y="21"/>
                    </a:lnTo>
                    <a:lnTo>
                      <a:pt x="14" y="21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5" y="14"/>
                    </a:lnTo>
                    <a:lnTo>
                      <a:pt x="15" y="16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7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6" name="Freeform 218"/>
              <p:cNvSpPr>
                <a:spLocks noEditPoints="1"/>
              </p:cNvSpPr>
              <p:nvPr/>
            </p:nvSpPr>
            <p:spPr bwMode="auto">
              <a:xfrm>
                <a:off x="3348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5 w 17"/>
                  <a:gd name="T3" fmla="*/ 5 h 17"/>
                  <a:gd name="T4" fmla="*/ 13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1 w 17"/>
                  <a:gd name="T13" fmla="*/ 3 h 17"/>
                  <a:gd name="T14" fmla="*/ 0 w 17"/>
                  <a:gd name="T15" fmla="*/ 5 h 17"/>
                  <a:gd name="T16" fmla="*/ 0 w 17"/>
                  <a:gd name="T17" fmla="*/ 8 h 17"/>
                  <a:gd name="T18" fmla="*/ 0 w 17"/>
                  <a:gd name="T19" fmla="*/ 12 h 17"/>
                  <a:gd name="T20" fmla="*/ 1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3 w 17"/>
                  <a:gd name="T29" fmla="*/ 15 h 17"/>
                  <a:gd name="T30" fmla="*/ 15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5" y="5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7" name="Freeform 219"/>
              <p:cNvSpPr>
                <a:spLocks noEditPoints="1"/>
              </p:cNvSpPr>
              <p:nvPr/>
            </p:nvSpPr>
            <p:spPr bwMode="auto">
              <a:xfrm>
                <a:off x="3349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2 w 14"/>
                  <a:gd name="T3" fmla="*/ 5 h 13"/>
                  <a:gd name="T4" fmla="*/ 12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2 w 14"/>
                  <a:gd name="T29" fmla="*/ 12 h 13"/>
                  <a:gd name="T30" fmla="*/ 12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4 w 14"/>
                  <a:gd name="T41" fmla="*/ 10 h 13"/>
                  <a:gd name="T42" fmla="*/ 4 w 14"/>
                  <a:gd name="T43" fmla="*/ 6 h 13"/>
                  <a:gd name="T44" fmla="*/ 4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2" y="5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8" name="Freeform 220"/>
              <p:cNvSpPr>
                <a:spLocks/>
              </p:cNvSpPr>
              <p:nvPr/>
            </p:nvSpPr>
            <p:spPr bwMode="auto">
              <a:xfrm>
                <a:off x="3351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9" name="Freeform 221"/>
              <p:cNvSpPr>
                <a:spLocks/>
              </p:cNvSpPr>
              <p:nvPr/>
            </p:nvSpPr>
            <p:spPr bwMode="auto">
              <a:xfrm>
                <a:off x="3353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2 h 7"/>
                  <a:gd name="T4" fmla="*/ 3 w 7"/>
                  <a:gd name="T5" fmla="*/ 0 h 7"/>
                  <a:gd name="T6" fmla="*/ 0 w 7"/>
                  <a:gd name="T7" fmla="*/ 2 h 7"/>
                  <a:gd name="T8" fmla="*/ 0 w 7"/>
                  <a:gd name="T9" fmla="*/ 3 h 7"/>
                  <a:gd name="T10" fmla="*/ 0 w 7"/>
                  <a:gd name="T11" fmla="*/ 7 h 7"/>
                  <a:gd name="T12" fmla="*/ 3 w 7"/>
                  <a:gd name="T13" fmla="*/ 7 h 7"/>
                  <a:gd name="T14" fmla="*/ 5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0" name="Freeform 222"/>
              <p:cNvSpPr>
                <a:spLocks/>
              </p:cNvSpPr>
              <p:nvPr/>
            </p:nvSpPr>
            <p:spPr bwMode="auto">
              <a:xfrm>
                <a:off x="3355" y="3206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3 h 3"/>
                  <a:gd name="T12" fmla="*/ 1 w 3"/>
                  <a:gd name="T13" fmla="*/ 3 h 3"/>
                  <a:gd name="T14" fmla="*/ 1 w 3"/>
                  <a:gd name="T15" fmla="*/ 3 h 3"/>
                  <a:gd name="T16" fmla="*/ 3 w 3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1" name="Freeform 223"/>
              <p:cNvSpPr>
                <a:spLocks/>
              </p:cNvSpPr>
              <p:nvPr/>
            </p:nvSpPr>
            <p:spPr bwMode="auto">
              <a:xfrm>
                <a:off x="3336" y="3161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39 w 41"/>
                  <a:gd name="T9" fmla="*/ 60 h 93"/>
                  <a:gd name="T10" fmla="*/ 41 w 41"/>
                  <a:gd name="T11" fmla="*/ 48 h 93"/>
                  <a:gd name="T12" fmla="*/ 39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8 h 93"/>
                  <a:gd name="T30" fmla="*/ 0 w 41"/>
                  <a:gd name="T31" fmla="*/ 60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39" y="60"/>
                    </a:lnTo>
                    <a:lnTo>
                      <a:pt x="41" y="48"/>
                    </a:lnTo>
                    <a:lnTo>
                      <a:pt x="39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2" name="Freeform 224"/>
              <p:cNvSpPr>
                <a:spLocks noEditPoints="1"/>
              </p:cNvSpPr>
              <p:nvPr/>
            </p:nvSpPr>
            <p:spPr bwMode="auto">
              <a:xfrm>
                <a:off x="3263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9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9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9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3" name="Freeform 225"/>
              <p:cNvSpPr>
                <a:spLocks noEditPoints="1"/>
              </p:cNvSpPr>
              <p:nvPr/>
            </p:nvSpPr>
            <p:spPr bwMode="auto">
              <a:xfrm>
                <a:off x="3261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4" name="Freeform 226"/>
              <p:cNvSpPr>
                <a:spLocks noEditPoints="1"/>
              </p:cNvSpPr>
              <p:nvPr/>
            </p:nvSpPr>
            <p:spPr bwMode="auto">
              <a:xfrm>
                <a:off x="3260" y="3163"/>
                <a:ext cx="17" cy="91"/>
              </a:xfrm>
              <a:custGeom>
                <a:avLst/>
                <a:gdLst>
                  <a:gd name="T0" fmla="*/ 13 w 17"/>
                  <a:gd name="T1" fmla="*/ 0 h 91"/>
                  <a:gd name="T2" fmla="*/ 12 w 17"/>
                  <a:gd name="T3" fmla="*/ 0 h 91"/>
                  <a:gd name="T4" fmla="*/ 8 w 17"/>
                  <a:gd name="T5" fmla="*/ 0 h 91"/>
                  <a:gd name="T6" fmla="*/ 6 w 17"/>
                  <a:gd name="T7" fmla="*/ 0 h 91"/>
                  <a:gd name="T8" fmla="*/ 3 w 17"/>
                  <a:gd name="T9" fmla="*/ 0 h 91"/>
                  <a:gd name="T10" fmla="*/ 1 w 17"/>
                  <a:gd name="T11" fmla="*/ 1 h 91"/>
                  <a:gd name="T12" fmla="*/ 1 w 17"/>
                  <a:gd name="T13" fmla="*/ 3 h 91"/>
                  <a:gd name="T14" fmla="*/ 5 w 17"/>
                  <a:gd name="T15" fmla="*/ 3 h 91"/>
                  <a:gd name="T16" fmla="*/ 8 w 17"/>
                  <a:gd name="T17" fmla="*/ 3 h 91"/>
                  <a:gd name="T18" fmla="*/ 12 w 17"/>
                  <a:gd name="T19" fmla="*/ 3 h 91"/>
                  <a:gd name="T20" fmla="*/ 17 w 17"/>
                  <a:gd name="T21" fmla="*/ 3 h 91"/>
                  <a:gd name="T22" fmla="*/ 15 w 17"/>
                  <a:gd name="T23" fmla="*/ 1 h 91"/>
                  <a:gd name="T24" fmla="*/ 13 w 17"/>
                  <a:gd name="T25" fmla="*/ 0 h 91"/>
                  <a:gd name="T26" fmla="*/ 3 w 17"/>
                  <a:gd name="T27" fmla="*/ 91 h 91"/>
                  <a:gd name="T28" fmla="*/ 6 w 17"/>
                  <a:gd name="T29" fmla="*/ 91 h 91"/>
                  <a:gd name="T30" fmla="*/ 8 w 17"/>
                  <a:gd name="T31" fmla="*/ 91 h 91"/>
                  <a:gd name="T32" fmla="*/ 12 w 17"/>
                  <a:gd name="T33" fmla="*/ 91 h 91"/>
                  <a:gd name="T34" fmla="*/ 13 w 17"/>
                  <a:gd name="T35" fmla="*/ 91 h 91"/>
                  <a:gd name="T36" fmla="*/ 15 w 17"/>
                  <a:gd name="T37" fmla="*/ 89 h 91"/>
                  <a:gd name="T38" fmla="*/ 17 w 17"/>
                  <a:gd name="T39" fmla="*/ 88 h 91"/>
                  <a:gd name="T40" fmla="*/ 13 w 17"/>
                  <a:gd name="T41" fmla="*/ 88 h 91"/>
                  <a:gd name="T42" fmla="*/ 8 w 17"/>
                  <a:gd name="T43" fmla="*/ 88 h 91"/>
                  <a:gd name="T44" fmla="*/ 5 w 17"/>
                  <a:gd name="T45" fmla="*/ 88 h 91"/>
                  <a:gd name="T46" fmla="*/ 0 w 17"/>
                  <a:gd name="T47" fmla="*/ 88 h 91"/>
                  <a:gd name="T48" fmla="*/ 1 w 17"/>
                  <a:gd name="T49" fmla="*/ 89 h 91"/>
                  <a:gd name="T50" fmla="*/ 3 w 17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1"/>
                  <a:gd name="T80" fmla="*/ 17 w 1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1">
                    <a:moveTo>
                      <a:pt x="13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6" y="91"/>
                    </a:lnTo>
                    <a:lnTo>
                      <a:pt x="8" y="91"/>
                    </a:lnTo>
                    <a:lnTo>
                      <a:pt x="12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7" y="88"/>
                    </a:lnTo>
                    <a:lnTo>
                      <a:pt x="13" y="88"/>
                    </a:lnTo>
                    <a:lnTo>
                      <a:pt x="8" y="88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5" name="Freeform 227"/>
              <p:cNvSpPr>
                <a:spLocks noEditPoints="1"/>
              </p:cNvSpPr>
              <p:nvPr/>
            </p:nvSpPr>
            <p:spPr bwMode="auto">
              <a:xfrm>
                <a:off x="3260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1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3 w 19"/>
                  <a:gd name="T19" fmla="*/ 4 h 88"/>
                  <a:gd name="T20" fmla="*/ 17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1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8 w 19"/>
                  <a:gd name="T43" fmla="*/ 85 h 88"/>
                  <a:gd name="T44" fmla="*/ 3 w 19"/>
                  <a:gd name="T45" fmla="*/ 85 h 88"/>
                  <a:gd name="T46" fmla="*/ 0 w 19"/>
                  <a:gd name="T47" fmla="*/ 83 h 88"/>
                  <a:gd name="T48" fmla="*/ 0 w 19"/>
                  <a:gd name="T49" fmla="*/ 87 h 88"/>
                  <a:gd name="T50" fmla="*/ 1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8" y="85"/>
                    </a:lnTo>
                    <a:lnTo>
                      <a:pt x="3" y="85"/>
                    </a:lnTo>
                    <a:lnTo>
                      <a:pt x="0" y="83"/>
                    </a:lnTo>
                    <a:lnTo>
                      <a:pt x="0" y="87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6" name="Freeform 228"/>
              <p:cNvSpPr>
                <a:spLocks noEditPoints="1"/>
              </p:cNvSpPr>
              <p:nvPr/>
            </p:nvSpPr>
            <p:spPr bwMode="auto">
              <a:xfrm>
                <a:off x="3258" y="3166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3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9 w 21"/>
                  <a:gd name="T25" fmla="*/ 0 h 85"/>
                  <a:gd name="T26" fmla="*/ 2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5 w 21"/>
                  <a:gd name="T33" fmla="*/ 85 h 85"/>
                  <a:gd name="T34" fmla="*/ 19 w 21"/>
                  <a:gd name="T35" fmla="*/ 85 h 85"/>
                  <a:gd name="T36" fmla="*/ 21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1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9" y="0"/>
                    </a:lnTo>
                    <a:close/>
                    <a:moveTo>
                      <a:pt x="2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7" name="Freeform 229"/>
              <p:cNvSpPr>
                <a:spLocks noEditPoints="1"/>
              </p:cNvSpPr>
              <p:nvPr/>
            </p:nvSpPr>
            <p:spPr bwMode="auto">
              <a:xfrm>
                <a:off x="3256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9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2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4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4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3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9 w 24"/>
                  <a:gd name="T41" fmla="*/ 77 h 81"/>
                  <a:gd name="T42" fmla="*/ 12 w 24"/>
                  <a:gd name="T43" fmla="*/ 77 h 81"/>
                  <a:gd name="T44" fmla="*/ 7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4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4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9" y="77"/>
                    </a:lnTo>
                    <a:lnTo>
                      <a:pt x="12" y="77"/>
                    </a:lnTo>
                    <a:lnTo>
                      <a:pt x="7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4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8" name="Freeform 230"/>
              <p:cNvSpPr>
                <a:spLocks noEditPoints="1"/>
              </p:cNvSpPr>
              <p:nvPr/>
            </p:nvSpPr>
            <p:spPr bwMode="auto">
              <a:xfrm>
                <a:off x="3256" y="3169"/>
                <a:ext cx="26" cy="78"/>
              </a:xfrm>
              <a:custGeom>
                <a:avLst/>
                <a:gdLst>
                  <a:gd name="T0" fmla="*/ 23 w 26"/>
                  <a:gd name="T1" fmla="*/ 0 h 78"/>
                  <a:gd name="T2" fmla="*/ 17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0 h 78"/>
                  <a:gd name="T10" fmla="*/ 2 w 26"/>
                  <a:gd name="T11" fmla="*/ 4 h 78"/>
                  <a:gd name="T12" fmla="*/ 0 w 26"/>
                  <a:gd name="T13" fmla="*/ 6 h 78"/>
                  <a:gd name="T14" fmla="*/ 5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4 w 26"/>
                  <a:gd name="T21" fmla="*/ 6 h 78"/>
                  <a:gd name="T22" fmla="*/ 24 w 26"/>
                  <a:gd name="T23" fmla="*/ 4 h 78"/>
                  <a:gd name="T24" fmla="*/ 23 w 26"/>
                  <a:gd name="T25" fmla="*/ 0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7 w 26"/>
                  <a:gd name="T33" fmla="*/ 78 h 78"/>
                  <a:gd name="T34" fmla="*/ 23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5 w 26"/>
                  <a:gd name="T45" fmla="*/ 75 h 78"/>
                  <a:gd name="T46" fmla="*/ 0 w 26"/>
                  <a:gd name="T47" fmla="*/ 73 h 78"/>
                  <a:gd name="T48" fmla="*/ 0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0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3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5" y="75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9" name="Freeform 231"/>
              <p:cNvSpPr>
                <a:spLocks noEditPoints="1"/>
              </p:cNvSpPr>
              <p:nvPr/>
            </p:nvSpPr>
            <p:spPr bwMode="auto">
              <a:xfrm>
                <a:off x="3254" y="3171"/>
                <a:ext cx="28" cy="74"/>
              </a:xfrm>
              <a:custGeom>
                <a:avLst/>
                <a:gdLst>
                  <a:gd name="T0" fmla="*/ 26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9 w 28"/>
                  <a:gd name="T7" fmla="*/ 0 h 74"/>
                  <a:gd name="T8" fmla="*/ 4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6 w 28"/>
                  <a:gd name="T25" fmla="*/ 2 h 74"/>
                  <a:gd name="T26" fmla="*/ 2 w 28"/>
                  <a:gd name="T27" fmla="*/ 73 h 74"/>
                  <a:gd name="T28" fmla="*/ 9 w 28"/>
                  <a:gd name="T29" fmla="*/ 74 h 74"/>
                  <a:gd name="T30" fmla="*/ 14 w 28"/>
                  <a:gd name="T31" fmla="*/ 74 h 74"/>
                  <a:gd name="T32" fmla="*/ 21 w 28"/>
                  <a:gd name="T33" fmla="*/ 74 h 74"/>
                  <a:gd name="T34" fmla="*/ 26 w 28"/>
                  <a:gd name="T35" fmla="*/ 73 h 74"/>
                  <a:gd name="T36" fmla="*/ 28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2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6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2" y="73"/>
                    </a:moveTo>
                    <a:lnTo>
                      <a:pt x="9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2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0" name="Freeform 232"/>
              <p:cNvSpPr>
                <a:spLocks noEditPoints="1"/>
              </p:cNvSpPr>
              <p:nvPr/>
            </p:nvSpPr>
            <p:spPr bwMode="auto">
              <a:xfrm>
                <a:off x="3253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1 w 31"/>
                  <a:gd name="T13" fmla="*/ 7 h 71"/>
                  <a:gd name="T14" fmla="*/ 8 w 31"/>
                  <a:gd name="T15" fmla="*/ 3 h 71"/>
                  <a:gd name="T16" fmla="*/ 15 w 31"/>
                  <a:gd name="T17" fmla="*/ 3 h 71"/>
                  <a:gd name="T18" fmla="*/ 24 w 31"/>
                  <a:gd name="T19" fmla="*/ 3 h 71"/>
                  <a:gd name="T20" fmla="*/ 31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4 w 31"/>
                  <a:gd name="T41" fmla="*/ 67 h 71"/>
                  <a:gd name="T42" fmla="*/ 15 w 31"/>
                  <a:gd name="T43" fmla="*/ 67 h 71"/>
                  <a:gd name="T44" fmla="*/ 8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4" y="67"/>
                    </a:lnTo>
                    <a:lnTo>
                      <a:pt x="15" y="67"/>
                    </a:lnTo>
                    <a:lnTo>
                      <a:pt x="8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1" name="Freeform 233"/>
              <p:cNvSpPr>
                <a:spLocks noEditPoints="1"/>
              </p:cNvSpPr>
              <p:nvPr/>
            </p:nvSpPr>
            <p:spPr bwMode="auto">
              <a:xfrm>
                <a:off x="3253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2 w 32"/>
                  <a:gd name="T3" fmla="*/ 0 h 67"/>
                  <a:gd name="T4" fmla="*/ 15 w 32"/>
                  <a:gd name="T5" fmla="*/ 0 h 67"/>
                  <a:gd name="T6" fmla="*/ 8 w 32"/>
                  <a:gd name="T7" fmla="*/ 0 h 67"/>
                  <a:gd name="T8" fmla="*/ 1 w 32"/>
                  <a:gd name="T9" fmla="*/ 1 h 67"/>
                  <a:gd name="T10" fmla="*/ 1 w 32"/>
                  <a:gd name="T11" fmla="*/ 5 h 67"/>
                  <a:gd name="T12" fmla="*/ 0 w 32"/>
                  <a:gd name="T13" fmla="*/ 7 h 67"/>
                  <a:gd name="T14" fmla="*/ 7 w 32"/>
                  <a:gd name="T15" fmla="*/ 3 h 67"/>
                  <a:gd name="T16" fmla="*/ 15 w 32"/>
                  <a:gd name="T17" fmla="*/ 3 h 67"/>
                  <a:gd name="T18" fmla="*/ 24 w 32"/>
                  <a:gd name="T19" fmla="*/ 3 h 67"/>
                  <a:gd name="T20" fmla="*/ 31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1 w 32"/>
                  <a:gd name="T27" fmla="*/ 63 h 67"/>
                  <a:gd name="T28" fmla="*/ 8 w 32"/>
                  <a:gd name="T29" fmla="*/ 67 h 67"/>
                  <a:gd name="T30" fmla="*/ 15 w 32"/>
                  <a:gd name="T31" fmla="*/ 67 h 67"/>
                  <a:gd name="T32" fmla="*/ 22 w 32"/>
                  <a:gd name="T33" fmla="*/ 67 h 67"/>
                  <a:gd name="T34" fmla="*/ 29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4 w 32"/>
                  <a:gd name="T41" fmla="*/ 62 h 67"/>
                  <a:gd name="T42" fmla="*/ 15 w 32"/>
                  <a:gd name="T43" fmla="*/ 63 h 67"/>
                  <a:gd name="T44" fmla="*/ 7 w 32"/>
                  <a:gd name="T45" fmla="*/ 62 h 67"/>
                  <a:gd name="T46" fmla="*/ 0 w 32"/>
                  <a:gd name="T47" fmla="*/ 58 h 67"/>
                  <a:gd name="T48" fmla="*/ 0 w 32"/>
                  <a:gd name="T49" fmla="*/ 62 h 67"/>
                  <a:gd name="T50" fmla="*/ 1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1" y="63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4" y="62"/>
                    </a:lnTo>
                    <a:lnTo>
                      <a:pt x="15" y="63"/>
                    </a:lnTo>
                    <a:lnTo>
                      <a:pt x="7" y="62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2" name="Freeform 234"/>
              <p:cNvSpPr>
                <a:spLocks noEditPoints="1"/>
              </p:cNvSpPr>
              <p:nvPr/>
            </p:nvSpPr>
            <p:spPr bwMode="auto">
              <a:xfrm>
                <a:off x="3251" y="3176"/>
                <a:ext cx="34" cy="64"/>
              </a:xfrm>
              <a:custGeom>
                <a:avLst/>
                <a:gdLst>
                  <a:gd name="T0" fmla="*/ 33 w 34"/>
                  <a:gd name="T1" fmla="*/ 4 h 64"/>
                  <a:gd name="T2" fmla="*/ 26 w 34"/>
                  <a:gd name="T3" fmla="*/ 0 h 64"/>
                  <a:gd name="T4" fmla="*/ 17 w 34"/>
                  <a:gd name="T5" fmla="*/ 0 h 64"/>
                  <a:gd name="T6" fmla="*/ 10 w 34"/>
                  <a:gd name="T7" fmla="*/ 0 h 64"/>
                  <a:gd name="T8" fmla="*/ 3 w 34"/>
                  <a:gd name="T9" fmla="*/ 4 h 64"/>
                  <a:gd name="T10" fmla="*/ 2 w 34"/>
                  <a:gd name="T11" fmla="*/ 6 h 64"/>
                  <a:gd name="T12" fmla="*/ 2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4 w 34"/>
                  <a:gd name="T21" fmla="*/ 9 h 64"/>
                  <a:gd name="T22" fmla="*/ 33 w 34"/>
                  <a:gd name="T23" fmla="*/ 6 h 64"/>
                  <a:gd name="T24" fmla="*/ 33 w 34"/>
                  <a:gd name="T25" fmla="*/ 4 h 64"/>
                  <a:gd name="T26" fmla="*/ 2 w 34"/>
                  <a:gd name="T27" fmla="*/ 61 h 64"/>
                  <a:gd name="T28" fmla="*/ 10 w 34"/>
                  <a:gd name="T29" fmla="*/ 64 h 64"/>
                  <a:gd name="T30" fmla="*/ 17 w 34"/>
                  <a:gd name="T31" fmla="*/ 64 h 64"/>
                  <a:gd name="T32" fmla="*/ 26 w 34"/>
                  <a:gd name="T33" fmla="*/ 64 h 64"/>
                  <a:gd name="T34" fmla="*/ 33 w 34"/>
                  <a:gd name="T35" fmla="*/ 61 h 64"/>
                  <a:gd name="T36" fmla="*/ 34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9 w 34"/>
                  <a:gd name="T45" fmla="*/ 59 h 64"/>
                  <a:gd name="T46" fmla="*/ 0 w 34"/>
                  <a:gd name="T47" fmla="*/ 56 h 64"/>
                  <a:gd name="T48" fmla="*/ 2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2" y="61"/>
                    </a:moveTo>
                    <a:lnTo>
                      <a:pt x="10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4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3" name="Freeform 235"/>
              <p:cNvSpPr>
                <a:spLocks noEditPoints="1"/>
              </p:cNvSpPr>
              <p:nvPr/>
            </p:nvSpPr>
            <p:spPr bwMode="auto">
              <a:xfrm>
                <a:off x="3251" y="3178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9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4 w 36"/>
                  <a:gd name="T21" fmla="*/ 9 h 60"/>
                  <a:gd name="T22" fmla="*/ 34 w 36"/>
                  <a:gd name="T23" fmla="*/ 7 h 60"/>
                  <a:gd name="T24" fmla="*/ 33 w 36"/>
                  <a:gd name="T25" fmla="*/ 4 h 60"/>
                  <a:gd name="T26" fmla="*/ 2 w 36"/>
                  <a:gd name="T27" fmla="*/ 55 h 60"/>
                  <a:gd name="T28" fmla="*/ 9 w 36"/>
                  <a:gd name="T29" fmla="*/ 59 h 60"/>
                  <a:gd name="T30" fmla="*/ 17 w 36"/>
                  <a:gd name="T31" fmla="*/ 60 h 60"/>
                  <a:gd name="T32" fmla="*/ 26 w 36"/>
                  <a:gd name="T33" fmla="*/ 59 h 60"/>
                  <a:gd name="T34" fmla="*/ 34 w 36"/>
                  <a:gd name="T35" fmla="*/ 55 h 60"/>
                  <a:gd name="T36" fmla="*/ 34 w 36"/>
                  <a:gd name="T37" fmla="*/ 54 h 60"/>
                  <a:gd name="T38" fmla="*/ 36 w 36"/>
                  <a:gd name="T39" fmla="*/ 50 h 60"/>
                  <a:gd name="T40" fmla="*/ 31 w 36"/>
                  <a:gd name="T41" fmla="*/ 54 h 60"/>
                  <a:gd name="T42" fmla="*/ 28 w 36"/>
                  <a:gd name="T43" fmla="*/ 55 h 60"/>
                  <a:gd name="T44" fmla="*/ 22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7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2" y="55"/>
                    </a:moveTo>
                    <a:lnTo>
                      <a:pt x="9" y="59"/>
                    </a:lnTo>
                    <a:lnTo>
                      <a:pt x="17" y="60"/>
                    </a:lnTo>
                    <a:lnTo>
                      <a:pt x="26" y="59"/>
                    </a:lnTo>
                    <a:lnTo>
                      <a:pt x="34" y="55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1" y="54"/>
                    </a:lnTo>
                    <a:lnTo>
                      <a:pt x="28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7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4" name="Freeform 236"/>
              <p:cNvSpPr>
                <a:spLocks noEditPoints="1"/>
              </p:cNvSpPr>
              <p:nvPr/>
            </p:nvSpPr>
            <p:spPr bwMode="auto">
              <a:xfrm>
                <a:off x="3249" y="3180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4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5" name="Freeform 237"/>
              <p:cNvSpPr>
                <a:spLocks noEditPoints="1"/>
              </p:cNvSpPr>
              <p:nvPr/>
            </p:nvSpPr>
            <p:spPr bwMode="auto">
              <a:xfrm>
                <a:off x="3249" y="3182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0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4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9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30 w 40"/>
                  <a:gd name="T47" fmla="*/ 51 h 53"/>
                  <a:gd name="T48" fmla="*/ 33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5 w 40"/>
                  <a:gd name="T57" fmla="*/ 44 h 53"/>
                  <a:gd name="T58" fmla="*/ 31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9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30" y="51"/>
                    </a:lnTo>
                    <a:lnTo>
                      <a:pt x="33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5" y="44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6" name="Freeform 238"/>
              <p:cNvSpPr>
                <a:spLocks noEditPoints="1"/>
              </p:cNvSpPr>
              <p:nvPr/>
            </p:nvSpPr>
            <p:spPr bwMode="auto">
              <a:xfrm>
                <a:off x="3248" y="3183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4 h 50"/>
                  <a:gd name="T4" fmla="*/ 31 w 41"/>
                  <a:gd name="T5" fmla="*/ 2 h 50"/>
                  <a:gd name="T6" fmla="*/ 25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2 h 50"/>
                  <a:gd name="T14" fmla="*/ 6 w 41"/>
                  <a:gd name="T15" fmla="*/ 4 h 50"/>
                  <a:gd name="T16" fmla="*/ 3 w 41"/>
                  <a:gd name="T17" fmla="*/ 7 h 50"/>
                  <a:gd name="T18" fmla="*/ 1 w 41"/>
                  <a:gd name="T19" fmla="*/ 12 h 50"/>
                  <a:gd name="T20" fmla="*/ 0 w 41"/>
                  <a:gd name="T21" fmla="*/ 16 h 50"/>
                  <a:gd name="T22" fmla="*/ 3 w 41"/>
                  <a:gd name="T23" fmla="*/ 11 h 50"/>
                  <a:gd name="T24" fmla="*/ 8 w 41"/>
                  <a:gd name="T25" fmla="*/ 7 h 50"/>
                  <a:gd name="T26" fmla="*/ 13 w 41"/>
                  <a:gd name="T27" fmla="*/ 4 h 50"/>
                  <a:gd name="T28" fmla="*/ 20 w 41"/>
                  <a:gd name="T29" fmla="*/ 4 h 50"/>
                  <a:gd name="T30" fmla="*/ 27 w 41"/>
                  <a:gd name="T31" fmla="*/ 4 h 50"/>
                  <a:gd name="T32" fmla="*/ 32 w 41"/>
                  <a:gd name="T33" fmla="*/ 7 h 50"/>
                  <a:gd name="T34" fmla="*/ 37 w 41"/>
                  <a:gd name="T35" fmla="*/ 11 h 50"/>
                  <a:gd name="T36" fmla="*/ 41 w 41"/>
                  <a:gd name="T37" fmla="*/ 16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2 h 50"/>
                  <a:gd name="T44" fmla="*/ 5 w 41"/>
                  <a:gd name="T45" fmla="*/ 45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5 w 41"/>
                  <a:gd name="T53" fmla="*/ 50 h 50"/>
                  <a:gd name="T54" fmla="*/ 31 w 41"/>
                  <a:gd name="T55" fmla="*/ 49 h 50"/>
                  <a:gd name="T56" fmla="*/ 36 w 41"/>
                  <a:gd name="T57" fmla="*/ 45 h 50"/>
                  <a:gd name="T58" fmla="*/ 39 w 41"/>
                  <a:gd name="T59" fmla="*/ 42 h 50"/>
                  <a:gd name="T60" fmla="*/ 41 w 41"/>
                  <a:gd name="T61" fmla="*/ 38 h 50"/>
                  <a:gd name="T62" fmla="*/ 41 w 41"/>
                  <a:gd name="T63" fmla="*/ 33 h 50"/>
                  <a:gd name="T64" fmla="*/ 37 w 41"/>
                  <a:gd name="T65" fmla="*/ 38 h 50"/>
                  <a:gd name="T66" fmla="*/ 32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3 w 41"/>
                  <a:gd name="T73" fmla="*/ 47 h 50"/>
                  <a:gd name="T74" fmla="*/ 8 w 41"/>
                  <a:gd name="T75" fmla="*/ 43 h 50"/>
                  <a:gd name="T76" fmla="*/ 3 w 41"/>
                  <a:gd name="T77" fmla="*/ 38 h 50"/>
                  <a:gd name="T78" fmla="*/ 0 w 41"/>
                  <a:gd name="T79" fmla="*/ 33 h 50"/>
                  <a:gd name="T80" fmla="*/ 1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4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3" y="11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7" y="11"/>
                    </a:lnTo>
                    <a:lnTo>
                      <a:pt x="41" y="16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2"/>
                    </a:moveTo>
                    <a:lnTo>
                      <a:pt x="5" y="45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5" y="50"/>
                    </a:lnTo>
                    <a:lnTo>
                      <a:pt x="31" y="49"/>
                    </a:lnTo>
                    <a:lnTo>
                      <a:pt x="36" y="45"/>
                    </a:lnTo>
                    <a:lnTo>
                      <a:pt x="39" y="42"/>
                    </a:lnTo>
                    <a:lnTo>
                      <a:pt x="41" y="38"/>
                    </a:lnTo>
                    <a:lnTo>
                      <a:pt x="41" y="33"/>
                    </a:lnTo>
                    <a:lnTo>
                      <a:pt x="37" y="38"/>
                    </a:lnTo>
                    <a:lnTo>
                      <a:pt x="32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3" y="47"/>
                    </a:lnTo>
                    <a:lnTo>
                      <a:pt x="8" y="43"/>
                    </a:lnTo>
                    <a:lnTo>
                      <a:pt x="3" y="38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7" name="Freeform 239"/>
              <p:cNvSpPr>
                <a:spLocks noEditPoints="1"/>
              </p:cNvSpPr>
              <p:nvPr/>
            </p:nvSpPr>
            <p:spPr bwMode="auto">
              <a:xfrm>
                <a:off x="3248" y="3185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5 h 47"/>
                  <a:gd name="T4" fmla="*/ 32 w 41"/>
                  <a:gd name="T5" fmla="*/ 2 h 47"/>
                  <a:gd name="T6" fmla="*/ 25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1 w 41"/>
                  <a:gd name="T21" fmla="*/ 36 h 47"/>
                  <a:gd name="T22" fmla="*/ 5 w 41"/>
                  <a:gd name="T23" fmla="*/ 41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2 w 41"/>
                  <a:gd name="T33" fmla="*/ 45 h 47"/>
                  <a:gd name="T34" fmla="*/ 36 w 41"/>
                  <a:gd name="T35" fmla="*/ 41 h 47"/>
                  <a:gd name="T36" fmla="*/ 41 w 41"/>
                  <a:gd name="T37" fmla="*/ 36 h 47"/>
                  <a:gd name="T38" fmla="*/ 41 w 41"/>
                  <a:gd name="T39" fmla="*/ 22 h 47"/>
                  <a:gd name="T40" fmla="*/ 39 w 41"/>
                  <a:gd name="T41" fmla="*/ 9 h 47"/>
                  <a:gd name="T42" fmla="*/ 41 w 41"/>
                  <a:gd name="T43" fmla="*/ 22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1 h 47"/>
                  <a:gd name="T50" fmla="*/ 20 w 41"/>
                  <a:gd name="T51" fmla="*/ 43 h 47"/>
                  <a:gd name="T52" fmla="*/ 13 w 41"/>
                  <a:gd name="T53" fmla="*/ 41 h 47"/>
                  <a:gd name="T54" fmla="*/ 6 w 41"/>
                  <a:gd name="T55" fmla="*/ 38 h 47"/>
                  <a:gd name="T56" fmla="*/ 1 w 41"/>
                  <a:gd name="T57" fmla="*/ 31 h 47"/>
                  <a:gd name="T58" fmla="*/ 0 w 41"/>
                  <a:gd name="T59" fmla="*/ 22 h 47"/>
                  <a:gd name="T60" fmla="*/ 1 w 41"/>
                  <a:gd name="T61" fmla="*/ 16 h 47"/>
                  <a:gd name="T62" fmla="*/ 6 w 41"/>
                  <a:gd name="T63" fmla="*/ 9 h 47"/>
                  <a:gd name="T64" fmla="*/ 13 w 41"/>
                  <a:gd name="T65" fmla="*/ 3 h 47"/>
                  <a:gd name="T66" fmla="*/ 20 w 41"/>
                  <a:gd name="T67" fmla="*/ 3 h 47"/>
                  <a:gd name="T68" fmla="*/ 29 w 41"/>
                  <a:gd name="T69" fmla="*/ 3 h 47"/>
                  <a:gd name="T70" fmla="*/ 36 w 41"/>
                  <a:gd name="T71" fmla="*/ 9 h 47"/>
                  <a:gd name="T72" fmla="*/ 39 w 41"/>
                  <a:gd name="T73" fmla="*/ 16 h 47"/>
                  <a:gd name="T74" fmla="*/ 41 w 41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5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1" y="36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2" y="45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1" y="22"/>
                    </a:lnTo>
                    <a:lnTo>
                      <a:pt x="39" y="9"/>
                    </a:lnTo>
                    <a:close/>
                    <a:moveTo>
                      <a:pt x="41" y="22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1"/>
                    </a:lnTo>
                    <a:lnTo>
                      <a:pt x="20" y="43"/>
                    </a:lnTo>
                    <a:lnTo>
                      <a:pt x="13" y="41"/>
                    </a:lnTo>
                    <a:lnTo>
                      <a:pt x="6" y="38"/>
                    </a:lnTo>
                    <a:lnTo>
                      <a:pt x="1" y="31"/>
                    </a:lnTo>
                    <a:lnTo>
                      <a:pt x="0" y="22"/>
                    </a:lnTo>
                    <a:lnTo>
                      <a:pt x="1" y="16"/>
                    </a:lnTo>
                    <a:lnTo>
                      <a:pt x="6" y="9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9" y="3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41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8" name="Freeform 240"/>
              <p:cNvSpPr>
                <a:spLocks noEditPoints="1"/>
              </p:cNvSpPr>
              <p:nvPr/>
            </p:nvSpPr>
            <p:spPr bwMode="auto">
              <a:xfrm>
                <a:off x="3248" y="3187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7 w 41"/>
                  <a:gd name="T3" fmla="*/ 7 h 43"/>
                  <a:gd name="T4" fmla="*/ 32 w 41"/>
                  <a:gd name="T5" fmla="*/ 3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3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4 h 43"/>
                  <a:gd name="T24" fmla="*/ 8 w 41"/>
                  <a:gd name="T25" fmla="*/ 39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39 h 43"/>
                  <a:gd name="T34" fmla="*/ 37 w 41"/>
                  <a:gd name="T35" fmla="*/ 34 h 43"/>
                  <a:gd name="T36" fmla="*/ 41 w 41"/>
                  <a:gd name="T37" fmla="*/ 29 h 43"/>
                  <a:gd name="T38" fmla="*/ 41 w 41"/>
                  <a:gd name="T39" fmla="*/ 20 h 43"/>
                  <a:gd name="T40" fmla="*/ 41 w 41"/>
                  <a:gd name="T41" fmla="*/ 12 h 43"/>
                  <a:gd name="T42" fmla="*/ 39 w 41"/>
                  <a:gd name="T43" fmla="*/ 20 h 43"/>
                  <a:gd name="T44" fmla="*/ 37 w 41"/>
                  <a:gd name="T45" fmla="*/ 29 h 43"/>
                  <a:gd name="T46" fmla="*/ 34 w 41"/>
                  <a:gd name="T47" fmla="*/ 34 h 43"/>
                  <a:gd name="T48" fmla="*/ 27 w 41"/>
                  <a:gd name="T49" fmla="*/ 38 h 43"/>
                  <a:gd name="T50" fmla="*/ 20 w 41"/>
                  <a:gd name="T51" fmla="*/ 39 h 43"/>
                  <a:gd name="T52" fmla="*/ 13 w 41"/>
                  <a:gd name="T53" fmla="*/ 38 h 43"/>
                  <a:gd name="T54" fmla="*/ 6 w 41"/>
                  <a:gd name="T55" fmla="*/ 34 h 43"/>
                  <a:gd name="T56" fmla="*/ 3 w 41"/>
                  <a:gd name="T57" fmla="*/ 29 h 43"/>
                  <a:gd name="T58" fmla="*/ 1 w 41"/>
                  <a:gd name="T59" fmla="*/ 20 h 43"/>
                  <a:gd name="T60" fmla="*/ 3 w 41"/>
                  <a:gd name="T61" fmla="*/ 14 h 43"/>
                  <a:gd name="T62" fmla="*/ 6 w 41"/>
                  <a:gd name="T63" fmla="*/ 8 h 43"/>
                  <a:gd name="T64" fmla="*/ 13 w 41"/>
                  <a:gd name="T65" fmla="*/ 3 h 43"/>
                  <a:gd name="T66" fmla="*/ 20 w 41"/>
                  <a:gd name="T67" fmla="*/ 3 h 43"/>
                  <a:gd name="T68" fmla="*/ 27 w 41"/>
                  <a:gd name="T69" fmla="*/ 3 h 43"/>
                  <a:gd name="T70" fmla="*/ 34 w 41"/>
                  <a:gd name="T71" fmla="*/ 8 h 43"/>
                  <a:gd name="T72" fmla="*/ 37 w 41"/>
                  <a:gd name="T73" fmla="*/ 14 h 43"/>
                  <a:gd name="T74" fmla="*/ 39 w 41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7" y="7"/>
                    </a:lnTo>
                    <a:lnTo>
                      <a:pt x="32" y="3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3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4"/>
                    </a:lnTo>
                    <a:lnTo>
                      <a:pt x="8" y="39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39"/>
                    </a:lnTo>
                    <a:lnTo>
                      <a:pt x="37" y="34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41" y="12"/>
                    </a:lnTo>
                    <a:close/>
                    <a:moveTo>
                      <a:pt x="39" y="20"/>
                    </a:moveTo>
                    <a:lnTo>
                      <a:pt x="37" y="29"/>
                    </a:lnTo>
                    <a:lnTo>
                      <a:pt x="34" y="34"/>
                    </a:lnTo>
                    <a:lnTo>
                      <a:pt x="27" y="38"/>
                    </a:lnTo>
                    <a:lnTo>
                      <a:pt x="20" y="39"/>
                    </a:lnTo>
                    <a:lnTo>
                      <a:pt x="13" y="38"/>
                    </a:lnTo>
                    <a:lnTo>
                      <a:pt x="6" y="34"/>
                    </a:lnTo>
                    <a:lnTo>
                      <a:pt x="3" y="29"/>
                    </a:lnTo>
                    <a:lnTo>
                      <a:pt x="1" y="20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4" y="8"/>
                    </a:lnTo>
                    <a:lnTo>
                      <a:pt x="37" y="14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9" name="Freeform 241"/>
              <p:cNvSpPr>
                <a:spLocks noEditPoints="1"/>
              </p:cNvSpPr>
              <p:nvPr/>
            </p:nvSpPr>
            <p:spPr bwMode="auto">
              <a:xfrm>
                <a:off x="3248" y="3188"/>
                <a:ext cx="41" cy="40"/>
              </a:xfrm>
              <a:custGeom>
                <a:avLst/>
                <a:gdLst>
                  <a:gd name="T0" fmla="*/ 41 w 41"/>
                  <a:gd name="T1" fmla="*/ 19 h 40"/>
                  <a:gd name="T2" fmla="*/ 39 w 41"/>
                  <a:gd name="T3" fmla="*/ 13 h 40"/>
                  <a:gd name="T4" fmla="*/ 36 w 41"/>
                  <a:gd name="T5" fmla="*/ 6 h 40"/>
                  <a:gd name="T6" fmla="*/ 29 w 41"/>
                  <a:gd name="T7" fmla="*/ 0 h 40"/>
                  <a:gd name="T8" fmla="*/ 20 w 41"/>
                  <a:gd name="T9" fmla="*/ 0 h 40"/>
                  <a:gd name="T10" fmla="*/ 13 w 41"/>
                  <a:gd name="T11" fmla="*/ 0 h 40"/>
                  <a:gd name="T12" fmla="*/ 6 w 41"/>
                  <a:gd name="T13" fmla="*/ 6 h 40"/>
                  <a:gd name="T14" fmla="*/ 1 w 41"/>
                  <a:gd name="T15" fmla="*/ 13 h 40"/>
                  <a:gd name="T16" fmla="*/ 0 w 41"/>
                  <a:gd name="T17" fmla="*/ 19 h 40"/>
                  <a:gd name="T18" fmla="*/ 1 w 41"/>
                  <a:gd name="T19" fmla="*/ 28 h 40"/>
                  <a:gd name="T20" fmla="*/ 6 w 41"/>
                  <a:gd name="T21" fmla="*/ 35 h 40"/>
                  <a:gd name="T22" fmla="*/ 13 w 41"/>
                  <a:gd name="T23" fmla="*/ 38 h 40"/>
                  <a:gd name="T24" fmla="*/ 20 w 41"/>
                  <a:gd name="T25" fmla="*/ 40 h 40"/>
                  <a:gd name="T26" fmla="*/ 29 w 41"/>
                  <a:gd name="T27" fmla="*/ 38 h 40"/>
                  <a:gd name="T28" fmla="*/ 36 w 41"/>
                  <a:gd name="T29" fmla="*/ 35 h 40"/>
                  <a:gd name="T30" fmla="*/ 39 w 41"/>
                  <a:gd name="T31" fmla="*/ 28 h 40"/>
                  <a:gd name="T32" fmla="*/ 41 w 41"/>
                  <a:gd name="T33" fmla="*/ 19 h 40"/>
                  <a:gd name="T34" fmla="*/ 37 w 41"/>
                  <a:gd name="T35" fmla="*/ 19 h 40"/>
                  <a:gd name="T36" fmla="*/ 36 w 41"/>
                  <a:gd name="T37" fmla="*/ 26 h 40"/>
                  <a:gd name="T38" fmla="*/ 32 w 41"/>
                  <a:gd name="T39" fmla="*/ 32 h 40"/>
                  <a:gd name="T40" fmla="*/ 27 w 41"/>
                  <a:gd name="T41" fmla="*/ 35 h 40"/>
                  <a:gd name="T42" fmla="*/ 20 w 41"/>
                  <a:gd name="T43" fmla="*/ 37 h 40"/>
                  <a:gd name="T44" fmla="*/ 13 w 41"/>
                  <a:gd name="T45" fmla="*/ 35 h 40"/>
                  <a:gd name="T46" fmla="*/ 8 w 41"/>
                  <a:gd name="T47" fmla="*/ 32 h 40"/>
                  <a:gd name="T48" fmla="*/ 5 w 41"/>
                  <a:gd name="T49" fmla="*/ 26 h 40"/>
                  <a:gd name="T50" fmla="*/ 3 w 41"/>
                  <a:gd name="T51" fmla="*/ 19 h 40"/>
                  <a:gd name="T52" fmla="*/ 5 w 41"/>
                  <a:gd name="T53" fmla="*/ 14 h 40"/>
                  <a:gd name="T54" fmla="*/ 8 w 41"/>
                  <a:gd name="T55" fmla="*/ 7 h 40"/>
                  <a:gd name="T56" fmla="*/ 13 w 41"/>
                  <a:gd name="T57" fmla="*/ 4 h 40"/>
                  <a:gd name="T58" fmla="*/ 20 w 41"/>
                  <a:gd name="T59" fmla="*/ 4 h 40"/>
                  <a:gd name="T60" fmla="*/ 27 w 41"/>
                  <a:gd name="T61" fmla="*/ 4 h 40"/>
                  <a:gd name="T62" fmla="*/ 32 w 41"/>
                  <a:gd name="T63" fmla="*/ 7 h 40"/>
                  <a:gd name="T64" fmla="*/ 36 w 41"/>
                  <a:gd name="T65" fmla="*/ 14 h 40"/>
                  <a:gd name="T66" fmla="*/ 37 w 41"/>
                  <a:gd name="T67" fmla="*/ 19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19"/>
                    </a:moveTo>
                    <a:lnTo>
                      <a:pt x="39" y="13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6" y="6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20" y="40"/>
                    </a:lnTo>
                    <a:lnTo>
                      <a:pt x="29" y="38"/>
                    </a:lnTo>
                    <a:lnTo>
                      <a:pt x="36" y="35"/>
                    </a:lnTo>
                    <a:lnTo>
                      <a:pt x="39" y="28"/>
                    </a:lnTo>
                    <a:lnTo>
                      <a:pt x="41" y="19"/>
                    </a:lnTo>
                    <a:close/>
                    <a:moveTo>
                      <a:pt x="37" y="19"/>
                    </a:moveTo>
                    <a:lnTo>
                      <a:pt x="36" y="26"/>
                    </a:lnTo>
                    <a:lnTo>
                      <a:pt x="32" y="32"/>
                    </a:lnTo>
                    <a:lnTo>
                      <a:pt x="27" y="35"/>
                    </a:lnTo>
                    <a:lnTo>
                      <a:pt x="20" y="37"/>
                    </a:lnTo>
                    <a:lnTo>
                      <a:pt x="13" y="35"/>
                    </a:lnTo>
                    <a:lnTo>
                      <a:pt x="8" y="32"/>
                    </a:lnTo>
                    <a:lnTo>
                      <a:pt x="5" y="26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6" y="14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0" name="Freeform 242"/>
              <p:cNvSpPr>
                <a:spLocks noEditPoints="1"/>
              </p:cNvSpPr>
              <p:nvPr/>
            </p:nvSpPr>
            <p:spPr bwMode="auto">
              <a:xfrm>
                <a:off x="3249" y="3190"/>
                <a:ext cx="38" cy="36"/>
              </a:xfrm>
              <a:custGeom>
                <a:avLst/>
                <a:gdLst>
                  <a:gd name="T0" fmla="*/ 38 w 38"/>
                  <a:gd name="T1" fmla="*/ 17 h 36"/>
                  <a:gd name="T2" fmla="*/ 36 w 38"/>
                  <a:gd name="T3" fmla="*/ 11 h 36"/>
                  <a:gd name="T4" fmla="*/ 33 w 38"/>
                  <a:gd name="T5" fmla="*/ 5 h 36"/>
                  <a:gd name="T6" fmla="*/ 26 w 38"/>
                  <a:gd name="T7" fmla="*/ 0 h 36"/>
                  <a:gd name="T8" fmla="*/ 19 w 38"/>
                  <a:gd name="T9" fmla="*/ 0 h 36"/>
                  <a:gd name="T10" fmla="*/ 12 w 38"/>
                  <a:gd name="T11" fmla="*/ 0 h 36"/>
                  <a:gd name="T12" fmla="*/ 5 w 38"/>
                  <a:gd name="T13" fmla="*/ 5 h 36"/>
                  <a:gd name="T14" fmla="*/ 2 w 38"/>
                  <a:gd name="T15" fmla="*/ 11 h 36"/>
                  <a:gd name="T16" fmla="*/ 0 w 38"/>
                  <a:gd name="T17" fmla="*/ 17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5 h 36"/>
                  <a:gd name="T24" fmla="*/ 19 w 38"/>
                  <a:gd name="T25" fmla="*/ 36 h 36"/>
                  <a:gd name="T26" fmla="*/ 26 w 38"/>
                  <a:gd name="T27" fmla="*/ 35 h 36"/>
                  <a:gd name="T28" fmla="*/ 33 w 38"/>
                  <a:gd name="T29" fmla="*/ 31 h 36"/>
                  <a:gd name="T30" fmla="*/ 36 w 38"/>
                  <a:gd name="T31" fmla="*/ 26 h 36"/>
                  <a:gd name="T32" fmla="*/ 38 w 38"/>
                  <a:gd name="T33" fmla="*/ 17 h 36"/>
                  <a:gd name="T34" fmla="*/ 35 w 38"/>
                  <a:gd name="T35" fmla="*/ 17 h 36"/>
                  <a:gd name="T36" fmla="*/ 33 w 38"/>
                  <a:gd name="T37" fmla="*/ 24 h 36"/>
                  <a:gd name="T38" fmla="*/ 30 w 38"/>
                  <a:gd name="T39" fmla="*/ 30 h 36"/>
                  <a:gd name="T40" fmla="*/ 26 w 38"/>
                  <a:gd name="T41" fmla="*/ 33 h 36"/>
                  <a:gd name="T42" fmla="*/ 19 w 38"/>
                  <a:gd name="T43" fmla="*/ 33 h 36"/>
                  <a:gd name="T44" fmla="*/ 14 w 38"/>
                  <a:gd name="T45" fmla="*/ 33 h 36"/>
                  <a:gd name="T46" fmla="*/ 9 w 38"/>
                  <a:gd name="T47" fmla="*/ 30 h 36"/>
                  <a:gd name="T48" fmla="*/ 5 w 38"/>
                  <a:gd name="T49" fmla="*/ 24 h 36"/>
                  <a:gd name="T50" fmla="*/ 4 w 38"/>
                  <a:gd name="T51" fmla="*/ 17 h 36"/>
                  <a:gd name="T52" fmla="*/ 5 w 38"/>
                  <a:gd name="T53" fmla="*/ 12 h 36"/>
                  <a:gd name="T54" fmla="*/ 9 w 38"/>
                  <a:gd name="T55" fmla="*/ 7 h 36"/>
                  <a:gd name="T56" fmla="*/ 14 w 38"/>
                  <a:gd name="T57" fmla="*/ 4 h 36"/>
                  <a:gd name="T58" fmla="*/ 19 w 38"/>
                  <a:gd name="T59" fmla="*/ 4 h 36"/>
                  <a:gd name="T60" fmla="*/ 26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7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7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6"/>
                    </a:lnTo>
                    <a:lnTo>
                      <a:pt x="26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7"/>
                    </a:lnTo>
                    <a:close/>
                    <a:moveTo>
                      <a:pt x="35" y="17"/>
                    </a:moveTo>
                    <a:lnTo>
                      <a:pt x="33" y="24"/>
                    </a:lnTo>
                    <a:lnTo>
                      <a:pt x="30" y="30"/>
                    </a:lnTo>
                    <a:lnTo>
                      <a:pt x="26" y="33"/>
                    </a:lnTo>
                    <a:lnTo>
                      <a:pt x="19" y="33"/>
                    </a:lnTo>
                    <a:lnTo>
                      <a:pt x="14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4" y="17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1" name="Freeform 243"/>
              <p:cNvSpPr>
                <a:spLocks noEditPoints="1"/>
              </p:cNvSpPr>
              <p:nvPr/>
            </p:nvSpPr>
            <p:spPr bwMode="auto">
              <a:xfrm>
                <a:off x="3251" y="3192"/>
                <a:ext cx="34" cy="33"/>
              </a:xfrm>
              <a:custGeom>
                <a:avLst/>
                <a:gdLst>
                  <a:gd name="T0" fmla="*/ 34 w 34"/>
                  <a:gd name="T1" fmla="*/ 15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5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1 h 33"/>
                  <a:gd name="T24" fmla="*/ 17 w 34"/>
                  <a:gd name="T25" fmla="*/ 33 h 33"/>
                  <a:gd name="T26" fmla="*/ 24 w 34"/>
                  <a:gd name="T27" fmla="*/ 31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5 h 33"/>
                  <a:gd name="T34" fmla="*/ 31 w 34"/>
                  <a:gd name="T35" fmla="*/ 15 h 33"/>
                  <a:gd name="T36" fmla="*/ 29 w 34"/>
                  <a:gd name="T37" fmla="*/ 21 h 33"/>
                  <a:gd name="T38" fmla="*/ 28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9 w 34"/>
                  <a:gd name="T47" fmla="*/ 26 h 33"/>
                  <a:gd name="T48" fmla="*/ 5 w 34"/>
                  <a:gd name="T49" fmla="*/ 21 h 33"/>
                  <a:gd name="T50" fmla="*/ 3 w 34"/>
                  <a:gd name="T51" fmla="*/ 15 h 33"/>
                  <a:gd name="T52" fmla="*/ 5 w 34"/>
                  <a:gd name="T53" fmla="*/ 10 h 33"/>
                  <a:gd name="T54" fmla="*/ 9 w 34"/>
                  <a:gd name="T55" fmla="*/ 7 h 33"/>
                  <a:gd name="T56" fmla="*/ 12 w 34"/>
                  <a:gd name="T57" fmla="*/ 3 h 33"/>
                  <a:gd name="T58" fmla="*/ 17 w 34"/>
                  <a:gd name="T59" fmla="*/ 2 h 33"/>
                  <a:gd name="T60" fmla="*/ 22 w 34"/>
                  <a:gd name="T61" fmla="*/ 3 h 33"/>
                  <a:gd name="T62" fmla="*/ 28 w 34"/>
                  <a:gd name="T63" fmla="*/ 7 h 33"/>
                  <a:gd name="T64" fmla="*/ 29 w 34"/>
                  <a:gd name="T65" fmla="*/ 10 h 33"/>
                  <a:gd name="T66" fmla="*/ 31 w 34"/>
                  <a:gd name="T67" fmla="*/ 15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5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7" y="33"/>
                    </a:lnTo>
                    <a:lnTo>
                      <a:pt x="24" y="31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5"/>
                    </a:lnTo>
                    <a:close/>
                    <a:moveTo>
                      <a:pt x="31" y="15"/>
                    </a:moveTo>
                    <a:lnTo>
                      <a:pt x="29" y="21"/>
                    </a:lnTo>
                    <a:lnTo>
                      <a:pt x="28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9" y="26"/>
                    </a:lnTo>
                    <a:lnTo>
                      <a:pt x="5" y="21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2" y="3"/>
                    </a:lnTo>
                    <a:lnTo>
                      <a:pt x="17" y="2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29" y="1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2" name="Freeform 244"/>
              <p:cNvSpPr>
                <a:spLocks noEditPoints="1"/>
              </p:cNvSpPr>
              <p:nvPr/>
            </p:nvSpPr>
            <p:spPr bwMode="auto">
              <a:xfrm>
                <a:off x="3253" y="3194"/>
                <a:ext cx="31" cy="29"/>
              </a:xfrm>
              <a:custGeom>
                <a:avLst/>
                <a:gdLst>
                  <a:gd name="T0" fmla="*/ 31 w 31"/>
                  <a:gd name="T1" fmla="*/ 13 h 29"/>
                  <a:gd name="T2" fmla="*/ 29 w 31"/>
                  <a:gd name="T3" fmla="*/ 8 h 29"/>
                  <a:gd name="T4" fmla="*/ 26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3 h 29"/>
                  <a:gd name="T18" fmla="*/ 1 w 31"/>
                  <a:gd name="T19" fmla="*/ 20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6 w 31"/>
                  <a:gd name="T29" fmla="*/ 26 h 29"/>
                  <a:gd name="T30" fmla="*/ 29 w 31"/>
                  <a:gd name="T31" fmla="*/ 20 h 29"/>
                  <a:gd name="T32" fmla="*/ 31 w 31"/>
                  <a:gd name="T33" fmla="*/ 13 h 29"/>
                  <a:gd name="T34" fmla="*/ 27 w 31"/>
                  <a:gd name="T35" fmla="*/ 13 h 29"/>
                  <a:gd name="T36" fmla="*/ 27 w 31"/>
                  <a:gd name="T37" fmla="*/ 19 h 29"/>
                  <a:gd name="T38" fmla="*/ 24 w 31"/>
                  <a:gd name="T39" fmla="*/ 22 h 29"/>
                  <a:gd name="T40" fmla="*/ 20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7 w 31"/>
                  <a:gd name="T47" fmla="*/ 22 h 29"/>
                  <a:gd name="T48" fmla="*/ 5 w 31"/>
                  <a:gd name="T49" fmla="*/ 19 h 29"/>
                  <a:gd name="T50" fmla="*/ 3 w 31"/>
                  <a:gd name="T51" fmla="*/ 13 h 29"/>
                  <a:gd name="T52" fmla="*/ 5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1 h 29"/>
                  <a:gd name="T60" fmla="*/ 20 w 31"/>
                  <a:gd name="T61" fmla="*/ 3 h 29"/>
                  <a:gd name="T62" fmla="*/ 24 w 31"/>
                  <a:gd name="T63" fmla="*/ 7 h 29"/>
                  <a:gd name="T64" fmla="*/ 27 w 31"/>
                  <a:gd name="T65" fmla="*/ 10 h 29"/>
                  <a:gd name="T66" fmla="*/ 27 w 31"/>
                  <a:gd name="T67" fmla="*/ 13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3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6" y="26"/>
                    </a:lnTo>
                    <a:lnTo>
                      <a:pt x="29" y="20"/>
                    </a:lnTo>
                    <a:lnTo>
                      <a:pt x="31" y="13"/>
                    </a:lnTo>
                    <a:close/>
                    <a:moveTo>
                      <a:pt x="27" y="13"/>
                    </a:moveTo>
                    <a:lnTo>
                      <a:pt x="27" y="19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7" y="22"/>
                    </a:lnTo>
                    <a:lnTo>
                      <a:pt x="5" y="19"/>
                    </a:lnTo>
                    <a:lnTo>
                      <a:pt x="3" y="13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4" y="7"/>
                    </a:lnTo>
                    <a:lnTo>
                      <a:pt x="27" y="10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3" name="Freeform 245"/>
              <p:cNvSpPr>
                <a:spLocks noEditPoints="1"/>
              </p:cNvSpPr>
              <p:nvPr/>
            </p:nvSpPr>
            <p:spPr bwMode="auto">
              <a:xfrm>
                <a:off x="3254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5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6 w 28"/>
                  <a:gd name="T13" fmla="*/ 5 h 27"/>
                  <a:gd name="T14" fmla="*/ 2 w 28"/>
                  <a:gd name="T15" fmla="*/ 8 h 27"/>
                  <a:gd name="T16" fmla="*/ 0 w 28"/>
                  <a:gd name="T17" fmla="*/ 13 h 27"/>
                  <a:gd name="T18" fmla="*/ 2 w 28"/>
                  <a:gd name="T19" fmla="*/ 19 h 27"/>
                  <a:gd name="T20" fmla="*/ 6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5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5 w 28"/>
                  <a:gd name="T37" fmla="*/ 19 h 27"/>
                  <a:gd name="T38" fmla="*/ 21 w 28"/>
                  <a:gd name="T39" fmla="*/ 22 h 27"/>
                  <a:gd name="T40" fmla="*/ 18 w 28"/>
                  <a:gd name="T41" fmla="*/ 24 h 27"/>
                  <a:gd name="T42" fmla="*/ 14 w 28"/>
                  <a:gd name="T43" fmla="*/ 24 h 27"/>
                  <a:gd name="T44" fmla="*/ 11 w 28"/>
                  <a:gd name="T45" fmla="*/ 24 h 27"/>
                  <a:gd name="T46" fmla="*/ 7 w 28"/>
                  <a:gd name="T47" fmla="*/ 22 h 27"/>
                  <a:gd name="T48" fmla="*/ 6 w 28"/>
                  <a:gd name="T49" fmla="*/ 19 h 27"/>
                  <a:gd name="T50" fmla="*/ 4 w 28"/>
                  <a:gd name="T51" fmla="*/ 13 h 27"/>
                  <a:gd name="T52" fmla="*/ 6 w 28"/>
                  <a:gd name="T53" fmla="*/ 10 h 27"/>
                  <a:gd name="T54" fmla="*/ 7 w 28"/>
                  <a:gd name="T55" fmla="*/ 7 h 27"/>
                  <a:gd name="T56" fmla="*/ 11 w 28"/>
                  <a:gd name="T57" fmla="*/ 5 h 27"/>
                  <a:gd name="T58" fmla="*/ 14 w 28"/>
                  <a:gd name="T59" fmla="*/ 3 h 27"/>
                  <a:gd name="T60" fmla="*/ 18 w 28"/>
                  <a:gd name="T61" fmla="*/ 5 h 27"/>
                  <a:gd name="T62" fmla="*/ 21 w 28"/>
                  <a:gd name="T63" fmla="*/ 7 h 27"/>
                  <a:gd name="T64" fmla="*/ 25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5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5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5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5" y="19"/>
                    </a:lnTo>
                    <a:lnTo>
                      <a:pt x="21" y="22"/>
                    </a:lnTo>
                    <a:lnTo>
                      <a:pt x="18" y="24"/>
                    </a:lnTo>
                    <a:lnTo>
                      <a:pt x="14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4" name="Freeform 246"/>
              <p:cNvSpPr>
                <a:spLocks noEditPoints="1"/>
              </p:cNvSpPr>
              <p:nvPr/>
            </p:nvSpPr>
            <p:spPr bwMode="auto">
              <a:xfrm>
                <a:off x="3256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4 w 24"/>
                  <a:gd name="T3" fmla="*/ 9 h 25"/>
                  <a:gd name="T4" fmla="*/ 21 w 24"/>
                  <a:gd name="T5" fmla="*/ 6 h 25"/>
                  <a:gd name="T6" fmla="*/ 17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4 w 24"/>
                  <a:gd name="T13" fmla="*/ 6 h 25"/>
                  <a:gd name="T14" fmla="*/ 2 w 24"/>
                  <a:gd name="T15" fmla="*/ 9 h 25"/>
                  <a:gd name="T16" fmla="*/ 0 w 24"/>
                  <a:gd name="T17" fmla="*/ 12 h 25"/>
                  <a:gd name="T18" fmla="*/ 2 w 24"/>
                  <a:gd name="T19" fmla="*/ 18 h 25"/>
                  <a:gd name="T20" fmla="*/ 4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7 w 24"/>
                  <a:gd name="T27" fmla="*/ 25 h 25"/>
                  <a:gd name="T28" fmla="*/ 21 w 24"/>
                  <a:gd name="T29" fmla="*/ 21 h 25"/>
                  <a:gd name="T30" fmla="*/ 24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21 w 24"/>
                  <a:gd name="T37" fmla="*/ 16 h 25"/>
                  <a:gd name="T38" fmla="*/ 19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7 w 24"/>
                  <a:gd name="T47" fmla="*/ 19 h 25"/>
                  <a:gd name="T48" fmla="*/ 5 w 24"/>
                  <a:gd name="T49" fmla="*/ 16 h 25"/>
                  <a:gd name="T50" fmla="*/ 4 w 24"/>
                  <a:gd name="T51" fmla="*/ 12 h 25"/>
                  <a:gd name="T52" fmla="*/ 5 w 24"/>
                  <a:gd name="T53" fmla="*/ 9 h 25"/>
                  <a:gd name="T54" fmla="*/ 7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9 w 24"/>
                  <a:gd name="T63" fmla="*/ 7 h 25"/>
                  <a:gd name="T64" fmla="*/ 21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4" y="9"/>
                    </a:lnTo>
                    <a:lnTo>
                      <a:pt x="21" y="6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1" y="21"/>
                    </a:lnTo>
                    <a:lnTo>
                      <a:pt x="24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5" y="16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5" name="Freeform 247"/>
              <p:cNvSpPr>
                <a:spLocks noEditPoints="1"/>
              </p:cNvSpPr>
              <p:nvPr/>
            </p:nvSpPr>
            <p:spPr bwMode="auto">
              <a:xfrm>
                <a:off x="3258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21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0 h 21"/>
                  <a:gd name="T18" fmla="*/ 2 w 21"/>
                  <a:gd name="T19" fmla="*/ 16 h 21"/>
                  <a:gd name="T20" fmla="*/ 3 w 21"/>
                  <a:gd name="T21" fmla="*/ 19 h 21"/>
                  <a:gd name="T22" fmla="*/ 7 w 21"/>
                  <a:gd name="T23" fmla="*/ 21 h 21"/>
                  <a:gd name="T24" fmla="*/ 10 w 21"/>
                  <a:gd name="T25" fmla="*/ 21 h 21"/>
                  <a:gd name="T26" fmla="*/ 14 w 21"/>
                  <a:gd name="T27" fmla="*/ 21 h 21"/>
                  <a:gd name="T28" fmla="*/ 17 w 21"/>
                  <a:gd name="T29" fmla="*/ 19 h 21"/>
                  <a:gd name="T30" fmla="*/ 21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7 h 21"/>
                  <a:gd name="T42" fmla="*/ 10 w 21"/>
                  <a:gd name="T43" fmla="*/ 17 h 21"/>
                  <a:gd name="T44" fmla="*/ 8 w 21"/>
                  <a:gd name="T45" fmla="*/ 17 h 21"/>
                  <a:gd name="T46" fmla="*/ 5 w 21"/>
                  <a:gd name="T47" fmla="*/ 16 h 21"/>
                  <a:gd name="T48" fmla="*/ 5 w 21"/>
                  <a:gd name="T49" fmla="*/ 14 h 21"/>
                  <a:gd name="T50" fmla="*/ 3 w 21"/>
                  <a:gd name="T51" fmla="*/ 10 h 21"/>
                  <a:gd name="T52" fmla="*/ 5 w 21"/>
                  <a:gd name="T53" fmla="*/ 9 h 21"/>
                  <a:gd name="T54" fmla="*/ 5 w 21"/>
                  <a:gd name="T55" fmla="*/ 7 h 21"/>
                  <a:gd name="T56" fmla="*/ 8 w 21"/>
                  <a:gd name="T57" fmla="*/ 5 h 21"/>
                  <a:gd name="T58" fmla="*/ 10 w 21"/>
                  <a:gd name="T59" fmla="*/ 4 h 21"/>
                  <a:gd name="T60" fmla="*/ 14 w 21"/>
                  <a:gd name="T61" fmla="*/ 5 h 21"/>
                  <a:gd name="T62" fmla="*/ 15 w 21"/>
                  <a:gd name="T63" fmla="*/ 7 h 21"/>
                  <a:gd name="T64" fmla="*/ 17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4" y="21"/>
                    </a:lnTo>
                    <a:lnTo>
                      <a:pt x="17" y="19"/>
                    </a:lnTo>
                    <a:lnTo>
                      <a:pt x="21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7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6" name="Freeform 248"/>
              <p:cNvSpPr>
                <a:spLocks noEditPoints="1"/>
              </p:cNvSpPr>
              <p:nvPr/>
            </p:nvSpPr>
            <p:spPr bwMode="auto">
              <a:xfrm>
                <a:off x="3260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7 w 17"/>
                  <a:gd name="T3" fmla="*/ 5 h 17"/>
                  <a:gd name="T4" fmla="*/ 15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3 w 17"/>
                  <a:gd name="T13" fmla="*/ 3 h 17"/>
                  <a:gd name="T14" fmla="*/ 1 w 17"/>
                  <a:gd name="T15" fmla="*/ 5 h 17"/>
                  <a:gd name="T16" fmla="*/ 0 w 17"/>
                  <a:gd name="T17" fmla="*/ 8 h 17"/>
                  <a:gd name="T18" fmla="*/ 1 w 17"/>
                  <a:gd name="T19" fmla="*/ 12 h 17"/>
                  <a:gd name="T20" fmla="*/ 3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5 h 17"/>
                  <a:gd name="T30" fmla="*/ 17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7" y="5"/>
                    </a:lnTo>
                    <a:lnTo>
                      <a:pt x="15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1" y="12"/>
                    </a:lnTo>
                    <a:lnTo>
                      <a:pt x="3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5"/>
                    </a:lnTo>
                    <a:lnTo>
                      <a:pt x="17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7" name="Freeform 249"/>
              <p:cNvSpPr>
                <a:spLocks noEditPoints="1"/>
              </p:cNvSpPr>
              <p:nvPr/>
            </p:nvSpPr>
            <p:spPr bwMode="auto">
              <a:xfrm>
                <a:off x="3261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2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2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8" name="Freeform 250"/>
              <p:cNvSpPr>
                <a:spLocks/>
              </p:cNvSpPr>
              <p:nvPr/>
            </p:nvSpPr>
            <p:spPr bwMode="auto">
              <a:xfrm>
                <a:off x="3263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9" name="Freeform 251"/>
              <p:cNvSpPr>
                <a:spLocks/>
              </p:cNvSpPr>
              <p:nvPr/>
            </p:nvSpPr>
            <p:spPr bwMode="auto">
              <a:xfrm>
                <a:off x="3265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0" name="Freeform 252"/>
              <p:cNvSpPr>
                <a:spLocks/>
              </p:cNvSpPr>
              <p:nvPr/>
            </p:nvSpPr>
            <p:spPr bwMode="auto">
              <a:xfrm>
                <a:off x="3266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1" name="Freeform 253"/>
              <p:cNvSpPr>
                <a:spLocks/>
              </p:cNvSpPr>
              <p:nvPr/>
            </p:nvSpPr>
            <p:spPr bwMode="auto">
              <a:xfrm>
                <a:off x="3248" y="3161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41 w 41"/>
                  <a:gd name="T9" fmla="*/ 60 h 93"/>
                  <a:gd name="T10" fmla="*/ 41 w 41"/>
                  <a:gd name="T11" fmla="*/ 48 h 93"/>
                  <a:gd name="T12" fmla="*/ 41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6 h 93"/>
                  <a:gd name="T28" fmla="*/ 0 w 41"/>
                  <a:gd name="T29" fmla="*/ 48 h 93"/>
                  <a:gd name="T30" fmla="*/ 1 w 41"/>
                  <a:gd name="T31" fmla="*/ 60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60"/>
                    </a:lnTo>
                    <a:lnTo>
                      <a:pt x="41" y="48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1" y="60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2" name="Freeform 254"/>
              <p:cNvSpPr>
                <a:spLocks noEditPoints="1"/>
              </p:cNvSpPr>
              <p:nvPr/>
            </p:nvSpPr>
            <p:spPr bwMode="auto">
              <a:xfrm>
                <a:off x="3289" y="3161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3 h 93"/>
                  <a:gd name="T6" fmla="*/ 45 w 47"/>
                  <a:gd name="T7" fmla="*/ 91 h 93"/>
                  <a:gd name="T8" fmla="*/ 41 w 47"/>
                  <a:gd name="T9" fmla="*/ 93 h 93"/>
                  <a:gd name="T10" fmla="*/ 38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2 w 47"/>
                  <a:gd name="T19" fmla="*/ 93 h 93"/>
                  <a:gd name="T20" fmla="*/ 2 w 47"/>
                  <a:gd name="T21" fmla="*/ 91 h 93"/>
                  <a:gd name="T22" fmla="*/ 5 w 47"/>
                  <a:gd name="T23" fmla="*/ 93 h 93"/>
                  <a:gd name="T24" fmla="*/ 9 w 47"/>
                  <a:gd name="T25" fmla="*/ 93 h 93"/>
                  <a:gd name="T26" fmla="*/ 2 w 47"/>
                  <a:gd name="T27" fmla="*/ 3 h 93"/>
                  <a:gd name="T28" fmla="*/ 2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2 h 93"/>
                  <a:gd name="T36" fmla="*/ 2 w 47"/>
                  <a:gd name="T37" fmla="*/ 3 h 93"/>
                  <a:gd name="T38" fmla="*/ 38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3 h 93"/>
                  <a:gd name="T46" fmla="*/ 41 w 47"/>
                  <a:gd name="T47" fmla="*/ 2 h 93"/>
                  <a:gd name="T48" fmla="*/ 38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3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38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2" y="93"/>
                    </a:lnTo>
                    <a:lnTo>
                      <a:pt x="2" y="91"/>
                    </a:lnTo>
                    <a:lnTo>
                      <a:pt x="5" y="93"/>
                    </a:lnTo>
                    <a:lnTo>
                      <a:pt x="9" y="93"/>
                    </a:lnTo>
                    <a:close/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3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3" name="Freeform 255"/>
              <p:cNvSpPr>
                <a:spLocks noEditPoints="1"/>
              </p:cNvSpPr>
              <p:nvPr/>
            </p:nvSpPr>
            <p:spPr bwMode="auto">
              <a:xfrm>
                <a:off x="3291" y="3161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1 w 43"/>
                  <a:gd name="T3" fmla="*/ 2 h 93"/>
                  <a:gd name="T4" fmla="*/ 41 w 43"/>
                  <a:gd name="T5" fmla="*/ 0 h 93"/>
                  <a:gd name="T6" fmla="*/ 26 w 43"/>
                  <a:gd name="T7" fmla="*/ 0 h 93"/>
                  <a:gd name="T8" fmla="*/ 34 w 43"/>
                  <a:gd name="T9" fmla="*/ 2 h 93"/>
                  <a:gd name="T10" fmla="*/ 41 w 43"/>
                  <a:gd name="T11" fmla="*/ 5 h 93"/>
                  <a:gd name="T12" fmla="*/ 43 w 43"/>
                  <a:gd name="T13" fmla="*/ 3 h 93"/>
                  <a:gd name="T14" fmla="*/ 43 w 43"/>
                  <a:gd name="T15" fmla="*/ 2 h 93"/>
                  <a:gd name="T16" fmla="*/ 1 w 43"/>
                  <a:gd name="T17" fmla="*/ 0 h 93"/>
                  <a:gd name="T18" fmla="*/ 0 w 43"/>
                  <a:gd name="T19" fmla="*/ 2 h 93"/>
                  <a:gd name="T20" fmla="*/ 0 w 43"/>
                  <a:gd name="T21" fmla="*/ 2 h 93"/>
                  <a:gd name="T22" fmla="*/ 0 w 43"/>
                  <a:gd name="T23" fmla="*/ 3 h 93"/>
                  <a:gd name="T24" fmla="*/ 1 w 43"/>
                  <a:gd name="T25" fmla="*/ 5 h 93"/>
                  <a:gd name="T26" fmla="*/ 8 w 43"/>
                  <a:gd name="T27" fmla="*/ 2 h 93"/>
                  <a:gd name="T28" fmla="*/ 15 w 43"/>
                  <a:gd name="T29" fmla="*/ 0 h 93"/>
                  <a:gd name="T30" fmla="*/ 1 w 43"/>
                  <a:gd name="T31" fmla="*/ 0 h 93"/>
                  <a:gd name="T32" fmla="*/ 0 w 43"/>
                  <a:gd name="T33" fmla="*/ 93 h 93"/>
                  <a:gd name="T34" fmla="*/ 0 w 43"/>
                  <a:gd name="T35" fmla="*/ 93 h 93"/>
                  <a:gd name="T36" fmla="*/ 1 w 43"/>
                  <a:gd name="T37" fmla="*/ 93 h 93"/>
                  <a:gd name="T38" fmla="*/ 15 w 43"/>
                  <a:gd name="T39" fmla="*/ 93 h 93"/>
                  <a:gd name="T40" fmla="*/ 8 w 43"/>
                  <a:gd name="T41" fmla="*/ 93 h 93"/>
                  <a:gd name="T42" fmla="*/ 1 w 43"/>
                  <a:gd name="T43" fmla="*/ 90 h 93"/>
                  <a:gd name="T44" fmla="*/ 0 w 43"/>
                  <a:gd name="T45" fmla="*/ 91 h 93"/>
                  <a:gd name="T46" fmla="*/ 0 w 43"/>
                  <a:gd name="T47" fmla="*/ 93 h 93"/>
                  <a:gd name="T48" fmla="*/ 41 w 43"/>
                  <a:gd name="T49" fmla="*/ 93 h 93"/>
                  <a:gd name="T50" fmla="*/ 41 w 43"/>
                  <a:gd name="T51" fmla="*/ 93 h 93"/>
                  <a:gd name="T52" fmla="*/ 43 w 43"/>
                  <a:gd name="T53" fmla="*/ 93 h 93"/>
                  <a:gd name="T54" fmla="*/ 43 w 43"/>
                  <a:gd name="T55" fmla="*/ 91 h 93"/>
                  <a:gd name="T56" fmla="*/ 41 w 43"/>
                  <a:gd name="T57" fmla="*/ 90 h 93"/>
                  <a:gd name="T58" fmla="*/ 34 w 43"/>
                  <a:gd name="T59" fmla="*/ 93 h 93"/>
                  <a:gd name="T60" fmla="*/ 26 w 43"/>
                  <a:gd name="T61" fmla="*/ 93 h 93"/>
                  <a:gd name="T62" fmla="*/ 41 w 43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"/>
                  <a:gd name="T97" fmla="*/ 0 h 93"/>
                  <a:gd name="T98" fmla="*/ 43 w 43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" h="93">
                    <a:moveTo>
                      <a:pt x="43" y="2"/>
                    </a:moveTo>
                    <a:lnTo>
                      <a:pt x="41" y="2"/>
                    </a:lnTo>
                    <a:lnTo>
                      <a:pt x="41" y="0"/>
                    </a:lnTo>
                    <a:lnTo>
                      <a:pt x="26" y="0"/>
                    </a:lnTo>
                    <a:lnTo>
                      <a:pt x="34" y="2"/>
                    </a:lnTo>
                    <a:lnTo>
                      <a:pt x="41" y="5"/>
                    </a:lnTo>
                    <a:lnTo>
                      <a:pt x="43" y="3"/>
                    </a:lnTo>
                    <a:lnTo>
                      <a:pt x="43" y="2"/>
                    </a:lnTo>
                    <a:close/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1" y="0"/>
                    </a:lnTo>
                    <a:close/>
                    <a:moveTo>
                      <a:pt x="0" y="93"/>
                    </a:moveTo>
                    <a:lnTo>
                      <a:pt x="0" y="93"/>
                    </a:lnTo>
                    <a:lnTo>
                      <a:pt x="1" y="93"/>
                    </a:lnTo>
                    <a:lnTo>
                      <a:pt x="15" y="93"/>
                    </a:lnTo>
                    <a:lnTo>
                      <a:pt x="8" y="93"/>
                    </a:lnTo>
                    <a:lnTo>
                      <a:pt x="1" y="90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1" y="93"/>
                    </a:moveTo>
                    <a:lnTo>
                      <a:pt x="41" y="93"/>
                    </a:lnTo>
                    <a:lnTo>
                      <a:pt x="43" y="93"/>
                    </a:lnTo>
                    <a:lnTo>
                      <a:pt x="43" y="91"/>
                    </a:lnTo>
                    <a:lnTo>
                      <a:pt x="41" y="90"/>
                    </a:lnTo>
                    <a:lnTo>
                      <a:pt x="34" y="93"/>
                    </a:lnTo>
                    <a:lnTo>
                      <a:pt x="26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4" name="Freeform 256"/>
              <p:cNvSpPr>
                <a:spLocks noEditPoints="1"/>
              </p:cNvSpPr>
              <p:nvPr/>
            </p:nvSpPr>
            <p:spPr bwMode="auto">
              <a:xfrm>
                <a:off x="3291" y="3161"/>
                <a:ext cx="43" cy="93"/>
              </a:xfrm>
              <a:custGeom>
                <a:avLst/>
                <a:gdLst>
                  <a:gd name="T0" fmla="*/ 43 w 43"/>
                  <a:gd name="T1" fmla="*/ 3 h 93"/>
                  <a:gd name="T2" fmla="*/ 39 w 43"/>
                  <a:gd name="T3" fmla="*/ 2 h 93"/>
                  <a:gd name="T4" fmla="*/ 36 w 43"/>
                  <a:gd name="T5" fmla="*/ 0 h 93"/>
                  <a:gd name="T6" fmla="*/ 7 w 43"/>
                  <a:gd name="T7" fmla="*/ 0 h 93"/>
                  <a:gd name="T8" fmla="*/ 3 w 43"/>
                  <a:gd name="T9" fmla="*/ 2 h 93"/>
                  <a:gd name="T10" fmla="*/ 0 w 43"/>
                  <a:gd name="T11" fmla="*/ 3 h 93"/>
                  <a:gd name="T12" fmla="*/ 1 w 43"/>
                  <a:gd name="T13" fmla="*/ 5 h 93"/>
                  <a:gd name="T14" fmla="*/ 1 w 43"/>
                  <a:gd name="T15" fmla="*/ 7 h 93"/>
                  <a:gd name="T16" fmla="*/ 12 w 43"/>
                  <a:gd name="T17" fmla="*/ 3 h 93"/>
                  <a:gd name="T18" fmla="*/ 20 w 43"/>
                  <a:gd name="T19" fmla="*/ 2 h 93"/>
                  <a:gd name="T20" fmla="*/ 31 w 43"/>
                  <a:gd name="T21" fmla="*/ 3 h 93"/>
                  <a:gd name="T22" fmla="*/ 41 w 43"/>
                  <a:gd name="T23" fmla="*/ 7 h 93"/>
                  <a:gd name="T24" fmla="*/ 41 w 43"/>
                  <a:gd name="T25" fmla="*/ 5 h 93"/>
                  <a:gd name="T26" fmla="*/ 43 w 43"/>
                  <a:gd name="T27" fmla="*/ 3 h 93"/>
                  <a:gd name="T28" fmla="*/ 0 w 43"/>
                  <a:gd name="T29" fmla="*/ 91 h 93"/>
                  <a:gd name="T30" fmla="*/ 3 w 43"/>
                  <a:gd name="T31" fmla="*/ 93 h 93"/>
                  <a:gd name="T32" fmla="*/ 7 w 43"/>
                  <a:gd name="T33" fmla="*/ 93 h 93"/>
                  <a:gd name="T34" fmla="*/ 36 w 43"/>
                  <a:gd name="T35" fmla="*/ 93 h 93"/>
                  <a:gd name="T36" fmla="*/ 39 w 43"/>
                  <a:gd name="T37" fmla="*/ 93 h 93"/>
                  <a:gd name="T38" fmla="*/ 43 w 43"/>
                  <a:gd name="T39" fmla="*/ 91 h 93"/>
                  <a:gd name="T40" fmla="*/ 41 w 43"/>
                  <a:gd name="T41" fmla="*/ 90 h 93"/>
                  <a:gd name="T42" fmla="*/ 41 w 43"/>
                  <a:gd name="T43" fmla="*/ 88 h 93"/>
                  <a:gd name="T44" fmla="*/ 31 w 43"/>
                  <a:gd name="T45" fmla="*/ 91 h 93"/>
                  <a:gd name="T46" fmla="*/ 20 w 43"/>
                  <a:gd name="T47" fmla="*/ 93 h 93"/>
                  <a:gd name="T48" fmla="*/ 12 w 43"/>
                  <a:gd name="T49" fmla="*/ 91 h 93"/>
                  <a:gd name="T50" fmla="*/ 1 w 43"/>
                  <a:gd name="T51" fmla="*/ 88 h 93"/>
                  <a:gd name="T52" fmla="*/ 1 w 43"/>
                  <a:gd name="T53" fmla="*/ 90 h 93"/>
                  <a:gd name="T54" fmla="*/ 0 w 43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3"/>
                    </a:moveTo>
                    <a:lnTo>
                      <a:pt x="39" y="2"/>
                    </a:lnTo>
                    <a:lnTo>
                      <a:pt x="36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2" y="3"/>
                    </a:lnTo>
                    <a:lnTo>
                      <a:pt x="20" y="2"/>
                    </a:lnTo>
                    <a:lnTo>
                      <a:pt x="31" y="3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3"/>
                    </a:lnTo>
                    <a:close/>
                    <a:moveTo>
                      <a:pt x="0" y="91"/>
                    </a:moveTo>
                    <a:lnTo>
                      <a:pt x="3" y="93"/>
                    </a:lnTo>
                    <a:lnTo>
                      <a:pt x="7" y="93"/>
                    </a:lnTo>
                    <a:lnTo>
                      <a:pt x="36" y="93"/>
                    </a:lnTo>
                    <a:lnTo>
                      <a:pt x="39" y="93"/>
                    </a:lnTo>
                    <a:lnTo>
                      <a:pt x="43" y="91"/>
                    </a:lnTo>
                    <a:lnTo>
                      <a:pt x="41" y="90"/>
                    </a:lnTo>
                    <a:lnTo>
                      <a:pt x="41" y="88"/>
                    </a:lnTo>
                    <a:lnTo>
                      <a:pt x="31" y="91"/>
                    </a:lnTo>
                    <a:lnTo>
                      <a:pt x="20" y="93"/>
                    </a:lnTo>
                    <a:lnTo>
                      <a:pt x="12" y="91"/>
                    </a:lnTo>
                    <a:lnTo>
                      <a:pt x="1" y="88"/>
                    </a:lnTo>
                    <a:lnTo>
                      <a:pt x="1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5" name="Freeform 257"/>
              <p:cNvSpPr>
                <a:spLocks noEditPoints="1"/>
              </p:cNvSpPr>
              <p:nvPr/>
            </p:nvSpPr>
            <p:spPr bwMode="auto">
              <a:xfrm>
                <a:off x="3292" y="3161"/>
                <a:ext cx="40" cy="93"/>
              </a:xfrm>
              <a:custGeom>
                <a:avLst/>
                <a:gdLst>
                  <a:gd name="T0" fmla="*/ 40 w 40"/>
                  <a:gd name="T1" fmla="*/ 5 h 93"/>
                  <a:gd name="T2" fmla="*/ 33 w 40"/>
                  <a:gd name="T3" fmla="*/ 2 h 93"/>
                  <a:gd name="T4" fmla="*/ 25 w 40"/>
                  <a:gd name="T5" fmla="*/ 0 h 93"/>
                  <a:gd name="T6" fmla="*/ 14 w 40"/>
                  <a:gd name="T7" fmla="*/ 0 h 93"/>
                  <a:gd name="T8" fmla="*/ 7 w 40"/>
                  <a:gd name="T9" fmla="*/ 2 h 93"/>
                  <a:gd name="T10" fmla="*/ 0 w 40"/>
                  <a:gd name="T11" fmla="*/ 5 h 93"/>
                  <a:gd name="T12" fmla="*/ 0 w 40"/>
                  <a:gd name="T13" fmla="*/ 7 h 93"/>
                  <a:gd name="T14" fmla="*/ 2 w 40"/>
                  <a:gd name="T15" fmla="*/ 8 h 93"/>
                  <a:gd name="T16" fmla="*/ 11 w 40"/>
                  <a:gd name="T17" fmla="*/ 5 h 93"/>
                  <a:gd name="T18" fmla="*/ 19 w 40"/>
                  <a:gd name="T19" fmla="*/ 3 h 93"/>
                  <a:gd name="T20" fmla="*/ 30 w 40"/>
                  <a:gd name="T21" fmla="*/ 5 h 93"/>
                  <a:gd name="T22" fmla="*/ 38 w 40"/>
                  <a:gd name="T23" fmla="*/ 8 h 93"/>
                  <a:gd name="T24" fmla="*/ 40 w 40"/>
                  <a:gd name="T25" fmla="*/ 7 h 93"/>
                  <a:gd name="T26" fmla="*/ 40 w 40"/>
                  <a:gd name="T27" fmla="*/ 5 h 93"/>
                  <a:gd name="T28" fmla="*/ 0 w 40"/>
                  <a:gd name="T29" fmla="*/ 90 h 93"/>
                  <a:gd name="T30" fmla="*/ 7 w 40"/>
                  <a:gd name="T31" fmla="*/ 93 h 93"/>
                  <a:gd name="T32" fmla="*/ 14 w 40"/>
                  <a:gd name="T33" fmla="*/ 93 h 93"/>
                  <a:gd name="T34" fmla="*/ 25 w 40"/>
                  <a:gd name="T35" fmla="*/ 93 h 93"/>
                  <a:gd name="T36" fmla="*/ 33 w 40"/>
                  <a:gd name="T37" fmla="*/ 93 h 93"/>
                  <a:gd name="T38" fmla="*/ 40 w 40"/>
                  <a:gd name="T39" fmla="*/ 90 h 93"/>
                  <a:gd name="T40" fmla="*/ 40 w 40"/>
                  <a:gd name="T41" fmla="*/ 88 h 93"/>
                  <a:gd name="T42" fmla="*/ 38 w 40"/>
                  <a:gd name="T43" fmla="*/ 86 h 93"/>
                  <a:gd name="T44" fmla="*/ 30 w 40"/>
                  <a:gd name="T45" fmla="*/ 90 h 93"/>
                  <a:gd name="T46" fmla="*/ 19 w 40"/>
                  <a:gd name="T47" fmla="*/ 91 h 93"/>
                  <a:gd name="T48" fmla="*/ 11 w 40"/>
                  <a:gd name="T49" fmla="*/ 90 h 93"/>
                  <a:gd name="T50" fmla="*/ 2 w 40"/>
                  <a:gd name="T51" fmla="*/ 86 h 93"/>
                  <a:gd name="T52" fmla="*/ 0 w 40"/>
                  <a:gd name="T53" fmla="*/ 88 h 93"/>
                  <a:gd name="T54" fmla="*/ 0 w 40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0"/>
                  <a:gd name="T85" fmla="*/ 0 h 93"/>
                  <a:gd name="T86" fmla="*/ 40 w 40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0" h="93">
                    <a:moveTo>
                      <a:pt x="40" y="5"/>
                    </a:moveTo>
                    <a:lnTo>
                      <a:pt x="33" y="2"/>
                    </a:lnTo>
                    <a:lnTo>
                      <a:pt x="25" y="0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40" y="7"/>
                    </a:lnTo>
                    <a:lnTo>
                      <a:pt x="40" y="5"/>
                    </a:lnTo>
                    <a:close/>
                    <a:moveTo>
                      <a:pt x="0" y="90"/>
                    </a:moveTo>
                    <a:lnTo>
                      <a:pt x="7" y="93"/>
                    </a:lnTo>
                    <a:lnTo>
                      <a:pt x="14" y="93"/>
                    </a:lnTo>
                    <a:lnTo>
                      <a:pt x="25" y="93"/>
                    </a:lnTo>
                    <a:lnTo>
                      <a:pt x="33" y="93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8" y="86"/>
                    </a:lnTo>
                    <a:lnTo>
                      <a:pt x="30" y="90"/>
                    </a:lnTo>
                    <a:lnTo>
                      <a:pt x="19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6" name="Freeform 258"/>
              <p:cNvSpPr>
                <a:spLocks noEditPoints="1"/>
              </p:cNvSpPr>
              <p:nvPr/>
            </p:nvSpPr>
            <p:spPr bwMode="auto">
              <a:xfrm>
                <a:off x="3292" y="3163"/>
                <a:ext cx="40" cy="91"/>
              </a:xfrm>
              <a:custGeom>
                <a:avLst/>
                <a:gdLst>
                  <a:gd name="T0" fmla="*/ 40 w 40"/>
                  <a:gd name="T1" fmla="*/ 5 h 91"/>
                  <a:gd name="T2" fmla="*/ 30 w 40"/>
                  <a:gd name="T3" fmla="*/ 1 h 91"/>
                  <a:gd name="T4" fmla="*/ 19 w 40"/>
                  <a:gd name="T5" fmla="*/ 0 h 91"/>
                  <a:gd name="T6" fmla="*/ 11 w 40"/>
                  <a:gd name="T7" fmla="*/ 1 h 91"/>
                  <a:gd name="T8" fmla="*/ 0 w 40"/>
                  <a:gd name="T9" fmla="*/ 5 h 91"/>
                  <a:gd name="T10" fmla="*/ 2 w 40"/>
                  <a:gd name="T11" fmla="*/ 6 h 91"/>
                  <a:gd name="T12" fmla="*/ 2 w 40"/>
                  <a:gd name="T13" fmla="*/ 8 h 91"/>
                  <a:gd name="T14" fmla="*/ 11 w 40"/>
                  <a:gd name="T15" fmla="*/ 5 h 91"/>
                  <a:gd name="T16" fmla="*/ 19 w 40"/>
                  <a:gd name="T17" fmla="*/ 3 h 91"/>
                  <a:gd name="T18" fmla="*/ 30 w 40"/>
                  <a:gd name="T19" fmla="*/ 5 h 91"/>
                  <a:gd name="T20" fmla="*/ 38 w 40"/>
                  <a:gd name="T21" fmla="*/ 8 h 91"/>
                  <a:gd name="T22" fmla="*/ 38 w 40"/>
                  <a:gd name="T23" fmla="*/ 6 h 91"/>
                  <a:gd name="T24" fmla="*/ 40 w 40"/>
                  <a:gd name="T25" fmla="*/ 5 h 91"/>
                  <a:gd name="T26" fmla="*/ 0 w 40"/>
                  <a:gd name="T27" fmla="*/ 86 h 91"/>
                  <a:gd name="T28" fmla="*/ 11 w 40"/>
                  <a:gd name="T29" fmla="*/ 89 h 91"/>
                  <a:gd name="T30" fmla="*/ 19 w 40"/>
                  <a:gd name="T31" fmla="*/ 91 h 91"/>
                  <a:gd name="T32" fmla="*/ 30 w 40"/>
                  <a:gd name="T33" fmla="*/ 89 h 91"/>
                  <a:gd name="T34" fmla="*/ 40 w 40"/>
                  <a:gd name="T35" fmla="*/ 86 h 91"/>
                  <a:gd name="T36" fmla="*/ 38 w 40"/>
                  <a:gd name="T37" fmla="*/ 84 h 91"/>
                  <a:gd name="T38" fmla="*/ 38 w 40"/>
                  <a:gd name="T39" fmla="*/ 82 h 91"/>
                  <a:gd name="T40" fmla="*/ 30 w 40"/>
                  <a:gd name="T41" fmla="*/ 86 h 91"/>
                  <a:gd name="T42" fmla="*/ 19 w 40"/>
                  <a:gd name="T43" fmla="*/ 88 h 91"/>
                  <a:gd name="T44" fmla="*/ 11 w 40"/>
                  <a:gd name="T45" fmla="*/ 86 h 91"/>
                  <a:gd name="T46" fmla="*/ 2 w 40"/>
                  <a:gd name="T47" fmla="*/ 82 h 91"/>
                  <a:gd name="T48" fmla="*/ 2 w 40"/>
                  <a:gd name="T49" fmla="*/ 84 h 91"/>
                  <a:gd name="T50" fmla="*/ 0 w 40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1"/>
                  <a:gd name="T80" fmla="*/ 40 w 40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1">
                    <a:moveTo>
                      <a:pt x="40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5"/>
                    </a:lnTo>
                    <a:close/>
                    <a:moveTo>
                      <a:pt x="0" y="86"/>
                    </a:moveTo>
                    <a:lnTo>
                      <a:pt x="11" y="89"/>
                    </a:lnTo>
                    <a:lnTo>
                      <a:pt x="19" y="91"/>
                    </a:lnTo>
                    <a:lnTo>
                      <a:pt x="30" y="89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2"/>
                    </a:lnTo>
                    <a:lnTo>
                      <a:pt x="30" y="86"/>
                    </a:lnTo>
                    <a:lnTo>
                      <a:pt x="19" y="88"/>
                    </a:lnTo>
                    <a:lnTo>
                      <a:pt x="11" y="86"/>
                    </a:lnTo>
                    <a:lnTo>
                      <a:pt x="2" y="82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7" name="Freeform 259"/>
              <p:cNvSpPr>
                <a:spLocks noEditPoints="1"/>
              </p:cNvSpPr>
              <p:nvPr/>
            </p:nvSpPr>
            <p:spPr bwMode="auto">
              <a:xfrm>
                <a:off x="3294" y="3164"/>
                <a:ext cx="36" cy="88"/>
              </a:xfrm>
              <a:custGeom>
                <a:avLst/>
                <a:gdLst>
                  <a:gd name="T0" fmla="*/ 36 w 36"/>
                  <a:gd name="T1" fmla="*/ 5 h 88"/>
                  <a:gd name="T2" fmla="*/ 28 w 36"/>
                  <a:gd name="T3" fmla="*/ 2 h 88"/>
                  <a:gd name="T4" fmla="*/ 17 w 36"/>
                  <a:gd name="T5" fmla="*/ 0 h 88"/>
                  <a:gd name="T6" fmla="*/ 9 w 36"/>
                  <a:gd name="T7" fmla="*/ 2 h 88"/>
                  <a:gd name="T8" fmla="*/ 0 w 36"/>
                  <a:gd name="T9" fmla="*/ 5 h 88"/>
                  <a:gd name="T10" fmla="*/ 0 w 36"/>
                  <a:gd name="T11" fmla="*/ 7 h 88"/>
                  <a:gd name="T12" fmla="*/ 2 w 36"/>
                  <a:gd name="T13" fmla="*/ 7 h 88"/>
                  <a:gd name="T14" fmla="*/ 9 w 36"/>
                  <a:gd name="T15" fmla="*/ 5 h 88"/>
                  <a:gd name="T16" fmla="*/ 17 w 36"/>
                  <a:gd name="T17" fmla="*/ 4 h 88"/>
                  <a:gd name="T18" fmla="*/ 28 w 36"/>
                  <a:gd name="T19" fmla="*/ 5 h 88"/>
                  <a:gd name="T20" fmla="*/ 35 w 36"/>
                  <a:gd name="T21" fmla="*/ 7 h 88"/>
                  <a:gd name="T22" fmla="*/ 36 w 36"/>
                  <a:gd name="T23" fmla="*/ 7 h 88"/>
                  <a:gd name="T24" fmla="*/ 36 w 36"/>
                  <a:gd name="T25" fmla="*/ 5 h 88"/>
                  <a:gd name="T26" fmla="*/ 0 w 36"/>
                  <a:gd name="T27" fmla="*/ 83 h 88"/>
                  <a:gd name="T28" fmla="*/ 9 w 36"/>
                  <a:gd name="T29" fmla="*/ 87 h 88"/>
                  <a:gd name="T30" fmla="*/ 17 w 36"/>
                  <a:gd name="T31" fmla="*/ 88 h 88"/>
                  <a:gd name="T32" fmla="*/ 28 w 36"/>
                  <a:gd name="T33" fmla="*/ 87 h 88"/>
                  <a:gd name="T34" fmla="*/ 36 w 36"/>
                  <a:gd name="T35" fmla="*/ 83 h 88"/>
                  <a:gd name="T36" fmla="*/ 36 w 36"/>
                  <a:gd name="T37" fmla="*/ 81 h 88"/>
                  <a:gd name="T38" fmla="*/ 35 w 36"/>
                  <a:gd name="T39" fmla="*/ 80 h 88"/>
                  <a:gd name="T40" fmla="*/ 28 w 36"/>
                  <a:gd name="T41" fmla="*/ 83 h 88"/>
                  <a:gd name="T42" fmla="*/ 17 w 36"/>
                  <a:gd name="T43" fmla="*/ 85 h 88"/>
                  <a:gd name="T44" fmla="*/ 9 w 36"/>
                  <a:gd name="T45" fmla="*/ 83 h 88"/>
                  <a:gd name="T46" fmla="*/ 2 w 36"/>
                  <a:gd name="T47" fmla="*/ 80 h 88"/>
                  <a:gd name="T48" fmla="*/ 0 w 36"/>
                  <a:gd name="T49" fmla="*/ 81 h 88"/>
                  <a:gd name="T50" fmla="*/ 0 w 36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8"/>
                  <a:gd name="T80" fmla="*/ 36 w 36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8">
                    <a:moveTo>
                      <a:pt x="36" y="5"/>
                    </a:moveTo>
                    <a:lnTo>
                      <a:pt x="28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7" y="88"/>
                    </a:lnTo>
                    <a:lnTo>
                      <a:pt x="28" y="87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35" y="80"/>
                    </a:lnTo>
                    <a:lnTo>
                      <a:pt x="28" y="83"/>
                    </a:lnTo>
                    <a:lnTo>
                      <a:pt x="17" y="85"/>
                    </a:lnTo>
                    <a:lnTo>
                      <a:pt x="9" y="83"/>
                    </a:lnTo>
                    <a:lnTo>
                      <a:pt x="2" y="80"/>
                    </a:lnTo>
                    <a:lnTo>
                      <a:pt x="0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8" name="Freeform 260"/>
              <p:cNvSpPr>
                <a:spLocks noEditPoints="1"/>
              </p:cNvSpPr>
              <p:nvPr/>
            </p:nvSpPr>
            <p:spPr bwMode="auto">
              <a:xfrm>
                <a:off x="3294" y="3166"/>
                <a:ext cx="36" cy="85"/>
              </a:xfrm>
              <a:custGeom>
                <a:avLst/>
                <a:gdLst>
                  <a:gd name="T0" fmla="*/ 36 w 36"/>
                  <a:gd name="T1" fmla="*/ 5 h 85"/>
                  <a:gd name="T2" fmla="*/ 28 w 36"/>
                  <a:gd name="T3" fmla="*/ 2 h 85"/>
                  <a:gd name="T4" fmla="*/ 17 w 36"/>
                  <a:gd name="T5" fmla="*/ 0 h 85"/>
                  <a:gd name="T6" fmla="*/ 9 w 36"/>
                  <a:gd name="T7" fmla="*/ 2 h 85"/>
                  <a:gd name="T8" fmla="*/ 0 w 36"/>
                  <a:gd name="T9" fmla="*/ 5 h 85"/>
                  <a:gd name="T10" fmla="*/ 2 w 36"/>
                  <a:gd name="T11" fmla="*/ 5 h 85"/>
                  <a:gd name="T12" fmla="*/ 2 w 36"/>
                  <a:gd name="T13" fmla="*/ 7 h 85"/>
                  <a:gd name="T14" fmla="*/ 10 w 36"/>
                  <a:gd name="T15" fmla="*/ 5 h 85"/>
                  <a:gd name="T16" fmla="*/ 17 w 36"/>
                  <a:gd name="T17" fmla="*/ 3 h 85"/>
                  <a:gd name="T18" fmla="*/ 26 w 36"/>
                  <a:gd name="T19" fmla="*/ 5 h 85"/>
                  <a:gd name="T20" fmla="*/ 35 w 36"/>
                  <a:gd name="T21" fmla="*/ 7 h 85"/>
                  <a:gd name="T22" fmla="*/ 35 w 36"/>
                  <a:gd name="T23" fmla="*/ 5 h 85"/>
                  <a:gd name="T24" fmla="*/ 36 w 36"/>
                  <a:gd name="T25" fmla="*/ 5 h 85"/>
                  <a:gd name="T26" fmla="*/ 0 w 36"/>
                  <a:gd name="T27" fmla="*/ 79 h 85"/>
                  <a:gd name="T28" fmla="*/ 9 w 36"/>
                  <a:gd name="T29" fmla="*/ 83 h 85"/>
                  <a:gd name="T30" fmla="*/ 17 w 36"/>
                  <a:gd name="T31" fmla="*/ 85 h 85"/>
                  <a:gd name="T32" fmla="*/ 28 w 36"/>
                  <a:gd name="T33" fmla="*/ 83 h 85"/>
                  <a:gd name="T34" fmla="*/ 36 w 36"/>
                  <a:gd name="T35" fmla="*/ 79 h 85"/>
                  <a:gd name="T36" fmla="*/ 35 w 36"/>
                  <a:gd name="T37" fmla="*/ 78 h 85"/>
                  <a:gd name="T38" fmla="*/ 35 w 36"/>
                  <a:gd name="T39" fmla="*/ 78 h 85"/>
                  <a:gd name="T40" fmla="*/ 26 w 36"/>
                  <a:gd name="T41" fmla="*/ 79 h 85"/>
                  <a:gd name="T42" fmla="*/ 17 w 36"/>
                  <a:gd name="T43" fmla="*/ 81 h 85"/>
                  <a:gd name="T44" fmla="*/ 10 w 36"/>
                  <a:gd name="T45" fmla="*/ 79 h 85"/>
                  <a:gd name="T46" fmla="*/ 2 w 36"/>
                  <a:gd name="T47" fmla="*/ 78 h 85"/>
                  <a:gd name="T48" fmla="*/ 2 w 36"/>
                  <a:gd name="T49" fmla="*/ 78 h 85"/>
                  <a:gd name="T50" fmla="*/ 0 w 36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5"/>
                  <a:gd name="T80" fmla="*/ 36 w 36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5">
                    <a:moveTo>
                      <a:pt x="36" y="5"/>
                    </a:moveTo>
                    <a:lnTo>
                      <a:pt x="28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6" y="5"/>
                    </a:lnTo>
                    <a:close/>
                    <a:moveTo>
                      <a:pt x="0" y="79"/>
                    </a:moveTo>
                    <a:lnTo>
                      <a:pt x="9" y="83"/>
                    </a:lnTo>
                    <a:lnTo>
                      <a:pt x="17" y="85"/>
                    </a:lnTo>
                    <a:lnTo>
                      <a:pt x="28" y="83"/>
                    </a:lnTo>
                    <a:lnTo>
                      <a:pt x="36" y="79"/>
                    </a:lnTo>
                    <a:lnTo>
                      <a:pt x="35" y="78"/>
                    </a:lnTo>
                    <a:lnTo>
                      <a:pt x="26" y="79"/>
                    </a:lnTo>
                    <a:lnTo>
                      <a:pt x="17" y="81"/>
                    </a:lnTo>
                    <a:lnTo>
                      <a:pt x="10" y="79"/>
                    </a:lnTo>
                    <a:lnTo>
                      <a:pt x="2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9" name="Freeform 261"/>
              <p:cNvSpPr>
                <a:spLocks noEditPoints="1"/>
              </p:cNvSpPr>
              <p:nvPr/>
            </p:nvSpPr>
            <p:spPr bwMode="auto">
              <a:xfrm>
                <a:off x="3296" y="3168"/>
                <a:ext cx="33" cy="81"/>
              </a:xfrm>
              <a:custGeom>
                <a:avLst/>
                <a:gdLst>
                  <a:gd name="T0" fmla="*/ 33 w 33"/>
                  <a:gd name="T1" fmla="*/ 3 h 81"/>
                  <a:gd name="T2" fmla="*/ 26 w 33"/>
                  <a:gd name="T3" fmla="*/ 1 h 81"/>
                  <a:gd name="T4" fmla="*/ 15 w 33"/>
                  <a:gd name="T5" fmla="*/ 0 h 81"/>
                  <a:gd name="T6" fmla="*/ 7 w 33"/>
                  <a:gd name="T7" fmla="*/ 1 h 81"/>
                  <a:gd name="T8" fmla="*/ 0 w 33"/>
                  <a:gd name="T9" fmla="*/ 3 h 81"/>
                  <a:gd name="T10" fmla="*/ 0 w 33"/>
                  <a:gd name="T11" fmla="*/ 5 h 81"/>
                  <a:gd name="T12" fmla="*/ 0 w 33"/>
                  <a:gd name="T13" fmla="*/ 7 h 81"/>
                  <a:gd name="T14" fmla="*/ 8 w 33"/>
                  <a:gd name="T15" fmla="*/ 5 h 81"/>
                  <a:gd name="T16" fmla="*/ 15 w 33"/>
                  <a:gd name="T17" fmla="*/ 3 h 81"/>
                  <a:gd name="T18" fmla="*/ 24 w 33"/>
                  <a:gd name="T19" fmla="*/ 5 h 81"/>
                  <a:gd name="T20" fmla="*/ 31 w 33"/>
                  <a:gd name="T21" fmla="*/ 7 h 81"/>
                  <a:gd name="T22" fmla="*/ 33 w 33"/>
                  <a:gd name="T23" fmla="*/ 5 h 81"/>
                  <a:gd name="T24" fmla="*/ 33 w 33"/>
                  <a:gd name="T25" fmla="*/ 3 h 81"/>
                  <a:gd name="T26" fmla="*/ 0 w 33"/>
                  <a:gd name="T27" fmla="*/ 76 h 81"/>
                  <a:gd name="T28" fmla="*/ 7 w 33"/>
                  <a:gd name="T29" fmla="*/ 79 h 81"/>
                  <a:gd name="T30" fmla="*/ 15 w 33"/>
                  <a:gd name="T31" fmla="*/ 81 h 81"/>
                  <a:gd name="T32" fmla="*/ 26 w 33"/>
                  <a:gd name="T33" fmla="*/ 79 h 81"/>
                  <a:gd name="T34" fmla="*/ 33 w 33"/>
                  <a:gd name="T35" fmla="*/ 76 h 81"/>
                  <a:gd name="T36" fmla="*/ 33 w 33"/>
                  <a:gd name="T37" fmla="*/ 76 h 81"/>
                  <a:gd name="T38" fmla="*/ 31 w 33"/>
                  <a:gd name="T39" fmla="*/ 74 h 81"/>
                  <a:gd name="T40" fmla="*/ 24 w 33"/>
                  <a:gd name="T41" fmla="*/ 76 h 81"/>
                  <a:gd name="T42" fmla="*/ 15 w 33"/>
                  <a:gd name="T43" fmla="*/ 77 h 81"/>
                  <a:gd name="T44" fmla="*/ 8 w 33"/>
                  <a:gd name="T45" fmla="*/ 76 h 81"/>
                  <a:gd name="T46" fmla="*/ 2 w 33"/>
                  <a:gd name="T47" fmla="*/ 74 h 81"/>
                  <a:gd name="T48" fmla="*/ 0 w 33"/>
                  <a:gd name="T49" fmla="*/ 76 h 81"/>
                  <a:gd name="T50" fmla="*/ 0 w 33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81"/>
                  <a:gd name="T80" fmla="*/ 33 w 3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81">
                    <a:moveTo>
                      <a:pt x="33" y="3"/>
                    </a:moveTo>
                    <a:lnTo>
                      <a:pt x="26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0" y="76"/>
                    </a:moveTo>
                    <a:lnTo>
                      <a:pt x="7" y="79"/>
                    </a:lnTo>
                    <a:lnTo>
                      <a:pt x="15" y="81"/>
                    </a:lnTo>
                    <a:lnTo>
                      <a:pt x="26" y="79"/>
                    </a:lnTo>
                    <a:lnTo>
                      <a:pt x="33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5" y="77"/>
                    </a:lnTo>
                    <a:lnTo>
                      <a:pt x="8" y="76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0" name="Freeform 262"/>
              <p:cNvSpPr>
                <a:spLocks noEditPoints="1"/>
              </p:cNvSpPr>
              <p:nvPr/>
            </p:nvSpPr>
            <p:spPr bwMode="auto">
              <a:xfrm>
                <a:off x="3296" y="3169"/>
                <a:ext cx="33" cy="78"/>
              </a:xfrm>
              <a:custGeom>
                <a:avLst/>
                <a:gdLst>
                  <a:gd name="T0" fmla="*/ 33 w 33"/>
                  <a:gd name="T1" fmla="*/ 4 h 78"/>
                  <a:gd name="T2" fmla="*/ 24 w 33"/>
                  <a:gd name="T3" fmla="*/ 2 h 78"/>
                  <a:gd name="T4" fmla="*/ 15 w 33"/>
                  <a:gd name="T5" fmla="*/ 0 h 78"/>
                  <a:gd name="T6" fmla="*/ 8 w 33"/>
                  <a:gd name="T7" fmla="*/ 2 h 78"/>
                  <a:gd name="T8" fmla="*/ 0 w 33"/>
                  <a:gd name="T9" fmla="*/ 4 h 78"/>
                  <a:gd name="T10" fmla="*/ 0 w 33"/>
                  <a:gd name="T11" fmla="*/ 6 h 78"/>
                  <a:gd name="T12" fmla="*/ 2 w 33"/>
                  <a:gd name="T13" fmla="*/ 7 h 78"/>
                  <a:gd name="T14" fmla="*/ 8 w 33"/>
                  <a:gd name="T15" fmla="*/ 6 h 78"/>
                  <a:gd name="T16" fmla="*/ 15 w 33"/>
                  <a:gd name="T17" fmla="*/ 4 h 78"/>
                  <a:gd name="T18" fmla="*/ 24 w 33"/>
                  <a:gd name="T19" fmla="*/ 6 h 78"/>
                  <a:gd name="T20" fmla="*/ 31 w 33"/>
                  <a:gd name="T21" fmla="*/ 7 h 78"/>
                  <a:gd name="T22" fmla="*/ 31 w 33"/>
                  <a:gd name="T23" fmla="*/ 6 h 78"/>
                  <a:gd name="T24" fmla="*/ 33 w 33"/>
                  <a:gd name="T25" fmla="*/ 4 h 78"/>
                  <a:gd name="T26" fmla="*/ 0 w 33"/>
                  <a:gd name="T27" fmla="*/ 75 h 78"/>
                  <a:gd name="T28" fmla="*/ 8 w 33"/>
                  <a:gd name="T29" fmla="*/ 76 h 78"/>
                  <a:gd name="T30" fmla="*/ 15 w 33"/>
                  <a:gd name="T31" fmla="*/ 78 h 78"/>
                  <a:gd name="T32" fmla="*/ 24 w 33"/>
                  <a:gd name="T33" fmla="*/ 76 h 78"/>
                  <a:gd name="T34" fmla="*/ 33 w 33"/>
                  <a:gd name="T35" fmla="*/ 75 h 78"/>
                  <a:gd name="T36" fmla="*/ 31 w 33"/>
                  <a:gd name="T37" fmla="*/ 73 h 78"/>
                  <a:gd name="T38" fmla="*/ 31 w 33"/>
                  <a:gd name="T39" fmla="*/ 71 h 78"/>
                  <a:gd name="T40" fmla="*/ 24 w 33"/>
                  <a:gd name="T41" fmla="*/ 73 h 78"/>
                  <a:gd name="T42" fmla="*/ 15 w 33"/>
                  <a:gd name="T43" fmla="*/ 75 h 78"/>
                  <a:gd name="T44" fmla="*/ 8 w 33"/>
                  <a:gd name="T45" fmla="*/ 73 h 78"/>
                  <a:gd name="T46" fmla="*/ 2 w 33"/>
                  <a:gd name="T47" fmla="*/ 71 h 78"/>
                  <a:gd name="T48" fmla="*/ 2 w 33"/>
                  <a:gd name="T49" fmla="*/ 73 h 78"/>
                  <a:gd name="T50" fmla="*/ 0 w 33"/>
                  <a:gd name="T51" fmla="*/ 75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8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3" y="4"/>
                    </a:lnTo>
                    <a:close/>
                    <a:moveTo>
                      <a:pt x="0" y="75"/>
                    </a:moveTo>
                    <a:lnTo>
                      <a:pt x="8" y="76"/>
                    </a:lnTo>
                    <a:lnTo>
                      <a:pt x="15" y="78"/>
                    </a:lnTo>
                    <a:lnTo>
                      <a:pt x="24" y="76"/>
                    </a:lnTo>
                    <a:lnTo>
                      <a:pt x="33" y="75"/>
                    </a:lnTo>
                    <a:lnTo>
                      <a:pt x="31" y="73"/>
                    </a:lnTo>
                    <a:lnTo>
                      <a:pt x="31" y="71"/>
                    </a:lnTo>
                    <a:lnTo>
                      <a:pt x="24" y="73"/>
                    </a:lnTo>
                    <a:lnTo>
                      <a:pt x="15" y="75"/>
                    </a:lnTo>
                    <a:lnTo>
                      <a:pt x="8" y="73"/>
                    </a:lnTo>
                    <a:lnTo>
                      <a:pt x="2" y="71"/>
                    </a:lnTo>
                    <a:lnTo>
                      <a:pt x="2" y="73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1" name="Freeform 263"/>
              <p:cNvSpPr>
                <a:spLocks noEditPoints="1"/>
              </p:cNvSpPr>
              <p:nvPr/>
            </p:nvSpPr>
            <p:spPr bwMode="auto">
              <a:xfrm>
                <a:off x="3296" y="3171"/>
                <a:ext cx="31" cy="74"/>
              </a:xfrm>
              <a:custGeom>
                <a:avLst/>
                <a:gdLst>
                  <a:gd name="T0" fmla="*/ 31 w 31"/>
                  <a:gd name="T1" fmla="*/ 4 h 74"/>
                  <a:gd name="T2" fmla="*/ 24 w 31"/>
                  <a:gd name="T3" fmla="*/ 2 h 74"/>
                  <a:gd name="T4" fmla="*/ 15 w 31"/>
                  <a:gd name="T5" fmla="*/ 0 h 74"/>
                  <a:gd name="T6" fmla="*/ 8 w 31"/>
                  <a:gd name="T7" fmla="*/ 2 h 74"/>
                  <a:gd name="T8" fmla="*/ 0 w 31"/>
                  <a:gd name="T9" fmla="*/ 4 h 74"/>
                  <a:gd name="T10" fmla="*/ 2 w 31"/>
                  <a:gd name="T11" fmla="*/ 5 h 74"/>
                  <a:gd name="T12" fmla="*/ 2 w 31"/>
                  <a:gd name="T13" fmla="*/ 7 h 74"/>
                  <a:gd name="T14" fmla="*/ 8 w 31"/>
                  <a:gd name="T15" fmla="*/ 5 h 74"/>
                  <a:gd name="T16" fmla="*/ 15 w 31"/>
                  <a:gd name="T17" fmla="*/ 4 h 74"/>
                  <a:gd name="T18" fmla="*/ 24 w 31"/>
                  <a:gd name="T19" fmla="*/ 5 h 74"/>
                  <a:gd name="T20" fmla="*/ 31 w 31"/>
                  <a:gd name="T21" fmla="*/ 7 h 74"/>
                  <a:gd name="T22" fmla="*/ 31 w 31"/>
                  <a:gd name="T23" fmla="*/ 5 h 74"/>
                  <a:gd name="T24" fmla="*/ 31 w 31"/>
                  <a:gd name="T25" fmla="*/ 4 h 74"/>
                  <a:gd name="T26" fmla="*/ 2 w 31"/>
                  <a:gd name="T27" fmla="*/ 71 h 74"/>
                  <a:gd name="T28" fmla="*/ 8 w 31"/>
                  <a:gd name="T29" fmla="*/ 73 h 74"/>
                  <a:gd name="T30" fmla="*/ 15 w 31"/>
                  <a:gd name="T31" fmla="*/ 74 h 74"/>
                  <a:gd name="T32" fmla="*/ 24 w 31"/>
                  <a:gd name="T33" fmla="*/ 73 h 74"/>
                  <a:gd name="T34" fmla="*/ 31 w 31"/>
                  <a:gd name="T35" fmla="*/ 71 h 74"/>
                  <a:gd name="T36" fmla="*/ 31 w 31"/>
                  <a:gd name="T37" fmla="*/ 69 h 74"/>
                  <a:gd name="T38" fmla="*/ 29 w 31"/>
                  <a:gd name="T39" fmla="*/ 67 h 74"/>
                  <a:gd name="T40" fmla="*/ 24 w 31"/>
                  <a:gd name="T41" fmla="*/ 69 h 74"/>
                  <a:gd name="T42" fmla="*/ 15 w 31"/>
                  <a:gd name="T43" fmla="*/ 71 h 74"/>
                  <a:gd name="T44" fmla="*/ 8 w 31"/>
                  <a:gd name="T45" fmla="*/ 69 h 74"/>
                  <a:gd name="T46" fmla="*/ 3 w 31"/>
                  <a:gd name="T47" fmla="*/ 67 h 74"/>
                  <a:gd name="T48" fmla="*/ 2 w 31"/>
                  <a:gd name="T49" fmla="*/ 69 h 74"/>
                  <a:gd name="T50" fmla="*/ 2 w 31"/>
                  <a:gd name="T51" fmla="*/ 71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2" y="71"/>
                    </a:moveTo>
                    <a:lnTo>
                      <a:pt x="8" y="73"/>
                    </a:lnTo>
                    <a:lnTo>
                      <a:pt x="15" y="74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4" y="69"/>
                    </a:lnTo>
                    <a:lnTo>
                      <a:pt x="15" y="71"/>
                    </a:lnTo>
                    <a:lnTo>
                      <a:pt x="8" y="69"/>
                    </a:lnTo>
                    <a:lnTo>
                      <a:pt x="3" y="67"/>
                    </a:lnTo>
                    <a:lnTo>
                      <a:pt x="2" y="69"/>
                    </a:lnTo>
                    <a:lnTo>
                      <a:pt x="2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2" name="Freeform 264"/>
              <p:cNvSpPr>
                <a:spLocks noEditPoints="1"/>
              </p:cNvSpPr>
              <p:nvPr/>
            </p:nvSpPr>
            <p:spPr bwMode="auto">
              <a:xfrm>
                <a:off x="3298" y="3173"/>
                <a:ext cx="29" cy="71"/>
              </a:xfrm>
              <a:custGeom>
                <a:avLst/>
                <a:gdLst>
                  <a:gd name="T0" fmla="*/ 29 w 29"/>
                  <a:gd name="T1" fmla="*/ 3 h 71"/>
                  <a:gd name="T2" fmla="*/ 22 w 29"/>
                  <a:gd name="T3" fmla="*/ 2 h 71"/>
                  <a:gd name="T4" fmla="*/ 13 w 29"/>
                  <a:gd name="T5" fmla="*/ 0 h 71"/>
                  <a:gd name="T6" fmla="*/ 6 w 29"/>
                  <a:gd name="T7" fmla="*/ 2 h 71"/>
                  <a:gd name="T8" fmla="*/ 0 w 29"/>
                  <a:gd name="T9" fmla="*/ 3 h 71"/>
                  <a:gd name="T10" fmla="*/ 0 w 29"/>
                  <a:gd name="T11" fmla="*/ 5 h 71"/>
                  <a:gd name="T12" fmla="*/ 1 w 29"/>
                  <a:gd name="T13" fmla="*/ 7 h 71"/>
                  <a:gd name="T14" fmla="*/ 6 w 29"/>
                  <a:gd name="T15" fmla="*/ 5 h 71"/>
                  <a:gd name="T16" fmla="*/ 13 w 29"/>
                  <a:gd name="T17" fmla="*/ 3 h 71"/>
                  <a:gd name="T18" fmla="*/ 20 w 29"/>
                  <a:gd name="T19" fmla="*/ 5 h 71"/>
                  <a:gd name="T20" fmla="*/ 27 w 29"/>
                  <a:gd name="T21" fmla="*/ 7 h 71"/>
                  <a:gd name="T22" fmla="*/ 29 w 29"/>
                  <a:gd name="T23" fmla="*/ 5 h 71"/>
                  <a:gd name="T24" fmla="*/ 29 w 29"/>
                  <a:gd name="T25" fmla="*/ 3 h 71"/>
                  <a:gd name="T26" fmla="*/ 0 w 29"/>
                  <a:gd name="T27" fmla="*/ 67 h 71"/>
                  <a:gd name="T28" fmla="*/ 6 w 29"/>
                  <a:gd name="T29" fmla="*/ 69 h 71"/>
                  <a:gd name="T30" fmla="*/ 13 w 29"/>
                  <a:gd name="T31" fmla="*/ 71 h 71"/>
                  <a:gd name="T32" fmla="*/ 22 w 29"/>
                  <a:gd name="T33" fmla="*/ 69 h 71"/>
                  <a:gd name="T34" fmla="*/ 29 w 29"/>
                  <a:gd name="T35" fmla="*/ 67 h 71"/>
                  <a:gd name="T36" fmla="*/ 27 w 29"/>
                  <a:gd name="T37" fmla="*/ 65 h 71"/>
                  <a:gd name="T38" fmla="*/ 27 w 29"/>
                  <a:gd name="T39" fmla="*/ 64 h 71"/>
                  <a:gd name="T40" fmla="*/ 20 w 29"/>
                  <a:gd name="T41" fmla="*/ 65 h 71"/>
                  <a:gd name="T42" fmla="*/ 13 w 29"/>
                  <a:gd name="T43" fmla="*/ 67 h 71"/>
                  <a:gd name="T44" fmla="*/ 8 w 29"/>
                  <a:gd name="T45" fmla="*/ 65 h 71"/>
                  <a:gd name="T46" fmla="*/ 1 w 29"/>
                  <a:gd name="T47" fmla="*/ 64 h 71"/>
                  <a:gd name="T48" fmla="*/ 1 w 29"/>
                  <a:gd name="T49" fmla="*/ 65 h 71"/>
                  <a:gd name="T50" fmla="*/ 0 w 29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3"/>
                    </a:moveTo>
                    <a:lnTo>
                      <a:pt x="22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9" y="5"/>
                    </a:lnTo>
                    <a:lnTo>
                      <a:pt x="29" y="3"/>
                    </a:lnTo>
                    <a:close/>
                    <a:moveTo>
                      <a:pt x="0" y="67"/>
                    </a:moveTo>
                    <a:lnTo>
                      <a:pt x="6" y="69"/>
                    </a:lnTo>
                    <a:lnTo>
                      <a:pt x="13" y="71"/>
                    </a:lnTo>
                    <a:lnTo>
                      <a:pt x="22" y="69"/>
                    </a:lnTo>
                    <a:lnTo>
                      <a:pt x="29" y="67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20" y="65"/>
                    </a:lnTo>
                    <a:lnTo>
                      <a:pt x="13" y="67"/>
                    </a:lnTo>
                    <a:lnTo>
                      <a:pt x="8" y="65"/>
                    </a:lnTo>
                    <a:lnTo>
                      <a:pt x="1" y="64"/>
                    </a:lnTo>
                    <a:lnTo>
                      <a:pt x="1" y="65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3" name="Freeform 265"/>
              <p:cNvSpPr>
                <a:spLocks noEditPoints="1"/>
              </p:cNvSpPr>
              <p:nvPr/>
            </p:nvSpPr>
            <p:spPr bwMode="auto">
              <a:xfrm>
                <a:off x="3298" y="3175"/>
                <a:ext cx="29" cy="67"/>
              </a:xfrm>
              <a:custGeom>
                <a:avLst/>
                <a:gdLst>
                  <a:gd name="T0" fmla="*/ 29 w 29"/>
                  <a:gd name="T1" fmla="*/ 3 h 67"/>
                  <a:gd name="T2" fmla="*/ 22 w 29"/>
                  <a:gd name="T3" fmla="*/ 1 h 67"/>
                  <a:gd name="T4" fmla="*/ 13 w 29"/>
                  <a:gd name="T5" fmla="*/ 0 h 67"/>
                  <a:gd name="T6" fmla="*/ 6 w 29"/>
                  <a:gd name="T7" fmla="*/ 1 h 67"/>
                  <a:gd name="T8" fmla="*/ 0 w 29"/>
                  <a:gd name="T9" fmla="*/ 3 h 67"/>
                  <a:gd name="T10" fmla="*/ 1 w 29"/>
                  <a:gd name="T11" fmla="*/ 5 h 67"/>
                  <a:gd name="T12" fmla="*/ 1 w 29"/>
                  <a:gd name="T13" fmla="*/ 7 h 67"/>
                  <a:gd name="T14" fmla="*/ 8 w 29"/>
                  <a:gd name="T15" fmla="*/ 5 h 67"/>
                  <a:gd name="T16" fmla="*/ 13 w 29"/>
                  <a:gd name="T17" fmla="*/ 3 h 67"/>
                  <a:gd name="T18" fmla="*/ 20 w 29"/>
                  <a:gd name="T19" fmla="*/ 5 h 67"/>
                  <a:gd name="T20" fmla="*/ 27 w 29"/>
                  <a:gd name="T21" fmla="*/ 7 h 67"/>
                  <a:gd name="T22" fmla="*/ 27 w 29"/>
                  <a:gd name="T23" fmla="*/ 5 h 67"/>
                  <a:gd name="T24" fmla="*/ 29 w 29"/>
                  <a:gd name="T25" fmla="*/ 3 h 67"/>
                  <a:gd name="T26" fmla="*/ 1 w 29"/>
                  <a:gd name="T27" fmla="*/ 63 h 67"/>
                  <a:gd name="T28" fmla="*/ 6 w 29"/>
                  <a:gd name="T29" fmla="*/ 65 h 67"/>
                  <a:gd name="T30" fmla="*/ 13 w 29"/>
                  <a:gd name="T31" fmla="*/ 67 h 67"/>
                  <a:gd name="T32" fmla="*/ 22 w 29"/>
                  <a:gd name="T33" fmla="*/ 65 h 67"/>
                  <a:gd name="T34" fmla="*/ 27 w 29"/>
                  <a:gd name="T35" fmla="*/ 63 h 67"/>
                  <a:gd name="T36" fmla="*/ 27 w 29"/>
                  <a:gd name="T37" fmla="*/ 62 h 67"/>
                  <a:gd name="T38" fmla="*/ 27 w 29"/>
                  <a:gd name="T39" fmla="*/ 60 h 67"/>
                  <a:gd name="T40" fmla="*/ 20 w 29"/>
                  <a:gd name="T41" fmla="*/ 62 h 67"/>
                  <a:gd name="T42" fmla="*/ 13 w 29"/>
                  <a:gd name="T43" fmla="*/ 63 h 67"/>
                  <a:gd name="T44" fmla="*/ 8 w 29"/>
                  <a:gd name="T45" fmla="*/ 62 h 67"/>
                  <a:gd name="T46" fmla="*/ 1 w 29"/>
                  <a:gd name="T47" fmla="*/ 60 h 67"/>
                  <a:gd name="T48" fmla="*/ 1 w 29"/>
                  <a:gd name="T49" fmla="*/ 62 h 67"/>
                  <a:gd name="T50" fmla="*/ 1 w 29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7"/>
                  <a:gd name="T80" fmla="*/ 29 w 29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7">
                    <a:moveTo>
                      <a:pt x="29" y="3"/>
                    </a:moveTo>
                    <a:lnTo>
                      <a:pt x="22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3"/>
                    </a:lnTo>
                    <a:close/>
                    <a:moveTo>
                      <a:pt x="1" y="63"/>
                    </a:moveTo>
                    <a:lnTo>
                      <a:pt x="6" y="65"/>
                    </a:lnTo>
                    <a:lnTo>
                      <a:pt x="13" y="67"/>
                    </a:lnTo>
                    <a:lnTo>
                      <a:pt x="22" y="65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0" y="62"/>
                    </a:lnTo>
                    <a:lnTo>
                      <a:pt x="13" y="63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4" name="Freeform 266"/>
              <p:cNvSpPr>
                <a:spLocks noEditPoints="1"/>
              </p:cNvSpPr>
              <p:nvPr/>
            </p:nvSpPr>
            <p:spPr bwMode="auto">
              <a:xfrm>
                <a:off x="3299" y="3176"/>
                <a:ext cx="26" cy="64"/>
              </a:xfrm>
              <a:custGeom>
                <a:avLst/>
                <a:gdLst>
                  <a:gd name="T0" fmla="*/ 26 w 26"/>
                  <a:gd name="T1" fmla="*/ 4 h 64"/>
                  <a:gd name="T2" fmla="*/ 19 w 26"/>
                  <a:gd name="T3" fmla="*/ 2 h 64"/>
                  <a:gd name="T4" fmla="*/ 12 w 26"/>
                  <a:gd name="T5" fmla="*/ 0 h 64"/>
                  <a:gd name="T6" fmla="*/ 5 w 26"/>
                  <a:gd name="T7" fmla="*/ 2 h 64"/>
                  <a:gd name="T8" fmla="*/ 0 w 26"/>
                  <a:gd name="T9" fmla="*/ 4 h 64"/>
                  <a:gd name="T10" fmla="*/ 0 w 26"/>
                  <a:gd name="T11" fmla="*/ 6 h 64"/>
                  <a:gd name="T12" fmla="*/ 0 w 26"/>
                  <a:gd name="T13" fmla="*/ 7 h 64"/>
                  <a:gd name="T14" fmla="*/ 7 w 26"/>
                  <a:gd name="T15" fmla="*/ 6 h 64"/>
                  <a:gd name="T16" fmla="*/ 12 w 26"/>
                  <a:gd name="T17" fmla="*/ 4 h 64"/>
                  <a:gd name="T18" fmla="*/ 19 w 26"/>
                  <a:gd name="T19" fmla="*/ 6 h 64"/>
                  <a:gd name="T20" fmla="*/ 24 w 26"/>
                  <a:gd name="T21" fmla="*/ 7 h 64"/>
                  <a:gd name="T22" fmla="*/ 26 w 26"/>
                  <a:gd name="T23" fmla="*/ 6 h 64"/>
                  <a:gd name="T24" fmla="*/ 26 w 26"/>
                  <a:gd name="T25" fmla="*/ 4 h 64"/>
                  <a:gd name="T26" fmla="*/ 0 w 26"/>
                  <a:gd name="T27" fmla="*/ 61 h 64"/>
                  <a:gd name="T28" fmla="*/ 7 w 26"/>
                  <a:gd name="T29" fmla="*/ 62 h 64"/>
                  <a:gd name="T30" fmla="*/ 12 w 26"/>
                  <a:gd name="T31" fmla="*/ 64 h 64"/>
                  <a:gd name="T32" fmla="*/ 19 w 26"/>
                  <a:gd name="T33" fmla="*/ 62 h 64"/>
                  <a:gd name="T34" fmla="*/ 26 w 26"/>
                  <a:gd name="T35" fmla="*/ 61 h 64"/>
                  <a:gd name="T36" fmla="*/ 26 w 26"/>
                  <a:gd name="T37" fmla="*/ 59 h 64"/>
                  <a:gd name="T38" fmla="*/ 24 w 26"/>
                  <a:gd name="T39" fmla="*/ 57 h 64"/>
                  <a:gd name="T40" fmla="*/ 19 w 26"/>
                  <a:gd name="T41" fmla="*/ 59 h 64"/>
                  <a:gd name="T42" fmla="*/ 12 w 26"/>
                  <a:gd name="T43" fmla="*/ 61 h 64"/>
                  <a:gd name="T44" fmla="*/ 7 w 26"/>
                  <a:gd name="T45" fmla="*/ 59 h 64"/>
                  <a:gd name="T46" fmla="*/ 2 w 26"/>
                  <a:gd name="T47" fmla="*/ 57 h 64"/>
                  <a:gd name="T48" fmla="*/ 0 w 26"/>
                  <a:gd name="T49" fmla="*/ 59 h 64"/>
                  <a:gd name="T50" fmla="*/ 0 w 26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9" y="6"/>
                    </a:lnTo>
                    <a:lnTo>
                      <a:pt x="24" y="7"/>
                    </a:lnTo>
                    <a:lnTo>
                      <a:pt x="26" y="6"/>
                    </a:lnTo>
                    <a:lnTo>
                      <a:pt x="26" y="4"/>
                    </a:lnTo>
                    <a:close/>
                    <a:moveTo>
                      <a:pt x="0" y="61"/>
                    </a:moveTo>
                    <a:lnTo>
                      <a:pt x="7" y="62"/>
                    </a:lnTo>
                    <a:lnTo>
                      <a:pt x="12" y="64"/>
                    </a:lnTo>
                    <a:lnTo>
                      <a:pt x="19" y="62"/>
                    </a:lnTo>
                    <a:lnTo>
                      <a:pt x="26" y="61"/>
                    </a:lnTo>
                    <a:lnTo>
                      <a:pt x="26" y="59"/>
                    </a:lnTo>
                    <a:lnTo>
                      <a:pt x="24" y="57"/>
                    </a:lnTo>
                    <a:lnTo>
                      <a:pt x="19" y="59"/>
                    </a:lnTo>
                    <a:lnTo>
                      <a:pt x="12" y="61"/>
                    </a:lnTo>
                    <a:lnTo>
                      <a:pt x="7" y="59"/>
                    </a:lnTo>
                    <a:lnTo>
                      <a:pt x="2" y="57"/>
                    </a:lnTo>
                    <a:lnTo>
                      <a:pt x="0" y="5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5" name="Freeform 267"/>
              <p:cNvSpPr>
                <a:spLocks noEditPoints="1"/>
              </p:cNvSpPr>
              <p:nvPr/>
            </p:nvSpPr>
            <p:spPr bwMode="auto">
              <a:xfrm>
                <a:off x="3299" y="3178"/>
                <a:ext cx="26" cy="60"/>
              </a:xfrm>
              <a:custGeom>
                <a:avLst/>
                <a:gdLst>
                  <a:gd name="T0" fmla="*/ 26 w 26"/>
                  <a:gd name="T1" fmla="*/ 4 h 60"/>
                  <a:gd name="T2" fmla="*/ 19 w 26"/>
                  <a:gd name="T3" fmla="*/ 2 h 60"/>
                  <a:gd name="T4" fmla="*/ 12 w 26"/>
                  <a:gd name="T5" fmla="*/ 0 h 60"/>
                  <a:gd name="T6" fmla="*/ 7 w 26"/>
                  <a:gd name="T7" fmla="*/ 2 h 60"/>
                  <a:gd name="T8" fmla="*/ 0 w 26"/>
                  <a:gd name="T9" fmla="*/ 4 h 60"/>
                  <a:gd name="T10" fmla="*/ 0 w 26"/>
                  <a:gd name="T11" fmla="*/ 5 h 60"/>
                  <a:gd name="T12" fmla="*/ 2 w 26"/>
                  <a:gd name="T13" fmla="*/ 7 h 60"/>
                  <a:gd name="T14" fmla="*/ 7 w 26"/>
                  <a:gd name="T15" fmla="*/ 5 h 60"/>
                  <a:gd name="T16" fmla="*/ 12 w 26"/>
                  <a:gd name="T17" fmla="*/ 4 h 60"/>
                  <a:gd name="T18" fmla="*/ 19 w 26"/>
                  <a:gd name="T19" fmla="*/ 5 h 60"/>
                  <a:gd name="T20" fmla="*/ 24 w 26"/>
                  <a:gd name="T21" fmla="*/ 7 h 60"/>
                  <a:gd name="T22" fmla="*/ 24 w 26"/>
                  <a:gd name="T23" fmla="*/ 5 h 60"/>
                  <a:gd name="T24" fmla="*/ 26 w 26"/>
                  <a:gd name="T25" fmla="*/ 4 h 60"/>
                  <a:gd name="T26" fmla="*/ 0 w 26"/>
                  <a:gd name="T27" fmla="*/ 57 h 60"/>
                  <a:gd name="T28" fmla="*/ 7 w 26"/>
                  <a:gd name="T29" fmla="*/ 59 h 60"/>
                  <a:gd name="T30" fmla="*/ 12 w 26"/>
                  <a:gd name="T31" fmla="*/ 60 h 60"/>
                  <a:gd name="T32" fmla="*/ 19 w 26"/>
                  <a:gd name="T33" fmla="*/ 59 h 60"/>
                  <a:gd name="T34" fmla="*/ 26 w 26"/>
                  <a:gd name="T35" fmla="*/ 57 h 60"/>
                  <a:gd name="T36" fmla="*/ 24 w 26"/>
                  <a:gd name="T37" fmla="*/ 55 h 60"/>
                  <a:gd name="T38" fmla="*/ 24 w 26"/>
                  <a:gd name="T39" fmla="*/ 54 h 60"/>
                  <a:gd name="T40" fmla="*/ 19 w 26"/>
                  <a:gd name="T41" fmla="*/ 55 h 60"/>
                  <a:gd name="T42" fmla="*/ 12 w 26"/>
                  <a:gd name="T43" fmla="*/ 55 h 60"/>
                  <a:gd name="T44" fmla="*/ 7 w 26"/>
                  <a:gd name="T45" fmla="*/ 55 h 60"/>
                  <a:gd name="T46" fmla="*/ 2 w 26"/>
                  <a:gd name="T47" fmla="*/ 54 h 60"/>
                  <a:gd name="T48" fmla="*/ 2 w 26"/>
                  <a:gd name="T49" fmla="*/ 55 h 60"/>
                  <a:gd name="T50" fmla="*/ 0 w 26"/>
                  <a:gd name="T51" fmla="*/ 5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  <a:moveTo>
                      <a:pt x="0" y="57"/>
                    </a:moveTo>
                    <a:lnTo>
                      <a:pt x="7" y="59"/>
                    </a:lnTo>
                    <a:lnTo>
                      <a:pt x="12" y="60"/>
                    </a:lnTo>
                    <a:lnTo>
                      <a:pt x="19" y="59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4" y="54"/>
                    </a:lnTo>
                    <a:lnTo>
                      <a:pt x="19" y="55"/>
                    </a:lnTo>
                    <a:lnTo>
                      <a:pt x="12" y="55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6" name="Freeform 268"/>
              <p:cNvSpPr>
                <a:spLocks noEditPoints="1"/>
              </p:cNvSpPr>
              <p:nvPr/>
            </p:nvSpPr>
            <p:spPr bwMode="auto">
              <a:xfrm>
                <a:off x="3299" y="3180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9 w 24"/>
                  <a:gd name="T3" fmla="*/ 2 h 57"/>
                  <a:gd name="T4" fmla="*/ 12 w 24"/>
                  <a:gd name="T5" fmla="*/ 0 h 57"/>
                  <a:gd name="T6" fmla="*/ 7 w 24"/>
                  <a:gd name="T7" fmla="*/ 2 h 57"/>
                  <a:gd name="T8" fmla="*/ 0 w 24"/>
                  <a:gd name="T9" fmla="*/ 3 h 57"/>
                  <a:gd name="T10" fmla="*/ 2 w 24"/>
                  <a:gd name="T11" fmla="*/ 5 h 57"/>
                  <a:gd name="T12" fmla="*/ 2 w 24"/>
                  <a:gd name="T13" fmla="*/ 7 h 57"/>
                  <a:gd name="T14" fmla="*/ 7 w 24"/>
                  <a:gd name="T15" fmla="*/ 5 h 57"/>
                  <a:gd name="T16" fmla="*/ 12 w 24"/>
                  <a:gd name="T17" fmla="*/ 3 h 57"/>
                  <a:gd name="T18" fmla="*/ 19 w 24"/>
                  <a:gd name="T19" fmla="*/ 5 h 57"/>
                  <a:gd name="T20" fmla="*/ 24 w 24"/>
                  <a:gd name="T21" fmla="*/ 7 h 57"/>
                  <a:gd name="T22" fmla="*/ 24 w 24"/>
                  <a:gd name="T23" fmla="*/ 5 h 57"/>
                  <a:gd name="T24" fmla="*/ 24 w 24"/>
                  <a:gd name="T25" fmla="*/ 3 h 57"/>
                  <a:gd name="T26" fmla="*/ 2 w 24"/>
                  <a:gd name="T27" fmla="*/ 53 h 57"/>
                  <a:gd name="T28" fmla="*/ 7 w 24"/>
                  <a:gd name="T29" fmla="*/ 55 h 57"/>
                  <a:gd name="T30" fmla="*/ 12 w 24"/>
                  <a:gd name="T31" fmla="*/ 57 h 57"/>
                  <a:gd name="T32" fmla="*/ 19 w 24"/>
                  <a:gd name="T33" fmla="*/ 55 h 57"/>
                  <a:gd name="T34" fmla="*/ 24 w 24"/>
                  <a:gd name="T35" fmla="*/ 53 h 57"/>
                  <a:gd name="T36" fmla="*/ 24 w 24"/>
                  <a:gd name="T37" fmla="*/ 52 h 57"/>
                  <a:gd name="T38" fmla="*/ 24 w 24"/>
                  <a:gd name="T39" fmla="*/ 50 h 57"/>
                  <a:gd name="T40" fmla="*/ 19 w 24"/>
                  <a:gd name="T41" fmla="*/ 52 h 57"/>
                  <a:gd name="T42" fmla="*/ 12 w 24"/>
                  <a:gd name="T43" fmla="*/ 52 h 57"/>
                  <a:gd name="T44" fmla="*/ 7 w 24"/>
                  <a:gd name="T45" fmla="*/ 52 h 57"/>
                  <a:gd name="T46" fmla="*/ 2 w 24"/>
                  <a:gd name="T47" fmla="*/ 50 h 57"/>
                  <a:gd name="T48" fmla="*/ 2 w 24"/>
                  <a:gd name="T49" fmla="*/ 52 h 57"/>
                  <a:gd name="T50" fmla="*/ 2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2" y="53"/>
                    </a:moveTo>
                    <a:lnTo>
                      <a:pt x="7" y="55"/>
                    </a:lnTo>
                    <a:lnTo>
                      <a:pt x="12" y="57"/>
                    </a:lnTo>
                    <a:lnTo>
                      <a:pt x="19" y="55"/>
                    </a:lnTo>
                    <a:lnTo>
                      <a:pt x="24" y="53"/>
                    </a:lnTo>
                    <a:lnTo>
                      <a:pt x="24" y="52"/>
                    </a:lnTo>
                    <a:lnTo>
                      <a:pt x="24" y="50"/>
                    </a:lnTo>
                    <a:lnTo>
                      <a:pt x="19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7" name="Freeform 269"/>
              <p:cNvSpPr>
                <a:spLocks noEditPoints="1"/>
              </p:cNvSpPr>
              <p:nvPr/>
            </p:nvSpPr>
            <p:spPr bwMode="auto">
              <a:xfrm>
                <a:off x="3301" y="3182"/>
                <a:ext cx="22" cy="51"/>
              </a:xfrm>
              <a:custGeom>
                <a:avLst/>
                <a:gdLst>
                  <a:gd name="T0" fmla="*/ 22 w 22"/>
                  <a:gd name="T1" fmla="*/ 3 h 51"/>
                  <a:gd name="T2" fmla="*/ 17 w 22"/>
                  <a:gd name="T3" fmla="*/ 1 h 51"/>
                  <a:gd name="T4" fmla="*/ 10 w 22"/>
                  <a:gd name="T5" fmla="*/ 0 h 51"/>
                  <a:gd name="T6" fmla="*/ 5 w 22"/>
                  <a:gd name="T7" fmla="*/ 1 h 51"/>
                  <a:gd name="T8" fmla="*/ 0 w 22"/>
                  <a:gd name="T9" fmla="*/ 3 h 51"/>
                  <a:gd name="T10" fmla="*/ 0 w 22"/>
                  <a:gd name="T11" fmla="*/ 5 h 51"/>
                  <a:gd name="T12" fmla="*/ 0 w 22"/>
                  <a:gd name="T13" fmla="*/ 6 h 51"/>
                  <a:gd name="T14" fmla="*/ 5 w 22"/>
                  <a:gd name="T15" fmla="*/ 5 h 51"/>
                  <a:gd name="T16" fmla="*/ 10 w 22"/>
                  <a:gd name="T17" fmla="*/ 3 h 51"/>
                  <a:gd name="T18" fmla="*/ 17 w 22"/>
                  <a:gd name="T19" fmla="*/ 5 h 51"/>
                  <a:gd name="T20" fmla="*/ 21 w 22"/>
                  <a:gd name="T21" fmla="*/ 6 h 51"/>
                  <a:gd name="T22" fmla="*/ 22 w 22"/>
                  <a:gd name="T23" fmla="*/ 5 h 51"/>
                  <a:gd name="T24" fmla="*/ 22 w 22"/>
                  <a:gd name="T25" fmla="*/ 3 h 51"/>
                  <a:gd name="T26" fmla="*/ 0 w 22"/>
                  <a:gd name="T27" fmla="*/ 50 h 51"/>
                  <a:gd name="T28" fmla="*/ 5 w 22"/>
                  <a:gd name="T29" fmla="*/ 51 h 51"/>
                  <a:gd name="T30" fmla="*/ 10 w 22"/>
                  <a:gd name="T31" fmla="*/ 51 h 51"/>
                  <a:gd name="T32" fmla="*/ 17 w 22"/>
                  <a:gd name="T33" fmla="*/ 51 h 51"/>
                  <a:gd name="T34" fmla="*/ 22 w 22"/>
                  <a:gd name="T35" fmla="*/ 50 h 51"/>
                  <a:gd name="T36" fmla="*/ 22 w 22"/>
                  <a:gd name="T37" fmla="*/ 48 h 51"/>
                  <a:gd name="T38" fmla="*/ 21 w 22"/>
                  <a:gd name="T39" fmla="*/ 46 h 51"/>
                  <a:gd name="T40" fmla="*/ 16 w 22"/>
                  <a:gd name="T41" fmla="*/ 48 h 51"/>
                  <a:gd name="T42" fmla="*/ 10 w 22"/>
                  <a:gd name="T43" fmla="*/ 48 h 51"/>
                  <a:gd name="T44" fmla="*/ 5 w 22"/>
                  <a:gd name="T45" fmla="*/ 48 h 51"/>
                  <a:gd name="T46" fmla="*/ 2 w 22"/>
                  <a:gd name="T47" fmla="*/ 46 h 51"/>
                  <a:gd name="T48" fmla="*/ 0 w 22"/>
                  <a:gd name="T49" fmla="*/ 48 h 51"/>
                  <a:gd name="T50" fmla="*/ 0 w 22"/>
                  <a:gd name="T51" fmla="*/ 50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1"/>
                  <a:gd name="T80" fmla="*/ 22 w 22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1">
                    <a:moveTo>
                      <a:pt x="22" y="3"/>
                    </a:moveTo>
                    <a:lnTo>
                      <a:pt x="17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7" y="5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2" y="3"/>
                    </a:lnTo>
                    <a:close/>
                    <a:moveTo>
                      <a:pt x="0" y="50"/>
                    </a:moveTo>
                    <a:lnTo>
                      <a:pt x="5" y="51"/>
                    </a:lnTo>
                    <a:lnTo>
                      <a:pt x="10" y="51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1" y="46"/>
                    </a:lnTo>
                    <a:lnTo>
                      <a:pt x="16" y="48"/>
                    </a:lnTo>
                    <a:lnTo>
                      <a:pt x="10" y="48"/>
                    </a:lnTo>
                    <a:lnTo>
                      <a:pt x="5" y="48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8" name="Freeform 270"/>
              <p:cNvSpPr>
                <a:spLocks noEditPoints="1"/>
              </p:cNvSpPr>
              <p:nvPr/>
            </p:nvSpPr>
            <p:spPr bwMode="auto">
              <a:xfrm>
                <a:off x="3301" y="3183"/>
                <a:ext cx="22" cy="49"/>
              </a:xfrm>
              <a:custGeom>
                <a:avLst/>
                <a:gdLst>
                  <a:gd name="T0" fmla="*/ 22 w 22"/>
                  <a:gd name="T1" fmla="*/ 4 h 49"/>
                  <a:gd name="T2" fmla="*/ 17 w 22"/>
                  <a:gd name="T3" fmla="*/ 2 h 49"/>
                  <a:gd name="T4" fmla="*/ 10 w 22"/>
                  <a:gd name="T5" fmla="*/ 0 h 49"/>
                  <a:gd name="T6" fmla="*/ 5 w 22"/>
                  <a:gd name="T7" fmla="*/ 2 h 49"/>
                  <a:gd name="T8" fmla="*/ 0 w 22"/>
                  <a:gd name="T9" fmla="*/ 4 h 49"/>
                  <a:gd name="T10" fmla="*/ 0 w 22"/>
                  <a:gd name="T11" fmla="*/ 5 h 49"/>
                  <a:gd name="T12" fmla="*/ 2 w 22"/>
                  <a:gd name="T13" fmla="*/ 7 h 49"/>
                  <a:gd name="T14" fmla="*/ 5 w 22"/>
                  <a:gd name="T15" fmla="*/ 5 h 49"/>
                  <a:gd name="T16" fmla="*/ 10 w 22"/>
                  <a:gd name="T17" fmla="*/ 4 h 49"/>
                  <a:gd name="T18" fmla="*/ 16 w 22"/>
                  <a:gd name="T19" fmla="*/ 5 h 49"/>
                  <a:gd name="T20" fmla="*/ 21 w 22"/>
                  <a:gd name="T21" fmla="*/ 7 h 49"/>
                  <a:gd name="T22" fmla="*/ 21 w 22"/>
                  <a:gd name="T23" fmla="*/ 5 h 49"/>
                  <a:gd name="T24" fmla="*/ 22 w 22"/>
                  <a:gd name="T25" fmla="*/ 4 h 49"/>
                  <a:gd name="T26" fmla="*/ 0 w 22"/>
                  <a:gd name="T27" fmla="*/ 47 h 49"/>
                  <a:gd name="T28" fmla="*/ 5 w 22"/>
                  <a:gd name="T29" fmla="*/ 49 h 49"/>
                  <a:gd name="T30" fmla="*/ 10 w 22"/>
                  <a:gd name="T31" fmla="*/ 49 h 49"/>
                  <a:gd name="T32" fmla="*/ 17 w 22"/>
                  <a:gd name="T33" fmla="*/ 49 h 49"/>
                  <a:gd name="T34" fmla="*/ 22 w 22"/>
                  <a:gd name="T35" fmla="*/ 47 h 49"/>
                  <a:gd name="T36" fmla="*/ 21 w 22"/>
                  <a:gd name="T37" fmla="*/ 45 h 49"/>
                  <a:gd name="T38" fmla="*/ 21 w 22"/>
                  <a:gd name="T39" fmla="*/ 43 h 49"/>
                  <a:gd name="T40" fmla="*/ 16 w 22"/>
                  <a:gd name="T41" fmla="*/ 45 h 49"/>
                  <a:gd name="T42" fmla="*/ 10 w 22"/>
                  <a:gd name="T43" fmla="*/ 45 h 49"/>
                  <a:gd name="T44" fmla="*/ 7 w 22"/>
                  <a:gd name="T45" fmla="*/ 45 h 49"/>
                  <a:gd name="T46" fmla="*/ 2 w 22"/>
                  <a:gd name="T47" fmla="*/ 43 h 49"/>
                  <a:gd name="T48" fmla="*/ 2 w 22"/>
                  <a:gd name="T49" fmla="*/ 45 h 49"/>
                  <a:gd name="T50" fmla="*/ 0 w 22"/>
                  <a:gd name="T51" fmla="*/ 4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9"/>
                  <a:gd name="T80" fmla="*/ 22 w 22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9">
                    <a:moveTo>
                      <a:pt x="22" y="4"/>
                    </a:moveTo>
                    <a:lnTo>
                      <a:pt x="17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2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49"/>
                    </a:lnTo>
                    <a:lnTo>
                      <a:pt x="17" y="49"/>
                    </a:lnTo>
                    <a:lnTo>
                      <a:pt x="22" y="47"/>
                    </a:lnTo>
                    <a:lnTo>
                      <a:pt x="21" y="45"/>
                    </a:lnTo>
                    <a:lnTo>
                      <a:pt x="21" y="43"/>
                    </a:lnTo>
                    <a:lnTo>
                      <a:pt x="16" y="45"/>
                    </a:lnTo>
                    <a:lnTo>
                      <a:pt x="10" y="45"/>
                    </a:lnTo>
                    <a:lnTo>
                      <a:pt x="7" y="45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9" name="Freeform 271"/>
              <p:cNvSpPr>
                <a:spLocks noEditPoints="1"/>
              </p:cNvSpPr>
              <p:nvPr/>
            </p:nvSpPr>
            <p:spPr bwMode="auto">
              <a:xfrm>
                <a:off x="3301" y="3185"/>
                <a:ext cx="21" cy="45"/>
              </a:xfrm>
              <a:custGeom>
                <a:avLst/>
                <a:gdLst>
                  <a:gd name="T0" fmla="*/ 21 w 21"/>
                  <a:gd name="T1" fmla="*/ 3 h 45"/>
                  <a:gd name="T2" fmla="*/ 17 w 21"/>
                  <a:gd name="T3" fmla="*/ 2 h 45"/>
                  <a:gd name="T4" fmla="*/ 10 w 21"/>
                  <a:gd name="T5" fmla="*/ 0 h 45"/>
                  <a:gd name="T6" fmla="*/ 5 w 21"/>
                  <a:gd name="T7" fmla="*/ 2 h 45"/>
                  <a:gd name="T8" fmla="*/ 0 w 21"/>
                  <a:gd name="T9" fmla="*/ 3 h 45"/>
                  <a:gd name="T10" fmla="*/ 2 w 21"/>
                  <a:gd name="T11" fmla="*/ 5 h 45"/>
                  <a:gd name="T12" fmla="*/ 2 w 21"/>
                  <a:gd name="T13" fmla="*/ 7 h 45"/>
                  <a:gd name="T14" fmla="*/ 7 w 21"/>
                  <a:gd name="T15" fmla="*/ 5 h 45"/>
                  <a:gd name="T16" fmla="*/ 10 w 21"/>
                  <a:gd name="T17" fmla="*/ 3 h 45"/>
                  <a:gd name="T18" fmla="*/ 16 w 21"/>
                  <a:gd name="T19" fmla="*/ 5 h 45"/>
                  <a:gd name="T20" fmla="*/ 21 w 21"/>
                  <a:gd name="T21" fmla="*/ 7 h 45"/>
                  <a:gd name="T22" fmla="*/ 21 w 21"/>
                  <a:gd name="T23" fmla="*/ 5 h 45"/>
                  <a:gd name="T24" fmla="*/ 21 w 21"/>
                  <a:gd name="T25" fmla="*/ 3 h 45"/>
                  <a:gd name="T26" fmla="*/ 2 w 21"/>
                  <a:gd name="T27" fmla="*/ 43 h 45"/>
                  <a:gd name="T28" fmla="*/ 5 w 21"/>
                  <a:gd name="T29" fmla="*/ 45 h 45"/>
                  <a:gd name="T30" fmla="*/ 10 w 21"/>
                  <a:gd name="T31" fmla="*/ 45 h 45"/>
                  <a:gd name="T32" fmla="*/ 16 w 21"/>
                  <a:gd name="T33" fmla="*/ 45 h 45"/>
                  <a:gd name="T34" fmla="*/ 21 w 21"/>
                  <a:gd name="T35" fmla="*/ 43 h 45"/>
                  <a:gd name="T36" fmla="*/ 21 w 21"/>
                  <a:gd name="T37" fmla="*/ 41 h 45"/>
                  <a:gd name="T38" fmla="*/ 21 w 21"/>
                  <a:gd name="T39" fmla="*/ 40 h 45"/>
                  <a:gd name="T40" fmla="*/ 16 w 21"/>
                  <a:gd name="T41" fmla="*/ 41 h 45"/>
                  <a:gd name="T42" fmla="*/ 10 w 21"/>
                  <a:gd name="T43" fmla="*/ 41 h 45"/>
                  <a:gd name="T44" fmla="*/ 7 w 21"/>
                  <a:gd name="T45" fmla="*/ 41 h 45"/>
                  <a:gd name="T46" fmla="*/ 2 w 21"/>
                  <a:gd name="T47" fmla="*/ 40 h 45"/>
                  <a:gd name="T48" fmla="*/ 2 w 21"/>
                  <a:gd name="T49" fmla="*/ 41 h 45"/>
                  <a:gd name="T50" fmla="*/ 2 w 21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3"/>
                    </a:moveTo>
                    <a:lnTo>
                      <a:pt x="17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2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6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1" y="40"/>
                    </a:lnTo>
                    <a:lnTo>
                      <a:pt x="16" y="41"/>
                    </a:lnTo>
                    <a:lnTo>
                      <a:pt x="10" y="41"/>
                    </a:lnTo>
                    <a:lnTo>
                      <a:pt x="7" y="41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0" name="Freeform 272"/>
              <p:cNvSpPr>
                <a:spLocks noEditPoints="1"/>
              </p:cNvSpPr>
              <p:nvPr/>
            </p:nvSpPr>
            <p:spPr bwMode="auto">
              <a:xfrm>
                <a:off x="3303" y="3187"/>
                <a:ext cx="19" cy="41"/>
              </a:xfrm>
              <a:custGeom>
                <a:avLst/>
                <a:gdLst>
                  <a:gd name="T0" fmla="*/ 19 w 19"/>
                  <a:gd name="T1" fmla="*/ 3 h 41"/>
                  <a:gd name="T2" fmla="*/ 14 w 19"/>
                  <a:gd name="T3" fmla="*/ 1 h 41"/>
                  <a:gd name="T4" fmla="*/ 8 w 19"/>
                  <a:gd name="T5" fmla="*/ 0 h 41"/>
                  <a:gd name="T6" fmla="*/ 3 w 19"/>
                  <a:gd name="T7" fmla="*/ 1 h 41"/>
                  <a:gd name="T8" fmla="*/ 0 w 19"/>
                  <a:gd name="T9" fmla="*/ 3 h 41"/>
                  <a:gd name="T10" fmla="*/ 0 w 19"/>
                  <a:gd name="T11" fmla="*/ 5 h 41"/>
                  <a:gd name="T12" fmla="*/ 0 w 19"/>
                  <a:gd name="T13" fmla="*/ 7 h 41"/>
                  <a:gd name="T14" fmla="*/ 5 w 19"/>
                  <a:gd name="T15" fmla="*/ 5 h 41"/>
                  <a:gd name="T16" fmla="*/ 8 w 19"/>
                  <a:gd name="T17" fmla="*/ 3 h 41"/>
                  <a:gd name="T18" fmla="*/ 14 w 19"/>
                  <a:gd name="T19" fmla="*/ 5 h 41"/>
                  <a:gd name="T20" fmla="*/ 19 w 19"/>
                  <a:gd name="T21" fmla="*/ 7 h 41"/>
                  <a:gd name="T22" fmla="*/ 19 w 19"/>
                  <a:gd name="T23" fmla="*/ 5 h 41"/>
                  <a:gd name="T24" fmla="*/ 19 w 19"/>
                  <a:gd name="T25" fmla="*/ 3 h 41"/>
                  <a:gd name="T26" fmla="*/ 0 w 19"/>
                  <a:gd name="T27" fmla="*/ 39 h 41"/>
                  <a:gd name="T28" fmla="*/ 5 w 19"/>
                  <a:gd name="T29" fmla="*/ 41 h 41"/>
                  <a:gd name="T30" fmla="*/ 8 w 19"/>
                  <a:gd name="T31" fmla="*/ 41 h 41"/>
                  <a:gd name="T32" fmla="*/ 14 w 19"/>
                  <a:gd name="T33" fmla="*/ 41 h 41"/>
                  <a:gd name="T34" fmla="*/ 19 w 19"/>
                  <a:gd name="T35" fmla="*/ 39 h 41"/>
                  <a:gd name="T36" fmla="*/ 19 w 19"/>
                  <a:gd name="T37" fmla="*/ 38 h 41"/>
                  <a:gd name="T38" fmla="*/ 17 w 19"/>
                  <a:gd name="T39" fmla="*/ 36 h 41"/>
                  <a:gd name="T40" fmla="*/ 14 w 19"/>
                  <a:gd name="T41" fmla="*/ 38 h 41"/>
                  <a:gd name="T42" fmla="*/ 8 w 19"/>
                  <a:gd name="T43" fmla="*/ 38 h 41"/>
                  <a:gd name="T44" fmla="*/ 5 w 19"/>
                  <a:gd name="T45" fmla="*/ 38 h 41"/>
                  <a:gd name="T46" fmla="*/ 0 w 19"/>
                  <a:gd name="T47" fmla="*/ 36 h 41"/>
                  <a:gd name="T48" fmla="*/ 0 w 19"/>
                  <a:gd name="T49" fmla="*/ 38 h 41"/>
                  <a:gd name="T50" fmla="*/ 0 w 19"/>
                  <a:gd name="T51" fmla="*/ 39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3"/>
                    </a:moveTo>
                    <a:lnTo>
                      <a:pt x="14" y="1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4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39"/>
                    </a:moveTo>
                    <a:lnTo>
                      <a:pt x="5" y="41"/>
                    </a:lnTo>
                    <a:lnTo>
                      <a:pt x="8" y="41"/>
                    </a:lnTo>
                    <a:lnTo>
                      <a:pt x="14" y="41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8" y="38"/>
                    </a:lnTo>
                    <a:lnTo>
                      <a:pt x="5" y="38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1" name="Freeform 273"/>
              <p:cNvSpPr>
                <a:spLocks noEditPoints="1"/>
              </p:cNvSpPr>
              <p:nvPr/>
            </p:nvSpPr>
            <p:spPr bwMode="auto">
              <a:xfrm>
                <a:off x="3303" y="3188"/>
                <a:ext cx="19" cy="38"/>
              </a:xfrm>
              <a:custGeom>
                <a:avLst/>
                <a:gdLst>
                  <a:gd name="T0" fmla="*/ 19 w 19"/>
                  <a:gd name="T1" fmla="*/ 4 h 38"/>
                  <a:gd name="T2" fmla="*/ 14 w 19"/>
                  <a:gd name="T3" fmla="*/ 2 h 38"/>
                  <a:gd name="T4" fmla="*/ 8 w 19"/>
                  <a:gd name="T5" fmla="*/ 0 h 38"/>
                  <a:gd name="T6" fmla="*/ 5 w 19"/>
                  <a:gd name="T7" fmla="*/ 2 h 38"/>
                  <a:gd name="T8" fmla="*/ 0 w 19"/>
                  <a:gd name="T9" fmla="*/ 4 h 38"/>
                  <a:gd name="T10" fmla="*/ 0 w 19"/>
                  <a:gd name="T11" fmla="*/ 6 h 38"/>
                  <a:gd name="T12" fmla="*/ 0 w 19"/>
                  <a:gd name="T13" fmla="*/ 7 h 38"/>
                  <a:gd name="T14" fmla="*/ 5 w 19"/>
                  <a:gd name="T15" fmla="*/ 6 h 38"/>
                  <a:gd name="T16" fmla="*/ 8 w 19"/>
                  <a:gd name="T17" fmla="*/ 4 h 38"/>
                  <a:gd name="T18" fmla="*/ 14 w 19"/>
                  <a:gd name="T19" fmla="*/ 6 h 38"/>
                  <a:gd name="T20" fmla="*/ 17 w 19"/>
                  <a:gd name="T21" fmla="*/ 7 h 38"/>
                  <a:gd name="T22" fmla="*/ 19 w 19"/>
                  <a:gd name="T23" fmla="*/ 6 h 38"/>
                  <a:gd name="T24" fmla="*/ 19 w 19"/>
                  <a:gd name="T25" fmla="*/ 4 h 38"/>
                  <a:gd name="T26" fmla="*/ 0 w 19"/>
                  <a:gd name="T27" fmla="*/ 37 h 38"/>
                  <a:gd name="T28" fmla="*/ 5 w 19"/>
                  <a:gd name="T29" fmla="*/ 38 h 38"/>
                  <a:gd name="T30" fmla="*/ 8 w 19"/>
                  <a:gd name="T31" fmla="*/ 38 h 38"/>
                  <a:gd name="T32" fmla="*/ 14 w 19"/>
                  <a:gd name="T33" fmla="*/ 38 h 38"/>
                  <a:gd name="T34" fmla="*/ 19 w 19"/>
                  <a:gd name="T35" fmla="*/ 37 h 38"/>
                  <a:gd name="T36" fmla="*/ 17 w 19"/>
                  <a:gd name="T37" fmla="*/ 35 h 38"/>
                  <a:gd name="T38" fmla="*/ 17 w 19"/>
                  <a:gd name="T39" fmla="*/ 33 h 38"/>
                  <a:gd name="T40" fmla="*/ 14 w 19"/>
                  <a:gd name="T41" fmla="*/ 35 h 38"/>
                  <a:gd name="T42" fmla="*/ 8 w 19"/>
                  <a:gd name="T43" fmla="*/ 35 h 38"/>
                  <a:gd name="T44" fmla="*/ 5 w 19"/>
                  <a:gd name="T45" fmla="*/ 35 h 38"/>
                  <a:gd name="T46" fmla="*/ 1 w 19"/>
                  <a:gd name="T47" fmla="*/ 33 h 38"/>
                  <a:gd name="T48" fmla="*/ 0 w 19"/>
                  <a:gd name="T49" fmla="*/ 35 h 38"/>
                  <a:gd name="T50" fmla="*/ 0 w 19"/>
                  <a:gd name="T51" fmla="*/ 37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5" y="6"/>
                    </a:lnTo>
                    <a:lnTo>
                      <a:pt x="8" y="4"/>
                    </a:lnTo>
                    <a:lnTo>
                      <a:pt x="14" y="6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9" y="4"/>
                    </a:lnTo>
                    <a:close/>
                    <a:moveTo>
                      <a:pt x="0" y="37"/>
                    </a:moveTo>
                    <a:lnTo>
                      <a:pt x="5" y="38"/>
                    </a:lnTo>
                    <a:lnTo>
                      <a:pt x="8" y="38"/>
                    </a:lnTo>
                    <a:lnTo>
                      <a:pt x="14" y="38"/>
                    </a:lnTo>
                    <a:lnTo>
                      <a:pt x="19" y="37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4" y="35"/>
                    </a:lnTo>
                    <a:lnTo>
                      <a:pt x="8" y="35"/>
                    </a:lnTo>
                    <a:lnTo>
                      <a:pt x="5" y="35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2" name="Freeform 274"/>
              <p:cNvSpPr>
                <a:spLocks noEditPoints="1"/>
              </p:cNvSpPr>
              <p:nvPr/>
            </p:nvSpPr>
            <p:spPr bwMode="auto">
              <a:xfrm>
                <a:off x="3303" y="3190"/>
                <a:ext cx="19" cy="35"/>
              </a:xfrm>
              <a:custGeom>
                <a:avLst/>
                <a:gdLst>
                  <a:gd name="T0" fmla="*/ 19 w 19"/>
                  <a:gd name="T1" fmla="*/ 4 h 35"/>
                  <a:gd name="T2" fmla="*/ 14 w 19"/>
                  <a:gd name="T3" fmla="*/ 2 h 35"/>
                  <a:gd name="T4" fmla="*/ 8 w 19"/>
                  <a:gd name="T5" fmla="*/ 0 h 35"/>
                  <a:gd name="T6" fmla="*/ 5 w 19"/>
                  <a:gd name="T7" fmla="*/ 2 h 35"/>
                  <a:gd name="T8" fmla="*/ 0 w 19"/>
                  <a:gd name="T9" fmla="*/ 4 h 35"/>
                  <a:gd name="T10" fmla="*/ 0 w 19"/>
                  <a:gd name="T11" fmla="*/ 5 h 35"/>
                  <a:gd name="T12" fmla="*/ 1 w 19"/>
                  <a:gd name="T13" fmla="*/ 7 h 35"/>
                  <a:gd name="T14" fmla="*/ 5 w 19"/>
                  <a:gd name="T15" fmla="*/ 5 h 35"/>
                  <a:gd name="T16" fmla="*/ 8 w 19"/>
                  <a:gd name="T17" fmla="*/ 4 h 35"/>
                  <a:gd name="T18" fmla="*/ 14 w 19"/>
                  <a:gd name="T19" fmla="*/ 5 h 35"/>
                  <a:gd name="T20" fmla="*/ 17 w 19"/>
                  <a:gd name="T21" fmla="*/ 7 h 35"/>
                  <a:gd name="T22" fmla="*/ 17 w 19"/>
                  <a:gd name="T23" fmla="*/ 5 h 35"/>
                  <a:gd name="T24" fmla="*/ 19 w 19"/>
                  <a:gd name="T25" fmla="*/ 4 h 35"/>
                  <a:gd name="T26" fmla="*/ 0 w 19"/>
                  <a:gd name="T27" fmla="*/ 33 h 35"/>
                  <a:gd name="T28" fmla="*/ 5 w 19"/>
                  <a:gd name="T29" fmla="*/ 35 h 35"/>
                  <a:gd name="T30" fmla="*/ 8 w 19"/>
                  <a:gd name="T31" fmla="*/ 35 h 35"/>
                  <a:gd name="T32" fmla="*/ 14 w 19"/>
                  <a:gd name="T33" fmla="*/ 35 h 35"/>
                  <a:gd name="T34" fmla="*/ 17 w 19"/>
                  <a:gd name="T35" fmla="*/ 33 h 35"/>
                  <a:gd name="T36" fmla="*/ 17 w 19"/>
                  <a:gd name="T37" fmla="*/ 31 h 35"/>
                  <a:gd name="T38" fmla="*/ 17 w 19"/>
                  <a:gd name="T39" fmla="*/ 30 h 35"/>
                  <a:gd name="T40" fmla="*/ 14 w 19"/>
                  <a:gd name="T41" fmla="*/ 31 h 35"/>
                  <a:gd name="T42" fmla="*/ 8 w 19"/>
                  <a:gd name="T43" fmla="*/ 31 h 35"/>
                  <a:gd name="T44" fmla="*/ 5 w 19"/>
                  <a:gd name="T45" fmla="*/ 31 h 35"/>
                  <a:gd name="T46" fmla="*/ 1 w 19"/>
                  <a:gd name="T47" fmla="*/ 30 h 35"/>
                  <a:gd name="T48" fmla="*/ 1 w 19"/>
                  <a:gd name="T49" fmla="*/ 31 h 35"/>
                  <a:gd name="T50" fmla="*/ 0 w 19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9" y="4"/>
                    </a:lnTo>
                    <a:close/>
                    <a:moveTo>
                      <a:pt x="0" y="33"/>
                    </a:moveTo>
                    <a:lnTo>
                      <a:pt x="5" y="35"/>
                    </a:lnTo>
                    <a:lnTo>
                      <a:pt x="8" y="35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4" y="31"/>
                    </a:lnTo>
                    <a:lnTo>
                      <a:pt x="8" y="31"/>
                    </a:lnTo>
                    <a:lnTo>
                      <a:pt x="5" y="31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3" name="Freeform 275"/>
              <p:cNvSpPr>
                <a:spLocks noEditPoints="1"/>
              </p:cNvSpPr>
              <p:nvPr/>
            </p:nvSpPr>
            <p:spPr bwMode="auto">
              <a:xfrm>
                <a:off x="3303" y="3192"/>
                <a:ext cx="17" cy="31"/>
              </a:xfrm>
              <a:custGeom>
                <a:avLst/>
                <a:gdLst>
                  <a:gd name="T0" fmla="*/ 17 w 17"/>
                  <a:gd name="T1" fmla="*/ 3 h 31"/>
                  <a:gd name="T2" fmla="*/ 14 w 17"/>
                  <a:gd name="T3" fmla="*/ 2 h 31"/>
                  <a:gd name="T4" fmla="*/ 8 w 17"/>
                  <a:gd name="T5" fmla="*/ 0 h 31"/>
                  <a:gd name="T6" fmla="*/ 5 w 17"/>
                  <a:gd name="T7" fmla="*/ 2 h 31"/>
                  <a:gd name="T8" fmla="*/ 0 w 17"/>
                  <a:gd name="T9" fmla="*/ 3 h 31"/>
                  <a:gd name="T10" fmla="*/ 1 w 17"/>
                  <a:gd name="T11" fmla="*/ 5 h 31"/>
                  <a:gd name="T12" fmla="*/ 1 w 17"/>
                  <a:gd name="T13" fmla="*/ 7 h 31"/>
                  <a:gd name="T14" fmla="*/ 5 w 17"/>
                  <a:gd name="T15" fmla="*/ 5 h 31"/>
                  <a:gd name="T16" fmla="*/ 8 w 17"/>
                  <a:gd name="T17" fmla="*/ 3 h 31"/>
                  <a:gd name="T18" fmla="*/ 14 w 17"/>
                  <a:gd name="T19" fmla="*/ 5 h 31"/>
                  <a:gd name="T20" fmla="*/ 17 w 17"/>
                  <a:gd name="T21" fmla="*/ 7 h 31"/>
                  <a:gd name="T22" fmla="*/ 17 w 17"/>
                  <a:gd name="T23" fmla="*/ 5 h 31"/>
                  <a:gd name="T24" fmla="*/ 17 w 17"/>
                  <a:gd name="T25" fmla="*/ 3 h 31"/>
                  <a:gd name="T26" fmla="*/ 1 w 17"/>
                  <a:gd name="T27" fmla="*/ 29 h 31"/>
                  <a:gd name="T28" fmla="*/ 5 w 17"/>
                  <a:gd name="T29" fmla="*/ 31 h 31"/>
                  <a:gd name="T30" fmla="*/ 8 w 17"/>
                  <a:gd name="T31" fmla="*/ 31 h 31"/>
                  <a:gd name="T32" fmla="*/ 14 w 17"/>
                  <a:gd name="T33" fmla="*/ 31 h 31"/>
                  <a:gd name="T34" fmla="*/ 17 w 17"/>
                  <a:gd name="T35" fmla="*/ 29 h 31"/>
                  <a:gd name="T36" fmla="*/ 17 w 17"/>
                  <a:gd name="T37" fmla="*/ 28 h 31"/>
                  <a:gd name="T38" fmla="*/ 17 w 17"/>
                  <a:gd name="T39" fmla="*/ 26 h 31"/>
                  <a:gd name="T40" fmla="*/ 14 w 17"/>
                  <a:gd name="T41" fmla="*/ 28 h 31"/>
                  <a:gd name="T42" fmla="*/ 8 w 17"/>
                  <a:gd name="T43" fmla="*/ 28 h 31"/>
                  <a:gd name="T44" fmla="*/ 5 w 17"/>
                  <a:gd name="T45" fmla="*/ 28 h 31"/>
                  <a:gd name="T46" fmla="*/ 1 w 17"/>
                  <a:gd name="T47" fmla="*/ 26 h 31"/>
                  <a:gd name="T48" fmla="*/ 1 w 17"/>
                  <a:gd name="T49" fmla="*/ 28 h 31"/>
                  <a:gd name="T50" fmla="*/ 1 w 17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3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close/>
                    <a:moveTo>
                      <a:pt x="1" y="29"/>
                    </a:moveTo>
                    <a:lnTo>
                      <a:pt x="5" y="31"/>
                    </a:lnTo>
                    <a:lnTo>
                      <a:pt x="8" y="31"/>
                    </a:lnTo>
                    <a:lnTo>
                      <a:pt x="14" y="31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4" y="28"/>
                    </a:lnTo>
                    <a:lnTo>
                      <a:pt x="8" y="28"/>
                    </a:lnTo>
                    <a:lnTo>
                      <a:pt x="5" y="28"/>
                    </a:lnTo>
                    <a:lnTo>
                      <a:pt x="1" y="26"/>
                    </a:lnTo>
                    <a:lnTo>
                      <a:pt x="1" y="2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4" name="Freeform 276"/>
              <p:cNvSpPr>
                <a:spLocks noEditPoints="1"/>
              </p:cNvSpPr>
              <p:nvPr/>
            </p:nvSpPr>
            <p:spPr bwMode="auto">
              <a:xfrm>
                <a:off x="3304" y="3194"/>
                <a:ext cx="16" cy="27"/>
              </a:xfrm>
              <a:custGeom>
                <a:avLst/>
                <a:gdLst>
                  <a:gd name="T0" fmla="*/ 16 w 16"/>
                  <a:gd name="T1" fmla="*/ 3 h 27"/>
                  <a:gd name="T2" fmla="*/ 13 w 16"/>
                  <a:gd name="T3" fmla="*/ 1 h 27"/>
                  <a:gd name="T4" fmla="*/ 7 w 16"/>
                  <a:gd name="T5" fmla="*/ 0 h 27"/>
                  <a:gd name="T6" fmla="*/ 4 w 16"/>
                  <a:gd name="T7" fmla="*/ 1 h 27"/>
                  <a:gd name="T8" fmla="*/ 0 w 16"/>
                  <a:gd name="T9" fmla="*/ 3 h 27"/>
                  <a:gd name="T10" fmla="*/ 0 w 16"/>
                  <a:gd name="T11" fmla="*/ 5 h 27"/>
                  <a:gd name="T12" fmla="*/ 0 w 16"/>
                  <a:gd name="T13" fmla="*/ 7 h 27"/>
                  <a:gd name="T14" fmla="*/ 4 w 16"/>
                  <a:gd name="T15" fmla="*/ 5 h 27"/>
                  <a:gd name="T16" fmla="*/ 7 w 16"/>
                  <a:gd name="T17" fmla="*/ 3 h 27"/>
                  <a:gd name="T18" fmla="*/ 13 w 16"/>
                  <a:gd name="T19" fmla="*/ 5 h 27"/>
                  <a:gd name="T20" fmla="*/ 16 w 16"/>
                  <a:gd name="T21" fmla="*/ 7 h 27"/>
                  <a:gd name="T22" fmla="*/ 16 w 16"/>
                  <a:gd name="T23" fmla="*/ 5 h 27"/>
                  <a:gd name="T24" fmla="*/ 16 w 16"/>
                  <a:gd name="T25" fmla="*/ 3 h 27"/>
                  <a:gd name="T26" fmla="*/ 0 w 16"/>
                  <a:gd name="T27" fmla="*/ 26 h 27"/>
                  <a:gd name="T28" fmla="*/ 4 w 16"/>
                  <a:gd name="T29" fmla="*/ 27 h 27"/>
                  <a:gd name="T30" fmla="*/ 7 w 16"/>
                  <a:gd name="T31" fmla="*/ 27 h 27"/>
                  <a:gd name="T32" fmla="*/ 13 w 16"/>
                  <a:gd name="T33" fmla="*/ 27 h 27"/>
                  <a:gd name="T34" fmla="*/ 16 w 16"/>
                  <a:gd name="T35" fmla="*/ 26 h 27"/>
                  <a:gd name="T36" fmla="*/ 16 w 16"/>
                  <a:gd name="T37" fmla="*/ 24 h 27"/>
                  <a:gd name="T38" fmla="*/ 16 w 16"/>
                  <a:gd name="T39" fmla="*/ 22 h 27"/>
                  <a:gd name="T40" fmla="*/ 13 w 16"/>
                  <a:gd name="T41" fmla="*/ 24 h 27"/>
                  <a:gd name="T42" fmla="*/ 7 w 16"/>
                  <a:gd name="T43" fmla="*/ 24 h 27"/>
                  <a:gd name="T44" fmla="*/ 4 w 16"/>
                  <a:gd name="T45" fmla="*/ 24 h 27"/>
                  <a:gd name="T46" fmla="*/ 0 w 16"/>
                  <a:gd name="T47" fmla="*/ 22 h 27"/>
                  <a:gd name="T48" fmla="*/ 0 w 16"/>
                  <a:gd name="T49" fmla="*/ 24 h 27"/>
                  <a:gd name="T50" fmla="*/ 0 w 16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7"/>
                  <a:gd name="T80" fmla="*/ 16 w 16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7">
                    <a:moveTo>
                      <a:pt x="16" y="3"/>
                    </a:moveTo>
                    <a:lnTo>
                      <a:pt x="13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7" y="27"/>
                    </a:lnTo>
                    <a:lnTo>
                      <a:pt x="13" y="27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7" y="24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5" name="Freeform 277"/>
              <p:cNvSpPr>
                <a:spLocks noEditPoints="1"/>
              </p:cNvSpPr>
              <p:nvPr/>
            </p:nvSpPr>
            <p:spPr bwMode="auto">
              <a:xfrm>
                <a:off x="3304" y="3195"/>
                <a:ext cx="16" cy="25"/>
              </a:xfrm>
              <a:custGeom>
                <a:avLst/>
                <a:gdLst>
                  <a:gd name="T0" fmla="*/ 16 w 16"/>
                  <a:gd name="T1" fmla="*/ 4 h 25"/>
                  <a:gd name="T2" fmla="*/ 13 w 16"/>
                  <a:gd name="T3" fmla="*/ 2 h 25"/>
                  <a:gd name="T4" fmla="*/ 7 w 16"/>
                  <a:gd name="T5" fmla="*/ 0 h 25"/>
                  <a:gd name="T6" fmla="*/ 4 w 16"/>
                  <a:gd name="T7" fmla="*/ 2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9 h 25"/>
                  <a:gd name="T14" fmla="*/ 4 w 16"/>
                  <a:gd name="T15" fmla="*/ 6 h 25"/>
                  <a:gd name="T16" fmla="*/ 7 w 16"/>
                  <a:gd name="T17" fmla="*/ 4 h 25"/>
                  <a:gd name="T18" fmla="*/ 13 w 16"/>
                  <a:gd name="T19" fmla="*/ 6 h 25"/>
                  <a:gd name="T20" fmla="*/ 16 w 16"/>
                  <a:gd name="T21" fmla="*/ 9 h 25"/>
                  <a:gd name="T22" fmla="*/ 16 w 16"/>
                  <a:gd name="T23" fmla="*/ 6 h 25"/>
                  <a:gd name="T24" fmla="*/ 16 w 16"/>
                  <a:gd name="T25" fmla="*/ 4 h 25"/>
                  <a:gd name="T26" fmla="*/ 0 w 16"/>
                  <a:gd name="T27" fmla="*/ 23 h 25"/>
                  <a:gd name="T28" fmla="*/ 4 w 16"/>
                  <a:gd name="T29" fmla="*/ 25 h 25"/>
                  <a:gd name="T30" fmla="*/ 7 w 16"/>
                  <a:gd name="T31" fmla="*/ 25 h 25"/>
                  <a:gd name="T32" fmla="*/ 13 w 16"/>
                  <a:gd name="T33" fmla="*/ 25 h 25"/>
                  <a:gd name="T34" fmla="*/ 16 w 16"/>
                  <a:gd name="T35" fmla="*/ 23 h 25"/>
                  <a:gd name="T36" fmla="*/ 16 w 16"/>
                  <a:gd name="T37" fmla="*/ 19 h 25"/>
                  <a:gd name="T38" fmla="*/ 16 w 16"/>
                  <a:gd name="T39" fmla="*/ 18 h 25"/>
                  <a:gd name="T40" fmla="*/ 13 w 16"/>
                  <a:gd name="T41" fmla="*/ 21 h 25"/>
                  <a:gd name="T42" fmla="*/ 7 w 16"/>
                  <a:gd name="T43" fmla="*/ 21 h 25"/>
                  <a:gd name="T44" fmla="*/ 4 w 16"/>
                  <a:gd name="T45" fmla="*/ 21 h 25"/>
                  <a:gd name="T46" fmla="*/ 0 w 16"/>
                  <a:gd name="T47" fmla="*/ 18 h 25"/>
                  <a:gd name="T48" fmla="*/ 0 w 16"/>
                  <a:gd name="T49" fmla="*/ 19 h 25"/>
                  <a:gd name="T50" fmla="*/ 0 w 16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5"/>
                  <a:gd name="T80" fmla="*/ 16 w 16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5">
                    <a:moveTo>
                      <a:pt x="16" y="4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3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6" y="4"/>
                    </a:lnTo>
                    <a:close/>
                    <a:moveTo>
                      <a:pt x="0" y="23"/>
                    </a:moveTo>
                    <a:lnTo>
                      <a:pt x="4" y="25"/>
                    </a:lnTo>
                    <a:lnTo>
                      <a:pt x="7" y="25"/>
                    </a:lnTo>
                    <a:lnTo>
                      <a:pt x="13" y="25"/>
                    </a:lnTo>
                    <a:lnTo>
                      <a:pt x="16" y="23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3" y="21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6" name="Freeform 278"/>
              <p:cNvSpPr>
                <a:spLocks noEditPoints="1"/>
              </p:cNvSpPr>
              <p:nvPr/>
            </p:nvSpPr>
            <p:spPr bwMode="auto">
              <a:xfrm>
                <a:off x="3304" y="3197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3 w 16"/>
                  <a:gd name="T3" fmla="*/ 2 h 21"/>
                  <a:gd name="T4" fmla="*/ 7 w 16"/>
                  <a:gd name="T5" fmla="*/ 0 h 21"/>
                  <a:gd name="T6" fmla="*/ 4 w 16"/>
                  <a:gd name="T7" fmla="*/ 2 h 21"/>
                  <a:gd name="T8" fmla="*/ 0 w 16"/>
                  <a:gd name="T9" fmla="*/ 4 h 21"/>
                  <a:gd name="T10" fmla="*/ 0 w 16"/>
                  <a:gd name="T11" fmla="*/ 10 h 21"/>
                  <a:gd name="T12" fmla="*/ 0 w 16"/>
                  <a:gd name="T13" fmla="*/ 19 h 21"/>
                  <a:gd name="T14" fmla="*/ 4 w 16"/>
                  <a:gd name="T15" fmla="*/ 21 h 21"/>
                  <a:gd name="T16" fmla="*/ 7 w 16"/>
                  <a:gd name="T17" fmla="*/ 21 h 21"/>
                  <a:gd name="T18" fmla="*/ 13 w 16"/>
                  <a:gd name="T19" fmla="*/ 21 h 21"/>
                  <a:gd name="T20" fmla="*/ 16 w 16"/>
                  <a:gd name="T21" fmla="*/ 19 h 21"/>
                  <a:gd name="T22" fmla="*/ 16 w 16"/>
                  <a:gd name="T23" fmla="*/ 10 h 21"/>
                  <a:gd name="T24" fmla="*/ 16 w 16"/>
                  <a:gd name="T25" fmla="*/ 4 h 21"/>
                  <a:gd name="T26" fmla="*/ 14 w 16"/>
                  <a:gd name="T27" fmla="*/ 10 h 21"/>
                  <a:gd name="T28" fmla="*/ 14 w 16"/>
                  <a:gd name="T29" fmla="*/ 14 h 21"/>
                  <a:gd name="T30" fmla="*/ 13 w 16"/>
                  <a:gd name="T31" fmla="*/ 16 h 21"/>
                  <a:gd name="T32" fmla="*/ 11 w 16"/>
                  <a:gd name="T33" fmla="*/ 17 h 21"/>
                  <a:gd name="T34" fmla="*/ 7 w 16"/>
                  <a:gd name="T35" fmla="*/ 17 h 21"/>
                  <a:gd name="T36" fmla="*/ 6 w 16"/>
                  <a:gd name="T37" fmla="*/ 17 h 21"/>
                  <a:gd name="T38" fmla="*/ 4 w 16"/>
                  <a:gd name="T39" fmla="*/ 16 h 21"/>
                  <a:gd name="T40" fmla="*/ 2 w 16"/>
                  <a:gd name="T41" fmla="*/ 14 h 21"/>
                  <a:gd name="T42" fmla="*/ 0 w 16"/>
                  <a:gd name="T43" fmla="*/ 10 h 21"/>
                  <a:gd name="T44" fmla="*/ 2 w 16"/>
                  <a:gd name="T45" fmla="*/ 9 h 21"/>
                  <a:gd name="T46" fmla="*/ 4 w 16"/>
                  <a:gd name="T47" fmla="*/ 7 h 21"/>
                  <a:gd name="T48" fmla="*/ 6 w 16"/>
                  <a:gd name="T49" fmla="*/ 5 h 21"/>
                  <a:gd name="T50" fmla="*/ 7 w 16"/>
                  <a:gd name="T51" fmla="*/ 4 h 21"/>
                  <a:gd name="T52" fmla="*/ 11 w 16"/>
                  <a:gd name="T53" fmla="*/ 5 h 21"/>
                  <a:gd name="T54" fmla="*/ 13 w 16"/>
                  <a:gd name="T55" fmla="*/ 7 h 21"/>
                  <a:gd name="T56" fmla="*/ 14 w 16"/>
                  <a:gd name="T57" fmla="*/ 9 h 21"/>
                  <a:gd name="T58" fmla="*/ 14 w 16"/>
                  <a:gd name="T59" fmla="*/ 10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7" y="21"/>
                    </a:lnTo>
                    <a:lnTo>
                      <a:pt x="13" y="21"/>
                    </a:lnTo>
                    <a:lnTo>
                      <a:pt x="16" y="19"/>
                    </a:lnTo>
                    <a:lnTo>
                      <a:pt x="16" y="10"/>
                    </a:lnTo>
                    <a:lnTo>
                      <a:pt x="16" y="4"/>
                    </a:lnTo>
                    <a:close/>
                    <a:moveTo>
                      <a:pt x="14" y="10"/>
                    </a:moveTo>
                    <a:lnTo>
                      <a:pt x="14" y="14"/>
                    </a:lnTo>
                    <a:lnTo>
                      <a:pt x="13" y="16"/>
                    </a:lnTo>
                    <a:lnTo>
                      <a:pt x="11" y="17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3" y="7"/>
                    </a:lnTo>
                    <a:lnTo>
                      <a:pt x="14" y="9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7" name="Freeform 279"/>
              <p:cNvSpPr>
                <a:spLocks noEditPoints="1"/>
              </p:cNvSpPr>
              <p:nvPr/>
            </p:nvSpPr>
            <p:spPr bwMode="auto">
              <a:xfrm>
                <a:off x="3304" y="3199"/>
                <a:ext cx="16" cy="17"/>
              </a:xfrm>
              <a:custGeom>
                <a:avLst/>
                <a:gdLst>
                  <a:gd name="T0" fmla="*/ 16 w 16"/>
                  <a:gd name="T1" fmla="*/ 5 h 17"/>
                  <a:gd name="T2" fmla="*/ 13 w 16"/>
                  <a:gd name="T3" fmla="*/ 2 h 17"/>
                  <a:gd name="T4" fmla="*/ 7 w 16"/>
                  <a:gd name="T5" fmla="*/ 0 h 17"/>
                  <a:gd name="T6" fmla="*/ 4 w 16"/>
                  <a:gd name="T7" fmla="*/ 2 h 17"/>
                  <a:gd name="T8" fmla="*/ 0 w 16"/>
                  <a:gd name="T9" fmla="*/ 5 h 17"/>
                  <a:gd name="T10" fmla="*/ 0 w 16"/>
                  <a:gd name="T11" fmla="*/ 8 h 17"/>
                  <a:gd name="T12" fmla="*/ 0 w 16"/>
                  <a:gd name="T13" fmla="*/ 14 h 17"/>
                  <a:gd name="T14" fmla="*/ 4 w 16"/>
                  <a:gd name="T15" fmla="*/ 17 h 17"/>
                  <a:gd name="T16" fmla="*/ 7 w 16"/>
                  <a:gd name="T17" fmla="*/ 17 h 17"/>
                  <a:gd name="T18" fmla="*/ 13 w 16"/>
                  <a:gd name="T19" fmla="*/ 17 h 17"/>
                  <a:gd name="T20" fmla="*/ 16 w 16"/>
                  <a:gd name="T21" fmla="*/ 14 h 17"/>
                  <a:gd name="T22" fmla="*/ 16 w 16"/>
                  <a:gd name="T23" fmla="*/ 8 h 17"/>
                  <a:gd name="T24" fmla="*/ 16 w 16"/>
                  <a:gd name="T25" fmla="*/ 5 h 17"/>
                  <a:gd name="T26" fmla="*/ 13 w 16"/>
                  <a:gd name="T27" fmla="*/ 8 h 17"/>
                  <a:gd name="T28" fmla="*/ 13 w 16"/>
                  <a:gd name="T29" fmla="*/ 14 h 17"/>
                  <a:gd name="T30" fmla="*/ 7 w 16"/>
                  <a:gd name="T31" fmla="*/ 14 h 17"/>
                  <a:gd name="T32" fmla="*/ 4 w 16"/>
                  <a:gd name="T33" fmla="*/ 14 h 17"/>
                  <a:gd name="T34" fmla="*/ 2 w 16"/>
                  <a:gd name="T35" fmla="*/ 8 h 17"/>
                  <a:gd name="T36" fmla="*/ 4 w 16"/>
                  <a:gd name="T37" fmla="*/ 5 h 17"/>
                  <a:gd name="T38" fmla="*/ 7 w 16"/>
                  <a:gd name="T39" fmla="*/ 3 h 17"/>
                  <a:gd name="T40" fmla="*/ 13 w 16"/>
                  <a:gd name="T41" fmla="*/ 5 h 17"/>
                  <a:gd name="T42" fmla="*/ 13 w 16"/>
                  <a:gd name="T43" fmla="*/ 8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6"/>
                  <a:gd name="T67" fmla="*/ 0 h 17"/>
                  <a:gd name="T68" fmla="*/ 16 w 16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6" h="17">
                    <a:moveTo>
                      <a:pt x="16" y="5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7"/>
                    </a:lnTo>
                    <a:lnTo>
                      <a:pt x="13" y="17"/>
                    </a:lnTo>
                    <a:lnTo>
                      <a:pt x="16" y="14"/>
                    </a:lnTo>
                    <a:lnTo>
                      <a:pt x="16" y="8"/>
                    </a:lnTo>
                    <a:lnTo>
                      <a:pt x="16" y="5"/>
                    </a:lnTo>
                    <a:close/>
                    <a:moveTo>
                      <a:pt x="13" y="8"/>
                    </a:moveTo>
                    <a:lnTo>
                      <a:pt x="13" y="14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3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8" name="Freeform 280"/>
              <p:cNvSpPr>
                <a:spLocks noEditPoints="1"/>
              </p:cNvSpPr>
              <p:nvPr/>
            </p:nvSpPr>
            <p:spPr bwMode="auto">
              <a:xfrm>
                <a:off x="3304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3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6 w 14"/>
                  <a:gd name="T11" fmla="*/ 1 h 13"/>
                  <a:gd name="T12" fmla="*/ 4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4 w 14"/>
                  <a:gd name="T21" fmla="*/ 12 h 13"/>
                  <a:gd name="T22" fmla="*/ 6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3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6 w 14"/>
                  <a:gd name="T41" fmla="*/ 10 h 13"/>
                  <a:gd name="T42" fmla="*/ 4 w 14"/>
                  <a:gd name="T43" fmla="*/ 6 h 13"/>
                  <a:gd name="T44" fmla="*/ 6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9" name="Freeform 281"/>
              <p:cNvSpPr>
                <a:spLocks/>
              </p:cNvSpPr>
              <p:nvPr/>
            </p:nvSpPr>
            <p:spPr bwMode="auto">
              <a:xfrm>
                <a:off x="3306" y="3202"/>
                <a:ext cx="11" cy="11"/>
              </a:xfrm>
              <a:custGeom>
                <a:avLst/>
                <a:gdLst>
                  <a:gd name="T0" fmla="*/ 11 w 11"/>
                  <a:gd name="T1" fmla="*/ 5 h 11"/>
                  <a:gd name="T2" fmla="*/ 11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5 h 11"/>
                  <a:gd name="T10" fmla="*/ 2 w 11"/>
                  <a:gd name="T11" fmla="*/ 11 h 11"/>
                  <a:gd name="T12" fmla="*/ 5 w 11"/>
                  <a:gd name="T13" fmla="*/ 11 h 11"/>
                  <a:gd name="T14" fmla="*/ 11 w 11"/>
                  <a:gd name="T15" fmla="*/ 11 h 11"/>
                  <a:gd name="T16" fmla="*/ 11 w 11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11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11" y="11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0" name="Freeform 282"/>
              <p:cNvSpPr>
                <a:spLocks/>
              </p:cNvSpPr>
              <p:nvPr/>
            </p:nvSpPr>
            <p:spPr bwMode="auto">
              <a:xfrm>
                <a:off x="3308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2 w 7"/>
                  <a:gd name="T7" fmla="*/ 2 h 7"/>
                  <a:gd name="T8" fmla="*/ 0 w 7"/>
                  <a:gd name="T9" fmla="*/ 3 h 7"/>
                  <a:gd name="T10" fmla="*/ 2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1" name="Freeform 283"/>
              <p:cNvSpPr>
                <a:spLocks/>
              </p:cNvSpPr>
              <p:nvPr/>
            </p:nvSpPr>
            <p:spPr bwMode="auto">
              <a:xfrm>
                <a:off x="3310" y="3206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1 h 3"/>
                  <a:gd name="T4" fmla="*/ 1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3 h 3"/>
                  <a:gd name="T12" fmla="*/ 1 w 3"/>
                  <a:gd name="T13" fmla="*/ 3 h 3"/>
                  <a:gd name="T14" fmla="*/ 3 w 3"/>
                  <a:gd name="T15" fmla="*/ 3 h 3"/>
                  <a:gd name="T16" fmla="*/ 3 w 3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2" name="Freeform 284"/>
              <p:cNvSpPr>
                <a:spLocks/>
              </p:cNvSpPr>
              <p:nvPr/>
            </p:nvSpPr>
            <p:spPr bwMode="auto">
              <a:xfrm>
                <a:off x="3289" y="3161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3 h 93"/>
                  <a:gd name="T6" fmla="*/ 12 w 47"/>
                  <a:gd name="T7" fmla="*/ 71 h 93"/>
                  <a:gd name="T8" fmla="*/ 15 w 47"/>
                  <a:gd name="T9" fmla="*/ 60 h 93"/>
                  <a:gd name="T10" fmla="*/ 15 w 47"/>
                  <a:gd name="T11" fmla="*/ 48 h 93"/>
                  <a:gd name="T12" fmla="*/ 15 w 47"/>
                  <a:gd name="T13" fmla="*/ 36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4 w 47"/>
                  <a:gd name="T25" fmla="*/ 24 h 93"/>
                  <a:gd name="T26" fmla="*/ 31 w 47"/>
                  <a:gd name="T27" fmla="*/ 36 h 93"/>
                  <a:gd name="T28" fmla="*/ 31 w 47"/>
                  <a:gd name="T29" fmla="*/ 48 h 93"/>
                  <a:gd name="T30" fmla="*/ 31 w 47"/>
                  <a:gd name="T31" fmla="*/ 60 h 93"/>
                  <a:gd name="T32" fmla="*/ 34 w 47"/>
                  <a:gd name="T33" fmla="*/ 71 h 93"/>
                  <a:gd name="T34" fmla="*/ 40 w 47"/>
                  <a:gd name="T35" fmla="*/ 83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5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8"/>
                    </a:lnTo>
                    <a:lnTo>
                      <a:pt x="31" y="60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3" name="Freeform 285"/>
              <p:cNvSpPr>
                <a:spLocks noEditPoints="1"/>
              </p:cNvSpPr>
              <p:nvPr/>
            </p:nvSpPr>
            <p:spPr bwMode="auto">
              <a:xfrm>
                <a:off x="2747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9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9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9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4" name="Freeform 286"/>
              <p:cNvSpPr>
                <a:spLocks noEditPoints="1"/>
              </p:cNvSpPr>
              <p:nvPr/>
            </p:nvSpPr>
            <p:spPr bwMode="auto">
              <a:xfrm>
                <a:off x="2745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4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4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5" name="Freeform 287"/>
              <p:cNvSpPr>
                <a:spLocks noEditPoints="1"/>
              </p:cNvSpPr>
              <p:nvPr/>
            </p:nvSpPr>
            <p:spPr bwMode="auto">
              <a:xfrm>
                <a:off x="2745" y="3163"/>
                <a:ext cx="16" cy="91"/>
              </a:xfrm>
              <a:custGeom>
                <a:avLst/>
                <a:gdLst>
                  <a:gd name="T0" fmla="*/ 12 w 16"/>
                  <a:gd name="T1" fmla="*/ 0 h 91"/>
                  <a:gd name="T2" fmla="*/ 11 w 16"/>
                  <a:gd name="T3" fmla="*/ 0 h 91"/>
                  <a:gd name="T4" fmla="*/ 7 w 16"/>
                  <a:gd name="T5" fmla="*/ 0 h 91"/>
                  <a:gd name="T6" fmla="*/ 5 w 16"/>
                  <a:gd name="T7" fmla="*/ 0 h 91"/>
                  <a:gd name="T8" fmla="*/ 2 w 16"/>
                  <a:gd name="T9" fmla="*/ 0 h 91"/>
                  <a:gd name="T10" fmla="*/ 0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7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2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7 w 16"/>
                  <a:gd name="T31" fmla="*/ 91 h 91"/>
                  <a:gd name="T32" fmla="*/ 11 w 16"/>
                  <a:gd name="T33" fmla="*/ 91 h 91"/>
                  <a:gd name="T34" fmla="*/ 12 w 16"/>
                  <a:gd name="T35" fmla="*/ 91 h 91"/>
                  <a:gd name="T36" fmla="*/ 14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7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0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2" y="0"/>
                    </a:moveTo>
                    <a:lnTo>
                      <a:pt x="11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2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6" name="Freeform 288"/>
              <p:cNvSpPr>
                <a:spLocks noEditPoints="1"/>
              </p:cNvSpPr>
              <p:nvPr/>
            </p:nvSpPr>
            <p:spPr bwMode="auto">
              <a:xfrm>
                <a:off x="2744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1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3 w 19"/>
                  <a:gd name="T19" fmla="*/ 4 h 88"/>
                  <a:gd name="T20" fmla="*/ 17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1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8 w 19"/>
                  <a:gd name="T43" fmla="*/ 85 h 88"/>
                  <a:gd name="T44" fmla="*/ 3 w 19"/>
                  <a:gd name="T45" fmla="*/ 85 h 88"/>
                  <a:gd name="T46" fmla="*/ 0 w 19"/>
                  <a:gd name="T47" fmla="*/ 83 h 88"/>
                  <a:gd name="T48" fmla="*/ 1 w 19"/>
                  <a:gd name="T49" fmla="*/ 87 h 88"/>
                  <a:gd name="T50" fmla="*/ 1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8" y="85"/>
                    </a:lnTo>
                    <a:lnTo>
                      <a:pt x="3" y="85"/>
                    </a:lnTo>
                    <a:lnTo>
                      <a:pt x="0" y="83"/>
                    </a:lnTo>
                    <a:lnTo>
                      <a:pt x="1" y="87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7" name="Freeform 289"/>
              <p:cNvSpPr>
                <a:spLocks noEditPoints="1"/>
              </p:cNvSpPr>
              <p:nvPr/>
            </p:nvSpPr>
            <p:spPr bwMode="auto">
              <a:xfrm>
                <a:off x="2742" y="3166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5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3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9 w 21"/>
                  <a:gd name="T25" fmla="*/ 0 h 85"/>
                  <a:gd name="T26" fmla="*/ 3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5 w 21"/>
                  <a:gd name="T33" fmla="*/ 85 h 85"/>
                  <a:gd name="T34" fmla="*/ 19 w 21"/>
                  <a:gd name="T35" fmla="*/ 85 h 85"/>
                  <a:gd name="T36" fmla="*/ 21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1 h 85"/>
                  <a:gd name="T50" fmla="*/ 3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9" y="0"/>
                    </a:lnTo>
                    <a:close/>
                    <a:moveTo>
                      <a:pt x="3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3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8" name="Freeform 290"/>
              <p:cNvSpPr>
                <a:spLocks noEditPoints="1"/>
              </p:cNvSpPr>
              <p:nvPr/>
            </p:nvSpPr>
            <p:spPr bwMode="auto">
              <a:xfrm>
                <a:off x="2740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9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2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9 w 24"/>
                  <a:gd name="T19" fmla="*/ 3 h 81"/>
                  <a:gd name="T20" fmla="*/ 24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4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3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9 w 24"/>
                  <a:gd name="T41" fmla="*/ 77 h 81"/>
                  <a:gd name="T42" fmla="*/ 12 w 24"/>
                  <a:gd name="T43" fmla="*/ 77 h 81"/>
                  <a:gd name="T44" fmla="*/ 7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4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4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9" y="77"/>
                    </a:lnTo>
                    <a:lnTo>
                      <a:pt x="12" y="77"/>
                    </a:lnTo>
                    <a:lnTo>
                      <a:pt x="7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4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9" name="Freeform 291"/>
              <p:cNvSpPr>
                <a:spLocks noEditPoints="1"/>
              </p:cNvSpPr>
              <p:nvPr/>
            </p:nvSpPr>
            <p:spPr bwMode="auto">
              <a:xfrm>
                <a:off x="2740" y="3169"/>
                <a:ext cx="26" cy="78"/>
              </a:xfrm>
              <a:custGeom>
                <a:avLst/>
                <a:gdLst>
                  <a:gd name="T0" fmla="*/ 23 w 26"/>
                  <a:gd name="T1" fmla="*/ 0 h 78"/>
                  <a:gd name="T2" fmla="*/ 17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0 h 78"/>
                  <a:gd name="T10" fmla="*/ 2 w 26"/>
                  <a:gd name="T11" fmla="*/ 4 h 78"/>
                  <a:gd name="T12" fmla="*/ 0 w 26"/>
                  <a:gd name="T13" fmla="*/ 6 h 78"/>
                  <a:gd name="T14" fmla="*/ 7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4 w 26"/>
                  <a:gd name="T21" fmla="*/ 6 h 78"/>
                  <a:gd name="T22" fmla="*/ 24 w 26"/>
                  <a:gd name="T23" fmla="*/ 4 h 78"/>
                  <a:gd name="T24" fmla="*/ 23 w 26"/>
                  <a:gd name="T25" fmla="*/ 0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7 w 26"/>
                  <a:gd name="T33" fmla="*/ 78 h 78"/>
                  <a:gd name="T34" fmla="*/ 23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5 w 26"/>
                  <a:gd name="T45" fmla="*/ 75 h 78"/>
                  <a:gd name="T46" fmla="*/ 0 w 26"/>
                  <a:gd name="T47" fmla="*/ 73 h 78"/>
                  <a:gd name="T48" fmla="*/ 0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0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3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5" y="75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0" name="Freeform 292"/>
              <p:cNvSpPr>
                <a:spLocks noEditPoints="1"/>
              </p:cNvSpPr>
              <p:nvPr/>
            </p:nvSpPr>
            <p:spPr bwMode="auto">
              <a:xfrm>
                <a:off x="2738" y="3171"/>
                <a:ext cx="28" cy="74"/>
              </a:xfrm>
              <a:custGeom>
                <a:avLst/>
                <a:gdLst>
                  <a:gd name="T0" fmla="*/ 26 w 28"/>
                  <a:gd name="T1" fmla="*/ 2 h 74"/>
                  <a:gd name="T2" fmla="*/ 21 w 28"/>
                  <a:gd name="T3" fmla="*/ 0 h 74"/>
                  <a:gd name="T4" fmla="*/ 14 w 28"/>
                  <a:gd name="T5" fmla="*/ 0 h 74"/>
                  <a:gd name="T6" fmla="*/ 9 w 28"/>
                  <a:gd name="T7" fmla="*/ 0 h 74"/>
                  <a:gd name="T8" fmla="*/ 4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6 w 28"/>
                  <a:gd name="T25" fmla="*/ 2 h 74"/>
                  <a:gd name="T26" fmla="*/ 2 w 28"/>
                  <a:gd name="T27" fmla="*/ 73 h 74"/>
                  <a:gd name="T28" fmla="*/ 9 w 28"/>
                  <a:gd name="T29" fmla="*/ 74 h 74"/>
                  <a:gd name="T30" fmla="*/ 14 w 28"/>
                  <a:gd name="T31" fmla="*/ 74 h 74"/>
                  <a:gd name="T32" fmla="*/ 21 w 28"/>
                  <a:gd name="T33" fmla="*/ 74 h 74"/>
                  <a:gd name="T34" fmla="*/ 26 w 28"/>
                  <a:gd name="T35" fmla="*/ 73 h 74"/>
                  <a:gd name="T36" fmla="*/ 28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2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2" y="73"/>
                    </a:moveTo>
                    <a:lnTo>
                      <a:pt x="9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2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1" name="Freeform 293"/>
              <p:cNvSpPr>
                <a:spLocks noEditPoints="1"/>
              </p:cNvSpPr>
              <p:nvPr/>
            </p:nvSpPr>
            <p:spPr bwMode="auto">
              <a:xfrm>
                <a:off x="2737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10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1 w 31"/>
                  <a:gd name="T13" fmla="*/ 7 h 71"/>
                  <a:gd name="T14" fmla="*/ 8 w 31"/>
                  <a:gd name="T15" fmla="*/ 3 h 71"/>
                  <a:gd name="T16" fmla="*/ 15 w 31"/>
                  <a:gd name="T17" fmla="*/ 3 h 71"/>
                  <a:gd name="T18" fmla="*/ 24 w 31"/>
                  <a:gd name="T19" fmla="*/ 3 h 71"/>
                  <a:gd name="T20" fmla="*/ 31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4 w 31"/>
                  <a:gd name="T41" fmla="*/ 67 h 71"/>
                  <a:gd name="T42" fmla="*/ 15 w 31"/>
                  <a:gd name="T43" fmla="*/ 67 h 71"/>
                  <a:gd name="T44" fmla="*/ 8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4" y="67"/>
                    </a:lnTo>
                    <a:lnTo>
                      <a:pt x="15" y="67"/>
                    </a:lnTo>
                    <a:lnTo>
                      <a:pt x="8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2" name="Freeform 294"/>
              <p:cNvSpPr>
                <a:spLocks noEditPoints="1"/>
              </p:cNvSpPr>
              <p:nvPr/>
            </p:nvSpPr>
            <p:spPr bwMode="auto">
              <a:xfrm>
                <a:off x="2737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2 w 32"/>
                  <a:gd name="T3" fmla="*/ 0 h 67"/>
                  <a:gd name="T4" fmla="*/ 15 w 32"/>
                  <a:gd name="T5" fmla="*/ 0 h 67"/>
                  <a:gd name="T6" fmla="*/ 8 w 32"/>
                  <a:gd name="T7" fmla="*/ 0 h 67"/>
                  <a:gd name="T8" fmla="*/ 1 w 32"/>
                  <a:gd name="T9" fmla="*/ 1 h 67"/>
                  <a:gd name="T10" fmla="*/ 1 w 32"/>
                  <a:gd name="T11" fmla="*/ 5 h 67"/>
                  <a:gd name="T12" fmla="*/ 0 w 32"/>
                  <a:gd name="T13" fmla="*/ 7 h 67"/>
                  <a:gd name="T14" fmla="*/ 8 w 32"/>
                  <a:gd name="T15" fmla="*/ 3 h 67"/>
                  <a:gd name="T16" fmla="*/ 15 w 32"/>
                  <a:gd name="T17" fmla="*/ 3 h 67"/>
                  <a:gd name="T18" fmla="*/ 24 w 32"/>
                  <a:gd name="T19" fmla="*/ 3 h 67"/>
                  <a:gd name="T20" fmla="*/ 31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1 w 32"/>
                  <a:gd name="T27" fmla="*/ 63 h 67"/>
                  <a:gd name="T28" fmla="*/ 8 w 32"/>
                  <a:gd name="T29" fmla="*/ 67 h 67"/>
                  <a:gd name="T30" fmla="*/ 15 w 32"/>
                  <a:gd name="T31" fmla="*/ 67 h 67"/>
                  <a:gd name="T32" fmla="*/ 22 w 32"/>
                  <a:gd name="T33" fmla="*/ 67 h 67"/>
                  <a:gd name="T34" fmla="*/ 29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4 w 32"/>
                  <a:gd name="T41" fmla="*/ 62 h 67"/>
                  <a:gd name="T42" fmla="*/ 15 w 32"/>
                  <a:gd name="T43" fmla="*/ 63 h 67"/>
                  <a:gd name="T44" fmla="*/ 7 w 32"/>
                  <a:gd name="T45" fmla="*/ 62 h 67"/>
                  <a:gd name="T46" fmla="*/ 0 w 32"/>
                  <a:gd name="T47" fmla="*/ 58 h 67"/>
                  <a:gd name="T48" fmla="*/ 0 w 32"/>
                  <a:gd name="T49" fmla="*/ 62 h 67"/>
                  <a:gd name="T50" fmla="*/ 1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1" y="63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4" y="62"/>
                    </a:lnTo>
                    <a:lnTo>
                      <a:pt x="15" y="63"/>
                    </a:lnTo>
                    <a:lnTo>
                      <a:pt x="7" y="62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3" name="Freeform 295"/>
              <p:cNvSpPr>
                <a:spLocks noEditPoints="1"/>
              </p:cNvSpPr>
              <p:nvPr/>
            </p:nvSpPr>
            <p:spPr bwMode="auto">
              <a:xfrm>
                <a:off x="2735" y="3176"/>
                <a:ext cx="34" cy="64"/>
              </a:xfrm>
              <a:custGeom>
                <a:avLst/>
                <a:gdLst>
                  <a:gd name="T0" fmla="*/ 33 w 34"/>
                  <a:gd name="T1" fmla="*/ 4 h 64"/>
                  <a:gd name="T2" fmla="*/ 26 w 34"/>
                  <a:gd name="T3" fmla="*/ 0 h 64"/>
                  <a:gd name="T4" fmla="*/ 17 w 34"/>
                  <a:gd name="T5" fmla="*/ 0 h 64"/>
                  <a:gd name="T6" fmla="*/ 10 w 34"/>
                  <a:gd name="T7" fmla="*/ 0 h 64"/>
                  <a:gd name="T8" fmla="*/ 3 w 34"/>
                  <a:gd name="T9" fmla="*/ 4 h 64"/>
                  <a:gd name="T10" fmla="*/ 2 w 34"/>
                  <a:gd name="T11" fmla="*/ 6 h 64"/>
                  <a:gd name="T12" fmla="*/ 2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4 w 34"/>
                  <a:gd name="T21" fmla="*/ 9 h 64"/>
                  <a:gd name="T22" fmla="*/ 33 w 34"/>
                  <a:gd name="T23" fmla="*/ 6 h 64"/>
                  <a:gd name="T24" fmla="*/ 33 w 34"/>
                  <a:gd name="T25" fmla="*/ 4 h 64"/>
                  <a:gd name="T26" fmla="*/ 2 w 34"/>
                  <a:gd name="T27" fmla="*/ 61 h 64"/>
                  <a:gd name="T28" fmla="*/ 10 w 34"/>
                  <a:gd name="T29" fmla="*/ 64 h 64"/>
                  <a:gd name="T30" fmla="*/ 17 w 34"/>
                  <a:gd name="T31" fmla="*/ 64 h 64"/>
                  <a:gd name="T32" fmla="*/ 26 w 34"/>
                  <a:gd name="T33" fmla="*/ 64 h 64"/>
                  <a:gd name="T34" fmla="*/ 33 w 34"/>
                  <a:gd name="T35" fmla="*/ 61 h 64"/>
                  <a:gd name="T36" fmla="*/ 34 w 34"/>
                  <a:gd name="T37" fmla="*/ 57 h 64"/>
                  <a:gd name="T38" fmla="*/ 34 w 34"/>
                  <a:gd name="T39" fmla="*/ 56 h 64"/>
                  <a:gd name="T40" fmla="*/ 28 w 34"/>
                  <a:gd name="T41" fmla="*/ 59 h 64"/>
                  <a:gd name="T42" fmla="*/ 17 w 34"/>
                  <a:gd name="T43" fmla="*/ 61 h 64"/>
                  <a:gd name="T44" fmla="*/ 9 w 34"/>
                  <a:gd name="T45" fmla="*/ 59 h 64"/>
                  <a:gd name="T46" fmla="*/ 0 w 34"/>
                  <a:gd name="T47" fmla="*/ 56 h 64"/>
                  <a:gd name="T48" fmla="*/ 2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2" y="61"/>
                    </a:moveTo>
                    <a:lnTo>
                      <a:pt x="10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4" y="57"/>
                    </a:lnTo>
                    <a:lnTo>
                      <a:pt x="34" y="56"/>
                    </a:lnTo>
                    <a:lnTo>
                      <a:pt x="28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4" name="Freeform 296"/>
              <p:cNvSpPr>
                <a:spLocks noEditPoints="1"/>
              </p:cNvSpPr>
              <p:nvPr/>
            </p:nvSpPr>
            <p:spPr bwMode="auto">
              <a:xfrm>
                <a:off x="2735" y="3178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10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4 w 36"/>
                  <a:gd name="T21" fmla="*/ 9 h 60"/>
                  <a:gd name="T22" fmla="*/ 34 w 36"/>
                  <a:gd name="T23" fmla="*/ 7 h 60"/>
                  <a:gd name="T24" fmla="*/ 33 w 36"/>
                  <a:gd name="T25" fmla="*/ 4 h 60"/>
                  <a:gd name="T26" fmla="*/ 2 w 36"/>
                  <a:gd name="T27" fmla="*/ 55 h 60"/>
                  <a:gd name="T28" fmla="*/ 9 w 36"/>
                  <a:gd name="T29" fmla="*/ 59 h 60"/>
                  <a:gd name="T30" fmla="*/ 17 w 36"/>
                  <a:gd name="T31" fmla="*/ 60 h 60"/>
                  <a:gd name="T32" fmla="*/ 26 w 36"/>
                  <a:gd name="T33" fmla="*/ 59 h 60"/>
                  <a:gd name="T34" fmla="*/ 34 w 36"/>
                  <a:gd name="T35" fmla="*/ 55 h 60"/>
                  <a:gd name="T36" fmla="*/ 34 w 36"/>
                  <a:gd name="T37" fmla="*/ 54 h 60"/>
                  <a:gd name="T38" fmla="*/ 36 w 36"/>
                  <a:gd name="T39" fmla="*/ 50 h 60"/>
                  <a:gd name="T40" fmla="*/ 31 w 36"/>
                  <a:gd name="T41" fmla="*/ 54 h 60"/>
                  <a:gd name="T42" fmla="*/ 28 w 36"/>
                  <a:gd name="T43" fmla="*/ 55 h 60"/>
                  <a:gd name="T44" fmla="*/ 22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9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2" y="55"/>
                    </a:moveTo>
                    <a:lnTo>
                      <a:pt x="9" y="59"/>
                    </a:lnTo>
                    <a:lnTo>
                      <a:pt x="17" y="60"/>
                    </a:lnTo>
                    <a:lnTo>
                      <a:pt x="26" y="59"/>
                    </a:lnTo>
                    <a:lnTo>
                      <a:pt x="34" y="55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1" y="54"/>
                    </a:lnTo>
                    <a:lnTo>
                      <a:pt x="28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9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5" name="Freeform 297"/>
              <p:cNvSpPr>
                <a:spLocks noEditPoints="1"/>
              </p:cNvSpPr>
              <p:nvPr/>
            </p:nvSpPr>
            <p:spPr bwMode="auto">
              <a:xfrm>
                <a:off x="2733" y="3180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4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30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5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30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5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6" name="Freeform 298"/>
              <p:cNvSpPr>
                <a:spLocks noEditPoints="1"/>
              </p:cNvSpPr>
              <p:nvPr/>
            </p:nvSpPr>
            <p:spPr bwMode="auto">
              <a:xfrm>
                <a:off x="2733" y="3182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1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30 w 40"/>
                  <a:gd name="T47" fmla="*/ 51 h 53"/>
                  <a:gd name="T48" fmla="*/ 33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6 w 40"/>
                  <a:gd name="T57" fmla="*/ 44 h 53"/>
                  <a:gd name="T58" fmla="*/ 31 w 40"/>
                  <a:gd name="T59" fmla="*/ 46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6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30" y="51"/>
                    </a:lnTo>
                    <a:lnTo>
                      <a:pt x="33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6" y="44"/>
                    </a:lnTo>
                    <a:lnTo>
                      <a:pt x="31" y="46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6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7" name="Freeform 299"/>
              <p:cNvSpPr>
                <a:spLocks noEditPoints="1"/>
              </p:cNvSpPr>
              <p:nvPr/>
            </p:nvSpPr>
            <p:spPr bwMode="auto">
              <a:xfrm>
                <a:off x="2731" y="3183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7 w 42"/>
                  <a:gd name="T3" fmla="*/ 4 h 50"/>
                  <a:gd name="T4" fmla="*/ 32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7 w 42"/>
                  <a:gd name="T15" fmla="*/ 4 h 50"/>
                  <a:gd name="T16" fmla="*/ 4 w 42"/>
                  <a:gd name="T17" fmla="*/ 7 h 50"/>
                  <a:gd name="T18" fmla="*/ 2 w 42"/>
                  <a:gd name="T19" fmla="*/ 12 h 50"/>
                  <a:gd name="T20" fmla="*/ 2 w 42"/>
                  <a:gd name="T21" fmla="*/ 16 h 50"/>
                  <a:gd name="T22" fmla="*/ 6 w 42"/>
                  <a:gd name="T23" fmla="*/ 11 h 50"/>
                  <a:gd name="T24" fmla="*/ 9 w 42"/>
                  <a:gd name="T25" fmla="*/ 7 h 50"/>
                  <a:gd name="T26" fmla="*/ 16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0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7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2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2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3 h 50"/>
                  <a:gd name="T76" fmla="*/ 4 w 42"/>
                  <a:gd name="T77" fmla="*/ 38 h 50"/>
                  <a:gd name="T78" fmla="*/ 0 w 42"/>
                  <a:gd name="T79" fmla="*/ 33 h 50"/>
                  <a:gd name="T80" fmla="*/ 2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7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6" y="11"/>
                    </a:lnTo>
                    <a:lnTo>
                      <a:pt x="9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0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7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2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3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2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8" name="Freeform 300"/>
              <p:cNvSpPr>
                <a:spLocks noEditPoints="1"/>
              </p:cNvSpPr>
              <p:nvPr/>
            </p:nvSpPr>
            <p:spPr bwMode="auto">
              <a:xfrm>
                <a:off x="2731" y="3185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3 w 42"/>
                  <a:gd name="T5" fmla="*/ 2 h 47"/>
                  <a:gd name="T6" fmla="*/ 28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2 w 42"/>
                  <a:gd name="T21" fmla="*/ 36 h 47"/>
                  <a:gd name="T22" fmla="*/ 6 w 42"/>
                  <a:gd name="T23" fmla="*/ 41 h 47"/>
                  <a:gd name="T24" fmla="*/ 11 w 42"/>
                  <a:gd name="T25" fmla="*/ 43 h 47"/>
                  <a:gd name="T26" fmla="*/ 16 w 42"/>
                  <a:gd name="T27" fmla="*/ 47 h 47"/>
                  <a:gd name="T28" fmla="*/ 21 w 42"/>
                  <a:gd name="T29" fmla="*/ 47 h 47"/>
                  <a:gd name="T30" fmla="*/ 28 w 42"/>
                  <a:gd name="T31" fmla="*/ 47 h 47"/>
                  <a:gd name="T32" fmla="*/ 33 w 42"/>
                  <a:gd name="T33" fmla="*/ 43 h 47"/>
                  <a:gd name="T34" fmla="*/ 38 w 42"/>
                  <a:gd name="T35" fmla="*/ 41 h 47"/>
                  <a:gd name="T36" fmla="*/ 42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2 h 47"/>
                  <a:gd name="T44" fmla="*/ 40 w 42"/>
                  <a:gd name="T45" fmla="*/ 31 h 47"/>
                  <a:gd name="T46" fmla="*/ 37 w 42"/>
                  <a:gd name="T47" fmla="*/ 38 h 47"/>
                  <a:gd name="T48" fmla="*/ 30 w 42"/>
                  <a:gd name="T49" fmla="*/ 41 h 47"/>
                  <a:gd name="T50" fmla="*/ 21 w 42"/>
                  <a:gd name="T51" fmla="*/ 43 h 47"/>
                  <a:gd name="T52" fmla="*/ 14 w 42"/>
                  <a:gd name="T53" fmla="*/ 41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2 h 47"/>
                  <a:gd name="T60" fmla="*/ 2 w 42"/>
                  <a:gd name="T61" fmla="*/ 16 h 47"/>
                  <a:gd name="T62" fmla="*/ 7 w 42"/>
                  <a:gd name="T63" fmla="*/ 9 h 47"/>
                  <a:gd name="T64" fmla="*/ 14 w 42"/>
                  <a:gd name="T65" fmla="*/ 3 h 47"/>
                  <a:gd name="T66" fmla="*/ 21 w 42"/>
                  <a:gd name="T67" fmla="*/ 2 h 47"/>
                  <a:gd name="T68" fmla="*/ 30 w 42"/>
                  <a:gd name="T69" fmla="*/ 3 h 47"/>
                  <a:gd name="T70" fmla="*/ 37 w 42"/>
                  <a:gd name="T71" fmla="*/ 9 h 47"/>
                  <a:gd name="T72" fmla="*/ 40 w 42"/>
                  <a:gd name="T73" fmla="*/ 16 h 47"/>
                  <a:gd name="T74" fmla="*/ 42 w 42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2" y="36"/>
                    </a:lnTo>
                    <a:lnTo>
                      <a:pt x="6" y="41"/>
                    </a:lnTo>
                    <a:lnTo>
                      <a:pt x="11" y="43"/>
                    </a:lnTo>
                    <a:lnTo>
                      <a:pt x="16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3"/>
                    </a:lnTo>
                    <a:lnTo>
                      <a:pt x="38" y="41"/>
                    </a:lnTo>
                    <a:lnTo>
                      <a:pt x="42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2"/>
                    </a:moveTo>
                    <a:lnTo>
                      <a:pt x="40" y="3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1" y="43"/>
                    </a:lnTo>
                    <a:lnTo>
                      <a:pt x="14" y="41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3"/>
                    </a:lnTo>
                    <a:lnTo>
                      <a:pt x="21" y="2"/>
                    </a:lnTo>
                    <a:lnTo>
                      <a:pt x="30" y="3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9" name="Freeform 301"/>
              <p:cNvSpPr>
                <a:spLocks noEditPoints="1"/>
              </p:cNvSpPr>
              <p:nvPr/>
            </p:nvSpPr>
            <p:spPr bwMode="auto">
              <a:xfrm>
                <a:off x="2731" y="3187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6 w 42"/>
                  <a:gd name="T11" fmla="*/ 0 h 43"/>
                  <a:gd name="T12" fmla="*/ 9 w 42"/>
                  <a:gd name="T13" fmla="*/ 3 h 43"/>
                  <a:gd name="T14" fmla="*/ 6 w 42"/>
                  <a:gd name="T15" fmla="*/ 7 h 43"/>
                  <a:gd name="T16" fmla="*/ 2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0 h 43"/>
                  <a:gd name="T40" fmla="*/ 42 w 42"/>
                  <a:gd name="T41" fmla="*/ 12 h 43"/>
                  <a:gd name="T42" fmla="*/ 40 w 42"/>
                  <a:gd name="T43" fmla="*/ 20 h 43"/>
                  <a:gd name="T44" fmla="*/ 38 w 42"/>
                  <a:gd name="T45" fmla="*/ 29 h 43"/>
                  <a:gd name="T46" fmla="*/ 35 w 42"/>
                  <a:gd name="T47" fmla="*/ 34 h 43"/>
                  <a:gd name="T48" fmla="*/ 28 w 42"/>
                  <a:gd name="T49" fmla="*/ 38 h 43"/>
                  <a:gd name="T50" fmla="*/ 21 w 42"/>
                  <a:gd name="T51" fmla="*/ 39 h 43"/>
                  <a:gd name="T52" fmla="*/ 14 w 42"/>
                  <a:gd name="T53" fmla="*/ 38 h 43"/>
                  <a:gd name="T54" fmla="*/ 9 w 42"/>
                  <a:gd name="T55" fmla="*/ 34 h 43"/>
                  <a:gd name="T56" fmla="*/ 4 w 42"/>
                  <a:gd name="T57" fmla="*/ 29 h 43"/>
                  <a:gd name="T58" fmla="*/ 2 w 42"/>
                  <a:gd name="T59" fmla="*/ 20 h 43"/>
                  <a:gd name="T60" fmla="*/ 4 w 42"/>
                  <a:gd name="T61" fmla="*/ 14 h 43"/>
                  <a:gd name="T62" fmla="*/ 9 w 42"/>
                  <a:gd name="T63" fmla="*/ 8 h 43"/>
                  <a:gd name="T64" fmla="*/ 14 w 42"/>
                  <a:gd name="T65" fmla="*/ 3 h 43"/>
                  <a:gd name="T66" fmla="*/ 21 w 42"/>
                  <a:gd name="T67" fmla="*/ 1 h 43"/>
                  <a:gd name="T68" fmla="*/ 28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9" y="3"/>
                    </a:lnTo>
                    <a:lnTo>
                      <a:pt x="6" y="7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2" y="12"/>
                    </a:lnTo>
                    <a:close/>
                    <a:moveTo>
                      <a:pt x="40" y="20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28" y="38"/>
                    </a:lnTo>
                    <a:lnTo>
                      <a:pt x="21" y="39"/>
                    </a:lnTo>
                    <a:lnTo>
                      <a:pt x="14" y="38"/>
                    </a:lnTo>
                    <a:lnTo>
                      <a:pt x="9" y="34"/>
                    </a:lnTo>
                    <a:lnTo>
                      <a:pt x="4" y="29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8"/>
                    </a:lnTo>
                    <a:lnTo>
                      <a:pt x="14" y="3"/>
                    </a:lnTo>
                    <a:lnTo>
                      <a:pt x="21" y="1"/>
                    </a:lnTo>
                    <a:lnTo>
                      <a:pt x="28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0" name="Freeform 302"/>
              <p:cNvSpPr>
                <a:spLocks noEditPoints="1"/>
              </p:cNvSpPr>
              <p:nvPr/>
            </p:nvSpPr>
            <p:spPr bwMode="auto">
              <a:xfrm>
                <a:off x="2731" y="3187"/>
                <a:ext cx="42" cy="41"/>
              </a:xfrm>
              <a:custGeom>
                <a:avLst/>
                <a:gdLst>
                  <a:gd name="T0" fmla="*/ 42 w 42"/>
                  <a:gd name="T1" fmla="*/ 20 h 41"/>
                  <a:gd name="T2" fmla="*/ 40 w 42"/>
                  <a:gd name="T3" fmla="*/ 14 h 41"/>
                  <a:gd name="T4" fmla="*/ 37 w 42"/>
                  <a:gd name="T5" fmla="*/ 7 h 41"/>
                  <a:gd name="T6" fmla="*/ 30 w 42"/>
                  <a:gd name="T7" fmla="*/ 1 h 41"/>
                  <a:gd name="T8" fmla="*/ 21 w 42"/>
                  <a:gd name="T9" fmla="*/ 0 h 41"/>
                  <a:gd name="T10" fmla="*/ 14 w 42"/>
                  <a:gd name="T11" fmla="*/ 1 h 41"/>
                  <a:gd name="T12" fmla="*/ 7 w 42"/>
                  <a:gd name="T13" fmla="*/ 7 h 41"/>
                  <a:gd name="T14" fmla="*/ 2 w 42"/>
                  <a:gd name="T15" fmla="*/ 14 h 41"/>
                  <a:gd name="T16" fmla="*/ 0 w 42"/>
                  <a:gd name="T17" fmla="*/ 20 h 41"/>
                  <a:gd name="T18" fmla="*/ 2 w 42"/>
                  <a:gd name="T19" fmla="*/ 29 h 41"/>
                  <a:gd name="T20" fmla="*/ 7 w 42"/>
                  <a:gd name="T21" fmla="*/ 36 h 41"/>
                  <a:gd name="T22" fmla="*/ 14 w 42"/>
                  <a:gd name="T23" fmla="*/ 39 h 41"/>
                  <a:gd name="T24" fmla="*/ 21 w 42"/>
                  <a:gd name="T25" fmla="*/ 41 h 41"/>
                  <a:gd name="T26" fmla="*/ 30 w 42"/>
                  <a:gd name="T27" fmla="*/ 39 h 41"/>
                  <a:gd name="T28" fmla="*/ 37 w 42"/>
                  <a:gd name="T29" fmla="*/ 36 h 41"/>
                  <a:gd name="T30" fmla="*/ 40 w 42"/>
                  <a:gd name="T31" fmla="*/ 29 h 41"/>
                  <a:gd name="T32" fmla="*/ 42 w 42"/>
                  <a:gd name="T33" fmla="*/ 20 h 41"/>
                  <a:gd name="T34" fmla="*/ 38 w 42"/>
                  <a:gd name="T35" fmla="*/ 20 h 41"/>
                  <a:gd name="T36" fmla="*/ 37 w 42"/>
                  <a:gd name="T37" fmla="*/ 27 h 41"/>
                  <a:gd name="T38" fmla="*/ 33 w 42"/>
                  <a:gd name="T39" fmla="*/ 33 h 41"/>
                  <a:gd name="T40" fmla="*/ 28 w 42"/>
                  <a:gd name="T41" fmla="*/ 36 h 41"/>
                  <a:gd name="T42" fmla="*/ 21 w 42"/>
                  <a:gd name="T43" fmla="*/ 38 h 41"/>
                  <a:gd name="T44" fmla="*/ 14 w 42"/>
                  <a:gd name="T45" fmla="*/ 36 h 41"/>
                  <a:gd name="T46" fmla="*/ 9 w 42"/>
                  <a:gd name="T47" fmla="*/ 33 h 41"/>
                  <a:gd name="T48" fmla="*/ 6 w 42"/>
                  <a:gd name="T49" fmla="*/ 27 h 41"/>
                  <a:gd name="T50" fmla="*/ 4 w 42"/>
                  <a:gd name="T51" fmla="*/ 20 h 41"/>
                  <a:gd name="T52" fmla="*/ 6 w 42"/>
                  <a:gd name="T53" fmla="*/ 15 h 41"/>
                  <a:gd name="T54" fmla="*/ 9 w 42"/>
                  <a:gd name="T55" fmla="*/ 8 h 41"/>
                  <a:gd name="T56" fmla="*/ 14 w 42"/>
                  <a:gd name="T57" fmla="*/ 5 h 41"/>
                  <a:gd name="T58" fmla="*/ 21 w 42"/>
                  <a:gd name="T59" fmla="*/ 3 h 41"/>
                  <a:gd name="T60" fmla="*/ 28 w 42"/>
                  <a:gd name="T61" fmla="*/ 5 h 41"/>
                  <a:gd name="T62" fmla="*/ 33 w 42"/>
                  <a:gd name="T63" fmla="*/ 8 h 41"/>
                  <a:gd name="T64" fmla="*/ 37 w 42"/>
                  <a:gd name="T65" fmla="*/ 15 h 41"/>
                  <a:gd name="T66" fmla="*/ 38 w 42"/>
                  <a:gd name="T67" fmla="*/ 20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1"/>
                  <a:gd name="T104" fmla="*/ 42 w 42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1">
                    <a:moveTo>
                      <a:pt x="42" y="20"/>
                    </a:moveTo>
                    <a:lnTo>
                      <a:pt x="40" y="14"/>
                    </a:lnTo>
                    <a:lnTo>
                      <a:pt x="37" y="7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7" y="36"/>
                    </a:lnTo>
                    <a:lnTo>
                      <a:pt x="14" y="39"/>
                    </a:lnTo>
                    <a:lnTo>
                      <a:pt x="21" y="41"/>
                    </a:lnTo>
                    <a:lnTo>
                      <a:pt x="30" y="39"/>
                    </a:lnTo>
                    <a:lnTo>
                      <a:pt x="37" y="36"/>
                    </a:lnTo>
                    <a:lnTo>
                      <a:pt x="40" y="29"/>
                    </a:lnTo>
                    <a:lnTo>
                      <a:pt x="42" y="20"/>
                    </a:lnTo>
                    <a:close/>
                    <a:moveTo>
                      <a:pt x="38" y="20"/>
                    </a:moveTo>
                    <a:lnTo>
                      <a:pt x="37" y="27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6" y="27"/>
                    </a:lnTo>
                    <a:lnTo>
                      <a:pt x="4" y="20"/>
                    </a:lnTo>
                    <a:lnTo>
                      <a:pt x="6" y="1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7" y="15"/>
                    </a:lnTo>
                    <a:lnTo>
                      <a:pt x="38" y="2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1" name="Freeform 303"/>
              <p:cNvSpPr>
                <a:spLocks noEditPoints="1"/>
              </p:cNvSpPr>
              <p:nvPr/>
            </p:nvSpPr>
            <p:spPr bwMode="auto">
              <a:xfrm>
                <a:off x="2733" y="3188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3 h 38"/>
                  <a:gd name="T4" fmla="*/ 33 w 38"/>
                  <a:gd name="T5" fmla="*/ 7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7 w 38"/>
                  <a:gd name="T13" fmla="*/ 7 h 38"/>
                  <a:gd name="T14" fmla="*/ 2 w 38"/>
                  <a:gd name="T15" fmla="*/ 13 h 38"/>
                  <a:gd name="T16" fmla="*/ 0 w 38"/>
                  <a:gd name="T17" fmla="*/ 19 h 38"/>
                  <a:gd name="T18" fmla="*/ 2 w 38"/>
                  <a:gd name="T19" fmla="*/ 28 h 38"/>
                  <a:gd name="T20" fmla="*/ 7 w 38"/>
                  <a:gd name="T21" fmla="*/ 33 h 38"/>
                  <a:gd name="T22" fmla="*/ 12 w 38"/>
                  <a:gd name="T23" fmla="*/ 37 h 38"/>
                  <a:gd name="T24" fmla="*/ 19 w 38"/>
                  <a:gd name="T25" fmla="*/ 38 h 38"/>
                  <a:gd name="T26" fmla="*/ 26 w 38"/>
                  <a:gd name="T27" fmla="*/ 37 h 38"/>
                  <a:gd name="T28" fmla="*/ 33 w 38"/>
                  <a:gd name="T29" fmla="*/ 33 h 38"/>
                  <a:gd name="T30" fmla="*/ 36 w 38"/>
                  <a:gd name="T31" fmla="*/ 28 h 38"/>
                  <a:gd name="T32" fmla="*/ 38 w 38"/>
                  <a:gd name="T33" fmla="*/ 19 h 38"/>
                  <a:gd name="T34" fmla="*/ 35 w 38"/>
                  <a:gd name="T35" fmla="*/ 19 h 38"/>
                  <a:gd name="T36" fmla="*/ 33 w 38"/>
                  <a:gd name="T37" fmla="*/ 26 h 38"/>
                  <a:gd name="T38" fmla="*/ 31 w 38"/>
                  <a:gd name="T39" fmla="*/ 32 h 38"/>
                  <a:gd name="T40" fmla="*/ 26 w 38"/>
                  <a:gd name="T41" fmla="*/ 35 h 38"/>
                  <a:gd name="T42" fmla="*/ 19 w 38"/>
                  <a:gd name="T43" fmla="*/ 35 h 38"/>
                  <a:gd name="T44" fmla="*/ 14 w 38"/>
                  <a:gd name="T45" fmla="*/ 35 h 38"/>
                  <a:gd name="T46" fmla="*/ 9 w 38"/>
                  <a:gd name="T47" fmla="*/ 32 h 38"/>
                  <a:gd name="T48" fmla="*/ 5 w 38"/>
                  <a:gd name="T49" fmla="*/ 26 h 38"/>
                  <a:gd name="T50" fmla="*/ 4 w 38"/>
                  <a:gd name="T51" fmla="*/ 19 h 38"/>
                  <a:gd name="T52" fmla="*/ 5 w 38"/>
                  <a:gd name="T53" fmla="*/ 14 h 38"/>
                  <a:gd name="T54" fmla="*/ 9 w 38"/>
                  <a:gd name="T55" fmla="*/ 9 h 38"/>
                  <a:gd name="T56" fmla="*/ 14 w 38"/>
                  <a:gd name="T57" fmla="*/ 6 h 38"/>
                  <a:gd name="T58" fmla="*/ 19 w 38"/>
                  <a:gd name="T59" fmla="*/ 4 h 38"/>
                  <a:gd name="T60" fmla="*/ 26 w 38"/>
                  <a:gd name="T61" fmla="*/ 6 h 38"/>
                  <a:gd name="T62" fmla="*/ 31 w 38"/>
                  <a:gd name="T63" fmla="*/ 9 h 38"/>
                  <a:gd name="T64" fmla="*/ 33 w 38"/>
                  <a:gd name="T65" fmla="*/ 14 h 38"/>
                  <a:gd name="T66" fmla="*/ 35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3"/>
                    </a:lnTo>
                    <a:lnTo>
                      <a:pt x="33" y="7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7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8"/>
                    </a:lnTo>
                    <a:lnTo>
                      <a:pt x="7" y="33"/>
                    </a:lnTo>
                    <a:lnTo>
                      <a:pt x="12" y="37"/>
                    </a:lnTo>
                    <a:lnTo>
                      <a:pt x="19" y="38"/>
                    </a:lnTo>
                    <a:lnTo>
                      <a:pt x="26" y="37"/>
                    </a:lnTo>
                    <a:lnTo>
                      <a:pt x="33" y="33"/>
                    </a:lnTo>
                    <a:lnTo>
                      <a:pt x="36" y="28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6"/>
                    </a:lnTo>
                    <a:lnTo>
                      <a:pt x="31" y="32"/>
                    </a:lnTo>
                    <a:lnTo>
                      <a:pt x="26" y="35"/>
                    </a:lnTo>
                    <a:lnTo>
                      <a:pt x="19" y="35"/>
                    </a:lnTo>
                    <a:lnTo>
                      <a:pt x="14" y="35"/>
                    </a:lnTo>
                    <a:lnTo>
                      <a:pt x="9" y="32"/>
                    </a:lnTo>
                    <a:lnTo>
                      <a:pt x="5" y="26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31" y="9"/>
                    </a:lnTo>
                    <a:lnTo>
                      <a:pt x="33" y="14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2" name="Freeform 304"/>
              <p:cNvSpPr>
                <a:spLocks noEditPoints="1"/>
              </p:cNvSpPr>
              <p:nvPr/>
            </p:nvSpPr>
            <p:spPr bwMode="auto">
              <a:xfrm>
                <a:off x="2735" y="3190"/>
                <a:ext cx="34" cy="35"/>
              </a:xfrm>
              <a:custGeom>
                <a:avLst/>
                <a:gdLst>
                  <a:gd name="T0" fmla="*/ 34 w 34"/>
                  <a:gd name="T1" fmla="*/ 17 h 35"/>
                  <a:gd name="T2" fmla="*/ 33 w 34"/>
                  <a:gd name="T3" fmla="*/ 12 h 35"/>
                  <a:gd name="T4" fmla="*/ 29 w 34"/>
                  <a:gd name="T5" fmla="*/ 5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5 h 35"/>
                  <a:gd name="T14" fmla="*/ 2 w 34"/>
                  <a:gd name="T15" fmla="*/ 12 h 35"/>
                  <a:gd name="T16" fmla="*/ 0 w 34"/>
                  <a:gd name="T17" fmla="*/ 17 h 35"/>
                  <a:gd name="T18" fmla="*/ 2 w 34"/>
                  <a:gd name="T19" fmla="*/ 24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3 w 34"/>
                  <a:gd name="T31" fmla="*/ 24 h 35"/>
                  <a:gd name="T32" fmla="*/ 34 w 34"/>
                  <a:gd name="T33" fmla="*/ 17 h 35"/>
                  <a:gd name="T34" fmla="*/ 31 w 34"/>
                  <a:gd name="T35" fmla="*/ 17 h 35"/>
                  <a:gd name="T36" fmla="*/ 31 w 34"/>
                  <a:gd name="T37" fmla="*/ 23 h 35"/>
                  <a:gd name="T38" fmla="*/ 28 w 34"/>
                  <a:gd name="T39" fmla="*/ 28 h 35"/>
                  <a:gd name="T40" fmla="*/ 22 w 34"/>
                  <a:gd name="T41" fmla="*/ 31 h 35"/>
                  <a:gd name="T42" fmla="*/ 17 w 34"/>
                  <a:gd name="T43" fmla="*/ 31 h 35"/>
                  <a:gd name="T44" fmla="*/ 12 w 34"/>
                  <a:gd name="T45" fmla="*/ 31 h 35"/>
                  <a:gd name="T46" fmla="*/ 9 w 34"/>
                  <a:gd name="T47" fmla="*/ 28 h 35"/>
                  <a:gd name="T48" fmla="*/ 5 w 34"/>
                  <a:gd name="T49" fmla="*/ 23 h 35"/>
                  <a:gd name="T50" fmla="*/ 3 w 34"/>
                  <a:gd name="T51" fmla="*/ 17 h 35"/>
                  <a:gd name="T52" fmla="*/ 5 w 34"/>
                  <a:gd name="T53" fmla="*/ 12 h 35"/>
                  <a:gd name="T54" fmla="*/ 9 w 34"/>
                  <a:gd name="T55" fmla="*/ 9 h 35"/>
                  <a:gd name="T56" fmla="*/ 12 w 34"/>
                  <a:gd name="T57" fmla="*/ 5 h 35"/>
                  <a:gd name="T58" fmla="*/ 17 w 34"/>
                  <a:gd name="T59" fmla="*/ 4 h 35"/>
                  <a:gd name="T60" fmla="*/ 22 w 34"/>
                  <a:gd name="T61" fmla="*/ 5 h 35"/>
                  <a:gd name="T62" fmla="*/ 28 w 34"/>
                  <a:gd name="T63" fmla="*/ 9 h 35"/>
                  <a:gd name="T64" fmla="*/ 31 w 34"/>
                  <a:gd name="T65" fmla="*/ 12 h 35"/>
                  <a:gd name="T66" fmla="*/ 31 w 34"/>
                  <a:gd name="T67" fmla="*/ 17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7"/>
                    </a:moveTo>
                    <a:lnTo>
                      <a:pt x="33" y="12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31" y="23"/>
                    </a:lnTo>
                    <a:lnTo>
                      <a:pt x="28" y="28"/>
                    </a:lnTo>
                    <a:lnTo>
                      <a:pt x="22" y="31"/>
                    </a:lnTo>
                    <a:lnTo>
                      <a:pt x="17" y="31"/>
                    </a:lnTo>
                    <a:lnTo>
                      <a:pt x="12" y="31"/>
                    </a:lnTo>
                    <a:lnTo>
                      <a:pt x="9" y="28"/>
                    </a:lnTo>
                    <a:lnTo>
                      <a:pt x="5" y="23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9" y="9"/>
                    </a:lnTo>
                    <a:lnTo>
                      <a:pt x="12" y="5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8" y="9"/>
                    </a:lnTo>
                    <a:lnTo>
                      <a:pt x="31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3" name="Freeform 305"/>
              <p:cNvSpPr>
                <a:spLocks noEditPoints="1"/>
              </p:cNvSpPr>
              <p:nvPr/>
            </p:nvSpPr>
            <p:spPr bwMode="auto">
              <a:xfrm>
                <a:off x="2737" y="3192"/>
                <a:ext cx="31" cy="31"/>
              </a:xfrm>
              <a:custGeom>
                <a:avLst/>
                <a:gdLst>
                  <a:gd name="T0" fmla="*/ 31 w 31"/>
                  <a:gd name="T1" fmla="*/ 15 h 31"/>
                  <a:gd name="T2" fmla="*/ 29 w 31"/>
                  <a:gd name="T3" fmla="*/ 10 h 31"/>
                  <a:gd name="T4" fmla="*/ 27 w 31"/>
                  <a:gd name="T5" fmla="*/ 5 h 31"/>
                  <a:gd name="T6" fmla="*/ 22 w 31"/>
                  <a:gd name="T7" fmla="*/ 2 h 31"/>
                  <a:gd name="T8" fmla="*/ 15 w 31"/>
                  <a:gd name="T9" fmla="*/ 0 h 31"/>
                  <a:gd name="T10" fmla="*/ 10 w 31"/>
                  <a:gd name="T11" fmla="*/ 2 h 31"/>
                  <a:gd name="T12" fmla="*/ 5 w 31"/>
                  <a:gd name="T13" fmla="*/ 5 h 31"/>
                  <a:gd name="T14" fmla="*/ 1 w 31"/>
                  <a:gd name="T15" fmla="*/ 10 h 31"/>
                  <a:gd name="T16" fmla="*/ 0 w 31"/>
                  <a:gd name="T17" fmla="*/ 15 h 31"/>
                  <a:gd name="T18" fmla="*/ 1 w 31"/>
                  <a:gd name="T19" fmla="*/ 22 h 31"/>
                  <a:gd name="T20" fmla="*/ 5 w 31"/>
                  <a:gd name="T21" fmla="*/ 28 h 31"/>
                  <a:gd name="T22" fmla="*/ 10 w 31"/>
                  <a:gd name="T23" fmla="*/ 31 h 31"/>
                  <a:gd name="T24" fmla="*/ 15 w 31"/>
                  <a:gd name="T25" fmla="*/ 31 h 31"/>
                  <a:gd name="T26" fmla="*/ 22 w 31"/>
                  <a:gd name="T27" fmla="*/ 31 h 31"/>
                  <a:gd name="T28" fmla="*/ 27 w 31"/>
                  <a:gd name="T29" fmla="*/ 28 h 31"/>
                  <a:gd name="T30" fmla="*/ 29 w 31"/>
                  <a:gd name="T31" fmla="*/ 22 h 31"/>
                  <a:gd name="T32" fmla="*/ 31 w 31"/>
                  <a:gd name="T33" fmla="*/ 15 h 31"/>
                  <a:gd name="T34" fmla="*/ 27 w 31"/>
                  <a:gd name="T35" fmla="*/ 15 h 31"/>
                  <a:gd name="T36" fmla="*/ 27 w 31"/>
                  <a:gd name="T37" fmla="*/ 21 h 31"/>
                  <a:gd name="T38" fmla="*/ 24 w 31"/>
                  <a:gd name="T39" fmla="*/ 24 h 31"/>
                  <a:gd name="T40" fmla="*/ 20 w 31"/>
                  <a:gd name="T41" fmla="*/ 28 h 31"/>
                  <a:gd name="T42" fmla="*/ 15 w 31"/>
                  <a:gd name="T43" fmla="*/ 28 h 31"/>
                  <a:gd name="T44" fmla="*/ 12 w 31"/>
                  <a:gd name="T45" fmla="*/ 28 h 31"/>
                  <a:gd name="T46" fmla="*/ 7 w 31"/>
                  <a:gd name="T47" fmla="*/ 24 h 31"/>
                  <a:gd name="T48" fmla="*/ 5 w 31"/>
                  <a:gd name="T49" fmla="*/ 21 h 31"/>
                  <a:gd name="T50" fmla="*/ 3 w 31"/>
                  <a:gd name="T51" fmla="*/ 15 h 31"/>
                  <a:gd name="T52" fmla="*/ 5 w 31"/>
                  <a:gd name="T53" fmla="*/ 12 h 31"/>
                  <a:gd name="T54" fmla="*/ 7 w 31"/>
                  <a:gd name="T55" fmla="*/ 7 h 31"/>
                  <a:gd name="T56" fmla="*/ 12 w 31"/>
                  <a:gd name="T57" fmla="*/ 5 h 31"/>
                  <a:gd name="T58" fmla="*/ 15 w 31"/>
                  <a:gd name="T59" fmla="*/ 3 h 31"/>
                  <a:gd name="T60" fmla="*/ 20 w 31"/>
                  <a:gd name="T61" fmla="*/ 5 h 31"/>
                  <a:gd name="T62" fmla="*/ 24 w 31"/>
                  <a:gd name="T63" fmla="*/ 7 h 31"/>
                  <a:gd name="T64" fmla="*/ 27 w 31"/>
                  <a:gd name="T65" fmla="*/ 12 h 31"/>
                  <a:gd name="T66" fmla="*/ 27 w 31"/>
                  <a:gd name="T67" fmla="*/ 15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5"/>
                    </a:moveTo>
                    <a:lnTo>
                      <a:pt x="29" y="10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5" y="31"/>
                    </a:lnTo>
                    <a:lnTo>
                      <a:pt x="22" y="31"/>
                    </a:lnTo>
                    <a:lnTo>
                      <a:pt x="27" y="28"/>
                    </a:lnTo>
                    <a:lnTo>
                      <a:pt x="29" y="22"/>
                    </a:lnTo>
                    <a:lnTo>
                      <a:pt x="31" y="15"/>
                    </a:lnTo>
                    <a:close/>
                    <a:moveTo>
                      <a:pt x="27" y="15"/>
                    </a:moveTo>
                    <a:lnTo>
                      <a:pt x="27" y="21"/>
                    </a:lnTo>
                    <a:lnTo>
                      <a:pt x="24" y="24"/>
                    </a:lnTo>
                    <a:lnTo>
                      <a:pt x="20" y="28"/>
                    </a:lnTo>
                    <a:lnTo>
                      <a:pt x="15" y="28"/>
                    </a:lnTo>
                    <a:lnTo>
                      <a:pt x="12" y="28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7" y="12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4" name="Freeform 306"/>
              <p:cNvSpPr>
                <a:spLocks noEditPoints="1"/>
              </p:cNvSpPr>
              <p:nvPr/>
            </p:nvSpPr>
            <p:spPr bwMode="auto">
              <a:xfrm>
                <a:off x="2738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8 w 28"/>
                  <a:gd name="T3" fmla="*/ 8 h 27"/>
                  <a:gd name="T4" fmla="*/ 25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6 w 28"/>
                  <a:gd name="T13" fmla="*/ 5 h 27"/>
                  <a:gd name="T14" fmla="*/ 2 w 28"/>
                  <a:gd name="T15" fmla="*/ 8 h 27"/>
                  <a:gd name="T16" fmla="*/ 0 w 28"/>
                  <a:gd name="T17" fmla="*/ 13 h 27"/>
                  <a:gd name="T18" fmla="*/ 2 w 28"/>
                  <a:gd name="T19" fmla="*/ 19 h 27"/>
                  <a:gd name="T20" fmla="*/ 6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5 w 28"/>
                  <a:gd name="T29" fmla="*/ 24 h 27"/>
                  <a:gd name="T30" fmla="*/ 28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5 w 28"/>
                  <a:gd name="T37" fmla="*/ 19 h 27"/>
                  <a:gd name="T38" fmla="*/ 21 w 28"/>
                  <a:gd name="T39" fmla="*/ 22 h 27"/>
                  <a:gd name="T40" fmla="*/ 19 w 28"/>
                  <a:gd name="T41" fmla="*/ 24 h 27"/>
                  <a:gd name="T42" fmla="*/ 14 w 28"/>
                  <a:gd name="T43" fmla="*/ 24 h 27"/>
                  <a:gd name="T44" fmla="*/ 11 w 28"/>
                  <a:gd name="T45" fmla="*/ 24 h 27"/>
                  <a:gd name="T46" fmla="*/ 7 w 28"/>
                  <a:gd name="T47" fmla="*/ 22 h 27"/>
                  <a:gd name="T48" fmla="*/ 6 w 28"/>
                  <a:gd name="T49" fmla="*/ 19 h 27"/>
                  <a:gd name="T50" fmla="*/ 4 w 28"/>
                  <a:gd name="T51" fmla="*/ 13 h 27"/>
                  <a:gd name="T52" fmla="*/ 6 w 28"/>
                  <a:gd name="T53" fmla="*/ 10 h 27"/>
                  <a:gd name="T54" fmla="*/ 7 w 28"/>
                  <a:gd name="T55" fmla="*/ 7 h 27"/>
                  <a:gd name="T56" fmla="*/ 11 w 28"/>
                  <a:gd name="T57" fmla="*/ 5 h 27"/>
                  <a:gd name="T58" fmla="*/ 14 w 28"/>
                  <a:gd name="T59" fmla="*/ 3 h 27"/>
                  <a:gd name="T60" fmla="*/ 19 w 28"/>
                  <a:gd name="T61" fmla="*/ 5 h 27"/>
                  <a:gd name="T62" fmla="*/ 21 w 28"/>
                  <a:gd name="T63" fmla="*/ 7 h 27"/>
                  <a:gd name="T64" fmla="*/ 25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8" y="8"/>
                    </a:lnTo>
                    <a:lnTo>
                      <a:pt x="25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5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5" y="24"/>
                    </a:lnTo>
                    <a:lnTo>
                      <a:pt x="28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5" y="19"/>
                    </a:lnTo>
                    <a:lnTo>
                      <a:pt x="21" y="22"/>
                    </a:lnTo>
                    <a:lnTo>
                      <a:pt x="19" y="24"/>
                    </a:lnTo>
                    <a:lnTo>
                      <a:pt x="14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5" name="Freeform 307"/>
              <p:cNvSpPr>
                <a:spLocks noEditPoints="1"/>
              </p:cNvSpPr>
              <p:nvPr/>
            </p:nvSpPr>
            <p:spPr bwMode="auto">
              <a:xfrm>
                <a:off x="2740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4 w 24"/>
                  <a:gd name="T3" fmla="*/ 9 h 25"/>
                  <a:gd name="T4" fmla="*/ 21 w 24"/>
                  <a:gd name="T5" fmla="*/ 4 h 25"/>
                  <a:gd name="T6" fmla="*/ 17 w 24"/>
                  <a:gd name="T7" fmla="*/ 2 h 25"/>
                  <a:gd name="T8" fmla="*/ 12 w 24"/>
                  <a:gd name="T9" fmla="*/ 0 h 25"/>
                  <a:gd name="T10" fmla="*/ 9 w 24"/>
                  <a:gd name="T11" fmla="*/ 2 h 25"/>
                  <a:gd name="T12" fmla="*/ 4 w 24"/>
                  <a:gd name="T13" fmla="*/ 4 h 25"/>
                  <a:gd name="T14" fmla="*/ 2 w 24"/>
                  <a:gd name="T15" fmla="*/ 9 h 25"/>
                  <a:gd name="T16" fmla="*/ 0 w 24"/>
                  <a:gd name="T17" fmla="*/ 12 h 25"/>
                  <a:gd name="T18" fmla="*/ 2 w 24"/>
                  <a:gd name="T19" fmla="*/ 18 h 25"/>
                  <a:gd name="T20" fmla="*/ 4 w 24"/>
                  <a:gd name="T21" fmla="*/ 21 h 25"/>
                  <a:gd name="T22" fmla="*/ 9 w 24"/>
                  <a:gd name="T23" fmla="*/ 25 h 25"/>
                  <a:gd name="T24" fmla="*/ 12 w 24"/>
                  <a:gd name="T25" fmla="*/ 25 h 25"/>
                  <a:gd name="T26" fmla="*/ 17 w 24"/>
                  <a:gd name="T27" fmla="*/ 25 h 25"/>
                  <a:gd name="T28" fmla="*/ 21 w 24"/>
                  <a:gd name="T29" fmla="*/ 21 h 25"/>
                  <a:gd name="T30" fmla="*/ 24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21 w 24"/>
                  <a:gd name="T37" fmla="*/ 16 h 25"/>
                  <a:gd name="T38" fmla="*/ 19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7 w 24"/>
                  <a:gd name="T47" fmla="*/ 19 h 25"/>
                  <a:gd name="T48" fmla="*/ 5 w 24"/>
                  <a:gd name="T49" fmla="*/ 16 h 25"/>
                  <a:gd name="T50" fmla="*/ 4 w 24"/>
                  <a:gd name="T51" fmla="*/ 12 h 25"/>
                  <a:gd name="T52" fmla="*/ 5 w 24"/>
                  <a:gd name="T53" fmla="*/ 9 h 25"/>
                  <a:gd name="T54" fmla="*/ 7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9 w 24"/>
                  <a:gd name="T63" fmla="*/ 7 h 25"/>
                  <a:gd name="T64" fmla="*/ 21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4" y="9"/>
                    </a:lnTo>
                    <a:lnTo>
                      <a:pt x="21" y="4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1" y="21"/>
                    </a:lnTo>
                    <a:lnTo>
                      <a:pt x="24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5" y="16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6" name="Freeform 308"/>
              <p:cNvSpPr>
                <a:spLocks noEditPoints="1"/>
              </p:cNvSpPr>
              <p:nvPr/>
            </p:nvSpPr>
            <p:spPr bwMode="auto">
              <a:xfrm>
                <a:off x="2742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21 w 21"/>
                  <a:gd name="T3" fmla="*/ 7 h 21"/>
                  <a:gd name="T4" fmla="*/ 17 w 21"/>
                  <a:gd name="T5" fmla="*/ 4 h 21"/>
                  <a:gd name="T6" fmla="*/ 15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0 h 21"/>
                  <a:gd name="T18" fmla="*/ 2 w 21"/>
                  <a:gd name="T19" fmla="*/ 16 h 21"/>
                  <a:gd name="T20" fmla="*/ 3 w 21"/>
                  <a:gd name="T21" fmla="*/ 19 h 21"/>
                  <a:gd name="T22" fmla="*/ 7 w 21"/>
                  <a:gd name="T23" fmla="*/ 21 h 21"/>
                  <a:gd name="T24" fmla="*/ 10 w 21"/>
                  <a:gd name="T25" fmla="*/ 21 h 21"/>
                  <a:gd name="T26" fmla="*/ 15 w 21"/>
                  <a:gd name="T27" fmla="*/ 21 h 21"/>
                  <a:gd name="T28" fmla="*/ 17 w 21"/>
                  <a:gd name="T29" fmla="*/ 19 h 21"/>
                  <a:gd name="T30" fmla="*/ 21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7 h 21"/>
                  <a:gd name="T42" fmla="*/ 10 w 21"/>
                  <a:gd name="T43" fmla="*/ 17 h 21"/>
                  <a:gd name="T44" fmla="*/ 8 w 21"/>
                  <a:gd name="T45" fmla="*/ 17 h 21"/>
                  <a:gd name="T46" fmla="*/ 5 w 21"/>
                  <a:gd name="T47" fmla="*/ 16 h 21"/>
                  <a:gd name="T48" fmla="*/ 5 w 21"/>
                  <a:gd name="T49" fmla="*/ 14 h 21"/>
                  <a:gd name="T50" fmla="*/ 3 w 21"/>
                  <a:gd name="T51" fmla="*/ 10 h 21"/>
                  <a:gd name="T52" fmla="*/ 5 w 21"/>
                  <a:gd name="T53" fmla="*/ 9 h 21"/>
                  <a:gd name="T54" fmla="*/ 5 w 21"/>
                  <a:gd name="T55" fmla="*/ 7 h 21"/>
                  <a:gd name="T56" fmla="*/ 8 w 21"/>
                  <a:gd name="T57" fmla="*/ 5 h 21"/>
                  <a:gd name="T58" fmla="*/ 10 w 21"/>
                  <a:gd name="T59" fmla="*/ 4 h 21"/>
                  <a:gd name="T60" fmla="*/ 14 w 21"/>
                  <a:gd name="T61" fmla="*/ 5 h 21"/>
                  <a:gd name="T62" fmla="*/ 15 w 21"/>
                  <a:gd name="T63" fmla="*/ 7 h 21"/>
                  <a:gd name="T64" fmla="*/ 17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21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7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7" name="Freeform 309"/>
              <p:cNvSpPr>
                <a:spLocks noEditPoints="1"/>
              </p:cNvSpPr>
              <p:nvPr/>
            </p:nvSpPr>
            <p:spPr bwMode="auto">
              <a:xfrm>
                <a:off x="2744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7 w 17"/>
                  <a:gd name="T3" fmla="*/ 5 h 17"/>
                  <a:gd name="T4" fmla="*/ 15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3 w 17"/>
                  <a:gd name="T13" fmla="*/ 3 h 17"/>
                  <a:gd name="T14" fmla="*/ 1 w 17"/>
                  <a:gd name="T15" fmla="*/ 5 h 17"/>
                  <a:gd name="T16" fmla="*/ 0 w 17"/>
                  <a:gd name="T17" fmla="*/ 8 h 17"/>
                  <a:gd name="T18" fmla="*/ 1 w 17"/>
                  <a:gd name="T19" fmla="*/ 12 h 17"/>
                  <a:gd name="T20" fmla="*/ 3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5 h 17"/>
                  <a:gd name="T30" fmla="*/ 17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7" y="5"/>
                    </a:lnTo>
                    <a:lnTo>
                      <a:pt x="15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1" y="12"/>
                    </a:lnTo>
                    <a:lnTo>
                      <a:pt x="3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5"/>
                    </a:lnTo>
                    <a:lnTo>
                      <a:pt x="17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8" name="Freeform 310"/>
              <p:cNvSpPr>
                <a:spLocks noEditPoints="1"/>
              </p:cNvSpPr>
              <p:nvPr/>
            </p:nvSpPr>
            <p:spPr bwMode="auto">
              <a:xfrm>
                <a:off x="2745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2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2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9" name="Freeform 311"/>
              <p:cNvSpPr>
                <a:spLocks/>
              </p:cNvSpPr>
              <p:nvPr/>
            </p:nvSpPr>
            <p:spPr bwMode="auto">
              <a:xfrm>
                <a:off x="2747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0" name="Freeform 312"/>
              <p:cNvSpPr>
                <a:spLocks/>
              </p:cNvSpPr>
              <p:nvPr/>
            </p:nvSpPr>
            <p:spPr bwMode="auto">
              <a:xfrm>
                <a:off x="2749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1" name="Freeform 313"/>
              <p:cNvSpPr>
                <a:spLocks/>
              </p:cNvSpPr>
              <p:nvPr/>
            </p:nvSpPr>
            <p:spPr bwMode="auto">
              <a:xfrm>
                <a:off x="2750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2 w 4"/>
                  <a:gd name="T7" fmla="*/ 1 h 3"/>
                  <a:gd name="T8" fmla="*/ 0 w 4"/>
                  <a:gd name="T9" fmla="*/ 1 h 3"/>
                  <a:gd name="T10" fmla="*/ 2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2" name="Freeform 314"/>
              <p:cNvSpPr>
                <a:spLocks/>
              </p:cNvSpPr>
              <p:nvPr/>
            </p:nvSpPr>
            <p:spPr bwMode="auto">
              <a:xfrm>
                <a:off x="2731" y="3161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60 h 93"/>
                  <a:gd name="T10" fmla="*/ 42 w 42"/>
                  <a:gd name="T11" fmla="*/ 48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2 w 42"/>
                  <a:gd name="T27" fmla="*/ 36 h 93"/>
                  <a:gd name="T28" fmla="*/ 0 w 42"/>
                  <a:gd name="T29" fmla="*/ 48 h 93"/>
                  <a:gd name="T30" fmla="*/ 2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60"/>
                    </a:lnTo>
                    <a:lnTo>
                      <a:pt x="42" y="48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3" name="Freeform 315"/>
              <p:cNvSpPr>
                <a:spLocks noEditPoints="1"/>
              </p:cNvSpPr>
              <p:nvPr/>
            </p:nvSpPr>
            <p:spPr bwMode="auto">
              <a:xfrm>
                <a:off x="2659" y="3161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3 h 93"/>
                  <a:gd name="T8" fmla="*/ 9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3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2 h 93"/>
                  <a:gd name="T22" fmla="*/ 12 w 12"/>
                  <a:gd name="T23" fmla="*/ 2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2 h 93"/>
                  <a:gd name="T30" fmla="*/ 2 w 12"/>
                  <a:gd name="T31" fmla="*/ 2 h 93"/>
                  <a:gd name="T32" fmla="*/ 3 w 12"/>
                  <a:gd name="T33" fmla="*/ 2 h 93"/>
                  <a:gd name="T34" fmla="*/ 7 w 12"/>
                  <a:gd name="T35" fmla="*/ 2 h 93"/>
                  <a:gd name="T36" fmla="*/ 9 w 12"/>
                  <a:gd name="T37" fmla="*/ 2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4" name="Freeform 316"/>
              <p:cNvSpPr>
                <a:spLocks noEditPoints="1"/>
              </p:cNvSpPr>
              <p:nvPr/>
            </p:nvSpPr>
            <p:spPr bwMode="auto">
              <a:xfrm>
                <a:off x="2659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0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3 w 14"/>
                  <a:gd name="T13" fmla="*/ 91 h 93"/>
                  <a:gd name="T14" fmla="*/ 0 w 14"/>
                  <a:gd name="T15" fmla="*/ 91 h 93"/>
                  <a:gd name="T16" fmla="*/ 0 w 14"/>
                  <a:gd name="T17" fmla="*/ 93 h 93"/>
                  <a:gd name="T18" fmla="*/ 2 w 14"/>
                  <a:gd name="T19" fmla="*/ 93 h 93"/>
                  <a:gd name="T20" fmla="*/ 12 w 14"/>
                  <a:gd name="T21" fmla="*/ 3 h 93"/>
                  <a:gd name="T22" fmla="*/ 12 w 14"/>
                  <a:gd name="T23" fmla="*/ 2 h 93"/>
                  <a:gd name="T24" fmla="*/ 10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3 h 93"/>
                  <a:gd name="T32" fmla="*/ 3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2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3" y="91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2" y="3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5" name="Freeform 317"/>
              <p:cNvSpPr>
                <a:spLocks noEditPoints="1"/>
              </p:cNvSpPr>
              <p:nvPr/>
            </p:nvSpPr>
            <p:spPr bwMode="auto">
              <a:xfrm>
                <a:off x="2657" y="3163"/>
                <a:ext cx="16" cy="91"/>
              </a:xfrm>
              <a:custGeom>
                <a:avLst/>
                <a:gdLst>
                  <a:gd name="T0" fmla="*/ 14 w 16"/>
                  <a:gd name="T1" fmla="*/ 0 h 91"/>
                  <a:gd name="T2" fmla="*/ 11 w 16"/>
                  <a:gd name="T3" fmla="*/ 0 h 91"/>
                  <a:gd name="T4" fmla="*/ 9 w 16"/>
                  <a:gd name="T5" fmla="*/ 0 h 91"/>
                  <a:gd name="T6" fmla="*/ 5 w 16"/>
                  <a:gd name="T7" fmla="*/ 0 h 91"/>
                  <a:gd name="T8" fmla="*/ 4 w 16"/>
                  <a:gd name="T9" fmla="*/ 0 h 91"/>
                  <a:gd name="T10" fmla="*/ 2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9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4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9 w 16"/>
                  <a:gd name="T31" fmla="*/ 91 h 91"/>
                  <a:gd name="T32" fmla="*/ 11 w 16"/>
                  <a:gd name="T33" fmla="*/ 91 h 91"/>
                  <a:gd name="T34" fmla="*/ 14 w 16"/>
                  <a:gd name="T35" fmla="*/ 91 h 91"/>
                  <a:gd name="T36" fmla="*/ 16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9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2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4" y="0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4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9" y="91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6" name="Freeform 318"/>
              <p:cNvSpPr>
                <a:spLocks noEditPoints="1"/>
              </p:cNvSpPr>
              <p:nvPr/>
            </p:nvSpPr>
            <p:spPr bwMode="auto">
              <a:xfrm>
                <a:off x="2656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3 w 19"/>
                  <a:gd name="T3" fmla="*/ 0 h 88"/>
                  <a:gd name="T4" fmla="*/ 10 w 19"/>
                  <a:gd name="T5" fmla="*/ 0 h 88"/>
                  <a:gd name="T6" fmla="*/ 6 w 19"/>
                  <a:gd name="T7" fmla="*/ 0 h 88"/>
                  <a:gd name="T8" fmla="*/ 3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3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3 w 19"/>
                  <a:gd name="T27" fmla="*/ 88 h 88"/>
                  <a:gd name="T28" fmla="*/ 6 w 19"/>
                  <a:gd name="T29" fmla="*/ 88 h 88"/>
                  <a:gd name="T30" fmla="*/ 10 w 19"/>
                  <a:gd name="T31" fmla="*/ 88 h 88"/>
                  <a:gd name="T32" fmla="*/ 13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3 h 88"/>
                  <a:gd name="T48" fmla="*/ 1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3" y="88"/>
                    </a:moveTo>
                    <a:lnTo>
                      <a:pt x="6" y="88"/>
                    </a:lnTo>
                    <a:lnTo>
                      <a:pt x="10" y="88"/>
                    </a:lnTo>
                    <a:lnTo>
                      <a:pt x="13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3"/>
                    </a:lnTo>
                    <a:lnTo>
                      <a:pt x="1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7" name="Freeform 319"/>
              <p:cNvSpPr>
                <a:spLocks noEditPoints="1"/>
              </p:cNvSpPr>
              <p:nvPr/>
            </p:nvSpPr>
            <p:spPr bwMode="auto">
              <a:xfrm>
                <a:off x="2656" y="3166"/>
                <a:ext cx="20" cy="85"/>
              </a:xfrm>
              <a:custGeom>
                <a:avLst/>
                <a:gdLst>
                  <a:gd name="T0" fmla="*/ 17 w 20"/>
                  <a:gd name="T1" fmla="*/ 0 h 85"/>
                  <a:gd name="T2" fmla="*/ 13 w 20"/>
                  <a:gd name="T3" fmla="*/ 0 h 85"/>
                  <a:gd name="T4" fmla="*/ 10 w 20"/>
                  <a:gd name="T5" fmla="*/ 0 h 85"/>
                  <a:gd name="T6" fmla="*/ 5 w 20"/>
                  <a:gd name="T7" fmla="*/ 0 h 85"/>
                  <a:gd name="T8" fmla="*/ 1 w 20"/>
                  <a:gd name="T9" fmla="*/ 0 h 85"/>
                  <a:gd name="T10" fmla="*/ 0 w 20"/>
                  <a:gd name="T11" fmla="*/ 2 h 85"/>
                  <a:gd name="T12" fmla="*/ 0 w 20"/>
                  <a:gd name="T13" fmla="*/ 3 h 85"/>
                  <a:gd name="T14" fmla="*/ 5 w 20"/>
                  <a:gd name="T15" fmla="*/ 3 h 85"/>
                  <a:gd name="T16" fmla="*/ 10 w 20"/>
                  <a:gd name="T17" fmla="*/ 3 h 85"/>
                  <a:gd name="T18" fmla="*/ 15 w 20"/>
                  <a:gd name="T19" fmla="*/ 3 h 85"/>
                  <a:gd name="T20" fmla="*/ 20 w 20"/>
                  <a:gd name="T21" fmla="*/ 3 h 85"/>
                  <a:gd name="T22" fmla="*/ 19 w 20"/>
                  <a:gd name="T23" fmla="*/ 2 h 85"/>
                  <a:gd name="T24" fmla="*/ 17 w 20"/>
                  <a:gd name="T25" fmla="*/ 0 h 85"/>
                  <a:gd name="T26" fmla="*/ 1 w 20"/>
                  <a:gd name="T27" fmla="*/ 85 h 85"/>
                  <a:gd name="T28" fmla="*/ 5 w 20"/>
                  <a:gd name="T29" fmla="*/ 85 h 85"/>
                  <a:gd name="T30" fmla="*/ 10 w 20"/>
                  <a:gd name="T31" fmla="*/ 85 h 85"/>
                  <a:gd name="T32" fmla="*/ 13 w 20"/>
                  <a:gd name="T33" fmla="*/ 85 h 85"/>
                  <a:gd name="T34" fmla="*/ 17 w 20"/>
                  <a:gd name="T35" fmla="*/ 85 h 85"/>
                  <a:gd name="T36" fmla="*/ 19 w 20"/>
                  <a:gd name="T37" fmla="*/ 81 h 85"/>
                  <a:gd name="T38" fmla="*/ 20 w 20"/>
                  <a:gd name="T39" fmla="*/ 79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79 h 85"/>
                  <a:gd name="T48" fmla="*/ 0 w 20"/>
                  <a:gd name="T49" fmla="*/ 81 h 85"/>
                  <a:gd name="T50" fmla="*/ 1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7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1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3" y="85"/>
                    </a:lnTo>
                    <a:lnTo>
                      <a:pt x="17" y="85"/>
                    </a:lnTo>
                    <a:lnTo>
                      <a:pt x="19" y="81"/>
                    </a:lnTo>
                    <a:lnTo>
                      <a:pt x="20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8" name="Freeform 320"/>
              <p:cNvSpPr>
                <a:spLocks noEditPoints="1"/>
              </p:cNvSpPr>
              <p:nvPr/>
            </p:nvSpPr>
            <p:spPr bwMode="auto">
              <a:xfrm>
                <a:off x="2654" y="3168"/>
                <a:ext cx="22" cy="81"/>
              </a:xfrm>
              <a:custGeom>
                <a:avLst/>
                <a:gdLst>
                  <a:gd name="T0" fmla="*/ 21 w 22"/>
                  <a:gd name="T1" fmla="*/ 0 h 81"/>
                  <a:gd name="T2" fmla="*/ 15 w 22"/>
                  <a:gd name="T3" fmla="*/ 0 h 81"/>
                  <a:gd name="T4" fmla="*/ 12 w 22"/>
                  <a:gd name="T5" fmla="*/ 0 h 81"/>
                  <a:gd name="T6" fmla="*/ 7 w 22"/>
                  <a:gd name="T7" fmla="*/ 0 h 81"/>
                  <a:gd name="T8" fmla="*/ 2 w 22"/>
                  <a:gd name="T9" fmla="*/ 0 h 81"/>
                  <a:gd name="T10" fmla="*/ 2 w 22"/>
                  <a:gd name="T11" fmla="*/ 1 h 81"/>
                  <a:gd name="T12" fmla="*/ 0 w 22"/>
                  <a:gd name="T13" fmla="*/ 5 h 81"/>
                  <a:gd name="T14" fmla="*/ 5 w 22"/>
                  <a:gd name="T15" fmla="*/ 3 h 81"/>
                  <a:gd name="T16" fmla="*/ 12 w 22"/>
                  <a:gd name="T17" fmla="*/ 3 h 81"/>
                  <a:gd name="T18" fmla="*/ 17 w 22"/>
                  <a:gd name="T19" fmla="*/ 3 h 81"/>
                  <a:gd name="T20" fmla="*/ 22 w 22"/>
                  <a:gd name="T21" fmla="*/ 5 h 81"/>
                  <a:gd name="T22" fmla="*/ 22 w 22"/>
                  <a:gd name="T23" fmla="*/ 1 h 81"/>
                  <a:gd name="T24" fmla="*/ 21 w 22"/>
                  <a:gd name="T25" fmla="*/ 0 h 81"/>
                  <a:gd name="T26" fmla="*/ 2 w 22"/>
                  <a:gd name="T27" fmla="*/ 79 h 81"/>
                  <a:gd name="T28" fmla="*/ 7 w 22"/>
                  <a:gd name="T29" fmla="*/ 81 h 81"/>
                  <a:gd name="T30" fmla="*/ 12 w 22"/>
                  <a:gd name="T31" fmla="*/ 81 h 81"/>
                  <a:gd name="T32" fmla="*/ 15 w 22"/>
                  <a:gd name="T33" fmla="*/ 81 h 81"/>
                  <a:gd name="T34" fmla="*/ 21 w 22"/>
                  <a:gd name="T35" fmla="*/ 79 h 81"/>
                  <a:gd name="T36" fmla="*/ 22 w 22"/>
                  <a:gd name="T37" fmla="*/ 77 h 81"/>
                  <a:gd name="T38" fmla="*/ 22 w 22"/>
                  <a:gd name="T39" fmla="*/ 76 h 81"/>
                  <a:gd name="T40" fmla="*/ 17 w 22"/>
                  <a:gd name="T41" fmla="*/ 77 h 81"/>
                  <a:gd name="T42" fmla="*/ 12 w 22"/>
                  <a:gd name="T43" fmla="*/ 77 h 81"/>
                  <a:gd name="T44" fmla="*/ 5 w 22"/>
                  <a:gd name="T45" fmla="*/ 77 h 81"/>
                  <a:gd name="T46" fmla="*/ 0 w 22"/>
                  <a:gd name="T47" fmla="*/ 76 h 81"/>
                  <a:gd name="T48" fmla="*/ 2 w 22"/>
                  <a:gd name="T49" fmla="*/ 77 h 81"/>
                  <a:gd name="T50" fmla="*/ 2 w 22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1"/>
                  <a:gd name="T80" fmla="*/ 22 w 22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1">
                    <a:moveTo>
                      <a:pt x="21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1"/>
                    </a:lnTo>
                    <a:lnTo>
                      <a:pt x="21" y="0"/>
                    </a:lnTo>
                    <a:close/>
                    <a:moveTo>
                      <a:pt x="2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5" y="81"/>
                    </a:lnTo>
                    <a:lnTo>
                      <a:pt x="21" y="79"/>
                    </a:lnTo>
                    <a:lnTo>
                      <a:pt x="22" y="77"/>
                    </a:lnTo>
                    <a:lnTo>
                      <a:pt x="22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9" name="Freeform 321"/>
              <p:cNvSpPr>
                <a:spLocks noEditPoints="1"/>
              </p:cNvSpPr>
              <p:nvPr/>
            </p:nvSpPr>
            <p:spPr bwMode="auto">
              <a:xfrm>
                <a:off x="2652" y="3169"/>
                <a:ext cx="26" cy="78"/>
              </a:xfrm>
              <a:custGeom>
                <a:avLst/>
                <a:gdLst>
                  <a:gd name="T0" fmla="*/ 24 w 26"/>
                  <a:gd name="T1" fmla="*/ 0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0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4 w 26"/>
                  <a:gd name="T23" fmla="*/ 4 h 78"/>
                  <a:gd name="T24" fmla="*/ 24 w 26"/>
                  <a:gd name="T25" fmla="*/ 0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4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4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0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0" name="Freeform 322"/>
              <p:cNvSpPr>
                <a:spLocks noEditPoints="1"/>
              </p:cNvSpPr>
              <p:nvPr/>
            </p:nvSpPr>
            <p:spPr bwMode="auto">
              <a:xfrm>
                <a:off x="2652" y="3171"/>
                <a:ext cx="28" cy="74"/>
              </a:xfrm>
              <a:custGeom>
                <a:avLst/>
                <a:gdLst>
                  <a:gd name="T0" fmla="*/ 24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6 w 28"/>
                  <a:gd name="T21" fmla="*/ 5 h 74"/>
                  <a:gd name="T22" fmla="*/ 26 w 28"/>
                  <a:gd name="T23" fmla="*/ 4 h 74"/>
                  <a:gd name="T24" fmla="*/ 24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4 w 28"/>
                  <a:gd name="T35" fmla="*/ 73 h 74"/>
                  <a:gd name="T36" fmla="*/ 26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5 w 28"/>
                  <a:gd name="T45" fmla="*/ 71 h 74"/>
                  <a:gd name="T46" fmla="*/ 0 w 28"/>
                  <a:gd name="T47" fmla="*/ 67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26" y="4"/>
                    </a:lnTo>
                    <a:lnTo>
                      <a:pt x="24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4" y="73"/>
                    </a:lnTo>
                    <a:lnTo>
                      <a:pt x="26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5" y="71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1" name="Freeform 323"/>
              <p:cNvSpPr>
                <a:spLocks noEditPoints="1"/>
              </p:cNvSpPr>
              <p:nvPr/>
            </p:nvSpPr>
            <p:spPr bwMode="auto">
              <a:xfrm>
                <a:off x="2650" y="3173"/>
                <a:ext cx="30" cy="71"/>
              </a:xfrm>
              <a:custGeom>
                <a:avLst/>
                <a:gdLst>
                  <a:gd name="T0" fmla="*/ 28 w 30"/>
                  <a:gd name="T1" fmla="*/ 2 h 71"/>
                  <a:gd name="T2" fmla="*/ 21 w 30"/>
                  <a:gd name="T3" fmla="*/ 0 h 71"/>
                  <a:gd name="T4" fmla="*/ 16 w 30"/>
                  <a:gd name="T5" fmla="*/ 0 h 71"/>
                  <a:gd name="T6" fmla="*/ 9 w 30"/>
                  <a:gd name="T7" fmla="*/ 0 h 71"/>
                  <a:gd name="T8" fmla="*/ 4 w 30"/>
                  <a:gd name="T9" fmla="*/ 2 h 71"/>
                  <a:gd name="T10" fmla="*/ 2 w 30"/>
                  <a:gd name="T11" fmla="*/ 3 h 71"/>
                  <a:gd name="T12" fmla="*/ 0 w 30"/>
                  <a:gd name="T13" fmla="*/ 7 h 71"/>
                  <a:gd name="T14" fmla="*/ 7 w 30"/>
                  <a:gd name="T15" fmla="*/ 3 h 71"/>
                  <a:gd name="T16" fmla="*/ 16 w 30"/>
                  <a:gd name="T17" fmla="*/ 3 h 71"/>
                  <a:gd name="T18" fmla="*/ 23 w 30"/>
                  <a:gd name="T19" fmla="*/ 3 h 71"/>
                  <a:gd name="T20" fmla="*/ 30 w 30"/>
                  <a:gd name="T21" fmla="*/ 7 h 71"/>
                  <a:gd name="T22" fmla="*/ 28 w 30"/>
                  <a:gd name="T23" fmla="*/ 3 h 71"/>
                  <a:gd name="T24" fmla="*/ 28 w 30"/>
                  <a:gd name="T25" fmla="*/ 2 h 71"/>
                  <a:gd name="T26" fmla="*/ 2 w 30"/>
                  <a:gd name="T27" fmla="*/ 69 h 71"/>
                  <a:gd name="T28" fmla="*/ 9 w 30"/>
                  <a:gd name="T29" fmla="*/ 71 h 71"/>
                  <a:gd name="T30" fmla="*/ 16 w 30"/>
                  <a:gd name="T31" fmla="*/ 71 h 71"/>
                  <a:gd name="T32" fmla="*/ 23 w 30"/>
                  <a:gd name="T33" fmla="*/ 71 h 71"/>
                  <a:gd name="T34" fmla="*/ 28 w 30"/>
                  <a:gd name="T35" fmla="*/ 69 h 71"/>
                  <a:gd name="T36" fmla="*/ 30 w 30"/>
                  <a:gd name="T37" fmla="*/ 65 h 71"/>
                  <a:gd name="T38" fmla="*/ 30 w 30"/>
                  <a:gd name="T39" fmla="*/ 64 h 71"/>
                  <a:gd name="T40" fmla="*/ 23 w 30"/>
                  <a:gd name="T41" fmla="*/ 67 h 71"/>
                  <a:gd name="T42" fmla="*/ 16 w 30"/>
                  <a:gd name="T43" fmla="*/ 67 h 71"/>
                  <a:gd name="T44" fmla="*/ 7 w 30"/>
                  <a:gd name="T45" fmla="*/ 67 h 71"/>
                  <a:gd name="T46" fmla="*/ 0 w 30"/>
                  <a:gd name="T47" fmla="*/ 64 h 71"/>
                  <a:gd name="T48" fmla="*/ 2 w 30"/>
                  <a:gd name="T49" fmla="*/ 65 h 71"/>
                  <a:gd name="T50" fmla="*/ 2 w 30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28" y="2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6" y="3"/>
                    </a:lnTo>
                    <a:lnTo>
                      <a:pt x="23" y="3"/>
                    </a:lnTo>
                    <a:lnTo>
                      <a:pt x="30" y="7"/>
                    </a:lnTo>
                    <a:lnTo>
                      <a:pt x="28" y="3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1"/>
                    </a:lnTo>
                    <a:lnTo>
                      <a:pt x="23" y="71"/>
                    </a:lnTo>
                    <a:lnTo>
                      <a:pt x="28" y="69"/>
                    </a:lnTo>
                    <a:lnTo>
                      <a:pt x="30" y="65"/>
                    </a:lnTo>
                    <a:lnTo>
                      <a:pt x="30" y="64"/>
                    </a:lnTo>
                    <a:lnTo>
                      <a:pt x="23" y="67"/>
                    </a:lnTo>
                    <a:lnTo>
                      <a:pt x="16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2" name="Freeform 324"/>
              <p:cNvSpPr>
                <a:spLocks noEditPoints="1"/>
              </p:cNvSpPr>
              <p:nvPr/>
            </p:nvSpPr>
            <p:spPr bwMode="auto">
              <a:xfrm>
                <a:off x="2649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4 w 32"/>
                  <a:gd name="T3" fmla="*/ 0 h 67"/>
                  <a:gd name="T4" fmla="*/ 17 w 32"/>
                  <a:gd name="T5" fmla="*/ 0 h 67"/>
                  <a:gd name="T6" fmla="*/ 10 w 32"/>
                  <a:gd name="T7" fmla="*/ 0 h 67"/>
                  <a:gd name="T8" fmla="*/ 3 w 32"/>
                  <a:gd name="T9" fmla="*/ 1 h 67"/>
                  <a:gd name="T10" fmla="*/ 1 w 32"/>
                  <a:gd name="T11" fmla="*/ 5 h 67"/>
                  <a:gd name="T12" fmla="*/ 1 w 32"/>
                  <a:gd name="T13" fmla="*/ 7 h 67"/>
                  <a:gd name="T14" fmla="*/ 8 w 32"/>
                  <a:gd name="T15" fmla="*/ 3 h 67"/>
                  <a:gd name="T16" fmla="*/ 17 w 32"/>
                  <a:gd name="T17" fmla="*/ 3 h 67"/>
                  <a:gd name="T18" fmla="*/ 24 w 32"/>
                  <a:gd name="T19" fmla="*/ 3 h 67"/>
                  <a:gd name="T20" fmla="*/ 32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3 w 32"/>
                  <a:gd name="T27" fmla="*/ 63 h 67"/>
                  <a:gd name="T28" fmla="*/ 8 w 32"/>
                  <a:gd name="T29" fmla="*/ 67 h 67"/>
                  <a:gd name="T30" fmla="*/ 17 w 32"/>
                  <a:gd name="T31" fmla="*/ 67 h 67"/>
                  <a:gd name="T32" fmla="*/ 24 w 32"/>
                  <a:gd name="T33" fmla="*/ 67 h 67"/>
                  <a:gd name="T34" fmla="*/ 31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6 w 32"/>
                  <a:gd name="T41" fmla="*/ 62 h 67"/>
                  <a:gd name="T42" fmla="*/ 17 w 32"/>
                  <a:gd name="T43" fmla="*/ 63 h 67"/>
                  <a:gd name="T44" fmla="*/ 8 w 32"/>
                  <a:gd name="T45" fmla="*/ 62 h 67"/>
                  <a:gd name="T46" fmla="*/ 0 w 32"/>
                  <a:gd name="T47" fmla="*/ 58 h 67"/>
                  <a:gd name="T48" fmla="*/ 1 w 32"/>
                  <a:gd name="T49" fmla="*/ 62 h 67"/>
                  <a:gd name="T50" fmla="*/ 3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2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3" y="63"/>
                    </a:moveTo>
                    <a:lnTo>
                      <a:pt x="8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6" y="62"/>
                    </a:lnTo>
                    <a:lnTo>
                      <a:pt x="17" y="63"/>
                    </a:lnTo>
                    <a:lnTo>
                      <a:pt x="8" y="62"/>
                    </a:lnTo>
                    <a:lnTo>
                      <a:pt x="0" y="58"/>
                    </a:lnTo>
                    <a:lnTo>
                      <a:pt x="1" y="62"/>
                    </a:lnTo>
                    <a:lnTo>
                      <a:pt x="3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3" name="Freeform 325"/>
              <p:cNvSpPr>
                <a:spLocks noEditPoints="1"/>
              </p:cNvSpPr>
              <p:nvPr/>
            </p:nvSpPr>
            <p:spPr bwMode="auto">
              <a:xfrm>
                <a:off x="2649" y="3176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8 w 34"/>
                  <a:gd name="T7" fmla="*/ 0 h 64"/>
                  <a:gd name="T8" fmla="*/ 1 w 34"/>
                  <a:gd name="T9" fmla="*/ 4 h 64"/>
                  <a:gd name="T10" fmla="*/ 1 w 34"/>
                  <a:gd name="T11" fmla="*/ 6 h 64"/>
                  <a:gd name="T12" fmla="*/ 0 w 34"/>
                  <a:gd name="T13" fmla="*/ 9 h 64"/>
                  <a:gd name="T14" fmla="*/ 8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2 w 34"/>
                  <a:gd name="T21" fmla="*/ 9 h 64"/>
                  <a:gd name="T22" fmla="*/ 32 w 34"/>
                  <a:gd name="T23" fmla="*/ 6 h 64"/>
                  <a:gd name="T24" fmla="*/ 31 w 34"/>
                  <a:gd name="T25" fmla="*/ 4 h 64"/>
                  <a:gd name="T26" fmla="*/ 1 w 34"/>
                  <a:gd name="T27" fmla="*/ 61 h 64"/>
                  <a:gd name="T28" fmla="*/ 8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1 w 34"/>
                  <a:gd name="T35" fmla="*/ 61 h 64"/>
                  <a:gd name="T36" fmla="*/ 32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7 h 64"/>
                  <a:gd name="T50" fmla="*/ 1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2" y="9"/>
                    </a:lnTo>
                    <a:lnTo>
                      <a:pt x="32" y="6"/>
                    </a:lnTo>
                    <a:lnTo>
                      <a:pt x="31" y="4"/>
                    </a:lnTo>
                    <a:close/>
                    <a:moveTo>
                      <a:pt x="1" y="61"/>
                    </a:moveTo>
                    <a:lnTo>
                      <a:pt x="8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1" y="61"/>
                    </a:lnTo>
                    <a:lnTo>
                      <a:pt x="32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1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4" name="Freeform 326"/>
              <p:cNvSpPr>
                <a:spLocks noEditPoints="1"/>
              </p:cNvSpPr>
              <p:nvPr/>
            </p:nvSpPr>
            <p:spPr bwMode="auto">
              <a:xfrm>
                <a:off x="2647" y="3178"/>
                <a:ext cx="36" cy="60"/>
              </a:xfrm>
              <a:custGeom>
                <a:avLst/>
                <a:gdLst>
                  <a:gd name="T0" fmla="*/ 34 w 36"/>
                  <a:gd name="T1" fmla="*/ 4 h 60"/>
                  <a:gd name="T2" fmla="*/ 26 w 36"/>
                  <a:gd name="T3" fmla="*/ 0 h 60"/>
                  <a:gd name="T4" fmla="*/ 19 w 36"/>
                  <a:gd name="T5" fmla="*/ 0 h 60"/>
                  <a:gd name="T6" fmla="*/ 10 w 36"/>
                  <a:gd name="T7" fmla="*/ 0 h 60"/>
                  <a:gd name="T8" fmla="*/ 3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4 w 36"/>
                  <a:gd name="T23" fmla="*/ 7 h 60"/>
                  <a:gd name="T24" fmla="*/ 34 w 36"/>
                  <a:gd name="T25" fmla="*/ 4 h 60"/>
                  <a:gd name="T26" fmla="*/ 2 w 36"/>
                  <a:gd name="T27" fmla="*/ 55 h 60"/>
                  <a:gd name="T28" fmla="*/ 10 w 36"/>
                  <a:gd name="T29" fmla="*/ 59 h 60"/>
                  <a:gd name="T30" fmla="*/ 19 w 36"/>
                  <a:gd name="T31" fmla="*/ 60 h 60"/>
                  <a:gd name="T32" fmla="*/ 28 w 36"/>
                  <a:gd name="T33" fmla="*/ 59 h 60"/>
                  <a:gd name="T34" fmla="*/ 34 w 36"/>
                  <a:gd name="T35" fmla="*/ 55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4" y="4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4" y="7"/>
                    </a:lnTo>
                    <a:lnTo>
                      <a:pt x="34" y="4"/>
                    </a:lnTo>
                    <a:close/>
                    <a:moveTo>
                      <a:pt x="2" y="55"/>
                    </a:moveTo>
                    <a:lnTo>
                      <a:pt x="10" y="59"/>
                    </a:lnTo>
                    <a:lnTo>
                      <a:pt x="19" y="60"/>
                    </a:lnTo>
                    <a:lnTo>
                      <a:pt x="28" y="59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5" name="Freeform 327"/>
              <p:cNvSpPr>
                <a:spLocks noEditPoints="1"/>
              </p:cNvSpPr>
              <p:nvPr/>
            </p:nvSpPr>
            <p:spPr bwMode="auto">
              <a:xfrm>
                <a:off x="2647" y="3180"/>
                <a:ext cx="38" cy="57"/>
              </a:xfrm>
              <a:custGeom>
                <a:avLst/>
                <a:gdLst>
                  <a:gd name="T0" fmla="*/ 34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3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7 h 57"/>
                  <a:gd name="T32" fmla="*/ 34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3 w 38"/>
                  <a:gd name="T49" fmla="*/ 48 h 57"/>
                  <a:gd name="T50" fmla="*/ 29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2 w 38"/>
                  <a:gd name="T57" fmla="*/ 53 h 57"/>
                  <a:gd name="T58" fmla="*/ 9 w 38"/>
                  <a:gd name="T59" fmla="*/ 52 h 57"/>
                  <a:gd name="T60" fmla="*/ 3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4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3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4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3" y="48"/>
                    </a:lnTo>
                    <a:lnTo>
                      <a:pt x="29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2" y="53"/>
                    </a:lnTo>
                    <a:lnTo>
                      <a:pt x="9" y="52"/>
                    </a:lnTo>
                    <a:lnTo>
                      <a:pt x="3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6" name="Freeform 328"/>
              <p:cNvSpPr>
                <a:spLocks noEditPoints="1"/>
              </p:cNvSpPr>
              <p:nvPr/>
            </p:nvSpPr>
            <p:spPr bwMode="auto">
              <a:xfrm>
                <a:off x="2645" y="3182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5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6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6 w 40"/>
                  <a:gd name="T57" fmla="*/ 44 h 53"/>
                  <a:gd name="T58" fmla="*/ 31 w 40"/>
                  <a:gd name="T59" fmla="*/ 46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6 h 53"/>
                  <a:gd name="T68" fmla="*/ 4 w 40"/>
                  <a:gd name="T69" fmla="*/ 44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6" y="44"/>
                    </a:lnTo>
                    <a:lnTo>
                      <a:pt x="31" y="46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6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7" name="Freeform 329"/>
              <p:cNvSpPr>
                <a:spLocks noEditPoints="1"/>
              </p:cNvSpPr>
              <p:nvPr/>
            </p:nvSpPr>
            <p:spPr bwMode="auto">
              <a:xfrm>
                <a:off x="2645" y="3183"/>
                <a:ext cx="42" cy="50"/>
              </a:xfrm>
              <a:custGeom>
                <a:avLst/>
                <a:gdLst>
                  <a:gd name="T0" fmla="*/ 38 w 42"/>
                  <a:gd name="T1" fmla="*/ 7 h 50"/>
                  <a:gd name="T2" fmla="*/ 35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5 w 42"/>
                  <a:gd name="T15" fmla="*/ 4 h 50"/>
                  <a:gd name="T16" fmla="*/ 2 w 42"/>
                  <a:gd name="T17" fmla="*/ 7 h 50"/>
                  <a:gd name="T18" fmla="*/ 0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6 w 42"/>
                  <a:gd name="T31" fmla="*/ 4 h 50"/>
                  <a:gd name="T32" fmla="*/ 33 w 42"/>
                  <a:gd name="T33" fmla="*/ 7 h 50"/>
                  <a:gd name="T34" fmla="*/ 36 w 42"/>
                  <a:gd name="T35" fmla="*/ 11 h 50"/>
                  <a:gd name="T36" fmla="*/ 40 w 42"/>
                  <a:gd name="T37" fmla="*/ 16 h 50"/>
                  <a:gd name="T38" fmla="*/ 40 w 42"/>
                  <a:gd name="T39" fmla="*/ 12 h 50"/>
                  <a:gd name="T40" fmla="*/ 38 w 42"/>
                  <a:gd name="T41" fmla="*/ 7 h 50"/>
                  <a:gd name="T42" fmla="*/ 2 w 42"/>
                  <a:gd name="T43" fmla="*/ 42 h 50"/>
                  <a:gd name="T44" fmla="*/ 5 w 42"/>
                  <a:gd name="T45" fmla="*/ 45 h 50"/>
                  <a:gd name="T46" fmla="*/ 11 w 42"/>
                  <a:gd name="T47" fmla="*/ 49 h 50"/>
                  <a:gd name="T48" fmla="*/ 14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1 w 42"/>
                  <a:gd name="T55" fmla="*/ 49 h 50"/>
                  <a:gd name="T56" fmla="*/ 35 w 42"/>
                  <a:gd name="T57" fmla="*/ 45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7 w 42"/>
                  <a:gd name="T75" fmla="*/ 43 h 50"/>
                  <a:gd name="T76" fmla="*/ 4 w 42"/>
                  <a:gd name="T77" fmla="*/ 38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38" y="7"/>
                    </a:moveTo>
                    <a:lnTo>
                      <a:pt x="35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3" y="7"/>
                    </a:lnTo>
                    <a:lnTo>
                      <a:pt x="36" y="11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38" y="7"/>
                    </a:lnTo>
                    <a:close/>
                    <a:moveTo>
                      <a:pt x="2" y="42"/>
                    </a:moveTo>
                    <a:lnTo>
                      <a:pt x="5" y="45"/>
                    </a:lnTo>
                    <a:lnTo>
                      <a:pt x="11" y="49"/>
                    </a:lnTo>
                    <a:lnTo>
                      <a:pt x="14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1" y="49"/>
                    </a:lnTo>
                    <a:lnTo>
                      <a:pt x="35" y="45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7" y="43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8" name="Freeform 330"/>
              <p:cNvSpPr>
                <a:spLocks noEditPoints="1"/>
              </p:cNvSpPr>
              <p:nvPr/>
            </p:nvSpPr>
            <p:spPr bwMode="auto">
              <a:xfrm>
                <a:off x="2645" y="3185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6 w 42"/>
                  <a:gd name="T3" fmla="*/ 5 h 47"/>
                  <a:gd name="T4" fmla="*/ 31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4 w 42"/>
                  <a:gd name="T11" fmla="*/ 0 h 47"/>
                  <a:gd name="T12" fmla="*/ 9 w 42"/>
                  <a:gd name="T13" fmla="*/ 2 h 47"/>
                  <a:gd name="T14" fmla="*/ 5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0 w 42"/>
                  <a:gd name="T21" fmla="*/ 36 h 47"/>
                  <a:gd name="T22" fmla="*/ 4 w 42"/>
                  <a:gd name="T23" fmla="*/ 41 h 47"/>
                  <a:gd name="T24" fmla="*/ 9 w 42"/>
                  <a:gd name="T25" fmla="*/ 43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1 w 42"/>
                  <a:gd name="T33" fmla="*/ 43 h 47"/>
                  <a:gd name="T34" fmla="*/ 36 w 42"/>
                  <a:gd name="T35" fmla="*/ 41 h 47"/>
                  <a:gd name="T36" fmla="*/ 40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2 h 47"/>
                  <a:gd name="T44" fmla="*/ 40 w 42"/>
                  <a:gd name="T45" fmla="*/ 31 h 47"/>
                  <a:gd name="T46" fmla="*/ 35 w 42"/>
                  <a:gd name="T47" fmla="*/ 38 h 47"/>
                  <a:gd name="T48" fmla="*/ 28 w 42"/>
                  <a:gd name="T49" fmla="*/ 41 h 47"/>
                  <a:gd name="T50" fmla="*/ 21 w 42"/>
                  <a:gd name="T51" fmla="*/ 43 h 47"/>
                  <a:gd name="T52" fmla="*/ 12 w 42"/>
                  <a:gd name="T53" fmla="*/ 41 h 47"/>
                  <a:gd name="T54" fmla="*/ 5 w 42"/>
                  <a:gd name="T55" fmla="*/ 38 h 47"/>
                  <a:gd name="T56" fmla="*/ 2 w 42"/>
                  <a:gd name="T57" fmla="*/ 31 h 47"/>
                  <a:gd name="T58" fmla="*/ 0 w 42"/>
                  <a:gd name="T59" fmla="*/ 22 h 47"/>
                  <a:gd name="T60" fmla="*/ 2 w 42"/>
                  <a:gd name="T61" fmla="*/ 16 h 47"/>
                  <a:gd name="T62" fmla="*/ 5 w 42"/>
                  <a:gd name="T63" fmla="*/ 9 h 47"/>
                  <a:gd name="T64" fmla="*/ 12 w 42"/>
                  <a:gd name="T65" fmla="*/ 3 h 47"/>
                  <a:gd name="T66" fmla="*/ 21 w 42"/>
                  <a:gd name="T67" fmla="*/ 2 h 47"/>
                  <a:gd name="T68" fmla="*/ 28 w 42"/>
                  <a:gd name="T69" fmla="*/ 3 h 47"/>
                  <a:gd name="T70" fmla="*/ 35 w 42"/>
                  <a:gd name="T71" fmla="*/ 9 h 47"/>
                  <a:gd name="T72" fmla="*/ 40 w 42"/>
                  <a:gd name="T73" fmla="*/ 16 h 47"/>
                  <a:gd name="T74" fmla="*/ 42 w 42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4" y="41"/>
                    </a:lnTo>
                    <a:lnTo>
                      <a:pt x="9" y="43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1" y="43"/>
                    </a:lnTo>
                    <a:lnTo>
                      <a:pt x="36" y="41"/>
                    </a:lnTo>
                    <a:lnTo>
                      <a:pt x="40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2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1"/>
                    </a:lnTo>
                    <a:lnTo>
                      <a:pt x="21" y="43"/>
                    </a:lnTo>
                    <a:lnTo>
                      <a:pt x="12" y="41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5" y="9"/>
                    </a:lnTo>
                    <a:lnTo>
                      <a:pt x="12" y="3"/>
                    </a:lnTo>
                    <a:lnTo>
                      <a:pt x="21" y="2"/>
                    </a:lnTo>
                    <a:lnTo>
                      <a:pt x="28" y="3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9" name="Freeform 331"/>
              <p:cNvSpPr>
                <a:spLocks noEditPoints="1"/>
              </p:cNvSpPr>
              <p:nvPr/>
            </p:nvSpPr>
            <p:spPr bwMode="auto">
              <a:xfrm>
                <a:off x="2645" y="3187"/>
                <a:ext cx="42" cy="43"/>
              </a:xfrm>
              <a:custGeom>
                <a:avLst/>
                <a:gdLst>
                  <a:gd name="T0" fmla="*/ 40 w 42"/>
                  <a:gd name="T1" fmla="*/ 12 h 43"/>
                  <a:gd name="T2" fmla="*/ 36 w 42"/>
                  <a:gd name="T3" fmla="*/ 7 h 43"/>
                  <a:gd name="T4" fmla="*/ 33 w 42"/>
                  <a:gd name="T5" fmla="*/ 3 h 43"/>
                  <a:gd name="T6" fmla="*/ 26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4 h 43"/>
                  <a:gd name="T24" fmla="*/ 7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0 h 43"/>
                  <a:gd name="T40" fmla="*/ 40 w 42"/>
                  <a:gd name="T41" fmla="*/ 12 h 43"/>
                  <a:gd name="T42" fmla="*/ 40 w 42"/>
                  <a:gd name="T43" fmla="*/ 20 h 43"/>
                  <a:gd name="T44" fmla="*/ 38 w 42"/>
                  <a:gd name="T45" fmla="*/ 29 h 43"/>
                  <a:gd name="T46" fmla="*/ 33 w 42"/>
                  <a:gd name="T47" fmla="*/ 34 h 43"/>
                  <a:gd name="T48" fmla="*/ 28 w 42"/>
                  <a:gd name="T49" fmla="*/ 38 h 43"/>
                  <a:gd name="T50" fmla="*/ 21 w 42"/>
                  <a:gd name="T51" fmla="*/ 39 h 43"/>
                  <a:gd name="T52" fmla="*/ 12 w 42"/>
                  <a:gd name="T53" fmla="*/ 38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0 h 43"/>
                  <a:gd name="T60" fmla="*/ 4 w 42"/>
                  <a:gd name="T61" fmla="*/ 14 h 43"/>
                  <a:gd name="T62" fmla="*/ 7 w 42"/>
                  <a:gd name="T63" fmla="*/ 8 h 43"/>
                  <a:gd name="T64" fmla="*/ 12 w 42"/>
                  <a:gd name="T65" fmla="*/ 3 h 43"/>
                  <a:gd name="T66" fmla="*/ 21 w 42"/>
                  <a:gd name="T67" fmla="*/ 1 h 43"/>
                  <a:gd name="T68" fmla="*/ 28 w 42"/>
                  <a:gd name="T69" fmla="*/ 3 h 43"/>
                  <a:gd name="T70" fmla="*/ 33 w 42"/>
                  <a:gd name="T71" fmla="*/ 8 h 43"/>
                  <a:gd name="T72" fmla="*/ 38 w 42"/>
                  <a:gd name="T73" fmla="*/ 14 h 43"/>
                  <a:gd name="T74" fmla="*/ 40 w 42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0" y="12"/>
                    </a:moveTo>
                    <a:lnTo>
                      <a:pt x="36" y="7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7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0" y="12"/>
                    </a:lnTo>
                    <a:close/>
                    <a:moveTo>
                      <a:pt x="40" y="20"/>
                    </a:moveTo>
                    <a:lnTo>
                      <a:pt x="38" y="29"/>
                    </a:lnTo>
                    <a:lnTo>
                      <a:pt x="33" y="34"/>
                    </a:lnTo>
                    <a:lnTo>
                      <a:pt x="28" y="38"/>
                    </a:lnTo>
                    <a:lnTo>
                      <a:pt x="21" y="39"/>
                    </a:lnTo>
                    <a:lnTo>
                      <a:pt x="12" y="38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7" y="8"/>
                    </a:lnTo>
                    <a:lnTo>
                      <a:pt x="12" y="3"/>
                    </a:lnTo>
                    <a:lnTo>
                      <a:pt x="21" y="1"/>
                    </a:lnTo>
                    <a:lnTo>
                      <a:pt x="28" y="3"/>
                    </a:lnTo>
                    <a:lnTo>
                      <a:pt x="33" y="8"/>
                    </a:lnTo>
                    <a:lnTo>
                      <a:pt x="38" y="14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0" name="Freeform 332"/>
              <p:cNvSpPr>
                <a:spLocks noEditPoints="1"/>
              </p:cNvSpPr>
              <p:nvPr/>
            </p:nvSpPr>
            <p:spPr bwMode="auto">
              <a:xfrm>
                <a:off x="2645" y="3187"/>
                <a:ext cx="42" cy="41"/>
              </a:xfrm>
              <a:custGeom>
                <a:avLst/>
                <a:gdLst>
                  <a:gd name="T0" fmla="*/ 42 w 42"/>
                  <a:gd name="T1" fmla="*/ 20 h 41"/>
                  <a:gd name="T2" fmla="*/ 40 w 42"/>
                  <a:gd name="T3" fmla="*/ 14 h 41"/>
                  <a:gd name="T4" fmla="*/ 35 w 42"/>
                  <a:gd name="T5" fmla="*/ 7 h 41"/>
                  <a:gd name="T6" fmla="*/ 28 w 42"/>
                  <a:gd name="T7" fmla="*/ 1 h 41"/>
                  <a:gd name="T8" fmla="*/ 21 w 42"/>
                  <a:gd name="T9" fmla="*/ 0 h 41"/>
                  <a:gd name="T10" fmla="*/ 12 w 42"/>
                  <a:gd name="T11" fmla="*/ 1 h 41"/>
                  <a:gd name="T12" fmla="*/ 5 w 42"/>
                  <a:gd name="T13" fmla="*/ 7 h 41"/>
                  <a:gd name="T14" fmla="*/ 2 w 42"/>
                  <a:gd name="T15" fmla="*/ 14 h 41"/>
                  <a:gd name="T16" fmla="*/ 0 w 42"/>
                  <a:gd name="T17" fmla="*/ 20 h 41"/>
                  <a:gd name="T18" fmla="*/ 2 w 42"/>
                  <a:gd name="T19" fmla="*/ 29 h 41"/>
                  <a:gd name="T20" fmla="*/ 5 w 42"/>
                  <a:gd name="T21" fmla="*/ 36 h 41"/>
                  <a:gd name="T22" fmla="*/ 12 w 42"/>
                  <a:gd name="T23" fmla="*/ 39 h 41"/>
                  <a:gd name="T24" fmla="*/ 21 w 42"/>
                  <a:gd name="T25" fmla="*/ 41 h 41"/>
                  <a:gd name="T26" fmla="*/ 28 w 42"/>
                  <a:gd name="T27" fmla="*/ 39 h 41"/>
                  <a:gd name="T28" fmla="*/ 35 w 42"/>
                  <a:gd name="T29" fmla="*/ 36 h 41"/>
                  <a:gd name="T30" fmla="*/ 40 w 42"/>
                  <a:gd name="T31" fmla="*/ 29 h 41"/>
                  <a:gd name="T32" fmla="*/ 42 w 42"/>
                  <a:gd name="T33" fmla="*/ 20 h 41"/>
                  <a:gd name="T34" fmla="*/ 38 w 42"/>
                  <a:gd name="T35" fmla="*/ 20 h 41"/>
                  <a:gd name="T36" fmla="*/ 36 w 42"/>
                  <a:gd name="T37" fmla="*/ 27 h 41"/>
                  <a:gd name="T38" fmla="*/ 33 w 42"/>
                  <a:gd name="T39" fmla="*/ 33 h 41"/>
                  <a:gd name="T40" fmla="*/ 28 w 42"/>
                  <a:gd name="T41" fmla="*/ 36 h 41"/>
                  <a:gd name="T42" fmla="*/ 21 w 42"/>
                  <a:gd name="T43" fmla="*/ 38 h 41"/>
                  <a:gd name="T44" fmla="*/ 14 w 42"/>
                  <a:gd name="T45" fmla="*/ 36 h 41"/>
                  <a:gd name="T46" fmla="*/ 9 w 42"/>
                  <a:gd name="T47" fmla="*/ 33 h 41"/>
                  <a:gd name="T48" fmla="*/ 5 w 42"/>
                  <a:gd name="T49" fmla="*/ 27 h 41"/>
                  <a:gd name="T50" fmla="*/ 4 w 42"/>
                  <a:gd name="T51" fmla="*/ 20 h 41"/>
                  <a:gd name="T52" fmla="*/ 5 w 42"/>
                  <a:gd name="T53" fmla="*/ 15 h 41"/>
                  <a:gd name="T54" fmla="*/ 9 w 42"/>
                  <a:gd name="T55" fmla="*/ 8 h 41"/>
                  <a:gd name="T56" fmla="*/ 14 w 42"/>
                  <a:gd name="T57" fmla="*/ 5 h 41"/>
                  <a:gd name="T58" fmla="*/ 21 w 42"/>
                  <a:gd name="T59" fmla="*/ 3 h 41"/>
                  <a:gd name="T60" fmla="*/ 28 w 42"/>
                  <a:gd name="T61" fmla="*/ 5 h 41"/>
                  <a:gd name="T62" fmla="*/ 33 w 42"/>
                  <a:gd name="T63" fmla="*/ 8 h 41"/>
                  <a:gd name="T64" fmla="*/ 36 w 42"/>
                  <a:gd name="T65" fmla="*/ 15 h 41"/>
                  <a:gd name="T66" fmla="*/ 38 w 42"/>
                  <a:gd name="T67" fmla="*/ 20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1"/>
                  <a:gd name="T104" fmla="*/ 42 w 42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1">
                    <a:moveTo>
                      <a:pt x="42" y="20"/>
                    </a:moveTo>
                    <a:lnTo>
                      <a:pt x="40" y="14"/>
                    </a:lnTo>
                    <a:lnTo>
                      <a:pt x="35" y="7"/>
                    </a:lnTo>
                    <a:lnTo>
                      <a:pt x="28" y="1"/>
                    </a:lnTo>
                    <a:lnTo>
                      <a:pt x="21" y="0"/>
                    </a:lnTo>
                    <a:lnTo>
                      <a:pt x="12" y="1"/>
                    </a:lnTo>
                    <a:lnTo>
                      <a:pt x="5" y="7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5" y="36"/>
                    </a:lnTo>
                    <a:lnTo>
                      <a:pt x="12" y="39"/>
                    </a:lnTo>
                    <a:lnTo>
                      <a:pt x="21" y="41"/>
                    </a:lnTo>
                    <a:lnTo>
                      <a:pt x="28" y="39"/>
                    </a:lnTo>
                    <a:lnTo>
                      <a:pt x="35" y="36"/>
                    </a:lnTo>
                    <a:lnTo>
                      <a:pt x="40" y="29"/>
                    </a:lnTo>
                    <a:lnTo>
                      <a:pt x="42" y="20"/>
                    </a:lnTo>
                    <a:close/>
                    <a:moveTo>
                      <a:pt x="38" y="20"/>
                    </a:moveTo>
                    <a:lnTo>
                      <a:pt x="36" y="27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7"/>
                    </a:lnTo>
                    <a:lnTo>
                      <a:pt x="4" y="20"/>
                    </a:lnTo>
                    <a:lnTo>
                      <a:pt x="5" y="1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6" y="15"/>
                    </a:lnTo>
                    <a:lnTo>
                      <a:pt x="38" y="2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1" name="Freeform 333"/>
              <p:cNvSpPr>
                <a:spLocks noEditPoints="1"/>
              </p:cNvSpPr>
              <p:nvPr/>
            </p:nvSpPr>
            <p:spPr bwMode="auto">
              <a:xfrm>
                <a:off x="2647" y="3188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3 h 38"/>
                  <a:gd name="T4" fmla="*/ 31 w 38"/>
                  <a:gd name="T5" fmla="*/ 7 h 38"/>
                  <a:gd name="T6" fmla="*/ 26 w 38"/>
                  <a:gd name="T7" fmla="*/ 2 h 38"/>
                  <a:gd name="T8" fmla="*/ 19 w 38"/>
                  <a:gd name="T9" fmla="*/ 0 h 38"/>
                  <a:gd name="T10" fmla="*/ 10 w 38"/>
                  <a:gd name="T11" fmla="*/ 2 h 38"/>
                  <a:gd name="T12" fmla="*/ 5 w 38"/>
                  <a:gd name="T13" fmla="*/ 7 h 38"/>
                  <a:gd name="T14" fmla="*/ 2 w 38"/>
                  <a:gd name="T15" fmla="*/ 13 h 38"/>
                  <a:gd name="T16" fmla="*/ 0 w 38"/>
                  <a:gd name="T17" fmla="*/ 19 h 38"/>
                  <a:gd name="T18" fmla="*/ 2 w 38"/>
                  <a:gd name="T19" fmla="*/ 28 h 38"/>
                  <a:gd name="T20" fmla="*/ 5 w 38"/>
                  <a:gd name="T21" fmla="*/ 33 h 38"/>
                  <a:gd name="T22" fmla="*/ 10 w 38"/>
                  <a:gd name="T23" fmla="*/ 37 h 38"/>
                  <a:gd name="T24" fmla="*/ 19 w 38"/>
                  <a:gd name="T25" fmla="*/ 38 h 38"/>
                  <a:gd name="T26" fmla="*/ 26 w 38"/>
                  <a:gd name="T27" fmla="*/ 37 h 38"/>
                  <a:gd name="T28" fmla="*/ 31 w 38"/>
                  <a:gd name="T29" fmla="*/ 33 h 38"/>
                  <a:gd name="T30" fmla="*/ 36 w 38"/>
                  <a:gd name="T31" fmla="*/ 28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6 h 38"/>
                  <a:gd name="T38" fmla="*/ 29 w 38"/>
                  <a:gd name="T39" fmla="*/ 32 h 38"/>
                  <a:gd name="T40" fmla="*/ 24 w 38"/>
                  <a:gd name="T41" fmla="*/ 35 h 38"/>
                  <a:gd name="T42" fmla="*/ 19 w 38"/>
                  <a:gd name="T43" fmla="*/ 35 h 38"/>
                  <a:gd name="T44" fmla="*/ 12 w 38"/>
                  <a:gd name="T45" fmla="*/ 35 h 38"/>
                  <a:gd name="T46" fmla="*/ 7 w 38"/>
                  <a:gd name="T47" fmla="*/ 32 h 38"/>
                  <a:gd name="T48" fmla="*/ 3 w 38"/>
                  <a:gd name="T49" fmla="*/ 26 h 38"/>
                  <a:gd name="T50" fmla="*/ 3 w 38"/>
                  <a:gd name="T51" fmla="*/ 19 h 38"/>
                  <a:gd name="T52" fmla="*/ 3 w 38"/>
                  <a:gd name="T53" fmla="*/ 14 h 38"/>
                  <a:gd name="T54" fmla="*/ 7 w 38"/>
                  <a:gd name="T55" fmla="*/ 9 h 38"/>
                  <a:gd name="T56" fmla="*/ 12 w 38"/>
                  <a:gd name="T57" fmla="*/ 6 h 38"/>
                  <a:gd name="T58" fmla="*/ 19 w 38"/>
                  <a:gd name="T59" fmla="*/ 4 h 38"/>
                  <a:gd name="T60" fmla="*/ 24 w 38"/>
                  <a:gd name="T61" fmla="*/ 6 h 38"/>
                  <a:gd name="T62" fmla="*/ 29 w 38"/>
                  <a:gd name="T63" fmla="*/ 9 h 38"/>
                  <a:gd name="T64" fmla="*/ 33 w 38"/>
                  <a:gd name="T65" fmla="*/ 14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3"/>
                    </a:lnTo>
                    <a:lnTo>
                      <a:pt x="31" y="7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8"/>
                    </a:lnTo>
                    <a:lnTo>
                      <a:pt x="5" y="33"/>
                    </a:lnTo>
                    <a:lnTo>
                      <a:pt x="10" y="37"/>
                    </a:lnTo>
                    <a:lnTo>
                      <a:pt x="19" y="38"/>
                    </a:lnTo>
                    <a:lnTo>
                      <a:pt x="26" y="37"/>
                    </a:lnTo>
                    <a:lnTo>
                      <a:pt x="31" y="33"/>
                    </a:lnTo>
                    <a:lnTo>
                      <a:pt x="36" y="28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6"/>
                    </a:lnTo>
                    <a:lnTo>
                      <a:pt x="29" y="32"/>
                    </a:lnTo>
                    <a:lnTo>
                      <a:pt x="24" y="35"/>
                    </a:lnTo>
                    <a:lnTo>
                      <a:pt x="19" y="35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6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2" y="6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9" y="9"/>
                    </a:lnTo>
                    <a:lnTo>
                      <a:pt x="33" y="14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2" name="Freeform 334"/>
              <p:cNvSpPr>
                <a:spLocks noEditPoints="1"/>
              </p:cNvSpPr>
              <p:nvPr/>
            </p:nvSpPr>
            <p:spPr bwMode="auto">
              <a:xfrm>
                <a:off x="2649" y="3190"/>
                <a:ext cx="34" cy="35"/>
              </a:xfrm>
              <a:custGeom>
                <a:avLst/>
                <a:gdLst>
                  <a:gd name="T0" fmla="*/ 34 w 34"/>
                  <a:gd name="T1" fmla="*/ 17 h 35"/>
                  <a:gd name="T2" fmla="*/ 32 w 34"/>
                  <a:gd name="T3" fmla="*/ 12 h 35"/>
                  <a:gd name="T4" fmla="*/ 29 w 34"/>
                  <a:gd name="T5" fmla="*/ 5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5 h 35"/>
                  <a:gd name="T14" fmla="*/ 1 w 34"/>
                  <a:gd name="T15" fmla="*/ 12 h 35"/>
                  <a:gd name="T16" fmla="*/ 0 w 34"/>
                  <a:gd name="T17" fmla="*/ 17 h 35"/>
                  <a:gd name="T18" fmla="*/ 1 w 34"/>
                  <a:gd name="T19" fmla="*/ 24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2 w 34"/>
                  <a:gd name="T31" fmla="*/ 24 h 35"/>
                  <a:gd name="T32" fmla="*/ 34 w 34"/>
                  <a:gd name="T33" fmla="*/ 17 h 35"/>
                  <a:gd name="T34" fmla="*/ 31 w 34"/>
                  <a:gd name="T35" fmla="*/ 17 h 35"/>
                  <a:gd name="T36" fmla="*/ 29 w 34"/>
                  <a:gd name="T37" fmla="*/ 23 h 35"/>
                  <a:gd name="T38" fmla="*/ 26 w 34"/>
                  <a:gd name="T39" fmla="*/ 28 h 35"/>
                  <a:gd name="T40" fmla="*/ 22 w 34"/>
                  <a:gd name="T41" fmla="*/ 31 h 35"/>
                  <a:gd name="T42" fmla="*/ 17 w 34"/>
                  <a:gd name="T43" fmla="*/ 31 h 35"/>
                  <a:gd name="T44" fmla="*/ 12 w 34"/>
                  <a:gd name="T45" fmla="*/ 31 h 35"/>
                  <a:gd name="T46" fmla="*/ 7 w 34"/>
                  <a:gd name="T47" fmla="*/ 28 h 35"/>
                  <a:gd name="T48" fmla="*/ 3 w 34"/>
                  <a:gd name="T49" fmla="*/ 23 h 35"/>
                  <a:gd name="T50" fmla="*/ 3 w 34"/>
                  <a:gd name="T51" fmla="*/ 17 h 35"/>
                  <a:gd name="T52" fmla="*/ 3 w 34"/>
                  <a:gd name="T53" fmla="*/ 12 h 35"/>
                  <a:gd name="T54" fmla="*/ 7 w 34"/>
                  <a:gd name="T55" fmla="*/ 9 h 35"/>
                  <a:gd name="T56" fmla="*/ 12 w 34"/>
                  <a:gd name="T57" fmla="*/ 5 h 35"/>
                  <a:gd name="T58" fmla="*/ 17 w 34"/>
                  <a:gd name="T59" fmla="*/ 4 h 35"/>
                  <a:gd name="T60" fmla="*/ 22 w 34"/>
                  <a:gd name="T61" fmla="*/ 5 h 35"/>
                  <a:gd name="T62" fmla="*/ 26 w 34"/>
                  <a:gd name="T63" fmla="*/ 9 h 35"/>
                  <a:gd name="T64" fmla="*/ 29 w 34"/>
                  <a:gd name="T65" fmla="*/ 12 h 35"/>
                  <a:gd name="T66" fmla="*/ 31 w 34"/>
                  <a:gd name="T67" fmla="*/ 17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7"/>
                    </a:moveTo>
                    <a:lnTo>
                      <a:pt x="32" y="12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2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3"/>
                    </a:lnTo>
                    <a:lnTo>
                      <a:pt x="26" y="28"/>
                    </a:lnTo>
                    <a:lnTo>
                      <a:pt x="22" y="31"/>
                    </a:lnTo>
                    <a:lnTo>
                      <a:pt x="17" y="31"/>
                    </a:lnTo>
                    <a:lnTo>
                      <a:pt x="12" y="31"/>
                    </a:lnTo>
                    <a:lnTo>
                      <a:pt x="7" y="28"/>
                    </a:lnTo>
                    <a:lnTo>
                      <a:pt x="3" y="23"/>
                    </a:lnTo>
                    <a:lnTo>
                      <a:pt x="3" y="17"/>
                    </a:lnTo>
                    <a:lnTo>
                      <a:pt x="3" y="12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3" name="Freeform 335"/>
              <p:cNvSpPr>
                <a:spLocks noEditPoints="1"/>
              </p:cNvSpPr>
              <p:nvPr/>
            </p:nvSpPr>
            <p:spPr bwMode="auto">
              <a:xfrm>
                <a:off x="2650" y="3192"/>
                <a:ext cx="31" cy="31"/>
              </a:xfrm>
              <a:custGeom>
                <a:avLst/>
                <a:gdLst>
                  <a:gd name="T0" fmla="*/ 31 w 31"/>
                  <a:gd name="T1" fmla="*/ 15 h 31"/>
                  <a:gd name="T2" fmla="*/ 30 w 31"/>
                  <a:gd name="T3" fmla="*/ 10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4 w 31"/>
                  <a:gd name="T13" fmla="*/ 5 h 31"/>
                  <a:gd name="T14" fmla="*/ 0 w 31"/>
                  <a:gd name="T15" fmla="*/ 10 h 31"/>
                  <a:gd name="T16" fmla="*/ 0 w 31"/>
                  <a:gd name="T17" fmla="*/ 15 h 31"/>
                  <a:gd name="T18" fmla="*/ 0 w 31"/>
                  <a:gd name="T19" fmla="*/ 22 h 31"/>
                  <a:gd name="T20" fmla="*/ 4 w 31"/>
                  <a:gd name="T21" fmla="*/ 28 h 31"/>
                  <a:gd name="T22" fmla="*/ 9 w 31"/>
                  <a:gd name="T23" fmla="*/ 31 h 31"/>
                  <a:gd name="T24" fmla="*/ 16 w 31"/>
                  <a:gd name="T25" fmla="*/ 31 h 31"/>
                  <a:gd name="T26" fmla="*/ 21 w 31"/>
                  <a:gd name="T27" fmla="*/ 31 h 31"/>
                  <a:gd name="T28" fmla="*/ 26 w 31"/>
                  <a:gd name="T29" fmla="*/ 28 h 31"/>
                  <a:gd name="T30" fmla="*/ 30 w 31"/>
                  <a:gd name="T31" fmla="*/ 22 h 31"/>
                  <a:gd name="T32" fmla="*/ 31 w 31"/>
                  <a:gd name="T33" fmla="*/ 15 h 31"/>
                  <a:gd name="T34" fmla="*/ 28 w 31"/>
                  <a:gd name="T35" fmla="*/ 15 h 31"/>
                  <a:gd name="T36" fmla="*/ 26 w 31"/>
                  <a:gd name="T37" fmla="*/ 21 h 31"/>
                  <a:gd name="T38" fmla="*/ 25 w 31"/>
                  <a:gd name="T39" fmla="*/ 24 h 31"/>
                  <a:gd name="T40" fmla="*/ 19 w 31"/>
                  <a:gd name="T41" fmla="*/ 28 h 31"/>
                  <a:gd name="T42" fmla="*/ 16 w 31"/>
                  <a:gd name="T43" fmla="*/ 28 h 31"/>
                  <a:gd name="T44" fmla="*/ 11 w 31"/>
                  <a:gd name="T45" fmla="*/ 28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5 h 31"/>
                  <a:gd name="T52" fmla="*/ 4 w 31"/>
                  <a:gd name="T53" fmla="*/ 12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3 h 31"/>
                  <a:gd name="T60" fmla="*/ 19 w 31"/>
                  <a:gd name="T61" fmla="*/ 5 h 31"/>
                  <a:gd name="T62" fmla="*/ 25 w 31"/>
                  <a:gd name="T63" fmla="*/ 7 h 31"/>
                  <a:gd name="T64" fmla="*/ 26 w 31"/>
                  <a:gd name="T65" fmla="*/ 12 h 31"/>
                  <a:gd name="T66" fmla="*/ 28 w 31"/>
                  <a:gd name="T67" fmla="*/ 15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5"/>
                    </a:moveTo>
                    <a:lnTo>
                      <a:pt x="30" y="10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0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9" y="31"/>
                    </a:lnTo>
                    <a:lnTo>
                      <a:pt x="16" y="31"/>
                    </a:lnTo>
                    <a:lnTo>
                      <a:pt x="21" y="31"/>
                    </a:lnTo>
                    <a:lnTo>
                      <a:pt x="26" y="28"/>
                    </a:lnTo>
                    <a:lnTo>
                      <a:pt x="30" y="22"/>
                    </a:lnTo>
                    <a:lnTo>
                      <a:pt x="31" y="15"/>
                    </a:lnTo>
                    <a:close/>
                    <a:moveTo>
                      <a:pt x="28" y="15"/>
                    </a:moveTo>
                    <a:lnTo>
                      <a:pt x="26" y="21"/>
                    </a:lnTo>
                    <a:lnTo>
                      <a:pt x="25" y="24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1" y="28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5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5" y="7"/>
                    </a:lnTo>
                    <a:lnTo>
                      <a:pt x="26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4" name="Freeform 336"/>
              <p:cNvSpPr>
                <a:spLocks noEditPoints="1"/>
              </p:cNvSpPr>
              <p:nvPr/>
            </p:nvSpPr>
            <p:spPr bwMode="auto">
              <a:xfrm>
                <a:off x="2652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3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4 w 28"/>
                  <a:gd name="T13" fmla="*/ 5 h 27"/>
                  <a:gd name="T14" fmla="*/ 0 w 28"/>
                  <a:gd name="T15" fmla="*/ 8 h 27"/>
                  <a:gd name="T16" fmla="*/ 0 w 28"/>
                  <a:gd name="T17" fmla="*/ 13 h 27"/>
                  <a:gd name="T18" fmla="*/ 0 w 28"/>
                  <a:gd name="T19" fmla="*/ 19 h 27"/>
                  <a:gd name="T20" fmla="*/ 4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3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4 w 28"/>
                  <a:gd name="T35" fmla="*/ 13 h 27"/>
                  <a:gd name="T36" fmla="*/ 23 w 28"/>
                  <a:gd name="T37" fmla="*/ 19 h 27"/>
                  <a:gd name="T38" fmla="*/ 21 w 28"/>
                  <a:gd name="T39" fmla="*/ 22 h 27"/>
                  <a:gd name="T40" fmla="*/ 17 w 28"/>
                  <a:gd name="T41" fmla="*/ 24 h 27"/>
                  <a:gd name="T42" fmla="*/ 14 w 28"/>
                  <a:gd name="T43" fmla="*/ 24 h 27"/>
                  <a:gd name="T44" fmla="*/ 9 w 28"/>
                  <a:gd name="T45" fmla="*/ 24 h 27"/>
                  <a:gd name="T46" fmla="*/ 5 w 28"/>
                  <a:gd name="T47" fmla="*/ 22 h 27"/>
                  <a:gd name="T48" fmla="*/ 4 w 28"/>
                  <a:gd name="T49" fmla="*/ 19 h 27"/>
                  <a:gd name="T50" fmla="*/ 4 w 28"/>
                  <a:gd name="T51" fmla="*/ 13 h 27"/>
                  <a:gd name="T52" fmla="*/ 4 w 28"/>
                  <a:gd name="T53" fmla="*/ 10 h 27"/>
                  <a:gd name="T54" fmla="*/ 5 w 28"/>
                  <a:gd name="T55" fmla="*/ 7 h 27"/>
                  <a:gd name="T56" fmla="*/ 9 w 28"/>
                  <a:gd name="T57" fmla="*/ 5 h 27"/>
                  <a:gd name="T58" fmla="*/ 14 w 28"/>
                  <a:gd name="T59" fmla="*/ 3 h 27"/>
                  <a:gd name="T60" fmla="*/ 17 w 28"/>
                  <a:gd name="T61" fmla="*/ 5 h 27"/>
                  <a:gd name="T62" fmla="*/ 21 w 28"/>
                  <a:gd name="T63" fmla="*/ 7 h 27"/>
                  <a:gd name="T64" fmla="*/ 23 w 28"/>
                  <a:gd name="T65" fmla="*/ 10 h 27"/>
                  <a:gd name="T66" fmla="*/ 24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3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3" y="19"/>
                    </a:lnTo>
                    <a:lnTo>
                      <a:pt x="21" y="22"/>
                    </a:lnTo>
                    <a:lnTo>
                      <a:pt x="17" y="24"/>
                    </a:lnTo>
                    <a:lnTo>
                      <a:pt x="14" y="24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5" name="Freeform 337"/>
              <p:cNvSpPr>
                <a:spLocks noEditPoints="1"/>
              </p:cNvSpPr>
              <p:nvPr/>
            </p:nvSpPr>
            <p:spPr bwMode="auto">
              <a:xfrm>
                <a:off x="2654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2 w 24"/>
                  <a:gd name="T3" fmla="*/ 9 h 25"/>
                  <a:gd name="T4" fmla="*/ 21 w 24"/>
                  <a:gd name="T5" fmla="*/ 4 h 25"/>
                  <a:gd name="T6" fmla="*/ 15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3 w 24"/>
                  <a:gd name="T13" fmla="*/ 4 h 25"/>
                  <a:gd name="T14" fmla="*/ 0 w 24"/>
                  <a:gd name="T15" fmla="*/ 9 h 25"/>
                  <a:gd name="T16" fmla="*/ 0 w 24"/>
                  <a:gd name="T17" fmla="*/ 12 h 25"/>
                  <a:gd name="T18" fmla="*/ 0 w 24"/>
                  <a:gd name="T19" fmla="*/ 18 h 25"/>
                  <a:gd name="T20" fmla="*/ 3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5 w 24"/>
                  <a:gd name="T27" fmla="*/ 25 h 25"/>
                  <a:gd name="T28" fmla="*/ 21 w 24"/>
                  <a:gd name="T29" fmla="*/ 21 h 25"/>
                  <a:gd name="T30" fmla="*/ 22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19 w 24"/>
                  <a:gd name="T37" fmla="*/ 16 h 25"/>
                  <a:gd name="T38" fmla="*/ 17 w 24"/>
                  <a:gd name="T39" fmla="*/ 19 h 25"/>
                  <a:gd name="T40" fmla="*/ 15 w 24"/>
                  <a:gd name="T41" fmla="*/ 21 h 25"/>
                  <a:gd name="T42" fmla="*/ 12 w 24"/>
                  <a:gd name="T43" fmla="*/ 21 h 25"/>
                  <a:gd name="T44" fmla="*/ 8 w 24"/>
                  <a:gd name="T45" fmla="*/ 21 h 25"/>
                  <a:gd name="T46" fmla="*/ 5 w 24"/>
                  <a:gd name="T47" fmla="*/ 19 h 25"/>
                  <a:gd name="T48" fmla="*/ 3 w 24"/>
                  <a:gd name="T49" fmla="*/ 16 h 25"/>
                  <a:gd name="T50" fmla="*/ 3 w 24"/>
                  <a:gd name="T51" fmla="*/ 12 h 25"/>
                  <a:gd name="T52" fmla="*/ 3 w 24"/>
                  <a:gd name="T53" fmla="*/ 9 h 25"/>
                  <a:gd name="T54" fmla="*/ 5 w 24"/>
                  <a:gd name="T55" fmla="*/ 7 h 25"/>
                  <a:gd name="T56" fmla="*/ 8 w 24"/>
                  <a:gd name="T57" fmla="*/ 6 h 25"/>
                  <a:gd name="T58" fmla="*/ 12 w 24"/>
                  <a:gd name="T59" fmla="*/ 4 h 25"/>
                  <a:gd name="T60" fmla="*/ 15 w 24"/>
                  <a:gd name="T61" fmla="*/ 6 h 25"/>
                  <a:gd name="T62" fmla="*/ 17 w 24"/>
                  <a:gd name="T63" fmla="*/ 7 h 25"/>
                  <a:gd name="T64" fmla="*/ 19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2" y="9"/>
                    </a:lnTo>
                    <a:lnTo>
                      <a:pt x="21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3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21" y="21"/>
                    </a:lnTo>
                    <a:lnTo>
                      <a:pt x="22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6"/>
                    </a:lnTo>
                    <a:lnTo>
                      <a:pt x="17" y="19"/>
                    </a:lnTo>
                    <a:lnTo>
                      <a:pt x="15" y="21"/>
                    </a:lnTo>
                    <a:lnTo>
                      <a:pt x="12" y="21"/>
                    </a:lnTo>
                    <a:lnTo>
                      <a:pt x="8" y="21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6" name="Freeform 338"/>
              <p:cNvSpPr>
                <a:spLocks noEditPoints="1"/>
              </p:cNvSpPr>
              <p:nvPr/>
            </p:nvSpPr>
            <p:spPr bwMode="auto">
              <a:xfrm>
                <a:off x="2656" y="3197"/>
                <a:ext cx="20" cy="21"/>
              </a:xfrm>
              <a:custGeom>
                <a:avLst/>
                <a:gdLst>
                  <a:gd name="T0" fmla="*/ 20 w 20"/>
                  <a:gd name="T1" fmla="*/ 10 h 21"/>
                  <a:gd name="T2" fmla="*/ 19 w 20"/>
                  <a:gd name="T3" fmla="*/ 7 h 21"/>
                  <a:gd name="T4" fmla="*/ 17 w 20"/>
                  <a:gd name="T5" fmla="*/ 4 h 21"/>
                  <a:gd name="T6" fmla="*/ 13 w 20"/>
                  <a:gd name="T7" fmla="*/ 2 h 21"/>
                  <a:gd name="T8" fmla="*/ 10 w 20"/>
                  <a:gd name="T9" fmla="*/ 0 h 21"/>
                  <a:gd name="T10" fmla="*/ 5 w 20"/>
                  <a:gd name="T11" fmla="*/ 2 h 21"/>
                  <a:gd name="T12" fmla="*/ 1 w 20"/>
                  <a:gd name="T13" fmla="*/ 4 h 21"/>
                  <a:gd name="T14" fmla="*/ 0 w 20"/>
                  <a:gd name="T15" fmla="*/ 7 h 21"/>
                  <a:gd name="T16" fmla="*/ 0 w 20"/>
                  <a:gd name="T17" fmla="*/ 10 h 21"/>
                  <a:gd name="T18" fmla="*/ 0 w 20"/>
                  <a:gd name="T19" fmla="*/ 16 h 21"/>
                  <a:gd name="T20" fmla="*/ 1 w 20"/>
                  <a:gd name="T21" fmla="*/ 19 h 21"/>
                  <a:gd name="T22" fmla="*/ 5 w 20"/>
                  <a:gd name="T23" fmla="*/ 21 h 21"/>
                  <a:gd name="T24" fmla="*/ 10 w 20"/>
                  <a:gd name="T25" fmla="*/ 21 h 21"/>
                  <a:gd name="T26" fmla="*/ 13 w 20"/>
                  <a:gd name="T27" fmla="*/ 21 h 21"/>
                  <a:gd name="T28" fmla="*/ 17 w 20"/>
                  <a:gd name="T29" fmla="*/ 19 h 21"/>
                  <a:gd name="T30" fmla="*/ 19 w 20"/>
                  <a:gd name="T31" fmla="*/ 16 h 21"/>
                  <a:gd name="T32" fmla="*/ 20 w 20"/>
                  <a:gd name="T33" fmla="*/ 10 h 21"/>
                  <a:gd name="T34" fmla="*/ 17 w 20"/>
                  <a:gd name="T35" fmla="*/ 10 h 21"/>
                  <a:gd name="T36" fmla="*/ 15 w 20"/>
                  <a:gd name="T37" fmla="*/ 14 h 21"/>
                  <a:gd name="T38" fmla="*/ 13 w 20"/>
                  <a:gd name="T39" fmla="*/ 16 h 21"/>
                  <a:gd name="T40" fmla="*/ 12 w 20"/>
                  <a:gd name="T41" fmla="*/ 17 h 21"/>
                  <a:gd name="T42" fmla="*/ 10 w 20"/>
                  <a:gd name="T43" fmla="*/ 17 h 21"/>
                  <a:gd name="T44" fmla="*/ 6 w 20"/>
                  <a:gd name="T45" fmla="*/ 17 h 21"/>
                  <a:gd name="T46" fmla="*/ 5 w 20"/>
                  <a:gd name="T47" fmla="*/ 16 h 21"/>
                  <a:gd name="T48" fmla="*/ 3 w 20"/>
                  <a:gd name="T49" fmla="*/ 14 h 21"/>
                  <a:gd name="T50" fmla="*/ 3 w 20"/>
                  <a:gd name="T51" fmla="*/ 10 h 21"/>
                  <a:gd name="T52" fmla="*/ 3 w 20"/>
                  <a:gd name="T53" fmla="*/ 9 h 21"/>
                  <a:gd name="T54" fmla="*/ 5 w 20"/>
                  <a:gd name="T55" fmla="*/ 7 h 21"/>
                  <a:gd name="T56" fmla="*/ 6 w 20"/>
                  <a:gd name="T57" fmla="*/ 5 h 21"/>
                  <a:gd name="T58" fmla="*/ 10 w 20"/>
                  <a:gd name="T59" fmla="*/ 4 h 21"/>
                  <a:gd name="T60" fmla="*/ 12 w 20"/>
                  <a:gd name="T61" fmla="*/ 5 h 21"/>
                  <a:gd name="T62" fmla="*/ 13 w 20"/>
                  <a:gd name="T63" fmla="*/ 7 h 21"/>
                  <a:gd name="T64" fmla="*/ 15 w 20"/>
                  <a:gd name="T65" fmla="*/ 9 h 21"/>
                  <a:gd name="T66" fmla="*/ 17 w 20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21"/>
                  <a:gd name="T104" fmla="*/ 20 w 20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21">
                    <a:moveTo>
                      <a:pt x="20" y="10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5" y="21"/>
                    </a:lnTo>
                    <a:lnTo>
                      <a:pt x="10" y="21"/>
                    </a:lnTo>
                    <a:lnTo>
                      <a:pt x="13" y="21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0" y="10"/>
                    </a:lnTo>
                    <a:close/>
                    <a:moveTo>
                      <a:pt x="17" y="10"/>
                    </a:moveTo>
                    <a:lnTo>
                      <a:pt x="15" y="14"/>
                    </a:lnTo>
                    <a:lnTo>
                      <a:pt x="13" y="16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6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5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7" name="Freeform 339"/>
              <p:cNvSpPr>
                <a:spLocks noEditPoints="1"/>
              </p:cNvSpPr>
              <p:nvPr/>
            </p:nvSpPr>
            <p:spPr bwMode="auto">
              <a:xfrm>
                <a:off x="2657" y="3199"/>
                <a:ext cx="18" cy="17"/>
              </a:xfrm>
              <a:custGeom>
                <a:avLst/>
                <a:gdLst>
                  <a:gd name="T0" fmla="*/ 18 w 18"/>
                  <a:gd name="T1" fmla="*/ 8 h 17"/>
                  <a:gd name="T2" fmla="*/ 16 w 18"/>
                  <a:gd name="T3" fmla="*/ 5 h 17"/>
                  <a:gd name="T4" fmla="*/ 14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5 w 18"/>
                  <a:gd name="T11" fmla="*/ 2 h 17"/>
                  <a:gd name="T12" fmla="*/ 2 w 18"/>
                  <a:gd name="T13" fmla="*/ 3 h 17"/>
                  <a:gd name="T14" fmla="*/ 0 w 18"/>
                  <a:gd name="T15" fmla="*/ 5 h 17"/>
                  <a:gd name="T16" fmla="*/ 0 w 18"/>
                  <a:gd name="T17" fmla="*/ 8 h 17"/>
                  <a:gd name="T18" fmla="*/ 0 w 18"/>
                  <a:gd name="T19" fmla="*/ 12 h 17"/>
                  <a:gd name="T20" fmla="*/ 2 w 18"/>
                  <a:gd name="T21" fmla="*/ 15 h 17"/>
                  <a:gd name="T22" fmla="*/ 5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4 w 18"/>
                  <a:gd name="T29" fmla="*/ 15 h 17"/>
                  <a:gd name="T30" fmla="*/ 16 w 18"/>
                  <a:gd name="T31" fmla="*/ 12 h 17"/>
                  <a:gd name="T32" fmla="*/ 18 w 18"/>
                  <a:gd name="T33" fmla="*/ 8 h 17"/>
                  <a:gd name="T34" fmla="*/ 14 w 18"/>
                  <a:gd name="T35" fmla="*/ 8 h 17"/>
                  <a:gd name="T36" fmla="*/ 12 w 18"/>
                  <a:gd name="T37" fmla="*/ 12 h 17"/>
                  <a:gd name="T38" fmla="*/ 9 w 18"/>
                  <a:gd name="T39" fmla="*/ 14 h 17"/>
                  <a:gd name="T40" fmla="*/ 5 w 18"/>
                  <a:gd name="T41" fmla="*/ 12 h 17"/>
                  <a:gd name="T42" fmla="*/ 4 w 18"/>
                  <a:gd name="T43" fmla="*/ 8 h 17"/>
                  <a:gd name="T44" fmla="*/ 5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8"/>
                    </a:moveTo>
                    <a:lnTo>
                      <a:pt x="16" y="5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16" y="12"/>
                    </a:lnTo>
                    <a:lnTo>
                      <a:pt x="18" y="8"/>
                    </a:lnTo>
                    <a:close/>
                    <a:moveTo>
                      <a:pt x="14" y="8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8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8" name="Freeform 340"/>
              <p:cNvSpPr>
                <a:spLocks noEditPoints="1"/>
              </p:cNvSpPr>
              <p:nvPr/>
            </p:nvSpPr>
            <p:spPr bwMode="auto">
              <a:xfrm>
                <a:off x="2659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2 w 14"/>
                  <a:gd name="T3" fmla="*/ 5 h 13"/>
                  <a:gd name="T4" fmla="*/ 10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3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3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0 w 14"/>
                  <a:gd name="T29" fmla="*/ 12 h 13"/>
                  <a:gd name="T30" fmla="*/ 12 w 14"/>
                  <a:gd name="T31" fmla="*/ 10 h 13"/>
                  <a:gd name="T32" fmla="*/ 14 w 14"/>
                  <a:gd name="T33" fmla="*/ 6 h 13"/>
                  <a:gd name="T34" fmla="*/ 10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3 w 14"/>
                  <a:gd name="T41" fmla="*/ 10 h 13"/>
                  <a:gd name="T42" fmla="*/ 3 w 14"/>
                  <a:gd name="T43" fmla="*/ 6 h 13"/>
                  <a:gd name="T44" fmla="*/ 3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2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close/>
                    <a:moveTo>
                      <a:pt x="10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3" y="10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9" name="Freeform 341"/>
              <p:cNvSpPr>
                <a:spLocks/>
              </p:cNvSpPr>
              <p:nvPr/>
            </p:nvSpPr>
            <p:spPr bwMode="auto">
              <a:xfrm>
                <a:off x="2661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8 w 10"/>
                  <a:gd name="T3" fmla="*/ 2 h 11"/>
                  <a:gd name="T4" fmla="*/ 5 w 10"/>
                  <a:gd name="T5" fmla="*/ 0 h 11"/>
                  <a:gd name="T6" fmla="*/ 1 w 10"/>
                  <a:gd name="T7" fmla="*/ 2 h 11"/>
                  <a:gd name="T8" fmla="*/ 0 w 10"/>
                  <a:gd name="T9" fmla="*/ 5 h 11"/>
                  <a:gd name="T10" fmla="*/ 1 w 10"/>
                  <a:gd name="T11" fmla="*/ 9 h 11"/>
                  <a:gd name="T12" fmla="*/ 5 w 10"/>
                  <a:gd name="T13" fmla="*/ 11 h 11"/>
                  <a:gd name="T14" fmla="*/ 8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8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0" name="Freeform 342"/>
              <p:cNvSpPr>
                <a:spLocks/>
              </p:cNvSpPr>
              <p:nvPr/>
            </p:nvSpPr>
            <p:spPr bwMode="auto">
              <a:xfrm>
                <a:off x="2662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3 h 7"/>
                  <a:gd name="T10" fmla="*/ 0 w 7"/>
                  <a:gd name="T11" fmla="*/ 7 h 7"/>
                  <a:gd name="T12" fmla="*/ 4 w 7"/>
                  <a:gd name="T13" fmla="*/ 7 h 7"/>
                  <a:gd name="T14" fmla="*/ 6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1" name="Freeform 343"/>
              <p:cNvSpPr>
                <a:spLocks/>
              </p:cNvSpPr>
              <p:nvPr/>
            </p:nvSpPr>
            <p:spPr bwMode="auto">
              <a:xfrm>
                <a:off x="2664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2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2" name="Freeform 344"/>
              <p:cNvSpPr>
                <a:spLocks/>
              </p:cNvSpPr>
              <p:nvPr/>
            </p:nvSpPr>
            <p:spPr bwMode="auto">
              <a:xfrm>
                <a:off x="2645" y="3161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4 w 42"/>
                  <a:gd name="T3" fmla="*/ 93 h 93"/>
                  <a:gd name="T4" fmla="*/ 33 w 42"/>
                  <a:gd name="T5" fmla="*/ 83 h 93"/>
                  <a:gd name="T6" fmla="*/ 36 w 42"/>
                  <a:gd name="T7" fmla="*/ 71 h 93"/>
                  <a:gd name="T8" fmla="*/ 40 w 42"/>
                  <a:gd name="T9" fmla="*/ 60 h 93"/>
                  <a:gd name="T10" fmla="*/ 42 w 42"/>
                  <a:gd name="T11" fmla="*/ 48 h 93"/>
                  <a:gd name="T12" fmla="*/ 40 w 42"/>
                  <a:gd name="T13" fmla="*/ 36 h 93"/>
                  <a:gd name="T14" fmla="*/ 36 w 42"/>
                  <a:gd name="T15" fmla="*/ 24 h 93"/>
                  <a:gd name="T16" fmla="*/ 33 w 42"/>
                  <a:gd name="T17" fmla="*/ 12 h 93"/>
                  <a:gd name="T18" fmla="*/ 24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0 w 42"/>
                  <a:gd name="T27" fmla="*/ 36 h 93"/>
                  <a:gd name="T28" fmla="*/ 0 w 42"/>
                  <a:gd name="T29" fmla="*/ 48 h 93"/>
                  <a:gd name="T30" fmla="*/ 0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4" y="93"/>
                    </a:lnTo>
                    <a:lnTo>
                      <a:pt x="33" y="83"/>
                    </a:lnTo>
                    <a:lnTo>
                      <a:pt x="36" y="71"/>
                    </a:lnTo>
                    <a:lnTo>
                      <a:pt x="40" y="60"/>
                    </a:lnTo>
                    <a:lnTo>
                      <a:pt x="42" y="48"/>
                    </a:lnTo>
                    <a:lnTo>
                      <a:pt x="40" y="36"/>
                    </a:lnTo>
                    <a:lnTo>
                      <a:pt x="36" y="24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3" name="Freeform 345"/>
              <p:cNvSpPr>
                <a:spLocks noEditPoints="1"/>
              </p:cNvSpPr>
              <p:nvPr/>
            </p:nvSpPr>
            <p:spPr bwMode="auto">
              <a:xfrm>
                <a:off x="2685" y="3161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10 w 46"/>
                  <a:gd name="T7" fmla="*/ 93 h 93"/>
                  <a:gd name="T8" fmla="*/ 7 w 46"/>
                  <a:gd name="T9" fmla="*/ 93 h 93"/>
                  <a:gd name="T10" fmla="*/ 3 w 46"/>
                  <a:gd name="T11" fmla="*/ 91 h 93"/>
                  <a:gd name="T12" fmla="*/ 2 w 46"/>
                  <a:gd name="T13" fmla="*/ 93 h 93"/>
                  <a:gd name="T14" fmla="*/ 0 w 46"/>
                  <a:gd name="T15" fmla="*/ 93 h 93"/>
                  <a:gd name="T16" fmla="*/ 46 w 46"/>
                  <a:gd name="T17" fmla="*/ 93 h 93"/>
                  <a:gd name="T18" fmla="*/ 38 w 46"/>
                  <a:gd name="T19" fmla="*/ 93 h 93"/>
                  <a:gd name="T20" fmla="*/ 41 w 46"/>
                  <a:gd name="T21" fmla="*/ 93 h 93"/>
                  <a:gd name="T22" fmla="*/ 45 w 46"/>
                  <a:gd name="T23" fmla="*/ 91 h 93"/>
                  <a:gd name="T24" fmla="*/ 46 w 46"/>
                  <a:gd name="T25" fmla="*/ 93 h 93"/>
                  <a:gd name="T26" fmla="*/ 46 w 46"/>
                  <a:gd name="T27" fmla="*/ 93 h 93"/>
                  <a:gd name="T28" fmla="*/ 3 w 46"/>
                  <a:gd name="T29" fmla="*/ 3 h 93"/>
                  <a:gd name="T30" fmla="*/ 2 w 46"/>
                  <a:gd name="T31" fmla="*/ 2 h 93"/>
                  <a:gd name="T32" fmla="*/ 0 w 46"/>
                  <a:gd name="T33" fmla="*/ 0 h 93"/>
                  <a:gd name="T34" fmla="*/ 10 w 46"/>
                  <a:gd name="T35" fmla="*/ 0 h 93"/>
                  <a:gd name="T36" fmla="*/ 7 w 46"/>
                  <a:gd name="T37" fmla="*/ 2 h 93"/>
                  <a:gd name="T38" fmla="*/ 3 w 46"/>
                  <a:gd name="T39" fmla="*/ 3 h 93"/>
                  <a:gd name="T40" fmla="*/ 38 w 46"/>
                  <a:gd name="T41" fmla="*/ 0 h 93"/>
                  <a:gd name="T42" fmla="*/ 46 w 46"/>
                  <a:gd name="T43" fmla="*/ 0 h 93"/>
                  <a:gd name="T44" fmla="*/ 46 w 46"/>
                  <a:gd name="T45" fmla="*/ 2 h 93"/>
                  <a:gd name="T46" fmla="*/ 45 w 46"/>
                  <a:gd name="T47" fmla="*/ 3 h 93"/>
                  <a:gd name="T48" fmla="*/ 41 w 46"/>
                  <a:gd name="T49" fmla="*/ 2 h 93"/>
                  <a:gd name="T50" fmla="*/ 38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3"/>
                    </a:lnTo>
                    <a:lnTo>
                      <a:pt x="3" y="91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8" y="93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46" y="93"/>
                    </a:lnTo>
                    <a:close/>
                    <a:moveTo>
                      <a:pt x="3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3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4" name="Freeform 346"/>
              <p:cNvSpPr>
                <a:spLocks noEditPoints="1"/>
              </p:cNvSpPr>
              <p:nvPr/>
            </p:nvSpPr>
            <p:spPr bwMode="auto">
              <a:xfrm>
                <a:off x="2687" y="3161"/>
                <a:ext cx="44" cy="93"/>
              </a:xfrm>
              <a:custGeom>
                <a:avLst/>
                <a:gdLst>
                  <a:gd name="T0" fmla="*/ 44 w 44"/>
                  <a:gd name="T1" fmla="*/ 2 h 93"/>
                  <a:gd name="T2" fmla="*/ 43 w 44"/>
                  <a:gd name="T3" fmla="*/ 2 h 93"/>
                  <a:gd name="T4" fmla="*/ 41 w 44"/>
                  <a:gd name="T5" fmla="*/ 0 h 93"/>
                  <a:gd name="T6" fmla="*/ 27 w 44"/>
                  <a:gd name="T7" fmla="*/ 0 h 93"/>
                  <a:gd name="T8" fmla="*/ 36 w 44"/>
                  <a:gd name="T9" fmla="*/ 2 h 93"/>
                  <a:gd name="T10" fmla="*/ 43 w 44"/>
                  <a:gd name="T11" fmla="*/ 5 h 93"/>
                  <a:gd name="T12" fmla="*/ 43 w 44"/>
                  <a:gd name="T13" fmla="*/ 3 h 93"/>
                  <a:gd name="T14" fmla="*/ 44 w 44"/>
                  <a:gd name="T15" fmla="*/ 2 h 93"/>
                  <a:gd name="T16" fmla="*/ 3 w 44"/>
                  <a:gd name="T17" fmla="*/ 0 h 93"/>
                  <a:gd name="T18" fmla="*/ 1 w 44"/>
                  <a:gd name="T19" fmla="*/ 2 h 93"/>
                  <a:gd name="T20" fmla="*/ 0 w 44"/>
                  <a:gd name="T21" fmla="*/ 2 h 93"/>
                  <a:gd name="T22" fmla="*/ 1 w 44"/>
                  <a:gd name="T23" fmla="*/ 3 h 93"/>
                  <a:gd name="T24" fmla="*/ 1 w 44"/>
                  <a:gd name="T25" fmla="*/ 5 h 93"/>
                  <a:gd name="T26" fmla="*/ 8 w 44"/>
                  <a:gd name="T27" fmla="*/ 2 h 93"/>
                  <a:gd name="T28" fmla="*/ 17 w 44"/>
                  <a:gd name="T29" fmla="*/ 0 h 93"/>
                  <a:gd name="T30" fmla="*/ 3 w 44"/>
                  <a:gd name="T31" fmla="*/ 0 h 93"/>
                  <a:gd name="T32" fmla="*/ 0 w 44"/>
                  <a:gd name="T33" fmla="*/ 93 h 93"/>
                  <a:gd name="T34" fmla="*/ 1 w 44"/>
                  <a:gd name="T35" fmla="*/ 93 h 93"/>
                  <a:gd name="T36" fmla="*/ 3 w 44"/>
                  <a:gd name="T37" fmla="*/ 93 h 93"/>
                  <a:gd name="T38" fmla="*/ 17 w 44"/>
                  <a:gd name="T39" fmla="*/ 93 h 93"/>
                  <a:gd name="T40" fmla="*/ 8 w 44"/>
                  <a:gd name="T41" fmla="*/ 91 h 93"/>
                  <a:gd name="T42" fmla="*/ 1 w 44"/>
                  <a:gd name="T43" fmla="*/ 90 h 93"/>
                  <a:gd name="T44" fmla="*/ 1 w 44"/>
                  <a:gd name="T45" fmla="*/ 91 h 93"/>
                  <a:gd name="T46" fmla="*/ 0 w 44"/>
                  <a:gd name="T47" fmla="*/ 93 h 93"/>
                  <a:gd name="T48" fmla="*/ 41 w 44"/>
                  <a:gd name="T49" fmla="*/ 93 h 93"/>
                  <a:gd name="T50" fmla="*/ 43 w 44"/>
                  <a:gd name="T51" fmla="*/ 93 h 93"/>
                  <a:gd name="T52" fmla="*/ 44 w 44"/>
                  <a:gd name="T53" fmla="*/ 93 h 93"/>
                  <a:gd name="T54" fmla="*/ 43 w 44"/>
                  <a:gd name="T55" fmla="*/ 91 h 93"/>
                  <a:gd name="T56" fmla="*/ 43 w 44"/>
                  <a:gd name="T57" fmla="*/ 90 h 93"/>
                  <a:gd name="T58" fmla="*/ 34 w 44"/>
                  <a:gd name="T59" fmla="*/ 91 h 93"/>
                  <a:gd name="T60" fmla="*/ 27 w 44"/>
                  <a:gd name="T61" fmla="*/ 93 h 93"/>
                  <a:gd name="T62" fmla="*/ 41 w 44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4"/>
                  <a:gd name="T97" fmla="*/ 0 h 93"/>
                  <a:gd name="T98" fmla="*/ 44 w 44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4" h="93">
                    <a:moveTo>
                      <a:pt x="44" y="2"/>
                    </a:moveTo>
                    <a:lnTo>
                      <a:pt x="43" y="2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6" y="2"/>
                    </a:lnTo>
                    <a:lnTo>
                      <a:pt x="43" y="5"/>
                    </a:lnTo>
                    <a:lnTo>
                      <a:pt x="43" y="3"/>
                    </a:lnTo>
                    <a:lnTo>
                      <a:pt x="44" y="2"/>
                    </a:lnTo>
                    <a:close/>
                    <a:moveTo>
                      <a:pt x="3" y="0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3"/>
                    </a:moveTo>
                    <a:lnTo>
                      <a:pt x="1" y="93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8" y="91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0" y="93"/>
                    </a:lnTo>
                    <a:close/>
                    <a:moveTo>
                      <a:pt x="41" y="93"/>
                    </a:moveTo>
                    <a:lnTo>
                      <a:pt x="43" y="93"/>
                    </a:lnTo>
                    <a:lnTo>
                      <a:pt x="44" y="93"/>
                    </a:lnTo>
                    <a:lnTo>
                      <a:pt x="43" y="91"/>
                    </a:lnTo>
                    <a:lnTo>
                      <a:pt x="43" y="90"/>
                    </a:lnTo>
                    <a:lnTo>
                      <a:pt x="34" y="91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5" name="Freeform 347"/>
              <p:cNvSpPr>
                <a:spLocks noEditPoints="1"/>
              </p:cNvSpPr>
              <p:nvPr/>
            </p:nvSpPr>
            <p:spPr bwMode="auto">
              <a:xfrm>
                <a:off x="2688" y="3161"/>
                <a:ext cx="42" cy="93"/>
              </a:xfrm>
              <a:custGeom>
                <a:avLst/>
                <a:gdLst>
                  <a:gd name="T0" fmla="*/ 42 w 42"/>
                  <a:gd name="T1" fmla="*/ 3 h 93"/>
                  <a:gd name="T2" fmla="*/ 38 w 42"/>
                  <a:gd name="T3" fmla="*/ 2 h 93"/>
                  <a:gd name="T4" fmla="*/ 35 w 42"/>
                  <a:gd name="T5" fmla="*/ 0 h 93"/>
                  <a:gd name="T6" fmla="*/ 7 w 42"/>
                  <a:gd name="T7" fmla="*/ 0 h 93"/>
                  <a:gd name="T8" fmla="*/ 4 w 42"/>
                  <a:gd name="T9" fmla="*/ 2 h 93"/>
                  <a:gd name="T10" fmla="*/ 0 w 42"/>
                  <a:gd name="T11" fmla="*/ 3 h 93"/>
                  <a:gd name="T12" fmla="*/ 0 w 42"/>
                  <a:gd name="T13" fmla="*/ 5 h 93"/>
                  <a:gd name="T14" fmla="*/ 2 w 42"/>
                  <a:gd name="T15" fmla="*/ 7 h 93"/>
                  <a:gd name="T16" fmla="*/ 11 w 42"/>
                  <a:gd name="T17" fmla="*/ 3 h 93"/>
                  <a:gd name="T18" fmla="*/ 21 w 42"/>
                  <a:gd name="T19" fmla="*/ 2 h 93"/>
                  <a:gd name="T20" fmla="*/ 31 w 42"/>
                  <a:gd name="T21" fmla="*/ 3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3 h 93"/>
                  <a:gd name="T28" fmla="*/ 0 w 42"/>
                  <a:gd name="T29" fmla="*/ 91 h 93"/>
                  <a:gd name="T30" fmla="*/ 4 w 42"/>
                  <a:gd name="T31" fmla="*/ 93 h 93"/>
                  <a:gd name="T32" fmla="*/ 7 w 42"/>
                  <a:gd name="T33" fmla="*/ 93 h 93"/>
                  <a:gd name="T34" fmla="*/ 35 w 42"/>
                  <a:gd name="T35" fmla="*/ 93 h 93"/>
                  <a:gd name="T36" fmla="*/ 38 w 42"/>
                  <a:gd name="T37" fmla="*/ 93 h 93"/>
                  <a:gd name="T38" fmla="*/ 42 w 42"/>
                  <a:gd name="T39" fmla="*/ 91 h 93"/>
                  <a:gd name="T40" fmla="*/ 42 w 42"/>
                  <a:gd name="T41" fmla="*/ 90 h 93"/>
                  <a:gd name="T42" fmla="*/ 40 w 42"/>
                  <a:gd name="T43" fmla="*/ 88 h 93"/>
                  <a:gd name="T44" fmla="*/ 31 w 42"/>
                  <a:gd name="T45" fmla="*/ 91 h 93"/>
                  <a:gd name="T46" fmla="*/ 21 w 42"/>
                  <a:gd name="T47" fmla="*/ 93 h 93"/>
                  <a:gd name="T48" fmla="*/ 11 w 42"/>
                  <a:gd name="T49" fmla="*/ 91 h 93"/>
                  <a:gd name="T50" fmla="*/ 2 w 42"/>
                  <a:gd name="T51" fmla="*/ 88 h 93"/>
                  <a:gd name="T52" fmla="*/ 0 w 42"/>
                  <a:gd name="T53" fmla="*/ 90 h 93"/>
                  <a:gd name="T54" fmla="*/ 0 w 42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3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3"/>
                    </a:lnTo>
                    <a:close/>
                    <a:moveTo>
                      <a:pt x="0" y="91"/>
                    </a:moveTo>
                    <a:lnTo>
                      <a:pt x="4" y="93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3"/>
                    </a:lnTo>
                    <a:lnTo>
                      <a:pt x="42" y="91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31" y="91"/>
                    </a:lnTo>
                    <a:lnTo>
                      <a:pt x="21" y="93"/>
                    </a:lnTo>
                    <a:lnTo>
                      <a:pt x="11" y="91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6" name="Freeform 348"/>
              <p:cNvSpPr>
                <a:spLocks noEditPoints="1"/>
              </p:cNvSpPr>
              <p:nvPr/>
            </p:nvSpPr>
            <p:spPr bwMode="auto">
              <a:xfrm>
                <a:off x="2688" y="3161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2 w 42"/>
                  <a:gd name="T13" fmla="*/ 7 h 93"/>
                  <a:gd name="T14" fmla="*/ 2 w 42"/>
                  <a:gd name="T15" fmla="*/ 8 h 93"/>
                  <a:gd name="T16" fmla="*/ 11 w 42"/>
                  <a:gd name="T17" fmla="*/ 5 h 93"/>
                  <a:gd name="T18" fmla="*/ 21 w 42"/>
                  <a:gd name="T19" fmla="*/ 3 h 93"/>
                  <a:gd name="T20" fmla="*/ 31 w 42"/>
                  <a:gd name="T21" fmla="*/ 5 h 93"/>
                  <a:gd name="T22" fmla="*/ 40 w 42"/>
                  <a:gd name="T23" fmla="*/ 8 h 93"/>
                  <a:gd name="T24" fmla="*/ 40 w 42"/>
                  <a:gd name="T25" fmla="*/ 7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1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1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6 h 93"/>
                  <a:gd name="T44" fmla="*/ 31 w 42"/>
                  <a:gd name="T45" fmla="*/ 90 h 93"/>
                  <a:gd name="T46" fmla="*/ 21 w 42"/>
                  <a:gd name="T47" fmla="*/ 91 h 93"/>
                  <a:gd name="T48" fmla="*/ 11 w 42"/>
                  <a:gd name="T49" fmla="*/ 90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1" y="5"/>
                    </a:lnTo>
                    <a:lnTo>
                      <a:pt x="40" y="8"/>
                    </a:lnTo>
                    <a:lnTo>
                      <a:pt x="40" y="7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1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1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7" name="Freeform 349"/>
              <p:cNvSpPr>
                <a:spLocks noEditPoints="1"/>
              </p:cNvSpPr>
              <p:nvPr/>
            </p:nvSpPr>
            <p:spPr bwMode="auto">
              <a:xfrm>
                <a:off x="2690" y="3163"/>
                <a:ext cx="38" cy="91"/>
              </a:xfrm>
              <a:custGeom>
                <a:avLst/>
                <a:gdLst>
                  <a:gd name="T0" fmla="*/ 38 w 38"/>
                  <a:gd name="T1" fmla="*/ 5 h 91"/>
                  <a:gd name="T2" fmla="*/ 29 w 38"/>
                  <a:gd name="T3" fmla="*/ 1 h 91"/>
                  <a:gd name="T4" fmla="*/ 19 w 38"/>
                  <a:gd name="T5" fmla="*/ 0 h 91"/>
                  <a:gd name="T6" fmla="*/ 9 w 38"/>
                  <a:gd name="T7" fmla="*/ 1 h 91"/>
                  <a:gd name="T8" fmla="*/ 0 w 38"/>
                  <a:gd name="T9" fmla="*/ 5 h 91"/>
                  <a:gd name="T10" fmla="*/ 0 w 38"/>
                  <a:gd name="T11" fmla="*/ 6 h 91"/>
                  <a:gd name="T12" fmla="*/ 2 w 38"/>
                  <a:gd name="T13" fmla="*/ 8 h 91"/>
                  <a:gd name="T14" fmla="*/ 10 w 38"/>
                  <a:gd name="T15" fmla="*/ 5 h 91"/>
                  <a:gd name="T16" fmla="*/ 19 w 38"/>
                  <a:gd name="T17" fmla="*/ 3 h 91"/>
                  <a:gd name="T18" fmla="*/ 28 w 38"/>
                  <a:gd name="T19" fmla="*/ 5 h 91"/>
                  <a:gd name="T20" fmla="*/ 36 w 38"/>
                  <a:gd name="T21" fmla="*/ 8 h 91"/>
                  <a:gd name="T22" fmla="*/ 38 w 38"/>
                  <a:gd name="T23" fmla="*/ 6 h 91"/>
                  <a:gd name="T24" fmla="*/ 38 w 38"/>
                  <a:gd name="T25" fmla="*/ 5 h 91"/>
                  <a:gd name="T26" fmla="*/ 0 w 38"/>
                  <a:gd name="T27" fmla="*/ 86 h 91"/>
                  <a:gd name="T28" fmla="*/ 9 w 38"/>
                  <a:gd name="T29" fmla="*/ 89 h 91"/>
                  <a:gd name="T30" fmla="*/ 19 w 38"/>
                  <a:gd name="T31" fmla="*/ 91 h 91"/>
                  <a:gd name="T32" fmla="*/ 29 w 38"/>
                  <a:gd name="T33" fmla="*/ 89 h 91"/>
                  <a:gd name="T34" fmla="*/ 38 w 38"/>
                  <a:gd name="T35" fmla="*/ 86 h 91"/>
                  <a:gd name="T36" fmla="*/ 38 w 38"/>
                  <a:gd name="T37" fmla="*/ 84 h 91"/>
                  <a:gd name="T38" fmla="*/ 36 w 38"/>
                  <a:gd name="T39" fmla="*/ 82 h 91"/>
                  <a:gd name="T40" fmla="*/ 28 w 38"/>
                  <a:gd name="T41" fmla="*/ 86 h 91"/>
                  <a:gd name="T42" fmla="*/ 19 w 38"/>
                  <a:gd name="T43" fmla="*/ 88 h 91"/>
                  <a:gd name="T44" fmla="*/ 10 w 38"/>
                  <a:gd name="T45" fmla="*/ 86 h 91"/>
                  <a:gd name="T46" fmla="*/ 2 w 38"/>
                  <a:gd name="T47" fmla="*/ 82 h 91"/>
                  <a:gd name="T48" fmla="*/ 0 w 38"/>
                  <a:gd name="T49" fmla="*/ 84 h 91"/>
                  <a:gd name="T50" fmla="*/ 0 w 38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1"/>
                  <a:gd name="T80" fmla="*/ 38 w 3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1">
                    <a:moveTo>
                      <a:pt x="38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6" y="8"/>
                    </a:lnTo>
                    <a:lnTo>
                      <a:pt x="38" y="6"/>
                    </a:lnTo>
                    <a:lnTo>
                      <a:pt x="38" y="5"/>
                    </a:lnTo>
                    <a:close/>
                    <a:moveTo>
                      <a:pt x="0" y="86"/>
                    </a:moveTo>
                    <a:lnTo>
                      <a:pt x="9" y="89"/>
                    </a:lnTo>
                    <a:lnTo>
                      <a:pt x="19" y="91"/>
                    </a:lnTo>
                    <a:lnTo>
                      <a:pt x="29" y="89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2"/>
                    </a:lnTo>
                    <a:lnTo>
                      <a:pt x="28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8" name="Freeform 350"/>
              <p:cNvSpPr>
                <a:spLocks noEditPoints="1"/>
              </p:cNvSpPr>
              <p:nvPr/>
            </p:nvSpPr>
            <p:spPr bwMode="auto">
              <a:xfrm>
                <a:off x="2690" y="3164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29 w 38"/>
                  <a:gd name="T3" fmla="*/ 2 h 88"/>
                  <a:gd name="T4" fmla="*/ 19 w 38"/>
                  <a:gd name="T5" fmla="*/ 0 h 88"/>
                  <a:gd name="T6" fmla="*/ 9 w 38"/>
                  <a:gd name="T7" fmla="*/ 2 h 88"/>
                  <a:gd name="T8" fmla="*/ 0 w 38"/>
                  <a:gd name="T9" fmla="*/ 5 h 88"/>
                  <a:gd name="T10" fmla="*/ 2 w 38"/>
                  <a:gd name="T11" fmla="*/ 7 h 88"/>
                  <a:gd name="T12" fmla="*/ 2 w 38"/>
                  <a:gd name="T13" fmla="*/ 7 h 88"/>
                  <a:gd name="T14" fmla="*/ 10 w 38"/>
                  <a:gd name="T15" fmla="*/ 5 h 88"/>
                  <a:gd name="T16" fmla="*/ 19 w 38"/>
                  <a:gd name="T17" fmla="*/ 4 h 88"/>
                  <a:gd name="T18" fmla="*/ 28 w 38"/>
                  <a:gd name="T19" fmla="*/ 5 h 88"/>
                  <a:gd name="T20" fmla="*/ 36 w 38"/>
                  <a:gd name="T21" fmla="*/ 7 h 88"/>
                  <a:gd name="T22" fmla="*/ 36 w 38"/>
                  <a:gd name="T23" fmla="*/ 7 h 88"/>
                  <a:gd name="T24" fmla="*/ 38 w 38"/>
                  <a:gd name="T25" fmla="*/ 5 h 88"/>
                  <a:gd name="T26" fmla="*/ 0 w 38"/>
                  <a:gd name="T27" fmla="*/ 83 h 88"/>
                  <a:gd name="T28" fmla="*/ 9 w 38"/>
                  <a:gd name="T29" fmla="*/ 87 h 88"/>
                  <a:gd name="T30" fmla="*/ 19 w 38"/>
                  <a:gd name="T31" fmla="*/ 88 h 88"/>
                  <a:gd name="T32" fmla="*/ 29 w 38"/>
                  <a:gd name="T33" fmla="*/ 87 h 88"/>
                  <a:gd name="T34" fmla="*/ 38 w 38"/>
                  <a:gd name="T35" fmla="*/ 83 h 88"/>
                  <a:gd name="T36" fmla="*/ 36 w 38"/>
                  <a:gd name="T37" fmla="*/ 81 h 88"/>
                  <a:gd name="T38" fmla="*/ 36 w 38"/>
                  <a:gd name="T39" fmla="*/ 80 h 88"/>
                  <a:gd name="T40" fmla="*/ 28 w 38"/>
                  <a:gd name="T41" fmla="*/ 83 h 88"/>
                  <a:gd name="T42" fmla="*/ 19 w 38"/>
                  <a:gd name="T43" fmla="*/ 85 h 88"/>
                  <a:gd name="T44" fmla="*/ 10 w 38"/>
                  <a:gd name="T45" fmla="*/ 83 h 88"/>
                  <a:gd name="T46" fmla="*/ 2 w 38"/>
                  <a:gd name="T47" fmla="*/ 80 h 88"/>
                  <a:gd name="T48" fmla="*/ 2 w 38"/>
                  <a:gd name="T49" fmla="*/ 81 h 88"/>
                  <a:gd name="T50" fmla="*/ 0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7"/>
                    </a:lnTo>
                    <a:lnTo>
                      <a:pt x="38" y="5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9" y="88"/>
                    </a:lnTo>
                    <a:lnTo>
                      <a:pt x="29" y="87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80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0" y="83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9" name="Freeform 351"/>
              <p:cNvSpPr>
                <a:spLocks noEditPoints="1"/>
              </p:cNvSpPr>
              <p:nvPr/>
            </p:nvSpPr>
            <p:spPr bwMode="auto">
              <a:xfrm>
                <a:off x="2692" y="3166"/>
                <a:ext cx="34" cy="85"/>
              </a:xfrm>
              <a:custGeom>
                <a:avLst/>
                <a:gdLst>
                  <a:gd name="T0" fmla="*/ 34 w 34"/>
                  <a:gd name="T1" fmla="*/ 5 h 85"/>
                  <a:gd name="T2" fmla="*/ 26 w 34"/>
                  <a:gd name="T3" fmla="*/ 2 h 85"/>
                  <a:gd name="T4" fmla="*/ 17 w 34"/>
                  <a:gd name="T5" fmla="*/ 0 h 85"/>
                  <a:gd name="T6" fmla="*/ 8 w 34"/>
                  <a:gd name="T7" fmla="*/ 2 h 85"/>
                  <a:gd name="T8" fmla="*/ 0 w 34"/>
                  <a:gd name="T9" fmla="*/ 5 h 85"/>
                  <a:gd name="T10" fmla="*/ 0 w 34"/>
                  <a:gd name="T11" fmla="*/ 5 h 85"/>
                  <a:gd name="T12" fmla="*/ 2 w 34"/>
                  <a:gd name="T13" fmla="*/ 7 h 85"/>
                  <a:gd name="T14" fmla="*/ 8 w 34"/>
                  <a:gd name="T15" fmla="*/ 5 h 85"/>
                  <a:gd name="T16" fmla="*/ 17 w 34"/>
                  <a:gd name="T17" fmla="*/ 3 h 85"/>
                  <a:gd name="T18" fmla="*/ 26 w 34"/>
                  <a:gd name="T19" fmla="*/ 5 h 85"/>
                  <a:gd name="T20" fmla="*/ 33 w 34"/>
                  <a:gd name="T21" fmla="*/ 7 h 85"/>
                  <a:gd name="T22" fmla="*/ 34 w 34"/>
                  <a:gd name="T23" fmla="*/ 5 h 85"/>
                  <a:gd name="T24" fmla="*/ 34 w 34"/>
                  <a:gd name="T25" fmla="*/ 5 h 85"/>
                  <a:gd name="T26" fmla="*/ 0 w 34"/>
                  <a:gd name="T27" fmla="*/ 79 h 85"/>
                  <a:gd name="T28" fmla="*/ 8 w 34"/>
                  <a:gd name="T29" fmla="*/ 83 h 85"/>
                  <a:gd name="T30" fmla="*/ 17 w 34"/>
                  <a:gd name="T31" fmla="*/ 85 h 85"/>
                  <a:gd name="T32" fmla="*/ 26 w 34"/>
                  <a:gd name="T33" fmla="*/ 83 h 85"/>
                  <a:gd name="T34" fmla="*/ 34 w 34"/>
                  <a:gd name="T35" fmla="*/ 79 h 85"/>
                  <a:gd name="T36" fmla="*/ 34 w 34"/>
                  <a:gd name="T37" fmla="*/ 78 h 85"/>
                  <a:gd name="T38" fmla="*/ 33 w 34"/>
                  <a:gd name="T39" fmla="*/ 76 h 85"/>
                  <a:gd name="T40" fmla="*/ 26 w 34"/>
                  <a:gd name="T41" fmla="*/ 79 h 85"/>
                  <a:gd name="T42" fmla="*/ 17 w 34"/>
                  <a:gd name="T43" fmla="*/ 79 h 85"/>
                  <a:gd name="T44" fmla="*/ 8 w 34"/>
                  <a:gd name="T45" fmla="*/ 79 h 85"/>
                  <a:gd name="T46" fmla="*/ 2 w 34"/>
                  <a:gd name="T47" fmla="*/ 76 h 85"/>
                  <a:gd name="T48" fmla="*/ 0 w 34"/>
                  <a:gd name="T49" fmla="*/ 78 h 85"/>
                  <a:gd name="T50" fmla="*/ 0 w 34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5"/>
                  <a:gd name="T80" fmla="*/ 34 w 34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5">
                    <a:moveTo>
                      <a:pt x="34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4" y="5"/>
                    </a:lnTo>
                    <a:close/>
                    <a:moveTo>
                      <a:pt x="0" y="79"/>
                    </a:moveTo>
                    <a:lnTo>
                      <a:pt x="8" y="83"/>
                    </a:lnTo>
                    <a:lnTo>
                      <a:pt x="17" y="85"/>
                    </a:lnTo>
                    <a:lnTo>
                      <a:pt x="26" y="83"/>
                    </a:lnTo>
                    <a:lnTo>
                      <a:pt x="34" y="79"/>
                    </a:lnTo>
                    <a:lnTo>
                      <a:pt x="34" y="78"/>
                    </a:lnTo>
                    <a:lnTo>
                      <a:pt x="33" y="76"/>
                    </a:lnTo>
                    <a:lnTo>
                      <a:pt x="26" y="79"/>
                    </a:lnTo>
                    <a:lnTo>
                      <a:pt x="17" y="79"/>
                    </a:lnTo>
                    <a:lnTo>
                      <a:pt x="8" y="79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0" name="Freeform 352"/>
              <p:cNvSpPr>
                <a:spLocks noEditPoints="1"/>
              </p:cNvSpPr>
              <p:nvPr/>
            </p:nvSpPr>
            <p:spPr bwMode="auto">
              <a:xfrm>
                <a:off x="2692" y="3168"/>
                <a:ext cx="34" cy="81"/>
              </a:xfrm>
              <a:custGeom>
                <a:avLst/>
                <a:gdLst>
                  <a:gd name="T0" fmla="*/ 34 w 34"/>
                  <a:gd name="T1" fmla="*/ 3 h 81"/>
                  <a:gd name="T2" fmla="*/ 26 w 34"/>
                  <a:gd name="T3" fmla="*/ 1 h 81"/>
                  <a:gd name="T4" fmla="*/ 17 w 34"/>
                  <a:gd name="T5" fmla="*/ 0 h 81"/>
                  <a:gd name="T6" fmla="*/ 8 w 34"/>
                  <a:gd name="T7" fmla="*/ 1 h 81"/>
                  <a:gd name="T8" fmla="*/ 0 w 34"/>
                  <a:gd name="T9" fmla="*/ 3 h 81"/>
                  <a:gd name="T10" fmla="*/ 2 w 34"/>
                  <a:gd name="T11" fmla="*/ 5 h 81"/>
                  <a:gd name="T12" fmla="*/ 2 w 34"/>
                  <a:gd name="T13" fmla="*/ 7 h 81"/>
                  <a:gd name="T14" fmla="*/ 8 w 34"/>
                  <a:gd name="T15" fmla="*/ 5 h 81"/>
                  <a:gd name="T16" fmla="*/ 17 w 34"/>
                  <a:gd name="T17" fmla="*/ 3 h 81"/>
                  <a:gd name="T18" fmla="*/ 26 w 34"/>
                  <a:gd name="T19" fmla="*/ 5 h 81"/>
                  <a:gd name="T20" fmla="*/ 33 w 34"/>
                  <a:gd name="T21" fmla="*/ 7 h 81"/>
                  <a:gd name="T22" fmla="*/ 33 w 34"/>
                  <a:gd name="T23" fmla="*/ 5 h 81"/>
                  <a:gd name="T24" fmla="*/ 34 w 34"/>
                  <a:gd name="T25" fmla="*/ 3 h 81"/>
                  <a:gd name="T26" fmla="*/ 0 w 34"/>
                  <a:gd name="T27" fmla="*/ 76 h 81"/>
                  <a:gd name="T28" fmla="*/ 8 w 34"/>
                  <a:gd name="T29" fmla="*/ 79 h 81"/>
                  <a:gd name="T30" fmla="*/ 17 w 34"/>
                  <a:gd name="T31" fmla="*/ 81 h 81"/>
                  <a:gd name="T32" fmla="*/ 26 w 34"/>
                  <a:gd name="T33" fmla="*/ 79 h 81"/>
                  <a:gd name="T34" fmla="*/ 34 w 34"/>
                  <a:gd name="T35" fmla="*/ 76 h 81"/>
                  <a:gd name="T36" fmla="*/ 33 w 34"/>
                  <a:gd name="T37" fmla="*/ 74 h 81"/>
                  <a:gd name="T38" fmla="*/ 33 w 34"/>
                  <a:gd name="T39" fmla="*/ 74 h 81"/>
                  <a:gd name="T40" fmla="*/ 26 w 34"/>
                  <a:gd name="T41" fmla="*/ 76 h 81"/>
                  <a:gd name="T42" fmla="*/ 17 w 34"/>
                  <a:gd name="T43" fmla="*/ 76 h 81"/>
                  <a:gd name="T44" fmla="*/ 8 w 34"/>
                  <a:gd name="T45" fmla="*/ 76 h 81"/>
                  <a:gd name="T46" fmla="*/ 2 w 34"/>
                  <a:gd name="T47" fmla="*/ 74 h 81"/>
                  <a:gd name="T48" fmla="*/ 2 w 34"/>
                  <a:gd name="T49" fmla="*/ 74 h 81"/>
                  <a:gd name="T50" fmla="*/ 0 w 34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1"/>
                  <a:gd name="T80" fmla="*/ 34 w 3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1">
                    <a:moveTo>
                      <a:pt x="34" y="3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4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1" name="Freeform 353"/>
              <p:cNvSpPr>
                <a:spLocks noEditPoints="1"/>
              </p:cNvSpPr>
              <p:nvPr/>
            </p:nvSpPr>
            <p:spPr bwMode="auto">
              <a:xfrm>
                <a:off x="2694" y="3169"/>
                <a:ext cx="31" cy="76"/>
              </a:xfrm>
              <a:custGeom>
                <a:avLst/>
                <a:gdLst>
                  <a:gd name="T0" fmla="*/ 31 w 31"/>
                  <a:gd name="T1" fmla="*/ 4 h 76"/>
                  <a:gd name="T2" fmla="*/ 24 w 31"/>
                  <a:gd name="T3" fmla="*/ 2 h 76"/>
                  <a:gd name="T4" fmla="*/ 15 w 31"/>
                  <a:gd name="T5" fmla="*/ 0 h 76"/>
                  <a:gd name="T6" fmla="*/ 6 w 31"/>
                  <a:gd name="T7" fmla="*/ 2 h 76"/>
                  <a:gd name="T8" fmla="*/ 0 w 31"/>
                  <a:gd name="T9" fmla="*/ 4 h 76"/>
                  <a:gd name="T10" fmla="*/ 0 w 31"/>
                  <a:gd name="T11" fmla="*/ 6 h 76"/>
                  <a:gd name="T12" fmla="*/ 0 w 31"/>
                  <a:gd name="T13" fmla="*/ 7 h 76"/>
                  <a:gd name="T14" fmla="*/ 6 w 31"/>
                  <a:gd name="T15" fmla="*/ 6 h 76"/>
                  <a:gd name="T16" fmla="*/ 15 w 31"/>
                  <a:gd name="T17" fmla="*/ 4 h 76"/>
                  <a:gd name="T18" fmla="*/ 22 w 31"/>
                  <a:gd name="T19" fmla="*/ 6 h 76"/>
                  <a:gd name="T20" fmla="*/ 31 w 31"/>
                  <a:gd name="T21" fmla="*/ 7 h 76"/>
                  <a:gd name="T22" fmla="*/ 31 w 31"/>
                  <a:gd name="T23" fmla="*/ 6 h 76"/>
                  <a:gd name="T24" fmla="*/ 31 w 31"/>
                  <a:gd name="T25" fmla="*/ 4 h 76"/>
                  <a:gd name="T26" fmla="*/ 0 w 31"/>
                  <a:gd name="T27" fmla="*/ 73 h 76"/>
                  <a:gd name="T28" fmla="*/ 6 w 31"/>
                  <a:gd name="T29" fmla="*/ 76 h 76"/>
                  <a:gd name="T30" fmla="*/ 15 w 31"/>
                  <a:gd name="T31" fmla="*/ 76 h 76"/>
                  <a:gd name="T32" fmla="*/ 24 w 31"/>
                  <a:gd name="T33" fmla="*/ 76 h 76"/>
                  <a:gd name="T34" fmla="*/ 31 w 31"/>
                  <a:gd name="T35" fmla="*/ 73 h 76"/>
                  <a:gd name="T36" fmla="*/ 31 w 31"/>
                  <a:gd name="T37" fmla="*/ 73 h 76"/>
                  <a:gd name="T38" fmla="*/ 29 w 31"/>
                  <a:gd name="T39" fmla="*/ 71 h 76"/>
                  <a:gd name="T40" fmla="*/ 22 w 31"/>
                  <a:gd name="T41" fmla="*/ 73 h 76"/>
                  <a:gd name="T42" fmla="*/ 15 w 31"/>
                  <a:gd name="T43" fmla="*/ 73 h 76"/>
                  <a:gd name="T44" fmla="*/ 8 w 31"/>
                  <a:gd name="T45" fmla="*/ 73 h 76"/>
                  <a:gd name="T46" fmla="*/ 1 w 31"/>
                  <a:gd name="T47" fmla="*/ 71 h 76"/>
                  <a:gd name="T48" fmla="*/ 0 w 31"/>
                  <a:gd name="T49" fmla="*/ 73 h 76"/>
                  <a:gd name="T50" fmla="*/ 0 w 31"/>
                  <a:gd name="T51" fmla="*/ 73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6"/>
                  <a:gd name="T80" fmla="*/ 31 w 31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6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6" y="6"/>
                    </a:lnTo>
                    <a:lnTo>
                      <a:pt x="15" y="4"/>
                    </a:lnTo>
                    <a:lnTo>
                      <a:pt x="22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1" y="4"/>
                    </a:lnTo>
                    <a:close/>
                    <a:moveTo>
                      <a:pt x="0" y="73"/>
                    </a:moveTo>
                    <a:lnTo>
                      <a:pt x="6" y="76"/>
                    </a:lnTo>
                    <a:lnTo>
                      <a:pt x="15" y="76"/>
                    </a:lnTo>
                    <a:lnTo>
                      <a:pt x="24" y="76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2" y="73"/>
                    </a:lnTo>
                    <a:lnTo>
                      <a:pt x="15" y="73"/>
                    </a:lnTo>
                    <a:lnTo>
                      <a:pt x="8" y="73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2" name="Freeform 354"/>
              <p:cNvSpPr>
                <a:spLocks noEditPoints="1"/>
              </p:cNvSpPr>
              <p:nvPr/>
            </p:nvSpPr>
            <p:spPr bwMode="auto">
              <a:xfrm>
                <a:off x="2694" y="3171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4 w 31"/>
                  <a:gd name="T3" fmla="*/ 2 h 73"/>
                  <a:gd name="T4" fmla="*/ 15 w 31"/>
                  <a:gd name="T5" fmla="*/ 0 h 73"/>
                  <a:gd name="T6" fmla="*/ 6 w 31"/>
                  <a:gd name="T7" fmla="*/ 2 h 73"/>
                  <a:gd name="T8" fmla="*/ 0 w 31"/>
                  <a:gd name="T9" fmla="*/ 4 h 73"/>
                  <a:gd name="T10" fmla="*/ 0 w 31"/>
                  <a:gd name="T11" fmla="*/ 5 h 73"/>
                  <a:gd name="T12" fmla="*/ 1 w 31"/>
                  <a:gd name="T13" fmla="*/ 7 h 73"/>
                  <a:gd name="T14" fmla="*/ 8 w 31"/>
                  <a:gd name="T15" fmla="*/ 5 h 73"/>
                  <a:gd name="T16" fmla="*/ 15 w 31"/>
                  <a:gd name="T17" fmla="*/ 4 h 73"/>
                  <a:gd name="T18" fmla="*/ 22 w 31"/>
                  <a:gd name="T19" fmla="*/ 5 h 73"/>
                  <a:gd name="T20" fmla="*/ 29 w 31"/>
                  <a:gd name="T21" fmla="*/ 7 h 73"/>
                  <a:gd name="T22" fmla="*/ 31 w 31"/>
                  <a:gd name="T23" fmla="*/ 5 h 73"/>
                  <a:gd name="T24" fmla="*/ 31 w 31"/>
                  <a:gd name="T25" fmla="*/ 4 h 73"/>
                  <a:gd name="T26" fmla="*/ 0 w 31"/>
                  <a:gd name="T27" fmla="*/ 71 h 73"/>
                  <a:gd name="T28" fmla="*/ 6 w 31"/>
                  <a:gd name="T29" fmla="*/ 73 h 73"/>
                  <a:gd name="T30" fmla="*/ 15 w 31"/>
                  <a:gd name="T31" fmla="*/ 73 h 73"/>
                  <a:gd name="T32" fmla="*/ 24 w 31"/>
                  <a:gd name="T33" fmla="*/ 73 h 73"/>
                  <a:gd name="T34" fmla="*/ 31 w 31"/>
                  <a:gd name="T35" fmla="*/ 71 h 73"/>
                  <a:gd name="T36" fmla="*/ 29 w 31"/>
                  <a:gd name="T37" fmla="*/ 69 h 73"/>
                  <a:gd name="T38" fmla="*/ 29 w 31"/>
                  <a:gd name="T39" fmla="*/ 67 h 73"/>
                  <a:gd name="T40" fmla="*/ 22 w 31"/>
                  <a:gd name="T41" fmla="*/ 69 h 73"/>
                  <a:gd name="T42" fmla="*/ 15 w 31"/>
                  <a:gd name="T43" fmla="*/ 69 h 73"/>
                  <a:gd name="T44" fmla="*/ 8 w 31"/>
                  <a:gd name="T45" fmla="*/ 69 h 73"/>
                  <a:gd name="T46" fmla="*/ 1 w 31"/>
                  <a:gd name="T47" fmla="*/ 67 h 73"/>
                  <a:gd name="T48" fmla="*/ 1 w 31"/>
                  <a:gd name="T49" fmla="*/ 69 h 73"/>
                  <a:gd name="T50" fmla="*/ 0 w 31"/>
                  <a:gd name="T51" fmla="*/ 71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6" y="73"/>
                    </a:lnTo>
                    <a:lnTo>
                      <a:pt x="15" y="73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5" y="69"/>
                    </a:lnTo>
                    <a:lnTo>
                      <a:pt x="8" y="69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3" name="Freeform 355"/>
              <p:cNvSpPr>
                <a:spLocks noEditPoints="1"/>
              </p:cNvSpPr>
              <p:nvPr/>
            </p:nvSpPr>
            <p:spPr bwMode="auto">
              <a:xfrm>
                <a:off x="2694" y="3173"/>
                <a:ext cx="31" cy="69"/>
              </a:xfrm>
              <a:custGeom>
                <a:avLst/>
                <a:gdLst>
                  <a:gd name="T0" fmla="*/ 31 w 31"/>
                  <a:gd name="T1" fmla="*/ 3 h 69"/>
                  <a:gd name="T2" fmla="*/ 22 w 31"/>
                  <a:gd name="T3" fmla="*/ 2 h 69"/>
                  <a:gd name="T4" fmla="*/ 15 w 31"/>
                  <a:gd name="T5" fmla="*/ 0 h 69"/>
                  <a:gd name="T6" fmla="*/ 6 w 31"/>
                  <a:gd name="T7" fmla="*/ 2 h 69"/>
                  <a:gd name="T8" fmla="*/ 0 w 31"/>
                  <a:gd name="T9" fmla="*/ 3 h 69"/>
                  <a:gd name="T10" fmla="*/ 1 w 31"/>
                  <a:gd name="T11" fmla="*/ 5 h 69"/>
                  <a:gd name="T12" fmla="*/ 1 w 31"/>
                  <a:gd name="T13" fmla="*/ 7 h 69"/>
                  <a:gd name="T14" fmla="*/ 8 w 31"/>
                  <a:gd name="T15" fmla="*/ 5 h 69"/>
                  <a:gd name="T16" fmla="*/ 15 w 31"/>
                  <a:gd name="T17" fmla="*/ 3 h 69"/>
                  <a:gd name="T18" fmla="*/ 22 w 31"/>
                  <a:gd name="T19" fmla="*/ 5 h 69"/>
                  <a:gd name="T20" fmla="*/ 29 w 31"/>
                  <a:gd name="T21" fmla="*/ 7 h 69"/>
                  <a:gd name="T22" fmla="*/ 29 w 31"/>
                  <a:gd name="T23" fmla="*/ 5 h 69"/>
                  <a:gd name="T24" fmla="*/ 31 w 31"/>
                  <a:gd name="T25" fmla="*/ 3 h 69"/>
                  <a:gd name="T26" fmla="*/ 1 w 31"/>
                  <a:gd name="T27" fmla="*/ 67 h 69"/>
                  <a:gd name="T28" fmla="*/ 8 w 31"/>
                  <a:gd name="T29" fmla="*/ 69 h 69"/>
                  <a:gd name="T30" fmla="*/ 15 w 31"/>
                  <a:gd name="T31" fmla="*/ 69 h 69"/>
                  <a:gd name="T32" fmla="*/ 22 w 31"/>
                  <a:gd name="T33" fmla="*/ 69 h 69"/>
                  <a:gd name="T34" fmla="*/ 29 w 31"/>
                  <a:gd name="T35" fmla="*/ 67 h 69"/>
                  <a:gd name="T36" fmla="*/ 29 w 31"/>
                  <a:gd name="T37" fmla="*/ 65 h 69"/>
                  <a:gd name="T38" fmla="*/ 27 w 31"/>
                  <a:gd name="T39" fmla="*/ 64 h 69"/>
                  <a:gd name="T40" fmla="*/ 22 w 31"/>
                  <a:gd name="T41" fmla="*/ 65 h 69"/>
                  <a:gd name="T42" fmla="*/ 15 w 31"/>
                  <a:gd name="T43" fmla="*/ 65 h 69"/>
                  <a:gd name="T44" fmla="*/ 8 w 31"/>
                  <a:gd name="T45" fmla="*/ 65 h 69"/>
                  <a:gd name="T46" fmla="*/ 1 w 31"/>
                  <a:gd name="T47" fmla="*/ 64 h 69"/>
                  <a:gd name="T48" fmla="*/ 1 w 31"/>
                  <a:gd name="T49" fmla="*/ 65 h 69"/>
                  <a:gd name="T50" fmla="*/ 1 w 31"/>
                  <a:gd name="T51" fmla="*/ 67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1" y="3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1" y="67"/>
                    </a:moveTo>
                    <a:lnTo>
                      <a:pt x="8" y="69"/>
                    </a:lnTo>
                    <a:lnTo>
                      <a:pt x="15" y="69"/>
                    </a:lnTo>
                    <a:lnTo>
                      <a:pt x="22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7" y="64"/>
                    </a:lnTo>
                    <a:lnTo>
                      <a:pt x="22" y="65"/>
                    </a:lnTo>
                    <a:lnTo>
                      <a:pt x="15" y="65"/>
                    </a:lnTo>
                    <a:lnTo>
                      <a:pt x="8" y="65"/>
                    </a:lnTo>
                    <a:lnTo>
                      <a:pt x="1" y="64"/>
                    </a:lnTo>
                    <a:lnTo>
                      <a:pt x="1" y="65"/>
                    </a:lnTo>
                    <a:lnTo>
                      <a:pt x="1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4" name="Freeform 356"/>
              <p:cNvSpPr>
                <a:spLocks noEditPoints="1"/>
              </p:cNvSpPr>
              <p:nvPr/>
            </p:nvSpPr>
            <p:spPr bwMode="auto">
              <a:xfrm>
                <a:off x="2695" y="3175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1 h 65"/>
                  <a:gd name="T4" fmla="*/ 14 w 28"/>
                  <a:gd name="T5" fmla="*/ 0 h 65"/>
                  <a:gd name="T6" fmla="*/ 7 w 28"/>
                  <a:gd name="T7" fmla="*/ 1 h 65"/>
                  <a:gd name="T8" fmla="*/ 0 w 28"/>
                  <a:gd name="T9" fmla="*/ 3 h 65"/>
                  <a:gd name="T10" fmla="*/ 0 w 28"/>
                  <a:gd name="T11" fmla="*/ 5 h 65"/>
                  <a:gd name="T12" fmla="*/ 2 w 28"/>
                  <a:gd name="T13" fmla="*/ 7 h 65"/>
                  <a:gd name="T14" fmla="*/ 7 w 28"/>
                  <a:gd name="T15" fmla="*/ 5 h 65"/>
                  <a:gd name="T16" fmla="*/ 14 w 28"/>
                  <a:gd name="T17" fmla="*/ 3 h 65"/>
                  <a:gd name="T18" fmla="*/ 21 w 28"/>
                  <a:gd name="T19" fmla="*/ 5 h 65"/>
                  <a:gd name="T20" fmla="*/ 26 w 28"/>
                  <a:gd name="T21" fmla="*/ 7 h 65"/>
                  <a:gd name="T22" fmla="*/ 28 w 28"/>
                  <a:gd name="T23" fmla="*/ 5 h 65"/>
                  <a:gd name="T24" fmla="*/ 28 w 28"/>
                  <a:gd name="T25" fmla="*/ 3 h 65"/>
                  <a:gd name="T26" fmla="*/ 0 w 28"/>
                  <a:gd name="T27" fmla="*/ 63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3 h 65"/>
                  <a:gd name="T36" fmla="*/ 26 w 28"/>
                  <a:gd name="T37" fmla="*/ 62 h 65"/>
                  <a:gd name="T38" fmla="*/ 26 w 28"/>
                  <a:gd name="T39" fmla="*/ 60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60 h 65"/>
                  <a:gd name="T48" fmla="*/ 0 w 28"/>
                  <a:gd name="T49" fmla="*/ 62 h 65"/>
                  <a:gd name="T50" fmla="*/ 0 w 28"/>
                  <a:gd name="T51" fmla="*/ 63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0" y="63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3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5" name="Freeform 357"/>
              <p:cNvSpPr>
                <a:spLocks noEditPoints="1"/>
              </p:cNvSpPr>
              <p:nvPr/>
            </p:nvSpPr>
            <p:spPr bwMode="auto">
              <a:xfrm>
                <a:off x="2695" y="3176"/>
                <a:ext cx="28" cy="62"/>
              </a:xfrm>
              <a:custGeom>
                <a:avLst/>
                <a:gdLst>
                  <a:gd name="T0" fmla="*/ 28 w 28"/>
                  <a:gd name="T1" fmla="*/ 4 h 62"/>
                  <a:gd name="T2" fmla="*/ 21 w 28"/>
                  <a:gd name="T3" fmla="*/ 2 h 62"/>
                  <a:gd name="T4" fmla="*/ 14 w 28"/>
                  <a:gd name="T5" fmla="*/ 0 h 62"/>
                  <a:gd name="T6" fmla="*/ 7 w 28"/>
                  <a:gd name="T7" fmla="*/ 2 h 62"/>
                  <a:gd name="T8" fmla="*/ 0 w 28"/>
                  <a:gd name="T9" fmla="*/ 4 h 62"/>
                  <a:gd name="T10" fmla="*/ 2 w 28"/>
                  <a:gd name="T11" fmla="*/ 6 h 62"/>
                  <a:gd name="T12" fmla="*/ 2 w 28"/>
                  <a:gd name="T13" fmla="*/ 7 h 62"/>
                  <a:gd name="T14" fmla="*/ 7 w 28"/>
                  <a:gd name="T15" fmla="*/ 6 h 62"/>
                  <a:gd name="T16" fmla="*/ 14 w 28"/>
                  <a:gd name="T17" fmla="*/ 4 h 62"/>
                  <a:gd name="T18" fmla="*/ 21 w 28"/>
                  <a:gd name="T19" fmla="*/ 6 h 62"/>
                  <a:gd name="T20" fmla="*/ 26 w 28"/>
                  <a:gd name="T21" fmla="*/ 7 h 62"/>
                  <a:gd name="T22" fmla="*/ 26 w 28"/>
                  <a:gd name="T23" fmla="*/ 6 h 62"/>
                  <a:gd name="T24" fmla="*/ 28 w 28"/>
                  <a:gd name="T25" fmla="*/ 4 h 62"/>
                  <a:gd name="T26" fmla="*/ 0 w 28"/>
                  <a:gd name="T27" fmla="*/ 61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1 h 62"/>
                  <a:gd name="T36" fmla="*/ 26 w 28"/>
                  <a:gd name="T37" fmla="*/ 59 h 62"/>
                  <a:gd name="T38" fmla="*/ 26 w 28"/>
                  <a:gd name="T39" fmla="*/ 57 h 62"/>
                  <a:gd name="T40" fmla="*/ 19 w 28"/>
                  <a:gd name="T41" fmla="*/ 59 h 62"/>
                  <a:gd name="T42" fmla="*/ 14 w 28"/>
                  <a:gd name="T43" fmla="*/ 59 h 62"/>
                  <a:gd name="T44" fmla="*/ 7 w 28"/>
                  <a:gd name="T45" fmla="*/ 59 h 62"/>
                  <a:gd name="T46" fmla="*/ 2 w 28"/>
                  <a:gd name="T47" fmla="*/ 57 h 62"/>
                  <a:gd name="T48" fmla="*/ 2 w 28"/>
                  <a:gd name="T49" fmla="*/ 59 h 62"/>
                  <a:gd name="T50" fmla="*/ 0 w 28"/>
                  <a:gd name="T51" fmla="*/ 61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4"/>
                    </a:moveTo>
                    <a:lnTo>
                      <a:pt x="21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1" y="6"/>
                    </a:lnTo>
                    <a:lnTo>
                      <a:pt x="26" y="7"/>
                    </a:lnTo>
                    <a:lnTo>
                      <a:pt x="26" y="6"/>
                    </a:lnTo>
                    <a:lnTo>
                      <a:pt x="28" y="4"/>
                    </a:lnTo>
                    <a:close/>
                    <a:moveTo>
                      <a:pt x="0" y="61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1"/>
                    </a:lnTo>
                    <a:lnTo>
                      <a:pt x="26" y="59"/>
                    </a:lnTo>
                    <a:lnTo>
                      <a:pt x="26" y="57"/>
                    </a:lnTo>
                    <a:lnTo>
                      <a:pt x="19" y="59"/>
                    </a:lnTo>
                    <a:lnTo>
                      <a:pt x="14" y="59"/>
                    </a:lnTo>
                    <a:lnTo>
                      <a:pt x="7" y="59"/>
                    </a:lnTo>
                    <a:lnTo>
                      <a:pt x="2" y="57"/>
                    </a:lnTo>
                    <a:lnTo>
                      <a:pt x="2" y="5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6" name="Freeform 358"/>
              <p:cNvSpPr>
                <a:spLocks noEditPoints="1"/>
              </p:cNvSpPr>
              <p:nvPr/>
            </p:nvSpPr>
            <p:spPr bwMode="auto">
              <a:xfrm>
                <a:off x="2697" y="3178"/>
                <a:ext cx="24" cy="59"/>
              </a:xfrm>
              <a:custGeom>
                <a:avLst/>
                <a:gdLst>
                  <a:gd name="T0" fmla="*/ 24 w 24"/>
                  <a:gd name="T1" fmla="*/ 4 h 59"/>
                  <a:gd name="T2" fmla="*/ 19 w 24"/>
                  <a:gd name="T3" fmla="*/ 2 h 59"/>
                  <a:gd name="T4" fmla="*/ 12 w 24"/>
                  <a:gd name="T5" fmla="*/ 0 h 59"/>
                  <a:gd name="T6" fmla="*/ 5 w 24"/>
                  <a:gd name="T7" fmla="*/ 2 h 59"/>
                  <a:gd name="T8" fmla="*/ 0 w 24"/>
                  <a:gd name="T9" fmla="*/ 4 h 59"/>
                  <a:gd name="T10" fmla="*/ 0 w 24"/>
                  <a:gd name="T11" fmla="*/ 5 h 59"/>
                  <a:gd name="T12" fmla="*/ 0 w 24"/>
                  <a:gd name="T13" fmla="*/ 7 h 59"/>
                  <a:gd name="T14" fmla="*/ 5 w 24"/>
                  <a:gd name="T15" fmla="*/ 5 h 59"/>
                  <a:gd name="T16" fmla="*/ 12 w 24"/>
                  <a:gd name="T17" fmla="*/ 4 h 59"/>
                  <a:gd name="T18" fmla="*/ 17 w 24"/>
                  <a:gd name="T19" fmla="*/ 5 h 59"/>
                  <a:gd name="T20" fmla="*/ 24 w 24"/>
                  <a:gd name="T21" fmla="*/ 7 h 59"/>
                  <a:gd name="T22" fmla="*/ 24 w 24"/>
                  <a:gd name="T23" fmla="*/ 5 h 59"/>
                  <a:gd name="T24" fmla="*/ 24 w 24"/>
                  <a:gd name="T25" fmla="*/ 4 h 59"/>
                  <a:gd name="T26" fmla="*/ 0 w 24"/>
                  <a:gd name="T27" fmla="*/ 57 h 59"/>
                  <a:gd name="T28" fmla="*/ 5 w 24"/>
                  <a:gd name="T29" fmla="*/ 59 h 59"/>
                  <a:gd name="T30" fmla="*/ 12 w 24"/>
                  <a:gd name="T31" fmla="*/ 59 h 59"/>
                  <a:gd name="T32" fmla="*/ 19 w 24"/>
                  <a:gd name="T33" fmla="*/ 59 h 59"/>
                  <a:gd name="T34" fmla="*/ 24 w 24"/>
                  <a:gd name="T35" fmla="*/ 57 h 59"/>
                  <a:gd name="T36" fmla="*/ 24 w 24"/>
                  <a:gd name="T37" fmla="*/ 55 h 59"/>
                  <a:gd name="T38" fmla="*/ 22 w 24"/>
                  <a:gd name="T39" fmla="*/ 54 h 59"/>
                  <a:gd name="T40" fmla="*/ 17 w 24"/>
                  <a:gd name="T41" fmla="*/ 55 h 59"/>
                  <a:gd name="T42" fmla="*/ 12 w 24"/>
                  <a:gd name="T43" fmla="*/ 55 h 59"/>
                  <a:gd name="T44" fmla="*/ 7 w 24"/>
                  <a:gd name="T45" fmla="*/ 55 h 59"/>
                  <a:gd name="T46" fmla="*/ 2 w 24"/>
                  <a:gd name="T47" fmla="*/ 54 h 59"/>
                  <a:gd name="T48" fmla="*/ 0 w 24"/>
                  <a:gd name="T49" fmla="*/ 55 h 59"/>
                  <a:gd name="T50" fmla="*/ 0 w 24"/>
                  <a:gd name="T51" fmla="*/ 57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9"/>
                  <a:gd name="T80" fmla="*/ 24 w 24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9">
                    <a:moveTo>
                      <a:pt x="24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4"/>
                    </a:lnTo>
                    <a:close/>
                    <a:moveTo>
                      <a:pt x="0" y="57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7"/>
                    </a:lnTo>
                    <a:lnTo>
                      <a:pt x="24" y="55"/>
                    </a:lnTo>
                    <a:lnTo>
                      <a:pt x="22" y="54"/>
                    </a:lnTo>
                    <a:lnTo>
                      <a:pt x="17" y="55"/>
                    </a:lnTo>
                    <a:lnTo>
                      <a:pt x="12" y="55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0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7" name="Freeform 359"/>
              <p:cNvSpPr>
                <a:spLocks noEditPoints="1"/>
              </p:cNvSpPr>
              <p:nvPr/>
            </p:nvSpPr>
            <p:spPr bwMode="auto">
              <a:xfrm>
                <a:off x="2697" y="3180"/>
                <a:ext cx="24" cy="55"/>
              </a:xfrm>
              <a:custGeom>
                <a:avLst/>
                <a:gdLst>
                  <a:gd name="T0" fmla="*/ 24 w 24"/>
                  <a:gd name="T1" fmla="*/ 3 h 55"/>
                  <a:gd name="T2" fmla="*/ 19 w 24"/>
                  <a:gd name="T3" fmla="*/ 2 h 55"/>
                  <a:gd name="T4" fmla="*/ 12 w 24"/>
                  <a:gd name="T5" fmla="*/ 0 h 55"/>
                  <a:gd name="T6" fmla="*/ 5 w 24"/>
                  <a:gd name="T7" fmla="*/ 2 h 55"/>
                  <a:gd name="T8" fmla="*/ 0 w 24"/>
                  <a:gd name="T9" fmla="*/ 3 h 55"/>
                  <a:gd name="T10" fmla="*/ 0 w 24"/>
                  <a:gd name="T11" fmla="*/ 5 h 55"/>
                  <a:gd name="T12" fmla="*/ 2 w 24"/>
                  <a:gd name="T13" fmla="*/ 7 h 55"/>
                  <a:gd name="T14" fmla="*/ 7 w 24"/>
                  <a:gd name="T15" fmla="*/ 5 h 55"/>
                  <a:gd name="T16" fmla="*/ 12 w 24"/>
                  <a:gd name="T17" fmla="*/ 3 h 55"/>
                  <a:gd name="T18" fmla="*/ 17 w 24"/>
                  <a:gd name="T19" fmla="*/ 5 h 55"/>
                  <a:gd name="T20" fmla="*/ 22 w 24"/>
                  <a:gd name="T21" fmla="*/ 7 h 55"/>
                  <a:gd name="T22" fmla="*/ 24 w 24"/>
                  <a:gd name="T23" fmla="*/ 5 h 55"/>
                  <a:gd name="T24" fmla="*/ 24 w 24"/>
                  <a:gd name="T25" fmla="*/ 3 h 55"/>
                  <a:gd name="T26" fmla="*/ 0 w 24"/>
                  <a:gd name="T27" fmla="*/ 53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3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3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3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8" name="Freeform 360"/>
              <p:cNvSpPr>
                <a:spLocks noEditPoints="1"/>
              </p:cNvSpPr>
              <p:nvPr/>
            </p:nvSpPr>
            <p:spPr bwMode="auto">
              <a:xfrm>
                <a:off x="2697" y="3182"/>
                <a:ext cx="24" cy="51"/>
              </a:xfrm>
              <a:custGeom>
                <a:avLst/>
                <a:gdLst>
                  <a:gd name="T0" fmla="*/ 24 w 24"/>
                  <a:gd name="T1" fmla="*/ 3 h 51"/>
                  <a:gd name="T2" fmla="*/ 17 w 24"/>
                  <a:gd name="T3" fmla="*/ 1 h 51"/>
                  <a:gd name="T4" fmla="*/ 12 w 24"/>
                  <a:gd name="T5" fmla="*/ 0 h 51"/>
                  <a:gd name="T6" fmla="*/ 5 w 24"/>
                  <a:gd name="T7" fmla="*/ 1 h 51"/>
                  <a:gd name="T8" fmla="*/ 0 w 24"/>
                  <a:gd name="T9" fmla="*/ 3 h 51"/>
                  <a:gd name="T10" fmla="*/ 2 w 24"/>
                  <a:gd name="T11" fmla="*/ 5 h 51"/>
                  <a:gd name="T12" fmla="*/ 2 w 24"/>
                  <a:gd name="T13" fmla="*/ 6 h 51"/>
                  <a:gd name="T14" fmla="*/ 7 w 24"/>
                  <a:gd name="T15" fmla="*/ 5 h 51"/>
                  <a:gd name="T16" fmla="*/ 12 w 24"/>
                  <a:gd name="T17" fmla="*/ 3 h 51"/>
                  <a:gd name="T18" fmla="*/ 17 w 24"/>
                  <a:gd name="T19" fmla="*/ 5 h 51"/>
                  <a:gd name="T20" fmla="*/ 22 w 24"/>
                  <a:gd name="T21" fmla="*/ 6 h 51"/>
                  <a:gd name="T22" fmla="*/ 22 w 24"/>
                  <a:gd name="T23" fmla="*/ 5 h 51"/>
                  <a:gd name="T24" fmla="*/ 24 w 24"/>
                  <a:gd name="T25" fmla="*/ 3 h 51"/>
                  <a:gd name="T26" fmla="*/ 2 w 24"/>
                  <a:gd name="T27" fmla="*/ 50 h 51"/>
                  <a:gd name="T28" fmla="*/ 7 w 24"/>
                  <a:gd name="T29" fmla="*/ 51 h 51"/>
                  <a:gd name="T30" fmla="*/ 12 w 24"/>
                  <a:gd name="T31" fmla="*/ 51 h 51"/>
                  <a:gd name="T32" fmla="*/ 17 w 24"/>
                  <a:gd name="T33" fmla="*/ 51 h 51"/>
                  <a:gd name="T34" fmla="*/ 22 w 24"/>
                  <a:gd name="T35" fmla="*/ 50 h 51"/>
                  <a:gd name="T36" fmla="*/ 22 w 24"/>
                  <a:gd name="T37" fmla="*/ 48 h 51"/>
                  <a:gd name="T38" fmla="*/ 22 w 24"/>
                  <a:gd name="T39" fmla="*/ 46 h 51"/>
                  <a:gd name="T40" fmla="*/ 17 w 24"/>
                  <a:gd name="T41" fmla="*/ 48 h 51"/>
                  <a:gd name="T42" fmla="*/ 12 w 24"/>
                  <a:gd name="T43" fmla="*/ 48 h 51"/>
                  <a:gd name="T44" fmla="*/ 7 w 24"/>
                  <a:gd name="T45" fmla="*/ 48 h 51"/>
                  <a:gd name="T46" fmla="*/ 2 w 24"/>
                  <a:gd name="T47" fmla="*/ 46 h 51"/>
                  <a:gd name="T48" fmla="*/ 2 w 24"/>
                  <a:gd name="T49" fmla="*/ 48 h 51"/>
                  <a:gd name="T50" fmla="*/ 2 w 24"/>
                  <a:gd name="T51" fmla="*/ 50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1"/>
                  <a:gd name="T80" fmla="*/ 24 w 24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1">
                    <a:moveTo>
                      <a:pt x="24" y="3"/>
                    </a:moveTo>
                    <a:lnTo>
                      <a:pt x="17" y="1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6"/>
                    </a:lnTo>
                    <a:lnTo>
                      <a:pt x="22" y="5"/>
                    </a:lnTo>
                    <a:lnTo>
                      <a:pt x="24" y="3"/>
                    </a:lnTo>
                    <a:close/>
                    <a:moveTo>
                      <a:pt x="2" y="50"/>
                    </a:moveTo>
                    <a:lnTo>
                      <a:pt x="7" y="51"/>
                    </a:lnTo>
                    <a:lnTo>
                      <a:pt x="12" y="51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9" name="Freeform 361"/>
              <p:cNvSpPr>
                <a:spLocks noEditPoints="1"/>
              </p:cNvSpPr>
              <p:nvPr/>
            </p:nvSpPr>
            <p:spPr bwMode="auto">
              <a:xfrm>
                <a:off x="2699" y="3183"/>
                <a:ext cx="20" cy="49"/>
              </a:xfrm>
              <a:custGeom>
                <a:avLst/>
                <a:gdLst>
                  <a:gd name="T0" fmla="*/ 20 w 20"/>
                  <a:gd name="T1" fmla="*/ 4 h 49"/>
                  <a:gd name="T2" fmla="*/ 15 w 20"/>
                  <a:gd name="T3" fmla="*/ 2 h 49"/>
                  <a:gd name="T4" fmla="*/ 10 w 20"/>
                  <a:gd name="T5" fmla="*/ 0 h 49"/>
                  <a:gd name="T6" fmla="*/ 5 w 20"/>
                  <a:gd name="T7" fmla="*/ 2 h 49"/>
                  <a:gd name="T8" fmla="*/ 0 w 20"/>
                  <a:gd name="T9" fmla="*/ 4 h 49"/>
                  <a:gd name="T10" fmla="*/ 0 w 20"/>
                  <a:gd name="T11" fmla="*/ 5 h 49"/>
                  <a:gd name="T12" fmla="*/ 0 w 20"/>
                  <a:gd name="T13" fmla="*/ 7 h 49"/>
                  <a:gd name="T14" fmla="*/ 5 w 20"/>
                  <a:gd name="T15" fmla="*/ 5 h 49"/>
                  <a:gd name="T16" fmla="*/ 10 w 20"/>
                  <a:gd name="T17" fmla="*/ 4 h 49"/>
                  <a:gd name="T18" fmla="*/ 15 w 20"/>
                  <a:gd name="T19" fmla="*/ 5 h 49"/>
                  <a:gd name="T20" fmla="*/ 20 w 20"/>
                  <a:gd name="T21" fmla="*/ 7 h 49"/>
                  <a:gd name="T22" fmla="*/ 20 w 20"/>
                  <a:gd name="T23" fmla="*/ 5 h 49"/>
                  <a:gd name="T24" fmla="*/ 20 w 20"/>
                  <a:gd name="T25" fmla="*/ 4 h 49"/>
                  <a:gd name="T26" fmla="*/ 0 w 20"/>
                  <a:gd name="T27" fmla="*/ 47 h 49"/>
                  <a:gd name="T28" fmla="*/ 5 w 20"/>
                  <a:gd name="T29" fmla="*/ 49 h 49"/>
                  <a:gd name="T30" fmla="*/ 10 w 20"/>
                  <a:gd name="T31" fmla="*/ 49 h 49"/>
                  <a:gd name="T32" fmla="*/ 15 w 20"/>
                  <a:gd name="T33" fmla="*/ 49 h 49"/>
                  <a:gd name="T34" fmla="*/ 20 w 20"/>
                  <a:gd name="T35" fmla="*/ 47 h 49"/>
                  <a:gd name="T36" fmla="*/ 20 w 20"/>
                  <a:gd name="T37" fmla="*/ 45 h 49"/>
                  <a:gd name="T38" fmla="*/ 19 w 20"/>
                  <a:gd name="T39" fmla="*/ 43 h 49"/>
                  <a:gd name="T40" fmla="*/ 15 w 20"/>
                  <a:gd name="T41" fmla="*/ 45 h 49"/>
                  <a:gd name="T42" fmla="*/ 10 w 20"/>
                  <a:gd name="T43" fmla="*/ 45 h 49"/>
                  <a:gd name="T44" fmla="*/ 5 w 20"/>
                  <a:gd name="T45" fmla="*/ 45 h 49"/>
                  <a:gd name="T46" fmla="*/ 0 w 20"/>
                  <a:gd name="T47" fmla="*/ 43 h 49"/>
                  <a:gd name="T48" fmla="*/ 0 w 20"/>
                  <a:gd name="T49" fmla="*/ 45 h 49"/>
                  <a:gd name="T50" fmla="*/ 0 w 20"/>
                  <a:gd name="T51" fmla="*/ 4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9"/>
                  <a:gd name="T80" fmla="*/ 20 w 20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9">
                    <a:moveTo>
                      <a:pt x="20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5" y="5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20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49"/>
                    </a:lnTo>
                    <a:lnTo>
                      <a:pt x="15" y="49"/>
                    </a:lnTo>
                    <a:lnTo>
                      <a:pt x="20" y="47"/>
                    </a:lnTo>
                    <a:lnTo>
                      <a:pt x="20" y="45"/>
                    </a:lnTo>
                    <a:lnTo>
                      <a:pt x="19" y="43"/>
                    </a:lnTo>
                    <a:lnTo>
                      <a:pt x="15" y="45"/>
                    </a:lnTo>
                    <a:lnTo>
                      <a:pt x="10" y="45"/>
                    </a:lnTo>
                    <a:lnTo>
                      <a:pt x="5" y="45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0" name="Freeform 362"/>
              <p:cNvSpPr>
                <a:spLocks noEditPoints="1"/>
              </p:cNvSpPr>
              <p:nvPr/>
            </p:nvSpPr>
            <p:spPr bwMode="auto">
              <a:xfrm>
                <a:off x="2699" y="3185"/>
                <a:ext cx="20" cy="45"/>
              </a:xfrm>
              <a:custGeom>
                <a:avLst/>
                <a:gdLst>
                  <a:gd name="T0" fmla="*/ 20 w 20"/>
                  <a:gd name="T1" fmla="*/ 3 h 45"/>
                  <a:gd name="T2" fmla="*/ 15 w 20"/>
                  <a:gd name="T3" fmla="*/ 2 h 45"/>
                  <a:gd name="T4" fmla="*/ 10 w 20"/>
                  <a:gd name="T5" fmla="*/ 0 h 45"/>
                  <a:gd name="T6" fmla="*/ 5 w 20"/>
                  <a:gd name="T7" fmla="*/ 2 h 45"/>
                  <a:gd name="T8" fmla="*/ 0 w 20"/>
                  <a:gd name="T9" fmla="*/ 3 h 45"/>
                  <a:gd name="T10" fmla="*/ 0 w 20"/>
                  <a:gd name="T11" fmla="*/ 5 h 45"/>
                  <a:gd name="T12" fmla="*/ 0 w 20"/>
                  <a:gd name="T13" fmla="*/ 7 h 45"/>
                  <a:gd name="T14" fmla="*/ 5 w 20"/>
                  <a:gd name="T15" fmla="*/ 5 h 45"/>
                  <a:gd name="T16" fmla="*/ 10 w 20"/>
                  <a:gd name="T17" fmla="*/ 3 h 45"/>
                  <a:gd name="T18" fmla="*/ 15 w 20"/>
                  <a:gd name="T19" fmla="*/ 5 h 45"/>
                  <a:gd name="T20" fmla="*/ 19 w 20"/>
                  <a:gd name="T21" fmla="*/ 7 h 45"/>
                  <a:gd name="T22" fmla="*/ 20 w 20"/>
                  <a:gd name="T23" fmla="*/ 5 h 45"/>
                  <a:gd name="T24" fmla="*/ 20 w 20"/>
                  <a:gd name="T25" fmla="*/ 3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19 w 20"/>
                  <a:gd name="T37" fmla="*/ 41 h 45"/>
                  <a:gd name="T38" fmla="*/ 19 w 20"/>
                  <a:gd name="T39" fmla="*/ 40 h 45"/>
                  <a:gd name="T40" fmla="*/ 15 w 20"/>
                  <a:gd name="T41" fmla="*/ 41 h 45"/>
                  <a:gd name="T42" fmla="*/ 10 w 20"/>
                  <a:gd name="T43" fmla="*/ 41 h 45"/>
                  <a:gd name="T44" fmla="*/ 5 w 20"/>
                  <a:gd name="T45" fmla="*/ 41 h 45"/>
                  <a:gd name="T46" fmla="*/ 1 w 20"/>
                  <a:gd name="T47" fmla="*/ 40 h 45"/>
                  <a:gd name="T48" fmla="*/ 0 w 20"/>
                  <a:gd name="T49" fmla="*/ 41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3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5" y="5"/>
                    </a:lnTo>
                    <a:lnTo>
                      <a:pt x="19" y="7"/>
                    </a:lnTo>
                    <a:lnTo>
                      <a:pt x="20" y="5"/>
                    </a:lnTo>
                    <a:lnTo>
                      <a:pt x="20" y="3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5" y="41"/>
                    </a:lnTo>
                    <a:lnTo>
                      <a:pt x="10" y="41"/>
                    </a:lnTo>
                    <a:lnTo>
                      <a:pt x="5" y="41"/>
                    </a:lnTo>
                    <a:lnTo>
                      <a:pt x="1" y="40"/>
                    </a:lnTo>
                    <a:lnTo>
                      <a:pt x="0" y="4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1" name="Freeform 363"/>
              <p:cNvSpPr>
                <a:spLocks noEditPoints="1"/>
              </p:cNvSpPr>
              <p:nvPr/>
            </p:nvSpPr>
            <p:spPr bwMode="auto">
              <a:xfrm>
                <a:off x="2699" y="3187"/>
                <a:ext cx="20" cy="41"/>
              </a:xfrm>
              <a:custGeom>
                <a:avLst/>
                <a:gdLst>
                  <a:gd name="T0" fmla="*/ 20 w 20"/>
                  <a:gd name="T1" fmla="*/ 3 h 41"/>
                  <a:gd name="T2" fmla="*/ 15 w 20"/>
                  <a:gd name="T3" fmla="*/ 1 h 41"/>
                  <a:gd name="T4" fmla="*/ 10 w 20"/>
                  <a:gd name="T5" fmla="*/ 0 h 41"/>
                  <a:gd name="T6" fmla="*/ 5 w 20"/>
                  <a:gd name="T7" fmla="*/ 1 h 41"/>
                  <a:gd name="T8" fmla="*/ 0 w 20"/>
                  <a:gd name="T9" fmla="*/ 3 h 41"/>
                  <a:gd name="T10" fmla="*/ 0 w 20"/>
                  <a:gd name="T11" fmla="*/ 5 h 41"/>
                  <a:gd name="T12" fmla="*/ 1 w 20"/>
                  <a:gd name="T13" fmla="*/ 7 h 41"/>
                  <a:gd name="T14" fmla="*/ 5 w 20"/>
                  <a:gd name="T15" fmla="*/ 5 h 41"/>
                  <a:gd name="T16" fmla="*/ 10 w 20"/>
                  <a:gd name="T17" fmla="*/ 3 h 41"/>
                  <a:gd name="T18" fmla="*/ 15 w 20"/>
                  <a:gd name="T19" fmla="*/ 5 h 41"/>
                  <a:gd name="T20" fmla="*/ 19 w 20"/>
                  <a:gd name="T21" fmla="*/ 7 h 41"/>
                  <a:gd name="T22" fmla="*/ 19 w 20"/>
                  <a:gd name="T23" fmla="*/ 5 h 41"/>
                  <a:gd name="T24" fmla="*/ 20 w 20"/>
                  <a:gd name="T25" fmla="*/ 3 h 41"/>
                  <a:gd name="T26" fmla="*/ 0 w 20"/>
                  <a:gd name="T27" fmla="*/ 39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19 w 20"/>
                  <a:gd name="T35" fmla="*/ 39 h 41"/>
                  <a:gd name="T36" fmla="*/ 19 w 20"/>
                  <a:gd name="T37" fmla="*/ 38 h 41"/>
                  <a:gd name="T38" fmla="*/ 19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5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0 w 20"/>
                  <a:gd name="T51" fmla="*/ 39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3"/>
                    </a:moveTo>
                    <a:lnTo>
                      <a:pt x="15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5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20" y="3"/>
                    </a:lnTo>
                    <a:close/>
                    <a:moveTo>
                      <a:pt x="0" y="39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2" name="Freeform 364"/>
              <p:cNvSpPr>
                <a:spLocks noEditPoints="1"/>
              </p:cNvSpPr>
              <p:nvPr/>
            </p:nvSpPr>
            <p:spPr bwMode="auto">
              <a:xfrm>
                <a:off x="2699" y="3188"/>
                <a:ext cx="19" cy="38"/>
              </a:xfrm>
              <a:custGeom>
                <a:avLst/>
                <a:gdLst>
                  <a:gd name="T0" fmla="*/ 19 w 19"/>
                  <a:gd name="T1" fmla="*/ 4 h 38"/>
                  <a:gd name="T2" fmla="*/ 15 w 19"/>
                  <a:gd name="T3" fmla="*/ 2 h 38"/>
                  <a:gd name="T4" fmla="*/ 10 w 19"/>
                  <a:gd name="T5" fmla="*/ 0 h 38"/>
                  <a:gd name="T6" fmla="*/ 5 w 19"/>
                  <a:gd name="T7" fmla="*/ 2 h 38"/>
                  <a:gd name="T8" fmla="*/ 0 w 19"/>
                  <a:gd name="T9" fmla="*/ 4 h 38"/>
                  <a:gd name="T10" fmla="*/ 1 w 19"/>
                  <a:gd name="T11" fmla="*/ 6 h 38"/>
                  <a:gd name="T12" fmla="*/ 1 w 19"/>
                  <a:gd name="T13" fmla="*/ 7 h 38"/>
                  <a:gd name="T14" fmla="*/ 5 w 19"/>
                  <a:gd name="T15" fmla="*/ 6 h 38"/>
                  <a:gd name="T16" fmla="*/ 10 w 19"/>
                  <a:gd name="T17" fmla="*/ 4 h 38"/>
                  <a:gd name="T18" fmla="*/ 15 w 19"/>
                  <a:gd name="T19" fmla="*/ 6 h 38"/>
                  <a:gd name="T20" fmla="*/ 19 w 19"/>
                  <a:gd name="T21" fmla="*/ 7 h 38"/>
                  <a:gd name="T22" fmla="*/ 19 w 19"/>
                  <a:gd name="T23" fmla="*/ 6 h 38"/>
                  <a:gd name="T24" fmla="*/ 19 w 19"/>
                  <a:gd name="T25" fmla="*/ 4 h 38"/>
                  <a:gd name="T26" fmla="*/ 1 w 19"/>
                  <a:gd name="T27" fmla="*/ 37 h 38"/>
                  <a:gd name="T28" fmla="*/ 5 w 19"/>
                  <a:gd name="T29" fmla="*/ 38 h 38"/>
                  <a:gd name="T30" fmla="*/ 10 w 19"/>
                  <a:gd name="T31" fmla="*/ 38 h 38"/>
                  <a:gd name="T32" fmla="*/ 15 w 19"/>
                  <a:gd name="T33" fmla="*/ 38 h 38"/>
                  <a:gd name="T34" fmla="*/ 19 w 19"/>
                  <a:gd name="T35" fmla="*/ 37 h 38"/>
                  <a:gd name="T36" fmla="*/ 19 w 19"/>
                  <a:gd name="T37" fmla="*/ 35 h 38"/>
                  <a:gd name="T38" fmla="*/ 19 w 19"/>
                  <a:gd name="T39" fmla="*/ 33 h 38"/>
                  <a:gd name="T40" fmla="*/ 14 w 19"/>
                  <a:gd name="T41" fmla="*/ 35 h 38"/>
                  <a:gd name="T42" fmla="*/ 10 w 19"/>
                  <a:gd name="T43" fmla="*/ 35 h 38"/>
                  <a:gd name="T44" fmla="*/ 5 w 19"/>
                  <a:gd name="T45" fmla="*/ 35 h 38"/>
                  <a:gd name="T46" fmla="*/ 1 w 19"/>
                  <a:gd name="T47" fmla="*/ 33 h 38"/>
                  <a:gd name="T48" fmla="*/ 1 w 19"/>
                  <a:gd name="T49" fmla="*/ 35 h 38"/>
                  <a:gd name="T50" fmla="*/ 1 w 19"/>
                  <a:gd name="T51" fmla="*/ 37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5" y="6"/>
                    </a:lnTo>
                    <a:lnTo>
                      <a:pt x="10" y="4"/>
                    </a:lnTo>
                    <a:lnTo>
                      <a:pt x="15" y="6"/>
                    </a:lnTo>
                    <a:lnTo>
                      <a:pt x="19" y="7"/>
                    </a:lnTo>
                    <a:lnTo>
                      <a:pt x="19" y="6"/>
                    </a:lnTo>
                    <a:lnTo>
                      <a:pt x="19" y="4"/>
                    </a:lnTo>
                    <a:close/>
                    <a:moveTo>
                      <a:pt x="1" y="37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4" y="35"/>
                    </a:lnTo>
                    <a:lnTo>
                      <a:pt x="10" y="35"/>
                    </a:lnTo>
                    <a:lnTo>
                      <a:pt x="5" y="35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3" name="Freeform 365"/>
              <p:cNvSpPr>
                <a:spLocks noEditPoints="1"/>
              </p:cNvSpPr>
              <p:nvPr/>
            </p:nvSpPr>
            <p:spPr bwMode="auto">
              <a:xfrm>
                <a:off x="2700" y="3190"/>
                <a:ext cx="18" cy="35"/>
              </a:xfrm>
              <a:custGeom>
                <a:avLst/>
                <a:gdLst>
                  <a:gd name="T0" fmla="*/ 18 w 18"/>
                  <a:gd name="T1" fmla="*/ 4 h 35"/>
                  <a:gd name="T2" fmla="*/ 14 w 18"/>
                  <a:gd name="T3" fmla="*/ 2 h 35"/>
                  <a:gd name="T4" fmla="*/ 9 w 18"/>
                  <a:gd name="T5" fmla="*/ 0 h 35"/>
                  <a:gd name="T6" fmla="*/ 4 w 18"/>
                  <a:gd name="T7" fmla="*/ 2 h 35"/>
                  <a:gd name="T8" fmla="*/ 0 w 18"/>
                  <a:gd name="T9" fmla="*/ 4 h 35"/>
                  <a:gd name="T10" fmla="*/ 0 w 18"/>
                  <a:gd name="T11" fmla="*/ 5 h 35"/>
                  <a:gd name="T12" fmla="*/ 0 w 18"/>
                  <a:gd name="T13" fmla="*/ 7 h 35"/>
                  <a:gd name="T14" fmla="*/ 4 w 18"/>
                  <a:gd name="T15" fmla="*/ 5 h 35"/>
                  <a:gd name="T16" fmla="*/ 9 w 18"/>
                  <a:gd name="T17" fmla="*/ 4 h 35"/>
                  <a:gd name="T18" fmla="*/ 14 w 18"/>
                  <a:gd name="T19" fmla="*/ 5 h 35"/>
                  <a:gd name="T20" fmla="*/ 18 w 18"/>
                  <a:gd name="T21" fmla="*/ 7 h 35"/>
                  <a:gd name="T22" fmla="*/ 18 w 18"/>
                  <a:gd name="T23" fmla="*/ 5 h 35"/>
                  <a:gd name="T24" fmla="*/ 18 w 18"/>
                  <a:gd name="T25" fmla="*/ 4 h 35"/>
                  <a:gd name="T26" fmla="*/ 0 w 18"/>
                  <a:gd name="T27" fmla="*/ 33 h 35"/>
                  <a:gd name="T28" fmla="*/ 4 w 18"/>
                  <a:gd name="T29" fmla="*/ 35 h 35"/>
                  <a:gd name="T30" fmla="*/ 9 w 18"/>
                  <a:gd name="T31" fmla="*/ 35 h 35"/>
                  <a:gd name="T32" fmla="*/ 14 w 18"/>
                  <a:gd name="T33" fmla="*/ 35 h 35"/>
                  <a:gd name="T34" fmla="*/ 18 w 18"/>
                  <a:gd name="T35" fmla="*/ 33 h 35"/>
                  <a:gd name="T36" fmla="*/ 18 w 18"/>
                  <a:gd name="T37" fmla="*/ 31 h 35"/>
                  <a:gd name="T38" fmla="*/ 18 w 18"/>
                  <a:gd name="T39" fmla="*/ 30 h 35"/>
                  <a:gd name="T40" fmla="*/ 13 w 18"/>
                  <a:gd name="T41" fmla="*/ 31 h 35"/>
                  <a:gd name="T42" fmla="*/ 9 w 18"/>
                  <a:gd name="T43" fmla="*/ 31 h 35"/>
                  <a:gd name="T44" fmla="*/ 4 w 18"/>
                  <a:gd name="T45" fmla="*/ 31 h 35"/>
                  <a:gd name="T46" fmla="*/ 0 w 18"/>
                  <a:gd name="T47" fmla="*/ 30 h 35"/>
                  <a:gd name="T48" fmla="*/ 0 w 18"/>
                  <a:gd name="T49" fmla="*/ 31 h 35"/>
                  <a:gd name="T50" fmla="*/ 0 w 18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5"/>
                  <a:gd name="T80" fmla="*/ 18 w 18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5">
                    <a:moveTo>
                      <a:pt x="18" y="4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4"/>
                    </a:lnTo>
                    <a:lnTo>
                      <a:pt x="14" y="5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4"/>
                    </a:lnTo>
                    <a:close/>
                    <a:moveTo>
                      <a:pt x="0" y="33"/>
                    </a:moveTo>
                    <a:lnTo>
                      <a:pt x="4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8" y="33"/>
                    </a:lnTo>
                    <a:lnTo>
                      <a:pt x="18" y="31"/>
                    </a:lnTo>
                    <a:lnTo>
                      <a:pt x="18" y="30"/>
                    </a:lnTo>
                    <a:lnTo>
                      <a:pt x="13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4" name="Freeform 366"/>
              <p:cNvSpPr>
                <a:spLocks noEditPoints="1"/>
              </p:cNvSpPr>
              <p:nvPr/>
            </p:nvSpPr>
            <p:spPr bwMode="auto">
              <a:xfrm>
                <a:off x="2700" y="3192"/>
                <a:ext cx="18" cy="31"/>
              </a:xfrm>
              <a:custGeom>
                <a:avLst/>
                <a:gdLst>
                  <a:gd name="T0" fmla="*/ 18 w 18"/>
                  <a:gd name="T1" fmla="*/ 3 h 31"/>
                  <a:gd name="T2" fmla="*/ 14 w 18"/>
                  <a:gd name="T3" fmla="*/ 2 h 31"/>
                  <a:gd name="T4" fmla="*/ 9 w 18"/>
                  <a:gd name="T5" fmla="*/ 0 h 31"/>
                  <a:gd name="T6" fmla="*/ 4 w 18"/>
                  <a:gd name="T7" fmla="*/ 2 h 31"/>
                  <a:gd name="T8" fmla="*/ 0 w 18"/>
                  <a:gd name="T9" fmla="*/ 3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5 h 31"/>
                  <a:gd name="T16" fmla="*/ 9 w 18"/>
                  <a:gd name="T17" fmla="*/ 3 h 31"/>
                  <a:gd name="T18" fmla="*/ 13 w 18"/>
                  <a:gd name="T19" fmla="*/ 5 h 31"/>
                  <a:gd name="T20" fmla="*/ 18 w 18"/>
                  <a:gd name="T21" fmla="*/ 7 h 31"/>
                  <a:gd name="T22" fmla="*/ 18 w 18"/>
                  <a:gd name="T23" fmla="*/ 5 h 31"/>
                  <a:gd name="T24" fmla="*/ 18 w 18"/>
                  <a:gd name="T25" fmla="*/ 3 h 31"/>
                  <a:gd name="T26" fmla="*/ 0 w 18"/>
                  <a:gd name="T27" fmla="*/ 29 h 31"/>
                  <a:gd name="T28" fmla="*/ 4 w 18"/>
                  <a:gd name="T29" fmla="*/ 31 h 31"/>
                  <a:gd name="T30" fmla="*/ 9 w 18"/>
                  <a:gd name="T31" fmla="*/ 31 h 31"/>
                  <a:gd name="T32" fmla="*/ 13 w 18"/>
                  <a:gd name="T33" fmla="*/ 31 h 31"/>
                  <a:gd name="T34" fmla="*/ 18 w 18"/>
                  <a:gd name="T35" fmla="*/ 29 h 31"/>
                  <a:gd name="T36" fmla="*/ 18 w 18"/>
                  <a:gd name="T37" fmla="*/ 28 h 31"/>
                  <a:gd name="T38" fmla="*/ 16 w 18"/>
                  <a:gd name="T39" fmla="*/ 26 h 31"/>
                  <a:gd name="T40" fmla="*/ 13 w 18"/>
                  <a:gd name="T41" fmla="*/ 28 h 31"/>
                  <a:gd name="T42" fmla="*/ 9 w 18"/>
                  <a:gd name="T43" fmla="*/ 28 h 31"/>
                  <a:gd name="T44" fmla="*/ 6 w 18"/>
                  <a:gd name="T45" fmla="*/ 28 h 31"/>
                  <a:gd name="T46" fmla="*/ 0 w 18"/>
                  <a:gd name="T47" fmla="*/ 26 h 31"/>
                  <a:gd name="T48" fmla="*/ 0 w 18"/>
                  <a:gd name="T49" fmla="*/ 28 h 31"/>
                  <a:gd name="T50" fmla="*/ 0 w 18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3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close/>
                    <a:moveTo>
                      <a:pt x="0" y="29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3" y="31"/>
                    </a:lnTo>
                    <a:lnTo>
                      <a:pt x="18" y="29"/>
                    </a:lnTo>
                    <a:lnTo>
                      <a:pt x="18" y="28"/>
                    </a:lnTo>
                    <a:lnTo>
                      <a:pt x="16" y="26"/>
                    </a:lnTo>
                    <a:lnTo>
                      <a:pt x="13" y="28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5" name="Freeform 367"/>
              <p:cNvSpPr>
                <a:spLocks noEditPoints="1"/>
              </p:cNvSpPr>
              <p:nvPr/>
            </p:nvSpPr>
            <p:spPr bwMode="auto">
              <a:xfrm>
                <a:off x="2700" y="3194"/>
                <a:ext cx="18" cy="27"/>
              </a:xfrm>
              <a:custGeom>
                <a:avLst/>
                <a:gdLst>
                  <a:gd name="T0" fmla="*/ 18 w 18"/>
                  <a:gd name="T1" fmla="*/ 3 h 27"/>
                  <a:gd name="T2" fmla="*/ 14 w 18"/>
                  <a:gd name="T3" fmla="*/ 1 h 27"/>
                  <a:gd name="T4" fmla="*/ 9 w 18"/>
                  <a:gd name="T5" fmla="*/ 0 h 27"/>
                  <a:gd name="T6" fmla="*/ 4 w 18"/>
                  <a:gd name="T7" fmla="*/ 1 h 27"/>
                  <a:gd name="T8" fmla="*/ 0 w 18"/>
                  <a:gd name="T9" fmla="*/ 3 h 27"/>
                  <a:gd name="T10" fmla="*/ 0 w 18"/>
                  <a:gd name="T11" fmla="*/ 5 h 27"/>
                  <a:gd name="T12" fmla="*/ 2 w 18"/>
                  <a:gd name="T13" fmla="*/ 7 h 27"/>
                  <a:gd name="T14" fmla="*/ 4 w 18"/>
                  <a:gd name="T15" fmla="*/ 5 h 27"/>
                  <a:gd name="T16" fmla="*/ 9 w 18"/>
                  <a:gd name="T17" fmla="*/ 3 h 27"/>
                  <a:gd name="T18" fmla="*/ 13 w 18"/>
                  <a:gd name="T19" fmla="*/ 5 h 27"/>
                  <a:gd name="T20" fmla="*/ 16 w 18"/>
                  <a:gd name="T21" fmla="*/ 7 h 27"/>
                  <a:gd name="T22" fmla="*/ 18 w 18"/>
                  <a:gd name="T23" fmla="*/ 5 h 27"/>
                  <a:gd name="T24" fmla="*/ 18 w 18"/>
                  <a:gd name="T25" fmla="*/ 3 h 27"/>
                  <a:gd name="T26" fmla="*/ 0 w 18"/>
                  <a:gd name="T27" fmla="*/ 26 h 27"/>
                  <a:gd name="T28" fmla="*/ 4 w 18"/>
                  <a:gd name="T29" fmla="*/ 27 h 27"/>
                  <a:gd name="T30" fmla="*/ 9 w 18"/>
                  <a:gd name="T31" fmla="*/ 27 h 27"/>
                  <a:gd name="T32" fmla="*/ 13 w 18"/>
                  <a:gd name="T33" fmla="*/ 27 h 27"/>
                  <a:gd name="T34" fmla="*/ 18 w 18"/>
                  <a:gd name="T35" fmla="*/ 26 h 27"/>
                  <a:gd name="T36" fmla="*/ 16 w 18"/>
                  <a:gd name="T37" fmla="*/ 24 h 27"/>
                  <a:gd name="T38" fmla="*/ 16 w 18"/>
                  <a:gd name="T39" fmla="*/ 22 h 27"/>
                  <a:gd name="T40" fmla="*/ 13 w 18"/>
                  <a:gd name="T41" fmla="*/ 24 h 27"/>
                  <a:gd name="T42" fmla="*/ 9 w 18"/>
                  <a:gd name="T43" fmla="*/ 24 h 27"/>
                  <a:gd name="T44" fmla="*/ 6 w 18"/>
                  <a:gd name="T45" fmla="*/ 24 h 27"/>
                  <a:gd name="T46" fmla="*/ 2 w 18"/>
                  <a:gd name="T47" fmla="*/ 22 h 27"/>
                  <a:gd name="T48" fmla="*/ 0 w 18"/>
                  <a:gd name="T49" fmla="*/ 24 h 27"/>
                  <a:gd name="T50" fmla="*/ 0 w 18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7"/>
                  <a:gd name="T80" fmla="*/ 18 w 18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7">
                    <a:moveTo>
                      <a:pt x="18" y="3"/>
                    </a:moveTo>
                    <a:lnTo>
                      <a:pt x="14" y="1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8" y="5"/>
                    </a:lnTo>
                    <a:lnTo>
                      <a:pt x="18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9" y="27"/>
                    </a:lnTo>
                    <a:lnTo>
                      <a:pt x="13" y="27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9" y="24"/>
                    </a:lnTo>
                    <a:lnTo>
                      <a:pt x="6" y="24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6" name="Freeform 368"/>
              <p:cNvSpPr>
                <a:spLocks noEditPoints="1"/>
              </p:cNvSpPr>
              <p:nvPr/>
            </p:nvSpPr>
            <p:spPr bwMode="auto">
              <a:xfrm>
                <a:off x="2700" y="3195"/>
                <a:ext cx="18" cy="25"/>
              </a:xfrm>
              <a:custGeom>
                <a:avLst/>
                <a:gdLst>
                  <a:gd name="T0" fmla="*/ 18 w 18"/>
                  <a:gd name="T1" fmla="*/ 4 h 25"/>
                  <a:gd name="T2" fmla="*/ 13 w 18"/>
                  <a:gd name="T3" fmla="*/ 2 h 25"/>
                  <a:gd name="T4" fmla="*/ 9 w 18"/>
                  <a:gd name="T5" fmla="*/ 0 h 25"/>
                  <a:gd name="T6" fmla="*/ 4 w 18"/>
                  <a:gd name="T7" fmla="*/ 2 h 25"/>
                  <a:gd name="T8" fmla="*/ 0 w 18"/>
                  <a:gd name="T9" fmla="*/ 4 h 25"/>
                  <a:gd name="T10" fmla="*/ 2 w 18"/>
                  <a:gd name="T11" fmla="*/ 6 h 25"/>
                  <a:gd name="T12" fmla="*/ 2 w 18"/>
                  <a:gd name="T13" fmla="*/ 9 h 25"/>
                  <a:gd name="T14" fmla="*/ 4 w 18"/>
                  <a:gd name="T15" fmla="*/ 6 h 25"/>
                  <a:gd name="T16" fmla="*/ 9 w 18"/>
                  <a:gd name="T17" fmla="*/ 4 h 25"/>
                  <a:gd name="T18" fmla="*/ 13 w 18"/>
                  <a:gd name="T19" fmla="*/ 6 h 25"/>
                  <a:gd name="T20" fmla="*/ 16 w 18"/>
                  <a:gd name="T21" fmla="*/ 9 h 25"/>
                  <a:gd name="T22" fmla="*/ 16 w 18"/>
                  <a:gd name="T23" fmla="*/ 6 h 25"/>
                  <a:gd name="T24" fmla="*/ 18 w 18"/>
                  <a:gd name="T25" fmla="*/ 4 h 25"/>
                  <a:gd name="T26" fmla="*/ 0 w 18"/>
                  <a:gd name="T27" fmla="*/ 23 h 25"/>
                  <a:gd name="T28" fmla="*/ 6 w 18"/>
                  <a:gd name="T29" fmla="*/ 25 h 25"/>
                  <a:gd name="T30" fmla="*/ 9 w 18"/>
                  <a:gd name="T31" fmla="*/ 25 h 25"/>
                  <a:gd name="T32" fmla="*/ 13 w 18"/>
                  <a:gd name="T33" fmla="*/ 25 h 25"/>
                  <a:gd name="T34" fmla="*/ 16 w 18"/>
                  <a:gd name="T35" fmla="*/ 23 h 25"/>
                  <a:gd name="T36" fmla="*/ 16 w 18"/>
                  <a:gd name="T37" fmla="*/ 19 h 25"/>
                  <a:gd name="T38" fmla="*/ 16 w 18"/>
                  <a:gd name="T39" fmla="*/ 18 h 25"/>
                  <a:gd name="T40" fmla="*/ 13 w 18"/>
                  <a:gd name="T41" fmla="*/ 21 h 25"/>
                  <a:gd name="T42" fmla="*/ 9 w 18"/>
                  <a:gd name="T43" fmla="*/ 21 h 25"/>
                  <a:gd name="T44" fmla="*/ 6 w 18"/>
                  <a:gd name="T45" fmla="*/ 21 h 25"/>
                  <a:gd name="T46" fmla="*/ 2 w 18"/>
                  <a:gd name="T47" fmla="*/ 18 h 25"/>
                  <a:gd name="T48" fmla="*/ 2 w 18"/>
                  <a:gd name="T49" fmla="*/ 19 h 25"/>
                  <a:gd name="T50" fmla="*/ 0 w 18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5"/>
                  <a:gd name="T80" fmla="*/ 18 w 18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5">
                    <a:moveTo>
                      <a:pt x="18" y="4"/>
                    </a:moveTo>
                    <a:lnTo>
                      <a:pt x="13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9" y="4"/>
                    </a:lnTo>
                    <a:lnTo>
                      <a:pt x="13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8" y="4"/>
                    </a:lnTo>
                    <a:close/>
                    <a:moveTo>
                      <a:pt x="0" y="23"/>
                    </a:moveTo>
                    <a:lnTo>
                      <a:pt x="6" y="25"/>
                    </a:lnTo>
                    <a:lnTo>
                      <a:pt x="9" y="25"/>
                    </a:lnTo>
                    <a:lnTo>
                      <a:pt x="13" y="25"/>
                    </a:lnTo>
                    <a:lnTo>
                      <a:pt x="16" y="23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3" y="21"/>
                    </a:lnTo>
                    <a:lnTo>
                      <a:pt x="9" y="21"/>
                    </a:lnTo>
                    <a:lnTo>
                      <a:pt x="6" y="21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7" name="Freeform 369"/>
              <p:cNvSpPr>
                <a:spLocks noEditPoints="1"/>
              </p:cNvSpPr>
              <p:nvPr/>
            </p:nvSpPr>
            <p:spPr bwMode="auto">
              <a:xfrm>
                <a:off x="2702" y="3197"/>
                <a:ext cx="14" cy="21"/>
              </a:xfrm>
              <a:custGeom>
                <a:avLst/>
                <a:gdLst>
                  <a:gd name="T0" fmla="*/ 14 w 14"/>
                  <a:gd name="T1" fmla="*/ 4 h 21"/>
                  <a:gd name="T2" fmla="*/ 11 w 14"/>
                  <a:gd name="T3" fmla="*/ 2 h 21"/>
                  <a:gd name="T4" fmla="*/ 7 w 14"/>
                  <a:gd name="T5" fmla="*/ 0 h 21"/>
                  <a:gd name="T6" fmla="*/ 2 w 14"/>
                  <a:gd name="T7" fmla="*/ 2 h 21"/>
                  <a:gd name="T8" fmla="*/ 0 w 14"/>
                  <a:gd name="T9" fmla="*/ 4 h 21"/>
                  <a:gd name="T10" fmla="*/ 0 w 14"/>
                  <a:gd name="T11" fmla="*/ 10 h 21"/>
                  <a:gd name="T12" fmla="*/ 0 w 14"/>
                  <a:gd name="T13" fmla="*/ 19 h 21"/>
                  <a:gd name="T14" fmla="*/ 4 w 14"/>
                  <a:gd name="T15" fmla="*/ 21 h 21"/>
                  <a:gd name="T16" fmla="*/ 7 w 14"/>
                  <a:gd name="T17" fmla="*/ 21 h 21"/>
                  <a:gd name="T18" fmla="*/ 11 w 14"/>
                  <a:gd name="T19" fmla="*/ 21 h 21"/>
                  <a:gd name="T20" fmla="*/ 14 w 14"/>
                  <a:gd name="T21" fmla="*/ 19 h 21"/>
                  <a:gd name="T22" fmla="*/ 14 w 14"/>
                  <a:gd name="T23" fmla="*/ 10 h 21"/>
                  <a:gd name="T24" fmla="*/ 14 w 14"/>
                  <a:gd name="T25" fmla="*/ 4 h 21"/>
                  <a:gd name="T26" fmla="*/ 14 w 14"/>
                  <a:gd name="T27" fmla="*/ 10 h 21"/>
                  <a:gd name="T28" fmla="*/ 14 w 14"/>
                  <a:gd name="T29" fmla="*/ 14 h 21"/>
                  <a:gd name="T30" fmla="*/ 12 w 14"/>
                  <a:gd name="T31" fmla="*/ 16 h 21"/>
                  <a:gd name="T32" fmla="*/ 11 w 14"/>
                  <a:gd name="T33" fmla="*/ 17 h 21"/>
                  <a:gd name="T34" fmla="*/ 7 w 14"/>
                  <a:gd name="T35" fmla="*/ 17 h 21"/>
                  <a:gd name="T36" fmla="*/ 4 w 14"/>
                  <a:gd name="T37" fmla="*/ 17 h 21"/>
                  <a:gd name="T38" fmla="*/ 2 w 14"/>
                  <a:gd name="T39" fmla="*/ 16 h 21"/>
                  <a:gd name="T40" fmla="*/ 0 w 14"/>
                  <a:gd name="T41" fmla="*/ 14 h 21"/>
                  <a:gd name="T42" fmla="*/ 0 w 14"/>
                  <a:gd name="T43" fmla="*/ 10 h 21"/>
                  <a:gd name="T44" fmla="*/ 0 w 14"/>
                  <a:gd name="T45" fmla="*/ 9 h 21"/>
                  <a:gd name="T46" fmla="*/ 2 w 14"/>
                  <a:gd name="T47" fmla="*/ 5 h 21"/>
                  <a:gd name="T48" fmla="*/ 4 w 14"/>
                  <a:gd name="T49" fmla="*/ 5 h 21"/>
                  <a:gd name="T50" fmla="*/ 7 w 14"/>
                  <a:gd name="T51" fmla="*/ 4 h 21"/>
                  <a:gd name="T52" fmla="*/ 11 w 14"/>
                  <a:gd name="T53" fmla="*/ 5 h 21"/>
                  <a:gd name="T54" fmla="*/ 12 w 14"/>
                  <a:gd name="T55" fmla="*/ 5 h 21"/>
                  <a:gd name="T56" fmla="*/ 14 w 14"/>
                  <a:gd name="T57" fmla="*/ 9 h 21"/>
                  <a:gd name="T58" fmla="*/ 14 w 14"/>
                  <a:gd name="T59" fmla="*/ 10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4"/>
                  <a:gd name="T91" fmla="*/ 0 h 21"/>
                  <a:gd name="T92" fmla="*/ 14 w 14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4" h="21">
                    <a:moveTo>
                      <a:pt x="14" y="4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7" y="21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4" y="10"/>
                    </a:lnTo>
                    <a:lnTo>
                      <a:pt x="14" y="4"/>
                    </a:lnTo>
                    <a:close/>
                    <a:moveTo>
                      <a:pt x="14" y="10"/>
                    </a:moveTo>
                    <a:lnTo>
                      <a:pt x="14" y="14"/>
                    </a:lnTo>
                    <a:lnTo>
                      <a:pt x="12" y="16"/>
                    </a:lnTo>
                    <a:lnTo>
                      <a:pt x="11" y="17"/>
                    </a:lnTo>
                    <a:lnTo>
                      <a:pt x="7" y="17"/>
                    </a:lnTo>
                    <a:lnTo>
                      <a:pt x="4" y="17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4" y="9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8" name="Freeform 370"/>
              <p:cNvSpPr>
                <a:spLocks noEditPoints="1"/>
              </p:cNvSpPr>
              <p:nvPr/>
            </p:nvSpPr>
            <p:spPr bwMode="auto">
              <a:xfrm>
                <a:off x="2702" y="3199"/>
                <a:ext cx="14" cy="17"/>
              </a:xfrm>
              <a:custGeom>
                <a:avLst/>
                <a:gdLst>
                  <a:gd name="T0" fmla="*/ 14 w 14"/>
                  <a:gd name="T1" fmla="*/ 5 h 17"/>
                  <a:gd name="T2" fmla="*/ 11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5 h 17"/>
                  <a:gd name="T10" fmla="*/ 0 w 14"/>
                  <a:gd name="T11" fmla="*/ 8 h 17"/>
                  <a:gd name="T12" fmla="*/ 0 w 14"/>
                  <a:gd name="T13" fmla="*/ 14 h 17"/>
                  <a:gd name="T14" fmla="*/ 4 w 14"/>
                  <a:gd name="T15" fmla="*/ 17 h 17"/>
                  <a:gd name="T16" fmla="*/ 7 w 14"/>
                  <a:gd name="T17" fmla="*/ 17 h 17"/>
                  <a:gd name="T18" fmla="*/ 11 w 14"/>
                  <a:gd name="T19" fmla="*/ 17 h 17"/>
                  <a:gd name="T20" fmla="*/ 14 w 14"/>
                  <a:gd name="T21" fmla="*/ 14 h 17"/>
                  <a:gd name="T22" fmla="*/ 14 w 14"/>
                  <a:gd name="T23" fmla="*/ 8 h 17"/>
                  <a:gd name="T24" fmla="*/ 14 w 14"/>
                  <a:gd name="T25" fmla="*/ 5 h 17"/>
                  <a:gd name="T26" fmla="*/ 12 w 14"/>
                  <a:gd name="T27" fmla="*/ 8 h 17"/>
                  <a:gd name="T28" fmla="*/ 11 w 14"/>
                  <a:gd name="T29" fmla="*/ 12 h 17"/>
                  <a:gd name="T30" fmla="*/ 7 w 14"/>
                  <a:gd name="T31" fmla="*/ 14 h 17"/>
                  <a:gd name="T32" fmla="*/ 4 w 14"/>
                  <a:gd name="T33" fmla="*/ 12 h 17"/>
                  <a:gd name="T34" fmla="*/ 2 w 14"/>
                  <a:gd name="T35" fmla="*/ 8 h 17"/>
                  <a:gd name="T36" fmla="*/ 4 w 14"/>
                  <a:gd name="T37" fmla="*/ 5 h 17"/>
                  <a:gd name="T38" fmla="*/ 7 w 14"/>
                  <a:gd name="T39" fmla="*/ 3 h 17"/>
                  <a:gd name="T40" fmla="*/ 11 w 14"/>
                  <a:gd name="T41" fmla="*/ 5 h 17"/>
                  <a:gd name="T42" fmla="*/ 12 w 14"/>
                  <a:gd name="T43" fmla="*/ 8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5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7"/>
                    </a:lnTo>
                    <a:lnTo>
                      <a:pt x="11" y="17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4" y="5"/>
                    </a:lnTo>
                    <a:close/>
                    <a:moveTo>
                      <a:pt x="12" y="8"/>
                    </a:moveTo>
                    <a:lnTo>
                      <a:pt x="11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9" name="Freeform 371"/>
              <p:cNvSpPr>
                <a:spLocks noEditPoints="1"/>
              </p:cNvSpPr>
              <p:nvPr/>
            </p:nvSpPr>
            <p:spPr bwMode="auto">
              <a:xfrm>
                <a:off x="2702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1 h 13"/>
                  <a:gd name="T6" fmla="*/ 11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1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0" name="Freeform 372"/>
              <p:cNvSpPr>
                <a:spLocks/>
              </p:cNvSpPr>
              <p:nvPr/>
            </p:nvSpPr>
            <p:spPr bwMode="auto">
              <a:xfrm>
                <a:off x="2704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1" name="Freeform 373"/>
              <p:cNvSpPr>
                <a:spLocks/>
              </p:cNvSpPr>
              <p:nvPr/>
            </p:nvSpPr>
            <p:spPr bwMode="auto">
              <a:xfrm>
                <a:off x="2706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5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2" name="Freeform 374"/>
              <p:cNvSpPr>
                <a:spLocks/>
              </p:cNvSpPr>
              <p:nvPr/>
            </p:nvSpPr>
            <p:spPr bwMode="auto">
              <a:xfrm>
                <a:off x="2707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3" name="Freeform 375"/>
              <p:cNvSpPr>
                <a:spLocks/>
              </p:cNvSpPr>
              <p:nvPr/>
            </p:nvSpPr>
            <p:spPr bwMode="auto">
              <a:xfrm>
                <a:off x="2685" y="3161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9 w 46"/>
                  <a:gd name="T5" fmla="*/ 83 h 93"/>
                  <a:gd name="T6" fmla="*/ 12 w 46"/>
                  <a:gd name="T7" fmla="*/ 71 h 93"/>
                  <a:gd name="T8" fmla="*/ 15 w 46"/>
                  <a:gd name="T9" fmla="*/ 60 h 93"/>
                  <a:gd name="T10" fmla="*/ 17 w 46"/>
                  <a:gd name="T11" fmla="*/ 48 h 93"/>
                  <a:gd name="T12" fmla="*/ 15 w 46"/>
                  <a:gd name="T13" fmla="*/ 36 h 93"/>
                  <a:gd name="T14" fmla="*/ 12 w 46"/>
                  <a:gd name="T15" fmla="*/ 24 h 93"/>
                  <a:gd name="T16" fmla="*/ 9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40 w 46"/>
                  <a:gd name="T23" fmla="*/ 12 h 93"/>
                  <a:gd name="T24" fmla="*/ 34 w 46"/>
                  <a:gd name="T25" fmla="*/ 24 h 93"/>
                  <a:gd name="T26" fmla="*/ 33 w 46"/>
                  <a:gd name="T27" fmla="*/ 36 h 93"/>
                  <a:gd name="T28" fmla="*/ 31 w 46"/>
                  <a:gd name="T29" fmla="*/ 48 h 93"/>
                  <a:gd name="T30" fmla="*/ 33 w 46"/>
                  <a:gd name="T31" fmla="*/ 60 h 93"/>
                  <a:gd name="T32" fmla="*/ 34 w 46"/>
                  <a:gd name="T33" fmla="*/ 71 h 93"/>
                  <a:gd name="T34" fmla="*/ 40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9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7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9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3" y="36"/>
                    </a:lnTo>
                    <a:lnTo>
                      <a:pt x="31" y="48"/>
                    </a:lnTo>
                    <a:lnTo>
                      <a:pt x="33" y="60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4" name="Freeform 376"/>
              <p:cNvSpPr>
                <a:spLocks noEditPoints="1"/>
              </p:cNvSpPr>
              <p:nvPr/>
            </p:nvSpPr>
            <p:spPr bwMode="auto">
              <a:xfrm>
                <a:off x="1748" y="2598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8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2 h 93"/>
                  <a:gd name="T32" fmla="*/ 3 w 10"/>
                  <a:gd name="T33" fmla="*/ 0 h 93"/>
                  <a:gd name="T34" fmla="*/ 5 w 10"/>
                  <a:gd name="T35" fmla="*/ 0 h 93"/>
                  <a:gd name="T36" fmla="*/ 8 w 10"/>
                  <a:gd name="T37" fmla="*/ 0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5" name="Freeform 377"/>
              <p:cNvSpPr>
                <a:spLocks noEditPoints="1"/>
              </p:cNvSpPr>
              <p:nvPr/>
            </p:nvSpPr>
            <p:spPr bwMode="auto">
              <a:xfrm>
                <a:off x="1746" y="2598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2 h 93"/>
                  <a:gd name="T10" fmla="*/ 7 w 14"/>
                  <a:gd name="T11" fmla="*/ 92 h 93"/>
                  <a:gd name="T12" fmla="*/ 3 w 14"/>
                  <a:gd name="T13" fmla="*/ 92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4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4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4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6" name="Freeform 378"/>
              <p:cNvSpPr>
                <a:spLocks noEditPoints="1"/>
              </p:cNvSpPr>
              <p:nvPr/>
            </p:nvSpPr>
            <p:spPr bwMode="auto">
              <a:xfrm>
                <a:off x="1744" y="2598"/>
                <a:ext cx="18" cy="93"/>
              </a:xfrm>
              <a:custGeom>
                <a:avLst/>
                <a:gdLst>
                  <a:gd name="T0" fmla="*/ 14 w 18"/>
                  <a:gd name="T1" fmla="*/ 2 h 93"/>
                  <a:gd name="T2" fmla="*/ 12 w 18"/>
                  <a:gd name="T3" fmla="*/ 0 h 93"/>
                  <a:gd name="T4" fmla="*/ 9 w 18"/>
                  <a:gd name="T5" fmla="*/ 0 h 93"/>
                  <a:gd name="T6" fmla="*/ 7 w 18"/>
                  <a:gd name="T7" fmla="*/ 0 h 93"/>
                  <a:gd name="T8" fmla="*/ 4 w 18"/>
                  <a:gd name="T9" fmla="*/ 2 h 93"/>
                  <a:gd name="T10" fmla="*/ 2 w 18"/>
                  <a:gd name="T11" fmla="*/ 4 h 93"/>
                  <a:gd name="T12" fmla="*/ 2 w 18"/>
                  <a:gd name="T13" fmla="*/ 5 h 93"/>
                  <a:gd name="T14" fmla="*/ 5 w 18"/>
                  <a:gd name="T15" fmla="*/ 4 h 93"/>
                  <a:gd name="T16" fmla="*/ 9 w 18"/>
                  <a:gd name="T17" fmla="*/ 4 h 93"/>
                  <a:gd name="T18" fmla="*/ 12 w 18"/>
                  <a:gd name="T19" fmla="*/ 4 h 93"/>
                  <a:gd name="T20" fmla="*/ 18 w 18"/>
                  <a:gd name="T21" fmla="*/ 5 h 93"/>
                  <a:gd name="T22" fmla="*/ 16 w 18"/>
                  <a:gd name="T23" fmla="*/ 4 h 93"/>
                  <a:gd name="T24" fmla="*/ 14 w 18"/>
                  <a:gd name="T25" fmla="*/ 2 h 93"/>
                  <a:gd name="T26" fmla="*/ 4 w 18"/>
                  <a:gd name="T27" fmla="*/ 92 h 93"/>
                  <a:gd name="T28" fmla="*/ 7 w 18"/>
                  <a:gd name="T29" fmla="*/ 93 h 93"/>
                  <a:gd name="T30" fmla="*/ 9 w 18"/>
                  <a:gd name="T31" fmla="*/ 93 h 93"/>
                  <a:gd name="T32" fmla="*/ 12 w 18"/>
                  <a:gd name="T33" fmla="*/ 93 h 93"/>
                  <a:gd name="T34" fmla="*/ 14 w 18"/>
                  <a:gd name="T35" fmla="*/ 92 h 93"/>
                  <a:gd name="T36" fmla="*/ 16 w 18"/>
                  <a:gd name="T37" fmla="*/ 90 h 93"/>
                  <a:gd name="T38" fmla="*/ 18 w 18"/>
                  <a:gd name="T39" fmla="*/ 88 h 93"/>
                  <a:gd name="T40" fmla="*/ 12 w 18"/>
                  <a:gd name="T41" fmla="*/ 90 h 93"/>
                  <a:gd name="T42" fmla="*/ 9 w 18"/>
                  <a:gd name="T43" fmla="*/ 90 h 93"/>
                  <a:gd name="T44" fmla="*/ 5 w 18"/>
                  <a:gd name="T45" fmla="*/ 90 h 93"/>
                  <a:gd name="T46" fmla="*/ 0 w 18"/>
                  <a:gd name="T47" fmla="*/ 88 h 93"/>
                  <a:gd name="T48" fmla="*/ 2 w 18"/>
                  <a:gd name="T49" fmla="*/ 90 h 93"/>
                  <a:gd name="T50" fmla="*/ 4 w 18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93"/>
                  <a:gd name="T80" fmla="*/ 18 w 18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93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8" y="5"/>
                    </a:lnTo>
                    <a:lnTo>
                      <a:pt x="16" y="4"/>
                    </a:lnTo>
                    <a:lnTo>
                      <a:pt x="14" y="2"/>
                    </a:lnTo>
                    <a:close/>
                    <a:moveTo>
                      <a:pt x="4" y="92"/>
                    </a:moveTo>
                    <a:lnTo>
                      <a:pt x="7" y="93"/>
                    </a:lnTo>
                    <a:lnTo>
                      <a:pt x="9" y="93"/>
                    </a:lnTo>
                    <a:lnTo>
                      <a:pt x="12" y="93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5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7" name="Freeform 379"/>
              <p:cNvSpPr>
                <a:spLocks noEditPoints="1"/>
              </p:cNvSpPr>
              <p:nvPr/>
            </p:nvSpPr>
            <p:spPr bwMode="auto">
              <a:xfrm>
                <a:off x="1744" y="2600"/>
                <a:ext cx="19" cy="90"/>
              </a:xfrm>
              <a:custGeom>
                <a:avLst/>
                <a:gdLst>
                  <a:gd name="T0" fmla="*/ 16 w 19"/>
                  <a:gd name="T1" fmla="*/ 2 h 90"/>
                  <a:gd name="T2" fmla="*/ 12 w 19"/>
                  <a:gd name="T3" fmla="*/ 0 h 90"/>
                  <a:gd name="T4" fmla="*/ 9 w 19"/>
                  <a:gd name="T5" fmla="*/ 0 h 90"/>
                  <a:gd name="T6" fmla="*/ 5 w 19"/>
                  <a:gd name="T7" fmla="*/ 0 h 90"/>
                  <a:gd name="T8" fmla="*/ 2 w 19"/>
                  <a:gd name="T9" fmla="*/ 2 h 90"/>
                  <a:gd name="T10" fmla="*/ 2 w 19"/>
                  <a:gd name="T11" fmla="*/ 3 h 90"/>
                  <a:gd name="T12" fmla="*/ 0 w 19"/>
                  <a:gd name="T13" fmla="*/ 5 h 90"/>
                  <a:gd name="T14" fmla="*/ 4 w 19"/>
                  <a:gd name="T15" fmla="*/ 3 h 90"/>
                  <a:gd name="T16" fmla="*/ 9 w 19"/>
                  <a:gd name="T17" fmla="*/ 3 h 90"/>
                  <a:gd name="T18" fmla="*/ 14 w 19"/>
                  <a:gd name="T19" fmla="*/ 3 h 90"/>
                  <a:gd name="T20" fmla="*/ 18 w 19"/>
                  <a:gd name="T21" fmla="*/ 5 h 90"/>
                  <a:gd name="T22" fmla="*/ 18 w 19"/>
                  <a:gd name="T23" fmla="*/ 3 h 90"/>
                  <a:gd name="T24" fmla="*/ 16 w 19"/>
                  <a:gd name="T25" fmla="*/ 2 h 90"/>
                  <a:gd name="T26" fmla="*/ 2 w 19"/>
                  <a:gd name="T27" fmla="*/ 88 h 90"/>
                  <a:gd name="T28" fmla="*/ 5 w 19"/>
                  <a:gd name="T29" fmla="*/ 90 h 90"/>
                  <a:gd name="T30" fmla="*/ 9 w 19"/>
                  <a:gd name="T31" fmla="*/ 90 h 90"/>
                  <a:gd name="T32" fmla="*/ 12 w 19"/>
                  <a:gd name="T33" fmla="*/ 90 h 90"/>
                  <a:gd name="T34" fmla="*/ 16 w 19"/>
                  <a:gd name="T35" fmla="*/ 88 h 90"/>
                  <a:gd name="T36" fmla="*/ 18 w 19"/>
                  <a:gd name="T37" fmla="*/ 86 h 90"/>
                  <a:gd name="T38" fmla="*/ 19 w 19"/>
                  <a:gd name="T39" fmla="*/ 85 h 90"/>
                  <a:gd name="T40" fmla="*/ 14 w 19"/>
                  <a:gd name="T41" fmla="*/ 86 h 90"/>
                  <a:gd name="T42" fmla="*/ 9 w 19"/>
                  <a:gd name="T43" fmla="*/ 86 h 90"/>
                  <a:gd name="T44" fmla="*/ 4 w 19"/>
                  <a:gd name="T45" fmla="*/ 86 h 90"/>
                  <a:gd name="T46" fmla="*/ 0 w 19"/>
                  <a:gd name="T47" fmla="*/ 85 h 90"/>
                  <a:gd name="T48" fmla="*/ 0 w 19"/>
                  <a:gd name="T49" fmla="*/ 86 h 90"/>
                  <a:gd name="T50" fmla="*/ 2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6" y="2"/>
                    </a:lnTo>
                    <a:close/>
                    <a:moveTo>
                      <a:pt x="2" y="88"/>
                    </a:moveTo>
                    <a:lnTo>
                      <a:pt x="5" y="90"/>
                    </a:lnTo>
                    <a:lnTo>
                      <a:pt x="9" y="90"/>
                    </a:lnTo>
                    <a:lnTo>
                      <a:pt x="12" y="90"/>
                    </a:lnTo>
                    <a:lnTo>
                      <a:pt x="16" y="88"/>
                    </a:lnTo>
                    <a:lnTo>
                      <a:pt x="18" y="86"/>
                    </a:lnTo>
                    <a:lnTo>
                      <a:pt x="19" y="85"/>
                    </a:lnTo>
                    <a:lnTo>
                      <a:pt x="14" y="86"/>
                    </a:lnTo>
                    <a:lnTo>
                      <a:pt x="9" y="86"/>
                    </a:lnTo>
                    <a:lnTo>
                      <a:pt x="4" y="86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8" name="Freeform 380"/>
              <p:cNvSpPr>
                <a:spLocks noEditPoints="1"/>
              </p:cNvSpPr>
              <p:nvPr/>
            </p:nvSpPr>
            <p:spPr bwMode="auto">
              <a:xfrm>
                <a:off x="1743" y="2602"/>
                <a:ext cx="20" cy="86"/>
              </a:xfrm>
              <a:custGeom>
                <a:avLst/>
                <a:gdLst>
                  <a:gd name="T0" fmla="*/ 19 w 20"/>
                  <a:gd name="T1" fmla="*/ 1 h 86"/>
                  <a:gd name="T2" fmla="*/ 13 w 20"/>
                  <a:gd name="T3" fmla="*/ 0 h 86"/>
                  <a:gd name="T4" fmla="*/ 10 w 20"/>
                  <a:gd name="T5" fmla="*/ 0 h 86"/>
                  <a:gd name="T6" fmla="*/ 6 w 20"/>
                  <a:gd name="T7" fmla="*/ 0 h 86"/>
                  <a:gd name="T8" fmla="*/ 3 w 20"/>
                  <a:gd name="T9" fmla="*/ 1 h 86"/>
                  <a:gd name="T10" fmla="*/ 1 w 20"/>
                  <a:gd name="T11" fmla="*/ 3 h 86"/>
                  <a:gd name="T12" fmla="*/ 0 w 20"/>
                  <a:gd name="T13" fmla="*/ 5 h 86"/>
                  <a:gd name="T14" fmla="*/ 5 w 20"/>
                  <a:gd name="T15" fmla="*/ 3 h 86"/>
                  <a:gd name="T16" fmla="*/ 10 w 20"/>
                  <a:gd name="T17" fmla="*/ 3 h 86"/>
                  <a:gd name="T18" fmla="*/ 15 w 20"/>
                  <a:gd name="T19" fmla="*/ 3 h 86"/>
                  <a:gd name="T20" fmla="*/ 20 w 20"/>
                  <a:gd name="T21" fmla="*/ 5 h 86"/>
                  <a:gd name="T22" fmla="*/ 19 w 20"/>
                  <a:gd name="T23" fmla="*/ 3 h 86"/>
                  <a:gd name="T24" fmla="*/ 19 w 20"/>
                  <a:gd name="T25" fmla="*/ 1 h 86"/>
                  <a:gd name="T26" fmla="*/ 1 w 20"/>
                  <a:gd name="T27" fmla="*/ 84 h 86"/>
                  <a:gd name="T28" fmla="*/ 6 w 20"/>
                  <a:gd name="T29" fmla="*/ 86 h 86"/>
                  <a:gd name="T30" fmla="*/ 10 w 20"/>
                  <a:gd name="T31" fmla="*/ 86 h 86"/>
                  <a:gd name="T32" fmla="*/ 13 w 20"/>
                  <a:gd name="T33" fmla="*/ 86 h 86"/>
                  <a:gd name="T34" fmla="*/ 19 w 20"/>
                  <a:gd name="T35" fmla="*/ 84 h 86"/>
                  <a:gd name="T36" fmla="*/ 20 w 20"/>
                  <a:gd name="T37" fmla="*/ 83 h 86"/>
                  <a:gd name="T38" fmla="*/ 20 w 20"/>
                  <a:gd name="T39" fmla="*/ 81 h 86"/>
                  <a:gd name="T40" fmla="*/ 15 w 20"/>
                  <a:gd name="T41" fmla="*/ 81 h 86"/>
                  <a:gd name="T42" fmla="*/ 10 w 20"/>
                  <a:gd name="T43" fmla="*/ 83 h 86"/>
                  <a:gd name="T44" fmla="*/ 5 w 20"/>
                  <a:gd name="T45" fmla="*/ 81 h 86"/>
                  <a:gd name="T46" fmla="*/ 0 w 20"/>
                  <a:gd name="T47" fmla="*/ 81 h 86"/>
                  <a:gd name="T48" fmla="*/ 1 w 20"/>
                  <a:gd name="T49" fmla="*/ 83 h 86"/>
                  <a:gd name="T50" fmla="*/ 1 w 20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6"/>
                  <a:gd name="T80" fmla="*/ 20 w 20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6">
                    <a:moveTo>
                      <a:pt x="19" y="1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1" y="84"/>
                    </a:moveTo>
                    <a:lnTo>
                      <a:pt x="6" y="86"/>
                    </a:lnTo>
                    <a:lnTo>
                      <a:pt x="10" y="86"/>
                    </a:lnTo>
                    <a:lnTo>
                      <a:pt x="13" y="86"/>
                    </a:lnTo>
                    <a:lnTo>
                      <a:pt x="19" y="84"/>
                    </a:lnTo>
                    <a:lnTo>
                      <a:pt x="20" y="83"/>
                    </a:lnTo>
                    <a:lnTo>
                      <a:pt x="20" y="81"/>
                    </a:lnTo>
                    <a:lnTo>
                      <a:pt x="15" y="81"/>
                    </a:lnTo>
                    <a:lnTo>
                      <a:pt x="10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1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9" name="Freeform 381"/>
              <p:cNvSpPr>
                <a:spLocks noEditPoints="1"/>
              </p:cNvSpPr>
              <p:nvPr/>
            </p:nvSpPr>
            <p:spPr bwMode="auto">
              <a:xfrm>
                <a:off x="1741" y="2603"/>
                <a:ext cx="24" cy="83"/>
              </a:xfrm>
              <a:custGeom>
                <a:avLst/>
                <a:gdLst>
                  <a:gd name="T0" fmla="*/ 21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2 w 24"/>
                  <a:gd name="T11" fmla="*/ 4 h 83"/>
                  <a:gd name="T12" fmla="*/ 2 w 24"/>
                  <a:gd name="T13" fmla="*/ 6 h 83"/>
                  <a:gd name="T14" fmla="*/ 7 w 24"/>
                  <a:gd name="T15" fmla="*/ 6 h 83"/>
                  <a:gd name="T16" fmla="*/ 12 w 24"/>
                  <a:gd name="T17" fmla="*/ 4 h 83"/>
                  <a:gd name="T18" fmla="*/ 17 w 24"/>
                  <a:gd name="T19" fmla="*/ 6 h 83"/>
                  <a:gd name="T20" fmla="*/ 24 w 24"/>
                  <a:gd name="T21" fmla="*/ 6 h 83"/>
                  <a:gd name="T22" fmla="*/ 22 w 24"/>
                  <a:gd name="T23" fmla="*/ 4 h 83"/>
                  <a:gd name="T24" fmla="*/ 21 w 24"/>
                  <a:gd name="T25" fmla="*/ 2 h 83"/>
                  <a:gd name="T26" fmla="*/ 3 w 24"/>
                  <a:gd name="T27" fmla="*/ 82 h 83"/>
                  <a:gd name="T28" fmla="*/ 7 w 24"/>
                  <a:gd name="T29" fmla="*/ 83 h 83"/>
                  <a:gd name="T30" fmla="*/ 12 w 24"/>
                  <a:gd name="T31" fmla="*/ 83 h 83"/>
                  <a:gd name="T32" fmla="*/ 17 w 24"/>
                  <a:gd name="T33" fmla="*/ 83 h 83"/>
                  <a:gd name="T34" fmla="*/ 22 w 24"/>
                  <a:gd name="T35" fmla="*/ 82 h 83"/>
                  <a:gd name="T36" fmla="*/ 22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2 w 24"/>
                  <a:gd name="T49" fmla="*/ 80 h 83"/>
                  <a:gd name="T50" fmla="*/ 3 w 24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1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4" y="6"/>
                    </a:lnTo>
                    <a:lnTo>
                      <a:pt x="22" y="4"/>
                    </a:lnTo>
                    <a:lnTo>
                      <a:pt x="21" y="2"/>
                    </a:lnTo>
                    <a:close/>
                    <a:moveTo>
                      <a:pt x="3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22" y="82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3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0" name="Freeform 382"/>
              <p:cNvSpPr>
                <a:spLocks noEditPoints="1"/>
              </p:cNvSpPr>
              <p:nvPr/>
            </p:nvSpPr>
            <p:spPr bwMode="auto">
              <a:xfrm>
                <a:off x="1741" y="2605"/>
                <a:ext cx="26" cy="80"/>
              </a:xfrm>
              <a:custGeom>
                <a:avLst/>
                <a:gdLst>
                  <a:gd name="T0" fmla="*/ 22 w 26"/>
                  <a:gd name="T1" fmla="*/ 2 h 80"/>
                  <a:gd name="T2" fmla="*/ 17 w 26"/>
                  <a:gd name="T3" fmla="*/ 0 h 80"/>
                  <a:gd name="T4" fmla="*/ 12 w 26"/>
                  <a:gd name="T5" fmla="*/ 0 h 80"/>
                  <a:gd name="T6" fmla="*/ 7 w 26"/>
                  <a:gd name="T7" fmla="*/ 0 h 80"/>
                  <a:gd name="T8" fmla="*/ 2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5 w 26"/>
                  <a:gd name="T15" fmla="*/ 5 h 80"/>
                  <a:gd name="T16" fmla="*/ 12 w 26"/>
                  <a:gd name="T17" fmla="*/ 4 h 80"/>
                  <a:gd name="T18" fmla="*/ 19 w 26"/>
                  <a:gd name="T19" fmla="*/ 5 h 80"/>
                  <a:gd name="T20" fmla="*/ 24 w 26"/>
                  <a:gd name="T21" fmla="*/ 7 h 80"/>
                  <a:gd name="T22" fmla="*/ 24 w 26"/>
                  <a:gd name="T23" fmla="*/ 4 h 80"/>
                  <a:gd name="T24" fmla="*/ 22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2 w 26"/>
                  <a:gd name="T31" fmla="*/ 80 h 80"/>
                  <a:gd name="T32" fmla="*/ 17 w 26"/>
                  <a:gd name="T33" fmla="*/ 78 h 80"/>
                  <a:gd name="T34" fmla="*/ 22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2 w 26"/>
                  <a:gd name="T43" fmla="*/ 76 h 80"/>
                  <a:gd name="T44" fmla="*/ 5 w 26"/>
                  <a:gd name="T45" fmla="*/ 74 h 80"/>
                  <a:gd name="T46" fmla="*/ 0 w 26"/>
                  <a:gd name="T47" fmla="*/ 73 h 80"/>
                  <a:gd name="T48" fmla="*/ 0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2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2" y="80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1" name="Freeform 383"/>
              <p:cNvSpPr>
                <a:spLocks noEditPoints="1"/>
              </p:cNvSpPr>
              <p:nvPr/>
            </p:nvSpPr>
            <p:spPr bwMode="auto">
              <a:xfrm>
                <a:off x="1739" y="2607"/>
                <a:ext cx="28" cy="76"/>
              </a:xfrm>
              <a:custGeom>
                <a:avLst/>
                <a:gdLst>
                  <a:gd name="T0" fmla="*/ 26 w 28"/>
                  <a:gd name="T1" fmla="*/ 2 h 76"/>
                  <a:gd name="T2" fmla="*/ 19 w 28"/>
                  <a:gd name="T3" fmla="*/ 2 h 76"/>
                  <a:gd name="T4" fmla="*/ 14 w 28"/>
                  <a:gd name="T5" fmla="*/ 0 h 76"/>
                  <a:gd name="T6" fmla="*/ 9 w 28"/>
                  <a:gd name="T7" fmla="*/ 2 h 76"/>
                  <a:gd name="T8" fmla="*/ 4 w 28"/>
                  <a:gd name="T9" fmla="*/ 2 h 76"/>
                  <a:gd name="T10" fmla="*/ 2 w 28"/>
                  <a:gd name="T11" fmla="*/ 5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5 h 76"/>
                  <a:gd name="T24" fmla="*/ 26 w 28"/>
                  <a:gd name="T25" fmla="*/ 2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1 h 76"/>
                  <a:gd name="T38" fmla="*/ 28 w 28"/>
                  <a:gd name="T39" fmla="*/ 69 h 76"/>
                  <a:gd name="T40" fmla="*/ 21 w 28"/>
                  <a:gd name="T41" fmla="*/ 71 h 76"/>
                  <a:gd name="T42" fmla="*/ 14 w 28"/>
                  <a:gd name="T43" fmla="*/ 72 h 76"/>
                  <a:gd name="T44" fmla="*/ 7 w 28"/>
                  <a:gd name="T45" fmla="*/ 71 h 76"/>
                  <a:gd name="T46" fmla="*/ 0 w 28"/>
                  <a:gd name="T47" fmla="*/ 69 h 76"/>
                  <a:gd name="T48" fmla="*/ 2 w 28"/>
                  <a:gd name="T49" fmla="*/ 71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2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6" y="2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2" name="Freeform 384"/>
              <p:cNvSpPr>
                <a:spLocks noEditPoints="1"/>
              </p:cNvSpPr>
              <p:nvPr/>
            </p:nvSpPr>
            <p:spPr bwMode="auto">
              <a:xfrm>
                <a:off x="1737" y="2609"/>
                <a:ext cx="31" cy="72"/>
              </a:xfrm>
              <a:custGeom>
                <a:avLst/>
                <a:gdLst>
                  <a:gd name="T0" fmla="*/ 28 w 31"/>
                  <a:gd name="T1" fmla="*/ 3 h 72"/>
                  <a:gd name="T2" fmla="*/ 23 w 31"/>
                  <a:gd name="T3" fmla="*/ 1 h 72"/>
                  <a:gd name="T4" fmla="*/ 16 w 31"/>
                  <a:gd name="T5" fmla="*/ 0 h 72"/>
                  <a:gd name="T6" fmla="*/ 9 w 31"/>
                  <a:gd name="T7" fmla="*/ 1 h 72"/>
                  <a:gd name="T8" fmla="*/ 4 w 31"/>
                  <a:gd name="T9" fmla="*/ 3 h 72"/>
                  <a:gd name="T10" fmla="*/ 2 w 31"/>
                  <a:gd name="T11" fmla="*/ 5 h 72"/>
                  <a:gd name="T12" fmla="*/ 2 w 31"/>
                  <a:gd name="T13" fmla="*/ 7 h 72"/>
                  <a:gd name="T14" fmla="*/ 9 w 31"/>
                  <a:gd name="T15" fmla="*/ 5 h 72"/>
                  <a:gd name="T16" fmla="*/ 16 w 31"/>
                  <a:gd name="T17" fmla="*/ 3 h 72"/>
                  <a:gd name="T18" fmla="*/ 23 w 31"/>
                  <a:gd name="T19" fmla="*/ 5 h 72"/>
                  <a:gd name="T20" fmla="*/ 30 w 31"/>
                  <a:gd name="T21" fmla="*/ 7 h 72"/>
                  <a:gd name="T22" fmla="*/ 30 w 31"/>
                  <a:gd name="T23" fmla="*/ 5 h 72"/>
                  <a:gd name="T24" fmla="*/ 28 w 31"/>
                  <a:gd name="T25" fmla="*/ 3 h 72"/>
                  <a:gd name="T26" fmla="*/ 4 w 31"/>
                  <a:gd name="T27" fmla="*/ 69 h 72"/>
                  <a:gd name="T28" fmla="*/ 9 w 31"/>
                  <a:gd name="T29" fmla="*/ 70 h 72"/>
                  <a:gd name="T30" fmla="*/ 16 w 31"/>
                  <a:gd name="T31" fmla="*/ 72 h 72"/>
                  <a:gd name="T32" fmla="*/ 23 w 31"/>
                  <a:gd name="T33" fmla="*/ 70 h 72"/>
                  <a:gd name="T34" fmla="*/ 30 w 31"/>
                  <a:gd name="T35" fmla="*/ 69 h 72"/>
                  <a:gd name="T36" fmla="*/ 30 w 31"/>
                  <a:gd name="T37" fmla="*/ 67 h 72"/>
                  <a:gd name="T38" fmla="*/ 31 w 31"/>
                  <a:gd name="T39" fmla="*/ 65 h 72"/>
                  <a:gd name="T40" fmla="*/ 25 w 31"/>
                  <a:gd name="T41" fmla="*/ 67 h 72"/>
                  <a:gd name="T42" fmla="*/ 16 w 31"/>
                  <a:gd name="T43" fmla="*/ 69 h 72"/>
                  <a:gd name="T44" fmla="*/ 9 w 31"/>
                  <a:gd name="T45" fmla="*/ 67 h 72"/>
                  <a:gd name="T46" fmla="*/ 0 w 31"/>
                  <a:gd name="T47" fmla="*/ 65 h 72"/>
                  <a:gd name="T48" fmla="*/ 2 w 31"/>
                  <a:gd name="T49" fmla="*/ 67 h 72"/>
                  <a:gd name="T50" fmla="*/ 4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28" y="3"/>
                    </a:moveTo>
                    <a:lnTo>
                      <a:pt x="23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28" y="3"/>
                    </a:lnTo>
                    <a:close/>
                    <a:moveTo>
                      <a:pt x="4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3" y="70"/>
                    </a:lnTo>
                    <a:lnTo>
                      <a:pt x="30" y="69"/>
                    </a:lnTo>
                    <a:lnTo>
                      <a:pt x="30" y="67"/>
                    </a:lnTo>
                    <a:lnTo>
                      <a:pt x="31" y="65"/>
                    </a:lnTo>
                    <a:lnTo>
                      <a:pt x="25" y="67"/>
                    </a:lnTo>
                    <a:lnTo>
                      <a:pt x="16" y="69"/>
                    </a:lnTo>
                    <a:lnTo>
                      <a:pt x="9" y="67"/>
                    </a:lnTo>
                    <a:lnTo>
                      <a:pt x="0" y="65"/>
                    </a:lnTo>
                    <a:lnTo>
                      <a:pt x="2" y="67"/>
                    </a:lnTo>
                    <a:lnTo>
                      <a:pt x="4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3" name="Freeform 385"/>
              <p:cNvSpPr>
                <a:spLocks noEditPoints="1"/>
              </p:cNvSpPr>
              <p:nvPr/>
            </p:nvSpPr>
            <p:spPr bwMode="auto">
              <a:xfrm>
                <a:off x="1737" y="2610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2 w 31"/>
                  <a:gd name="T11" fmla="*/ 6 h 69"/>
                  <a:gd name="T12" fmla="*/ 0 w 31"/>
                  <a:gd name="T13" fmla="*/ 9 h 69"/>
                  <a:gd name="T14" fmla="*/ 7 w 31"/>
                  <a:gd name="T15" fmla="*/ 6 h 69"/>
                  <a:gd name="T16" fmla="*/ 16 w 31"/>
                  <a:gd name="T17" fmla="*/ 4 h 69"/>
                  <a:gd name="T18" fmla="*/ 25 w 31"/>
                  <a:gd name="T19" fmla="*/ 6 h 69"/>
                  <a:gd name="T20" fmla="*/ 31 w 31"/>
                  <a:gd name="T21" fmla="*/ 9 h 69"/>
                  <a:gd name="T22" fmla="*/ 30 w 31"/>
                  <a:gd name="T23" fmla="*/ 6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8 h 69"/>
                  <a:gd name="T30" fmla="*/ 16 w 31"/>
                  <a:gd name="T31" fmla="*/ 69 h 69"/>
                  <a:gd name="T32" fmla="*/ 23 w 31"/>
                  <a:gd name="T33" fmla="*/ 68 h 69"/>
                  <a:gd name="T34" fmla="*/ 30 w 31"/>
                  <a:gd name="T35" fmla="*/ 66 h 69"/>
                  <a:gd name="T36" fmla="*/ 31 w 31"/>
                  <a:gd name="T37" fmla="*/ 64 h 69"/>
                  <a:gd name="T38" fmla="*/ 31 w 31"/>
                  <a:gd name="T39" fmla="*/ 61 h 69"/>
                  <a:gd name="T40" fmla="*/ 25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4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5" y="6"/>
                    </a:lnTo>
                    <a:lnTo>
                      <a:pt x="31" y="9"/>
                    </a:lnTo>
                    <a:lnTo>
                      <a:pt x="30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8"/>
                    </a:lnTo>
                    <a:lnTo>
                      <a:pt x="16" y="69"/>
                    </a:lnTo>
                    <a:lnTo>
                      <a:pt x="23" y="68"/>
                    </a:lnTo>
                    <a:lnTo>
                      <a:pt x="30" y="66"/>
                    </a:lnTo>
                    <a:lnTo>
                      <a:pt x="31" y="64"/>
                    </a:lnTo>
                    <a:lnTo>
                      <a:pt x="31" y="61"/>
                    </a:lnTo>
                    <a:lnTo>
                      <a:pt x="25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4" name="Freeform 386"/>
              <p:cNvSpPr>
                <a:spLocks noEditPoints="1"/>
              </p:cNvSpPr>
              <p:nvPr/>
            </p:nvSpPr>
            <p:spPr bwMode="auto">
              <a:xfrm>
                <a:off x="1736" y="2612"/>
                <a:ext cx="34" cy="66"/>
              </a:xfrm>
              <a:custGeom>
                <a:avLst/>
                <a:gdLst>
                  <a:gd name="T0" fmla="*/ 31 w 34"/>
                  <a:gd name="T1" fmla="*/ 4 h 66"/>
                  <a:gd name="T2" fmla="*/ 24 w 34"/>
                  <a:gd name="T3" fmla="*/ 2 h 66"/>
                  <a:gd name="T4" fmla="*/ 17 w 34"/>
                  <a:gd name="T5" fmla="*/ 0 h 66"/>
                  <a:gd name="T6" fmla="*/ 10 w 34"/>
                  <a:gd name="T7" fmla="*/ 2 h 66"/>
                  <a:gd name="T8" fmla="*/ 3 w 34"/>
                  <a:gd name="T9" fmla="*/ 4 h 66"/>
                  <a:gd name="T10" fmla="*/ 1 w 34"/>
                  <a:gd name="T11" fmla="*/ 7 h 66"/>
                  <a:gd name="T12" fmla="*/ 1 w 34"/>
                  <a:gd name="T13" fmla="*/ 9 h 66"/>
                  <a:gd name="T14" fmla="*/ 8 w 34"/>
                  <a:gd name="T15" fmla="*/ 5 h 66"/>
                  <a:gd name="T16" fmla="*/ 17 w 34"/>
                  <a:gd name="T17" fmla="*/ 4 h 66"/>
                  <a:gd name="T18" fmla="*/ 26 w 34"/>
                  <a:gd name="T19" fmla="*/ 5 h 66"/>
                  <a:gd name="T20" fmla="*/ 34 w 34"/>
                  <a:gd name="T21" fmla="*/ 9 h 66"/>
                  <a:gd name="T22" fmla="*/ 32 w 34"/>
                  <a:gd name="T23" fmla="*/ 7 h 66"/>
                  <a:gd name="T24" fmla="*/ 31 w 34"/>
                  <a:gd name="T25" fmla="*/ 4 h 66"/>
                  <a:gd name="T26" fmla="*/ 1 w 34"/>
                  <a:gd name="T27" fmla="*/ 62 h 66"/>
                  <a:gd name="T28" fmla="*/ 10 w 34"/>
                  <a:gd name="T29" fmla="*/ 64 h 66"/>
                  <a:gd name="T30" fmla="*/ 17 w 34"/>
                  <a:gd name="T31" fmla="*/ 66 h 66"/>
                  <a:gd name="T32" fmla="*/ 26 w 34"/>
                  <a:gd name="T33" fmla="*/ 64 h 66"/>
                  <a:gd name="T34" fmla="*/ 32 w 34"/>
                  <a:gd name="T35" fmla="*/ 62 h 66"/>
                  <a:gd name="T36" fmla="*/ 32 w 34"/>
                  <a:gd name="T37" fmla="*/ 59 h 66"/>
                  <a:gd name="T38" fmla="*/ 34 w 34"/>
                  <a:gd name="T39" fmla="*/ 57 h 66"/>
                  <a:gd name="T40" fmla="*/ 26 w 34"/>
                  <a:gd name="T41" fmla="*/ 60 h 66"/>
                  <a:gd name="T42" fmla="*/ 17 w 34"/>
                  <a:gd name="T43" fmla="*/ 62 h 66"/>
                  <a:gd name="T44" fmla="*/ 8 w 34"/>
                  <a:gd name="T45" fmla="*/ 60 h 66"/>
                  <a:gd name="T46" fmla="*/ 0 w 34"/>
                  <a:gd name="T47" fmla="*/ 57 h 66"/>
                  <a:gd name="T48" fmla="*/ 1 w 34"/>
                  <a:gd name="T49" fmla="*/ 59 h 66"/>
                  <a:gd name="T50" fmla="*/ 1 w 34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6"/>
                  <a:gd name="T80" fmla="*/ 34 w 34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8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1" y="4"/>
                    </a:lnTo>
                    <a:close/>
                    <a:moveTo>
                      <a:pt x="1" y="62"/>
                    </a:moveTo>
                    <a:lnTo>
                      <a:pt x="10" y="64"/>
                    </a:lnTo>
                    <a:lnTo>
                      <a:pt x="17" y="66"/>
                    </a:lnTo>
                    <a:lnTo>
                      <a:pt x="26" y="64"/>
                    </a:lnTo>
                    <a:lnTo>
                      <a:pt x="32" y="62"/>
                    </a:lnTo>
                    <a:lnTo>
                      <a:pt x="32" y="59"/>
                    </a:lnTo>
                    <a:lnTo>
                      <a:pt x="34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8" y="60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1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5" name="Freeform 387"/>
              <p:cNvSpPr>
                <a:spLocks noEditPoints="1"/>
              </p:cNvSpPr>
              <p:nvPr/>
            </p:nvSpPr>
            <p:spPr bwMode="auto">
              <a:xfrm>
                <a:off x="1736" y="2614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6 w 36"/>
                  <a:gd name="T3" fmla="*/ 2 h 62"/>
                  <a:gd name="T4" fmla="*/ 17 w 36"/>
                  <a:gd name="T5" fmla="*/ 0 h 62"/>
                  <a:gd name="T6" fmla="*/ 8 w 36"/>
                  <a:gd name="T7" fmla="*/ 2 h 62"/>
                  <a:gd name="T8" fmla="*/ 1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7 w 36"/>
                  <a:gd name="T17" fmla="*/ 3 h 62"/>
                  <a:gd name="T18" fmla="*/ 27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8 w 36"/>
                  <a:gd name="T29" fmla="*/ 60 h 62"/>
                  <a:gd name="T30" fmla="*/ 17 w 36"/>
                  <a:gd name="T31" fmla="*/ 62 h 62"/>
                  <a:gd name="T32" fmla="*/ 26 w 36"/>
                  <a:gd name="T33" fmla="*/ 60 h 62"/>
                  <a:gd name="T34" fmla="*/ 32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1 w 36"/>
                  <a:gd name="T41" fmla="*/ 53 h 62"/>
                  <a:gd name="T42" fmla="*/ 27 w 36"/>
                  <a:gd name="T43" fmla="*/ 57 h 62"/>
                  <a:gd name="T44" fmla="*/ 22 w 36"/>
                  <a:gd name="T45" fmla="*/ 58 h 62"/>
                  <a:gd name="T46" fmla="*/ 17 w 36"/>
                  <a:gd name="T47" fmla="*/ 58 h 62"/>
                  <a:gd name="T48" fmla="*/ 12 w 36"/>
                  <a:gd name="T49" fmla="*/ 58 h 62"/>
                  <a:gd name="T50" fmla="*/ 7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0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7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8" y="60"/>
                    </a:lnTo>
                    <a:lnTo>
                      <a:pt x="17" y="62"/>
                    </a:lnTo>
                    <a:lnTo>
                      <a:pt x="26" y="60"/>
                    </a:lnTo>
                    <a:lnTo>
                      <a:pt x="32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1" y="53"/>
                    </a:lnTo>
                    <a:lnTo>
                      <a:pt x="27" y="57"/>
                    </a:lnTo>
                    <a:lnTo>
                      <a:pt x="22" y="58"/>
                    </a:lnTo>
                    <a:lnTo>
                      <a:pt x="17" y="58"/>
                    </a:lnTo>
                    <a:lnTo>
                      <a:pt x="12" y="58"/>
                    </a:lnTo>
                    <a:lnTo>
                      <a:pt x="7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6" name="Freeform 388"/>
              <p:cNvSpPr>
                <a:spLocks noEditPoints="1"/>
              </p:cNvSpPr>
              <p:nvPr/>
            </p:nvSpPr>
            <p:spPr bwMode="auto">
              <a:xfrm>
                <a:off x="1734" y="2616"/>
                <a:ext cx="38" cy="58"/>
              </a:xfrm>
              <a:custGeom>
                <a:avLst/>
                <a:gdLst>
                  <a:gd name="T0" fmla="*/ 36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10 w 38"/>
                  <a:gd name="T7" fmla="*/ 1 h 58"/>
                  <a:gd name="T8" fmla="*/ 3 w 38"/>
                  <a:gd name="T9" fmla="*/ 5 h 58"/>
                  <a:gd name="T10" fmla="*/ 2 w 38"/>
                  <a:gd name="T11" fmla="*/ 8 h 58"/>
                  <a:gd name="T12" fmla="*/ 0 w 38"/>
                  <a:gd name="T13" fmla="*/ 12 h 58"/>
                  <a:gd name="T14" fmla="*/ 5 w 38"/>
                  <a:gd name="T15" fmla="*/ 8 h 58"/>
                  <a:gd name="T16" fmla="*/ 9 w 38"/>
                  <a:gd name="T17" fmla="*/ 5 h 58"/>
                  <a:gd name="T18" fmla="*/ 14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9 w 38"/>
                  <a:gd name="T25" fmla="*/ 5 h 58"/>
                  <a:gd name="T26" fmla="*/ 34 w 38"/>
                  <a:gd name="T27" fmla="*/ 8 h 58"/>
                  <a:gd name="T28" fmla="*/ 38 w 38"/>
                  <a:gd name="T29" fmla="*/ 12 h 58"/>
                  <a:gd name="T30" fmla="*/ 36 w 38"/>
                  <a:gd name="T31" fmla="*/ 8 h 58"/>
                  <a:gd name="T32" fmla="*/ 36 w 38"/>
                  <a:gd name="T33" fmla="*/ 5 h 58"/>
                  <a:gd name="T34" fmla="*/ 2 w 38"/>
                  <a:gd name="T35" fmla="*/ 53 h 58"/>
                  <a:gd name="T36" fmla="*/ 10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6 w 38"/>
                  <a:gd name="T43" fmla="*/ 53 h 58"/>
                  <a:gd name="T44" fmla="*/ 38 w 38"/>
                  <a:gd name="T45" fmla="*/ 50 h 58"/>
                  <a:gd name="T46" fmla="*/ 38 w 38"/>
                  <a:gd name="T47" fmla="*/ 46 h 58"/>
                  <a:gd name="T48" fmla="*/ 34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4 w 38"/>
                  <a:gd name="T57" fmla="*/ 53 h 58"/>
                  <a:gd name="T58" fmla="*/ 9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2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6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5"/>
                    </a:lnTo>
                    <a:lnTo>
                      <a:pt x="34" y="8"/>
                    </a:lnTo>
                    <a:lnTo>
                      <a:pt x="38" y="12"/>
                    </a:lnTo>
                    <a:lnTo>
                      <a:pt x="36" y="8"/>
                    </a:lnTo>
                    <a:lnTo>
                      <a:pt x="36" y="5"/>
                    </a:lnTo>
                    <a:close/>
                    <a:moveTo>
                      <a:pt x="2" y="53"/>
                    </a:moveTo>
                    <a:lnTo>
                      <a:pt x="10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6" y="53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34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3"/>
                    </a:lnTo>
                    <a:lnTo>
                      <a:pt x="9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7" name="Freeform 389"/>
              <p:cNvSpPr>
                <a:spLocks noEditPoints="1"/>
              </p:cNvSpPr>
              <p:nvPr/>
            </p:nvSpPr>
            <p:spPr bwMode="auto">
              <a:xfrm>
                <a:off x="1734" y="2617"/>
                <a:ext cx="40" cy="55"/>
              </a:xfrm>
              <a:custGeom>
                <a:avLst/>
                <a:gdLst>
                  <a:gd name="T0" fmla="*/ 36 w 40"/>
                  <a:gd name="T1" fmla="*/ 7 h 55"/>
                  <a:gd name="T2" fmla="*/ 29 w 40"/>
                  <a:gd name="T3" fmla="*/ 2 h 55"/>
                  <a:gd name="T4" fmla="*/ 19 w 40"/>
                  <a:gd name="T5" fmla="*/ 0 h 55"/>
                  <a:gd name="T6" fmla="*/ 10 w 40"/>
                  <a:gd name="T7" fmla="*/ 2 h 55"/>
                  <a:gd name="T8" fmla="*/ 2 w 40"/>
                  <a:gd name="T9" fmla="*/ 7 h 55"/>
                  <a:gd name="T10" fmla="*/ 0 w 40"/>
                  <a:gd name="T11" fmla="*/ 11 h 55"/>
                  <a:gd name="T12" fmla="*/ 0 w 40"/>
                  <a:gd name="T13" fmla="*/ 14 h 55"/>
                  <a:gd name="T14" fmla="*/ 3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19 w 40"/>
                  <a:gd name="T21" fmla="*/ 4 h 55"/>
                  <a:gd name="T22" fmla="*/ 24 w 40"/>
                  <a:gd name="T23" fmla="*/ 5 h 55"/>
                  <a:gd name="T24" fmla="*/ 29 w 40"/>
                  <a:gd name="T25" fmla="*/ 7 h 55"/>
                  <a:gd name="T26" fmla="*/ 34 w 40"/>
                  <a:gd name="T27" fmla="*/ 11 h 55"/>
                  <a:gd name="T28" fmla="*/ 38 w 40"/>
                  <a:gd name="T29" fmla="*/ 14 h 55"/>
                  <a:gd name="T30" fmla="*/ 38 w 40"/>
                  <a:gd name="T31" fmla="*/ 11 h 55"/>
                  <a:gd name="T32" fmla="*/ 36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9 w 40"/>
                  <a:gd name="T39" fmla="*/ 54 h 55"/>
                  <a:gd name="T40" fmla="*/ 14 w 40"/>
                  <a:gd name="T41" fmla="*/ 55 h 55"/>
                  <a:gd name="T42" fmla="*/ 19 w 40"/>
                  <a:gd name="T43" fmla="*/ 55 h 55"/>
                  <a:gd name="T44" fmla="*/ 24 w 40"/>
                  <a:gd name="T45" fmla="*/ 55 h 55"/>
                  <a:gd name="T46" fmla="*/ 29 w 40"/>
                  <a:gd name="T47" fmla="*/ 54 h 55"/>
                  <a:gd name="T48" fmla="*/ 33 w 40"/>
                  <a:gd name="T49" fmla="*/ 50 h 55"/>
                  <a:gd name="T50" fmla="*/ 38 w 40"/>
                  <a:gd name="T51" fmla="*/ 49 h 55"/>
                  <a:gd name="T52" fmla="*/ 38 w 40"/>
                  <a:gd name="T53" fmla="*/ 45 h 55"/>
                  <a:gd name="T54" fmla="*/ 40 w 40"/>
                  <a:gd name="T55" fmla="*/ 42 h 55"/>
                  <a:gd name="T56" fmla="*/ 34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19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3 w 40"/>
                  <a:gd name="T69" fmla="*/ 45 h 55"/>
                  <a:gd name="T70" fmla="*/ 0 w 40"/>
                  <a:gd name="T71" fmla="*/ 42 h 55"/>
                  <a:gd name="T72" fmla="*/ 0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6" y="7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34" y="11"/>
                    </a:lnTo>
                    <a:lnTo>
                      <a:pt x="38" y="14"/>
                    </a:lnTo>
                    <a:lnTo>
                      <a:pt x="38" y="11"/>
                    </a:lnTo>
                    <a:lnTo>
                      <a:pt x="36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9" y="54"/>
                    </a:lnTo>
                    <a:lnTo>
                      <a:pt x="14" y="55"/>
                    </a:lnTo>
                    <a:lnTo>
                      <a:pt x="19" y="55"/>
                    </a:lnTo>
                    <a:lnTo>
                      <a:pt x="24" y="55"/>
                    </a:lnTo>
                    <a:lnTo>
                      <a:pt x="29" y="54"/>
                    </a:lnTo>
                    <a:lnTo>
                      <a:pt x="33" y="50"/>
                    </a:lnTo>
                    <a:lnTo>
                      <a:pt x="38" y="49"/>
                    </a:lnTo>
                    <a:lnTo>
                      <a:pt x="38" y="45"/>
                    </a:lnTo>
                    <a:lnTo>
                      <a:pt x="40" y="42"/>
                    </a:lnTo>
                    <a:lnTo>
                      <a:pt x="34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8" name="Freeform 390"/>
              <p:cNvSpPr>
                <a:spLocks noEditPoints="1"/>
              </p:cNvSpPr>
              <p:nvPr/>
            </p:nvSpPr>
            <p:spPr bwMode="auto">
              <a:xfrm>
                <a:off x="1732" y="2619"/>
                <a:ext cx="42" cy="52"/>
              </a:xfrm>
              <a:custGeom>
                <a:avLst/>
                <a:gdLst>
                  <a:gd name="T0" fmla="*/ 40 w 42"/>
                  <a:gd name="T1" fmla="*/ 9 h 52"/>
                  <a:gd name="T2" fmla="*/ 36 w 42"/>
                  <a:gd name="T3" fmla="*/ 5 h 52"/>
                  <a:gd name="T4" fmla="*/ 31 w 42"/>
                  <a:gd name="T5" fmla="*/ 2 h 52"/>
                  <a:gd name="T6" fmla="*/ 26 w 42"/>
                  <a:gd name="T7" fmla="*/ 2 h 52"/>
                  <a:gd name="T8" fmla="*/ 21 w 42"/>
                  <a:gd name="T9" fmla="*/ 0 h 52"/>
                  <a:gd name="T10" fmla="*/ 16 w 42"/>
                  <a:gd name="T11" fmla="*/ 2 h 52"/>
                  <a:gd name="T12" fmla="*/ 11 w 42"/>
                  <a:gd name="T13" fmla="*/ 2 h 52"/>
                  <a:gd name="T14" fmla="*/ 7 w 42"/>
                  <a:gd name="T15" fmla="*/ 5 h 52"/>
                  <a:gd name="T16" fmla="*/ 2 w 42"/>
                  <a:gd name="T17" fmla="*/ 9 h 52"/>
                  <a:gd name="T18" fmla="*/ 2 w 42"/>
                  <a:gd name="T19" fmla="*/ 12 h 52"/>
                  <a:gd name="T20" fmla="*/ 0 w 42"/>
                  <a:gd name="T21" fmla="*/ 17 h 52"/>
                  <a:gd name="T22" fmla="*/ 4 w 42"/>
                  <a:gd name="T23" fmla="*/ 12 h 52"/>
                  <a:gd name="T24" fmla="*/ 9 w 42"/>
                  <a:gd name="T25" fmla="*/ 7 h 52"/>
                  <a:gd name="T26" fmla="*/ 14 w 42"/>
                  <a:gd name="T27" fmla="*/ 5 h 52"/>
                  <a:gd name="T28" fmla="*/ 21 w 42"/>
                  <a:gd name="T29" fmla="*/ 3 h 52"/>
                  <a:gd name="T30" fmla="*/ 28 w 42"/>
                  <a:gd name="T31" fmla="*/ 5 h 52"/>
                  <a:gd name="T32" fmla="*/ 33 w 42"/>
                  <a:gd name="T33" fmla="*/ 7 h 52"/>
                  <a:gd name="T34" fmla="*/ 38 w 42"/>
                  <a:gd name="T35" fmla="*/ 12 h 52"/>
                  <a:gd name="T36" fmla="*/ 42 w 42"/>
                  <a:gd name="T37" fmla="*/ 17 h 52"/>
                  <a:gd name="T38" fmla="*/ 40 w 42"/>
                  <a:gd name="T39" fmla="*/ 12 h 52"/>
                  <a:gd name="T40" fmla="*/ 40 w 42"/>
                  <a:gd name="T41" fmla="*/ 9 h 52"/>
                  <a:gd name="T42" fmla="*/ 2 w 42"/>
                  <a:gd name="T43" fmla="*/ 43 h 52"/>
                  <a:gd name="T44" fmla="*/ 5 w 42"/>
                  <a:gd name="T45" fmla="*/ 47 h 52"/>
                  <a:gd name="T46" fmla="*/ 11 w 42"/>
                  <a:gd name="T47" fmla="*/ 48 h 52"/>
                  <a:gd name="T48" fmla="*/ 16 w 42"/>
                  <a:gd name="T49" fmla="*/ 50 h 52"/>
                  <a:gd name="T50" fmla="*/ 21 w 42"/>
                  <a:gd name="T51" fmla="*/ 52 h 52"/>
                  <a:gd name="T52" fmla="*/ 26 w 42"/>
                  <a:gd name="T53" fmla="*/ 50 h 52"/>
                  <a:gd name="T54" fmla="*/ 31 w 42"/>
                  <a:gd name="T55" fmla="*/ 48 h 52"/>
                  <a:gd name="T56" fmla="*/ 36 w 42"/>
                  <a:gd name="T57" fmla="*/ 47 h 52"/>
                  <a:gd name="T58" fmla="*/ 40 w 42"/>
                  <a:gd name="T59" fmla="*/ 43 h 52"/>
                  <a:gd name="T60" fmla="*/ 42 w 42"/>
                  <a:gd name="T61" fmla="*/ 38 h 52"/>
                  <a:gd name="T62" fmla="*/ 42 w 42"/>
                  <a:gd name="T63" fmla="*/ 34 h 52"/>
                  <a:gd name="T64" fmla="*/ 38 w 42"/>
                  <a:gd name="T65" fmla="*/ 40 h 52"/>
                  <a:gd name="T66" fmla="*/ 33 w 42"/>
                  <a:gd name="T67" fmla="*/ 45 h 52"/>
                  <a:gd name="T68" fmla="*/ 28 w 42"/>
                  <a:gd name="T69" fmla="*/ 47 h 52"/>
                  <a:gd name="T70" fmla="*/ 21 w 42"/>
                  <a:gd name="T71" fmla="*/ 48 h 52"/>
                  <a:gd name="T72" fmla="*/ 14 w 42"/>
                  <a:gd name="T73" fmla="*/ 47 h 52"/>
                  <a:gd name="T74" fmla="*/ 9 w 42"/>
                  <a:gd name="T75" fmla="*/ 45 h 52"/>
                  <a:gd name="T76" fmla="*/ 4 w 42"/>
                  <a:gd name="T77" fmla="*/ 40 h 52"/>
                  <a:gd name="T78" fmla="*/ 0 w 42"/>
                  <a:gd name="T79" fmla="*/ 34 h 52"/>
                  <a:gd name="T80" fmla="*/ 2 w 42"/>
                  <a:gd name="T81" fmla="*/ 38 h 52"/>
                  <a:gd name="T82" fmla="*/ 2 w 42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2"/>
                  <a:gd name="T128" fmla="*/ 42 w 42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2">
                    <a:moveTo>
                      <a:pt x="40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6" y="2"/>
                    </a:lnTo>
                    <a:lnTo>
                      <a:pt x="11" y="2"/>
                    </a:lnTo>
                    <a:lnTo>
                      <a:pt x="7" y="5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40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11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7"/>
                    </a:lnTo>
                    <a:lnTo>
                      <a:pt x="40" y="43"/>
                    </a:lnTo>
                    <a:lnTo>
                      <a:pt x="42" y="38"/>
                    </a:lnTo>
                    <a:lnTo>
                      <a:pt x="42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8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9" y="45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9" name="Freeform 391"/>
              <p:cNvSpPr>
                <a:spLocks noEditPoints="1"/>
              </p:cNvSpPr>
              <p:nvPr/>
            </p:nvSpPr>
            <p:spPr bwMode="auto">
              <a:xfrm>
                <a:off x="1732" y="2621"/>
                <a:ext cx="42" cy="48"/>
              </a:xfrm>
              <a:custGeom>
                <a:avLst/>
                <a:gdLst>
                  <a:gd name="T0" fmla="*/ 40 w 42"/>
                  <a:gd name="T1" fmla="*/ 10 h 48"/>
                  <a:gd name="T2" fmla="*/ 36 w 42"/>
                  <a:gd name="T3" fmla="*/ 7 h 48"/>
                  <a:gd name="T4" fmla="*/ 31 w 42"/>
                  <a:gd name="T5" fmla="*/ 3 h 48"/>
                  <a:gd name="T6" fmla="*/ 26 w 42"/>
                  <a:gd name="T7" fmla="*/ 1 h 48"/>
                  <a:gd name="T8" fmla="*/ 21 w 42"/>
                  <a:gd name="T9" fmla="*/ 0 h 48"/>
                  <a:gd name="T10" fmla="*/ 16 w 42"/>
                  <a:gd name="T11" fmla="*/ 1 h 48"/>
                  <a:gd name="T12" fmla="*/ 11 w 42"/>
                  <a:gd name="T13" fmla="*/ 3 h 48"/>
                  <a:gd name="T14" fmla="*/ 5 w 42"/>
                  <a:gd name="T15" fmla="*/ 7 h 48"/>
                  <a:gd name="T16" fmla="*/ 2 w 42"/>
                  <a:gd name="T17" fmla="*/ 10 h 48"/>
                  <a:gd name="T18" fmla="*/ 0 w 42"/>
                  <a:gd name="T19" fmla="*/ 24 h 48"/>
                  <a:gd name="T20" fmla="*/ 2 w 42"/>
                  <a:gd name="T21" fmla="*/ 38 h 48"/>
                  <a:gd name="T22" fmla="*/ 5 w 42"/>
                  <a:gd name="T23" fmla="*/ 41 h 48"/>
                  <a:gd name="T24" fmla="*/ 11 w 42"/>
                  <a:gd name="T25" fmla="*/ 45 h 48"/>
                  <a:gd name="T26" fmla="*/ 16 w 42"/>
                  <a:gd name="T27" fmla="*/ 46 h 48"/>
                  <a:gd name="T28" fmla="*/ 21 w 42"/>
                  <a:gd name="T29" fmla="*/ 48 h 48"/>
                  <a:gd name="T30" fmla="*/ 28 w 42"/>
                  <a:gd name="T31" fmla="*/ 46 h 48"/>
                  <a:gd name="T32" fmla="*/ 33 w 42"/>
                  <a:gd name="T33" fmla="*/ 45 h 48"/>
                  <a:gd name="T34" fmla="*/ 36 w 42"/>
                  <a:gd name="T35" fmla="*/ 41 h 48"/>
                  <a:gd name="T36" fmla="*/ 42 w 42"/>
                  <a:gd name="T37" fmla="*/ 38 h 48"/>
                  <a:gd name="T38" fmla="*/ 42 w 42"/>
                  <a:gd name="T39" fmla="*/ 24 h 48"/>
                  <a:gd name="T40" fmla="*/ 40 w 42"/>
                  <a:gd name="T41" fmla="*/ 10 h 48"/>
                  <a:gd name="T42" fmla="*/ 42 w 42"/>
                  <a:gd name="T43" fmla="*/ 24 h 48"/>
                  <a:gd name="T44" fmla="*/ 40 w 42"/>
                  <a:gd name="T45" fmla="*/ 32 h 48"/>
                  <a:gd name="T46" fmla="*/ 35 w 42"/>
                  <a:gd name="T47" fmla="*/ 38 h 48"/>
                  <a:gd name="T48" fmla="*/ 30 w 42"/>
                  <a:gd name="T49" fmla="*/ 43 h 48"/>
                  <a:gd name="T50" fmla="*/ 21 w 42"/>
                  <a:gd name="T51" fmla="*/ 45 h 48"/>
                  <a:gd name="T52" fmla="*/ 14 w 42"/>
                  <a:gd name="T53" fmla="*/ 43 h 48"/>
                  <a:gd name="T54" fmla="*/ 7 w 42"/>
                  <a:gd name="T55" fmla="*/ 38 h 48"/>
                  <a:gd name="T56" fmla="*/ 2 w 42"/>
                  <a:gd name="T57" fmla="*/ 32 h 48"/>
                  <a:gd name="T58" fmla="*/ 0 w 42"/>
                  <a:gd name="T59" fmla="*/ 24 h 48"/>
                  <a:gd name="T60" fmla="*/ 2 w 42"/>
                  <a:gd name="T61" fmla="*/ 15 h 48"/>
                  <a:gd name="T62" fmla="*/ 7 w 42"/>
                  <a:gd name="T63" fmla="*/ 10 h 48"/>
                  <a:gd name="T64" fmla="*/ 14 w 42"/>
                  <a:gd name="T65" fmla="*/ 5 h 48"/>
                  <a:gd name="T66" fmla="*/ 21 w 42"/>
                  <a:gd name="T67" fmla="*/ 3 h 48"/>
                  <a:gd name="T68" fmla="*/ 30 w 42"/>
                  <a:gd name="T69" fmla="*/ 5 h 48"/>
                  <a:gd name="T70" fmla="*/ 35 w 42"/>
                  <a:gd name="T71" fmla="*/ 10 h 48"/>
                  <a:gd name="T72" fmla="*/ 40 w 42"/>
                  <a:gd name="T73" fmla="*/ 15 h 48"/>
                  <a:gd name="T74" fmla="*/ 42 w 42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8"/>
                  <a:gd name="T116" fmla="*/ 42 w 42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8">
                    <a:moveTo>
                      <a:pt x="40" y="10"/>
                    </a:moveTo>
                    <a:lnTo>
                      <a:pt x="36" y="7"/>
                    </a:lnTo>
                    <a:lnTo>
                      <a:pt x="31" y="3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1"/>
                    </a:lnTo>
                    <a:lnTo>
                      <a:pt x="11" y="3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1" y="45"/>
                    </a:lnTo>
                    <a:lnTo>
                      <a:pt x="16" y="46"/>
                    </a:lnTo>
                    <a:lnTo>
                      <a:pt x="21" y="48"/>
                    </a:lnTo>
                    <a:lnTo>
                      <a:pt x="28" y="46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42" y="38"/>
                    </a:lnTo>
                    <a:lnTo>
                      <a:pt x="42" y="24"/>
                    </a:lnTo>
                    <a:lnTo>
                      <a:pt x="40" y="10"/>
                    </a:lnTo>
                    <a:close/>
                    <a:moveTo>
                      <a:pt x="42" y="24"/>
                    </a:moveTo>
                    <a:lnTo>
                      <a:pt x="40" y="32"/>
                    </a:lnTo>
                    <a:lnTo>
                      <a:pt x="35" y="38"/>
                    </a:lnTo>
                    <a:lnTo>
                      <a:pt x="30" y="43"/>
                    </a:lnTo>
                    <a:lnTo>
                      <a:pt x="21" y="45"/>
                    </a:lnTo>
                    <a:lnTo>
                      <a:pt x="14" y="43"/>
                    </a:lnTo>
                    <a:lnTo>
                      <a:pt x="7" y="38"/>
                    </a:lnTo>
                    <a:lnTo>
                      <a:pt x="2" y="32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7" y="10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0" name="Freeform 392"/>
              <p:cNvSpPr>
                <a:spLocks noEditPoints="1"/>
              </p:cNvSpPr>
              <p:nvPr/>
            </p:nvSpPr>
            <p:spPr bwMode="auto">
              <a:xfrm>
                <a:off x="1732" y="2622"/>
                <a:ext cx="42" cy="45"/>
              </a:xfrm>
              <a:custGeom>
                <a:avLst/>
                <a:gdLst>
                  <a:gd name="T0" fmla="*/ 42 w 42"/>
                  <a:gd name="T1" fmla="*/ 14 h 45"/>
                  <a:gd name="T2" fmla="*/ 38 w 42"/>
                  <a:gd name="T3" fmla="*/ 9 h 45"/>
                  <a:gd name="T4" fmla="*/ 33 w 42"/>
                  <a:gd name="T5" fmla="*/ 4 h 45"/>
                  <a:gd name="T6" fmla="*/ 28 w 42"/>
                  <a:gd name="T7" fmla="*/ 2 h 45"/>
                  <a:gd name="T8" fmla="*/ 21 w 42"/>
                  <a:gd name="T9" fmla="*/ 0 h 45"/>
                  <a:gd name="T10" fmla="*/ 14 w 42"/>
                  <a:gd name="T11" fmla="*/ 2 h 45"/>
                  <a:gd name="T12" fmla="*/ 9 w 42"/>
                  <a:gd name="T13" fmla="*/ 4 h 45"/>
                  <a:gd name="T14" fmla="*/ 4 w 42"/>
                  <a:gd name="T15" fmla="*/ 9 h 45"/>
                  <a:gd name="T16" fmla="*/ 0 w 42"/>
                  <a:gd name="T17" fmla="*/ 14 h 45"/>
                  <a:gd name="T18" fmla="*/ 0 w 42"/>
                  <a:gd name="T19" fmla="*/ 23 h 45"/>
                  <a:gd name="T20" fmla="*/ 0 w 42"/>
                  <a:gd name="T21" fmla="*/ 31 h 45"/>
                  <a:gd name="T22" fmla="*/ 4 w 42"/>
                  <a:gd name="T23" fmla="*/ 37 h 45"/>
                  <a:gd name="T24" fmla="*/ 9 w 42"/>
                  <a:gd name="T25" fmla="*/ 42 h 45"/>
                  <a:gd name="T26" fmla="*/ 14 w 42"/>
                  <a:gd name="T27" fmla="*/ 44 h 45"/>
                  <a:gd name="T28" fmla="*/ 21 w 42"/>
                  <a:gd name="T29" fmla="*/ 45 h 45"/>
                  <a:gd name="T30" fmla="*/ 28 w 42"/>
                  <a:gd name="T31" fmla="*/ 44 h 45"/>
                  <a:gd name="T32" fmla="*/ 33 w 42"/>
                  <a:gd name="T33" fmla="*/ 42 h 45"/>
                  <a:gd name="T34" fmla="*/ 38 w 42"/>
                  <a:gd name="T35" fmla="*/ 37 h 45"/>
                  <a:gd name="T36" fmla="*/ 42 w 42"/>
                  <a:gd name="T37" fmla="*/ 31 h 45"/>
                  <a:gd name="T38" fmla="*/ 42 w 42"/>
                  <a:gd name="T39" fmla="*/ 23 h 45"/>
                  <a:gd name="T40" fmla="*/ 42 w 42"/>
                  <a:gd name="T41" fmla="*/ 14 h 45"/>
                  <a:gd name="T42" fmla="*/ 40 w 42"/>
                  <a:gd name="T43" fmla="*/ 23 h 45"/>
                  <a:gd name="T44" fmla="*/ 38 w 42"/>
                  <a:gd name="T45" fmla="*/ 30 h 45"/>
                  <a:gd name="T46" fmla="*/ 35 w 42"/>
                  <a:gd name="T47" fmla="*/ 37 h 45"/>
                  <a:gd name="T48" fmla="*/ 28 w 42"/>
                  <a:gd name="T49" fmla="*/ 40 h 45"/>
                  <a:gd name="T50" fmla="*/ 21 w 42"/>
                  <a:gd name="T51" fmla="*/ 42 h 45"/>
                  <a:gd name="T52" fmla="*/ 14 w 42"/>
                  <a:gd name="T53" fmla="*/ 40 h 45"/>
                  <a:gd name="T54" fmla="*/ 7 w 42"/>
                  <a:gd name="T55" fmla="*/ 37 h 45"/>
                  <a:gd name="T56" fmla="*/ 4 w 42"/>
                  <a:gd name="T57" fmla="*/ 30 h 45"/>
                  <a:gd name="T58" fmla="*/ 2 w 42"/>
                  <a:gd name="T59" fmla="*/ 23 h 45"/>
                  <a:gd name="T60" fmla="*/ 4 w 42"/>
                  <a:gd name="T61" fmla="*/ 16 h 45"/>
                  <a:gd name="T62" fmla="*/ 7 w 42"/>
                  <a:gd name="T63" fmla="*/ 9 h 45"/>
                  <a:gd name="T64" fmla="*/ 14 w 42"/>
                  <a:gd name="T65" fmla="*/ 6 h 45"/>
                  <a:gd name="T66" fmla="*/ 21 w 42"/>
                  <a:gd name="T67" fmla="*/ 4 h 45"/>
                  <a:gd name="T68" fmla="*/ 28 w 42"/>
                  <a:gd name="T69" fmla="*/ 6 h 45"/>
                  <a:gd name="T70" fmla="*/ 35 w 42"/>
                  <a:gd name="T71" fmla="*/ 9 h 45"/>
                  <a:gd name="T72" fmla="*/ 38 w 42"/>
                  <a:gd name="T73" fmla="*/ 16 h 45"/>
                  <a:gd name="T74" fmla="*/ 40 w 42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5"/>
                  <a:gd name="T116" fmla="*/ 42 w 42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5">
                    <a:moveTo>
                      <a:pt x="42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4" y="37"/>
                    </a:lnTo>
                    <a:lnTo>
                      <a:pt x="9" y="42"/>
                    </a:lnTo>
                    <a:lnTo>
                      <a:pt x="14" y="44"/>
                    </a:lnTo>
                    <a:lnTo>
                      <a:pt x="21" y="45"/>
                    </a:lnTo>
                    <a:lnTo>
                      <a:pt x="28" y="44"/>
                    </a:lnTo>
                    <a:lnTo>
                      <a:pt x="33" y="42"/>
                    </a:lnTo>
                    <a:lnTo>
                      <a:pt x="38" y="37"/>
                    </a:lnTo>
                    <a:lnTo>
                      <a:pt x="42" y="31"/>
                    </a:lnTo>
                    <a:lnTo>
                      <a:pt x="42" y="23"/>
                    </a:lnTo>
                    <a:lnTo>
                      <a:pt x="42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4" y="30"/>
                    </a:lnTo>
                    <a:lnTo>
                      <a:pt x="2" y="23"/>
                    </a:lnTo>
                    <a:lnTo>
                      <a:pt x="4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1" name="Freeform 393"/>
              <p:cNvSpPr>
                <a:spLocks noEditPoints="1"/>
              </p:cNvSpPr>
              <p:nvPr/>
            </p:nvSpPr>
            <p:spPr bwMode="auto">
              <a:xfrm>
                <a:off x="1732" y="2624"/>
                <a:ext cx="42" cy="42"/>
              </a:xfrm>
              <a:custGeom>
                <a:avLst/>
                <a:gdLst>
                  <a:gd name="T0" fmla="*/ 42 w 42"/>
                  <a:gd name="T1" fmla="*/ 21 h 42"/>
                  <a:gd name="T2" fmla="*/ 40 w 42"/>
                  <a:gd name="T3" fmla="*/ 12 h 42"/>
                  <a:gd name="T4" fmla="*/ 35 w 42"/>
                  <a:gd name="T5" fmla="*/ 7 h 42"/>
                  <a:gd name="T6" fmla="*/ 30 w 42"/>
                  <a:gd name="T7" fmla="*/ 2 h 42"/>
                  <a:gd name="T8" fmla="*/ 21 w 42"/>
                  <a:gd name="T9" fmla="*/ 0 h 42"/>
                  <a:gd name="T10" fmla="*/ 14 w 42"/>
                  <a:gd name="T11" fmla="*/ 2 h 42"/>
                  <a:gd name="T12" fmla="*/ 7 w 42"/>
                  <a:gd name="T13" fmla="*/ 7 h 42"/>
                  <a:gd name="T14" fmla="*/ 2 w 42"/>
                  <a:gd name="T15" fmla="*/ 12 h 42"/>
                  <a:gd name="T16" fmla="*/ 0 w 42"/>
                  <a:gd name="T17" fmla="*/ 21 h 42"/>
                  <a:gd name="T18" fmla="*/ 2 w 42"/>
                  <a:gd name="T19" fmla="*/ 29 h 42"/>
                  <a:gd name="T20" fmla="*/ 7 w 42"/>
                  <a:gd name="T21" fmla="*/ 35 h 42"/>
                  <a:gd name="T22" fmla="*/ 14 w 42"/>
                  <a:gd name="T23" fmla="*/ 40 h 42"/>
                  <a:gd name="T24" fmla="*/ 21 w 42"/>
                  <a:gd name="T25" fmla="*/ 42 h 42"/>
                  <a:gd name="T26" fmla="*/ 30 w 42"/>
                  <a:gd name="T27" fmla="*/ 40 h 42"/>
                  <a:gd name="T28" fmla="*/ 35 w 42"/>
                  <a:gd name="T29" fmla="*/ 35 h 42"/>
                  <a:gd name="T30" fmla="*/ 40 w 42"/>
                  <a:gd name="T31" fmla="*/ 29 h 42"/>
                  <a:gd name="T32" fmla="*/ 42 w 42"/>
                  <a:gd name="T33" fmla="*/ 21 h 42"/>
                  <a:gd name="T34" fmla="*/ 38 w 42"/>
                  <a:gd name="T35" fmla="*/ 21 h 42"/>
                  <a:gd name="T36" fmla="*/ 36 w 42"/>
                  <a:gd name="T37" fmla="*/ 28 h 42"/>
                  <a:gd name="T38" fmla="*/ 33 w 42"/>
                  <a:gd name="T39" fmla="*/ 33 h 42"/>
                  <a:gd name="T40" fmla="*/ 28 w 42"/>
                  <a:gd name="T41" fmla="*/ 36 h 42"/>
                  <a:gd name="T42" fmla="*/ 21 w 42"/>
                  <a:gd name="T43" fmla="*/ 38 h 42"/>
                  <a:gd name="T44" fmla="*/ 14 w 42"/>
                  <a:gd name="T45" fmla="*/ 36 h 42"/>
                  <a:gd name="T46" fmla="*/ 9 w 42"/>
                  <a:gd name="T47" fmla="*/ 33 h 42"/>
                  <a:gd name="T48" fmla="*/ 5 w 42"/>
                  <a:gd name="T49" fmla="*/ 28 h 42"/>
                  <a:gd name="T50" fmla="*/ 4 w 42"/>
                  <a:gd name="T51" fmla="*/ 21 h 42"/>
                  <a:gd name="T52" fmla="*/ 5 w 42"/>
                  <a:gd name="T53" fmla="*/ 14 h 42"/>
                  <a:gd name="T54" fmla="*/ 9 w 42"/>
                  <a:gd name="T55" fmla="*/ 9 h 42"/>
                  <a:gd name="T56" fmla="*/ 14 w 42"/>
                  <a:gd name="T57" fmla="*/ 5 h 42"/>
                  <a:gd name="T58" fmla="*/ 21 w 42"/>
                  <a:gd name="T59" fmla="*/ 4 h 42"/>
                  <a:gd name="T60" fmla="*/ 28 w 42"/>
                  <a:gd name="T61" fmla="*/ 5 h 42"/>
                  <a:gd name="T62" fmla="*/ 33 w 42"/>
                  <a:gd name="T63" fmla="*/ 9 h 42"/>
                  <a:gd name="T64" fmla="*/ 36 w 42"/>
                  <a:gd name="T65" fmla="*/ 14 h 42"/>
                  <a:gd name="T66" fmla="*/ 38 w 42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2"/>
                  <a:gd name="T104" fmla="*/ 42 w 42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2">
                    <a:moveTo>
                      <a:pt x="42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30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7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7" y="35"/>
                    </a:lnTo>
                    <a:lnTo>
                      <a:pt x="14" y="40"/>
                    </a:lnTo>
                    <a:lnTo>
                      <a:pt x="21" y="42"/>
                    </a:lnTo>
                    <a:lnTo>
                      <a:pt x="30" y="40"/>
                    </a:lnTo>
                    <a:lnTo>
                      <a:pt x="35" y="35"/>
                    </a:lnTo>
                    <a:lnTo>
                      <a:pt x="40" y="29"/>
                    </a:lnTo>
                    <a:lnTo>
                      <a:pt x="42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4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2" name="Freeform 394"/>
              <p:cNvSpPr>
                <a:spLocks noEditPoints="1"/>
              </p:cNvSpPr>
              <p:nvPr/>
            </p:nvSpPr>
            <p:spPr bwMode="auto">
              <a:xfrm>
                <a:off x="1734" y="2626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9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4 h 38"/>
                  <a:gd name="T54" fmla="*/ 9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29 w 38"/>
                  <a:gd name="T63" fmla="*/ 8 h 38"/>
                  <a:gd name="T64" fmla="*/ 33 w 38"/>
                  <a:gd name="T65" fmla="*/ 14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3" y="14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3" name="Freeform 395"/>
              <p:cNvSpPr>
                <a:spLocks noEditPoints="1"/>
              </p:cNvSpPr>
              <p:nvPr/>
            </p:nvSpPr>
            <p:spPr bwMode="auto">
              <a:xfrm>
                <a:off x="1736" y="2628"/>
                <a:ext cx="34" cy="34"/>
              </a:xfrm>
              <a:custGeom>
                <a:avLst/>
                <a:gdLst>
                  <a:gd name="T0" fmla="*/ 34 w 34"/>
                  <a:gd name="T1" fmla="*/ 17 h 34"/>
                  <a:gd name="T2" fmla="*/ 32 w 34"/>
                  <a:gd name="T3" fmla="*/ 10 h 34"/>
                  <a:gd name="T4" fmla="*/ 29 w 34"/>
                  <a:gd name="T5" fmla="*/ 5 h 34"/>
                  <a:gd name="T6" fmla="*/ 24 w 34"/>
                  <a:gd name="T7" fmla="*/ 1 h 34"/>
                  <a:gd name="T8" fmla="*/ 17 w 34"/>
                  <a:gd name="T9" fmla="*/ 0 h 34"/>
                  <a:gd name="T10" fmla="*/ 10 w 34"/>
                  <a:gd name="T11" fmla="*/ 1 h 34"/>
                  <a:gd name="T12" fmla="*/ 5 w 34"/>
                  <a:gd name="T13" fmla="*/ 5 h 34"/>
                  <a:gd name="T14" fmla="*/ 1 w 34"/>
                  <a:gd name="T15" fmla="*/ 10 h 34"/>
                  <a:gd name="T16" fmla="*/ 0 w 34"/>
                  <a:gd name="T17" fmla="*/ 17 h 34"/>
                  <a:gd name="T18" fmla="*/ 1 w 34"/>
                  <a:gd name="T19" fmla="*/ 24 h 34"/>
                  <a:gd name="T20" fmla="*/ 5 w 34"/>
                  <a:gd name="T21" fmla="*/ 29 h 34"/>
                  <a:gd name="T22" fmla="*/ 10 w 34"/>
                  <a:gd name="T23" fmla="*/ 32 h 34"/>
                  <a:gd name="T24" fmla="*/ 17 w 34"/>
                  <a:gd name="T25" fmla="*/ 34 h 34"/>
                  <a:gd name="T26" fmla="*/ 24 w 34"/>
                  <a:gd name="T27" fmla="*/ 32 h 34"/>
                  <a:gd name="T28" fmla="*/ 29 w 34"/>
                  <a:gd name="T29" fmla="*/ 29 h 34"/>
                  <a:gd name="T30" fmla="*/ 32 w 34"/>
                  <a:gd name="T31" fmla="*/ 24 h 34"/>
                  <a:gd name="T32" fmla="*/ 34 w 34"/>
                  <a:gd name="T33" fmla="*/ 17 h 34"/>
                  <a:gd name="T34" fmla="*/ 31 w 34"/>
                  <a:gd name="T35" fmla="*/ 17 h 34"/>
                  <a:gd name="T36" fmla="*/ 29 w 34"/>
                  <a:gd name="T37" fmla="*/ 22 h 34"/>
                  <a:gd name="T38" fmla="*/ 27 w 34"/>
                  <a:gd name="T39" fmla="*/ 27 h 34"/>
                  <a:gd name="T40" fmla="*/ 22 w 34"/>
                  <a:gd name="T41" fmla="*/ 29 h 34"/>
                  <a:gd name="T42" fmla="*/ 17 w 34"/>
                  <a:gd name="T43" fmla="*/ 31 h 34"/>
                  <a:gd name="T44" fmla="*/ 12 w 34"/>
                  <a:gd name="T45" fmla="*/ 29 h 34"/>
                  <a:gd name="T46" fmla="*/ 8 w 34"/>
                  <a:gd name="T47" fmla="*/ 27 h 34"/>
                  <a:gd name="T48" fmla="*/ 5 w 34"/>
                  <a:gd name="T49" fmla="*/ 22 h 34"/>
                  <a:gd name="T50" fmla="*/ 3 w 34"/>
                  <a:gd name="T51" fmla="*/ 17 h 34"/>
                  <a:gd name="T52" fmla="*/ 5 w 34"/>
                  <a:gd name="T53" fmla="*/ 12 h 34"/>
                  <a:gd name="T54" fmla="*/ 8 w 34"/>
                  <a:gd name="T55" fmla="*/ 6 h 34"/>
                  <a:gd name="T56" fmla="*/ 12 w 34"/>
                  <a:gd name="T57" fmla="*/ 5 h 34"/>
                  <a:gd name="T58" fmla="*/ 17 w 34"/>
                  <a:gd name="T59" fmla="*/ 3 h 34"/>
                  <a:gd name="T60" fmla="*/ 22 w 34"/>
                  <a:gd name="T61" fmla="*/ 5 h 34"/>
                  <a:gd name="T62" fmla="*/ 27 w 34"/>
                  <a:gd name="T63" fmla="*/ 6 h 34"/>
                  <a:gd name="T64" fmla="*/ 29 w 34"/>
                  <a:gd name="T65" fmla="*/ 12 h 34"/>
                  <a:gd name="T66" fmla="*/ 31 w 34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4"/>
                  <a:gd name="T104" fmla="*/ 34 w 34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4">
                    <a:moveTo>
                      <a:pt x="34" y="17"/>
                    </a:moveTo>
                    <a:lnTo>
                      <a:pt x="32" y="10"/>
                    </a:lnTo>
                    <a:lnTo>
                      <a:pt x="29" y="5"/>
                    </a:lnTo>
                    <a:lnTo>
                      <a:pt x="24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4" y="32"/>
                    </a:lnTo>
                    <a:lnTo>
                      <a:pt x="29" y="29"/>
                    </a:lnTo>
                    <a:lnTo>
                      <a:pt x="32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7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6"/>
                    </a:lnTo>
                    <a:lnTo>
                      <a:pt x="12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4" name="Freeform 396"/>
              <p:cNvSpPr>
                <a:spLocks noEditPoints="1"/>
              </p:cNvSpPr>
              <p:nvPr/>
            </p:nvSpPr>
            <p:spPr bwMode="auto">
              <a:xfrm>
                <a:off x="1737" y="2629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11 h 31"/>
                  <a:gd name="T4" fmla="*/ 26 w 31"/>
                  <a:gd name="T5" fmla="*/ 5 h 31"/>
                  <a:gd name="T6" fmla="*/ 23 w 31"/>
                  <a:gd name="T7" fmla="*/ 2 h 31"/>
                  <a:gd name="T8" fmla="*/ 16 w 31"/>
                  <a:gd name="T9" fmla="*/ 0 h 31"/>
                  <a:gd name="T10" fmla="*/ 11 w 31"/>
                  <a:gd name="T11" fmla="*/ 2 h 31"/>
                  <a:gd name="T12" fmla="*/ 6 w 31"/>
                  <a:gd name="T13" fmla="*/ 5 h 31"/>
                  <a:gd name="T14" fmla="*/ 2 w 31"/>
                  <a:gd name="T15" fmla="*/ 11 h 31"/>
                  <a:gd name="T16" fmla="*/ 0 w 31"/>
                  <a:gd name="T17" fmla="*/ 16 h 31"/>
                  <a:gd name="T18" fmla="*/ 2 w 31"/>
                  <a:gd name="T19" fmla="*/ 21 h 31"/>
                  <a:gd name="T20" fmla="*/ 6 w 31"/>
                  <a:gd name="T21" fmla="*/ 26 h 31"/>
                  <a:gd name="T22" fmla="*/ 11 w 31"/>
                  <a:gd name="T23" fmla="*/ 30 h 31"/>
                  <a:gd name="T24" fmla="*/ 16 w 31"/>
                  <a:gd name="T25" fmla="*/ 31 h 31"/>
                  <a:gd name="T26" fmla="*/ 23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5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6 w 31"/>
                  <a:gd name="T49" fmla="*/ 21 h 31"/>
                  <a:gd name="T50" fmla="*/ 4 w 31"/>
                  <a:gd name="T51" fmla="*/ 16 h 31"/>
                  <a:gd name="T52" fmla="*/ 6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5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11"/>
                    </a:lnTo>
                    <a:lnTo>
                      <a:pt x="26" y="5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11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6" y="26"/>
                    </a:lnTo>
                    <a:lnTo>
                      <a:pt x="11" y="30"/>
                    </a:lnTo>
                    <a:lnTo>
                      <a:pt x="16" y="31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5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6" y="21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5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5" name="Freeform 397"/>
              <p:cNvSpPr>
                <a:spLocks noEditPoints="1"/>
              </p:cNvSpPr>
              <p:nvPr/>
            </p:nvSpPr>
            <p:spPr bwMode="auto">
              <a:xfrm>
                <a:off x="1739" y="2631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4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5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5 w 28"/>
                  <a:gd name="T21" fmla="*/ 24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4 w 28"/>
                  <a:gd name="T29" fmla="*/ 24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4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5 w 28"/>
                  <a:gd name="T49" fmla="*/ 17 h 28"/>
                  <a:gd name="T50" fmla="*/ 4 w 28"/>
                  <a:gd name="T51" fmla="*/ 14 h 28"/>
                  <a:gd name="T52" fmla="*/ 5 w 28"/>
                  <a:gd name="T53" fmla="*/ 10 h 28"/>
                  <a:gd name="T54" fmla="*/ 7 w 28"/>
                  <a:gd name="T55" fmla="*/ 7 h 28"/>
                  <a:gd name="T56" fmla="*/ 10 w 28"/>
                  <a:gd name="T57" fmla="*/ 5 h 28"/>
                  <a:gd name="T58" fmla="*/ 14 w 28"/>
                  <a:gd name="T59" fmla="*/ 3 h 28"/>
                  <a:gd name="T60" fmla="*/ 17 w 28"/>
                  <a:gd name="T61" fmla="*/ 5 h 28"/>
                  <a:gd name="T62" fmla="*/ 21 w 28"/>
                  <a:gd name="T63" fmla="*/ 7 h 28"/>
                  <a:gd name="T64" fmla="*/ 24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4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4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4" y="24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5" y="17"/>
                    </a:lnTo>
                    <a:lnTo>
                      <a:pt x="4" y="14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6" name="Freeform 398"/>
              <p:cNvSpPr>
                <a:spLocks noEditPoints="1"/>
              </p:cNvSpPr>
              <p:nvPr/>
            </p:nvSpPr>
            <p:spPr bwMode="auto">
              <a:xfrm>
                <a:off x="1741" y="2633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1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2 w 24"/>
                  <a:gd name="T15" fmla="*/ 7 h 24"/>
                  <a:gd name="T16" fmla="*/ 0 w 24"/>
                  <a:gd name="T17" fmla="*/ 12 h 24"/>
                  <a:gd name="T18" fmla="*/ 2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1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1 w 24"/>
                  <a:gd name="T35" fmla="*/ 12 h 24"/>
                  <a:gd name="T36" fmla="*/ 21 w 24"/>
                  <a:gd name="T37" fmla="*/ 15 h 24"/>
                  <a:gd name="T38" fmla="*/ 19 w 24"/>
                  <a:gd name="T39" fmla="*/ 17 h 24"/>
                  <a:gd name="T40" fmla="*/ 15 w 24"/>
                  <a:gd name="T41" fmla="*/ 20 h 24"/>
                  <a:gd name="T42" fmla="*/ 12 w 24"/>
                  <a:gd name="T43" fmla="*/ 20 h 24"/>
                  <a:gd name="T44" fmla="*/ 8 w 24"/>
                  <a:gd name="T45" fmla="*/ 20 h 24"/>
                  <a:gd name="T46" fmla="*/ 7 w 24"/>
                  <a:gd name="T47" fmla="*/ 17 h 24"/>
                  <a:gd name="T48" fmla="*/ 5 w 24"/>
                  <a:gd name="T49" fmla="*/ 15 h 24"/>
                  <a:gd name="T50" fmla="*/ 3 w 24"/>
                  <a:gd name="T51" fmla="*/ 12 h 24"/>
                  <a:gd name="T52" fmla="*/ 5 w 24"/>
                  <a:gd name="T53" fmla="*/ 8 h 24"/>
                  <a:gd name="T54" fmla="*/ 7 w 24"/>
                  <a:gd name="T55" fmla="*/ 7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9 w 24"/>
                  <a:gd name="T63" fmla="*/ 7 h 24"/>
                  <a:gd name="T64" fmla="*/ 21 w 24"/>
                  <a:gd name="T65" fmla="*/ 8 h 24"/>
                  <a:gd name="T66" fmla="*/ 21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1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1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5"/>
                    </a:lnTo>
                    <a:lnTo>
                      <a:pt x="19" y="17"/>
                    </a:lnTo>
                    <a:lnTo>
                      <a:pt x="15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7" name="Freeform 399"/>
              <p:cNvSpPr>
                <a:spLocks noEditPoints="1"/>
              </p:cNvSpPr>
              <p:nvPr/>
            </p:nvSpPr>
            <p:spPr bwMode="auto">
              <a:xfrm>
                <a:off x="1743" y="2634"/>
                <a:ext cx="20" cy="21"/>
              </a:xfrm>
              <a:custGeom>
                <a:avLst/>
                <a:gdLst>
                  <a:gd name="T0" fmla="*/ 20 w 20"/>
                  <a:gd name="T1" fmla="*/ 11 h 21"/>
                  <a:gd name="T2" fmla="*/ 20 w 20"/>
                  <a:gd name="T3" fmla="*/ 7 h 21"/>
                  <a:gd name="T4" fmla="*/ 17 w 20"/>
                  <a:gd name="T5" fmla="*/ 4 h 21"/>
                  <a:gd name="T6" fmla="*/ 13 w 20"/>
                  <a:gd name="T7" fmla="*/ 2 h 21"/>
                  <a:gd name="T8" fmla="*/ 10 w 20"/>
                  <a:gd name="T9" fmla="*/ 0 h 21"/>
                  <a:gd name="T10" fmla="*/ 6 w 20"/>
                  <a:gd name="T11" fmla="*/ 2 h 21"/>
                  <a:gd name="T12" fmla="*/ 3 w 20"/>
                  <a:gd name="T13" fmla="*/ 4 h 21"/>
                  <a:gd name="T14" fmla="*/ 1 w 20"/>
                  <a:gd name="T15" fmla="*/ 7 h 21"/>
                  <a:gd name="T16" fmla="*/ 0 w 20"/>
                  <a:gd name="T17" fmla="*/ 11 h 21"/>
                  <a:gd name="T18" fmla="*/ 1 w 20"/>
                  <a:gd name="T19" fmla="*/ 14 h 21"/>
                  <a:gd name="T20" fmla="*/ 3 w 20"/>
                  <a:gd name="T21" fmla="*/ 18 h 21"/>
                  <a:gd name="T22" fmla="*/ 6 w 20"/>
                  <a:gd name="T23" fmla="*/ 19 h 21"/>
                  <a:gd name="T24" fmla="*/ 10 w 20"/>
                  <a:gd name="T25" fmla="*/ 21 h 21"/>
                  <a:gd name="T26" fmla="*/ 13 w 20"/>
                  <a:gd name="T27" fmla="*/ 19 h 21"/>
                  <a:gd name="T28" fmla="*/ 17 w 20"/>
                  <a:gd name="T29" fmla="*/ 18 h 21"/>
                  <a:gd name="T30" fmla="*/ 20 w 20"/>
                  <a:gd name="T31" fmla="*/ 14 h 21"/>
                  <a:gd name="T32" fmla="*/ 20 w 20"/>
                  <a:gd name="T33" fmla="*/ 11 h 21"/>
                  <a:gd name="T34" fmla="*/ 17 w 20"/>
                  <a:gd name="T35" fmla="*/ 11 h 21"/>
                  <a:gd name="T36" fmla="*/ 17 w 20"/>
                  <a:gd name="T37" fmla="*/ 14 h 21"/>
                  <a:gd name="T38" fmla="*/ 15 w 20"/>
                  <a:gd name="T39" fmla="*/ 16 h 21"/>
                  <a:gd name="T40" fmla="*/ 13 w 20"/>
                  <a:gd name="T41" fmla="*/ 18 h 21"/>
                  <a:gd name="T42" fmla="*/ 10 w 20"/>
                  <a:gd name="T43" fmla="*/ 18 h 21"/>
                  <a:gd name="T44" fmla="*/ 8 w 20"/>
                  <a:gd name="T45" fmla="*/ 18 h 21"/>
                  <a:gd name="T46" fmla="*/ 5 w 20"/>
                  <a:gd name="T47" fmla="*/ 16 h 21"/>
                  <a:gd name="T48" fmla="*/ 3 w 20"/>
                  <a:gd name="T49" fmla="*/ 14 h 21"/>
                  <a:gd name="T50" fmla="*/ 3 w 20"/>
                  <a:gd name="T51" fmla="*/ 11 h 21"/>
                  <a:gd name="T52" fmla="*/ 3 w 20"/>
                  <a:gd name="T53" fmla="*/ 7 h 21"/>
                  <a:gd name="T54" fmla="*/ 5 w 20"/>
                  <a:gd name="T55" fmla="*/ 6 h 21"/>
                  <a:gd name="T56" fmla="*/ 8 w 20"/>
                  <a:gd name="T57" fmla="*/ 4 h 21"/>
                  <a:gd name="T58" fmla="*/ 10 w 20"/>
                  <a:gd name="T59" fmla="*/ 4 h 21"/>
                  <a:gd name="T60" fmla="*/ 13 w 20"/>
                  <a:gd name="T61" fmla="*/ 4 h 21"/>
                  <a:gd name="T62" fmla="*/ 15 w 20"/>
                  <a:gd name="T63" fmla="*/ 6 h 21"/>
                  <a:gd name="T64" fmla="*/ 17 w 20"/>
                  <a:gd name="T65" fmla="*/ 7 h 21"/>
                  <a:gd name="T66" fmla="*/ 17 w 20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21"/>
                  <a:gd name="T104" fmla="*/ 20 w 20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21">
                    <a:moveTo>
                      <a:pt x="20" y="11"/>
                    </a:moveTo>
                    <a:lnTo>
                      <a:pt x="20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7" y="18"/>
                    </a:lnTo>
                    <a:lnTo>
                      <a:pt x="20" y="14"/>
                    </a:lnTo>
                    <a:lnTo>
                      <a:pt x="20" y="11"/>
                    </a:lnTo>
                    <a:close/>
                    <a:moveTo>
                      <a:pt x="17" y="11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3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8" name="Freeform 400"/>
              <p:cNvSpPr>
                <a:spLocks noEditPoints="1"/>
              </p:cNvSpPr>
              <p:nvPr/>
            </p:nvSpPr>
            <p:spPr bwMode="auto">
              <a:xfrm>
                <a:off x="1744" y="2636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8 w 18"/>
                  <a:gd name="T3" fmla="*/ 5 h 17"/>
                  <a:gd name="T4" fmla="*/ 16 w 18"/>
                  <a:gd name="T5" fmla="*/ 4 h 17"/>
                  <a:gd name="T6" fmla="*/ 12 w 18"/>
                  <a:gd name="T7" fmla="*/ 0 h 17"/>
                  <a:gd name="T8" fmla="*/ 9 w 18"/>
                  <a:gd name="T9" fmla="*/ 0 h 17"/>
                  <a:gd name="T10" fmla="*/ 5 w 18"/>
                  <a:gd name="T11" fmla="*/ 0 h 17"/>
                  <a:gd name="T12" fmla="*/ 4 w 18"/>
                  <a:gd name="T13" fmla="*/ 4 h 17"/>
                  <a:gd name="T14" fmla="*/ 2 w 18"/>
                  <a:gd name="T15" fmla="*/ 5 h 17"/>
                  <a:gd name="T16" fmla="*/ 0 w 18"/>
                  <a:gd name="T17" fmla="*/ 9 h 17"/>
                  <a:gd name="T18" fmla="*/ 2 w 18"/>
                  <a:gd name="T19" fmla="*/ 12 h 17"/>
                  <a:gd name="T20" fmla="*/ 4 w 18"/>
                  <a:gd name="T21" fmla="*/ 14 h 17"/>
                  <a:gd name="T22" fmla="*/ 5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6 w 18"/>
                  <a:gd name="T29" fmla="*/ 14 h 17"/>
                  <a:gd name="T30" fmla="*/ 18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2 h 17"/>
                  <a:gd name="T38" fmla="*/ 9 w 18"/>
                  <a:gd name="T39" fmla="*/ 14 h 17"/>
                  <a:gd name="T40" fmla="*/ 5 w 18"/>
                  <a:gd name="T41" fmla="*/ 12 h 17"/>
                  <a:gd name="T42" fmla="*/ 4 w 18"/>
                  <a:gd name="T43" fmla="*/ 9 h 17"/>
                  <a:gd name="T44" fmla="*/ 5 w 18"/>
                  <a:gd name="T45" fmla="*/ 5 h 17"/>
                  <a:gd name="T46" fmla="*/ 9 w 18"/>
                  <a:gd name="T47" fmla="*/ 4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8" y="5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4"/>
                    </a:lnTo>
                    <a:lnTo>
                      <a:pt x="18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9" name="Freeform 401"/>
              <p:cNvSpPr>
                <a:spLocks noEditPoints="1"/>
              </p:cNvSpPr>
              <p:nvPr/>
            </p:nvSpPr>
            <p:spPr bwMode="auto">
              <a:xfrm>
                <a:off x="1746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0 w 14"/>
                  <a:gd name="T35" fmla="*/ 7 h 14"/>
                  <a:gd name="T36" fmla="*/ 10 w 14"/>
                  <a:gd name="T37" fmla="*/ 9 h 14"/>
                  <a:gd name="T38" fmla="*/ 7 w 14"/>
                  <a:gd name="T39" fmla="*/ 10 h 14"/>
                  <a:gd name="T40" fmla="*/ 5 w 14"/>
                  <a:gd name="T41" fmla="*/ 9 h 14"/>
                  <a:gd name="T42" fmla="*/ 3 w 14"/>
                  <a:gd name="T43" fmla="*/ 7 h 14"/>
                  <a:gd name="T44" fmla="*/ 5 w 14"/>
                  <a:gd name="T45" fmla="*/ 5 h 14"/>
                  <a:gd name="T46" fmla="*/ 7 w 14"/>
                  <a:gd name="T47" fmla="*/ 3 h 14"/>
                  <a:gd name="T48" fmla="*/ 10 w 14"/>
                  <a:gd name="T49" fmla="*/ 5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9"/>
                    </a:lnTo>
                    <a:lnTo>
                      <a:pt x="7" y="10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0" name="Freeform 402"/>
              <p:cNvSpPr>
                <a:spLocks/>
              </p:cNvSpPr>
              <p:nvPr/>
            </p:nvSpPr>
            <p:spPr bwMode="auto">
              <a:xfrm>
                <a:off x="1748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1" name="Freeform 403"/>
              <p:cNvSpPr>
                <a:spLocks/>
              </p:cNvSpPr>
              <p:nvPr/>
            </p:nvSpPr>
            <p:spPr bwMode="auto">
              <a:xfrm>
                <a:off x="1749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2 h 7"/>
                  <a:gd name="T4" fmla="*/ 4 w 7"/>
                  <a:gd name="T5" fmla="*/ 0 h 7"/>
                  <a:gd name="T6" fmla="*/ 2 w 7"/>
                  <a:gd name="T7" fmla="*/ 2 h 7"/>
                  <a:gd name="T8" fmla="*/ 0 w 7"/>
                  <a:gd name="T9" fmla="*/ 4 h 7"/>
                  <a:gd name="T10" fmla="*/ 2 w 7"/>
                  <a:gd name="T11" fmla="*/ 6 h 7"/>
                  <a:gd name="T12" fmla="*/ 4 w 7"/>
                  <a:gd name="T13" fmla="*/ 7 h 7"/>
                  <a:gd name="T14" fmla="*/ 7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2" name="Freeform 404"/>
              <p:cNvSpPr>
                <a:spLocks/>
              </p:cNvSpPr>
              <p:nvPr/>
            </p:nvSpPr>
            <p:spPr bwMode="auto">
              <a:xfrm>
                <a:off x="1751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3" name="Freeform 405"/>
              <p:cNvSpPr>
                <a:spLocks/>
              </p:cNvSpPr>
              <p:nvPr/>
            </p:nvSpPr>
            <p:spPr bwMode="auto">
              <a:xfrm>
                <a:off x="1732" y="2598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59 h 93"/>
                  <a:gd name="T10" fmla="*/ 42 w 42"/>
                  <a:gd name="T11" fmla="*/ 49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2 w 42"/>
                  <a:gd name="T27" fmla="*/ 36 h 93"/>
                  <a:gd name="T28" fmla="*/ 0 w 42"/>
                  <a:gd name="T29" fmla="*/ 49 h 93"/>
                  <a:gd name="T30" fmla="*/ 2 w 42"/>
                  <a:gd name="T31" fmla="*/ 59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59"/>
                    </a:lnTo>
                    <a:lnTo>
                      <a:pt x="42" y="49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9"/>
                    </a:lnTo>
                    <a:lnTo>
                      <a:pt x="2" y="59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4" name="Freeform 406"/>
              <p:cNvSpPr>
                <a:spLocks noEditPoints="1"/>
              </p:cNvSpPr>
              <p:nvPr/>
            </p:nvSpPr>
            <p:spPr bwMode="auto">
              <a:xfrm>
                <a:off x="1660" y="2598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2 h 93"/>
                  <a:gd name="T8" fmla="*/ 8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2 h 93"/>
                  <a:gd name="T16" fmla="*/ 1 w 12"/>
                  <a:gd name="T17" fmla="*/ 93 h 93"/>
                  <a:gd name="T18" fmla="*/ 1 w 12"/>
                  <a:gd name="T19" fmla="*/ 93 h 93"/>
                  <a:gd name="T20" fmla="*/ 12 w 12"/>
                  <a:gd name="T21" fmla="*/ 2 h 93"/>
                  <a:gd name="T22" fmla="*/ 10 w 12"/>
                  <a:gd name="T23" fmla="*/ 0 h 93"/>
                  <a:gd name="T24" fmla="*/ 10 w 12"/>
                  <a:gd name="T25" fmla="*/ 0 h 93"/>
                  <a:gd name="T26" fmla="*/ 1 w 12"/>
                  <a:gd name="T27" fmla="*/ 0 h 93"/>
                  <a:gd name="T28" fmla="*/ 1 w 12"/>
                  <a:gd name="T29" fmla="*/ 0 h 93"/>
                  <a:gd name="T30" fmla="*/ 0 w 12"/>
                  <a:gd name="T31" fmla="*/ 2 h 93"/>
                  <a:gd name="T32" fmla="*/ 3 w 12"/>
                  <a:gd name="T33" fmla="*/ 0 h 93"/>
                  <a:gd name="T34" fmla="*/ 7 w 12"/>
                  <a:gd name="T35" fmla="*/ 0 h 93"/>
                  <a:gd name="T36" fmla="*/ 8 w 12"/>
                  <a:gd name="T37" fmla="*/ 0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2" y="92"/>
                    </a:lnTo>
                    <a:lnTo>
                      <a:pt x="8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1" y="93"/>
                    </a:lnTo>
                    <a:close/>
                    <a:moveTo>
                      <a:pt x="12" y="2"/>
                    </a:moveTo>
                    <a:lnTo>
                      <a:pt x="10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5" name="Freeform 407"/>
              <p:cNvSpPr>
                <a:spLocks noEditPoints="1"/>
              </p:cNvSpPr>
              <p:nvPr/>
            </p:nvSpPr>
            <p:spPr bwMode="auto">
              <a:xfrm>
                <a:off x="1660" y="2598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2 h 93"/>
                  <a:gd name="T6" fmla="*/ 12 w 12"/>
                  <a:gd name="T7" fmla="*/ 90 h 93"/>
                  <a:gd name="T8" fmla="*/ 10 w 12"/>
                  <a:gd name="T9" fmla="*/ 92 h 93"/>
                  <a:gd name="T10" fmla="*/ 7 w 12"/>
                  <a:gd name="T11" fmla="*/ 92 h 93"/>
                  <a:gd name="T12" fmla="*/ 3 w 12"/>
                  <a:gd name="T13" fmla="*/ 92 h 93"/>
                  <a:gd name="T14" fmla="*/ 0 w 12"/>
                  <a:gd name="T15" fmla="*/ 90 h 93"/>
                  <a:gd name="T16" fmla="*/ 0 w 12"/>
                  <a:gd name="T17" fmla="*/ 92 h 93"/>
                  <a:gd name="T18" fmla="*/ 1 w 12"/>
                  <a:gd name="T19" fmla="*/ 93 h 93"/>
                  <a:gd name="T20" fmla="*/ 12 w 12"/>
                  <a:gd name="T21" fmla="*/ 4 h 93"/>
                  <a:gd name="T22" fmla="*/ 12 w 12"/>
                  <a:gd name="T23" fmla="*/ 2 h 93"/>
                  <a:gd name="T24" fmla="*/ 10 w 12"/>
                  <a:gd name="T25" fmla="*/ 0 h 93"/>
                  <a:gd name="T26" fmla="*/ 1 w 12"/>
                  <a:gd name="T27" fmla="*/ 0 h 93"/>
                  <a:gd name="T28" fmla="*/ 0 w 12"/>
                  <a:gd name="T29" fmla="*/ 2 h 93"/>
                  <a:gd name="T30" fmla="*/ 0 w 12"/>
                  <a:gd name="T31" fmla="*/ 4 h 93"/>
                  <a:gd name="T32" fmla="*/ 3 w 12"/>
                  <a:gd name="T33" fmla="*/ 2 h 93"/>
                  <a:gd name="T34" fmla="*/ 7 w 12"/>
                  <a:gd name="T35" fmla="*/ 2 h 93"/>
                  <a:gd name="T36" fmla="*/ 8 w 12"/>
                  <a:gd name="T37" fmla="*/ 2 h 93"/>
                  <a:gd name="T38" fmla="*/ 12 w 12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2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1" y="93"/>
                    </a:lnTo>
                    <a:close/>
                    <a:moveTo>
                      <a:pt x="12" y="4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6" name="Freeform 408"/>
              <p:cNvSpPr>
                <a:spLocks noEditPoints="1"/>
              </p:cNvSpPr>
              <p:nvPr/>
            </p:nvSpPr>
            <p:spPr bwMode="auto">
              <a:xfrm>
                <a:off x="1658" y="2598"/>
                <a:ext cx="16" cy="93"/>
              </a:xfrm>
              <a:custGeom>
                <a:avLst/>
                <a:gdLst>
                  <a:gd name="T0" fmla="*/ 14 w 16"/>
                  <a:gd name="T1" fmla="*/ 2 h 93"/>
                  <a:gd name="T2" fmla="*/ 10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2 h 93"/>
                  <a:gd name="T10" fmla="*/ 2 w 16"/>
                  <a:gd name="T11" fmla="*/ 4 h 93"/>
                  <a:gd name="T12" fmla="*/ 0 w 16"/>
                  <a:gd name="T13" fmla="*/ 5 h 93"/>
                  <a:gd name="T14" fmla="*/ 3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2 h 93"/>
                  <a:gd name="T26" fmla="*/ 2 w 16"/>
                  <a:gd name="T27" fmla="*/ 92 h 93"/>
                  <a:gd name="T28" fmla="*/ 5 w 16"/>
                  <a:gd name="T29" fmla="*/ 93 h 93"/>
                  <a:gd name="T30" fmla="*/ 9 w 16"/>
                  <a:gd name="T31" fmla="*/ 93 h 93"/>
                  <a:gd name="T32" fmla="*/ 10 w 16"/>
                  <a:gd name="T33" fmla="*/ 93 h 93"/>
                  <a:gd name="T34" fmla="*/ 14 w 16"/>
                  <a:gd name="T35" fmla="*/ 92 h 93"/>
                  <a:gd name="T36" fmla="*/ 14 w 16"/>
                  <a:gd name="T37" fmla="*/ 90 h 93"/>
                  <a:gd name="T38" fmla="*/ 16 w 16"/>
                  <a:gd name="T39" fmla="*/ 88 h 93"/>
                  <a:gd name="T40" fmla="*/ 12 w 16"/>
                  <a:gd name="T41" fmla="*/ 90 h 93"/>
                  <a:gd name="T42" fmla="*/ 9 w 16"/>
                  <a:gd name="T43" fmla="*/ 90 h 93"/>
                  <a:gd name="T44" fmla="*/ 3 w 16"/>
                  <a:gd name="T45" fmla="*/ 90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2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2"/>
                    </a:lnTo>
                    <a:close/>
                    <a:moveTo>
                      <a:pt x="2" y="92"/>
                    </a:moveTo>
                    <a:lnTo>
                      <a:pt x="5" y="93"/>
                    </a:lnTo>
                    <a:lnTo>
                      <a:pt x="9" y="93"/>
                    </a:lnTo>
                    <a:lnTo>
                      <a:pt x="10" y="93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3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7" name="Freeform 409"/>
              <p:cNvSpPr>
                <a:spLocks noEditPoints="1"/>
              </p:cNvSpPr>
              <p:nvPr/>
            </p:nvSpPr>
            <p:spPr bwMode="auto">
              <a:xfrm>
                <a:off x="1656" y="2600"/>
                <a:ext cx="19" cy="90"/>
              </a:xfrm>
              <a:custGeom>
                <a:avLst/>
                <a:gdLst>
                  <a:gd name="T0" fmla="*/ 16 w 19"/>
                  <a:gd name="T1" fmla="*/ 2 h 90"/>
                  <a:gd name="T2" fmla="*/ 12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2 h 90"/>
                  <a:gd name="T10" fmla="*/ 2 w 19"/>
                  <a:gd name="T11" fmla="*/ 3 h 90"/>
                  <a:gd name="T12" fmla="*/ 0 w 19"/>
                  <a:gd name="T13" fmla="*/ 5 h 90"/>
                  <a:gd name="T14" fmla="*/ 5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6 w 19"/>
                  <a:gd name="T25" fmla="*/ 2 h 90"/>
                  <a:gd name="T26" fmla="*/ 4 w 19"/>
                  <a:gd name="T27" fmla="*/ 88 h 90"/>
                  <a:gd name="T28" fmla="*/ 7 w 19"/>
                  <a:gd name="T29" fmla="*/ 90 h 90"/>
                  <a:gd name="T30" fmla="*/ 11 w 19"/>
                  <a:gd name="T31" fmla="*/ 90 h 90"/>
                  <a:gd name="T32" fmla="*/ 14 w 19"/>
                  <a:gd name="T33" fmla="*/ 90 h 90"/>
                  <a:gd name="T34" fmla="*/ 16 w 19"/>
                  <a:gd name="T35" fmla="*/ 88 h 90"/>
                  <a:gd name="T36" fmla="*/ 18 w 19"/>
                  <a:gd name="T37" fmla="*/ 86 h 90"/>
                  <a:gd name="T38" fmla="*/ 19 w 19"/>
                  <a:gd name="T39" fmla="*/ 85 h 90"/>
                  <a:gd name="T40" fmla="*/ 14 w 19"/>
                  <a:gd name="T41" fmla="*/ 86 h 90"/>
                  <a:gd name="T42" fmla="*/ 11 w 19"/>
                  <a:gd name="T43" fmla="*/ 86 h 90"/>
                  <a:gd name="T44" fmla="*/ 5 w 19"/>
                  <a:gd name="T45" fmla="*/ 86 h 90"/>
                  <a:gd name="T46" fmla="*/ 0 w 19"/>
                  <a:gd name="T47" fmla="*/ 85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2"/>
                    </a:moveTo>
                    <a:lnTo>
                      <a:pt x="12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6" y="2"/>
                    </a:lnTo>
                    <a:close/>
                    <a:moveTo>
                      <a:pt x="4" y="88"/>
                    </a:moveTo>
                    <a:lnTo>
                      <a:pt x="7" y="90"/>
                    </a:lnTo>
                    <a:lnTo>
                      <a:pt x="11" y="90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8" y="86"/>
                    </a:lnTo>
                    <a:lnTo>
                      <a:pt x="19" y="85"/>
                    </a:lnTo>
                    <a:lnTo>
                      <a:pt x="14" y="86"/>
                    </a:lnTo>
                    <a:lnTo>
                      <a:pt x="11" y="86"/>
                    </a:lnTo>
                    <a:lnTo>
                      <a:pt x="5" y="86"/>
                    </a:lnTo>
                    <a:lnTo>
                      <a:pt x="0" y="85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8" name="Freeform 410"/>
              <p:cNvSpPr>
                <a:spLocks noEditPoints="1"/>
              </p:cNvSpPr>
              <p:nvPr/>
            </p:nvSpPr>
            <p:spPr bwMode="auto">
              <a:xfrm>
                <a:off x="1655" y="2602"/>
                <a:ext cx="22" cy="86"/>
              </a:xfrm>
              <a:custGeom>
                <a:avLst/>
                <a:gdLst>
                  <a:gd name="T0" fmla="*/ 19 w 22"/>
                  <a:gd name="T1" fmla="*/ 1 h 86"/>
                  <a:gd name="T2" fmla="*/ 15 w 22"/>
                  <a:gd name="T3" fmla="*/ 0 h 86"/>
                  <a:gd name="T4" fmla="*/ 12 w 22"/>
                  <a:gd name="T5" fmla="*/ 0 h 86"/>
                  <a:gd name="T6" fmla="*/ 6 w 22"/>
                  <a:gd name="T7" fmla="*/ 0 h 86"/>
                  <a:gd name="T8" fmla="*/ 3 w 22"/>
                  <a:gd name="T9" fmla="*/ 1 h 86"/>
                  <a:gd name="T10" fmla="*/ 1 w 22"/>
                  <a:gd name="T11" fmla="*/ 3 h 86"/>
                  <a:gd name="T12" fmla="*/ 1 w 22"/>
                  <a:gd name="T13" fmla="*/ 5 h 86"/>
                  <a:gd name="T14" fmla="*/ 6 w 22"/>
                  <a:gd name="T15" fmla="*/ 3 h 86"/>
                  <a:gd name="T16" fmla="*/ 12 w 22"/>
                  <a:gd name="T17" fmla="*/ 3 h 86"/>
                  <a:gd name="T18" fmla="*/ 17 w 22"/>
                  <a:gd name="T19" fmla="*/ 3 h 86"/>
                  <a:gd name="T20" fmla="*/ 20 w 22"/>
                  <a:gd name="T21" fmla="*/ 5 h 86"/>
                  <a:gd name="T22" fmla="*/ 20 w 22"/>
                  <a:gd name="T23" fmla="*/ 3 h 86"/>
                  <a:gd name="T24" fmla="*/ 19 w 22"/>
                  <a:gd name="T25" fmla="*/ 1 h 86"/>
                  <a:gd name="T26" fmla="*/ 3 w 22"/>
                  <a:gd name="T27" fmla="*/ 84 h 86"/>
                  <a:gd name="T28" fmla="*/ 6 w 22"/>
                  <a:gd name="T29" fmla="*/ 86 h 86"/>
                  <a:gd name="T30" fmla="*/ 12 w 22"/>
                  <a:gd name="T31" fmla="*/ 86 h 86"/>
                  <a:gd name="T32" fmla="*/ 15 w 22"/>
                  <a:gd name="T33" fmla="*/ 86 h 86"/>
                  <a:gd name="T34" fmla="*/ 19 w 22"/>
                  <a:gd name="T35" fmla="*/ 84 h 86"/>
                  <a:gd name="T36" fmla="*/ 20 w 22"/>
                  <a:gd name="T37" fmla="*/ 83 h 86"/>
                  <a:gd name="T38" fmla="*/ 22 w 22"/>
                  <a:gd name="T39" fmla="*/ 81 h 86"/>
                  <a:gd name="T40" fmla="*/ 17 w 22"/>
                  <a:gd name="T41" fmla="*/ 81 h 86"/>
                  <a:gd name="T42" fmla="*/ 12 w 22"/>
                  <a:gd name="T43" fmla="*/ 83 h 86"/>
                  <a:gd name="T44" fmla="*/ 5 w 22"/>
                  <a:gd name="T45" fmla="*/ 81 h 86"/>
                  <a:gd name="T46" fmla="*/ 0 w 22"/>
                  <a:gd name="T47" fmla="*/ 81 h 86"/>
                  <a:gd name="T48" fmla="*/ 1 w 22"/>
                  <a:gd name="T49" fmla="*/ 83 h 86"/>
                  <a:gd name="T50" fmla="*/ 3 w 22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6"/>
                  <a:gd name="T80" fmla="*/ 22 w 22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6">
                    <a:moveTo>
                      <a:pt x="19" y="1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1"/>
                    </a:lnTo>
                    <a:close/>
                    <a:moveTo>
                      <a:pt x="3" y="84"/>
                    </a:moveTo>
                    <a:lnTo>
                      <a:pt x="6" y="86"/>
                    </a:lnTo>
                    <a:lnTo>
                      <a:pt x="12" y="86"/>
                    </a:lnTo>
                    <a:lnTo>
                      <a:pt x="15" y="86"/>
                    </a:lnTo>
                    <a:lnTo>
                      <a:pt x="19" y="84"/>
                    </a:lnTo>
                    <a:lnTo>
                      <a:pt x="20" y="83"/>
                    </a:lnTo>
                    <a:lnTo>
                      <a:pt x="22" y="81"/>
                    </a:lnTo>
                    <a:lnTo>
                      <a:pt x="17" y="81"/>
                    </a:lnTo>
                    <a:lnTo>
                      <a:pt x="12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3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5" name="Group 411"/>
            <p:cNvGrpSpPr>
              <a:grpSpLocks/>
            </p:cNvGrpSpPr>
            <p:nvPr/>
          </p:nvGrpSpPr>
          <p:grpSpPr bwMode="auto">
            <a:xfrm>
              <a:off x="1448" y="2597"/>
              <a:ext cx="1519" cy="94"/>
              <a:chOff x="1644" y="2597"/>
              <a:chExt cx="1519" cy="94"/>
            </a:xfrm>
          </p:grpSpPr>
          <p:sp>
            <p:nvSpPr>
              <p:cNvPr id="40509" name="Freeform 412"/>
              <p:cNvSpPr>
                <a:spLocks noEditPoints="1"/>
              </p:cNvSpPr>
              <p:nvPr/>
            </p:nvSpPr>
            <p:spPr bwMode="auto">
              <a:xfrm>
                <a:off x="1655" y="2603"/>
                <a:ext cx="22" cy="83"/>
              </a:xfrm>
              <a:custGeom>
                <a:avLst/>
                <a:gdLst>
                  <a:gd name="T0" fmla="*/ 20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6 w 22"/>
                  <a:gd name="T7" fmla="*/ 0 h 83"/>
                  <a:gd name="T8" fmla="*/ 1 w 22"/>
                  <a:gd name="T9" fmla="*/ 2 h 83"/>
                  <a:gd name="T10" fmla="*/ 1 w 22"/>
                  <a:gd name="T11" fmla="*/ 4 h 83"/>
                  <a:gd name="T12" fmla="*/ 0 w 22"/>
                  <a:gd name="T13" fmla="*/ 6 h 83"/>
                  <a:gd name="T14" fmla="*/ 5 w 22"/>
                  <a:gd name="T15" fmla="*/ 6 h 83"/>
                  <a:gd name="T16" fmla="*/ 12 w 22"/>
                  <a:gd name="T17" fmla="*/ 4 h 83"/>
                  <a:gd name="T18" fmla="*/ 17 w 22"/>
                  <a:gd name="T19" fmla="*/ 6 h 83"/>
                  <a:gd name="T20" fmla="*/ 22 w 22"/>
                  <a:gd name="T21" fmla="*/ 6 h 83"/>
                  <a:gd name="T22" fmla="*/ 20 w 22"/>
                  <a:gd name="T23" fmla="*/ 4 h 83"/>
                  <a:gd name="T24" fmla="*/ 20 w 22"/>
                  <a:gd name="T25" fmla="*/ 2 h 83"/>
                  <a:gd name="T26" fmla="*/ 1 w 22"/>
                  <a:gd name="T27" fmla="*/ 82 h 83"/>
                  <a:gd name="T28" fmla="*/ 6 w 22"/>
                  <a:gd name="T29" fmla="*/ 83 h 83"/>
                  <a:gd name="T30" fmla="*/ 12 w 22"/>
                  <a:gd name="T31" fmla="*/ 83 h 83"/>
                  <a:gd name="T32" fmla="*/ 15 w 22"/>
                  <a:gd name="T33" fmla="*/ 83 h 83"/>
                  <a:gd name="T34" fmla="*/ 20 w 22"/>
                  <a:gd name="T35" fmla="*/ 82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0 w 22"/>
                  <a:gd name="T49" fmla="*/ 80 h 83"/>
                  <a:gd name="T50" fmla="*/ 1 w 22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1" y="82"/>
                    </a:moveTo>
                    <a:lnTo>
                      <a:pt x="6" y="83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0" y="80"/>
                    </a:lnTo>
                    <a:lnTo>
                      <a:pt x="1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0" name="Freeform 413"/>
              <p:cNvSpPr>
                <a:spLocks noEditPoints="1"/>
              </p:cNvSpPr>
              <p:nvPr/>
            </p:nvSpPr>
            <p:spPr bwMode="auto">
              <a:xfrm>
                <a:off x="1653" y="2605"/>
                <a:ext cx="26" cy="80"/>
              </a:xfrm>
              <a:custGeom>
                <a:avLst/>
                <a:gdLst>
                  <a:gd name="T0" fmla="*/ 22 w 26"/>
                  <a:gd name="T1" fmla="*/ 2 h 80"/>
                  <a:gd name="T2" fmla="*/ 19 w 26"/>
                  <a:gd name="T3" fmla="*/ 0 h 80"/>
                  <a:gd name="T4" fmla="*/ 14 w 26"/>
                  <a:gd name="T5" fmla="*/ 0 h 80"/>
                  <a:gd name="T6" fmla="*/ 8 w 26"/>
                  <a:gd name="T7" fmla="*/ 0 h 80"/>
                  <a:gd name="T8" fmla="*/ 3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7 w 26"/>
                  <a:gd name="T15" fmla="*/ 5 h 80"/>
                  <a:gd name="T16" fmla="*/ 14 w 26"/>
                  <a:gd name="T17" fmla="*/ 4 h 80"/>
                  <a:gd name="T18" fmla="*/ 19 w 26"/>
                  <a:gd name="T19" fmla="*/ 5 h 80"/>
                  <a:gd name="T20" fmla="*/ 26 w 26"/>
                  <a:gd name="T21" fmla="*/ 7 h 80"/>
                  <a:gd name="T22" fmla="*/ 24 w 26"/>
                  <a:gd name="T23" fmla="*/ 4 h 80"/>
                  <a:gd name="T24" fmla="*/ 22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4 w 26"/>
                  <a:gd name="T31" fmla="*/ 80 h 80"/>
                  <a:gd name="T32" fmla="*/ 19 w 26"/>
                  <a:gd name="T33" fmla="*/ 78 h 80"/>
                  <a:gd name="T34" fmla="*/ 24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4 w 26"/>
                  <a:gd name="T43" fmla="*/ 76 h 80"/>
                  <a:gd name="T44" fmla="*/ 7 w 26"/>
                  <a:gd name="T45" fmla="*/ 74 h 80"/>
                  <a:gd name="T46" fmla="*/ 0 w 26"/>
                  <a:gd name="T47" fmla="*/ 73 h 80"/>
                  <a:gd name="T48" fmla="*/ 2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2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4" y="4"/>
                    </a:lnTo>
                    <a:lnTo>
                      <a:pt x="22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4" y="80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3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1" name="Freeform 414"/>
              <p:cNvSpPr>
                <a:spLocks noEditPoints="1"/>
              </p:cNvSpPr>
              <p:nvPr/>
            </p:nvSpPr>
            <p:spPr bwMode="auto">
              <a:xfrm>
                <a:off x="1651" y="2607"/>
                <a:ext cx="29" cy="76"/>
              </a:xfrm>
              <a:custGeom>
                <a:avLst/>
                <a:gdLst>
                  <a:gd name="T0" fmla="*/ 26 w 29"/>
                  <a:gd name="T1" fmla="*/ 2 h 76"/>
                  <a:gd name="T2" fmla="*/ 21 w 29"/>
                  <a:gd name="T3" fmla="*/ 2 h 76"/>
                  <a:gd name="T4" fmla="*/ 16 w 29"/>
                  <a:gd name="T5" fmla="*/ 0 h 76"/>
                  <a:gd name="T6" fmla="*/ 9 w 29"/>
                  <a:gd name="T7" fmla="*/ 2 h 76"/>
                  <a:gd name="T8" fmla="*/ 4 w 29"/>
                  <a:gd name="T9" fmla="*/ 2 h 76"/>
                  <a:gd name="T10" fmla="*/ 2 w 29"/>
                  <a:gd name="T11" fmla="*/ 5 h 76"/>
                  <a:gd name="T12" fmla="*/ 2 w 29"/>
                  <a:gd name="T13" fmla="*/ 7 h 76"/>
                  <a:gd name="T14" fmla="*/ 9 w 29"/>
                  <a:gd name="T15" fmla="*/ 5 h 76"/>
                  <a:gd name="T16" fmla="*/ 16 w 29"/>
                  <a:gd name="T17" fmla="*/ 3 h 76"/>
                  <a:gd name="T18" fmla="*/ 23 w 29"/>
                  <a:gd name="T19" fmla="*/ 5 h 76"/>
                  <a:gd name="T20" fmla="*/ 28 w 29"/>
                  <a:gd name="T21" fmla="*/ 7 h 76"/>
                  <a:gd name="T22" fmla="*/ 28 w 29"/>
                  <a:gd name="T23" fmla="*/ 5 h 76"/>
                  <a:gd name="T24" fmla="*/ 26 w 29"/>
                  <a:gd name="T25" fmla="*/ 2 h 76"/>
                  <a:gd name="T26" fmla="*/ 4 w 29"/>
                  <a:gd name="T27" fmla="*/ 74 h 76"/>
                  <a:gd name="T28" fmla="*/ 9 w 29"/>
                  <a:gd name="T29" fmla="*/ 74 h 76"/>
                  <a:gd name="T30" fmla="*/ 16 w 29"/>
                  <a:gd name="T31" fmla="*/ 76 h 76"/>
                  <a:gd name="T32" fmla="*/ 21 w 29"/>
                  <a:gd name="T33" fmla="*/ 74 h 76"/>
                  <a:gd name="T34" fmla="*/ 26 w 29"/>
                  <a:gd name="T35" fmla="*/ 74 h 76"/>
                  <a:gd name="T36" fmla="*/ 28 w 29"/>
                  <a:gd name="T37" fmla="*/ 71 h 76"/>
                  <a:gd name="T38" fmla="*/ 29 w 29"/>
                  <a:gd name="T39" fmla="*/ 69 h 76"/>
                  <a:gd name="T40" fmla="*/ 23 w 29"/>
                  <a:gd name="T41" fmla="*/ 71 h 76"/>
                  <a:gd name="T42" fmla="*/ 16 w 29"/>
                  <a:gd name="T43" fmla="*/ 72 h 76"/>
                  <a:gd name="T44" fmla="*/ 7 w 29"/>
                  <a:gd name="T45" fmla="*/ 71 h 76"/>
                  <a:gd name="T46" fmla="*/ 0 w 29"/>
                  <a:gd name="T47" fmla="*/ 69 h 76"/>
                  <a:gd name="T48" fmla="*/ 2 w 29"/>
                  <a:gd name="T49" fmla="*/ 71 h 76"/>
                  <a:gd name="T50" fmla="*/ 4 w 29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6"/>
                  <a:gd name="T80" fmla="*/ 29 w 29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6">
                    <a:moveTo>
                      <a:pt x="26" y="2"/>
                    </a:move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2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9" y="69"/>
                    </a:lnTo>
                    <a:lnTo>
                      <a:pt x="23" y="71"/>
                    </a:lnTo>
                    <a:lnTo>
                      <a:pt x="16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2" name="Freeform 415"/>
              <p:cNvSpPr>
                <a:spLocks noEditPoints="1"/>
              </p:cNvSpPr>
              <p:nvPr/>
            </p:nvSpPr>
            <p:spPr bwMode="auto">
              <a:xfrm>
                <a:off x="1651" y="2609"/>
                <a:ext cx="29" cy="72"/>
              </a:xfrm>
              <a:custGeom>
                <a:avLst/>
                <a:gdLst>
                  <a:gd name="T0" fmla="*/ 28 w 29"/>
                  <a:gd name="T1" fmla="*/ 3 h 72"/>
                  <a:gd name="T2" fmla="*/ 21 w 29"/>
                  <a:gd name="T3" fmla="*/ 1 h 72"/>
                  <a:gd name="T4" fmla="*/ 16 w 29"/>
                  <a:gd name="T5" fmla="*/ 0 h 72"/>
                  <a:gd name="T6" fmla="*/ 9 w 29"/>
                  <a:gd name="T7" fmla="*/ 1 h 72"/>
                  <a:gd name="T8" fmla="*/ 2 w 29"/>
                  <a:gd name="T9" fmla="*/ 3 h 72"/>
                  <a:gd name="T10" fmla="*/ 2 w 29"/>
                  <a:gd name="T11" fmla="*/ 5 h 72"/>
                  <a:gd name="T12" fmla="*/ 0 w 29"/>
                  <a:gd name="T13" fmla="*/ 7 h 72"/>
                  <a:gd name="T14" fmla="*/ 7 w 29"/>
                  <a:gd name="T15" fmla="*/ 5 h 72"/>
                  <a:gd name="T16" fmla="*/ 16 w 29"/>
                  <a:gd name="T17" fmla="*/ 3 h 72"/>
                  <a:gd name="T18" fmla="*/ 23 w 29"/>
                  <a:gd name="T19" fmla="*/ 5 h 72"/>
                  <a:gd name="T20" fmla="*/ 29 w 29"/>
                  <a:gd name="T21" fmla="*/ 7 h 72"/>
                  <a:gd name="T22" fmla="*/ 28 w 29"/>
                  <a:gd name="T23" fmla="*/ 5 h 72"/>
                  <a:gd name="T24" fmla="*/ 28 w 29"/>
                  <a:gd name="T25" fmla="*/ 3 h 72"/>
                  <a:gd name="T26" fmla="*/ 2 w 29"/>
                  <a:gd name="T27" fmla="*/ 69 h 72"/>
                  <a:gd name="T28" fmla="*/ 9 w 29"/>
                  <a:gd name="T29" fmla="*/ 70 h 72"/>
                  <a:gd name="T30" fmla="*/ 16 w 29"/>
                  <a:gd name="T31" fmla="*/ 72 h 72"/>
                  <a:gd name="T32" fmla="*/ 21 w 29"/>
                  <a:gd name="T33" fmla="*/ 70 h 72"/>
                  <a:gd name="T34" fmla="*/ 28 w 29"/>
                  <a:gd name="T35" fmla="*/ 69 h 72"/>
                  <a:gd name="T36" fmla="*/ 29 w 29"/>
                  <a:gd name="T37" fmla="*/ 67 h 72"/>
                  <a:gd name="T38" fmla="*/ 29 w 29"/>
                  <a:gd name="T39" fmla="*/ 65 h 72"/>
                  <a:gd name="T40" fmla="*/ 23 w 29"/>
                  <a:gd name="T41" fmla="*/ 67 h 72"/>
                  <a:gd name="T42" fmla="*/ 16 w 29"/>
                  <a:gd name="T43" fmla="*/ 69 h 72"/>
                  <a:gd name="T44" fmla="*/ 7 w 29"/>
                  <a:gd name="T45" fmla="*/ 67 h 72"/>
                  <a:gd name="T46" fmla="*/ 0 w 29"/>
                  <a:gd name="T47" fmla="*/ 65 h 72"/>
                  <a:gd name="T48" fmla="*/ 0 w 29"/>
                  <a:gd name="T49" fmla="*/ 67 h 72"/>
                  <a:gd name="T50" fmla="*/ 2 w 29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2"/>
                  <a:gd name="T80" fmla="*/ 29 w 29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2">
                    <a:moveTo>
                      <a:pt x="28" y="3"/>
                    </a:moveTo>
                    <a:lnTo>
                      <a:pt x="21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9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2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1" y="70"/>
                    </a:lnTo>
                    <a:lnTo>
                      <a:pt x="28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3" y="67"/>
                    </a:lnTo>
                    <a:lnTo>
                      <a:pt x="16" y="69"/>
                    </a:lnTo>
                    <a:lnTo>
                      <a:pt x="7" y="67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3" name="Freeform 416"/>
              <p:cNvSpPr>
                <a:spLocks noEditPoints="1"/>
              </p:cNvSpPr>
              <p:nvPr/>
            </p:nvSpPr>
            <p:spPr bwMode="auto">
              <a:xfrm>
                <a:off x="1649" y="2610"/>
                <a:ext cx="33" cy="69"/>
              </a:xfrm>
              <a:custGeom>
                <a:avLst/>
                <a:gdLst>
                  <a:gd name="T0" fmla="*/ 30 w 33"/>
                  <a:gd name="T1" fmla="*/ 4 h 69"/>
                  <a:gd name="T2" fmla="*/ 25 w 33"/>
                  <a:gd name="T3" fmla="*/ 2 h 69"/>
                  <a:gd name="T4" fmla="*/ 18 w 33"/>
                  <a:gd name="T5" fmla="*/ 0 h 69"/>
                  <a:gd name="T6" fmla="*/ 11 w 33"/>
                  <a:gd name="T7" fmla="*/ 2 h 69"/>
                  <a:gd name="T8" fmla="*/ 4 w 33"/>
                  <a:gd name="T9" fmla="*/ 4 h 69"/>
                  <a:gd name="T10" fmla="*/ 2 w 33"/>
                  <a:gd name="T11" fmla="*/ 6 h 69"/>
                  <a:gd name="T12" fmla="*/ 2 w 33"/>
                  <a:gd name="T13" fmla="*/ 9 h 69"/>
                  <a:gd name="T14" fmla="*/ 9 w 33"/>
                  <a:gd name="T15" fmla="*/ 6 h 69"/>
                  <a:gd name="T16" fmla="*/ 18 w 33"/>
                  <a:gd name="T17" fmla="*/ 4 h 69"/>
                  <a:gd name="T18" fmla="*/ 25 w 33"/>
                  <a:gd name="T19" fmla="*/ 6 h 69"/>
                  <a:gd name="T20" fmla="*/ 31 w 33"/>
                  <a:gd name="T21" fmla="*/ 9 h 69"/>
                  <a:gd name="T22" fmla="*/ 31 w 33"/>
                  <a:gd name="T23" fmla="*/ 6 h 69"/>
                  <a:gd name="T24" fmla="*/ 30 w 33"/>
                  <a:gd name="T25" fmla="*/ 4 h 69"/>
                  <a:gd name="T26" fmla="*/ 2 w 33"/>
                  <a:gd name="T27" fmla="*/ 66 h 69"/>
                  <a:gd name="T28" fmla="*/ 9 w 33"/>
                  <a:gd name="T29" fmla="*/ 68 h 69"/>
                  <a:gd name="T30" fmla="*/ 18 w 33"/>
                  <a:gd name="T31" fmla="*/ 69 h 69"/>
                  <a:gd name="T32" fmla="*/ 25 w 33"/>
                  <a:gd name="T33" fmla="*/ 68 h 69"/>
                  <a:gd name="T34" fmla="*/ 31 w 33"/>
                  <a:gd name="T35" fmla="*/ 66 h 69"/>
                  <a:gd name="T36" fmla="*/ 31 w 33"/>
                  <a:gd name="T37" fmla="*/ 64 h 69"/>
                  <a:gd name="T38" fmla="*/ 33 w 33"/>
                  <a:gd name="T39" fmla="*/ 61 h 69"/>
                  <a:gd name="T40" fmla="*/ 25 w 33"/>
                  <a:gd name="T41" fmla="*/ 64 h 69"/>
                  <a:gd name="T42" fmla="*/ 18 w 33"/>
                  <a:gd name="T43" fmla="*/ 66 h 69"/>
                  <a:gd name="T44" fmla="*/ 9 w 33"/>
                  <a:gd name="T45" fmla="*/ 64 h 69"/>
                  <a:gd name="T46" fmla="*/ 0 w 33"/>
                  <a:gd name="T47" fmla="*/ 61 h 69"/>
                  <a:gd name="T48" fmla="*/ 2 w 33"/>
                  <a:gd name="T49" fmla="*/ 64 h 69"/>
                  <a:gd name="T50" fmla="*/ 2 w 33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9"/>
                  <a:gd name="T80" fmla="*/ 33 w 33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9">
                    <a:moveTo>
                      <a:pt x="30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5" y="6"/>
                    </a:lnTo>
                    <a:lnTo>
                      <a:pt x="31" y="9"/>
                    </a:lnTo>
                    <a:lnTo>
                      <a:pt x="31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8"/>
                    </a:lnTo>
                    <a:lnTo>
                      <a:pt x="18" y="69"/>
                    </a:lnTo>
                    <a:lnTo>
                      <a:pt x="25" y="68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1"/>
                    </a:lnTo>
                    <a:lnTo>
                      <a:pt x="25" y="64"/>
                    </a:lnTo>
                    <a:lnTo>
                      <a:pt x="18" y="66"/>
                    </a:lnTo>
                    <a:lnTo>
                      <a:pt x="9" y="64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4" name="Freeform 417"/>
              <p:cNvSpPr>
                <a:spLocks noEditPoints="1"/>
              </p:cNvSpPr>
              <p:nvPr/>
            </p:nvSpPr>
            <p:spPr bwMode="auto">
              <a:xfrm>
                <a:off x="1649" y="2612"/>
                <a:ext cx="33" cy="66"/>
              </a:xfrm>
              <a:custGeom>
                <a:avLst/>
                <a:gdLst>
                  <a:gd name="T0" fmla="*/ 31 w 33"/>
                  <a:gd name="T1" fmla="*/ 4 h 66"/>
                  <a:gd name="T2" fmla="*/ 25 w 33"/>
                  <a:gd name="T3" fmla="*/ 2 h 66"/>
                  <a:gd name="T4" fmla="*/ 18 w 33"/>
                  <a:gd name="T5" fmla="*/ 0 h 66"/>
                  <a:gd name="T6" fmla="*/ 9 w 33"/>
                  <a:gd name="T7" fmla="*/ 2 h 66"/>
                  <a:gd name="T8" fmla="*/ 2 w 33"/>
                  <a:gd name="T9" fmla="*/ 4 h 66"/>
                  <a:gd name="T10" fmla="*/ 2 w 33"/>
                  <a:gd name="T11" fmla="*/ 7 h 66"/>
                  <a:gd name="T12" fmla="*/ 0 w 33"/>
                  <a:gd name="T13" fmla="*/ 9 h 66"/>
                  <a:gd name="T14" fmla="*/ 7 w 33"/>
                  <a:gd name="T15" fmla="*/ 5 h 66"/>
                  <a:gd name="T16" fmla="*/ 18 w 33"/>
                  <a:gd name="T17" fmla="*/ 4 h 66"/>
                  <a:gd name="T18" fmla="*/ 26 w 33"/>
                  <a:gd name="T19" fmla="*/ 5 h 66"/>
                  <a:gd name="T20" fmla="*/ 33 w 33"/>
                  <a:gd name="T21" fmla="*/ 9 h 66"/>
                  <a:gd name="T22" fmla="*/ 33 w 33"/>
                  <a:gd name="T23" fmla="*/ 7 h 66"/>
                  <a:gd name="T24" fmla="*/ 31 w 33"/>
                  <a:gd name="T25" fmla="*/ 4 h 66"/>
                  <a:gd name="T26" fmla="*/ 2 w 33"/>
                  <a:gd name="T27" fmla="*/ 62 h 66"/>
                  <a:gd name="T28" fmla="*/ 9 w 33"/>
                  <a:gd name="T29" fmla="*/ 64 h 66"/>
                  <a:gd name="T30" fmla="*/ 18 w 33"/>
                  <a:gd name="T31" fmla="*/ 66 h 66"/>
                  <a:gd name="T32" fmla="*/ 25 w 33"/>
                  <a:gd name="T33" fmla="*/ 64 h 66"/>
                  <a:gd name="T34" fmla="*/ 31 w 33"/>
                  <a:gd name="T35" fmla="*/ 62 h 66"/>
                  <a:gd name="T36" fmla="*/ 33 w 33"/>
                  <a:gd name="T37" fmla="*/ 59 h 66"/>
                  <a:gd name="T38" fmla="*/ 33 w 33"/>
                  <a:gd name="T39" fmla="*/ 57 h 66"/>
                  <a:gd name="T40" fmla="*/ 26 w 33"/>
                  <a:gd name="T41" fmla="*/ 60 h 66"/>
                  <a:gd name="T42" fmla="*/ 18 w 33"/>
                  <a:gd name="T43" fmla="*/ 62 h 66"/>
                  <a:gd name="T44" fmla="*/ 7 w 33"/>
                  <a:gd name="T45" fmla="*/ 60 h 66"/>
                  <a:gd name="T46" fmla="*/ 0 w 33"/>
                  <a:gd name="T47" fmla="*/ 57 h 66"/>
                  <a:gd name="T48" fmla="*/ 0 w 33"/>
                  <a:gd name="T49" fmla="*/ 59 h 66"/>
                  <a:gd name="T50" fmla="*/ 2 w 33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6"/>
                  <a:gd name="T80" fmla="*/ 33 w 33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6">
                    <a:moveTo>
                      <a:pt x="31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1" y="4"/>
                    </a:lnTo>
                    <a:close/>
                    <a:moveTo>
                      <a:pt x="2" y="62"/>
                    </a:moveTo>
                    <a:lnTo>
                      <a:pt x="9" y="64"/>
                    </a:lnTo>
                    <a:lnTo>
                      <a:pt x="18" y="66"/>
                    </a:lnTo>
                    <a:lnTo>
                      <a:pt x="25" y="64"/>
                    </a:lnTo>
                    <a:lnTo>
                      <a:pt x="31" y="62"/>
                    </a:lnTo>
                    <a:lnTo>
                      <a:pt x="33" y="59"/>
                    </a:lnTo>
                    <a:lnTo>
                      <a:pt x="33" y="57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7" y="60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5" name="Freeform 418"/>
              <p:cNvSpPr>
                <a:spLocks noEditPoints="1"/>
              </p:cNvSpPr>
              <p:nvPr/>
            </p:nvSpPr>
            <p:spPr bwMode="auto">
              <a:xfrm>
                <a:off x="1648" y="2614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6 w 36"/>
                  <a:gd name="T3" fmla="*/ 2 h 62"/>
                  <a:gd name="T4" fmla="*/ 19 w 36"/>
                  <a:gd name="T5" fmla="*/ 0 h 62"/>
                  <a:gd name="T6" fmla="*/ 10 w 36"/>
                  <a:gd name="T7" fmla="*/ 2 h 62"/>
                  <a:gd name="T8" fmla="*/ 3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6 w 36"/>
                  <a:gd name="T33" fmla="*/ 60 h 62"/>
                  <a:gd name="T34" fmla="*/ 34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2 w 36"/>
                  <a:gd name="T41" fmla="*/ 53 h 62"/>
                  <a:gd name="T42" fmla="*/ 27 w 36"/>
                  <a:gd name="T43" fmla="*/ 57 h 62"/>
                  <a:gd name="T44" fmla="*/ 22 w 36"/>
                  <a:gd name="T45" fmla="*/ 58 h 62"/>
                  <a:gd name="T46" fmla="*/ 19 w 36"/>
                  <a:gd name="T47" fmla="*/ 58 h 62"/>
                  <a:gd name="T48" fmla="*/ 13 w 36"/>
                  <a:gd name="T49" fmla="*/ 58 h 62"/>
                  <a:gd name="T50" fmla="*/ 8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1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2" y="53"/>
                    </a:lnTo>
                    <a:lnTo>
                      <a:pt x="27" y="57"/>
                    </a:lnTo>
                    <a:lnTo>
                      <a:pt x="22" y="58"/>
                    </a:lnTo>
                    <a:lnTo>
                      <a:pt x="19" y="58"/>
                    </a:lnTo>
                    <a:lnTo>
                      <a:pt x="13" y="58"/>
                    </a:lnTo>
                    <a:lnTo>
                      <a:pt x="8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1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6" name="Freeform 419"/>
              <p:cNvSpPr>
                <a:spLocks noEditPoints="1"/>
              </p:cNvSpPr>
              <p:nvPr/>
            </p:nvSpPr>
            <p:spPr bwMode="auto">
              <a:xfrm>
                <a:off x="1648" y="2616"/>
                <a:ext cx="38" cy="58"/>
              </a:xfrm>
              <a:custGeom>
                <a:avLst/>
                <a:gdLst>
                  <a:gd name="T0" fmla="*/ 34 w 38"/>
                  <a:gd name="T1" fmla="*/ 5 h 58"/>
                  <a:gd name="T2" fmla="*/ 27 w 38"/>
                  <a:gd name="T3" fmla="*/ 1 h 58"/>
                  <a:gd name="T4" fmla="*/ 19 w 38"/>
                  <a:gd name="T5" fmla="*/ 0 h 58"/>
                  <a:gd name="T6" fmla="*/ 8 w 38"/>
                  <a:gd name="T7" fmla="*/ 1 h 58"/>
                  <a:gd name="T8" fmla="*/ 1 w 38"/>
                  <a:gd name="T9" fmla="*/ 5 h 58"/>
                  <a:gd name="T10" fmla="*/ 0 w 38"/>
                  <a:gd name="T11" fmla="*/ 8 h 58"/>
                  <a:gd name="T12" fmla="*/ 0 w 38"/>
                  <a:gd name="T13" fmla="*/ 12 h 58"/>
                  <a:gd name="T14" fmla="*/ 3 w 38"/>
                  <a:gd name="T15" fmla="*/ 8 h 58"/>
                  <a:gd name="T16" fmla="*/ 8 w 38"/>
                  <a:gd name="T17" fmla="*/ 5 h 58"/>
                  <a:gd name="T18" fmla="*/ 12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7 w 38"/>
                  <a:gd name="T25" fmla="*/ 5 h 58"/>
                  <a:gd name="T26" fmla="*/ 32 w 38"/>
                  <a:gd name="T27" fmla="*/ 8 h 58"/>
                  <a:gd name="T28" fmla="*/ 36 w 38"/>
                  <a:gd name="T29" fmla="*/ 12 h 58"/>
                  <a:gd name="T30" fmla="*/ 36 w 38"/>
                  <a:gd name="T31" fmla="*/ 8 h 58"/>
                  <a:gd name="T32" fmla="*/ 34 w 38"/>
                  <a:gd name="T33" fmla="*/ 5 h 58"/>
                  <a:gd name="T34" fmla="*/ 1 w 38"/>
                  <a:gd name="T35" fmla="*/ 53 h 58"/>
                  <a:gd name="T36" fmla="*/ 8 w 38"/>
                  <a:gd name="T37" fmla="*/ 56 h 58"/>
                  <a:gd name="T38" fmla="*/ 19 w 38"/>
                  <a:gd name="T39" fmla="*/ 58 h 58"/>
                  <a:gd name="T40" fmla="*/ 27 w 38"/>
                  <a:gd name="T41" fmla="*/ 56 h 58"/>
                  <a:gd name="T42" fmla="*/ 34 w 38"/>
                  <a:gd name="T43" fmla="*/ 53 h 58"/>
                  <a:gd name="T44" fmla="*/ 36 w 38"/>
                  <a:gd name="T45" fmla="*/ 50 h 58"/>
                  <a:gd name="T46" fmla="*/ 38 w 38"/>
                  <a:gd name="T47" fmla="*/ 46 h 58"/>
                  <a:gd name="T48" fmla="*/ 32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2 w 38"/>
                  <a:gd name="T57" fmla="*/ 53 h 58"/>
                  <a:gd name="T58" fmla="*/ 7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0 w 38"/>
                  <a:gd name="T65" fmla="*/ 50 h 58"/>
                  <a:gd name="T66" fmla="*/ 1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4" y="5"/>
                    </a:moveTo>
                    <a:lnTo>
                      <a:pt x="27" y="1"/>
                    </a:lnTo>
                    <a:lnTo>
                      <a:pt x="19" y="0"/>
                    </a:lnTo>
                    <a:lnTo>
                      <a:pt x="8" y="1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8" y="5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2"/>
                    </a:lnTo>
                    <a:lnTo>
                      <a:pt x="36" y="8"/>
                    </a:lnTo>
                    <a:lnTo>
                      <a:pt x="34" y="5"/>
                    </a:lnTo>
                    <a:close/>
                    <a:moveTo>
                      <a:pt x="1" y="53"/>
                    </a:moveTo>
                    <a:lnTo>
                      <a:pt x="8" y="56"/>
                    </a:lnTo>
                    <a:lnTo>
                      <a:pt x="19" y="58"/>
                    </a:lnTo>
                    <a:lnTo>
                      <a:pt x="27" y="56"/>
                    </a:lnTo>
                    <a:lnTo>
                      <a:pt x="34" y="53"/>
                    </a:lnTo>
                    <a:lnTo>
                      <a:pt x="36" y="50"/>
                    </a:lnTo>
                    <a:lnTo>
                      <a:pt x="38" y="46"/>
                    </a:lnTo>
                    <a:lnTo>
                      <a:pt x="32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2" y="53"/>
                    </a:lnTo>
                    <a:lnTo>
                      <a:pt x="7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1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7" name="Freeform 420"/>
              <p:cNvSpPr>
                <a:spLocks noEditPoints="1"/>
              </p:cNvSpPr>
              <p:nvPr/>
            </p:nvSpPr>
            <p:spPr bwMode="auto">
              <a:xfrm>
                <a:off x="1646" y="2617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2 w 40"/>
                  <a:gd name="T9" fmla="*/ 7 h 55"/>
                  <a:gd name="T10" fmla="*/ 2 w 40"/>
                  <a:gd name="T11" fmla="*/ 11 h 55"/>
                  <a:gd name="T12" fmla="*/ 0 w 40"/>
                  <a:gd name="T13" fmla="*/ 14 h 55"/>
                  <a:gd name="T14" fmla="*/ 5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21 w 40"/>
                  <a:gd name="T21" fmla="*/ 4 h 55"/>
                  <a:gd name="T22" fmla="*/ 26 w 40"/>
                  <a:gd name="T23" fmla="*/ 5 h 55"/>
                  <a:gd name="T24" fmla="*/ 31 w 40"/>
                  <a:gd name="T25" fmla="*/ 7 h 55"/>
                  <a:gd name="T26" fmla="*/ 36 w 40"/>
                  <a:gd name="T27" fmla="*/ 11 h 55"/>
                  <a:gd name="T28" fmla="*/ 40 w 40"/>
                  <a:gd name="T29" fmla="*/ 14 h 55"/>
                  <a:gd name="T30" fmla="*/ 38 w 40"/>
                  <a:gd name="T31" fmla="*/ 11 h 55"/>
                  <a:gd name="T32" fmla="*/ 38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10 w 40"/>
                  <a:gd name="T39" fmla="*/ 54 h 55"/>
                  <a:gd name="T40" fmla="*/ 15 w 40"/>
                  <a:gd name="T41" fmla="*/ 55 h 55"/>
                  <a:gd name="T42" fmla="*/ 21 w 40"/>
                  <a:gd name="T43" fmla="*/ 55 h 55"/>
                  <a:gd name="T44" fmla="*/ 24 w 40"/>
                  <a:gd name="T45" fmla="*/ 55 h 55"/>
                  <a:gd name="T46" fmla="*/ 29 w 40"/>
                  <a:gd name="T47" fmla="*/ 54 h 55"/>
                  <a:gd name="T48" fmla="*/ 34 w 40"/>
                  <a:gd name="T49" fmla="*/ 50 h 55"/>
                  <a:gd name="T50" fmla="*/ 38 w 40"/>
                  <a:gd name="T51" fmla="*/ 49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3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1" y="7"/>
                    </a:lnTo>
                    <a:lnTo>
                      <a:pt x="36" y="11"/>
                    </a:lnTo>
                    <a:lnTo>
                      <a:pt x="40" y="14"/>
                    </a:lnTo>
                    <a:lnTo>
                      <a:pt x="38" y="11"/>
                    </a:lnTo>
                    <a:lnTo>
                      <a:pt x="38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10" y="54"/>
                    </a:lnTo>
                    <a:lnTo>
                      <a:pt x="15" y="55"/>
                    </a:lnTo>
                    <a:lnTo>
                      <a:pt x="21" y="55"/>
                    </a:lnTo>
                    <a:lnTo>
                      <a:pt x="24" y="55"/>
                    </a:lnTo>
                    <a:lnTo>
                      <a:pt x="29" y="54"/>
                    </a:lnTo>
                    <a:lnTo>
                      <a:pt x="34" y="50"/>
                    </a:lnTo>
                    <a:lnTo>
                      <a:pt x="38" y="49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8" name="Freeform 421"/>
              <p:cNvSpPr>
                <a:spLocks noEditPoints="1"/>
              </p:cNvSpPr>
              <p:nvPr/>
            </p:nvSpPr>
            <p:spPr bwMode="auto">
              <a:xfrm>
                <a:off x="1646" y="2619"/>
                <a:ext cx="40" cy="52"/>
              </a:xfrm>
              <a:custGeom>
                <a:avLst/>
                <a:gdLst>
                  <a:gd name="T0" fmla="*/ 38 w 40"/>
                  <a:gd name="T1" fmla="*/ 9 h 52"/>
                  <a:gd name="T2" fmla="*/ 34 w 40"/>
                  <a:gd name="T3" fmla="*/ 5 h 52"/>
                  <a:gd name="T4" fmla="*/ 29 w 40"/>
                  <a:gd name="T5" fmla="*/ 2 h 52"/>
                  <a:gd name="T6" fmla="*/ 26 w 40"/>
                  <a:gd name="T7" fmla="*/ 2 h 52"/>
                  <a:gd name="T8" fmla="*/ 21 w 40"/>
                  <a:gd name="T9" fmla="*/ 0 h 52"/>
                  <a:gd name="T10" fmla="*/ 14 w 40"/>
                  <a:gd name="T11" fmla="*/ 2 h 52"/>
                  <a:gd name="T12" fmla="*/ 10 w 40"/>
                  <a:gd name="T13" fmla="*/ 2 h 52"/>
                  <a:gd name="T14" fmla="*/ 5 w 40"/>
                  <a:gd name="T15" fmla="*/ 5 h 52"/>
                  <a:gd name="T16" fmla="*/ 2 w 40"/>
                  <a:gd name="T17" fmla="*/ 9 h 52"/>
                  <a:gd name="T18" fmla="*/ 0 w 40"/>
                  <a:gd name="T19" fmla="*/ 12 h 52"/>
                  <a:gd name="T20" fmla="*/ 0 w 40"/>
                  <a:gd name="T21" fmla="*/ 17 h 52"/>
                  <a:gd name="T22" fmla="*/ 3 w 40"/>
                  <a:gd name="T23" fmla="*/ 12 h 52"/>
                  <a:gd name="T24" fmla="*/ 9 w 40"/>
                  <a:gd name="T25" fmla="*/ 7 h 52"/>
                  <a:gd name="T26" fmla="*/ 14 w 40"/>
                  <a:gd name="T27" fmla="*/ 5 h 52"/>
                  <a:gd name="T28" fmla="*/ 21 w 40"/>
                  <a:gd name="T29" fmla="*/ 3 h 52"/>
                  <a:gd name="T30" fmla="*/ 26 w 40"/>
                  <a:gd name="T31" fmla="*/ 5 h 52"/>
                  <a:gd name="T32" fmla="*/ 33 w 40"/>
                  <a:gd name="T33" fmla="*/ 7 h 52"/>
                  <a:gd name="T34" fmla="*/ 36 w 40"/>
                  <a:gd name="T35" fmla="*/ 12 h 52"/>
                  <a:gd name="T36" fmla="*/ 40 w 40"/>
                  <a:gd name="T37" fmla="*/ 17 h 52"/>
                  <a:gd name="T38" fmla="*/ 40 w 40"/>
                  <a:gd name="T39" fmla="*/ 12 h 52"/>
                  <a:gd name="T40" fmla="*/ 38 w 40"/>
                  <a:gd name="T41" fmla="*/ 9 h 52"/>
                  <a:gd name="T42" fmla="*/ 2 w 40"/>
                  <a:gd name="T43" fmla="*/ 43 h 52"/>
                  <a:gd name="T44" fmla="*/ 5 w 40"/>
                  <a:gd name="T45" fmla="*/ 47 h 52"/>
                  <a:gd name="T46" fmla="*/ 9 w 40"/>
                  <a:gd name="T47" fmla="*/ 48 h 52"/>
                  <a:gd name="T48" fmla="*/ 14 w 40"/>
                  <a:gd name="T49" fmla="*/ 50 h 52"/>
                  <a:gd name="T50" fmla="*/ 21 w 40"/>
                  <a:gd name="T51" fmla="*/ 52 h 52"/>
                  <a:gd name="T52" fmla="*/ 26 w 40"/>
                  <a:gd name="T53" fmla="*/ 50 h 52"/>
                  <a:gd name="T54" fmla="*/ 31 w 40"/>
                  <a:gd name="T55" fmla="*/ 48 h 52"/>
                  <a:gd name="T56" fmla="*/ 34 w 40"/>
                  <a:gd name="T57" fmla="*/ 47 h 52"/>
                  <a:gd name="T58" fmla="*/ 40 w 40"/>
                  <a:gd name="T59" fmla="*/ 43 h 52"/>
                  <a:gd name="T60" fmla="*/ 40 w 40"/>
                  <a:gd name="T61" fmla="*/ 38 h 52"/>
                  <a:gd name="T62" fmla="*/ 40 w 40"/>
                  <a:gd name="T63" fmla="*/ 34 h 52"/>
                  <a:gd name="T64" fmla="*/ 38 w 40"/>
                  <a:gd name="T65" fmla="*/ 40 h 52"/>
                  <a:gd name="T66" fmla="*/ 33 w 40"/>
                  <a:gd name="T67" fmla="*/ 45 h 52"/>
                  <a:gd name="T68" fmla="*/ 26 w 40"/>
                  <a:gd name="T69" fmla="*/ 47 h 52"/>
                  <a:gd name="T70" fmla="*/ 21 w 40"/>
                  <a:gd name="T71" fmla="*/ 48 h 52"/>
                  <a:gd name="T72" fmla="*/ 14 w 40"/>
                  <a:gd name="T73" fmla="*/ 47 h 52"/>
                  <a:gd name="T74" fmla="*/ 7 w 40"/>
                  <a:gd name="T75" fmla="*/ 45 h 52"/>
                  <a:gd name="T76" fmla="*/ 3 w 40"/>
                  <a:gd name="T77" fmla="*/ 40 h 52"/>
                  <a:gd name="T78" fmla="*/ 0 w 40"/>
                  <a:gd name="T79" fmla="*/ 34 h 52"/>
                  <a:gd name="T80" fmla="*/ 0 w 40"/>
                  <a:gd name="T81" fmla="*/ 38 h 52"/>
                  <a:gd name="T82" fmla="*/ 2 w 40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"/>
                  <a:gd name="T127" fmla="*/ 0 h 52"/>
                  <a:gd name="T128" fmla="*/ 40 w 40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" h="52">
                    <a:moveTo>
                      <a:pt x="38" y="9"/>
                    </a:moveTo>
                    <a:lnTo>
                      <a:pt x="34" y="5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9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4" y="47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0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6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7" y="45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9" name="Freeform 422"/>
              <p:cNvSpPr>
                <a:spLocks noEditPoints="1"/>
              </p:cNvSpPr>
              <p:nvPr/>
            </p:nvSpPr>
            <p:spPr bwMode="auto">
              <a:xfrm>
                <a:off x="1644" y="2621"/>
                <a:ext cx="43" cy="48"/>
              </a:xfrm>
              <a:custGeom>
                <a:avLst/>
                <a:gdLst>
                  <a:gd name="T0" fmla="*/ 42 w 43"/>
                  <a:gd name="T1" fmla="*/ 10 h 48"/>
                  <a:gd name="T2" fmla="*/ 38 w 43"/>
                  <a:gd name="T3" fmla="*/ 7 h 48"/>
                  <a:gd name="T4" fmla="*/ 33 w 43"/>
                  <a:gd name="T5" fmla="*/ 3 h 48"/>
                  <a:gd name="T6" fmla="*/ 28 w 43"/>
                  <a:gd name="T7" fmla="*/ 1 h 48"/>
                  <a:gd name="T8" fmla="*/ 23 w 43"/>
                  <a:gd name="T9" fmla="*/ 0 h 48"/>
                  <a:gd name="T10" fmla="*/ 16 w 43"/>
                  <a:gd name="T11" fmla="*/ 1 h 48"/>
                  <a:gd name="T12" fmla="*/ 11 w 43"/>
                  <a:gd name="T13" fmla="*/ 3 h 48"/>
                  <a:gd name="T14" fmla="*/ 7 w 43"/>
                  <a:gd name="T15" fmla="*/ 7 h 48"/>
                  <a:gd name="T16" fmla="*/ 2 w 43"/>
                  <a:gd name="T17" fmla="*/ 10 h 48"/>
                  <a:gd name="T18" fmla="*/ 0 w 43"/>
                  <a:gd name="T19" fmla="*/ 24 h 48"/>
                  <a:gd name="T20" fmla="*/ 2 w 43"/>
                  <a:gd name="T21" fmla="*/ 38 h 48"/>
                  <a:gd name="T22" fmla="*/ 5 w 43"/>
                  <a:gd name="T23" fmla="*/ 41 h 48"/>
                  <a:gd name="T24" fmla="*/ 11 w 43"/>
                  <a:gd name="T25" fmla="*/ 45 h 48"/>
                  <a:gd name="T26" fmla="*/ 16 w 43"/>
                  <a:gd name="T27" fmla="*/ 46 h 48"/>
                  <a:gd name="T28" fmla="*/ 23 w 43"/>
                  <a:gd name="T29" fmla="*/ 48 h 48"/>
                  <a:gd name="T30" fmla="*/ 28 w 43"/>
                  <a:gd name="T31" fmla="*/ 46 h 48"/>
                  <a:gd name="T32" fmla="*/ 33 w 43"/>
                  <a:gd name="T33" fmla="*/ 45 h 48"/>
                  <a:gd name="T34" fmla="*/ 38 w 43"/>
                  <a:gd name="T35" fmla="*/ 41 h 48"/>
                  <a:gd name="T36" fmla="*/ 42 w 43"/>
                  <a:gd name="T37" fmla="*/ 38 h 48"/>
                  <a:gd name="T38" fmla="*/ 43 w 43"/>
                  <a:gd name="T39" fmla="*/ 24 h 48"/>
                  <a:gd name="T40" fmla="*/ 42 w 43"/>
                  <a:gd name="T41" fmla="*/ 10 h 48"/>
                  <a:gd name="T42" fmla="*/ 42 w 43"/>
                  <a:gd name="T43" fmla="*/ 24 h 48"/>
                  <a:gd name="T44" fmla="*/ 40 w 43"/>
                  <a:gd name="T45" fmla="*/ 32 h 48"/>
                  <a:gd name="T46" fmla="*/ 36 w 43"/>
                  <a:gd name="T47" fmla="*/ 38 h 48"/>
                  <a:gd name="T48" fmla="*/ 30 w 43"/>
                  <a:gd name="T49" fmla="*/ 43 h 48"/>
                  <a:gd name="T50" fmla="*/ 23 w 43"/>
                  <a:gd name="T51" fmla="*/ 45 h 48"/>
                  <a:gd name="T52" fmla="*/ 14 w 43"/>
                  <a:gd name="T53" fmla="*/ 43 h 48"/>
                  <a:gd name="T54" fmla="*/ 7 w 43"/>
                  <a:gd name="T55" fmla="*/ 38 h 48"/>
                  <a:gd name="T56" fmla="*/ 4 w 43"/>
                  <a:gd name="T57" fmla="*/ 32 h 48"/>
                  <a:gd name="T58" fmla="*/ 2 w 43"/>
                  <a:gd name="T59" fmla="*/ 24 h 48"/>
                  <a:gd name="T60" fmla="*/ 4 w 43"/>
                  <a:gd name="T61" fmla="*/ 15 h 48"/>
                  <a:gd name="T62" fmla="*/ 7 w 43"/>
                  <a:gd name="T63" fmla="*/ 10 h 48"/>
                  <a:gd name="T64" fmla="*/ 14 w 43"/>
                  <a:gd name="T65" fmla="*/ 5 h 48"/>
                  <a:gd name="T66" fmla="*/ 23 w 43"/>
                  <a:gd name="T67" fmla="*/ 3 h 48"/>
                  <a:gd name="T68" fmla="*/ 30 w 43"/>
                  <a:gd name="T69" fmla="*/ 5 h 48"/>
                  <a:gd name="T70" fmla="*/ 36 w 43"/>
                  <a:gd name="T71" fmla="*/ 10 h 48"/>
                  <a:gd name="T72" fmla="*/ 40 w 43"/>
                  <a:gd name="T73" fmla="*/ 15 h 48"/>
                  <a:gd name="T74" fmla="*/ 42 w 43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8"/>
                  <a:gd name="T116" fmla="*/ 43 w 43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8">
                    <a:moveTo>
                      <a:pt x="42" y="10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1"/>
                    </a:lnTo>
                    <a:lnTo>
                      <a:pt x="23" y="0"/>
                    </a:lnTo>
                    <a:lnTo>
                      <a:pt x="16" y="1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1" y="45"/>
                    </a:lnTo>
                    <a:lnTo>
                      <a:pt x="16" y="46"/>
                    </a:lnTo>
                    <a:lnTo>
                      <a:pt x="23" y="48"/>
                    </a:lnTo>
                    <a:lnTo>
                      <a:pt x="28" y="46"/>
                    </a:lnTo>
                    <a:lnTo>
                      <a:pt x="33" y="45"/>
                    </a:lnTo>
                    <a:lnTo>
                      <a:pt x="38" y="41"/>
                    </a:lnTo>
                    <a:lnTo>
                      <a:pt x="42" y="38"/>
                    </a:lnTo>
                    <a:lnTo>
                      <a:pt x="43" y="24"/>
                    </a:lnTo>
                    <a:lnTo>
                      <a:pt x="42" y="10"/>
                    </a:lnTo>
                    <a:close/>
                    <a:moveTo>
                      <a:pt x="42" y="24"/>
                    </a:moveTo>
                    <a:lnTo>
                      <a:pt x="40" y="32"/>
                    </a:lnTo>
                    <a:lnTo>
                      <a:pt x="36" y="38"/>
                    </a:lnTo>
                    <a:lnTo>
                      <a:pt x="30" y="43"/>
                    </a:lnTo>
                    <a:lnTo>
                      <a:pt x="23" y="45"/>
                    </a:lnTo>
                    <a:lnTo>
                      <a:pt x="14" y="43"/>
                    </a:lnTo>
                    <a:lnTo>
                      <a:pt x="7" y="38"/>
                    </a:lnTo>
                    <a:lnTo>
                      <a:pt x="4" y="32"/>
                    </a:lnTo>
                    <a:lnTo>
                      <a:pt x="2" y="24"/>
                    </a:lnTo>
                    <a:lnTo>
                      <a:pt x="4" y="15"/>
                    </a:lnTo>
                    <a:lnTo>
                      <a:pt x="7" y="10"/>
                    </a:lnTo>
                    <a:lnTo>
                      <a:pt x="14" y="5"/>
                    </a:lnTo>
                    <a:lnTo>
                      <a:pt x="23" y="3"/>
                    </a:lnTo>
                    <a:lnTo>
                      <a:pt x="30" y="5"/>
                    </a:lnTo>
                    <a:lnTo>
                      <a:pt x="36" y="10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0" name="Freeform 423"/>
              <p:cNvSpPr>
                <a:spLocks noEditPoints="1"/>
              </p:cNvSpPr>
              <p:nvPr/>
            </p:nvSpPr>
            <p:spPr bwMode="auto">
              <a:xfrm>
                <a:off x="1644" y="2622"/>
                <a:ext cx="43" cy="45"/>
              </a:xfrm>
              <a:custGeom>
                <a:avLst/>
                <a:gdLst>
                  <a:gd name="T0" fmla="*/ 42 w 43"/>
                  <a:gd name="T1" fmla="*/ 14 h 45"/>
                  <a:gd name="T2" fmla="*/ 38 w 43"/>
                  <a:gd name="T3" fmla="*/ 9 h 45"/>
                  <a:gd name="T4" fmla="*/ 35 w 43"/>
                  <a:gd name="T5" fmla="*/ 4 h 45"/>
                  <a:gd name="T6" fmla="*/ 28 w 43"/>
                  <a:gd name="T7" fmla="*/ 2 h 45"/>
                  <a:gd name="T8" fmla="*/ 23 w 43"/>
                  <a:gd name="T9" fmla="*/ 0 h 45"/>
                  <a:gd name="T10" fmla="*/ 16 w 43"/>
                  <a:gd name="T11" fmla="*/ 2 h 45"/>
                  <a:gd name="T12" fmla="*/ 11 w 43"/>
                  <a:gd name="T13" fmla="*/ 4 h 45"/>
                  <a:gd name="T14" fmla="*/ 5 w 43"/>
                  <a:gd name="T15" fmla="*/ 9 h 45"/>
                  <a:gd name="T16" fmla="*/ 2 w 43"/>
                  <a:gd name="T17" fmla="*/ 14 h 45"/>
                  <a:gd name="T18" fmla="*/ 0 w 43"/>
                  <a:gd name="T19" fmla="*/ 23 h 45"/>
                  <a:gd name="T20" fmla="*/ 2 w 43"/>
                  <a:gd name="T21" fmla="*/ 31 h 45"/>
                  <a:gd name="T22" fmla="*/ 5 w 43"/>
                  <a:gd name="T23" fmla="*/ 37 h 45"/>
                  <a:gd name="T24" fmla="*/ 9 w 43"/>
                  <a:gd name="T25" fmla="*/ 42 h 45"/>
                  <a:gd name="T26" fmla="*/ 16 w 43"/>
                  <a:gd name="T27" fmla="*/ 44 h 45"/>
                  <a:gd name="T28" fmla="*/ 23 w 43"/>
                  <a:gd name="T29" fmla="*/ 45 h 45"/>
                  <a:gd name="T30" fmla="*/ 28 w 43"/>
                  <a:gd name="T31" fmla="*/ 44 h 45"/>
                  <a:gd name="T32" fmla="*/ 35 w 43"/>
                  <a:gd name="T33" fmla="*/ 42 h 45"/>
                  <a:gd name="T34" fmla="*/ 40 w 43"/>
                  <a:gd name="T35" fmla="*/ 37 h 45"/>
                  <a:gd name="T36" fmla="*/ 42 w 43"/>
                  <a:gd name="T37" fmla="*/ 31 h 45"/>
                  <a:gd name="T38" fmla="*/ 43 w 43"/>
                  <a:gd name="T39" fmla="*/ 23 h 45"/>
                  <a:gd name="T40" fmla="*/ 42 w 43"/>
                  <a:gd name="T41" fmla="*/ 14 h 45"/>
                  <a:gd name="T42" fmla="*/ 40 w 43"/>
                  <a:gd name="T43" fmla="*/ 23 h 45"/>
                  <a:gd name="T44" fmla="*/ 40 w 43"/>
                  <a:gd name="T45" fmla="*/ 30 h 45"/>
                  <a:gd name="T46" fmla="*/ 35 w 43"/>
                  <a:gd name="T47" fmla="*/ 37 h 45"/>
                  <a:gd name="T48" fmla="*/ 30 w 43"/>
                  <a:gd name="T49" fmla="*/ 40 h 45"/>
                  <a:gd name="T50" fmla="*/ 23 w 43"/>
                  <a:gd name="T51" fmla="*/ 42 h 45"/>
                  <a:gd name="T52" fmla="*/ 14 w 43"/>
                  <a:gd name="T53" fmla="*/ 40 h 45"/>
                  <a:gd name="T54" fmla="*/ 9 w 43"/>
                  <a:gd name="T55" fmla="*/ 37 h 45"/>
                  <a:gd name="T56" fmla="*/ 5 w 43"/>
                  <a:gd name="T57" fmla="*/ 30 h 45"/>
                  <a:gd name="T58" fmla="*/ 4 w 43"/>
                  <a:gd name="T59" fmla="*/ 23 h 45"/>
                  <a:gd name="T60" fmla="*/ 5 w 43"/>
                  <a:gd name="T61" fmla="*/ 16 h 45"/>
                  <a:gd name="T62" fmla="*/ 9 w 43"/>
                  <a:gd name="T63" fmla="*/ 9 h 45"/>
                  <a:gd name="T64" fmla="*/ 14 w 43"/>
                  <a:gd name="T65" fmla="*/ 6 h 45"/>
                  <a:gd name="T66" fmla="*/ 23 w 43"/>
                  <a:gd name="T67" fmla="*/ 4 h 45"/>
                  <a:gd name="T68" fmla="*/ 30 w 43"/>
                  <a:gd name="T69" fmla="*/ 6 h 45"/>
                  <a:gd name="T70" fmla="*/ 35 w 43"/>
                  <a:gd name="T71" fmla="*/ 9 h 45"/>
                  <a:gd name="T72" fmla="*/ 40 w 43"/>
                  <a:gd name="T73" fmla="*/ 16 h 45"/>
                  <a:gd name="T74" fmla="*/ 40 w 43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5"/>
                  <a:gd name="T116" fmla="*/ 43 w 43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5">
                    <a:moveTo>
                      <a:pt x="42" y="14"/>
                    </a:moveTo>
                    <a:lnTo>
                      <a:pt x="38" y="9"/>
                    </a:lnTo>
                    <a:lnTo>
                      <a:pt x="35" y="4"/>
                    </a:lnTo>
                    <a:lnTo>
                      <a:pt x="28" y="2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11" y="4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0" y="23"/>
                    </a:lnTo>
                    <a:lnTo>
                      <a:pt x="2" y="31"/>
                    </a:lnTo>
                    <a:lnTo>
                      <a:pt x="5" y="37"/>
                    </a:lnTo>
                    <a:lnTo>
                      <a:pt x="9" y="42"/>
                    </a:lnTo>
                    <a:lnTo>
                      <a:pt x="16" y="44"/>
                    </a:lnTo>
                    <a:lnTo>
                      <a:pt x="23" y="45"/>
                    </a:lnTo>
                    <a:lnTo>
                      <a:pt x="28" y="44"/>
                    </a:lnTo>
                    <a:lnTo>
                      <a:pt x="35" y="42"/>
                    </a:lnTo>
                    <a:lnTo>
                      <a:pt x="40" y="37"/>
                    </a:lnTo>
                    <a:lnTo>
                      <a:pt x="42" y="31"/>
                    </a:lnTo>
                    <a:lnTo>
                      <a:pt x="43" y="23"/>
                    </a:lnTo>
                    <a:lnTo>
                      <a:pt x="42" y="14"/>
                    </a:lnTo>
                    <a:close/>
                    <a:moveTo>
                      <a:pt x="40" y="23"/>
                    </a:moveTo>
                    <a:lnTo>
                      <a:pt x="40" y="30"/>
                    </a:lnTo>
                    <a:lnTo>
                      <a:pt x="35" y="37"/>
                    </a:lnTo>
                    <a:lnTo>
                      <a:pt x="30" y="40"/>
                    </a:lnTo>
                    <a:lnTo>
                      <a:pt x="23" y="42"/>
                    </a:lnTo>
                    <a:lnTo>
                      <a:pt x="14" y="40"/>
                    </a:lnTo>
                    <a:lnTo>
                      <a:pt x="9" y="37"/>
                    </a:lnTo>
                    <a:lnTo>
                      <a:pt x="5" y="30"/>
                    </a:lnTo>
                    <a:lnTo>
                      <a:pt x="4" y="23"/>
                    </a:lnTo>
                    <a:lnTo>
                      <a:pt x="5" y="16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23" y="4"/>
                    </a:lnTo>
                    <a:lnTo>
                      <a:pt x="30" y="6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1" name="Freeform 424"/>
              <p:cNvSpPr>
                <a:spLocks noEditPoints="1"/>
              </p:cNvSpPr>
              <p:nvPr/>
            </p:nvSpPr>
            <p:spPr bwMode="auto">
              <a:xfrm>
                <a:off x="1646" y="2624"/>
                <a:ext cx="40" cy="42"/>
              </a:xfrm>
              <a:custGeom>
                <a:avLst/>
                <a:gdLst>
                  <a:gd name="T0" fmla="*/ 40 w 40"/>
                  <a:gd name="T1" fmla="*/ 21 h 42"/>
                  <a:gd name="T2" fmla="*/ 38 w 40"/>
                  <a:gd name="T3" fmla="*/ 12 h 42"/>
                  <a:gd name="T4" fmla="*/ 34 w 40"/>
                  <a:gd name="T5" fmla="*/ 7 h 42"/>
                  <a:gd name="T6" fmla="*/ 28 w 40"/>
                  <a:gd name="T7" fmla="*/ 2 h 42"/>
                  <a:gd name="T8" fmla="*/ 21 w 40"/>
                  <a:gd name="T9" fmla="*/ 0 h 42"/>
                  <a:gd name="T10" fmla="*/ 12 w 40"/>
                  <a:gd name="T11" fmla="*/ 2 h 42"/>
                  <a:gd name="T12" fmla="*/ 5 w 40"/>
                  <a:gd name="T13" fmla="*/ 7 h 42"/>
                  <a:gd name="T14" fmla="*/ 2 w 40"/>
                  <a:gd name="T15" fmla="*/ 12 h 42"/>
                  <a:gd name="T16" fmla="*/ 0 w 40"/>
                  <a:gd name="T17" fmla="*/ 21 h 42"/>
                  <a:gd name="T18" fmla="*/ 2 w 40"/>
                  <a:gd name="T19" fmla="*/ 29 h 42"/>
                  <a:gd name="T20" fmla="*/ 5 w 40"/>
                  <a:gd name="T21" fmla="*/ 35 h 42"/>
                  <a:gd name="T22" fmla="*/ 12 w 40"/>
                  <a:gd name="T23" fmla="*/ 40 h 42"/>
                  <a:gd name="T24" fmla="*/ 21 w 40"/>
                  <a:gd name="T25" fmla="*/ 42 h 42"/>
                  <a:gd name="T26" fmla="*/ 28 w 40"/>
                  <a:gd name="T27" fmla="*/ 40 h 42"/>
                  <a:gd name="T28" fmla="*/ 34 w 40"/>
                  <a:gd name="T29" fmla="*/ 35 h 42"/>
                  <a:gd name="T30" fmla="*/ 38 w 40"/>
                  <a:gd name="T31" fmla="*/ 29 h 42"/>
                  <a:gd name="T32" fmla="*/ 40 w 40"/>
                  <a:gd name="T33" fmla="*/ 21 h 42"/>
                  <a:gd name="T34" fmla="*/ 36 w 40"/>
                  <a:gd name="T35" fmla="*/ 21 h 42"/>
                  <a:gd name="T36" fmla="*/ 36 w 40"/>
                  <a:gd name="T37" fmla="*/ 28 h 42"/>
                  <a:gd name="T38" fmla="*/ 33 w 40"/>
                  <a:gd name="T39" fmla="*/ 33 h 42"/>
                  <a:gd name="T40" fmla="*/ 26 w 40"/>
                  <a:gd name="T41" fmla="*/ 36 h 42"/>
                  <a:gd name="T42" fmla="*/ 21 w 40"/>
                  <a:gd name="T43" fmla="*/ 38 h 42"/>
                  <a:gd name="T44" fmla="*/ 14 w 40"/>
                  <a:gd name="T45" fmla="*/ 36 h 42"/>
                  <a:gd name="T46" fmla="*/ 9 w 40"/>
                  <a:gd name="T47" fmla="*/ 33 h 42"/>
                  <a:gd name="T48" fmla="*/ 3 w 40"/>
                  <a:gd name="T49" fmla="*/ 28 h 42"/>
                  <a:gd name="T50" fmla="*/ 3 w 40"/>
                  <a:gd name="T51" fmla="*/ 21 h 42"/>
                  <a:gd name="T52" fmla="*/ 3 w 40"/>
                  <a:gd name="T53" fmla="*/ 14 h 42"/>
                  <a:gd name="T54" fmla="*/ 9 w 40"/>
                  <a:gd name="T55" fmla="*/ 9 h 42"/>
                  <a:gd name="T56" fmla="*/ 14 w 40"/>
                  <a:gd name="T57" fmla="*/ 5 h 42"/>
                  <a:gd name="T58" fmla="*/ 21 w 40"/>
                  <a:gd name="T59" fmla="*/ 4 h 42"/>
                  <a:gd name="T60" fmla="*/ 26 w 40"/>
                  <a:gd name="T61" fmla="*/ 5 h 42"/>
                  <a:gd name="T62" fmla="*/ 33 w 40"/>
                  <a:gd name="T63" fmla="*/ 9 h 42"/>
                  <a:gd name="T64" fmla="*/ 36 w 40"/>
                  <a:gd name="T65" fmla="*/ 14 h 42"/>
                  <a:gd name="T66" fmla="*/ 36 w 40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2"/>
                  <a:gd name="T104" fmla="*/ 40 w 40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2">
                    <a:moveTo>
                      <a:pt x="40" y="21"/>
                    </a:moveTo>
                    <a:lnTo>
                      <a:pt x="38" y="12"/>
                    </a:lnTo>
                    <a:lnTo>
                      <a:pt x="34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2"/>
                    </a:lnTo>
                    <a:lnTo>
                      <a:pt x="28" y="40"/>
                    </a:lnTo>
                    <a:lnTo>
                      <a:pt x="34" y="35"/>
                    </a:lnTo>
                    <a:lnTo>
                      <a:pt x="38" y="29"/>
                    </a:lnTo>
                    <a:lnTo>
                      <a:pt x="40" y="21"/>
                    </a:lnTo>
                    <a:close/>
                    <a:moveTo>
                      <a:pt x="36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3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2" name="Freeform 425"/>
              <p:cNvSpPr>
                <a:spLocks noEditPoints="1"/>
              </p:cNvSpPr>
              <p:nvPr/>
            </p:nvSpPr>
            <p:spPr bwMode="auto">
              <a:xfrm>
                <a:off x="1648" y="2626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2 h 38"/>
                  <a:gd name="T8" fmla="*/ 19 w 36"/>
                  <a:gd name="T9" fmla="*/ 0 h 38"/>
                  <a:gd name="T10" fmla="*/ 10 w 36"/>
                  <a:gd name="T11" fmla="*/ 2 h 38"/>
                  <a:gd name="T12" fmla="*/ 5 w 36"/>
                  <a:gd name="T13" fmla="*/ 5 h 38"/>
                  <a:gd name="T14" fmla="*/ 1 w 36"/>
                  <a:gd name="T15" fmla="*/ 12 h 38"/>
                  <a:gd name="T16" fmla="*/ 0 w 36"/>
                  <a:gd name="T17" fmla="*/ 19 h 38"/>
                  <a:gd name="T18" fmla="*/ 1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2 w 36"/>
                  <a:gd name="T35" fmla="*/ 19 h 38"/>
                  <a:gd name="T36" fmla="*/ 32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4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2 w 36"/>
                  <a:gd name="T65" fmla="*/ 14 h 38"/>
                  <a:gd name="T66" fmla="*/ 32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2" y="19"/>
                    </a:moveTo>
                    <a:lnTo>
                      <a:pt x="32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2" y="14"/>
                    </a:lnTo>
                    <a:lnTo>
                      <a:pt x="32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3" name="Freeform 426"/>
              <p:cNvSpPr>
                <a:spLocks noEditPoints="1"/>
              </p:cNvSpPr>
              <p:nvPr/>
            </p:nvSpPr>
            <p:spPr bwMode="auto">
              <a:xfrm>
                <a:off x="1649" y="2628"/>
                <a:ext cx="33" cy="34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0 h 34"/>
                  <a:gd name="T4" fmla="*/ 30 w 33"/>
                  <a:gd name="T5" fmla="*/ 5 h 34"/>
                  <a:gd name="T6" fmla="*/ 23 w 33"/>
                  <a:gd name="T7" fmla="*/ 1 h 34"/>
                  <a:gd name="T8" fmla="*/ 18 w 33"/>
                  <a:gd name="T9" fmla="*/ 0 h 34"/>
                  <a:gd name="T10" fmla="*/ 11 w 33"/>
                  <a:gd name="T11" fmla="*/ 1 h 34"/>
                  <a:gd name="T12" fmla="*/ 6 w 33"/>
                  <a:gd name="T13" fmla="*/ 5 h 34"/>
                  <a:gd name="T14" fmla="*/ 0 w 33"/>
                  <a:gd name="T15" fmla="*/ 10 h 34"/>
                  <a:gd name="T16" fmla="*/ 0 w 33"/>
                  <a:gd name="T17" fmla="*/ 17 h 34"/>
                  <a:gd name="T18" fmla="*/ 0 w 33"/>
                  <a:gd name="T19" fmla="*/ 24 h 34"/>
                  <a:gd name="T20" fmla="*/ 6 w 33"/>
                  <a:gd name="T21" fmla="*/ 29 h 34"/>
                  <a:gd name="T22" fmla="*/ 11 w 33"/>
                  <a:gd name="T23" fmla="*/ 32 h 34"/>
                  <a:gd name="T24" fmla="*/ 18 w 33"/>
                  <a:gd name="T25" fmla="*/ 34 h 34"/>
                  <a:gd name="T26" fmla="*/ 23 w 33"/>
                  <a:gd name="T27" fmla="*/ 32 h 34"/>
                  <a:gd name="T28" fmla="*/ 30 w 33"/>
                  <a:gd name="T29" fmla="*/ 29 h 34"/>
                  <a:gd name="T30" fmla="*/ 33 w 33"/>
                  <a:gd name="T31" fmla="*/ 24 h 34"/>
                  <a:gd name="T32" fmla="*/ 33 w 33"/>
                  <a:gd name="T33" fmla="*/ 17 h 34"/>
                  <a:gd name="T34" fmla="*/ 30 w 33"/>
                  <a:gd name="T35" fmla="*/ 17 h 34"/>
                  <a:gd name="T36" fmla="*/ 30 w 33"/>
                  <a:gd name="T37" fmla="*/ 22 h 34"/>
                  <a:gd name="T38" fmla="*/ 26 w 33"/>
                  <a:gd name="T39" fmla="*/ 27 h 34"/>
                  <a:gd name="T40" fmla="*/ 23 w 33"/>
                  <a:gd name="T41" fmla="*/ 29 h 34"/>
                  <a:gd name="T42" fmla="*/ 18 w 33"/>
                  <a:gd name="T43" fmla="*/ 31 h 34"/>
                  <a:gd name="T44" fmla="*/ 11 w 33"/>
                  <a:gd name="T45" fmla="*/ 29 h 34"/>
                  <a:gd name="T46" fmla="*/ 7 w 33"/>
                  <a:gd name="T47" fmla="*/ 27 h 34"/>
                  <a:gd name="T48" fmla="*/ 4 w 33"/>
                  <a:gd name="T49" fmla="*/ 22 h 34"/>
                  <a:gd name="T50" fmla="*/ 4 w 33"/>
                  <a:gd name="T51" fmla="*/ 17 h 34"/>
                  <a:gd name="T52" fmla="*/ 4 w 33"/>
                  <a:gd name="T53" fmla="*/ 12 h 34"/>
                  <a:gd name="T54" fmla="*/ 7 w 33"/>
                  <a:gd name="T55" fmla="*/ 6 h 34"/>
                  <a:gd name="T56" fmla="*/ 11 w 33"/>
                  <a:gd name="T57" fmla="*/ 5 h 34"/>
                  <a:gd name="T58" fmla="*/ 18 w 33"/>
                  <a:gd name="T59" fmla="*/ 3 h 34"/>
                  <a:gd name="T60" fmla="*/ 23 w 33"/>
                  <a:gd name="T61" fmla="*/ 5 h 34"/>
                  <a:gd name="T62" fmla="*/ 26 w 33"/>
                  <a:gd name="T63" fmla="*/ 6 h 34"/>
                  <a:gd name="T64" fmla="*/ 30 w 33"/>
                  <a:gd name="T65" fmla="*/ 12 h 34"/>
                  <a:gd name="T66" fmla="*/ 30 w 33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3"/>
                  <a:gd name="T103" fmla="*/ 0 h 34"/>
                  <a:gd name="T104" fmla="*/ 33 w 33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3" h="34">
                    <a:moveTo>
                      <a:pt x="33" y="17"/>
                    </a:moveTo>
                    <a:lnTo>
                      <a:pt x="33" y="10"/>
                    </a:lnTo>
                    <a:lnTo>
                      <a:pt x="30" y="5"/>
                    </a:lnTo>
                    <a:lnTo>
                      <a:pt x="23" y="1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6" y="5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6" y="29"/>
                    </a:lnTo>
                    <a:lnTo>
                      <a:pt x="11" y="32"/>
                    </a:lnTo>
                    <a:lnTo>
                      <a:pt x="18" y="34"/>
                    </a:lnTo>
                    <a:lnTo>
                      <a:pt x="23" y="32"/>
                    </a:lnTo>
                    <a:lnTo>
                      <a:pt x="30" y="29"/>
                    </a:lnTo>
                    <a:lnTo>
                      <a:pt x="33" y="24"/>
                    </a:lnTo>
                    <a:lnTo>
                      <a:pt x="33" y="17"/>
                    </a:lnTo>
                    <a:close/>
                    <a:moveTo>
                      <a:pt x="30" y="17"/>
                    </a:moveTo>
                    <a:lnTo>
                      <a:pt x="30" y="22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18" y="31"/>
                    </a:lnTo>
                    <a:lnTo>
                      <a:pt x="11" y="29"/>
                    </a:lnTo>
                    <a:lnTo>
                      <a:pt x="7" y="27"/>
                    </a:lnTo>
                    <a:lnTo>
                      <a:pt x="4" y="22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7" y="6"/>
                    </a:lnTo>
                    <a:lnTo>
                      <a:pt x="11" y="5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6" y="6"/>
                    </a:lnTo>
                    <a:lnTo>
                      <a:pt x="30" y="12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4" name="Freeform 427"/>
              <p:cNvSpPr>
                <a:spLocks noEditPoints="1"/>
              </p:cNvSpPr>
              <p:nvPr/>
            </p:nvSpPr>
            <p:spPr bwMode="auto">
              <a:xfrm>
                <a:off x="1651" y="2629"/>
                <a:ext cx="29" cy="31"/>
              </a:xfrm>
              <a:custGeom>
                <a:avLst/>
                <a:gdLst>
                  <a:gd name="T0" fmla="*/ 29 w 29"/>
                  <a:gd name="T1" fmla="*/ 16 h 31"/>
                  <a:gd name="T2" fmla="*/ 29 w 29"/>
                  <a:gd name="T3" fmla="*/ 11 h 31"/>
                  <a:gd name="T4" fmla="*/ 26 w 29"/>
                  <a:gd name="T5" fmla="*/ 5 h 31"/>
                  <a:gd name="T6" fmla="*/ 21 w 29"/>
                  <a:gd name="T7" fmla="*/ 2 h 31"/>
                  <a:gd name="T8" fmla="*/ 16 w 29"/>
                  <a:gd name="T9" fmla="*/ 0 h 31"/>
                  <a:gd name="T10" fmla="*/ 9 w 29"/>
                  <a:gd name="T11" fmla="*/ 2 h 31"/>
                  <a:gd name="T12" fmla="*/ 4 w 29"/>
                  <a:gd name="T13" fmla="*/ 5 h 31"/>
                  <a:gd name="T14" fmla="*/ 0 w 29"/>
                  <a:gd name="T15" fmla="*/ 11 h 31"/>
                  <a:gd name="T16" fmla="*/ 0 w 29"/>
                  <a:gd name="T17" fmla="*/ 16 h 31"/>
                  <a:gd name="T18" fmla="*/ 0 w 29"/>
                  <a:gd name="T19" fmla="*/ 21 h 31"/>
                  <a:gd name="T20" fmla="*/ 4 w 29"/>
                  <a:gd name="T21" fmla="*/ 26 h 31"/>
                  <a:gd name="T22" fmla="*/ 9 w 29"/>
                  <a:gd name="T23" fmla="*/ 30 h 31"/>
                  <a:gd name="T24" fmla="*/ 16 w 29"/>
                  <a:gd name="T25" fmla="*/ 31 h 31"/>
                  <a:gd name="T26" fmla="*/ 21 w 29"/>
                  <a:gd name="T27" fmla="*/ 30 h 31"/>
                  <a:gd name="T28" fmla="*/ 26 w 29"/>
                  <a:gd name="T29" fmla="*/ 26 h 31"/>
                  <a:gd name="T30" fmla="*/ 29 w 29"/>
                  <a:gd name="T31" fmla="*/ 21 h 31"/>
                  <a:gd name="T32" fmla="*/ 29 w 29"/>
                  <a:gd name="T33" fmla="*/ 16 h 31"/>
                  <a:gd name="T34" fmla="*/ 26 w 29"/>
                  <a:gd name="T35" fmla="*/ 16 h 31"/>
                  <a:gd name="T36" fmla="*/ 26 w 29"/>
                  <a:gd name="T37" fmla="*/ 21 h 31"/>
                  <a:gd name="T38" fmla="*/ 23 w 29"/>
                  <a:gd name="T39" fmla="*/ 24 h 31"/>
                  <a:gd name="T40" fmla="*/ 19 w 29"/>
                  <a:gd name="T41" fmla="*/ 26 h 31"/>
                  <a:gd name="T42" fmla="*/ 16 w 29"/>
                  <a:gd name="T43" fmla="*/ 28 h 31"/>
                  <a:gd name="T44" fmla="*/ 10 w 29"/>
                  <a:gd name="T45" fmla="*/ 26 h 31"/>
                  <a:gd name="T46" fmla="*/ 7 w 29"/>
                  <a:gd name="T47" fmla="*/ 24 h 31"/>
                  <a:gd name="T48" fmla="*/ 4 w 29"/>
                  <a:gd name="T49" fmla="*/ 21 h 31"/>
                  <a:gd name="T50" fmla="*/ 4 w 29"/>
                  <a:gd name="T51" fmla="*/ 16 h 31"/>
                  <a:gd name="T52" fmla="*/ 4 w 29"/>
                  <a:gd name="T53" fmla="*/ 11 h 31"/>
                  <a:gd name="T54" fmla="*/ 7 w 29"/>
                  <a:gd name="T55" fmla="*/ 7 h 31"/>
                  <a:gd name="T56" fmla="*/ 10 w 29"/>
                  <a:gd name="T57" fmla="*/ 5 h 31"/>
                  <a:gd name="T58" fmla="*/ 16 w 29"/>
                  <a:gd name="T59" fmla="*/ 4 h 31"/>
                  <a:gd name="T60" fmla="*/ 19 w 29"/>
                  <a:gd name="T61" fmla="*/ 5 h 31"/>
                  <a:gd name="T62" fmla="*/ 23 w 29"/>
                  <a:gd name="T63" fmla="*/ 7 h 31"/>
                  <a:gd name="T64" fmla="*/ 26 w 29"/>
                  <a:gd name="T65" fmla="*/ 11 h 31"/>
                  <a:gd name="T66" fmla="*/ 26 w 29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9"/>
                  <a:gd name="T103" fmla="*/ 0 h 31"/>
                  <a:gd name="T104" fmla="*/ 29 w 29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9" h="31">
                    <a:moveTo>
                      <a:pt x="29" y="16"/>
                    </a:moveTo>
                    <a:lnTo>
                      <a:pt x="29" y="1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29" y="16"/>
                    </a:lnTo>
                    <a:close/>
                    <a:moveTo>
                      <a:pt x="26" y="16"/>
                    </a:moveTo>
                    <a:lnTo>
                      <a:pt x="26" y="21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3" y="7"/>
                    </a:lnTo>
                    <a:lnTo>
                      <a:pt x="26" y="11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5" name="Freeform 428"/>
              <p:cNvSpPr>
                <a:spLocks noEditPoints="1"/>
              </p:cNvSpPr>
              <p:nvPr/>
            </p:nvSpPr>
            <p:spPr bwMode="auto">
              <a:xfrm>
                <a:off x="1653" y="2631"/>
                <a:ext cx="26" cy="28"/>
              </a:xfrm>
              <a:custGeom>
                <a:avLst/>
                <a:gdLst>
                  <a:gd name="T0" fmla="*/ 26 w 26"/>
                  <a:gd name="T1" fmla="*/ 14 h 28"/>
                  <a:gd name="T2" fmla="*/ 26 w 26"/>
                  <a:gd name="T3" fmla="*/ 9 h 28"/>
                  <a:gd name="T4" fmla="*/ 22 w 26"/>
                  <a:gd name="T5" fmla="*/ 3 h 28"/>
                  <a:gd name="T6" fmla="*/ 19 w 26"/>
                  <a:gd name="T7" fmla="*/ 2 h 28"/>
                  <a:gd name="T8" fmla="*/ 14 w 26"/>
                  <a:gd name="T9" fmla="*/ 0 h 28"/>
                  <a:gd name="T10" fmla="*/ 7 w 26"/>
                  <a:gd name="T11" fmla="*/ 2 h 28"/>
                  <a:gd name="T12" fmla="*/ 3 w 26"/>
                  <a:gd name="T13" fmla="*/ 3 h 28"/>
                  <a:gd name="T14" fmla="*/ 0 w 26"/>
                  <a:gd name="T15" fmla="*/ 9 h 28"/>
                  <a:gd name="T16" fmla="*/ 0 w 26"/>
                  <a:gd name="T17" fmla="*/ 14 h 28"/>
                  <a:gd name="T18" fmla="*/ 0 w 26"/>
                  <a:gd name="T19" fmla="*/ 19 h 28"/>
                  <a:gd name="T20" fmla="*/ 3 w 26"/>
                  <a:gd name="T21" fmla="*/ 24 h 28"/>
                  <a:gd name="T22" fmla="*/ 7 w 26"/>
                  <a:gd name="T23" fmla="*/ 26 h 28"/>
                  <a:gd name="T24" fmla="*/ 14 w 26"/>
                  <a:gd name="T25" fmla="*/ 28 h 28"/>
                  <a:gd name="T26" fmla="*/ 19 w 26"/>
                  <a:gd name="T27" fmla="*/ 26 h 28"/>
                  <a:gd name="T28" fmla="*/ 22 w 26"/>
                  <a:gd name="T29" fmla="*/ 24 h 28"/>
                  <a:gd name="T30" fmla="*/ 26 w 26"/>
                  <a:gd name="T31" fmla="*/ 19 h 28"/>
                  <a:gd name="T32" fmla="*/ 26 w 26"/>
                  <a:gd name="T33" fmla="*/ 14 h 28"/>
                  <a:gd name="T34" fmla="*/ 22 w 26"/>
                  <a:gd name="T35" fmla="*/ 14 h 28"/>
                  <a:gd name="T36" fmla="*/ 22 w 26"/>
                  <a:gd name="T37" fmla="*/ 17 h 28"/>
                  <a:gd name="T38" fmla="*/ 21 w 26"/>
                  <a:gd name="T39" fmla="*/ 21 h 28"/>
                  <a:gd name="T40" fmla="*/ 17 w 26"/>
                  <a:gd name="T41" fmla="*/ 22 h 28"/>
                  <a:gd name="T42" fmla="*/ 14 w 26"/>
                  <a:gd name="T43" fmla="*/ 24 h 28"/>
                  <a:gd name="T44" fmla="*/ 8 w 26"/>
                  <a:gd name="T45" fmla="*/ 22 h 28"/>
                  <a:gd name="T46" fmla="*/ 5 w 26"/>
                  <a:gd name="T47" fmla="*/ 21 h 28"/>
                  <a:gd name="T48" fmla="*/ 3 w 26"/>
                  <a:gd name="T49" fmla="*/ 17 h 28"/>
                  <a:gd name="T50" fmla="*/ 3 w 26"/>
                  <a:gd name="T51" fmla="*/ 14 h 28"/>
                  <a:gd name="T52" fmla="*/ 3 w 26"/>
                  <a:gd name="T53" fmla="*/ 10 h 28"/>
                  <a:gd name="T54" fmla="*/ 5 w 26"/>
                  <a:gd name="T55" fmla="*/ 7 h 28"/>
                  <a:gd name="T56" fmla="*/ 8 w 26"/>
                  <a:gd name="T57" fmla="*/ 5 h 28"/>
                  <a:gd name="T58" fmla="*/ 14 w 26"/>
                  <a:gd name="T59" fmla="*/ 3 h 28"/>
                  <a:gd name="T60" fmla="*/ 17 w 26"/>
                  <a:gd name="T61" fmla="*/ 5 h 28"/>
                  <a:gd name="T62" fmla="*/ 21 w 26"/>
                  <a:gd name="T63" fmla="*/ 7 h 28"/>
                  <a:gd name="T64" fmla="*/ 22 w 26"/>
                  <a:gd name="T65" fmla="*/ 10 h 28"/>
                  <a:gd name="T66" fmla="*/ 22 w 26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26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4"/>
                    </a:lnTo>
                    <a:lnTo>
                      <a:pt x="7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4"/>
                    </a:lnTo>
                    <a:lnTo>
                      <a:pt x="26" y="19"/>
                    </a:lnTo>
                    <a:lnTo>
                      <a:pt x="26" y="14"/>
                    </a:lnTo>
                    <a:close/>
                    <a:moveTo>
                      <a:pt x="22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8" y="22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2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6" name="Freeform 429"/>
              <p:cNvSpPr>
                <a:spLocks noEditPoints="1"/>
              </p:cNvSpPr>
              <p:nvPr/>
            </p:nvSpPr>
            <p:spPr bwMode="auto">
              <a:xfrm>
                <a:off x="1655" y="2633"/>
                <a:ext cx="22" cy="24"/>
              </a:xfrm>
              <a:custGeom>
                <a:avLst/>
                <a:gdLst>
                  <a:gd name="T0" fmla="*/ 22 w 22"/>
                  <a:gd name="T1" fmla="*/ 12 h 24"/>
                  <a:gd name="T2" fmla="*/ 22 w 22"/>
                  <a:gd name="T3" fmla="*/ 7 h 24"/>
                  <a:gd name="T4" fmla="*/ 19 w 22"/>
                  <a:gd name="T5" fmla="*/ 3 h 24"/>
                  <a:gd name="T6" fmla="*/ 15 w 22"/>
                  <a:gd name="T7" fmla="*/ 1 h 24"/>
                  <a:gd name="T8" fmla="*/ 12 w 22"/>
                  <a:gd name="T9" fmla="*/ 0 h 24"/>
                  <a:gd name="T10" fmla="*/ 6 w 22"/>
                  <a:gd name="T11" fmla="*/ 1 h 24"/>
                  <a:gd name="T12" fmla="*/ 3 w 22"/>
                  <a:gd name="T13" fmla="*/ 3 h 24"/>
                  <a:gd name="T14" fmla="*/ 0 w 22"/>
                  <a:gd name="T15" fmla="*/ 7 h 24"/>
                  <a:gd name="T16" fmla="*/ 0 w 22"/>
                  <a:gd name="T17" fmla="*/ 12 h 24"/>
                  <a:gd name="T18" fmla="*/ 0 w 22"/>
                  <a:gd name="T19" fmla="*/ 17 h 24"/>
                  <a:gd name="T20" fmla="*/ 3 w 22"/>
                  <a:gd name="T21" fmla="*/ 20 h 24"/>
                  <a:gd name="T22" fmla="*/ 6 w 22"/>
                  <a:gd name="T23" fmla="*/ 22 h 24"/>
                  <a:gd name="T24" fmla="*/ 12 w 22"/>
                  <a:gd name="T25" fmla="*/ 24 h 24"/>
                  <a:gd name="T26" fmla="*/ 15 w 22"/>
                  <a:gd name="T27" fmla="*/ 22 h 24"/>
                  <a:gd name="T28" fmla="*/ 19 w 22"/>
                  <a:gd name="T29" fmla="*/ 20 h 24"/>
                  <a:gd name="T30" fmla="*/ 22 w 22"/>
                  <a:gd name="T31" fmla="*/ 17 h 24"/>
                  <a:gd name="T32" fmla="*/ 22 w 22"/>
                  <a:gd name="T33" fmla="*/ 12 h 24"/>
                  <a:gd name="T34" fmla="*/ 19 w 22"/>
                  <a:gd name="T35" fmla="*/ 12 h 24"/>
                  <a:gd name="T36" fmla="*/ 19 w 22"/>
                  <a:gd name="T37" fmla="*/ 15 h 24"/>
                  <a:gd name="T38" fmla="*/ 17 w 22"/>
                  <a:gd name="T39" fmla="*/ 17 h 24"/>
                  <a:gd name="T40" fmla="*/ 13 w 22"/>
                  <a:gd name="T41" fmla="*/ 20 h 24"/>
                  <a:gd name="T42" fmla="*/ 12 w 22"/>
                  <a:gd name="T43" fmla="*/ 20 h 24"/>
                  <a:gd name="T44" fmla="*/ 8 w 22"/>
                  <a:gd name="T45" fmla="*/ 20 h 24"/>
                  <a:gd name="T46" fmla="*/ 5 w 22"/>
                  <a:gd name="T47" fmla="*/ 17 h 24"/>
                  <a:gd name="T48" fmla="*/ 3 w 22"/>
                  <a:gd name="T49" fmla="*/ 15 h 24"/>
                  <a:gd name="T50" fmla="*/ 3 w 22"/>
                  <a:gd name="T51" fmla="*/ 12 h 24"/>
                  <a:gd name="T52" fmla="*/ 3 w 22"/>
                  <a:gd name="T53" fmla="*/ 8 h 24"/>
                  <a:gd name="T54" fmla="*/ 5 w 22"/>
                  <a:gd name="T55" fmla="*/ 7 h 24"/>
                  <a:gd name="T56" fmla="*/ 8 w 22"/>
                  <a:gd name="T57" fmla="*/ 3 h 24"/>
                  <a:gd name="T58" fmla="*/ 12 w 22"/>
                  <a:gd name="T59" fmla="*/ 3 h 24"/>
                  <a:gd name="T60" fmla="*/ 13 w 22"/>
                  <a:gd name="T61" fmla="*/ 3 h 24"/>
                  <a:gd name="T62" fmla="*/ 17 w 22"/>
                  <a:gd name="T63" fmla="*/ 7 h 24"/>
                  <a:gd name="T64" fmla="*/ 19 w 22"/>
                  <a:gd name="T65" fmla="*/ 8 h 24"/>
                  <a:gd name="T66" fmla="*/ 19 w 22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"/>
                  <a:gd name="T103" fmla="*/ 0 h 24"/>
                  <a:gd name="T104" fmla="*/ 22 w 22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" h="24">
                    <a:moveTo>
                      <a:pt x="22" y="12"/>
                    </a:moveTo>
                    <a:lnTo>
                      <a:pt x="22" y="7"/>
                    </a:lnTo>
                    <a:lnTo>
                      <a:pt x="19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6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19" y="20"/>
                    </a:lnTo>
                    <a:lnTo>
                      <a:pt x="22" y="17"/>
                    </a:lnTo>
                    <a:lnTo>
                      <a:pt x="22" y="12"/>
                    </a:lnTo>
                    <a:close/>
                    <a:moveTo>
                      <a:pt x="19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3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7" name="Freeform 430"/>
              <p:cNvSpPr>
                <a:spLocks noEditPoints="1"/>
              </p:cNvSpPr>
              <p:nvPr/>
            </p:nvSpPr>
            <p:spPr bwMode="auto">
              <a:xfrm>
                <a:off x="1656" y="2634"/>
                <a:ext cx="19" cy="21"/>
              </a:xfrm>
              <a:custGeom>
                <a:avLst/>
                <a:gdLst>
                  <a:gd name="T0" fmla="*/ 19 w 19"/>
                  <a:gd name="T1" fmla="*/ 11 h 21"/>
                  <a:gd name="T2" fmla="*/ 19 w 19"/>
                  <a:gd name="T3" fmla="*/ 7 h 21"/>
                  <a:gd name="T4" fmla="*/ 18 w 19"/>
                  <a:gd name="T5" fmla="*/ 4 h 21"/>
                  <a:gd name="T6" fmla="*/ 14 w 19"/>
                  <a:gd name="T7" fmla="*/ 2 h 21"/>
                  <a:gd name="T8" fmla="*/ 11 w 19"/>
                  <a:gd name="T9" fmla="*/ 0 h 21"/>
                  <a:gd name="T10" fmla="*/ 5 w 19"/>
                  <a:gd name="T11" fmla="*/ 2 h 21"/>
                  <a:gd name="T12" fmla="*/ 2 w 19"/>
                  <a:gd name="T13" fmla="*/ 4 h 21"/>
                  <a:gd name="T14" fmla="*/ 0 w 19"/>
                  <a:gd name="T15" fmla="*/ 7 h 21"/>
                  <a:gd name="T16" fmla="*/ 0 w 19"/>
                  <a:gd name="T17" fmla="*/ 11 h 21"/>
                  <a:gd name="T18" fmla="*/ 0 w 19"/>
                  <a:gd name="T19" fmla="*/ 14 h 21"/>
                  <a:gd name="T20" fmla="*/ 2 w 19"/>
                  <a:gd name="T21" fmla="*/ 18 h 21"/>
                  <a:gd name="T22" fmla="*/ 5 w 19"/>
                  <a:gd name="T23" fmla="*/ 19 h 21"/>
                  <a:gd name="T24" fmla="*/ 11 w 19"/>
                  <a:gd name="T25" fmla="*/ 21 h 21"/>
                  <a:gd name="T26" fmla="*/ 14 w 19"/>
                  <a:gd name="T27" fmla="*/ 19 h 21"/>
                  <a:gd name="T28" fmla="*/ 18 w 19"/>
                  <a:gd name="T29" fmla="*/ 18 h 21"/>
                  <a:gd name="T30" fmla="*/ 19 w 19"/>
                  <a:gd name="T31" fmla="*/ 14 h 21"/>
                  <a:gd name="T32" fmla="*/ 19 w 19"/>
                  <a:gd name="T33" fmla="*/ 11 h 21"/>
                  <a:gd name="T34" fmla="*/ 16 w 19"/>
                  <a:gd name="T35" fmla="*/ 11 h 21"/>
                  <a:gd name="T36" fmla="*/ 16 w 19"/>
                  <a:gd name="T37" fmla="*/ 14 h 21"/>
                  <a:gd name="T38" fmla="*/ 14 w 19"/>
                  <a:gd name="T39" fmla="*/ 16 h 21"/>
                  <a:gd name="T40" fmla="*/ 12 w 19"/>
                  <a:gd name="T41" fmla="*/ 18 h 21"/>
                  <a:gd name="T42" fmla="*/ 11 w 19"/>
                  <a:gd name="T43" fmla="*/ 18 h 21"/>
                  <a:gd name="T44" fmla="*/ 7 w 19"/>
                  <a:gd name="T45" fmla="*/ 18 h 21"/>
                  <a:gd name="T46" fmla="*/ 5 w 19"/>
                  <a:gd name="T47" fmla="*/ 16 h 21"/>
                  <a:gd name="T48" fmla="*/ 4 w 19"/>
                  <a:gd name="T49" fmla="*/ 14 h 21"/>
                  <a:gd name="T50" fmla="*/ 4 w 19"/>
                  <a:gd name="T51" fmla="*/ 11 h 21"/>
                  <a:gd name="T52" fmla="*/ 4 w 19"/>
                  <a:gd name="T53" fmla="*/ 7 h 21"/>
                  <a:gd name="T54" fmla="*/ 5 w 19"/>
                  <a:gd name="T55" fmla="*/ 6 h 21"/>
                  <a:gd name="T56" fmla="*/ 7 w 19"/>
                  <a:gd name="T57" fmla="*/ 4 h 21"/>
                  <a:gd name="T58" fmla="*/ 11 w 19"/>
                  <a:gd name="T59" fmla="*/ 4 h 21"/>
                  <a:gd name="T60" fmla="*/ 12 w 19"/>
                  <a:gd name="T61" fmla="*/ 4 h 21"/>
                  <a:gd name="T62" fmla="*/ 14 w 19"/>
                  <a:gd name="T63" fmla="*/ 6 h 21"/>
                  <a:gd name="T64" fmla="*/ 16 w 19"/>
                  <a:gd name="T65" fmla="*/ 7 h 21"/>
                  <a:gd name="T66" fmla="*/ 16 w 19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"/>
                  <a:gd name="T103" fmla="*/ 0 h 21"/>
                  <a:gd name="T104" fmla="*/ 19 w 19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" h="21">
                    <a:moveTo>
                      <a:pt x="19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5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19" y="11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5" y="16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8" name="Freeform 431"/>
              <p:cNvSpPr>
                <a:spLocks noEditPoints="1"/>
              </p:cNvSpPr>
              <p:nvPr/>
            </p:nvSpPr>
            <p:spPr bwMode="auto">
              <a:xfrm>
                <a:off x="1658" y="2636"/>
                <a:ext cx="16" cy="17"/>
              </a:xfrm>
              <a:custGeom>
                <a:avLst/>
                <a:gdLst>
                  <a:gd name="T0" fmla="*/ 16 w 16"/>
                  <a:gd name="T1" fmla="*/ 9 h 17"/>
                  <a:gd name="T2" fmla="*/ 16 w 16"/>
                  <a:gd name="T3" fmla="*/ 5 h 17"/>
                  <a:gd name="T4" fmla="*/ 14 w 16"/>
                  <a:gd name="T5" fmla="*/ 4 h 17"/>
                  <a:gd name="T6" fmla="*/ 10 w 16"/>
                  <a:gd name="T7" fmla="*/ 0 h 17"/>
                  <a:gd name="T8" fmla="*/ 9 w 16"/>
                  <a:gd name="T9" fmla="*/ 0 h 17"/>
                  <a:gd name="T10" fmla="*/ 5 w 16"/>
                  <a:gd name="T11" fmla="*/ 0 h 17"/>
                  <a:gd name="T12" fmla="*/ 2 w 16"/>
                  <a:gd name="T13" fmla="*/ 4 h 17"/>
                  <a:gd name="T14" fmla="*/ 0 w 16"/>
                  <a:gd name="T15" fmla="*/ 5 h 17"/>
                  <a:gd name="T16" fmla="*/ 0 w 16"/>
                  <a:gd name="T17" fmla="*/ 9 h 17"/>
                  <a:gd name="T18" fmla="*/ 0 w 16"/>
                  <a:gd name="T19" fmla="*/ 12 h 17"/>
                  <a:gd name="T20" fmla="*/ 2 w 16"/>
                  <a:gd name="T21" fmla="*/ 14 h 17"/>
                  <a:gd name="T22" fmla="*/ 5 w 16"/>
                  <a:gd name="T23" fmla="*/ 17 h 17"/>
                  <a:gd name="T24" fmla="*/ 9 w 16"/>
                  <a:gd name="T25" fmla="*/ 17 h 17"/>
                  <a:gd name="T26" fmla="*/ 10 w 16"/>
                  <a:gd name="T27" fmla="*/ 17 h 17"/>
                  <a:gd name="T28" fmla="*/ 14 w 16"/>
                  <a:gd name="T29" fmla="*/ 14 h 17"/>
                  <a:gd name="T30" fmla="*/ 16 w 16"/>
                  <a:gd name="T31" fmla="*/ 12 h 17"/>
                  <a:gd name="T32" fmla="*/ 16 w 16"/>
                  <a:gd name="T33" fmla="*/ 9 h 17"/>
                  <a:gd name="T34" fmla="*/ 12 w 16"/>
                  <a:gd name="T35" fmla="*/ 9 h 17"/>
                  <a:gd name="T36" fmla="*/ 12 w 16"/>
                  <a:gd name="T37" fmla="*/ 12 h 17"/>
                  <a:gd name="T38" fmla="*/ 9 w 16"/>
                  <a:gd name="T39" fmla="*/ 14 h 17"/>
                  <a:gd name="T40" fmla="*/ 3 w 16"/>
                  <a:gd name="T41" fmla="*/ 12 h 17"/>
                  <a:gd name="T42" fmla="*/ 3 w 16"/>
                  <a:gd name="T43" fmla="*/ 9 h 17"/>
                  <a:gd name="T44" fmla="*/ 3 w 16"/>
                  <a:gd name="T45" fmla="*/ 5 h 17"/>
                  <a:gd name="T46" fmla="*/ 9 w 16"/>
                  <a:gd name="T47" fmla="*/ 4 h 17"/>
                  <a:gd name="T48" fmla="*/ 12 w 16"/>
                  <a:gd name="T49" fmla="*/ 5 h 17"/>
                  <a:gd name="T50" fmla="*/ 12 w 16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17"/>
                  <a:gd name="T80" fmla="*/ 16 w 16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17">
                    <a:moveTo>
                      <a:pt x="16" y="9"/>
                    </a:moveTo>
                    <a:lnTo>
                      <a:pt x="16" y="5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9"/>
                    </a:lnTo>
                    <a:close/>
                    <a:moveTo>
                      <a:pt x="12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9" name="Freeform 432"/>
              <p:cNvSpPr>
                <a:spLocks noEditPoints="1"/>
              </p:cNvSpPr>
              <p:nvPr/>
            </p:nvSpPr>
            <p:spPr bwMode="auto">
              <a:xfrm>
                <a:off x="1660" y="2638"/>
                <a:ext cx="12" cy="14"/>
              </a:xfrm>
              <a:custGeom>
                <a:avLst/>
                <a:gdLst>
                  <a:gd name="T0" fmla="*/ 12 w 12"/>
                  <a:gd name="T1" fmla="*/ 7 h 14"/>
                  <a:gd name="T2" fmla="*/ 12 w 12"/>
                  <a:gd name="T3" fmla="*/ 3 h 14"/>
                  <a:gd name="T4" fmla="*/ 10 w 12"/>
                  <a:gd name="T5" fmla="*/ 2 h 14"/>
                  <a:gd name="T6" fmla="*/ 8 w 12"/>
                  <a:gd name="T7" fmla="*/ 0 h 14"/>
                  <a:gd name="T8" fmla="*/ 7 w 12"/>
                  <a:gd name="T9" fmla="*/ 0 h 14"/>
                  <a:gd name="T10" fmla="*/ 3 w 12"/>
                  <a:gd name="T11" fmla="*/ 0 h 14"/>
                  <a:gd name="T12" fmla="*/ 1 w 12"/>
                  <a:gd name="T13" fmla="*/ 2 h 14"/>
                  <a:gd name="T14" fmla="*/ 0 w 12"/>
                  <a:gd name="T15" fmla="*/ 3 h 14"/>
                  <a:gd name="T16" fmla="*/ 0 w 12"/>
                  <a:gd name="T17" fmla="*/ 7 h 14"/>
                  <a:gd name="T18" fmla="*/ 0 w 12"/>
                  <a:gd name="T19" fmla="*/ 10 h 14"/>
                  <a:gd name="T20" fmla="*/ 1 w 12"/>
                  <a:gd name="T21" fmla="*/ 12 h 14"/>
                  <a:gd name="T22" fmla="*/ 3 w 12"/>
                  <a:gd name="T23" fmla="*/ 14 h 14"/>
                  <a:gd name="T24" fmla="*/ 7 w 12"/>
                  <a:gd name="T25" fmla="*/ 14 h 14"/>
                  <a:gd name="T26" fmla="*/ 8 w 12"/>
                  <a:gd name="T27" fmla="*/ 14 h 14"/>
                  <a:gd name="T28" fmla="*/ 10 w 12"/>
                  <a:gd name="T29" fmla="*/ 12 h 14"/>
                  <a:gd name="T30" fmla="*/ 12 w 12"/>
                  <a:gd name="T31" fmla="*/ 10 h 14"/>
                  <a:gd name="T32" fmla="*/ 12 w 12"/>
                  <a:gd name="T33" fmla="*/ 7 h 14"/>
                  <a:gd name="T34" fmla="*/ 10 w 12"/>
                  <a:gd name="T35" fmla="*/ 7 h 14"/>
                  <a:gd name="T36" fmla="*/ 8 w 12"/>
                  <a:gd name="T37" fmla="*/ 9 h 14"/>
                  <a:gd name="T38" fmla="*/ 7 w 12"/>
                  <a:gd name="T39" fmla="*/ 10 h 14"/>
                  <a:gd name="T40" fmla="*/ 3 w 12"/>
                  <a:gd name="T41" fmla="*/ 9 h 14"/>
                  <a:gd name="T42" fmla="*/ 3 w 12"/>
                  <a:gd name="T43" fmla="*/ 7 h 14"/>
                  <a:gd name="T44" fmla="*/ 3 w 12"/>
                  <a:gd name="T45" fmla="*/ 5 h 14"/>
                  <a:gd name="T46" fmla="*/ 7 w 12"/>
                  <a:gd name="T47" fmla="*/ 3 h 14"/>
                  <a:gd name="T48" fmla="*/ 8 w 12"/>
                  <a:gd name="T49" fmla="*/ 5 h 14"/>
                  <a:gd name="T50" fmla="*/ 10 w 12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2"/>
                  <a:gd name="T79" fmla="*/ 0 h 14"/>
                  <a:gd name="T80" fmla="*/ 12 w 12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2" h="14">
                    <a:moveTo>
                      <a:pt x="12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7"/>
                    </a:lnTo>
                    <a:close/>
                    <a:moveTo>
                      <a:pt x="10" y="7"/>
                    </a:moveTo>
                    <a:lnTo>
                      <a:pt x="8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8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0" name="Freeform 433"/>
              <p:cNvSpPr>
                <a:spLocks/>
              </p:cNvSpPr>
              <p:nvPr/>
            </p:nvSpPr>
            <p:spPr bwMode="auto">
              <a:xfrm>
                <a:off x="1661" y="2640"/>
                <a:ext cx="9" cy="10"/>
              </a:xfrm>
              <a:custGeom>
                <a:avLst/>
                <a:gdLst>
                  <a:gd name="T0" fmla="*/ 9 w 9"/>
                  <a:gd name="T1" fmla="*/ 5 h 10"/>
                  <a:gd name="T2" fmla="*/ 9 w 9"/>
                  <a:gd name="T3" fmla="*/ 1 h 10"/>
                  <a:gd name="T4" fmla="*/ 6 w 9"/>
                  <a:gd name="T5" fmla="*/ 0 h 10"/>
                  <a:gd name="T6" fmla="*/ 0 w 9"/>
                  <a:gd name="T7" fmla="*/ 1 h 10"/>
                  <a:gd name="T8" fmla="*/ 0 w 9"/>
                  <a:gd name="T9" fmla="*/ 5 h 10"/>
                  <a:gd name="T10" fmla="*/ 0 w 9"/>
                  <a:gd name="T11" fmla="*/ 8 h 10"/>
                  <a:gd name="T12" fmla="*/ 6 w 9"/>
                  <a:gd name="T13" fmla="*/ 10 h 10"/>
                  <a:gd name="T14" fmla="*/ 9 w 9"/>
                  <a:gd name="T15" fmla="*/ 8 h 10"/>
                  <a:gd name="T16" fmla="*/ 9 w 9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0"/>
                  <a:gd name="T29" fmla="*/ 9 w 9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0">
                    <a:moveTo>
                      <a:pt x="9" y="5"/>
                    </a:moveTo>
                    <a:lnTo>
                      <a:pt x="9" y="1"/>
                    </a:lnTo>
                    <a:lnTo>
                      <a:pt x="6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1" name="Freeform 434"/>
              <p:cNvSpPr>
                <a:spLocks/>
              </p:cNvSpPr>
              <p:nvPr/>
            </p:nvSpPr>
            <p:spPr bwMode="auto">
              <a:xfrm>
                <a:off x="1663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5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2" name="Freeform 435"/>
              <p:cNvSpPr>
                <a:spLocks/>
              </p:cNvSpPr>
              <p:nvPr/>
            </p:nvSpPr>
            <p:spPr bwMode="auto">
              <a:xfrm>
                <a:off x="1665" y="2643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4 h 4"/>
                  <a:gd name="T12" fmla="*/ 2 w 3"/>
                  <a:gd name="T13" fmla="*/ 4 h 4"/>
                  <a:gd name="T14" fmla="*/ 2 w 3"/>
                  <a:gd name="T15" fmla="*/ 4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3" name="Freeform 436"/>
              <p:cNvSpPr>
                <a:spLocks/>
              </p:cNvSpPr>
              <p:nvPr/>
            </p:nvSpPr>
            <p:spPr bwMode="auto">
              <a:xfrm>
                <a:off x="1644" y="2598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6 w 43"/>
                  <a:gd name="T3" fmla="*/ 93 h 93"/>
                  <a:gd name="T4" fmla="*/ 33 w 43"/>
                  <a:gd name="T5" fmla="*/ 83 h 93"/>
                  <a:gd name="T6" fmla="*/ 38 w 43"/>
                  <a:gd name="T7" fmla="*/ 71 h 93"/>
                  <a:gd name="T8" fmla="*/ 42 w 43"/>
                  <a:gd name="T9" fmla="*/ 59 h 93"/>
                  <a:gd name="T10" fmla="*/ 43 w 43"/>
                  <a:gd name="T11" fmla="*/ 49 h 93"/>
                  <a:gd name="T12" fmla="*/ 42 w 43"/>
                  <a:gd name="T13" fmla="*/ 36 h 93"/>
                  <a:gd name="T14" fmla="*/ 38 w 43"/>
                  <a:gd name="T15" fmla="*/ 24 h 93"/>
                  <a:gd name="T16" fmla="*/ 33 w 43"/>
                  <a:gd name="T17" fmla="*/ 12 h 93"/>
                  <a:gd name="T18" fmla="*/ 26 w 43"/>
                  <a:gd name="T19" fmla="*/ 0 h 93"/>
                  <a:gd name="T20" fmla="*/ 17 w 43"/>
                  <a:gd name="T21" fmla="*/ 0 h 93"/>
                  <a:gd name="T22" fmla="*/ 11 w 43"/>
                  <a:gd name="T23" fmla="*/ 12 h 93"/>
                  <a:gd name="T24" fmla="*/ 5 w 43"/>
                  <a:gd name="T25" fmla="*/ 24 h 93"/>
                  <a:gd name="T26" fmla="*/ 2 w 43"/>
                  <a:gd name="T27" fmla="*/ 36 h 93"/>
                  <a:gd name="T28" fmla="*/ 0 w 43"/>
                  <a:gd name="T29" fmla="*/ 49 h 93"/>
                  <a:gd name="T30" fmla="*/ 2 w 43"/>
                  <a:gd name="T31" fmla="*/ 59 h 93"/>
                  <a:gd name="T32" fmla="*/ 5 w 43"/>
                  <a:gd name="T33" fmla="*/ 71 h 93"/>
                  <a:gd name="T34" fmla="*/ 11 w 43"/>
                  <a:gd name="T35" fmla="*/ 83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59"/>
                    </a:lnTo>
                    <a:lnTo>
                      <a:pt x="43" y="49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1" y="12"/>
                    </a:lnTo>
                    <a:lnTo>
                      <a:pt x="5" y="24"/>
                    </a:lnTo>
                    <a:lnTo>
                      <a:pt x="2" y="36"/>
                    </a:lnTo>
                    <a:lnTo>
                      <a:pt x="0" y="49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11" y="83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4" name="Freeform 437"/>
              <p:cNvSpPr>
                <a:spLocks noEditPoints="1"/>
              </p:cNvSpPr>
              <p:nvPr/>
            </p:nvSpPr>
            <p:spPr bwMode="auto">
              <a:xfrm>
                <a:off x="1686" y="2598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10 w 46"/>
                  <a:gd name="T7" fmla="*/ 93 h 93"/>
                  <a:gd name="T8" fmla="*/ 7 w 46"/>
                  <a:gd name="T9" fmla="*/ 92 h 93"/>
                  <a:gd name="T10" fmla="*/ 1 w 46"/>
                  <a:gd name="T11" fmla="*/ 90 h 93"/>
                  <a:gd name="T12" fmla="*/ 1 w 46"/>
                  <a:gd name="T13" fmla="*/ 92 h 93"/>
                  <a:gd name="T14" fmla="*/ 0 w 46"/>
                  <a:gd name="T15" fmla="*/ 93 h 93"/>
                  <a:gd name="T16" fmla="*/ 46 w 46"/>
                  <a:gd name="T17" fmla="*/ 93 h 93"/>
                  <a:gd name="T18" fmla="*/ 38 w 46"/>
                  <a:gd name="T19" fmla="*/ 93 h 93"/>
                  <a:gd name="T20" fmla="*/ 41 w 46"/>
                  <a:gd name="T21" fmla="*/ 92 h 93"/>
                  <a:gd name="T22" fmla="*/ 45 w 46"/>
                  <a:gd name="T23" fmla="*/ 90 h 93"/>
                  <a:gd name="T24" fmla="*/ 46 w 46"/>
                  <a:gd name="T25" fmla="*/ 92 h 93"/>
                  <a:gd name="T26" fmla="*/ 46 w 46"/>
                  <a:gd name="T27" fmla="*/ 93 h 93"/>
                  <a:gd name="T28" fmla="*/ 1 w 46"/>
                  <a:gd name="T29" fmla="*/ 4 h 93"/>
                  <a:gd name="T30" fmla="*/ 1 w 46"/>
                  <a:gd name="T31" fmla="*/ 2 h 93"/>
                  <a:gd name="T32" fmla="*/ 0 w 46"/>
                  <a:gd name="T33" fmla="*/ 0 h 93"/>
                  <a:gd name="T34" fmla="*/ 10 w 46"/>
                  <a:gd name="T35" fmla="*/ 0 h 93"/>
                  <a:gd name="T36" fmla="*/ 7 w 46"/>
                  <a:gd name="T37" fmla="*/ 2 h 93"/>
                  <a:gd name="T38" fmla="*/ 1 w 46"/>
                  <a:gd name="T39" fmla="*/ 4 h 93"/>
                  <a:gd name="T40" fmla="*/ 38 w 46"/>
                  <a:gd name="T41" fmla="*/ 0 h 93"/>
                  <a:gd name="T42" fmla="*/ 46 w 46"/>
                  <a:gd name="T43" fmla="*/ 0 h 93"/>
                  <a:gd name="T44" fmla="*/ 46 w 46"/>
                  <a:gd name="T45" fmla="*/ 2 h 93"/>
                  <a:gd name="T46" fmla="*/ 45 w 46"/>
                  <a:gd name="T47" fmla="*/ 4 h 93"/>
                  <a:gd name="T48" fmla="*/ 41 w 46"/>
                  <a:gd name="T49" fmla="*/ 2 h 93"/>
                  <a:gd name="T50" fmla="*/ 38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2"/>
                    </a:lnTo>
                    <a:lnTo>
                      <a:pt x="1" y="90"/>
                    </a:lnTo>
                    <a:lnTo>
                      <a:pt x="1" y="92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8" y="93"/>
                    </a:lnTo>
                    <a:lnTo>
                      <a:pt x="41" y="92"/>
                    </a:lnTo>
                    <a:lnTo>
                      <a:pt x="45" y="90"/>
                    </a:lnTo>
                    <a:lnTo>
                      <a:pt x="46" y="92"/>
                    </a:lnTo>
                    <a:lnTo>
                      <a:pt x="46" y="93"/>
                    </a:lnTo>
                    <a:close/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1" y="4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5" name="Freeform 438"/>
              <p:cNvSpPr>
                <a:spLocks noEditPoints="1"/>
              </p:cNvSpPr>
              <p:nvPr/>
            </p:nvSpPr>
            <p:spPr bwMode="auto">
              <a:xfrm>
                <a:off x="1687" y="2598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5 w 45"/>
                  <a:gd name="T9" fmla="*/ 2 h 93"/>
                  <a:gd name="T10" fmla="*/ 44 w 45"/>
                  <a:gd name="T11" fmla="*/ 5 h 93"/>
                  <a:gd name="T12" fmla="*/ 44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0 w 45"/>
                  <a:gd name="T23" fmla="*/ 4 h 93"/>
                  <a:gd name="T24" fmla="*/ 2 w 45"/>
                  <a:gd name="T25" fmla="*/ 5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2 h 93"/>
                  <a:gd name="T42" fmla="*/ 2 w 45"/>
                  <a:gd name="T43" fmla="*/ 90 h 93"/>
                  <a:gd name="T44" fmla="*/ 0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90 h 93"/>
                  <a:gd name="T58" fmla="*/ 35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5" y="2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2"/>
                    </a:lnTo>
                    <a:lnTo>
                      <a:pt x="2" y="90"/>
                    </a:lnTo>
                    <a:lnTo>
                      <a:pt x="0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35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6" name="Freeform 439"/>
              <p:cNvSpPr>
                <a:spLocks noEditPoints="1"/>
              </p:cNvSpPr>
              <p:nvPr/>
            </p:nvSpPr>
            <p:spPr bwMode="auto">
              <a:xfrm>
                <a:off x="1687" y="2598"/>
                <a:ext cx="44" cy="93"/>
              </a:xfrm>
              <a:custGeom>
                <a:avLst/>
                <a:gdLst>
                  <a:gd name="T0" fmla="*/ 44 w 44"/>
                  <a:gd name="T1" fmla="*/ 4 h 93"/>
                  <a:gd name="T2" fmla="*/ 40 w 44"/>
                  <a:gd name="T3" fmla="*/ 2 h 93"/>
                  <a:gd name="T4" fmla="*/ 37 w 44"/>
                  <a:gd name="T5" fmla="*/ 0 h 93"/>
                  <a:gd name="T6" fmla="*/ 9 w 44"/>
                  <a:gd name="T7" fmla="*/ 0 h 93"/>
                  <a:gd name="T8" fmla="*/ 6 w 44"/>
                  <a:gd name="T9" fmla="*/ 2 h 93"/>
                  <a:gd name="T10" fmla="*/ 0 w 44"/>
                  <a:gd name="T11" fmla="*/ 4 h 93"/>
                  <a:gd name="T12" fmla="*/ 2 w 44"/>
                  <a:gd name="T13" fmla="*/ 5 h 93"/>
                  <a:gd name="T14" fmla="*/ 2 w 44"/>
                  <a:gd name="T15" fmla="*/ 5 h 93"/>
                  <a:gd name="T16" fmla="*/ 12 w 44"/>
                  <a:gd name="T17" fmla="*/ 2 h 93"/>
                  <a:gd name="T18" fmla="*/ 23 w 44"/>
                  <a:gd name="T19" fmla="*/ 2 h 93"/>
                  <a:gd name="T20" fmla="*/ 33 w 44"/>
                  <a:gd name="T21" fmla="*/ 2 h 93"/>
                  <a:gd name="T22" fmla="*/ 42 w 44"/>
                  <a:gd name="T23" fmla="*/ 5 h 93"/>
                  <a:gd name="T24" fmla="*/ 44 w 44"/>
                  <a:gd name="T25" fmla="*/ 5 h 93"/>
                  <a:gd name="T26" fmla="*/ 44 w 44"/>
                  <a:gd name="T27" fmla="*/ 4 h 93"/>
                  <a:gd name="T28" fmla="*/ 0 w 44"/>
                  <a:gd name="T29" fmla="*/ 90 h 93"/>
                  <a:gd name="T30" fmla="*/ 6 w 44"/>
                  <a:gd name="T31" fmla="*/ 92 h 93"/>
                  <a:gd name="T32" fmla="*/ 9 w 44"/>
                  <a:gd name="T33" fmla="*/ 93 h 93"/>
                  <a:gd name="T34" fmla="*/ 37 w 44"/>
                  <a:gd name="T35" fmla="*/ 93 h 93"/>
                  <a:gd name="T36" fmla="*/ 40 w 44"/>
                  <a:gd name="T37" fmla="*/ 92 h 93"/>
                  <a:gd name="T38" fmla="*/ 44 w 44"/>
                  <a:gd name="T39" fmla="*/ 90 h 93"/>
                  <a:gd name="T40" fmla="*/ 44 w 44"/>
                  <a:gd name="T41" fmla="*/ 90 h 93"/>
                  <a:gd name="T42" fmla="*/ 42 w 44"/>
                  <a:gd name="T43" fmla="*/ 88 h 93"/>
                  <a:gd name="T44" fmla="*/ 33 w 44"/>
                  <a:gd name="T45" fmla="*/ 92 h 93"/>
                  <a:gd name="T46" fmla="*/ 23 w 44"/>
                  <a:gd name="T47" fmla="*/ 92 h 93"/>
                  <a:gd name="T48" fmla="*/ 12 w 44"/>
                  <a:gd name="T49" fmla="*/ 92 h 93"/>
                  <a:gd name="T50" fmla="*/ 4 w 44"/>
                  <a:gd name="T51" fmla="*/ 88 h 93"/>
                  <a:gd name="T52" fmla="*/ 2 w 44"/>
                  <a:gd name="T53" fmla="*/ 90 h 93"/>
                  <a:gd name="T54" fmla="*/ 0 w 44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4"/>
                  <a:gd name="T85" fmla="*/ 0 h 93"/>
                  <a:gd name="T86" fmla="*/ 44 w 44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4" h="93">
                    <a:moveTo>
                      <a:pt x="44" y="4"/>
                    </a:moveTo>
                    <a:lnTo>
                      <a:pt x="40" y="2"/>
                    </a:lnTo>
                    <a:lnTo>
                      <a:pt x="37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2" y="2"/>
                    </a:lnTo>
                    <a:lnTo>
                      <a:pt x="23" y="2"/>
                    </a:lnTo>
                    <a:lnTo>
                      <a:pt x="33" y="2"/>
                    </a:lnTo>
                    <a:lnTo>
                      <a:pt x="42" y="5"/>
                    </a:lnTo>
                    <a:lnTo>
                      <a:pt x="44" y="5"/>
                    </a:lnTo>
                    <a:lnTo>
                      <a:pt x="44" y="4"/>
                    </a:lnTo>
                    <a:close/>
                    <a:moveTo>
                      <a:pt x="0" y="90"/>
                    </a:moveTo>
                    <a:lnTo>
                      <a:pt x="6" y="92"/>
                    </a:lnTo>
                    <a:lnTo>
                      <a:pt x="9" y="93"/>
                    </a:lnTo>
                    <a:lnTo>
                      <a:pt x="37" y="93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2" y="88"/>
                    </a:lnTo>
                    <a:lnTo>
                      <a:pt x="33" y="92"/>
                    </a:lnTo>
                    <a:lnTo>
                      <a:pt x="23" y="92"/>
                    </a:lnTo>
                    <a:lnTo>
                      <a:pt x="12" y="9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7" name="Freeform 440"/>
              <p:cNvSpPr>
                <a:spLocks noEditPoints="1"/>
              </p:cNvSpPr>
              <p:nvPr/>
            </p:nvSpPr>
            <p:spPr bwMode="auto">
              <a:xfrm>
                <a:off x="1689" y="2598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5 h 93"/>
                  <a:gd name="T14" fmla="*/ 2 w 42"/>
                  <a:gd name="T15" fmla="*/ 7 h 93"/>
                  <a:gd name="T16" fmla="*/ 10 w 42"/>
                  <a:gd name="T17" fmla="*/ 4 h 93"/>
                  <a:gd name="T18" fmla="*/ 21 w 42"/>
                  <a:gd name="T19" fmla="*/ 4 h 93"/>
                  <a:gd name="T20" fmla="*/ 29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7 h 93"/>
                  <a:gd name="T44" fmla="*/ 29 w 42"/>
                  <a:gd name="T45" fmla="*/ 90 h 93"/>
                  <a:gd name="T46" fmla="*/ 21 w 42"/>
                  <a:gd name="T47" fmla="*/ 90 h 93"/>
                  <a:gd name="T48" fmla="*/ 10 w 42"/>
                  <a:gd name="T49" fmla="*/ 90 h 93"/>
                  <a:gd name="T50" fmla="*/ 2 w 42"/>
                  <a:gd name="T51" fmla="*/ 87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21" y="4"/>
                    </a:lnTo>
                    <a:lnTo>
                      <a:pt x="29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7"/>
                    </a:lnTo>
                    <a:lnTo>
                      <a:pt x="29" y="90"/>
                    </a:lnTo>
                    <a:lnTo>
                      <a:pt x="21" y="90"/>
                    </a:lnTo>
                    <a:lnTo>
                      <a:pt x="10" y="90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8" name="Freeform 441"/>
              <p:cNvSpPr>
                <a:spLocks noEditPoints="1"/>
              </p:cNvSpPr>
              <p:nvPr/>
            </p:nvSpPr>
            <p:spPr bwMode="auto">
              <a:xfrm>
                <a:off x="1689" y="2600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31 w 40"/>
                  <a:gd name="T3" fmla="*/ 0 h 90"/>
                  <a:gd name="T4" fmla="*/ 21 w 40"/>
                  <a:gd name="T5" fmla="*/ 0 h 90"/>
                  <a:gd name="T6" fmla="*/ 10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21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40 w 40"/>
                  <a:gd name="T23" fmla="*/ 5 h 90"/>
                  <a:gd name="T24" fmla="*/ 40 w 40"/>
                  <a:gd name="T25" fmla="*/ 3 h 90"/>
                  <a:gd name="T26" fmla="*/ 2 w 40"/>
                  <a:gd name="T27" fmla="*/ 86 h 90"/>
                  <a:gd name="T28" fmla="*/ 10 w 40"/>
                  <a:gd name="T29" fmla="*/ 90 h 90"/>
                  <a:gd name="T30" fmla="*/ 21 w 40"/>
                  <a:gd name="T31" fmla="*/ 90 h 90"/>
                  <a:gd name="T32" fmla="*/ 31 w 40"/>
                  <a:gd name="T33" fmla="*/ 90 h 90"/>
                  <a:gd name="T34" fmla="*/ 40 w 40"/>
                  <a:gd name="T35" fmla="*/ 86 h 90"/>
                  <a:gd name="T36" fmla="*/ 40 w 40"/>
                  <a:gd name="T37" fmla="*/ 85 h 90"/>
                  <a:gd name="T38" fmla="*/ 38 w 40"/>
                  <a:gd name="T39" fmla="*/ 83 h 90"/>
                  <a:gd name="T40" fmla="*/ 29 w 40"/>
                  <a:gd name="T41" fmla="*/ 86 h 90"/>
                  <a:gd name="T42" fmla="*/ 21 w 40"/>
                  <a:gd name="T43" fmla="*/ 86 h 90"/>
                  <a:gd name="T44" fmla="*/ 12 w 40"/>
                  <a:gd name="T45" fmla="*/ 86 h 90"/>
                  <a:gd name="T46" fmla="*/ 4 w 40"/>
                  <a:gd name="T47" fmla="*/ 83 h 90"/>
                  <a:gd name="T48" fmla="*/ 2 w 40"/>
                  <a:gd name="T49" fmla="*/ 85 h 90"/>
                  <a:gd name="T50" fmla="*/ 2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31" y="0"/>
                    </a:lnTo>
                    <a:lnTo>
                      <a:pt x="21" y="0"/>
                    </a:lnTo>
                    <a:lnTo>
                      <a:pt x="10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21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40" y="5"/>
                    </a:lnTo>
                    <a:lnTo>
                      <a:pt x="40" y="3"/>
                    </a:lnTo>
                    <a:close/>
                    <a:moveTo>
                      <a:pt x="2" y="86"/>
                    </a:moveTo>
                    <a:lnTo>
                      <a:pt x="10" y="90"/>
                    </a:lnTo>
                    <a:lnTo>
                      <a:pt x="21" y="90"/>
                    </a:lnTo>
                    <a:lnTo>
                      <a:pt x="31" y="90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38" y="83"/>
                    </a:lnTo>
                    <a:lnTo>
                      <a:pt x="29" y="86"/>
                    </a:lnTo>
                    <a:lnTo>
                      <a:pt x="21" y="86"/>
                    </a:lnTo>
                    <a:lnTo>
                      <a:pt x="12" y="86"/>
                    </a:lnTo>
                    <a:lnTo>
                      <a:pt x="4" y="83"/>
                    </a:lnTo>
                    <a:lnTo>
                      <a:pt x="2" y="85"/>
                    </a:lnTo>
                    <a:lnTo>
                      <a:pt x="2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9" name="Freeform 442"/>
              <p:cNvSpPr>
                <a:spLocks noEditPoints="1"/>
              </p:cNvSpPr>
              <p:nvPr/>
            </p:nvSpPr>
            <p:spPr bwMode="auto">
              <a:xfrm>
                <a:off x="1691" y="2602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7 w 38"/>
                  <a:gd name="T3" fmla="*/ 0 h 86"/>
                  <a:gd name="T4" fmla="*/ 19 w 38"/>
                  <a:gd name="T5" fmla="*/ 0 h 86"/>
                  <a:gd name="T6" fmla="*/ 8 w 38"/>
                  <a:gd name="T7" fmla="*/ 0 h 86"/>
                  <a:gd name="T8" fmla="*/ 0 w 38"/>
                  <a:gd name="T9" fmla="*/ 3 h 86"/>
                  <a:gd name="T10" fmla="*/ 0 w 38"/>
                  <a:gd name="T11" fmla="*/ 5 h 86"/>
                  <a:gd name="T12" fmla="*/ 2 w 38"/>
                  <a:gd name="T13" fmla="*/ 7 h 86"/>
                  <a:gd name="T14" fmla="*/ 10 w 38"/>
                  <a:gd name="T15" fmla="*/ 3 h 86"/>
                  <a:gd name="T16" fmla="*/ 19 w 38"/>
                  <a:gd name="T17" fmla="*/ 3 h 86"/>
                  <a:gd name="T18" fmla="*/ 27 w 38"/>
                  <a:gd name="T19" fmla="*/ 3 h 86"/>
                  <a:gd name="T20" fmla="*/ 36 w 38"/>
                  <a:gd name="T21" fmla="*/ 7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3 h 86"/>
                  <a:gd name="T28" fmla="*/ 8 w 38"/>
                  <a:gd name="T29" fmla="*/ 86 h 86"/>
                  <a:gd name="T30" fmla="*/ 19 w 38"/>
                  <a:gd name="T31" fmla="*/ 86 h 86"/>
                  <a:gd name="T32" fmla="*/ 27 w 38"/>
                  <a:gd name="T33" fmla="*/ 86 h 86"/>
                  <a:gd name="T34" fmla="*/ 38 w 38"/>
                  <a:gd name="T35" fmla="*/ 83 h 86"/>
                  <a:gd name="T36" fmla="*/ 36 w 38"/>
                  <a:gd name="T37" fmla="*/ 81 h 86"/>
                  <a:gd name="T38" fmla="*/ 36 w 38"/>
                  <a:gd name="T39" fmla="*/ 79 h 86"/>
                  <a:gd name="T40" fmla="*/ 27 w 38"/>
                  <a:gd name="T41" fmla="*/ 83 h 86"/>
                  <a:gd name="T42" fmla="*/ 19 w 38"/>
                  <a:gd name="T43" fmla="*/ 83 h 86"/>
                  <a:gd name="T44" fmla="*/ 10 w 38"/>
                  <a:gd name="T45" fmla="*/ 83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3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7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3"/>
                    </a:moveTo>
                    <a:lnTo>
                      <a:pt x="8" y="86"/>
                    </a:lnTo>
                    <a:lnTo>
                      <a:pt x="19" y="86"/>
                    </a:lnTo>
                    <a:lnTo>
                      <a:pt x="27" y="86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7" y="83"/>
                    </a:lnTo>
                    <a:lnTo>
                      <a:pt x="19" y="83"/>
                    </a:lnTo>
                    <a:lnTo>
                      <a:pt x="10" y="83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0" name="Freeform 443"/>
              <p:cNvSpPr>
                <a:spLocks noEditPoints="1"/>
              </p:cNvSpPr>
              <p:nvPr/>
            </p:nvSpPr>
            <p:spPr bwMode="auto">
              <a:xfrm>
                <a:off x="1691" y="2603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9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2 w 36"/>
                  <a:gd name="T11" fmla="*/ 6 h 83"/>
                  <a:gd name="T12" fmla="*/ 2 w 36"/>
                  <a:gd name="T13" fmla="*/ 7 h 83"/>
                  <a:gd name="T14" fmla="*/ 10 w 36"/>
                  <a:gd name="T15" fmla="*/ 4 h 83"/>
                  <a:gd name="T16" fmla="*/ 19 w 36"/>
                  <a:gd name="T17" fmla="*/ 4 h 83"/>
                  <a:gd name="T18" fmla="*/ 27 w 36"/>
                  <a:gd name="T19" fmla="*/ 4 h 83"/>
                  <a:gd name="T20" fmla="*/ 34 w 36"/>
                  <a:gd name="T21" fmla="*/ 7 h 83"/>
                  <a:gd name="T22" fmla="*/ 36 w 36"/>
                  <a:gd name="T23" fmla="*/ 6 h 83"/>
                  <a:gd name="T24" fmla="*/ 36 w 36"/>
                  <a:gd name="T25" fmla="*/ 4 h 83"/>
                  <a:gd name="T26" fmla="*/ 2 w 36"/>
                  <a:gd name="T27" fmla="*/ 80 h 83"/>
                  <a:gd name="T28" fmla="*/ 10 w 36"/>
                  <a:gd name="T29" fmla="*/ 83 h 83"/>
                  <a:gd name="T30" fmla="*/ 19 w 36"/>
                  <a:gd name="T31" fmla="*/ 83 h 83"/>
                  <a:gd name="T32" fmla="*/ 27 w 36"/>
                  <a:gd name="T33" fmla="*/ 83 h 83"/>
                  <a:gd name="T34" fmla="*/ 36 w 36"/>
                  <a:gd name="T35" fmla="*/ 80 h 83"/>
                  <a:gd name="T36" fmla="*/ 36 w 36"/>
                  <a:gd name="T37" fmla="*/ 78 h 83"/>
                  <a:gd name="T38" fmla="*/ 34 w 36"/>
                  <a:gd name="T39" fmla="*/ 76 h 83"/>
                  <a:gd name="T40" fmla="*/ 27 w 36"/>
                  <a:gd name="T41" fmla="*/ 80 h 83"/>
                  <a:gd name="T42" fmla="*/ 19 w 36"/>
                  <a:gd name="T43" fmla="*/ 80 h 83"/>
                  <a:gd name="T44" fmla="*/ 10 w 36"/>
                  <a:gd name="T45" fmla="*/ 80 h 83"/>
                  <a:gd name="T46" fmla="*/ 3 w 36"/>
                  <a:gd name="T47" fmla="*/ 76 h 83"/>
                  <a:gd name="T48" fmla="*/ 2 w 36"/>
                  <a:gd name="T49" fmla="*/ 78 h 83"/>
                  <a:gd name="T50" fmla="*/ 2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19" y="4"/>
                    </a:lnTo>
                    <a:lnTo>
                      <a:pt x="27" y="4"/>
                    </a:lnTo>
                    <a:lnTo>
                      <a:pt x="34" y="7"/>
                    </a:lnTo>
                    <a:lnTo>
                      <a:pt x="36" y="6"/>
                    </a:lnTo>
                    <a:lnTo>
                      <a:pt x="36" y="4"/>
                    </a:lnTo>
                    <a:close/>
                    <a:moveTo>
                      <a:pt x="2" y="80"/>
                    </a:moveTo>
                    <a:lnTo>
                      <a:pt x="10" y="83"/>
                    </a:lnTo>
                    <a:lnTo>
                      <a:pt x="19" y="83"/>
                    </a:lnTo>
                    <a:lnTo>
                      <a:pt x="27" y="83"/>
                    </a:lnTo>
                    <a:lnTo>
                      <a:pt x="36" y="80"/>
                    </a:lnTo>
                    <a:lnTo>
                      <a:pt x="36" y="78"/>
                    </a:lnTo>
                    <a:lnTo>
                      <a:pt x="34" y="76"/>
                    </a:lnTo>
                    <a:lnTo>
                      <a:pt x="27" y="80"/>
                    </a:lnTo>
                    <a:lnTo>
                      <a:pt x="19" y="80"/>
                    </a:lnTo>
                    <a:lnTo>
                      <a:pt x="10" y="80"/>
                    </a:lnTo>
                    <a:lnTo>
                      <a:pt x="3" y="76"/>
                    </a:lnTo>
                    <a:lnTo>
                      <a:pt x="2" y="78"/>
                    </a:lnTo>
                    <a:lnTo>
                      <a:pt x="2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1" name="Freeform 444"/>
              <p:cNvSpPr>
                <a:spLocks noEditPoints="1"/>
              </p:cNvSpPr>
              <p:nvPr/>
            </p:nvSpPr>
            <p:spPr bwMode="auto">
              <a:xfrm>
                <a:off x="1693" y="2605"/>
                <a:ext cx="34" cy="80"/>
              </a:xfrm>
              <a:custGeom>
                <a:avLst/>
                <a:gdLst>
                  <a:gd name="T0" fmla="*/ 34 w 34"/>
                  <a:gd name="T1" fmla="*/ 4 h 80"/>
                  <a:gd name="T2" fmla="*/ 25 w 34"/>
                  <a:gd name="T3" fmla="*/ 0 h 80"/>
                  <a:gd name="T4" fmla="*/ 17 w 34"/>
                  <a:gd name="T5" fmla="*/ 0 h 80"/>
                  <a:gd name="T6" fmla="*/ 8 w 34"/>
                  <a:gd name="T7" fmla="*/ 0 h 80"/>
                  <a:gd name="T8" fmla="*/ 0 w 34"/>
                  <a:gd name="T9" fmla="*/ 4 h 80"/>
                  <a:gd name="T10" fmla="*/ 0 w 34"/>
                  <a:gd name="T11" fmla="*/ 5 h 80"/>
                  <a:gd name="T12" fmla="*/ 1 w 34"/>
                  <a:gd name="T13" fmla="*/ 7 h 80"/>
                  <a:gd name="T14" fmla="*/ 8 w 34"/>
                  <a:gd name="T15" fmla="*/ 4 h 80"/>
                  <a:gd name="T16" fmla="*/ 17 w 34"/>
                  <a:gd name="T17" fmla="*/ 4 h 80"/>
                  <a:gd name="T18" fmla="*/ 25 w 34"/>
                  <a:gd name="T19" fmla="*/ 4 h 80"/>
                  <a:gd name="T20" fmla="*/ 32 w 34"/>
                  <a:gd name="T21" fmla="*/ 7 h 80"/>
                  <a:gd name="T22" fmla="*/ 32 w 34"/>
                  <a:gd name="T23" fmla="*/ 5 h 80"/>
                  <a:gd name="T24" fmla="*/ 34 w 34"/>
                  <a:gd name="T25" fmla="*/ 4 h 80"/>
                  <a:gd name="T26" fmla="*/ 0 w 34"/>
                  <a:gd name="T27" fmla="*/ 76 h 80"/>
                  <a:gd name="T28" fmla="*/ 8 w 34"/>
                  <a:gd name="T29" fmla="*/ 80 h 80"/>
                  <a:gd name="T30" fmla="*/ 17 w 34"/>
                  <a:gd name="T31" fmla="*/ 80 h 80"/>
                  <a:gd name="T32" fmla="*/ 25 w 34"/>
                  <a:gd name="T33" fmla="*/ 80 h 80"/>
                  <a:gd name="T34" fmla="*/ 34 w 34"/>
                  <a:gd name="T35" fmla="*/ 76 h 80"/>
                  <a:gd name="T36" fmla="*/ 32 w 34"/>
                  <a:gd name="T37" fmla="*/ 74 h 80"/>
                  <a:gd name="T38" fmla="*/ 32 w 34"/>
                  <a:gd name="T39" fmla="*/ 73 h 80"/>
                  <a:gd name="T40" fmla="*/ 24 w 34"/>
                  <a:gd name="T41" fmla="*/ 76 h 80"/>
                  <a:gd name="T42" fmla="*/ 17 w 34"/>
                  <a:gd name="T43" fmla="*/ 76 h 80"/>
                  <a:gd name="T44" fmla="*/ 8 w 34"/>
                  <a:gd name="T45" fmla="*/ 76 h 80"/>
                  <a:gd name="T46" fmla="*/ 1 w 34"/>
                  <a:gd name="T47" fmla="*/ 73 h 80"/>
                  <a:gd name="T48" fmla="*/ 1 w 34"/>
                  <a:gd name="T49" fmla="*/ 74 h 80"/>
                  <a:gd name="T50" fmla="*/ 0 w 34"/>
                  <a:gd name="T51" fmla="*/ 76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0"/>
                  <a:gd name="T80" fmla="*/ 34 w 34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0">
                    <a:moveTo>
                      <a:pt x="34" y="4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4"/>
                    </a:lnTo>
                    <a:close/>
                    <a:moveTo>
                      <a:pt x="0" y="76"/>
                    </a:moveTo>
                    <a:lnTo>
                      <a:pt x="8" y="80"/>
                    </a:lnTo>
                    <a:lnTo>
                      <a:pt x="17" y="80"/>
                    </a:lnTo>
                    <a:lnTo>
                      <a:pt x="25" y="80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3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2" name="Freeform 445"/>
              <p:cNvSpPr>
                <a:spLocks noEditPoints="1"/>
              </p:cNvSpPr>
              <p:nvPr/>
            </p:nvSpPr>
            <p:spPr bwMode="auto">
              <a:xfrm>
                <a:off x="1693" y="2607"/>
                <a:ext cx="32" cy="76"/>
              </a:xfrm>
              <a:custGeom>
                <a:avLst/>
                <a:gdLst>
                  <a:gd name="T0" fmla="*/ 32 w 32"/>
                  <a:gd name="T1" fmla="*/ 3 h 76"/>
                  <a:gd name="T2" fmla="*/ 25 w 32"/>
                  <a:gd name="T3" fmla="*/ 0 h 76"/>
                  <a:gd name="T4" fmla="*/ 17 w 32"/>
                  <a:gd name="T5" fmla="*/ 0 h 76"/>
                  <a:gd name="T6" fmla="*/ 8 w 32"/>
                  <a:gd name="T7" fmla="*/ 0 h 76"/>
                  <a:gd name="T8" fmla="*/ 0 w 32"/>
                  <a:gd name="T9" fmla="*/ 3 h 76"/>
                  <a:gd name="T10" fmla="*/ 1 w 32"/>
                  <a:gd name="T11" fmla="*/ 5 h 76"/>
                  <a:gd name="T12" fmla="*/ 1 w 32"/>
                  <a:gd name="T13" fmla="*/ 7 h 76"/>
                  <a:gd name="T14" fmla="*/ 8 w 32"/>
                  <a:gd name="T15" fmla="*/ 3 h 76"/>
                  <a:gd name="T16" fmla="*/ 17 w 32"/>
                  <a:gd name="T17" fmla="*/ 3 h 76"/>
                  <a:gd name="T18" fmla="*/ 24 w 32"/>
                  <a:gd name="T19" fmla="*/ 3 h 76"/>
                  <a:gd name="T20" fmla="*/ 31 w 32"/>
                  <a:gd name="T21" fmla="*/ 7 h 76"/>
                  <a:gd name="T22" fmla="*/ 32 w 32"/>
                  <a:gd name="T23" fmla="*/ 5 h 76"/>
                  <a:gd name="T24" fmla="*/ 32 w 32"/>
                  <a:gd name="T25" fmla="*/ 3 h 76"/>
                  <a:gd name="T26" fmla="*/ 1 w 32"/>
                  <a:gd name="T27" fmla="*/ 72 h 76"/>
                  <a:gd name="T28" fmla="*/ 8 w 32"/>
                  <a:gd name="T29" fmla="*/ 76 h 76"/>
                  <a:gd name="T30" fmla="*/ 17 w 32"/>
                  <a:gd name="T31" fmla="*/ 76 h 76"/>
                  <a:gd name="T32" fmla="*/ 25 w 32"/>
                  <a:gd name="T33" fmla="*/ 76 h 76"/>
                  <a:gd name="T34" fmla="*/ 32 w 32"/>
                  <a:gd name="T35" fmla="*/ 72 h 76"/>
                  <a:gd name="T36" fmla="*/ 32 w 32"/>
                  <a:gd name="T37" fmla="*/ 71 h 76"/>
                  <a:gd name="T38" fmla="*/ 31 w 32"/>
                  <a:gd name="T39" fmla="*/ 69 h 76"/>
                  <a:gd name="T40" fmla="*/ 24 w 32"/>
                  <a:gd name="T41" fmla="*/ 72 h 76"/>
                  <a:gd name="T42" fmla="*/ 17 w 32"/>
                  <a:gd name="T43" fmla="*/ 72 h 76"/>
                  <a:gd name="T44" fmla="*/ 10 w 32"/>
                  <a:gd name="T45" fmla="*/ 72 h 76"/>
                  <a:gd name="T46" fmla="*/ 3 w 32"/>
                  <a:gd name="T47" fmla="*/ 69 h 76"/>
                  <a:gd name="T48" fmla="*/ 1 w 32"/>
                  <a:gd name="T49" fmla="*/ 71 h 76"/>
                  <a:gd name="T50" fmla="*/ 1 w 32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6"/>
                  <a:gd name="T80" fmla="*/ 32 w 32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6">
                    <a:moveTo>
                      <a:pt x="32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1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5" y="76"/>
                    </a:lnTo>
                    <a:lnTo>
                      <a:pt x="32" y="72"/>
                    </a:lnTo>
                    <a:lnTo>
                      <a:pt x="32" y="71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10" y="72"/>
                    </a:lnTo>
                    <a:lnTo>
                      <a:pt x="3" y="69"/>
                    </a:lnTo>
                    <a:lnTo>
                      <a:pt x="1" y="71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3" name="Freeform 446"/>
              <p:cNvSpPr>
                <a:spLocks noEditPoints="1"/>
              </p:cNvSpPr>
              <p:nvPr/>
            </p:nvSpPr>
            <p:spPr bwMode="auto">
              <a:xfrm>
                <a:off x="1694" y="2609"/>
                <a:ext cx="31" cy="72"/>
              </a:xfrm>
              <a:custGeom>
                <a:avLst/>
                <a:gdLst>
                  <a:gd name="T0" fmla="*/ 31 w 31"/>
                  <a:gd name="T1" fmla="*/ 3 h 72"/>
                  <a:gd name="T2" fmla="*/ 24 w 31"/>
                  <a:gd name="T3" fmla="*/ 0 h 72"/>
                  <a:gd name="T4" fmla="*/ 16 w 31"/>
                  <a:gd name="T5" fmla="*/ 0 h 72"/>
                  <a:gd name="T6" fmla="*/ 7 w 31"/>
                  <a:gd name="T7" fmla="*/ 0 h 72"/>
                  <a:gd name="T8" fmla="*/ 0 w 31"/>
                  <a:gd name="T9" fmla="*/ 3 h 72"/>
                  <a:gd name="T10" fmla="*/ 0 w 31"/>
                  <a:gd name="T11" fmla="*/ 5 h 72"/>
                  <a:gd name="T12" fmla="*/ 2 w 31"/>
                  <a:gd name="T13" fmla="*/ 7 h 72"/>
                  <a:gd name="T14" fmla="*/ 9 w 31"/>
                  <a:gd name="T15" fmla="*/ 3 h 72"/>
                  <a:gd name="T16" fmla="*/ 16 w 31"/>
                  <a:gd name="T17" fmla="*/ 3 h 72"/>
                  <a:gd name="T18" fmla="*/ 23 w 31"/>
                  <a:gd name="T19" fmla="*/ 3 h 72"/>
                  <a:gd name="T20" fmla="*/ 30 w 31"/>
                  <a:gd name="T21" fmla="*/ 7 h 72"/>
                  <a:gd name="T22" fmla="*/ 30 w 31"/>
                  <a:gd name="T23" fmla="*/ 5 h 72"/>
                  <a:gd name="T24" fmla="*/ 31 w 31"/>
                  <a:gd name="T25" fmla="*/ 3 h 72"/>
                  <a:gd name="T26" fmla="*/ 0 w 31"/>
                  <a:gd name="T27" fmla="*/ 69 h 72"/>
                  <a:gd name="T28" fmla="*/ 7 w 31"/>
                  <a:gd name="T29" fmla="*/ 72 h 72"/>
                  <a:gd name="T30" fmla="*/ 16 w 31"/>
                  <a:gd name="T31" fmla="*/ 72 h 72"/>
                  <a:gd name="T32" fmla="*/ 23 w 31"/>
                  <a:gd name="T33" fmla="*/ 72 h 72"/>
                  <a:gd name="T34" fmla="*/ 31 w 31"/>
                  <a:gd name="T35" fmla="*/ 69 h 72"/>
                  <a:gd name="T36" fmla="*/ 30 w 31"/>
                  <a:gd name="T37" fmla="*/ 67 h 72"/>
                  <a:gd name="T38" fmla="*/ 30 w 31"/>
                  <a:gd name="T39" fmla="*/ 65 h 72"/>
                  <a:gd name="T40" fmla="*/ 23 w 31"/>
                  <a:gd name="T41" fmla="*/ 69 h 72"/>
                  <a:gd name="T42" fmla="*/ 16 w 31"/>
                  <a:gd name="T43" fmla="*/ 69 h 72"/>
                  <a:gd name="T44" fmla="*/ 9 w 31"/>
                  <a:gd name="T45" fmla="*/ 69 h 72"/>
                  <a:gd name="T46" fmla="*/ 2 w 31"/>
                  <a:gd name="T47" fmla="*/ 65 h 72"/>
                  <a:gd name="T48" fmla="*/ 2 w 31"/>
                  <a:gd name="T49" fmla="*/ 67 h 72"/>
                  <a:gd name="T50" fmla="*/ 0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31" y="3"/>
                    </a:moveTo>
                    <a:lnTo>
                      <a:pt x="24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3" y="3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1" y="3"/>
                    </a:lnTo>
                    <a:close/>
                    <a:moveTo>
                      <a:pt x="0" y="69"/>
                    </a:moveTo>
                    <a:lnTo>
                      <a:pt x="7" y="72"/>
                    </a:lnTo>
                    <a:lnTo>
                      <a:pt x="16" y="72"/>
                    </a:lnTo>
                    <a:lnTo>
                      <a:pt x="23" y="72"/>
                    </a:lnTo>
                    <a:lnTo>
                      <a:pt x="31" y="69"/>
                    </a:lnTo>
                    <a:lnTo>
                      <a:pt x="30" y="67"/>
                    </a:lnTo>
                    <a:lnTo>
                      <a:pt x="30" y="65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5"/>
                    </a:lnTo>
                    <a:lnTo>
                      <a:pt x="2" y="67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4" name="Freeform 447"/>
              <p:cNvSpPr>
                <a:spLocks noEditPoints="1"/>
              </p:cNvSpPr>
              <p:nvPr/>
            </p:nvSpPr>
            <p:spPr bwMode="auto">
              <a:xfrm>
                <a:off x="1694" y="2610"/>
                <a:ext cx="30" cy="69"/>
              </a:xfrm>
              <a:custGeom>
                <a:avLst/>
                <a:gdLst>
                  <a:gd name="T0" fmla="*/ 30 w 30"/>
                  <a:gd name="T1" fmla="*/ 4 h 69"/>
                  <a:gd name="T2" fmla="*/ 23 w 30"/>
                  <a:gd name="T3" fmla="*/ 0 h 69"/>
                  <a:gd name="T4" fmla="*/ 16 w 30"/>
                  <a:gd name="T5" fmla="*/ 0 h 69"/>
                  <a:gd name="T6" fmla="*/ 7 w 30"/>
                  <a:gd name="T7" fmla="*/ 0 h 69"/>
                  <a:gd name="T8" fmla="*/ 0 w 30"/>
                  <a:gd name="T9" fmla="*/ 4 h 69"/>
                  <a:gd name="T10" fmla="*/ 2 w 30"/>
                  <a:gd name="T11" fmla="*/ 6 h 69"/>
                  <a:gd name="T12" fmla="*/ 2 w 30"/>
                  <a:gd name="T13" fmla="*/ 7 h 69"/>
                  <a:gd name="T14" fmla="*/ 9 w 30"/>
                  <a:gd name="T15" fmla="*/ 4 h 69"/>
                  <a:gd name="T16" fmla="*/ 16 w 30"/>
                  <a:gd name="T17" fmla="*/ 4 h 69"/>
                  <a:gd name="T18" fmla="*/ 23 w 30"/>
                  <a:gd name="T19" fmla="*/ 4 h 69"/>
                  <a:gd name="T20" fmla="*/ 30 w 30"/>
                  <a:gd name="T21" fmla="*/ 7 h 69"/>
                  <a:gd name="T22" fmla="*/ 30 w 30"/>
                  <a:gd name="T23" fmla="*/ 6 h 69"/>
                  <a:gd name="T24" fmla="*/ 30 w 30"/>
                  <a:gd name="T25" fmla="*/ 4 h 69"/>
                  <a:gd name="T26" fmla="*/ 2 w 30"/>
                  <a:gd name="T27" fmla="*/ 66 h 69"/>
                  <a:gd name="T28" fmla="*/ 9 w 30"/>
                  <a:gd name="T29" fmla="*/ 69 h 69"/>
                  <a:gd name="T30" fmla="*/ 16 w 30"/>
                  <a:gd name="T31" fmla="*/ 69 h 69"/>
                  <a:gd name="T32" fmla="*/ 23 w 30"/>
                  <a:gd name="T33" fmla="*/ 69 h 69"/>
                  <a:gd name="T34" fmla="*/ 30 w 30"/>
                  <a:gd name="T35" fmla="*/ 66 h 69"/>
                  <a:gd name="T36" fmla="*/ 30 w 30"/>
                  <a:gd name="T37" fmla="*/ 64 h 69"/>
                  <a:gd name="T38" fmla="*/ 28 w 30"/>
                  <a:gd name="T39" fmla="*/ 64 h 69"/>
                  <a:gd name="T40" fmla="*/ 23 w 30"/>
                  <a:gd name="T41" fmla="*/ 66 h 69"/>
                  <a:gd name="T42" fmla="*/ 16 w 30"/>
                  <a:gd name="T43" fmla="*/ 66 h 69"/>
                  <a:gd name="T44" fmla="*/ 9 w 30"/>
                  <a:gd name="T45" fmla="*/ 66 h 69"/>
                  <a:gd name="T46" fmla="*/ 2 w 30"/>
                  <a:gd name="T47" fmla="*/ 64 h 69"/>
                  <a:gd name="T48" fmla="*/ 2 w 30"/>
                  <a:gd name="T49" fmla="*/ 64 h 69"/>
                  <a:gd name="T50" fmla="*/ 2 w 30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9"/>
                  <a:gd name="T80" fmla="*/ 30 w 30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9">
                    <a:moveTo>
                      <a:pt x="30" y="4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9"/>
                    </a:lnTo>
                    <a:lnTo>
                      <a:pt x="16" y="69"/>
                    </a:lnTo>
                    <a:lnTo>
                      <a:pt x="23" y="69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28" y="64"/>
                    </a:lnTo>
                    <a:lnTo>
                      <a:pt x="23" y="66"/>
                    </a:lnTo>
                    <a:lnTo>
                      <a:pt x="16" y="66"/>
                    </a:lnTo>
                    <a:lnTo>
                      <a:pt x="9" y="66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5" name="Freeform 448"/>
              <p:cNvSpPr>
                <a:spLocks noEditPoints="1"/>
              </p:cNvSpPr>
              <p:nvPr/>
            </p:nvSpPr>
            <p:spPr bwMode="auto">
              <a:xfrm>
                <a:off x="1696" y="2612"/>
                <a:ext cx="28" cy="66"/>
              </a:xfrm>
              <a:custGeom>
                <a:avLst/>
                <a:gdLst>
                  <a:gd name="T0" fmla="*/ 28 w 28"/>
                  <a:gd name="T1" fmla="*/ 4 h 66"/>
                  <a:gd name="T2" fmla="*/ 21 w 28"/>
                  <a:gd name="T3" fmla="*/ 0 h 66"/>
                  <a:gd name="T4" fmla="*/ 14 w 28"/>
                  <a:gd name="T5" fmla="*/ 0 h 66"/>
                  <a:gd name="T6" fmla="*/ 7 w 28"/>
                  <a:gd name="T7" fmla="*/ 0 h 66"/>
                  <a:gd name="T8" fmla="*/ 0 w 28"/>
                  <a:gd name="T9" fmla="*/ 4 h 66"/>
                  <a:gd name="T10" fmla="*/ 0 w 28"/>
                  <a:gd name="T11" fmla="*/ 5 h 66"/>
                  <a:gd name="T12" fmla="*/ 0 w 28"/>
                  <a:gd name="T13" fmla="*/ 7 h 66"/>
                  <a:gd name="T14" fmla="*/ 7 w 28"/>
                  <a:gd name="T15" fmla="*/ 4 h 66"/>
                  <a:gd name="T16" fmla="*/ 14 w 28"/>
                  <a:gd name="T17" fmla="*/ 4 h 66"/>
                  <a:gd name="T18" fmla="*/ 21 w 28"/>
                  <a:gd name="T19" fmla="*/ 4 h 66"/>
                  <a:gd name="T20" fmla="*/ 26 w 28"/>
                  <a:gd name="T21" fmla="*/ 7 h 66"/>
                  <a:gd name="T22" fmla="*/ 28 w 28"/>
                  <a:gd name="T23" fmla="*/ 5 h 66"/>
                  <a:gd name="T24" fmla="*/ 28 w 28"/>
                  <a:gd name="T25" fmla="*/ 4 h 66"/>
                  <a:gd name="T26" fmla="*/ 0 w 28"/>
                  <a:gd name="T27" fmla="*/ 62 h 66"/>
                  <a:gd name="T28" fmla="*/ 7 w 28"/>
                  <a:gd name="T29" fmla="*/ 66 h 66"/>
                  <a:gd name="T30" fmla="*/ 14 w 28"/>
                  <a:gd name="T31" fmla="*/ 66 h 66"/>
                  <a:gd name="T32" fmla="*/ 21 w 28"/>
                  <a:gd name="T33" fmla="*/ 66 h 66"/>
                  <a:gd name="T34" fmla="*/ 28 w 28"/>
                  <a:gd name="T35" fmla="*/ 62 h 66"/>
                  <a:gd name="T36" fmla="*/ 26 w 28"/>
                  <a:gd name="T37" fmla="*/ 62 h 66"/>
                  <a:gd name="T38" fmla="*/ 26 w 28"/>
                  <a:gd name="T39" fmla="*/ 60 h 66"/>
                  <a:gd name="T40" fmla="*/ 21 w 28"/>
                  <a:gd name="T41" fmla="*/ 62 h 66"/>
                  <a:gd name="T42" fmla="*/ 14 w 28"/>
                  <a:gd name="T43" fmla="*/ 62 h 66"/>
                  <a:gd name="T44" fmla="*/ 7 w 28"/>
                  <a:gd name="T45" fmla="*/ 62 h 66"/>
                  <a:gd name="T46" fmla="*/ 2 w 28"/>
                  <a:gd name="T47" fmla="*/ 60 h 66"/>
                  <a:gd name="T48" fmla="*/ 0 w 28"/>
                  <a:gd name="T49" fmla="*/ 62 h 66"/>
                  <a:gd name="T50" fmla="*/ 0 w 28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6"/>
                  <a:gd name="T80" fmla="*/ 28 w 28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6">
                    <a:moveTo>
                      <a:pt x="28" y="4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4"/>
                    </a:lnTo>
                    <a:close/>
                    <a:moveTo>
                      <a:pt x="0" y="62"/>
                    </a:moveTo>
                    <a:lnTo>
                      <a:pt x="7" y="66"/>
                    </a:lnTo>
                    <a:lnTo>
                      <a:pt x="14" y="66"/>
                    </a:lnTo>
                    <a:lnTo>
                      <a:pt x="21" y="66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6" name="Freeform 449"/>
              <p:cNvSpPr>
                <a:spLocks noEditPoints="1"/>
              </p:cNvSpPr>
              <p:nvPr/>
            </p:nvSpPr>
            <p:spPr bwMode="auto">
              <a:xfrm>
                <a:off x="1696" y="2614"/>
                <a:ext cx="28" cy="62"/>
              </a:xfrm>
              <a:custGeom>
                <a:avLst/>
                <a:gdLst>
                  <a:gd name="T0" fmla="*/ 28 w 28"/>
                  <a:gd name="T1" fmla="*/ 3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3 h 62"/>
                  <a:gd name="T10" fmla="*/ 0 w 28"/>
                  <a:gd name="T11" fmla="*/ 5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19 w 28"/>
                  <a:gd name="T19" fmla="*/ 3 h 62"/>
                  <a:gd name="T20" fmla="*/ 26 w 28"/>
                  <a:gd name="T21" fmla="*/ 5 h 62"/>
                  <a:gd name="T22" fmla="*/ 26 w 28"/>
                  <a:gd name="T23" fmla="*/ 5 h 62"/>
                  <a:gd name="T24" fmla="*/ 28 w 28"/>
                  <a:gd name="T25" fmla="*/ 3 h 62"/>
                  <a:gd name="T26" fmla="*/ 0 w 28"/>
                  <a:gd name="T27" fmla="*/ 60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0 h 62"/>
                  <a:gd name="T36" fmla="*/ 26 w 28"/>
                  <a:gd name="T37" fmla="*/ 58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8 h 62"/>
                  <a:gd name="T50" fmla="*/ 0 w 28"/>
                  <a:gd name="T51" fmla="*/ 60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7" name="Freeform 450"/>
              <p:cNvSpPr>
                <a:spLocks noEditPoints="1"/>
              </p:cNvSpPr>
              <p:nvPr/>
            </p:nvSpPr>
            <p:spPr bwMode="auto">
              <a:xfrm>
                <a:off x="1696" y="2616"/>
                <a:ext cx="26" cy="58"/>
              </a:xfrm>
              <a:custGeom>
                <a:avLst/>
                <a:gdLst>
                  <a:gd name="T0" fmla="*/ 26 w 26"/>
                  <a:gd name="T1" fmla="*/ 3 h 58"/>
                  <a:gd name="T2" fmla="*/ 21 w 26"/>
                  <a:gd name="T3" fmla="*/ 0 h 58"/>
                  <a:gd name="T4" fmla="*/ 14 w 26"/>
                  <a:gd name="T5" fmla="*/ 0 h 58"/>
                  <a:gd name="T6" fmla="*/ 7 w 26"/>
                  <a:gd name="T7" fmla="*/ 0 h 58"/>
                  <a:gd name="T8" fmla="*/ 0 w 26"/>
                  <a:gd name="T9" fmla="*/ 3 h 58"/>
                  <a:gd name="T10" fmla="*/ 2 w 26"/>
                  <a:gd name="T11" fmla="*/ 3 h 58"/>
                  <a:gd name="T12" fmla="*/ 2 w 26"/>
                  <a:gd name="T13" fmla="*/ 5 h 58"/>
                  <a:gd name="T14" fmla="*/ 7 w 26"/>
                  <a:gd name="T15" fmla="*/ 3 h 58"/>
                  <a:gd name="T16" fmla="*/ 14 w 26"/>
                  <a:gd name="T17" fmla="*/ 3 h 58"/>
                  <a:gd name="T18" fmla="*/ 19 w 26"/>
                  <a:gd name="T19" fmla="*/ 3 h 58"/>
                  <a:gd name="T20" fmla="*/ 24 w 26"/>
                  <a:gd name="T21" fmla="*/ 5 h 58"/>
                  <a:gd name="T22" fmla="*/ 26 w 26"/>
                  <a:gd name="T23" fmla="*/ 3 h 58"/>
                  <a:gd name="T24" fmla="*/ 26 w 26"/>
                  <a:gd name="T25" fmla="*/ 3 h 58"/>
                  <a:gd name="T26" fmla="*/ 2 w 26"/>
                  <a:gd name="T27" fmla="*/ 56 h 58"/>
                  <a:gd name="T28" fmla="*/ 7 w 26"/>
                  <a:gd name="T29" fmla="*/ 58 h 58"/>
                  <a:gd name="T30" fmla="*/ 14 w 26"/>
                  <a:gd name="T31" fmla="*/ 58 h 58"/>
                  <a:gd name="T32" fmla="*/ 21 w 26"/>
                  <a:gd name="T33" fmla="*/ 58 h 58"/>
                  <a:gd name="T34" fmla="*/ 26 w 26"/>
                  <a:gd name="T35" fmla="*/ 56 h 58"/>
                  <a:gd name="T36" fmla="*/ 26 w 26"/>
                  <a:gd name="T37" fmla="*/ 55 h 58"/>
                  <a:gd name="T38" fmla="*/ 24 w 26"/>
                  <a:gd name="T39" fmla="*/ 53 h 58"/>
                  <a:gd name="T40" fmla="*/ 19 w 26"/>
                  <a:gd name="T41" fmla="*/ 55 h 58"/>
                  <a:gd name="T42" fmla="*/ 14 w 26"/>
                  <a:gd name="T43" fmla="*/ 55 h 58"/>
                  <a:gd name="T44" fmla="*/ 7 w 26"/>
                  <a:gd name="T45" fmla="*/ 55 h 58"/>
                  <a:gd name="T46" fmla="*/ 2 w 26"/>
                  <a:gd name="T47" fmla="*/ 53 h 58"/>
                  <a:gd name="T48" fmla="*/ 2 w 26"/>
                  <a:gd name="T49" fmla="*/ 55 h 58"/>
                  <a:gd name="T50" fmla="*/ 2 w 26"/>
                  <a:gd name="T51" fmla="*/ 56 h 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8"/>
                  <a:gd name="T80" fmla="*/ 26 w 26"/>
                  <a:gd name="T81" fmla="*/ 58 h 5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8">
                    <a:moveTo>
                      <a:pt x="26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6" y="3"/>
                    </a:lnTo>
                    <a:close/>
                    <a:moveTo>
                      <a:pt x="2" y="56"/>
                    </a:moveTo>
                    <a:lnTo>
                      <a:pt x="7" y="58"/>
                    </a:lnTo>
                    <a:lnTo>
                      <a:pt x="14" y="58"/>
                    </a:lnTo>
                    <a:lnTo>
                      <a:pt x="21" y="58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5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8" name="Freeform 451"/>
              <p:cNvSpPr>
                <a:spLocks noEditPoints="1"/>
              </p:cNvSpPr>
              <p:nvPr/>
            </p:nvSpPr>
            <p:spPr bwMode="auto">
              <a:xfrm>
                <a:off x="1698" y="2617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0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2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1 w 24"/>
                  <a:gd name="T47" fmla="*/ 50 h 55"/>
                  <a:gd name="T48" fmla="*/ 0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1" y="50"/>
                    </a:lnTo>
                    <a:lnTo>
                      <a:pt x="0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9" name="Freeform 452"/>
              <p:cNvSpPr>
                <a:spLocks noEditPoints="1"/>
              </p:cNvSpPr>
              <p:nvPr/>
            </p:nvSpPr>
            <p:spPr bwMode="auto">
              <a:xfrm>
                <a:off x="1698" y="2619"/>
                <a:ext cx="22" cy="52"/>
              </a:xfrm>
              <a:custGeom>
                <a:avLst/>
                <a:gdLst>
                  <a:gd name="T0" fmla="*/ 22 w 22"/>
                  <a:gd name="T1" fmla="*/ 2 h 52"/>
                  <a:gd name="T2" fmla="*/ 17 w 22"/>
                  <a:gd name="T3" fmla="*/ 0 h 52"/>
                  <a:gd name="T4" fmla="*/ 12 w 22"/>
                  <a:gd name="T5" fmla="*/ 0 h 52"/>
                  <a:gd name="T6" fmla="*/ 5 w 22"/>
                  <a:gd name="T7" fmla="*/ 0 h 52"/>
                  <a:gd name="T8" fmla="*/ 0 w 22"/>
                  <a:gd name="T9" fmla="*/ 2 h 52"/>
                  <a:gd name="T10" fmla="*/ 0 w 22"/>
                  <a:gd name="T11" fmla="*/ 3 h 52"/>
                  <a:gd name="T12" fmla="*/ 1 w 22"/>
                  <a:gd name="T13" fmla="*/ 5 h 52"/>
                  <a:gd name="T14" fmla="*/ 7 w 22"/>
                  <a:gd name="T15" fmla="*/ 3 h 52"/>
                  <a:gd name="T16" fmla="*/ 12 w 22"/>
                  <a:gd name="T17" fmla="*/ 3 h 52"/>
                  <a:gd name="T18" fmla="*/ 17 w 22"/>
                  <a:gd name="T19" fmla="*/ 3 h 52"/>
                  <a:gd name="T20" fmla="*/ 22 w 22"/>
                  <a:gd name="T21" fmla="*/ 5 h 52"/>
                  <a:gd name="T22" fmla="*/ 22 w 22"/>
                  <a:gd name="T23" fmla="*/ 3 h 52"/>
                  <a:gd name="T24" fmla="*/ 22 w 22"/>
                  <a:gd name="T25" fmla="*/ 2 h 52"/>
                  <a:gd name="T26" fmla="*/ 0 w 22"/>
                  <a:gd name="T27" fmla="*/ 50 h 52"/>
                  <a:gd name="T28" fmla="*/ 5 w 22"/>
                  <a:gd name="T29" fmla="*/ 52 h 52"/>
                  <a:gd name="T30" fmla="*/ 12 w 22"/>
                  <a:gd name="T31" fmla="*/ 52 h 52"/>
                  <a:gd name="T32" fmla="*/ 17 w 22"/>
                  <a:gd name="T33" fmla="*/ 52 h 52"/>
                  <a:gd name="T34" fmla="*/ 22 w 22"/>
                  <a:gd name="T35" fmla="*/ 50 h 52"/>
                  <a:gd name="T36" fmla="*/ 22 w 22"/>
                  <a:gd name="T37" fmla="*/ 48 h 52"/>
                  <a:gd name="T38" fmla="*/ 22 w 22"/>
                  <a:gd name="T39" fmla="*/ 47 h 52"/>
                  <a:gd name="T40" fmla="*/ 17 w 22"/>
                  <a:gd name="T41" fmla="*/ 48 h 52"/>
                  <a:gd name="T42" fmla="*/ 12 w 22"/>
                  <a:gd name="T43" fmla="*/ 48 h 52"/>
                  <a:gd name="T44" fmla="*/ 7 w 22"/>
                  <a:gd name="T45" fmla="*/ 48 h 52"/>
                  <a:gd name="T46" fmla="*/ 1 w 22"/>
                  <a:gd name="T47" fmla="*/ 47 h 52"/>
                  <a:gd name="T48" fmla="*/ 1 w 22"/>
                  <a:gd name="T49" fmla="*/ 48 h 52"/>
                  <a:gd name="T50" fmla="*/ 0 w 22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2"/>
                  <a:gd name="T80" fmla="*/ 22 w 22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2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2"/>
                    </a:lnTo>
                    <a:close/>
                    <a:moveTo>
                      <a:pt x="0" y="50"/>
                    </a:moveTo>
                    <a:lnTo>
                      <a:pt x="5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7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1" y="47"/>
                    </a:lnTo>
                    <a:lnTo>
                      <a:pt x="1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0" name="Freeform 453"/>
              <p:cNvSpPr>
                <a:spLocks noEditPoints="1"/>
              </p:cNvSpPr>
              <p:nvPr/>
            </p:nvSpPr>
            <p:spPr bwMode="auto">
              <a:xfrm>
                <a:off x="1698" y="2621"/>
                <a:ext cx="22" cy="48"/>
              </a:xfrm>
              <a:custGeom>
                <a:avLst/>
                <a:gdLst>
                  <a:gd name="T0" fmla="*/ 22 w 22"/>
                  <a:gd name="T1" fmla="*/ 1 h 48"/>
                  <a:gd name="T2" fmla="*/ 17 w 22"/>
                  <a:gd name="T3" fmla="*/ 0 h 48"/>
                  <a:gd name="T4" fmla="*/ 12 w 22"/>
                  <a:gd name="T5" fmla="*/ 0 h 48"/>
                  <a:gd name="T6" fmla="*/ 7 w 22"/>
                  <a:gd name="T7" fmla="*/ 0 h 48"/>
                  <a:gd name="T8" fmla="*/ 0 w 22"/>
                  <a:gd name="T9" fmla="*/ 1 h 48"/>
                  <a:gd name="T10" fmla="*/ 1 w 22"/>
                  <a:gd name="T11" fmla="*/ 3 h 48"/>
                  <a:gd name="T12" fmla="*/ 1 w 22"/>
                  <a:gd name="T13" fmla="*/ 5 h 48"/>
                  <a:gd name="T14" fmla="*/ 7 w 22"/>
                  <a:gd name="T15" fmla="*/ 3 h 48"/>
                  <a:gd name="T16" fmla="*/ 12 w 22"/>
                  <a:gd name="T17" fmla="*/ 3 h 48"/>
                  <a:gd name="T18" fmla="*/ 17 w 22"/>
                  <a:gd name="T19" fmla="*/ 3 h 48"/>
                  <a:gd name="T20" fmla="*/ 22 w 22"/>
                  <a:gd name="T21" fmla="*/ 5 h 48"/>
                  <a:gd name="T22" fmla="*/ 22 w 22"/>
                  <a:gd name="T23" fmla="*/ 3 h 48"/>
                  <a:gd name="T24" fmla="*/ 22 w 22"/>
                  <a:gd name="T25" fmla="*/ 1 h 48"/>
                  <a:gd name="T26" fmla="*/ 1 w 22"/>
                  <a:gd name="T27" fmla="*/ 46 h 48"/>
                  <a:gd name="T28" fmla="*/ 7 w 22"/>
                  <a:gd name="T29" fmla="*/ 48 h 48"/>
                  <a:gd name="T30" fmla="*/ 12 w 22"/>
                  <a:gd name="T31" fmla="*/ 48 h 48"/>
                  <a:gd name="T32" fmla="*/ 17 w 22"/>
                  <a:gd name="T33" fmla="*/ 48 h 48"/>
                  <a:gd name="T34" fmla="*/ 22 w 22"/>
                  <a:gd name="T35" fmla="*/ 46 h 48"/>
                  <a:gd name="T36" fmla="*/ 22 w 22"/>
                  <a:gd name="T37" fmla="*/ 45 h 48"/>
                  <a:gd name="T38" fmla="*/ 20 w 22"/>
                  <a:gd name="T39" fmla="*/ 43 h 48"/>
                  <a:gd name="T40" fmla="*/ 17 w 22"/>
                  <a:gd name="T41" fmla="*/ 45 h 48"/>
                  <a:gd name="T42" fmla="*/ 12 w 22"/>
                  <a:gd name="T43" fmla="*/ 45 h 48"/>
                  <a:gd name="T44" fmla="*/ 7 w 22"/>
                  <a:gd name="T45" fmla="*/ 45 h 48"/>
                  <a:gd name="T46" fmla="*/ 1 w 22"/>
                  <a:gd name="T47" fmla="*/ 43 h 48"/>
                  <a:gd name="T48" fmla="*/ 1 w 22"/>
                  <a:gd name="T49" fmla="*/ 45 h 48"/>
                  <a:gd name="T50" fmla="*/ 1 w 22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8"/>
                  <a:gd name="T80" fmla="*/ 22 w 22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8">
                    <a:moveTo>
                      <a:pt x="22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1"/>
                    </a:lnTo>
                    <a:close/>
                    <a:moveTo>
                      <a:pt x="1" y="46"/>
                    </a:moveTo>
                    <a:lnTo>
                      <a:pt x="7" y="48"/>
                    </a:lnTo>
                    <a:lnTo>
                      <a:pt x="12" y="48"/>
                    </a:lnTo>
                    <a:lnTo>
                      <a:pt x="17" y="48"/>
                    </a:lnTo>
                    <a:lnTo>
                      <a:pt x="22" y="46"/>
                    </a:lnTo>
                    <a:lnTo>
                      <a:pt x="22" y="45"/>
                    </a:lnTo>
                    <a:lnTo>
                      <a:pt x="20" y="43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5"/>
                    </a:lnTo>
                    <a:lnTo>
                      <a:pt x="1" y="43"/>
                    </a:lnTo>
                    <a:lnTo>
                      <a:pt x="1" y="45"/>
                    </a:lnTo>
                    <a:lnTo>
                      <a:pt x="1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1" name="Freeform 454"/>
              <p:cNvSpPr>
                <a:spLocks noEditPoints="1"/>
              </p:cNvSpPr>
              <p:nvPr/>
            </p:nvSpPr>
            <p:spPr bwMode="auto">
              <a:xfrm>
                <a:off x="1699" y="2622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6 w 21"/>
                  <a:gd name="T7" fmla="*/ 0 h 45"/>
                  <a:gd name="T8" fmla="*/ 0 w 21"/>
                  <a:gd name="T9" fmla="*/ 2 h 45"/>
                  <a:gd name="T10" fmla="*/ 0 w 21"/>
                  <a:gd name="T11" fmla="*/ 4 h 45"/>
                  <a:gd name="T12" fmla="*/ 0 w 21"/>
                  <a:gd name="T13" fmla="*/ 6 h 45"/>
                  <a:gd name="T14" fmla="*/ 6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19 w 21"/>
                  <a:gd name="T21" fmla="*/ 6 h 45"/>
                  <a:gd name="T22" fmla="*/ 21 w 21"/>
                  <a:gd name="T23" fmla="*/ 4 h 45"/>
                  <a:gd name="T24" fmla="*/ 21 w 21"/>
                  <a:gd name="T25" fmla="*/ 2 h 45"/>
                  <a:gd name="T26" fmla="*/ 0 w 21"/>
                  <a:gd name="T27" fmla="*/ 44 h 45"/>
                  <a:gd name="T28" fmla="*/ 6 w 21"/>
                  <a:gd name="T29" fmla="*/ 45 h 45"/>
                  <a:gd name="T30" fmla="*/ 11 w 21"/>
                  <a:gd name="T31" fmla="*/ 45 h 45"/>
                  <a:gd name="T32" fmla="*/ 16 w 21"/>
                  <a:gd name="T33" fmla="*/ 45 h 45"/>
                  <a:gd name="T34" fmla="*/ 21 w 21"/>
                  <a:gd name="T35" fmla="*/ 44 h 45"/>
                  <a:gd name="T36" fmla="*/ 19 w 21"/>
                  <a:gd name="T37" fmla="*/ 42 h 45"/>
                  <a:gd name="T38" fmla="*/ 19 w 21"/>
                  <a:gd name="T39" fmla="*/ 40 h 45"/>
                  <a:gd name="T40" fmla="*/ 16 w 21"/>
                  <a:gd name="T41" fmla="*/ 42 h 45"/>
                  <a:gd name="T42" fmla="*/ 11 w 21"/>
                  <a:gd name="T43" fmla="*/ 42 h 45"/>
                  <a:gd name="T44" fmla="*/ 6 w 21"/>
                  <a:gd name="T45" fmla="*/ 42 h 45"/>
                  <a:gd name="T46" fmla="*/ 2 w 21"/>
                  <a:gd name="T47" fmla="*/ 40 h 45"/>
                  <a:gd name="T48" fmla="*/ 0 w 21"/>
                  <a:gd name="T49" fmla="*/ 42 h 45"/>
                  <a:gd name="T50" fmla="*/ 0 w 21"/>
                  <a:gd name="T51" fmla="*/ 44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19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4"/>
                    </a:moveTo>
                    <a:lnTo>
                      <a:pt x="6" y="45"/>
                    </a:lnTo>
                    <a:lnTo>
                      <a:pt x="11" y="45"/>
                    </a:lnTo>
                    <a:lnTo>
                      <a:pt x="16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6" y="42"/>
                    </a:lnTo>
                    <a:lnTo>
                      <a:pt x="11" y="42"/>
                    </a:lnTo>
                    <a:lnTo>
                      <a:pt x="6" y="42"/>
                    </a:lnTo>
                    <a:lnTo>
                      <a:pt x="2" y="40"/>
                    </a:lnTo>
                    <a:lnTo>
                      <a:pt x="0" y="4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2" name="Freeform 455"/>
              <p:cNvSpPr>
                <a:spLocks noEditPoints="1"/>
              </p:cNvSpPr>
              <p:nvPr/>
            </p:nvSpPr>
            <p:spPr bwMode="auto">
              <a:xfrm>
                <a:off x="1699" y="2624"/>
                <a:ext cx="21" cy="42"/>
              </a:xfrm>
              <a:custGeom>
                <a:avLst/>
                <a:gdLst>
                  <a:gd name="T0" fmla="*/ 21 w 21"/>
                  <a:gd name="T1" fmla="*/ 2 h 42"/>
                  <a:gd name="T2" fmla="*/ 16 w 21"/>
                  <a:gd name="T3" fmla="*/ 0 h 42"/>
                  <a:gd name="T4" fmla="*/ 11 w 21"/>
                  <a:gd name="T5" fmla="*/ 0 h 42"/>
                  <a:gd name="T6" fmla="*/ 6 w 21"/>
                  <a:gd name="T7" fmla="*/ 0 h 42"/>
                  <a:gd name="T8" fmla="*/ 0 w 21"/>
                  <a:gd name="T9" fmla="*/ 2 h 42"/>
                  <a:gd name="T10" fmla="*/ 0 w 21"/>
                  <a:gd name="T11" fmla="*/ 4 h 42"/>
                  <a:gd name="T12" fmla="*/ 2 w 21"/>
                  <a:gd name="T13" fmla="*/ 5 h 42"/>
                  <a:gd name="T14" fmla="*/ 6 w 21"/>
                  <a:gd name="T15" fmla="*/ 4 h 42"/>
                  <a:gd name="T16" fmla="*/ 11 w 21"/>
                  <a:gd name="T17" fmla="*/ 4 h 42"/>
                  <a:gd name="T18" fmla="*/ 16 w 21"/>
                  <a:gd name="T19" fmla="*/ 4 h 42"/>
                  <a:gd name="T20" fmla="*/ 19 w 21"/>
                  <a:gd name="T21" fmla="*/ 5 h 42"/>
                  <a:gd name="T22" fmla="*/ 19 w 21"/>
                  <a:gd name="T23" fmla="*/ 4 h 42"/>
                  <a:gd name="T24" fmla="*/ 21 w 21"/>
                  <a:gd name="T25" fmla="*/ 2 h 42"/>
                  <a:gd name="T26" fmla="*/ 0 w 21"/>
                  <a:gd name="T27" fmla="*/ 40 h 42"/>
                  <a:gd name="T28" fmla="*/ 6 w 21"/>
                  <a:gd name="T29" fmla="*/ 42 h 42"/>
                  <a:gd name="T30" fmla="*/ 11 w 21"/>
                  <a:gd name="T31" fmla="*/ 42 h 42"/>
                  <a:gd name="T32" fmla="*/ 16 w 21"/>
                  <a:gd name="T33" fmla="*/ 42 h 42"/>
                  <a:gd name="T34" fmla="*/ 19 w 21"/>
                  <a:gd name="T35" fmla="*/ 40 h 42"/>
                  <a:gd name="T36" fmla="*/ 19 w 21"/>
                  <a:gd name="T37" fmla="*/ 38 h 42"/>
                  <a:gd name="T38" fmla="*/ 19 w 21"/>
                  <a:gd name="T39" fmla="*/ 36 h 42"/>
                  <a:gd name="T40" fmla="*/ 14 w 21"/>
                  <a:gd name="T41" fmla="*/ 38 h 42"/>
                  <a:gd name="T42" fmla="*/ 11 w 21"/>
                  <a:gd name="T43" fmla="*/ 38 h 42"/>
                  <a:gd name="T44" fmla="*/ 6 w 21"/>
                  <a:gd name="T45" fmla="*/ 38 h 42"/>
                  <a:gd name="T46" fmla="*/ 2 w 21"/>
                  <a:gd name="T47" fmla="*/ 36 h 42"/>
                  <a:gd name="T48" fmla="*/ 2 w 21"/>
                  <a:gd name="T49" fmla="*/ 38 h 42"/>
                  <a:gd name="T50" fmla="*/ 0 w 21"/>
                  <a:gd name="T51" fmla="*/ 40 h 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2"/>
                  <a:gd name="T80" fmla="*/ 21 w 21"/>
                  <a:gd name="T81" fmla="*/ 42 h 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2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19" y="4"/>
                    </a:lnTo>
                    <a:lnTo>
                      <a:pt x="21" y="2"/>
                    </a:lnTo>
                    <a:close/>
                    <a:moveTo>
                      <a:pt x="0" y="40"/>
                    </a:moveTo>
                    <a:lnTo>
                      <a:pt x="6" y="42"/>
                    </a:lnTo>
                    <a:lnTo>
                      <a:pt x="11" y="42"/>
                    </a:lnTo>
                    <a:lnTo>
                      <a:pt x="16" y="42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4" y="38"/>
                    </a:lnTo>
                    <a:lnTo>
                      <a:pt x="11" y="38"/>
                    </a:lnTo>
                    <a:lnTo>
                      <a:pt x="6" y="38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3" name="Freeform 456"/>
              <p:cNvSpPr>
                <a:spLocks noEditPoints="1"/>
              </p:cNvSpPr>
              <p:nvPr/>
            </p:nvSpPr>
            <p:spPr bwMode="auto">
              <a:xfrm>
                <a:off x="1699" y="2626"/>
                <a:ext cx="19" cy="38"/>
              </a:xfrm>
              <a:custGeom>
                <a:avLst/>
                <a:gdLst>
                  <a:gd name="T0" fmla="*/ 19 w 19"/>
                  <a:gd name="T1" fmla="*/ 2 h 38"/>
                  <a:gd name="T2" fmla="*/ 16 w 19"/>
                  <a:gd name="T3" fmla="*/ 0 h 38"/>
                  <a:gd name="T4" fmla="*/ 11 w 19"/>
                  <a:gd name="T5" fmla="*/ 0 h 38"/>
                  <a:gd name="T6" fmla="*/ 6 w 19"/>
                  <a:gd name="T7" fmla="*/ 0 h 38"/>
                  <a:gd name="T8" fmla="*/ 0 w 19"/>
                  <a:gd name="T9" fmla="*/ 2 h 38"/>
                  <a:gd name="T10" fmla="*/ 2 w 19"/>
                  <a:gd name="T11" fmla="*/ 3 h 38"/>
                  <a:gd name="T12" fmla="*/ 2 w 19"/>
                  <a:gd name="T13" fmla="*/ 5 h 38"/>
                  <a:gd name="T14" fmla="*/ 6 w 19"/>
                  <a:gd name="T15" fmla="*/ 3 h 38"/>
                  <a:gd name="T16" fmla="*/ 11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2 h 38"/>
                  <a:gd name="T26" fmla="*/ 2 w 19"/>
                  <a:gd name="T27" fmla="*/ 36 h 38"/>
                  <a:gd name="T28" fmla="*/ 6 w 19"/>
                  <a:gd name="T29" fmla="*/ 38 h 38"/>
                  <a:gd name="T30" fmla="*/ 11 w 19"/>
                  <a:gd name="T31" fmla="*/ 38 h 38"/>
                  <a:gd name="T32" fmla="*/ 16 w 19"/>
                  <a:gd name="T33" fmla="*/ 38 h 38"/>
                  <a:gd name="T34" fmla="*/ 19 w 19"/>
                  <a:gd name="T35" fmla="*/ 36 h 38"/>
                  <a:gd name="T36" fmla="*/ 19 w 19"/>
                  <a:gd name="T37" fmla="*/ 34 h 38"/>
                  <a:gd name="T38" fmla="*/ 19 w 19"/>
                  <a:gd name="T39" fmla="*/ 33 h 38"/>
                  <a:gd name="T40" fmla="*/ 14 w 19"/>
                  <a:gd name="T41" fmla="*/ 34 h 38"/>
                  <a:gd name="T42" fmla="*/ 11 w 19"/>
                  <a:gd name="T43" fmla="*/ 34 h 38"/>
                  <a:gd name="T44" fmla="*/ 6 w 19"/>
                  <a:gd name="T45" fmla="*/ 34 h 38"/>
                  <a:gd name="T46" fmla="*/ 2 w 19"/>
                  <a:gd name="T47" fmla="*/ 33 h 38"/>
                  <a:gd name="T48" fmla="*/ 2 w 19"/>
                  <a:gd name="T49" fmla="*/ 34 h 38"/>
                  <a:gd name="T50" fmla="*/ 2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2" y="36"/>
                    </a:moveTo>
                    <a:lnTo>
                      <a:pt x="6" y="38"/>
                    </a:lnTo>
                    <a:lnTo>
                      <a:pt x="11" y="38"/>
                    </a:lnTo>
                    <a:lnTo>
                      <a:pt x="16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14" y="34"/>
                    </a:lnTo>
                    <a:lnTo>
                      <a:pt x="11" y="34"/>
                    </a:lnTo>
                    <a:lnTo>
                      <a:pt x="6" y="34"/>
                    </a:lnTo>
                    <a:lnTo>
                      <a:pt x="2" y="33"/>
                    </a:lnTo>
                    <a:lnTo>
                      <a:pt x="2" y="34"/>
                    </a:lnTo>
                    <a:lnTo>
                      <a:pt x="2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4" name="Freeform 457"/>
              <p:cNvSpPr>
                <a:spLocks noEditPoints="1"/>
              </p:cNvSpPr>
              <p:nvPr/>
            </p:nvSpPr>
            <p:spPr bwMode="auto">
              <a:xfrm>
                <a:off x="1701" y="2628"/>
                <a:ext cx="17" cy="34"/>
              </a:xfrm>
              <a:custGeom>
                <a:avLst/>
                <a:gdLst>
                  <a:gd name="T0" fmla="*/ 17 w 17"/>
                  <a:gd name="T1" fmla="*/ 1 h 34"/>
                  <a:gd name="T2" fmla="*/ 14 w 17"/>
                  <a:gd name="T3" fmla="*/ 0 h 34"/>
                  <a:gd name="T4" fmla="*/ 9 w 17"/>
                  <a:gd name="T5" fmla="*/ 0 h 34"/>
                  <a:gd name="T6" fmla="*/ 4 w 17"/>
                  <a:gd name="T7" fmla="*/ 0 h 34"/>
                  <a:gd name="T8" fmla="*/ 0 w 17"/>
                  <a:gd name="T9" fmla="*/ 1 h 34"/>
                  <a:gd name="T10" fmla="*/ 0 w 17"/>
                  <a:gd name="T11" fmla="*/ 3 h 34"/>
                  <a:gd name="T12" fmla="*/ 0 w 17"/>
                  <a:gd name="T13" fmla="*/ 6 h 34"/>
                  <a:gd name="T14" fmla="*/ 4 w 17"/>
                  <a:gd name="T15" fmla="*/ 3 h 34"/>
                  <a:gd name="T16" fmla="*/ 9 w 17"/>
                  <a:gd name="T17" fmla="*/ 3 h 34"/>
                  <a:gd name="T18" fmla="*/ 12 w 17"/>
                  <a:gd name="T19" fmla="*/ 3 h 34"/>
                  <a:gd name="T20" fmla="*/ 17 w 17"/>
                  <a:gd name="T21" fmla="*/ 6 h 34"/>
                  <a:gd name="T22" fmla="*/ 17 w 17"/>
                  <a:gd name="T23" fmla="*/ 3 h 34"/>
                  <a:gd name="T24" fmla="*/ 17 w 17"/>
                  <a:gd name="T25" fmla="*/ 1 h 34"/>
                  <a:gd name="T26" fmla="*/ 0 w 17"/>
                  <a:gd name="T27" fmla="*/ 32 h 34"/>
                  <a:gd name="T28" fmla="*/ 4 w 17"/>
                  <a:gd name="T29" fmla="*/ 34 h 34"/>
                  <a:gd name="T30" fmla="*/ 9 w 17"/>
                  <a:gd name="T31" fmla="*/ 34 h 34"/>
                  <a:gd name="T32" fmla="*/ 12 w 17"/>
                  <a:gd name="T33" fmla="*/ 34 h 34"/>
                  <a:gd name="T34" fmla="*/ 17 w 17"/>
                  <a:gd name="T35" fmla="*/ 32 h 34"/>
                  <a:gd name="T36" fmla="*/ 17 w 17"/>
                  <a:gd name="T37" fmla="*/ 31 h 34"/>
                  <a:gd name="T38" fmla="*/ 16 w 17"/>
                  <a:gd name="T39" fmla="*/ 29 h 34"/>
                  <a:gd name="T40" fmla="*/ 12 w 17"/>
                  <a:gd name="T41" fmla="*/ 31 h 34"/>
                  <a:gd name="T42" fmla="*/ 9 w 17"/>
                  <a:gd name="T43" fmla="*/ 31 h 34"/>
                  <a:gd name="T44" fmla="*/ 4 w 17"/>
                  <a:gd name="T45" fmla="*/ 31 h 34"/>
                  <a:gd name="T46" fmla="*/ 0 w 17"/>
                  <a:gd name="T47" fmla="*/ 29 h 34"/>
                  <a:gd name="T48" fmla="*/ 0 w 17"/>
                  <a:gd name="T49" fmla="*/ 31 h 34"/>
                  <a:gd name="T50" fmla="*/ 0 w 17"/>
                  <a:gd name="T51" fmla="*/ 32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4"/>
                  <a:gd name="T80" fmla="*/ 17 w 17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4">
                    <a:moveTo>
                      <a:pt x="17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32"/>
                    </a:moveTo>
                    <a:lnTo>
                      <a:pt x="4" y="34"/>
                    </a:lnTo>
                    <a:lnTo>
                      <a:pt x="9" y="34"/>
                    </a:lnTo>
                    <a:lnTo>
                      <a:pt x="12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6" y="29"/>
                    </a:lnTo>
                    <a:lnTo>
                      <a:pt x="12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5" name="Freeform 458"/>
              <p:cNvSpPr>
                <a:spLocks noEditPoints="1"/>
              </p:cNvSpPr>
              <p:nvPr/>
            </p:nvSpPr>
            <p:spPr bwMode="auto">
              <a:xfrm>
                <a:off x="1701" y="2629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2 w 17"/>
                  <a:gd name="T3" fmla="*/ 0 h 31"/>
                  <a:gd name="T4" fmla="*/ 9 w 17"/>
                  <a:gd name="T5" fmla="*/ 0 h 31"/>
                  <a:gd name="T6" fmla="*/ 4 w 17"/>
                  <a:gd name="T7" fmla="*/ 0 h 31"/>
                  <a:gd name="T8" fmla="*/ 0 w 17"/>
                  <a:gd name="T9" fmla="*/ 2 h 31"/>
                  <a:gd name="T10" fmla="*/ 0 w 17"/>
                  <a:gd name="T11" fmla="*/ 5 h 31"/>
                  <a:gd name="T12" fmla="*/ 0 w 17"/>
                  <a:gd name="T13" fmla="*/ 7 h 31"/>
                  <a:gd name="T14" fmla="*/ 4 w 17"/>
                  <a:gd name="T15" fmla="*/ 4 h 31"/>
                  <a:gd name="T16" fmla="*/ 9 w 17"/>
                  <a:gd name="T17" fmla="*/ 4 h 31"/>
                  <a:gd name="T18" fmla="*/ 12 w 17"/>
                  <a:gd name="T19" fmla="*/ 4 h 31"/>
                  <a:gd name="T20" fmla="*/ 16 w 17"/>
                  <a:gd name="T21" fmla="*/ 7 h 31"/>
                  <a:gd name="T22" fmla="*/ 17 w 17"/>
                  <a:gd name="T23" fmla="*/ 5 h 31"/>
                  <a:gd name="T24" fmla="*/ 17 w 17"/>
                  <a:gd name="T25" fmla="*/ 2 h 31"/>
                  <a:gd name="T26" fmla="*/ 0 w 17"/>
                  <a:gd name="T27" fmla="*/ 30 h 31"/>
                  <a:gd name="T28" fmla="*/ 4 w 17"/>
                  <a:gd name="T29" fmla="*/ 31 h 31"/>
                  <a:gd name="T30" fmla="*/ 9 w 17"/>
                  <a:gd name="T31" fmla="*/ 31 h 31"/>
                  <a:gd name="T32" fmla="*/ 12 w 17"/>
                  <a:gd name="T33" fmla="*/ 31 h 31"/>
                  <a:gd name="T34" fmla="*/ 17 w 17"/>
                  <a:gd name="T35" fmla="*/ 30 h 31"/>
                  <a:gd name="T36" fmla="*/ 16 w 17"/>
                  <a:gd name="T37" fmla="*/ 28 h 31"/>
                  <a:gd name="T38" fmla="*/ 16 w 17"/>
                  <a:gd name="T39" fmla="*/ 24 h 31"/>
                  <a:gd name="T40" fmla="*/ 12 w 17"/>
                  <a:gd name="T41" fmla="*/ 28 h 31"/>
                  <a:gd name="T42" fmla="*/ 9 w 17"/>
                  <a:gd name="T43" fmla="*/ 28 h 31"/>
                  <a:gd name="T44" fmla="*/ 4 w 17"/>
                  <a:gd name="T45" fmla="*/ 28 h 31"/>
                  <a:gd name="T46" fmla="*/ 0 w 17"/>
                  <a:gd name="T47" fmla="*/ 24 h 31"/>
                  <a:gd name="T48" fmla="*/ 0 w 17"/>
                  <a:gd name="T49" fmla="*/ 28 h 31"/>
                  <a:gd name="T50" fmla="*/ 0 w 17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7" y="30"/>
                    </a:lnTo>
                    <a:lnTo>
                      <a:pt x="16" y="28"/>
                    </a:lnTo>
                    <a:lnTo>
                      <a:pt x="16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6" name="Freeform 459"/>
              <p:cNvSpPr>
                <a:spLocks noEditPoints="1"/>
              </p:cNvSpPr>
              <p:nvPr/>
            </p:nvSpPr>
            <p:spPr bwMode="auto">
              <a:xfrm>
                <a:off x="1701" y="2631"/>
                <a:ext cx="17" cy="28"/>
              </a:xfrm>
              <a:custGeom>
                <a:avLst/>
                <a:gdLst>
                  <a:gd name="T0" fmla="*/ 17 w 17"/>
                  <a:gd name="T1" fmla="*/ 3 h 28"/>
                  <a:gd name="T2" fmla="*/ 12 w 17"/>
                  <a:gd name="T3" fmla="*/ 0 h 28"/>
                  <a:gd name="T4" fmla="*/ 9 w 17"/>
                  <a:gd name="T5" fmla="*/ 0 h 28"/>
                  <a:gd name="T6" fmla="*/ 4 w 17"/>
                  <a:gd name="T7" fmla="*/ 0 h 28"/>
                  <a:gd name="T8" fmla="*/ 0 w 17"/>
                  <a:gd name="T9" fmla="*/ 3 h 28"/>
                  <a:gd name="T10" fmla="*/ 0 w 17"/>
                  <a:gd name="T11" fmla="*/ 5 h 28"/>
                  <a:gd name="T12" fmla="*/ 0 w 17"/>
                  <a:gd name="T13" fmla="*/ 7 h 28"/>
                  <a:gd name="T14" fmla="*/ 4 w 17"/>
                  <a:gd name="T15" fmla="*/ 3 h 28"/>
                  <a:gd name="T16" fmla="*/ 9 w 17"/>
                  <a:gd name="T17" fmla="*/ 3 h 28"/>
                  <a:gd name="T18" fmla="*/ 12 w 17"/>
                  <a:gd name="T19" fmla="*/ 3 h 28"/>
                  <a:gd name="T20" fmla="*/ 16 w 17"/>
                  <a:gd name="T21" fmla="*/ 7 h 28"/>
                  <a:gd name="T22" fmla="*/ 16 w 17"/>
                  <a:gd name="T23" fmla="*/ 5 h 28"/>
                  <a:gd name="T24" fmla="*/ 17 w 17"/>
                  <a:gd name="T25" fmla="*/ 3 h 28"/>
                  <a:gd name="T26" fmla="*/ 0 w 17"/>
                  <a:gd name="T27" fmla="*/ 26 h 28"/>
                  <a:gd name="T28" fmla="*/ 4 w 17"/>
                  <a:gd name="T29" fmla="*/ 28 h 28"/>
                  <a:gd name="T30" fmla="*/ 9 w 17"/>
                  <a:gd name="T31" fmla="*/ 28 h 28"/>
                  <a:gd name="T32" fmla="*/ 12 w 17"/>
                  <a:gd name="T33" fmla="*/ 28 h 28"/>
                  <a:gd name="T34" fmla="*/ 16 w 17"/>
                  <a:gd name="T35" fmla="*/ 26 h 28"/>
                  <a:gd name="T36" fmla="*/ 16 w 17"/>
                  <a:gd name="T37" fmla="*/ 22 h 28"/>
                  <a:gd name="T38" fmla="*/ 16 w 17"/>
                  <a:gd name="T39" fmla="*/ 21 h 28"/>
                  <a:gd name="T40" fmla="*/ 12 w 17"/>
                  <a:gd name="T41" fmla="*/ 24 h 28"/>
                  <a:gd name="T42" fmla="*/ 9 w 17"/>
                  <a:gd name="T43" fmla="*/ 24 h 28"/>
                  <a:gd name="T44" fmla="*/ 4 w 17"/>
                  <a:gd name="T45" fmla="*/ 24 h 28"/>
                  <a:gd name="T46" fmla="*/ 0 w 17"/>
                  <a:gd name="T47" fmla="*/ 21 h 28"/>
                  <a:gd name="T48" fmla="*/ 0 w 17"/>
                  <a:gd name="T49" fmla="*/ 22 h 28"/>
                  <a:gd name="T50" fmla="*/ 0 w 17"/>
                  <a:gd name="T51" fmla="*/ 26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7" y="3"/>
                    </a:lnTo>
                    <a:close/>
                    <a:moveTo>
                      <a:pt x="0" y="26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7" name="Freeform 460"/>
              <p:cNvSpPr>
                <a:spLocks noEditPoints="1"/>
              </p:cNvSpPr>
              <p:nvPr/>
            </p:nvSpPr>
            <p:spPr bwMode="auto">
              <a:xfrm>
                <a:off x="1701" y="2633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2 w 16"/>
                  <a:gd name="T3" fmla="*/ 0 h 24"/>
                  <a:gd name="T4" fmla="*/ 9 w 16"/>
                  <a:gd name="T5" fmla="*/ 0 h 24"/>
                  <a:gd name="T6" fmla="*/ 4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2 w 16"/>
                  <a:gd name="T13" fmla="*/ 7 h 24"/>
                  <a:gd name="T14" fmla="*/ 4 w 16"/>
                  <a:gd name="T15" fmla="*/ 5 h 24"/>
                  <a:gd name="T16" fmla="*/ 9 w 16"/>
                  <a:gd name="T17" fmla="*/ 3 h 24"/>
                  <a:gd name="T18" fmla="*/ 12 w 16"/>
                  <a:gd name="T19" fmla="*/ 5 h 24"/>
                  <a:gd name="T20" fmla="*/ 16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4 w 16"/>
                  <a:gd name="T29" fmla="*/ 24 h 24"/>
                  <a:gd name="T30" fmla="*/ 9 w 16"/>
                  <a:gd name="T31" fmla="*/ 24 h 24"/>
                  <a:gd name="T32" fmla="*/ 12 w 16"/>
                  <a:gd name="T33" fmla="*/ 24 h 24"/>
                  <a:gd name="T34" fmla="*/ 16 w 16"/>
                  <a:gd name="T35" fmla="*/ 20 h 24"/>
                  <a:gd name="T36" fmla="*/ 16 w 16"/>
                  <a:gd name="T37" fmla="*/ 19 h 24"/>
                  <a:gd name="T38" fmla="*/ 16 w 16"/>
                  <a:gd name="T39" fmla="*/ 17 h 24"/>
                  <a:gd name="T40" fmla="*/ 12 w 16"/>
                  <a:gd name="T41" fmla="*/ 19 h 24"/>
                  <a:gd name="T42" fmla="*/ 9 w 16"/>
                  <a:gd name="T43" fmla="*/ 20 h 24"/>
                  <a:gd name="T44" fmla="*/ 4 w 16"/>
                  <a:gd name="T45" fmla="*/ 19 h 24"/>
                  <a:gd name="T46" fmla="*/ 2 w 16"/>
                  <a:gd name="T47" fmla="*/ 17 h 24"/>
                  <a:gd name="T48" fmla="*/ 2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4" y="24"/>
                    </a:lnTo>
                    <a:lnTo>
                      <a:pt x="9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8" name="Freeform 461"/>
              <p:cNvSpPr>
                <a:spLocks noEditPoints="1"/>
              </p:cNvSpPr>
              <p:nvPr/>
            </p:nvSpPr>
            <p:spPr bwMode="auto">
              <a:xfrm>
                <a:off x="1701" y="2634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0 w 16"/>
                  <a:gd name="T13" fmla="*/ 18 h 21"/>
                  <a:gd name="T14" fmla="*/ 4 w 16"/>
                  <a:gd name="T15" fmla="*/ 21 h 21"/>
                  <a:gd name="T16" fmla="*/ 9 w 16"/>
                  <a:gd name="T17" fmla="*/ 21 h 21"/>
                  <a:gd name="T18" fmla="*/ 12 w 16"/>
                  <a:gd name="T19" fmla="*/ 21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4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5 w 16"/>
                  <a:gd name="T37" fmla="*/ 18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5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2" y="21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9" name="Freeform 462"/>
              <p:cNvSpPr>
                <a:spLocks noEditPoints="1"/>
              </p:cNvSpPr>
              <p:nvPr/>
            </p:nvSpPr>
            <p:spPr bwMode="auto">
              <a:xfrm>
                <a:off x="1703" y="2636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0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0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0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0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0" name="Freeform 463"/>
              <p:cNvSpPr>
                <a:spLocks noEditPoints="1"/>
              </p:cNvSpPr>
              <p:nvPr/>
            </p:nvSpPr>
            <p:spPr bwMode="auto">
              <a:xfrm>
                <a:off x="1703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9 h 14"/>
                  <a:gd name="T38" fmla="*/ 7 w 14"/>
                  <a:gd name="T39" fmla="*/ 10 h 14"/>
                  <a:gd name="T40" fmla="*/ 3 w 14"/>
                  <a:gd name="T41" fmla="*/ 9 h 14"/>
                  <a:gd name="T42" fmla="*/ 3 w 14"/>
                  <a:gd name="T43" fmla="*/ 7 h 14"/>
                  <a:gd name="T44" fmla="*/ 3 w 14"/>
                  <a:gd name="T45" fmla="*/ 5 h 14"/>
                  <a:gd name="T46" fmla="*/ 7 w 14"/>
                  <a:gd name="T47" fmla="*/ 3 h 14"/>
                  <a:gd name="T48" fmla="*/ 9 w 14"/>
                  <a:gd name="T49" fmla="*/ 5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1" name="Freeform 464"/>
              <p:cNvSpPr>
                <a:spLocks/>
              </p:cNvSpPr>
              <p:nvPr/>
            </p:nvSpPr>
            <p:spPr bwMode="auto">
              <a:xfrm>
                <a:off x="1705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2" name="Freeform 465"/>
              <p:cNvSpPr>
                <a:spLocks/>
              </p:cNvSpPr>
              <p:nvPr/>
            </p:nvSpPr>
            <p:spPr bwMode="auto">
              <a:xfrm>
                <a:off x="1706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6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3" name="Freeform 466"/>
              <p:cNvSpPr>
                <a:spLocks/>
              </p:cNvSpPr>
              <p:nvPr/>
            </p:nvSpPr>
            <p:spPr bwMode="auto">
              <a:xfrm>
                <a:off x="1708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4" name="Freeform 467"/>
              <p:cNvSpPr>
                <a:spLocks/>
              </p:cNvSpPr>
              <p:nvPr/>
            </p:nvSpPr>
            <p:spPr bwMode="auto">
              <a:xfrm>
                <a:off x="1686" y="2598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3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9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2 w 46"/>
                  <a:gd name="T27" fmla="*/ 36 h 93"/>
                  <a:gd name="T28" fmla="*/ 31 w 46"/>
                  <a:gd name="T29" fmla="*/ 49 h 93"/>
                  <a:gd name="T30" fmla="*/ 32 w 46"/>
                  <a:gd name="T31" fmla="*/ 59 h 93"/>
                  <a:gd name="T32" fmla="*/ 34 w 46"/>
                  <a:gd name="T33" fmla="*/ 71 h 93"/>
                  <a:gd name="T34" fmla="*/ 39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9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2" y="36"/>
                    </a:lnTo>
                    <a:lnTo>
                      <a:pt x="31" y="49"/>
                    </a:lnTo>
                    <a:lnTo>
                      <a:pt x="32" y="59"/>
                    </a:lnTo>
                    <a:lnTo>
                      <a:pt x="34" y="71"/>
                    </a:lnTo>
                    <a:lnTo>
                      <a:pt x="39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5" name="Freeform 468"/>
              <p:cNvSpPr>
                <a:spLocks noEditPoints="1"/>
              </p:cNvSpPr>
              <p:nvPr/>
            </p:nvSpPr>
            <p:spPr bwMode="auto">
              <a:xfrm>
                <a:off x="2317" y="2597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1 w 12"/>
                  <a:gd name="T3" fmla="*/ 93 h 93"/>
                  <a:gd name="T4" fmla="*/ 11 w 12"/>
                  <a:gd name="T5" fmla="*/ 91 h 93"/>
                  <a:gd name="T6" fmla="*/ 12 w 12"/>
                  <a:gd name="T7" fmla="*/ 91 h 93"/>
                  <a:gd name="T8" fmla="*/ 9 w 12"/>
                  <a:gd name="T9" fmla="*/ 91 h 93"/>
                  <a:gd name="T10" fmla="*/ 5 w 12"/>
                  <a:gd name="T11" fmla="*/ 91 h 93"/>
                  <a:gd name="T12" fmla="*/ 4 w 12"/>
                  <a:gd name="T13" fmla="*/ 91 h 93"/>
                  <a:gd name="T14" fmla="*/ 0 w 12"/>
                  <a:gd name="T15" fmla="*/ 91 h 93"/>
                  <a:gd name="T16" fmla="*/ 0 w 12"/>
                  <a:gd name="T17" fmla="*/ 91 h 93"/>
                  <a:gd name="T18" fmla="*/ 2 w 12"/>
                  <a:gd name="T19" fmla="*/ 93 h 93"/>
                  <a:gd name="T20" fmla="*/ 12 w 12"/>
                  <a:gd name="T21" fmla="*/ 0 h 93"/>
                  <a:gd name="T22" fmla="*/ 11 w 12"/>
                  <a:gd name="T23" fmla="*/ 0 h 93"/>
                  <a:gd name="T24" fmla="*/ 11 w 12"/>
                  <a:gd name="T25" fmla="*/ 0 h 93"/>
                  <a:gd name="T26" fmla="*/ 2 w 12"/>
                  <a:gd name="T27" fmla="*/ 0 h 93"/>
                  <a:gd name="T28" fmla="*/ 0 w 12"/>
                  <a:gd name="T29" fmla="*/ 0 h 93"/>
                  <a:gd name="T30" fmla="*/ 0 w 12"/>
                  <a:gd name="T31" fmla="*/ 0 h 93"/>
                  <a:gd name="T32" fmla="*/ 4 w 12"/>
                  <a:gd name="T33" fmla="*/ 0 h 93"/>
                  <a:gd name="T34" fmla="*/ 5 w 12"/>
                  <a:gd name="T35" fmla="*/ 0 h 93"/>
                  <a:gd name="T36" fmla="*/ 9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2" y="0"/>
                    </a:moveTo>
                    <a:lnTo>
                      <a:pt x="1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6" name="Freeform 469"/>
              <p:cNvSpPr>
                <a:spLocks noEditPoints="1"/>
              </p:cNvSpPr>
              <p:nvPr/>
            </p:nvSpPr>
            <p:spPr bwMode="auto">
              <a:xfrm>
                <a:off x="2316" y="2597"/>
                <a:ext cx="13" cy="93"/>
              </a:xfrm>
              <a:custGeom>
                <a:avLst/>
                <a:gdLst>
                  <a:gd name="T0" fmla="*/ 3 w 13"/>
                  <a:gd name="T1" fmla="*/ 93 h 93"/>
                  <a:gd name="T2" fmla="*/ 12 w 13"/>
                  <a:gd name="T3" fmla="*/ 93 h 93"/>
                  <a:gd name="T4" fmla="*/ 13 w 13"/>
                  <a:gd name="T5" fmla="*/ 91 h 93"/>
                  <a:gd name="T6" fmla="*/ 13 w 13"/>
                  <a:gd name="T7" fmla="*/ 89 h 93"/>
                  <a:gd name="T8" fmla="*/ 10 w 13"/>
                  <a:gd name="T9" fmla="*/ 89 h 93"/>
                  <a:gd name="T10" fmla="*/ 6 w 13"/>
                  <a:gd name="T11" fmla="*/ 89 h 93"/>
                  <a:gd name="T12" fmla="*/ 3 w 13"/>
                  <a:gd name="T13" fmla="*/ 89 h 93"/>
                  <a:gd name="T14" fmla="*/ 0 w 13"/>
                  <a:gd name="T15" fmla="*/ 89 h 93"/>
                  <a:gd name="T16" fmla="*/ 1 w 13"/>
                  <a:gd name="T17" fmla="*/ 91 h 93"/>
                  <a:gd name="T18" fmla="*/ 3 w 13"/>
                  <a:gd name="T19" fmla="*/ 93 h 93"/>
                  <a:gd name="T20" fmla="*/ 13 w 13"/>
                  <a:gd name="T21" fmla="*/ 1 h 93"/>
                  <a:gd name="T22" fmla="*/ 13 w 13"/>
                  <a:gd name="T23" fmla="*/ 0 h 93"/>
                  <a:gd name="T24" fmla="*/ 12 w 13"/>
                  <a:gd name="T25" fmla="*/ 0 h 93"/>
                  <a:gd name="T26" fmla="*/ 3 w 13"/>
                  <a:gd name="T27" fmla="*/ 0 h 93"/>
                  <a:gd name="T28" fmla="*/ 1 w 13"/>
                  <a:gd name="T29" fmla="*/ 0 h 93"/>
                  <a:gd name="T30" fmla="*/ 1 w 13"/>
                  <a:gd name="T31" fmla="*/ 1 h 93"/>
                  <a:gd name="T32" fmla="*/ 3 w 13"/>
                  <a:gd name="T33" fmla="*/ 1 h 93"/>
                  <a:gd name="T34" fmla="*/ 6 w 13"/>
                  <a:gd name="T35" fmla="*/ 1 h 93"/>
                  <a:gd name="T36" fmla="*/ 10 w 13"/>
                  <a:gd name="T37" fmla="*/ 1 h 93"/>
                  <a:gd name="T38" fmla="*/ 13 w 13"/>
                  <a:gd name="T39" fmla="*/ 1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3" y="93"/>
                    </a:moveTo>
                    <a:lnTo>
                      <a:pt x="12" y="93"/>
                    </a:lnTo>
                    <a:lnTo>
                      <a:pt x="13" y="91"/>
                    </a:lnTo>
                    <a:lnTo>
                      <a:pt x="13" y="89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3" y="89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3"/>
                    </a:lnTo>
                    <a:close/>
                    <a:moveTo>
                      <a:pt x="13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1"/>
                    </a:lnTo>
                    <a:lnTo>
                      <a:pt x="10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7" name="Freeform 470"/>
              <p:cNvSpPr>
                <a:spLocks noEditPoints="1"/>
              </p:cNvSpPr>
              <p:nvPr/>
            </p:nvSpPr>
            <p:spPr bwMode="auto">
              <a:xfrm>
                <a:off x="2316" y="2597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6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3 w 15"/>
                  <a:gd name="T15" fmla="*/ 3 h 91"/>
                  <a:gd name="T16" fmla="*/ 6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3 w 15"/>
                  <a:gd name="T23" fmla="*/ 1 h 91"/>
                  <a:gd name="T24" fmla="*/ 13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6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3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6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89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3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3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8" name="Freeform 471"/>
              <p:cNvSpPr>
                <a:spLocks noEditPoints="1"/>
              </p:cNvSpPr>
              <p:nvPr/>
            </p:nvSpPr>
            <p:spPr bwMode="auto">
              <a:xfrm>
                <a:off x="2314" y="2598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5 h 88"/>
                  <a:gd name="T40" fmla="*/ 14 w 19"/>
                  <a:gd name="T41" fmla="*/ 85 h 88"/>
                  <a:gd name="T42" fmla="*/ 8 w 19"/>
                  <a:gd name="T43" fmla="*/ 85 h 88"/>
                  <a:gd name="T44" fmla="*/ 5 w 19"/>
                  <a:gd name="T45" fmla="*/ 85 h 88"/>
                  <a:gd name="T46" fmla="*/ 0 w 19"/>
                  <a:gd name="T47" fmla="*/ 85 h 88"/>
                  <a:gd name="T48" fmla="*/ 2 w 19"/>
                  <a:gd name="T49" fmla="*/ 87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4" y="85"/>
                    </a:lnTo>
                    <a:lnTo>
                      <a:pt x="8" y="85"/>
                    </a:lnTo>
                    <a:lnTo>
                      <a:pt x="5" y="85"/>
                    </a:lnTo>
                    <a:lnTo>
                      <a:pt x="0" y="85"/>
                    </a:lnTo>
                    <a:lnTo>
                      <a:pt x="2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9" name="Freeform 472"/>
              <p:cNvSpPr>
                <a:spLocks noEditPoints="1"/>
              </p:cNvSpPr>
              <p:nvPr/>
            </p:nvSpPr>
            <p:spPr bwMode="auto">
              <a:xfrm>
                <a:off x="2312" y="2600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2 h 85"/>
                  <a:gd name="T12" fmla="*/ 2 w 21"/>
                  <a:gd name="T13" fmla="*/ 5 h 85"/>
                  <a:gd name="T14" fmla="*/ 5 w 21"/>
                  <a:gd name="T15" fmla="*/ 3 h 85"/>
                  <a:gd name="T16" fmla="*/ 10 w 21"/>
                  <a:gd name="T17" fmla="*/ 3 h 85"/>
                  <a:gd name="T18" fmla="*/ 16 w 21"/>
                  <a:gd name="T19" fmla="*/ 3 h 85"/>
                  <a:gd name="T20" fmla="*/ 21 w 21"/>
                  <a:gd name="T21" fmla="*/ 5 h 85"/>
                  <a:gd name="T22" fmla="*/ 21 w 21"/>
                  <a:gd name="T23" fmla="*/ 2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79 h 85"/>
                  <a:gd name="T40" fmla="*/ 16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1" y="2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79"/>
                    </a:lnTo>
                    <a:lnTo>
                      <a:pt x="16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0" name="Freeform 473"/>
              <p:cNvSpPr>
                <a:spLocks noEditPoints="1"/>
              </p:cNvSpPr>
              <p:nvPr/>
            </p:nvSpPr>
            <p:spPr bwMode="auto">
              <a:xfrm>
                <a:off x="2312" y="2602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0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2 w 23"/>
                  <a:gd name="T11" fmla="*/ 3 h 81"/>
                  <a:gd name="T12" fmla="*/ 0 w 23"/>
                  <a:gd name="T13" fmla="*/ 5 h 81"/>
                  <a:gd name="T14" fmla="*/ 5 w 23"/>
                  <a:gd name="T15" fmla="*/ 3 h 81"/>
                  <a:gd name="T16" fmla="*/ 10 w 23"/>
                  <a:gd name="T17" fmla="*/ 3 h 81"/>
                  <a:gd name="T18" fmla="*/ 17 w 23"/>
                  <a:gd name="T19" fmla="*/ 3 h 81"/>
                  <a:gd name="T20" fmla="*/ 23 w 23"/>
                  <a:gd name="T21" fmla="*/ 5 h 81"/>
                  <a:gd name="T22" fmla="*/ 21 w 23"/>
                  <a:gd name="T23" fmla="*/ 3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0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1 w 23"/>
                  <a:gd name="T37" fmla="*/ 77 h 81"/>
                  <a:gd name="T38" fmla="*/ 23 w 23"/>
                  <a:gd name="T39" fmla="*/ 76 h 81"/>
                  <a:gd name="T40" fmla="*/ 17 w 23"/>
                  <a:gd name="T41" fmla="*/ 77 h 81"/>
                  <a:gd name="T42" fmla="*/ 10 w 23"/>
                  <a:gd name="T43" fmla="*/ 77 h 81"/>
                  <a:gd name="T44" fmla="*/ 5 w 23"/>
                  <a:gd name="T45" fmla="*/ 77 h 81"/>
                  <a:gd name="T46" fmla="*/ 0 w 23"/>
                  <a:gd name="T47" fmla="*/ 76 h 81"/>
                  <a:gd name="T48" fmla="*/ 0 w 23"/>
                  <a:gd name="T49" fmla="*/ 77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1" y="3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0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1" y="77"/>
                    </a:lnTo>
                    <a:lnTo>
                      <a:pt x="23" y="76"/>
                    </a:lnTo>
                    <a:lnTo>
                      <a:pt x="17" y="77"/>
                    </a:lnTo>
                    <a:lnTo>
                      <a:pt x="10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0" y="77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1" name="Freeform 474"/>
              <p:cNvSpPr>
                <a:spLocks noEditPoints="1"/>
              </p:cNvSpPr>
              <p:nvPr/>
            </p:nvSpPr>
            <p:spPr bwMode="auto">
              <a:xfrm>
                <a:off x="2310" y="2603"/>
                <a:ext cx="26" cy="78"/>
              </a:xfrm>
              <a:custGeom>
                <a:avLst/>
                <a:gdLst>
                  <a:gd name="T0" fmla="*/ 23 w 26"/>
                  <a:gd name="T1" fmla="*/ 2 h 78"/>
                  <a:gd name="T2" fmla="*/ 18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4 w 26"/>
                  <a:gd name="T9" fmla="*/ 2 h 78"/>
                  <a:gd name="T10" fmla="*/ 2 w 26"/>
                  <a:gd name="T11" fmla="*/ 4 h 78"/>
                  <a:gd name="T12" fmla="*/ 0 w 26"/>
                  <a:gd name="T13" fmla="*/ 6 h 78"/>
                  <a:gd name="T14" fmla="*/ 7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3 w 26"/>
                  <a:gd name="T25" fmla="*/ 2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8 w 26"/>
                  <a:gd name="T33" fmla="*/ 78 h 78"/>
                  <a:gd name="T34" fmla="*/ 23 w 26"/>
                  <a:gd name="T35" fmla="*/ 76 h 78"/>
                  <a:gd name="T36" fmla="*/ 25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5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2" name="Freeform 475"/>
              <p:cNvSpPr>
                <a:spLocks noEditPoints="1"/>
              </p:cNvSpPr>
              <p:nvPr/>
            </p:nvSpPr>
            <p:spPr bwMode="auto">
              <a:xfrm>
                <a:off x="2309" y="2605"/>
                <a:ext cx="29" cy="74"/>
              </a:xfrm>
              <a:custGeom>
                <a:avLst/>
                <a:gdLst>
                  <a:gd name="T0" fmla="*/ 26 w 29"/>
                  <a:gd name="T1" fmla="*/ 2 h 74"/>
                  <a:gd name="T2" fmla="*/ 20 w 29"/>
                  <a:gd name="T3" fmla="*/ 0 h 74"/>
                  <a:gd name="T4" fmla="*/ 13 w 29"/>
                  <a:gd name="T5" fmla="*/ 0 h 74"/>
                  <a:gd name="T6" fmla="*/ 8 w 29"/>
                  <a:gd name="T7" fmla="*/ 0 h 74"/>
                  <a:gd name="T8" fmla="*/ 3 w 29"/>
                  <a:gd name="T9" fmla="*/ 2 h 74"/>
                  <a:gd name="T10" fmla="*/ 1 w 29"/>
                  <a:gd name="T11" fmla="*/ 4 h 74"/>
                  <a:gd name="T12" fmla="*/ 1 w 29"/>
                  <a:gd name="T13" fmla="*/ 5 h 74"/>
                  <a:gd name="T14" fmla="*/ 7 w 29"/>
                  <a:gd name="T15" fmla="*/ 4 h 74"/>
                  <a:gd name="T16" fmla="*/ 13 w 29"/>
                  <a:gd name="T17" fmla="*/ 4 h 74"/>
                  <a:gd name="T18" fmla="*/ 20 w 29"/>
                  <a:gd name="T19" fmla="*/ 4 h 74"/>
                  <a:gd name="T20" fmla="*/ 27 w 29"/>
                  <a:gd name="T21" fmla="*/ 5 h 74"/>
                  <a:gd name="T22" fmla="*/ 27 w 29"/>
                  <a:gd name="T23" fmla="*/ 4 h 74"/>
                  <a:gd name="T24" fmla="*/ 26 w 29"/>
                  <a:gd name="T25" fmla="*/ 2 h 74"/>
                  <a:gd name="T26" fmla="*/ 3 w 29"/>
                  <a:gd name="T27" fmla="*/ 73 h 74"/>
                  <a:gd name="T28" fmla="*/ 8 w 29"/>
                  <a:gd name="T29" fmla="*/ 74 h 74"/>
                  <a:gd name="T30" fmla="*/ 13 w 29"/>
                  <a:gd name="T31" fmla="*/ 74 h 74"/>
                  <a:gd name="T32" fmla="*/ 20 w 29"/>
                  <a:gd name="T33" fmla="*/ 74 h 74"/>
                  <a:gd name="T34" fmla="*/ 26 w 29"/>
                  <a:gd name="T35" fmla="*/ 73 h 74"/>
                  <a:gd name="T36" fmla="*/ 27 w 29"/>
                  <a:gd name="T37" fmla="*/ 71 h 74"/>
                  <a:gd name="T38" fmla="*/ 29 w 29"/>
                  <a:gd name="T39" fmla="*/ 69 h 74"/>
                  <a:gd name="T40" fmla="*/ 22 w 29"/>
                  <a:gd name="T41" fmla="*/ 71 h 74"/>
                  <a:gd name="T42" fmla="*/ 13 w 29"/>
                  <a:gd name="T43" fmla="*/ 71 h 74"/>
                  <a:gd name="T44" fmla="*/ 7 w 29"/>
                  <a:gd name="T45" fmla="*/ 71 h 74"/>
                  <a:gd name="T46" fmla="*/ 0 w 29"/>
                  <a:gd name="T47" fmla="*/ 69 h 74"/>
                  <a:gd name="T48" fmla="*/ 1 w 29"/>
                  <a:gd name="T49" fmla="*/ 71 h 74"/>
                  <a:gd name="T50" fmla="*/ 3 w 29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4"/>
                  <a:gd name="T80" fmla="*/ 29 w 29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4">
                    <a:moveTo>
                      <a:pt x="26" y="2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7" y="4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27" y="4"/>
                    </a:lnTo>
                    <a:lnTo>
                      <a:pt x="26" y="2"/>
                    </a:lnTo>
                    <a:close/>
                    <a:moveTo>
                      <a:pt x="3" y="73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20" y="74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22" y="71"/>
                    </a:lnTo>
                    <a:lnTo>
                      <a:pt x="13" y="71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1" y="71"/>
                    </a:lnTo>
                    <a:lnTo>
                      <a:pt x="3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3" name="Freeform 476"/>
              <p:cNvSpPr>
                <a:spLocks noEditPoints="1"/>
              </p:cNvSpPr>
              <p:nvPr/>
            </p:nvSpPr>
            <p:spPr bwMode="auto">
              <a:xfrm>
                <a:off x="2309" y="2607"/>
                <a:ext cx="29" cy="71"/>
              </a:xfrm>
              <a:custGeom>
                <a:avLst/>
                <a:gdLst>
                  <a:gd name="T0" fmla="*/ 27 w 29"/>
                  <a:gd name="T1" fmla="*/ 2 h 71"/>
                  <a:gd name="T2" fmla="*/ 20 w 29"/>
                  <a:gd name="T3" fmla="*/ 0 h 71"/>
                  <a:gd name="T4" fmla="*/ 13 w 29"/>
                  <a:gd name="T5" fmla="*/ 0 h 71"/>
                  <a:gd name="T6" fmla="*/ 8 w 29"/>
                  <a:gd name="T7" fmla="*/ 0 h 71"/>
                  <a:gd name="T8" fmla="*/ 1 w 29"/>
                  <a:gd name="T9" fmla="*/ 2 h 71"/>
                  <a:gd name="T10" fmla="*/ 1 w 29"/>
                  <a:gd name="T11" fmla="*/ 3 h 71"/>
                  <a:gd name="T12" fmla="*/ 0 w 29"/>
                  <a:gd name="T13" fmla="*/ 7 h 71"/>
                  <a:gd name="T14" fmla="*/ 7 w 29"/>
                  <a:gd name="T15" fmla="*/ 3 h 71"/>
                  <a:gd name="T16" fmla="*/ 13 w 29"/>
                  <a:gd name="T17" fmla="*/ 3 h 71"/>
                  <a:gd name="T18" fmla="*/ 22 w 29"/>
                  <a:gd name="T19" fmla="*/ 3 h 71"/>
                  <a:gd name="T20" fmla="*/ 29 w 29"/>
                  <a:gd name="T21" fmla="*/ 7 h 71"/>
                  <a:gd name="T22" fmla="*/ 27 w 29"/>
                  <a:gd name="T23" fmla="*/ 3 h 71"/>
                  <a:gd name="T24" fmla="*/ 27 w 29"/>
                  <a:gd name="T25" fmla="*/ 2 h 71"/>
                  <a:gd name="T26" fmla="*/ 1 w 29"/>
                  <a:gd name="T27" fmla="*/ 69 h 71"/>
                  <a:gd name="T28" fmla="*/ 8 w 29"/>
                  <a:gd name="T29" fmla="*/ 71 h 71"/>
                  <a:gd name="T30" fmla="*/ 13 w 29"/>
                  <a:gd name="T31" fmla="*/ 71 h 71"/>
                  <a:gd name="T32" fmla="*/ 20 w 29"/>
                  <a:gd name="T33" fmla="*/ 71 h 71"/>
                  <a:gd name="T34" fmla="*/ 27 w 29"/>
                  <a:gd name="T35" fmla="*/ 69 h 71"/>
                  <a:gd name="T36" fmla="*/ 29 w 29"/>
                  <a:gd name="T37" fmla="*/ 67 h 71"/>
                  <a:gd name="T38" fmla="*/ 29 w 29"/>
                  <a:gd name="T39" fmla="*/ 64 h 71"/>
                  <a:gd name="T40" fmla="*/ 22 w 29"/>
                  <a:gd name="T41" fmla="*/ 67 h 71"/>
                  <a:gd name="T42" fmla="*/ 13 w 29"/>
                  <a:gd name="T43" fmla="*/ 67 h 71"/>
                  <a:gd name="T44" fmla="*/ 7 w 29"/>
                  <a:gd name="T45" fmla="*/ 67 h 71"/>
                  <a:gd name="T46" fmla="*/ 0 w 29"/>
                  <a:gd name="T47" fmla="*/ 64 h 71"/>
                  <a:gd name="T48" fmla="*/ 0 w 29"/>
                  <a:gd name="T49" fmla="*/ 67 h 71"/>
                  <a:gd name="T50" fmla="*/ 1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7" y="2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7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3" y="71"/>
                    </a:lnTo>
                    <a:lnTo>
                      <a:pt x="20" y="71"/>
                    </a:lnTo>
                    <a:lnTo>
                      <a:pt x="27" y="69"/>
                    </a:lnTo>
                    <a:lnTo>
                      <a:pt x="29" y="67"/>
                    </a:lnTo>
                    <a:lnTo>
                      <a:pt x="29" y="64"/>
                    </a:lnTo>
                    <a:lnTo>
                      <a:pt x="22" y="67"/>
                    </a:lnTo>
                    <a:lnTo>
                      <a:pt x="13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4" name="Freeform 477"/>
              <p:cNvSpPr>
                <a:spLocks noEditPoints="1"/>
              </p:cNvSpPr>
              <p:nvPr/>
            </p:nvSpPr>
            <p:spPr bwMode="auto">
              <a:xfrm>
                <a:off x="2307" y="2609"/>
                <a:ext cx="33" cy="67"/>
              </a:xfrm>
              <a:custGeom>
                <a:avLst/>
                <a:gdLst>
                  <a:gd name="T0" fmla="*/ 29 w 33"/>
                  <a:gd name="T1" fmla="*/ 1 h 67"/>
                  <a:gd name="T2" fmla="*/ 22 w 33"/>
                  <a:gd name="T3" fmla="*/ 0 h 67"/>
                  <a:gd name="T4" fmla="*/ 15 w 33"/>
                  <a:gd name="T5" fmla="*/ 0 h 67"/>
                  <a:gd name="T6" fmla="*/ 9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3 h 67"/>
                  <a:gd name="T16" fmla="*/ 15 w 33"/>
                  <a:gd name="T17" fmla="*/ 3 h 67"/>
                  <a:gd name="T18" fmla="*/ 24 w 33"/>
                  <a:gd name="T19" fmla="*/ 3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1 h 67"/>
                  <a:gd name="T26" fmla="*/ 2 w 33"/>
                  <a:gd name="T27" fmla="*/ 65 h 67"/>
                  <a:gd name="T28" fmla="*/ 9 w 33"/>
                  <a:gd name="T29" fmla="*/ 67 h 67"/>
                  <a:gd name="T30" fmla="*/ 15 w 33"/>
                  <a:gd name="T31" fmla="*/ 67 h 67"/>
                  <a:gd name="T32" fmla="*/ 24 w 33"/>
                  <a:gd name="T33" fmla="*/ 67 h 67"/>
                  <a:gd name="T34" fmla="*/ 31 w 33"/>
                  <a:gd name="T35" fmla="*/ 65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3 h 67"/>
                  <a:gd name="T42" fmla="*/ 15 w 33"/>
                  <a:gd name="T43" fmla="*/ 63 h 67"/>
                  <a:gd name="T44" fmla="*/ 7 w 33"/>
                  <a:gd name="T45" fmla="*/ 63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5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2" y="65"/>
                    </a:moveTo>
                    <a:lnTo>
                      <a:pt x="9" y="67"/>
                    </a:lnTo>
                    <a:lnTo>
                      <a:pt x="15" y="67"/>
                    </a:lnTo>
                    <a:lnTo>
                      <a:pt x="24" y="67"/>
                    </a:lnTo>
                    <a:lnTo>
                      <a:pt x="31" y="65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3"/>
                    </a:lnTo>
                    <a:lnTo>
                      <a:pt x="15" y="63"/>
                    </a:lnTo>
                    <a:lnTo>
                      <a:pt x="7" y="63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5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5" name="Freeform 478"/>
              <p:cNvSpPr>
                <a:spLocks noEditPoints="1"/>
              </p:cNvSpPr>
              <p:nvPr/>
            </p:nvSpPr>
            <p:spPr bwMode="auto">
              <a:xfrm>
                <a:off x="2305" y="2610"/>
                <a:ext cx="35" cy="64"/>
              </a:xfrm>
              <a:custGeom>
                <a:avLst/>
                <a:gdLst>
                  <a:gd name="T0" fmla="*/ 33 w 35"/>
                  <a:gd name="T1" fmla="*/ 4 h 64"/>
                  <a:gd name="T2" fmla="*/ 26 w 35"/>
                  <a:gd name="T3" fmla="*/ 0 h 64"/>
                  <a:gd name="T4" fmla="*/ 17 w 35"/>
                  <a:gd name="T5" fmla="*/ 0 h 64"/>
                  <a:gd name="T6" fmla="*/ 11 w 35"/>
                  <a:gd name="T7" fmla="*/ 0 h 64"/>
                  <a:gd name="T8" fmla="*/ 4 w 35"/>
                  <a:gd name="T9" fmla="*/ 4 h 64"/>
                  <a:gd name="T10" fmla="*/ 2 w 35"/>
                  <a:gd name="T11" fmla="*/ 6 h 64"/>
                  <a:gd name="T12" fmla="*/ 2 w 35"/>
                  <a:gd name="T13" fmla="*/ 9 h 64"/>
                  <a:gd name="T14" fmla="*/ 9 w 35"/>
                  <a:gd name="T15" fmla="*/ 6 h 64"/>
                  <a:gd name="T16" fmla="*/ 17 w 35"/>
                  <a:gd name="T17" fmla="*/ 4 h 64"/>
                  <a:gd name="T18" fmla="*/ 26 w 35"/>
                  <a:gd name="T19" fmla="*/ 6 h 64"/>
                  <a:gd name="T20" fmla="*/ 35 w 35"/>
                  <a:gd name="T21" fmla="*/ 9 h 64"/>
                  <a:gd name="T22" fmla="*/ 33 w 35"/>
                  <a:gd name="T23" fmla="*/ 6 h 64"/>
                  <a:gd name="T24" fmla="*/ 33 w 35"/>
                  <a:gd name="T25" fmla="*/ 4 h 64"/>
                  <a:gd name="T26" fmla="*/ 4 w 35"/>
                  <a:gd name="T27" fmla="*/ 61 h 64"/>
                  <a:gd name="T28" fmla="*/ 11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1 h 64"/>
                  <a:gd name="T36" fmla="*/ 35 w 35"/>
                  <a:gd name="T37" fmla="*/ 59 h 64"/>
                  <a:gd name="T38" fmla="*/ 35 w 35"/>
                  <a:gd name="T39" fmla="*/ 56 h 64"/>
                  <a:gd name="T40" fmla="*/ 28 w 35"/>
                  <a:gd name="T41" fmla="*/ 59 h 64"/>
                  <a:gd name="T42" fmla="*/ 17 w 35"/>
                  <a:gd name="T43" fmla="*/ 61 h 64"/>
                  <a:gd name="T44" fmla="*/ 9 w 35"/>
                  <a:gd name="T45" fmla="*/ 59 h 64"/>
                  <a:gd name="T46" fmla="*/ 0 w 35"/>
                  <a:gd name="T47" fmla="*/ 56 h 64"/>
                  <a:gd name="T48" fmla="*/ 2 w 35"/>
                  <a:gd name="T49" fmla="*/ 59 h 64"/>
                  <a:gd name="T50" fmla="*/ 4 w 35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4" y="61"/>
                    </a:moveTo>
                    <a:lnTo>
                      <a:pt x="11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5" y="59"/>
                    </a:lnTo>
                    <a:lnTo>
                      <a:pt x="35" y="56"/>
                    </a:lnTo>
                    <a:lnTo>
                      <a:pt x="28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9"/>
                    </a:lnTo>
                    <a:lnTo>
                      <a:pt x="4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6" name="Freeform 479"/>
              <p:cNvSpPr>
                <a:spLocks noEditPoints="1"/>
              </p:cNvSpPr>
              <p:nvPr/>
            </p:nvSpPr>
            <p:spPr bwMode="auto">
              <a:xfrm>
                <a:off x="2305" y="2612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11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5 w 36"/>
                  <a:gd name="T21" fmla="*/ 9 h 60"/>
                  <a:gd name="T22" fmla="*/ 35 w 36"/>
                  <a:gd name="T23" fmla="*/ 7 h 60"/>
                  <a:gd name="T24" fmla="*/ 33 w 36"/>
                  <a:gd name="T25" fmla="*/ 4 h 60"/>
                  <a:gd name="T26" fmla="*/ 2 w 36"/>
                  <a:gd name="T27" fmla="*/ 57 h 60"/>
                  <a:gd name="T28" fmla="*/ 9 w 36"/>
                  <a:gd name="T29" fmla="*/ 60 h 60"/>
                  <a:gd name="T30" fmla="*/ 17 w 36"/>
                  <a:gd name="T31" fmla="*/ 60 h 60"/>
                  <a:gd name="T32" fmla="*/ 26 w 36"/>
                  <a:gd name="T33" fmla="*/ 60 h 60"/>
                  <a:gd name="T34" fmla="*/ 35 w 36"/>
                  <a:gd name="T35" fmla="*/ 57 h 60"/>
                  <a:gd name="T36" fmla="*/ 35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3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9 w 36"/>
                  <a:gd name="T51" fmla="*/ 55 h 60"/>
                  <a:gd name="T52" fmla="*/ 4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7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3" y="4"/>
                    </a:lnTo>
                    <a:close/>
                    <a:moveTo>
                      <a:pt x="2" y="57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5" y="57"/>
                    </a:lnTo>
                    <a:lnTo>
                      <a:pt x="35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3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9" y="55"/>
                    </a:lnTo>
                    <a:lnTo>
                      <a:pt x="4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7" name="Freeform 480"/>
              <p:cNvSpPr>
                <a:spLocks noEditPoints="1"/>
              </p:cNvSpPr>
              <p:nvPr/>
            </p:nvSpPr>
            <p:spPr bwMode="auto">
              <a:xfrm>
                <a:off x="2303" y="2614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4 w 38"/>
                  <a:gd name="T9" fmla="*/ 5 h 57"/>
                  <a:gd name="T10" fmla="*/ 2 w 38"/>
                  <a:gd name="T11" fmla="*/ 8 h 57"/>
                  <a:gd name="T12" fmla="*/ 2 w 38"/>
                  <a:gd name="T13" fmla="*/ 10 h 57"/>
                  <a:gd name="T14" fmla="*/ 6 w 38"/>
                  <a:gd name="T15" fmla="*/ 7 h 57"/>
                  <a:gd name="T16" fmla="*/ 11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5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7 w 38"/>
                  <a:gd name="T31" fmla="*/ 8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30 w 38"/>
                  <a:gd name="T41" fmla="*/ 55 h 57"/>
                  <a:gd name="T42" fmla="*/ 37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50 h 57"/>
                  <a:gd name="T50" fmla="*/ 30 w 38"/>
                  <a:gd name="T51" fmla="*/ 52 h 57"/>
                  <a:gd name="T52" fmla="*/ 26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6 w 38"/>
                  <a:gd name="T61" fmla="*/ 50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6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7" y="8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30" y="55"/>
                    </a:lnTo>
                    <a:lnTo>
                      <a:pt x="37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6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6" y="50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8" name="Freeform 481"/>
              <p:cNvSpPr>
                <a:spLocks noEditPoints="1"/>
              </p:cNvSpPr>
              <p:nvPr/>
            </p:nvSpPr>
            <p:spPr bwMode="auto">
              <a:xfrm>
                <a:off x="2303" y="2616"/>
                <a:ext cx="40" cy="53"/>
              </a:xfrm>
              <a:custGeom>
                <a:avLst/>
                <a:gdLst>
                  <a:gd name="T0" fmla="*/ 37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5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7 w 40"/>
                  <a:gd name="T33" fmla="*/ 5 h 53"/>
                  <a:gd name="T34" fmla="*/ 2 w 40"/>
                  <a:gd name="T35" fmla="*/ 46 h 53"/>
                  <a:gd name="T36" fmla="*/ 6 w 40"/>
                  <a:gd name="T37" fmla="*/ 50 h 53"/>
                  <a:gd name="T38" fmla="*/ 11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5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7 w 40"/>
                  <a:gd name="T57" fmla="*/ 44 h 53"/>
                  <a:gd name="T58" fmla="*/ 32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7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5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7" y="5"/>
                    </a:lnTo>
                    <a:close/>
                    <a:moveTo>
                      <a:pt x="2" y="46"/>
                    </a:moveTo>
                    <a:lnTo>
                      <a:pt x="6" y="50"/>
                    </a:lnTo>
                    <a:lnTo>
                      <a:pt x="11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7" y="44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9" name="Freeform 482"/>
              <p:cNvSpPr>
                <a:spLocks noEditPoints="1"/>
              </p:cNvSpPr>
              <p:nvPr/>
            </p:nvSpPr>
            <p:spPr bwMode="auto">
              <a:xfrm>
                <a:off x="2302" y="2617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4 h 50"/>
                  <a:gd name="T4" fmla="*/ 31 w 41"/>
                  <a:gd name="T5" fmla="*/ 2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2 w 41"/>
                  <a:gd name="T13" fmla="*/ 2 h 50"/>
                  <a:gd name="T14" fmla="*/ 7 w 41"/>
                  <a:gd name="T15" fmla="*/ 4 h 50"/>
                  <a:gd name="T16" fmla="*/ 3 w 41"/>
                  <a:gd name="T17" fmla="*/ 7 h 50"/>
                  <a:gd name="T18" fmla="*/ 1 w 41"/>
                  <a:gd name="T19" fmla="*/ 12 h 50"/>
                  <a:gd name="T20" fmla="*/ 1 w 41"/>
                  <a:gd name="T21" fmla="*/ 16 h 50"/>
                  <a:gd name="T22" fmla="*/ 5 w 41"/>
                  <a:gd name="T23" fmla="*/ 11 h 50"/>
                  <a:gd name="T24" fmla="*/ 8 w 41"/>
                  <a:gd name="T25" fmla="*/ 7 h 50"/>
                  <a:gd name="T26" fmla="*/ 15 w 41"/>
                  <a:gd name="T27" fmla="*/ 4 h 50"/>
                  <a:gd name="T28" fmla="*/ 20 w 41"/>
                  <a:gd name="T29" fmla="*/ 4 h 50"/>
                  <a:gd name="T30" fmla="*/ 27 w 41"/>
                  <a:gd name="T31" fmla="*/ 4 h 50"/>
                  <a:gd name="T32" fmla="*/ 33 w 41"/>
                  <a:gd name="T33" fmla="*/ 7 h 50"/>
                  <a:gd name="T34" fmla="*/ 38 w 41"/>
                  <a:gd name="T35" fmla="*/ 11 h 50"/>
                  <a:gd name="T36" fmla="*/ 41 w 41"/>
                  <a:gd name="T37" fmla="*/ 16 h 50"/>
                  <a:gd name="T38" fmla="*/ 41 w 41"/>
                  <a:gd name="T39" fmla="*/ 12 h 50"/>
                  <a:gd name="T40" fmla="*/ 39 w 41"/>
                  <a:gd name="T41" fmla="*/ 7 h 50"/>
                  <a:gd name="T42" fmla="*/ 1 w 41"/>
                  <a:gd name="T43" fmla="*/ 42 h 50"/>
                  <a:gd name="T44" fmla="*/ 7 w 41"/>
                  <a:gd name="T45" fmla="*/ 47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7 w 41"/>
                  <a:gd name="T53" fmla="*/ 50 h 50"/>
                  <a:gd name="T54" fmla="*/ 31 w 41"/>
                  <a:gd name="T55" fmla="*/ 49 h 50"/>
                  <a:gd name="T56" fmla="*/ 36 w 41"/>
                  <a:gd name="T57" fmla="*/ 47 h 50"/>
                  <a:gd name="T58" fmla="*/ 39 w 41"/>
                  <a:gd name="T59" fmla="*/ 42 h 50"/>
                  <a:gd name="T60" fmla="*/ 41 w 41"/>
                  <a:gd name="T61" fmla="*/ 38 h 50"/>
                  <a:gd name="T62" fmla="*/ 41 w 41"/>
                  <a:gd name="T63" fmla="*/ 33 h 50"/>
                  <a:gd name="T64" fmla="*/ 38 w 41"/>
                  <a:gd name="T65" fmla="*/ 40 h 50"/>
                  <a:gd name="T66" fmla="*/ 34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5 w 41"/>
                  <a:gd name="T73" fmla="*/ 47 h 50"/>
                  <a:gd name="T74" fmla="*/ 8 w 41"/>
                  <a:gd name="T75" fmla="*/ 43 h 50"/>
                  <a:gd name="T76" fmla="*/ 3 w 41"/>
                  <a:gd name="T77" fmla="*/ 40 h 50"/>
                  <a:gd name="T78" fmla="*/ 0 w 41"/>
                  <a:gd name="T79" fmla="*/ 33 h 50"/>
                  <a:gd name="T80" fmla="*/ 1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2" y="2"/>
                    </a:lnTo>
                    <a:lnTo>
                      <a:pt x="7" y="4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1" y="16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1" y="16"/>
                    </a:lnTo>
                    <a:lnTo>
                      <a:pt x="41" y="12"/>
                    </a:lnTo>
                    <a:lnTo>
                      <a:pt x="39" y="7"/>
                    </a:lnTo>
                    <a:close/>
                    <a:moveTo>
                      <a:pt x="1" y="42"/>
                    </a:moveTo>
                    <a:lnTo>
                      <a:pt x="7" y="47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7" y="50"/>
                    </a:lnTo>
                    <a:lnTo>
                      <a:pt x="31" y="49"/>
                    </a:lnTo>
                    <a:lnTo>
                      <a:pt x="36" y="47"/>
                    </a:lnTo>
                    <a:lnTo>
                      <a:pt x="39" y="42"/>
                    </a:lnTo>
                    <a:lnTo>
                      <a:pt x="41" y="38"/>
                    </a:lnTo>
                    <a:lnTo>
                      <a:pt x="41" y="33"/>
                    </a:lnTo>
                    <a:lnTo>
                      <a:pt x="38" y="40"/>
                    </a:lnTo>
                    <a:lnTo>
                      <a:pt x="34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5" y="47"/>
                    </a:lnTo>
                    <a:lnTo>
                      <a:pt x="8" y="43"/>
                    </a:lnTo>
                    <a:lnTo>
                      <a:pt x="3" y="40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0" name="Freeform 483"/>
              <p:cNvSpPr>
                <a:spLocks noEditPoints="1"/>
              </p:cNvSpPr>
              <p:nvPr/>
            </p:nvSpPr>
            <p:spPr bwMode="auto">
              <a:xfrm>
                <a:off x="2302" y="2619"/>
                <a:ext cx="41" cy="47"/>
              </a:xfrm>
              <a:custGeom>
                <a:avLst/>
                <a:gdLst>
                  <a:gd name="T0" fmla="*/ 41 w 41"/>
                  <a:gd name="T1" fmla="*/ 9 h 47"/>
                  <a:gd name="T2" fmla="*/ 36 w 41"/>
                  <a:gd name="T3" fmla="*/ 5 h 47"/>
                  <a:gd name="T4" fmla="*/ 33 w 41"/>
                  <a:gd name="T5" fmla="*/ 2 h 47"/>
                  <a:gd name="T6" fmla="*/ 27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1 w 41"/>
                  <a:gd name="T21" fmla="*/ 36 h 47"/>
                  <a:gd name="T22" fmla="*/ 5 w 41"/>
                  <a:gd name="T23" fmla="*/ 41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3 w 41"/>
                  <a:gd name="T33" fmla="*/ 45 h 47"/>
                  <a:gd name="T34" fmla="*/ 38 w 41"/>
                  <a:gd name="T35" fmla="*/ 41 h 47"/>
                  <a:gd name="T36" fmla="*/ 41 w 41"/>
                  <a:gd name="T37" fmla="*/ 36 h 47"/>
                  <a:gd name="T38" fmla="*/ 41 w 41"/>
                  <a:gd name="T39" fmla="*/ 22 h 47"/>
                  <a:gd name="T40" fmla="*/ 41 w 41"/>
                  <a:gd name="T41" fmla="*/ 9 h 47"/>
                  <a:gd name="T42" fmla="*/ 41 w 41"/>
                  <a:gd name="T43" fmla="*/ 24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1 h 47"/>
                  <a:gd name="T50" fmla="*/ 20 w 41"/>
                  <a:gd name="T51" fmla="*/ 43 h 47"/>
                  <a:gd name="T52" fmla="*/ 14 w 41"/>
                  <a:gd name="T53" fmla="*/ 41 h 47"/>
                  <a:gd name="T54" fmla="*/ 7 w 41"/>
                  <a:gd name="T55" fmla="*/ 38 h 47"/>
                  <a:gd name="T56" fmla="*/ 1 w 41"/>
                  <a:gd name="T57" fmla="*/ 31 h 47"/>
                  <a:gd name="T58" fmla="*/ 1 w 41"/>
                  <a:gd name="T59" fmla="*/ 24 h 47"/>
                  <a:gd name="T60" fmla="*/ 1 w 41"/>
                  <a:gd name="T61" fmla="*/ 15 h 47"/>
                  <a:gd name="T62" fmla="*/ 7 w 41"/>
                  <a:gd name="T63" fmla="*/ 9 h 47"/>
                  <a:gd name="T64" fmla="*/ 14 w 41"/>
                  <a:gd name="T65" fmla="*/ 5 h 47"/>
                  <a:gd name="T66" fmla="*/ 20 w 41"/>
                  <a:gd name="T67" fmla="*/ 3 h 47"/>
                  <a:gd name="T68" fmla="*/ 29 w 41"/>
                  <a:gd name="T69" fmla="*/ 5 h 47"/>
                  <a:gd name="T70" fmla="*/ 36 w 41"/>
                  <a:gd name="T71" fmla="*/ 9 h 47"/>
                  <a:gd name="T72" fmla="*/ 39 w 41"/>
                  <a:gd name="T73" fmla="*/ 15 h 47"/>
                  <a:gd name="T74" fmla="*/ 41 w 41"/>
                  <a:gd name="T75" fmla="*/ 24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41" y="9"/>
                    </a:moveTo>
                    <a:lnTo>
                      <a:pt x="36" y="5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1" y="36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3" y="45"/>
                    </a:lnTo>
                    <a:lnTo>
                      <a:pt x="38" y="41"/>
                    </a:lnTo>
                    <a:lnTo>
                      <a:pt x="41" y="36"/>
                    </a:lnTo>
                    <a:lnTo>
                      <a:pt x="41" y="22"/>
                    </a:lnTo>
                    <a:lnTo>
                      <a:pt x="41" y="9"/>
                    </a:lnTo>
                    <a:close/>
                    <a:moveTo>
                      <a:pt x="41" y="24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1"/>
                    </a:lnTo>
                    <a:lnTo>
                      <a:pt x="20" y="43"/>
                    </a:lnTo>
                    <a:lnTo>
                      <a:pt x="14" y="41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1" y="24"/>
                    </a:lnTo>
                    <a:lnTo>
                      <a:pt x="1" y="15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6" y="9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1" name="Freeform 484"/>
              <p:cNvSpPr>
                <a:spLocks noEditPoints="1"/>
              </p:cNvSpPr>
              <p:nvPr/>
            </p:nvSpPr>
            <p:spPr bwMode="auto">
              <a:xfrm>
                <a:off x="2302" y="2621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3 h 43"/>
                  <a:gd name="T6" fmla="*/ 27 w 41"/>
                  <a:gd name="T7" fmla="*/ 0 h 43"/>
                  <a:gd name="T8" fmla="*/ 20 w 41"/>
                  <a:gd name="T9" fmla="*/ 0 h 43"/>
                  <a:gd name="T10" fmla="*/ 15 w 41"/>
                  <a:gd name="T11" fmla="*/ 0 h 43"/>
                  <a:gd name="T12" fmla="*/ 8 w 41"/>
                  <a:gd name="T13" fmla="*/ 3 h 43"/>
                  <a:gd name="T14" fmla="*/ 5 w 41"/>
                  <a:gd name="T15" fmla="*/ 7 h 43"/>
                  <a:gd name="T16" fmla="*/ 1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39 h 43"/>
                  <a:gd name="T26" fmla="*/ 15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4 w 41"/>
                  <a:gd name="T33" fmla="*/ 39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0 h 43"/>
                  <a:gd name="T40" fmla="*/ 41 w 41"/>
                  <a:gd name="T41" fmla="*/ 12 h 43"/>
                  <a:gd name="T42" fmla="*/ 39 w 41"/>
                  <a:gd name="T43" fmla="*/ 22 h 43"/>
                  <a:gd name="T44" fmla="*/ 38 w 41"/>
                  <a:gd name="T45" fmla="*/ 29 h 43"/>
                  <a:gd name="T46" fmla="*/ 34 w 41"/>
                  <a:gd name="T47" fmla="*/ 34 h 43"/>
                  <a:gd name="T48" fmla="*/ 29 w 41"/>
                  <a:gd name="T49" fmla="*/ 39 h 43"/>
                  <a:gd name="T50" fmla="*/ 20 w 41"/>
                  <a:gd name="T51" fmla="*/ 39 h 43"/>
                  <a:gd name="T52" fmla="*/ 14 w 41"/>
                  <a:gd name="T53" fmla="*/ 39 h 43"/>
                  <a:gd name="T54" fmla="*/ 8 w 41"/>
                  <a:gd name="T55" fmla="*/ 34 h 43"/>
                  <a:gd name="T56" fmla="*/ 3 w 41"/>
                  <a:gd name="T57" fmla="*/ 29 h 43"/>
                  <a:gd name="T58" fmla="*/ 3 w 41"/>
                  <a:gd name="T59" fmla="*/ 22 h 43"/>
                  <a:gd name="T60" fmla="*/ 3 w 41"/>
                  <a:gd name="T61" fmla="*/ 13 h 43"/>
                  <a:gd name="T62" fmla="*/ 8 w 41"/>
                  <a:gd name="T63" fmla="*/ 8 h 43"/>
                  <a:gd name="T64" fmla="*/ 14 w 41"/>
                  <a:gd name="T65" fmla="*/ 5 h 43"/>
                  <a:gd name="T66" fmla="*/ 20 w 41"/>
                  <a:gd name="T67" fmla="*/ 3 h 43"/>
                  <a:gd name="T68" fmla="*/ 29 w 41"/>
                  <a:gd name="T69" fmla="*/ 5 h 43"/>
                  <a:gd name="T70" fmla="*/ 34 w 41"/>
                  <a:gd name="T71" fmla="*/ 8 h 43"/>
                  <a:gd name="T72" fmla="*/ 38 w 41"/>
                  <a:gd name="T73" fmla="*/ 13 h 43"/>
                  <a:gd name="T74" fmla="*/ 39 w 41"/>
                  <a:gd name="T75" fmla="*/ 22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3"/>
                    </a:lnTo>
                    <a:lnTo>
                      <a:pt x="5" y="7"/>
                    </a:lnTo>
                    <a:lnTo>
                      <a:pt x="1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39"/>
                    </a:lnTo>
                    <a:lnTo>
                      <a:pt x="15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4" y="39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41" y="12"/>
                    </a:lnTo>
                    <a:close/>
                    <a:moveTo>
                      <a:pt x="39" y="22"/>
                    </a:moveTo>
                    <a:lnTo>
                      <a:pt x="38" y="29"/>
                    </a:lnTo>
                    <a:lnTo>
                      <a:pt x="34" y="34"/>
                    </a:lnTo>
                    <a:lnTo>
                      <a:pt x="29" y="39"/>
                    </a:lnTo>
                    <a:lnTo>
                      <a:pt x="20" y="39"/>
                    </a:lnTo>
                    <a:lnTo>
                      <a:pt x="14" y="39"/>
                    </a:lnTo>
                    <a:lnTo>
                      <a:pt x="8" y="34"/>
                    </a:lnTo>
                    <a:lnTo>
                      <a:pt x="3" y="29"/>
                    </a:lnTo>
                    <a:lnTo>
                      <a:pt x="3" y="22"/>
                    </a:lnTo>
                    <a:lnTo>
                      <a:pt x="3" y="13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4" y="8"/>
                    </a:lnTo>
                    <a:lnTo>
                      <a:pt x="38" y="13"/>
                    </a:lnTo>
                    <a:lnTo>
                      <a:pt x="39" y="2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2" name="Freeform 485"/>
              <p:cNvSpPr>
                <a:spLocks noEditPoints="1"/>
              </p:cNvSpPr>
              <p:nvPr/>
            </p:nvSpPr>
            <p:spPr bwMode="auto">
              <a:xfrm>
                <a:off x="2303" y="2622"/>
                <a:ext cx="40" cy="40"/>
              </a:xfrm>
              <a:custGeom>
                <a:avLst/>
                <a:gdLst>
                  <a:gd name="T0" fmla="*/ 40 w 40"/>
                  <a:gd name="T1" fmla="*/ 21 h 40"/>
                  <a:gd name="T2" fmla="*/ 38 w 40"/>
                  <a:gd name="T3" fmla="*/ 12 h 40"/>
                  <a:gd name="T4" fmla="*/ 35 w 40"/>
                  <a:gd name="T5" fmla="*/ 6 h 40"/>
                  <a:gd name="T6" fmla="*/ 28 w 40"/>
                  <a:gd name="T7" fmla="*/ 2 h 40"/>
                  <a:gd name="T8" fmla="*/ 19 w 40"/>
                  <a:gd name="T9" fmla="*/ 0 h 40"/>
                  <a:gd name="T10" fmla="*/ 13 w 40"/>
                  <a:gd name="T11" fmla="*/ 2 h 40"/>
                  <a:gd name="T12" fmla="*/ 6 w 40"/>
                  <a:gd name="T13" fmla="*/ 6 h 40"/>
                  <a:gd name="T14" fmla="*/ 0 w 40"/>
                  <a:gd name="T15" fmla="*/ 12 h 40"/>
                  <a:gd name="T16" fmla="*/ 0 w 40"/>
                  <a:gd name="T17" fmla="*/ 21 h 40"/>
                  <a:gd name="T18" fmla="*/ 0 w 40"/>
                  <a:gd name="T19" fmla="*/ 28 h 40"/>
                  <a:gd name="T20" fmla="*/ 6 w 40"/>
                  <a:gd name="T21" fmla="*/ 35 h 40"/>
                  <a:gd name="T22" fmla="*/ 13 w 40"/>
                  <a:gd name="T23" fmla="*/ 38 h 40"/>
                  <a:gd name="T24" fmla="*/ 19 w 40"/>
                  <a:gd name="T25" fmla="*/ 40 h 40"/>
                  <a:gd name="T26" fmla="*/ 28 w 40"/>
                  <a:gd name="T27" fmla="*/ 38 h 40"/>
                  <a:gd name="T28" fmla="*/ 35 w 40"/>
                  <a:gd name="T29" fmla="*/ 35 h 40"/>
                  <a:gd name="T30" fmla="*/ 38 w 40"/>
                  <a:gd name="T31" fmla="*/ 28 h 40"/>
                  <a:gd name="T32" fmla="*/ 40 w 40"/>
                  <a:gd name="T33" fmla="*/ 21 h 40"/>
                  <a:gd name="T34" fmla="*/ 37 w 40"/>
                  <a:gd name="T35" fmla="*/ 21 h 40"/>
                  <a:gd name="T36" fmla="*/ 35 w 40"/>
                  <a:gd name="T37" fmla="*/ 26 h 40"/>
                  <a:gd name="T38" fmla="*/ 32 w 40"/>
                  <a:gd name="T39" fmla="*/ 33 h 40"/>
                  <a:gd name="T40" fmla="*/ 26 w 40"/>
                  <a:gd name="T41" fmla="*/ 37 h 40"/>
                  <a:gd name="T42" fmla="*/ 19 w 40"/>
                  <a:gd name="T43" fmla="*/ 37 h 40"/>
                  <a:gd name="T44" fmla="*/ 14 w 40"/>
                  <a:gd name="T45" fmla="*/ 37 h 40"/>
                  <a:gd name="T46" fmla="*/ 7 w 40"/>
                  <a:gd name="T47" fmla="*/ 33 h 40"/>
                  <a:gd name="T48" fmla="*/ 4 w 40"/>
                  <a:gd name="T49" fmla="*/ 26 h 40"/>
                  <a:gd name="T50" fmla="*/ 2 w 40"/>
                  <a:gd name="T51" fmla="*/ 21 h 40"/>
                  <a:gd name="T52" fmla="*/ 4 w 40"/>
                  <a:gd name="T53" fmla="*/ 14 h 40"/>
                  <a:gd name="T54" fmla="*/ 7 w 40"/>
                  <a:gd name="T55" fmla="*/ 9 h 40"/>
                  <a:gd name="T56" fmla="*/ 14 w 40"/>
                  <a:gd name="T57" fmla="*/ 4 h 40"/>
                  <a:gd name="T58" fmla="*/ 19 w 40"/>
                  <a:gd name="T59" fmla="*/ 4 h 40"/>
                  <a:gd name="T60" fmla="*/ 26 w 40"/>
                  <a:gd name="T61" fmla="*/ 4 h 40"/>
                  <a:gd name="T62" fmla="*/ 32 w 40"/>
                  <a:gd name="T63" fmla="*/ 9 h 40"/>
                  <a:gd name="T64" fmla="*/ 35 w 40"/>
                  <a:gd name="T65" fmla="*/ 14 h 40"/>
                  <a:gd name="T66" fmla="*/ 37 w 40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0"/>
                  <a:gd name="T104" fmla="*/ 40 w 40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0">
                    <a:moveTo>
                      <a:pt x="40" y="21"/>
                    </a:moveTo>
                    <a:lnTo>
                      <a:pt x="38" y="12"/>
                    </a:lnTo>
                    <a:lnTo>
                      <a:pt x="35" y="6"/>
                    </a:lnTo>
                    <a:lnTo>
                      <a:pt x="28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8" y="38"/>
                    </a:lnTo>
                    <a:lnTo>
                      <a:pt x="35" y="35"/>
                    </a:lnTo>
                    <a:lnTo>
                      <a:pt x="38" y="28"/>
                    </a:lnTo>
                    <a:lnTo>
                      <a:pt x="40" y="21"/>
                    </a:lnTo>
                    <a:close/>
                    <a:moveTo>
                      <a:pt x="37" y="21"/>
                    </a:moveTo>
                    <a:lnTo>
                      <a:pt x="35" y="26"/>
                    </a:lnTo>
                    <a:lnTo>
                      <a:pt x="32" y="33"/>
                    </a:lnTo>
                    <a:lnTo>
                      <a:pt x="26" y="37"/>
                    </a:lnTo>
                    <a:lnTo>
                      <a:pt x="19" y="37"/>
                    </a:lnTo>
                    <a:lnTo>
                      <a:pt x="14" y="37"/>
                    </a:lnTo>
                    <a:lnTo>
                      <a:pt x="7" y="33"/>
                    </a:lnTo>
                    <a:lnTo>
                      <a:pt x="4" y="26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7" y="9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2" y="9"/>
                    </a:lnTo>
                    <a:lnTo>
                      <a:pt x="35" y="1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3" name="Freeform 486"/>
              <p:cNvSpPr>
                <a:spLocks noEditPoints="1"/>
              </p:cNvSpPr>
              <p:nvPr/>
            </p:nvSpPr>
            <p:spPr bwMode="auto">
              <a:xfrm>
                <a:off x="2305" y="2624"/>
                <a:ext cx="36" cy="36"/>
              </a:xfrm>
              <a:custGeom>
                <a:avLst/>
                <a:gdLst>
                  <a:gd name="T0" fmla="*/ 36 w 36"/>
                  <a:gd name="T1" fmla="*/ 19 h 36"/>
                  <a:gd name="T2" fmla="*/ 35 w 36"/>
                  <a:gd name="T3" fmla="*/ 10 h 36"/>
                  <a:gd name="T4" fmla="*/ 31 w 36"/>
                  <a:gd name="T5" fmla="*/ 5 h 36"/>
                  <a:gd name="T6" fmla="*/ 26 w 36"/>
                  <a:gd name="T7" fmla="*/ 2 h 36"/>
                  <a:gd name="T8" fmla="*/ 17 w 36"/>
                  <a:gd name="T9" fmla="*/ 0 h 36"/>
                  <a:gd name="T10" fmla="*/ 11 w 36"/>
                  <a:gd name="T11" fmla="*/ 2 h 36"/>
                  <a:gd name="T12" fmla="*/ 5 w 36"/>
                  <a:gd name="T13" fmla="*/ 5 h 36"/>
                  <a:gd name="T14" fmla="*/ 0 w 36"/>
                  <a:gd name="T15" fmla="*/ 10 h 36"/>
                  <a:gd name="T16" fmla="*/ 0 w 36"/>
                  <a:gd name="T17" fmla="*/ 19 h 36"/>
                  <a:gd name="T18" fmla="*/ 0 w 36"/>
                  <a:gd name="T19" fmla="*/ 26 h 36"/>
                  <a:gd name="T20" fmla="*/ 5 w 36"/>
                  <a:gd name="T21" fmla="*/ 31 h 36"/>
                  <a:gd name="T22" fmla="*/ 11 w 36"/>
                  <a:gd name="T23" fmla="*/ 36 h 36"/>
                  <a:gd name="T24" fmla="*/ 17 w 36"/>
                  <a:gd name="T25" fmla="*/ 36 h 36"/>
                  <a:gd name="T26" fmla="*/ 26 w 36"/>
                  <a:gd name="T27" fmla="*/ 36 h 36"/>
                  <a:gd name="T28" fmla="*/ 31 w 36"/>
                  <a:gd name="T29" fmla="*/ 31 h 36"/>
                  <a:gd name="T30" fmla="*/ 35 w 36"/>
                  <a:gd name="T31" fmla="*/ 26 h 36"/>
                  <a:gd name="T32" fmla="*/ 36 w 36"/>
                  <a:gd name="T33" fmla="*/ 19 h 36"/>
                  <a:gd name="T34" fmla="*/ 33 w 36"/>
                  <a:gd name="T35" fmla="*/ 19 h 36"/>
                  <a:gd name="T36" fmla="*/ 33 w 36"/>
                  <a:gd name="T37" fmla="*/ 24 h 36"/>
                  <a:gd name="T38" fmla="*/ 30 w 36"/>
                  <a:gd name="T39" fmla="*/ 29 h 36"/>
                  <a:gd name="T40" fmla="*/ 24 w 36"/>
                  <a:gd name="T41" fmla="*/ 33 h 36"/>
                  <a:gd name="T42" fmla="*/ 17 w 36"/>
                  <a:gd name="T43" fmla="*/ 33 h 36"/>
                  <a:gd name="T44" fmla="*/ 12 w 36"/>
                  <a:gd name="T45" fmla="*/ 33 h 36"/>
                  <a:gd name="T46" fmla="*/ 7 w 36"/>
                  <a:gd name="T47" fmla="*/ 29 h 36"/>
                  <a:gd name="T48" fmla="*/ 4 w 36"/>
                  <a:gd name="T49" fmla="*/ 24 h 36"/>
                  <a:gd name="T50" fmla="*/ 2 w 36"/>
                  <a:gd name="T51" fmla="*/ 19 h 36"/>
                  <a:gd name="T52" fmla="*/ 4 w 36"/>
                  <a:gd name="T53" fmla="*/ 12 h 36"/>
                  <a:gd name="T54" fmla="*/ 7 w 36"/>
                  <a:gd name="T55" fmla="*/ 7 h 36"/>
                  <a:gd name="T56" fmla="*/ 12 w 36"/>
                  <a:gd name="T57" fmla="*/ 4 h 36"/>
                  <a:gd name="T58" fmla="*/ 17 w 36"/>
                  <a:gd name="T59" fmla="*/ 4 h 36"/>
                  <a:gd name="T60" fmla="*/ 24 w 36"/>
                  <a:gd name="T61" fmla="*/ 4 h 36"/>
                  <a:gd name="T62" fmla="*/ 30 w 36"/>
                  <a:gd name="T63" fmla="*/ 7 h 36"/>
                  <a:gd name="T64" fmla="*/ 33 w 36"/>
                  <a:gd name="T65" fmla="*/ 12 h 36"/>
                  <a:gd name="T66" fmla="*/ 33 w 36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6"/>
                  <a:gd name="T104" fmla="*/ 36 w 36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6">
                    <a:moveTo>
                      <a:pt x="36" y="19"/>
                    </a:moveTo>
                    <a:lnTo>
                      <a:pt x="35" y="10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11" y="36"/>
                    </a:lnTo>
                    <a:lnTo>
                      <a:pt x="17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5" y="26"/>
                    </a:lnTo>
                    <a:lnTo>
                      <a:pt x="36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4" y="33"/>
                    </a:lnTo>
                    <a:lnTo>
                      <a:pt x="17" y="33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4" y="24"/>
                    </a:lnTo>
                    <a:lnTo>
                      <a:pt x="2" y="19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4" name="Freeform 487"/>
              <p:cNvSpPr>
                <a:spLocks noEditPoints="1"/>
              </p:cNvSpPr>
              <p:nvPr/>
            </p:nvSpPr>
            <p:spPr bwMode="auto">
              <a:xfrm>
                <a:off x="2305" y="2626"/>
                <a:ext cx="35" cy="33"/>
              </a:xfrm>
              <a:custGeom>
                <a:avLst/>
                <a:gdLst>
                  <a:gd name="T0" fmla="*/ 35 w 35"/>
                  <a:gd name="T1" fmla="*/ 17 h 33"/>
                  <a:gd name="T2" fmla="*/ 33 w 35"/>
                  <a:gd name="T3" fmla="*/ 10 h 33"/>
                  <a:gd name="T4" fmla="*/ 30 w 35"/>
                  <a:gd name="T5" fmla="*/ 5 h 33"/>
                  <a:gd name="T6" fmla="*/ 24 w 35"/>
                  <a:gd name="T7" fmla="*/ 0 h 33"/>
                  <a:gd name="T8" fmla="*/ 17 w 35"/>
                  <a:gd name="T9" fmla="*/ 0 h 33"/>
                  <a:gd name="T10" fmla="*/ 12 w 35"/>
                  <a:gd name="T11" fmla="*/ 0 h 33"/>
                  <a:gd name="T12" fmla="*/ 5 w 35"/>
                  <a:gd name="T13" fmla="*/ 5 h 33"/>
                  <a:gd name="T14" fmla="*/ 2 w 35"/>
                  <a:gd name="T15" fmla="*/ 10 h 33"/>
                  <a:gd name="T16" fmla="*/ 0 w 35"/>
                  <a:gd name="T17" fmla="*/ 17 h 33"/>
                  <a:gd name="T18" fmla="*/ 2 w 35"/>
                  <a:gd name="T19" fmla="*/ 22 h 33"/>
                  <a:gd name="T20" fmla="*/ 5 w 35"/>
                  <a:gd name="T21" fmla="*/ 29 h 33"/>
                  <a:gd name="T22" fmla="*/ 12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29 h 33"/>
                  <a:gd name="T30" fmla="*/ 33 w 35"/>
                  <a:gd name="T31" fmla="*/ 22 h 33"/>
                  <a:gd name="T32" fmla="*/ 35 w 35"/>
                  <a:gd name="T33" fmla="*/ 17 h 33"/>
                  <a:gd name="T34" fmla="*/ 31 w 35"/>
                  <a:gd name="T35" fmla="*/ 17 h 33"/>
                  <a:gd name="T36" fmla="*/ 31 w 35"/>
                  <a:gd name="T37" fmla="*/ 22 h 33"/>
                  <a:gd name="T38" fmla="*/ 28 w 35"/>
                  <a:gd name="T39" fmla="*/ 26 h 33"/>
                  <a:gd name="T40" fmla="*/ 23 w 35"/>
                  <a:gd name="T41" fmla="*/ 29 h 33"/>
                  <a:gd name="T42" fmla="*/ 17 w 35"/>
                  <a:gd name="T43" fmla="*/ 29 h 33"/>
                  <a:gd name="T44" fmla="*/ 12 w 35"/>
                  <a:gd name="T45" fmla="*/ 29 h 33"/>
                  <a:gd name="T46" fmla="*/ 9 w 35"/>
                  <a:gd name="T47" fmla="*/ 26 h 33"/>
                  <a:gd name="T48" fmla="*/ 5 w 35"/>
                  <a:gd name="T49" fmla="*/ 22 h 33"/>
                  <a:gd name="T50" fmla="*/ 4 w 35"/>
                  <a:gd name="T51" fmla="*/ 17 h 33"/>
                  <a:gd name="T52" fmla="*/ 5 w 35"/>
                  <a:gd name="T53" fmla="*/ 10 h 33"/>
                  <a:gd name="T54" fmla="*/ 9 w 35"/>
                  <a:gd name="T55" fmla="*/ 7 h 33"/>
                  <a:gd name="T56" fmla="*/ 12 w 35"/>
                  <a:gd name="T57" fmla="*/ 3 h 33"/>
                  <a:gd name="T58" fmla="*/ 17 w 35"/>
                  <a:gd name="T59" fmla="*/ 3 h 33"/>
                  <a:gd name="T60" fmla="*/ 23 w 35"/>
                  <a:gd name="T61" fmla="*/ 3 h 33"/>
                  <a:gd name="T62" fmla="*/ 28 w 35"/>
                  <a:gd name="T63" fmla="*/ 7 h 33"/>
                  <a:gd name="T64" fmla="*/ 31 w 35"/>
                  <a:gd name="T65" fmla="*/ 10 h 33"/>
                  <a:gd name="T66" fmla="*/ 31 w 35"/>
                  <a:gd name="T67" fmla="*/ 17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7"/>
                    </a:moveTo>
                    <a:lnTo>
                      <a:pt x="33" y="10"/>
                    </a:lnTo>
                    <a:lnTo>
                      <a:pt x="30" y="5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5" y="29"/>
                    </a:lnTo>
                    <a:lnTo>
                      <a:pt x="12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29"/>
                    </a:lnTo>
                    <a:lnTo>
                      <a:pt x="33" y="22"/>
                    </a:lnTo>
                    <a:lnTo>
                      <a:pt x="35" y="17"/>
                    </a:lnTo>
                    <a:close/>
                    <a:moveTo>
                      <a:pt x="31" y="17"/>
                    </a:moveTo>
                    <a:lnTo>
                      <a:pt x="31" y="22"/>
                    </a:lnTo>
                    <a:lnTo>
                      <a:pt x="28" y="26"/>
                    </a:lnTo>
                    <a:lnTo>
                      <a:pt x="23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4" y="17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3"/>
                    </a:lnTo>
                    <a:lnTo>
                      <a:pt x="28" y="7"/>
                    </a:lnTo>
                    <a:lnTo>
                      <a:pt x="31" y="10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5" name="Freeform 488"/>
              <p:cNvSpPr>
                <a:spLocks noEditPoints="1"/>
              </p:cNvSpPr>
              <p:nvPr/>
            </p:nvSpPr>
            <p:spPr bwMode="auto">
              <a:xfrm>
                <a:off x="2307" y="2628"/>
                <a:ext cx="31" cy="29"/>
              </a:xfrm>
              <a:custGeom>
                <a:avLst/>
                <a:gdLst>
                  <a:gd name="T0" fmla="*/ 31 w 31"/>
                  <a:gd name="T1" fmla="*/ 15 h 29"/>
                  <a:gd name="T2" fmla="*/ 31 w 31"/>
                  <a:gd name="T3" fmla="*/ 8 h 29"/>
                  <a:gd name="T4" fmla="*/ 28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8 h 29"/>
                  <a:gd name="T16" fmla="*/ 0 w 31"/>
                  <a:gd name="T17" fmla="*/ 15 h 29"/>
                  <a:gd name="T18" fmla="*/ 2 w 31"/>
                  <a:gd name="T19" fmla="*/ 20 h 29"/>
                  <a:gd name="T20" fmla="*/ 5 w 31"/>
                  <a:gd name="T21" fmla="*/ 25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8 w 31"/>
                  <a:gd name="T29" fmla="*/ 25 h 29"/>
                  <a:gd name="T30" fmla="*/ 31 w 31"/>
                  <a:gd name="T31" fmla="*/ 20 h 29"/>
                  <a:gd name="T32" fmla="*/ 31 w 31"/>
                  <a:gd name="T33" fmla="*/ 15 h 29"/>
                  <a:gd name="T34" fmla="*/ 28 w 31"/>
                  <a:gd name="T35" fmla="*/ 15 h 29"/>
                  <a:gd name="T36" fmla="*/ 28 w 31"/>
                  <a:gd name="T37" fmla="*/ 19 h 29"/>
                  <a:gd name="T38" fmla="*/ 24 w 31"/>
                  <a:gd name="T39" fmla="*/ 22 h 29"/>
                  <a:gd name="T40" fmla="*/ 21 w 31"/>
                  <a:gd name="T41" fmla="*/ 25 h 29"/>
                  <a:gd name="T42" fmla="*/ 15 w 31"/>
                  <a:gd name="T43" fmla="*/ 25 h 29"/>
                  <a:gd name="T44" fmla="*/ 12 w 31"/>
                  <a:gd name="T45" fmla="*/ 25 h 29"/>
                  <a:gd name="T46" fmla="*/ 7 w 31"/>
                  <a:gd name="T47" fmla="*/ 22 h 29"/>
                  <a:gd name="T48" fmla="*/ 5 w 31"/>
                  <a:gd name="T49" fmla="*/ 19 h 29"/>
                  <a:gd name="T50" fmla="*/ 3 w 31"/>
                  <a:gd name="T51" fmla="*/ 15 h 29"/>
                  <a:gd name="T52" fmla="*/ 5 w 31"/>
                  <a:gd name="T53" fmla="*/ 10 h 29"/>
                  <a:gd name="T54" fmla="*/ 7 w 31"/>
                  <a:gd name="T55" fmla="*/ 6 h 29"/>
                  <a:gd name="T56" fmla="*/ 12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6 h 29"/>
                  <a:gd name="T64" fmla="*/ 28 w 31"/>
                  <a:gd name="T65" fmla="*/ 10 h 29"/>
                  <a:gd name="T66" fmla="*/ 28 w 31"/>
                  <a:gd name="T67" fmla="*/ 15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5"/>
                    </a:moveTo>
                    <a:lnTo>
                      <a:pt x="31" y="8"/>
                    </a:lnTo>
                    <a:lnTo>
                      <a:pt x="28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5" y="25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8" y="25"/>
                    </a:lnTo>
                    <a:lnTo>
                      <a:pt x="31" y="20"/>
                    </a:lnTo>
                    <a:lnTo>
                      <a:pt x="31" y="15"/>
                    </a:lnTo>
                    <a:close/>
                    <a:moveTo>
                      <a:pt x="28" y="15"/>
                    </a:moveTo>
                    <a:lnTo>
                      <a:pt x="28" y="19"/>
                    </a:lnTo>
                    <a:lnTo>
                      <a:pt x="24" y="22"/>
                    </a:lnTo>
                    <a:lnTo>
                      <a:pt x="21" y="25"/>
                    </a:lnTo>
                    <a:lnTo>
                      <a:pt x="15" y="25"/>
                    </a:lnTo>
                    <a:lnTo>
                      <a:pt x="12" y="25"/>
                    </a:lnTo>
                    <a:lnTo>
                      <a:pt x="7" y="22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7" y="6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6"/>
                    </a:lnTo>
                    <a:lnTo>
                      <a:pt x="28" y="10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6" name="Freeform 489"/>
              <p:cNvSpPr>
                <a:spLocks noEditPoints="1"/>
              </p:cNvSpPr>
              <p:nvPr/>
            </p:nvSpPr>
            <p:spPr bwMode="auto">
              <a:xfrm>
                <a:off x="2309" y="2629"/>
                <a:ext cx="27" cy="26"/>
              </a:xfrm>
              <a:custGeom>
                <a:avLst/>
                <a:gdLst>
                  <a:gd name="T0" fmla="*/ 27 w 27"/>
                  <a:gd name="T1" fmla="*/ 14 h 26"/>
                  <a:gd name="T2" fmla="*/ 27 w 27"/>
                  <a:gd name="T3" fmla="*/ 7 h 26"/>
                  <a:gd name="T4" fmla="*/ 24 w 27"/>
                  <a:gd name="T5" fmla="*/ 4 h 26"/>
                  <a:gd name="T6" fmla="*/ 19 w 27"/>
                  <a:gd name="T7" fmla="*/ 0 h 26"/>
                  <a:gd name="T8" fmla="*/ 13 w 27"/>
                  <a:gd name="T9" fmla="*/ 0 h 26"/>
                  <a:gd name="T10" fmla="*/ 8 w 27"/>
                  <a:gd name="T11" fmla="*/ 0 h 26"/>
                  <a:gd name="T12" fmla="*/ 5 w 27"/>
                  <a:gd name="T13" fmla="*/ 4 h 26"/>
                  <a:gd name="T14" fmla="*/ 1 w 27"/>
                  <a:gd name="T15" fmla="*/ 7 h 26"/>
                  <a:gd name="T16" fmla="*/ 0 w 27"/>
                  <a:gd name="T17" fmla="*/ 14 h 26"/>
                  <a:gd name="T18" fmla="*/ 1 w 27"/>
                  <a:gd name="T19" fmla="*/ 19 h 26"/>
                  <a:gd name="T20" fmla="*/ 5 w 27"/>
                  <a:gd name="T21" fmla="*/ 23 h 26"/>
                  <a:gd name="T22" fmla="*/ 8 w 27"/>
                  <a:gd name="T23" fmla="*/ 26 h 26"/>
                  <a:gd name="T24" fmla="*/ 13 w 27"/>
                  <a:gd name="T25" fmla="*/ 26 h 26"/>
                  <a:gd name="T26" fmla="*/ 19 w 27"/>
                  <a:gd name="T27" fmla="*/ 26 h 26"/>
                  <a:gd name="T28" fmla="*/ 24 w 27"/>
                  <a:gd name="T29" fmla="*/ 23 h 26"/>
                  <a:gd name="T30" fmla="*/ 27 w 27"/>
                  <a:gd name="T31" fmla="*/ 19 h 26"/>
                  <a:gd name="T32" fmla="*/ 27 w 27"/>
                  <a:gd name="T33" fmla="*/ 14 h 26"/>
                  <a:gd name="T34" fmla="*/ 24 w 27"/>
                  <a:gd name="T35" fmla="*/ 14 h 26"/>
                  <a:gd name="T36" fmla="*/ 24 w 27"/>
                  <a:gd name="T37" fmla="*/ 18 h 26"/>
                  <a:gd name="T38" fmla="*/ 22 w 27"/>
                  <a:gd name="T39" fmla="*/ 21 h 26"/>
                  <a:gd name="T40" fmla="*/ 19 w 27"/>
                  <a:gd name="T41" fmla="*/ 23 h 26"/>
                  <a:gd name="T42" fmla="*/ 13 w 27"/>
                  <a:gd name="T43" fmla="*/ 23 h 26"/>
                  <a:gd name="T44" fmla="*/ 10 w 27"/>
                  <a:gd name="T45" fmla="*/ 23 h 26"/>
                  <a:gd name="T46" fmla="*/ 7 w 27"/>
                  <a:gd name="T47" fmla="*/ 21 h 26"/>
                  <a:gd name="T48" fmla="*/ 5 w 27"/>
                  <a:gd name="T49" fmla="*/ 18 h 26"/>
                  <a:gd name="T50" fmla="*/ 3 w 27"/>
                  <a:gd name="T51" fmla="*/ 14 h 26"/>
                  <a:gd name="T52" fmla="*/ 5 w 27"/>
                  <a:gd name="T53" fmla="*/ 9 h 26"/>
                  <a:gd name="T54" fmla="*/ 7 w 27"/>
                  <a:gd name="T55" fmla="*/ 5 h 26"/>
                  <a:gd name="T56" fmla="*/ 10 w 27"/>
                  <a:gd name="T57" fmla="*/ 4 h 26"/>
                  <a:gd name="T58" fmla="*/ 13 w 27"/>
                  <a:gd name="T59" fmla="*/ 4 h 26"/>
                  <a:gd name="T60" fmla="*/ 19 w 27"/>
                  <a:gd name="T61" fmla="*/ 4 h 26"/>
                  <a:gd name="T62" fmla="*/ 22 w 27"/>
                  <a:gd name="T63" fmla="*/ 5 h 26"/>
                  <a:gd name="T64" fmla="*/ 24 w 27"/>
                  <a:gd name="T65" fmla="*/ 9 h 26"/>
                  <a:gd name="T66" fmla="*/ 24 w 27"/>
                  <a:gd name="T67" fmla="*/ 14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6"/>
                  <a:gd name="T104" fmla="*/ 27 w 27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6">
                    <a:moveTo>
                      <a:pt x="27" y="14"/>
                    </a:moveTo>
                    <a:lnTo>
                      <a:pt x="27" y="7"/>
                    </a:lnTo>
                    <a:lnTo>
                      <a:pt x="24" y="4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4"/>
                    </a:lnTo>
                    <a:lnTo>
                      <a:pt x="1" y="7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3"/>
                    </a:lnTo>
                    <a:lnTo>
                      <a:pt x="8" y="26"/>
                    </a:lnTo>
                    <a:lnTo>
                      <a:pt x="13" y="26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8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7" y="21"/>
                    </a:lnTo>
                    <a:lnTo>
                      <a:pt x="5" y="18"/>
                    </a:lnTo>
                    <a:lnTo>
                      <a:pt x="3" y="14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22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7" name="Freeform 490"/>
              <p:cNvSpPr>
                <a:spLocks noEditPoints="1"/>
              </p:cNvSpPr>
              <p:nvPr/>
            </p:nvSpPr>
            <p:spPr bwMode="auto">
              <a:xfrm>
                <a:off x="2310" y="2631"/>
                <a:ext cx="25" cy="22"/>
              </a:xfrm>
              <a:custGeom>
                <a:avLst/>
                <a:gdLst>
                  <a:gd name="T0" fmla="*/ 25 w 25"/>
                  <a:gd name="T1" fmla="*/ 12 h 22"/>
                  <a:gd name="T2" fmla="*/ 25 w 25"/>
                  <a:gd name="T3" fmla="*/ 7 h 22"/>
                  <a:gd name="T4" fmla="*/ 21 w 25"/>
                  <a:gd name="T5" fmla="*/ 3 h 22"/>
                  <a:gd name="T6" fmla="*/ 18 w 25"/>
                  <a:gd name="T7" fmla="*/ 0 h 22"/>
                  <a:gd name="T8" fmla="*/ 12 w 25"/>
                  <a:gd name="T9" fmla="*/ 0 h 22"/>
                  <a:gd name="T10" fmla="*/ 9 w 25"/>
                  <a:gd name="T11" fmla="*/ 0 h 22"/>
                  <a:gd name="T12" fmla="*/ 4 w 25"/>
                  <a:gd name="T13" fmla="*/ 3 h 22"/>
                  <a:gd name="T14" fmla="*/ 2 w 25"/>
                  <a:gd name="T15" fmla="*/ 7 h 22"/>
                  <a:gd name="T16" fmla="*/ 0 w 25"/>
                  <a:gd name="T17" fmla="*/ 12 h 22"/>
                  <a:gd name="T18" fmla="*/ 2 w 25"/>
                  <a:gd name="T19" fmla="*/ 16 h 22"/>
                  <a:gd name="T20" fmla="*/ 4 w 25"/>
                  <a:gd name="T21" fmla="*/ 19 h 22"/>
                  <a:gd name="T22" fmla="*/ 9 w 25"/>
                  <a:gd name="T23" fmla="*/ 22 h 22"/>
                  <a:gd name="T24" fmla="*/ 12 w 25"/>
                  <a:gd name="T25" fmla="*/ 22 h 22"/>
                  <a:gd name="T26" fmla="*/ 18 w 25"/>
                  <a:gd name="T27" fmla="*/ 22 h 22"/>
                  <a:gd name="T28" fmla="*/ 21 w 25"/>
                  <a:gd name="T29" fmla="*/ 19 h 22"/>
                  <a:gd name="T30" fmla="*/ 25 w 25"/>
                  <a:gd name="T31" fmla="*/ 16 h 22"/>
                  <a:gd name="T32" fmla="*/ 25 w 25"/>
                  <a:gd name="T33" fmla="*/ 12 h 22"/>
                  <a:gd name="T34" fmla="*/ 21 w 25"/>
                  <a:gd name="T35" fmla="*/ 12 h 22"/>
                  <a:gd name="T36" fmla="*/ 21 w 25"/>
                  <a:gd name="T37" fmla="*/ 14 h 22"/>
                  <a:gd name="T38" fmla="*/ 19 w 25"/>
                  <a:gd name="T39" fmla="*/ 17 h 22"/>
                  <a:gd name="T40" fmla="*/ 16 w 25"/>
                  <a:gd name="T41" fmla="*/ 19 h 22"/>
                  <a:gd name="T42" fmla="*/ 12 w 25"/>
                  <a:gd name="T43" fmla="*/ 21 h 22"/>
                  <a:gd name="T44" fmla="*/ 9 w 25"/>
                  <a:gd name="T45" fmla="*/ 19 h 22"/>
                  <a:gd name="T46" fmla="*/ 7 w 25"/>
                  <a:gd name="T47" fmla="*/ 17 h 22"/>
                  <a:gd name="T48" fmla="*/ 6 w 25"/>
                  <a:gd name="T49" fmla="*/ 14 h 22"/>
                  <a:gd name="T50" fmla="*/ 4 w 25"/>
                  <a:gd name="T51" fmla="*/ 12 h 22"/>
                  <a:gd name="T52" fmla="*/ 6 w 25"/>
                  <a:gd name="T53" fmla="*/ 9 h 22"/>
                  <a:gd name="T54" fmla="*/ 7 w 25"/>
                  <a:gd name="T55" fmla="*/ 5 h 22"/>
                  <a:gd name="T56" fmla="*/ 9 w 25"/>
                  <a:gd name="T57" fmla="*/ 3 h 22"/>
                  <a:gd name="T58" fmla="*/ 12 w 25"/>
                  <a:gd name="T59" fmla="*/ 3 h 22"/>
                  <a:gd name="T60" fmla="*/ 16 w 25"/>
                  <a:gd name="T61" fmla="*/ 3 h 22"/>
                  <a:gd name="T62" fmla="*/ 19 w 25"/>
                  <a:gd name="T63" fmla="*/ 5 h 22"/>
                  <a:gd name="T64" fmla="*/ 21 w 25"/>
                  <a:gd name="T65" fmla="*/ 9 h 22"/>
                  <a:gd name="T66" fmla="*/ 21 w 25"/>
                  <a:gd name="T67" fmla="*/ 12 h 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2"/>
                  <a:gd name="T104" fmla="*/ 25 w 25"/>
                  <a:gd name="T105" fmla="*/ 22 h 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2">
                    <a:moveTo>
                      <a:pt x="25" y="12"/>
                    </a:moveTo>
                    <a:lnTo>
                      <a:pt x="25" y="7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9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1" y="19"/>
                    </a:lnTo>
                    <a:lnTo>
                      <a:pt x="25" y="16"/>
                    </a:lnTo>
                    <a:lnTo>
                      <a:pt x="25" y="12"/>
                    </a:lnTo>
                    <a:close/>
                    <a:moveTo>
                      <a:pt x="21" y="12"/>
                    </a:moveTo>
                    <a:lnTo>
                      <a:pt x="21" y="14"/>
                    </a:lnTo>
                    <a:lnTo>
                      <a:pt x="19" y="17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7"/>
                    </a:lnTo>
                    <a:lnTo>
                      <a:pt x="6" y="14"/>
                    </a:lnTo>
                    <a:lnTo>
                      <a:pt x="4" y="12"/>
                    </a:lnTo>
                    <a:lnTo>
                      <a:pt x="6" y="9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8" name="Freeform 491"/>
              <p:cNvSpPr>
                <a:spLocks noEditPoints="1"/>
              </p:cNvSpPr>
              <p:nvPr/>
            </p:nvSpPr>
            <p:spPr bwMode="auto">
              <a:xfrm>
                <a:off x="2312" y="2633"/>
                <a:ext cx="21" cy="19"/>
              </a:xfrm>
              <a:custGeom>
                <a:avLst/>
                <a:gdLst>
                  <a:gd name="T0" fmla="*/ 21 w 21"/>
                  <a:gd name="T1" fmla="*/ 10 h 19"/>
                  <a:gd name="T2" fmla="*/ 21 w 21"/>
                  <a:gd name="T3" fmla="*/ 5 h 19"/>
                  <a:gd name="T4" fmla="*/ 19 w 21"/>
                  <a:gd name="T5" fmla="*/ 1 h 19"/>
                  <a:gd name="T6" fmla="*/ 16 w 21"/>
                  <a:gd name="T7" fmla="*/ 0 h 19"/>
                  <a:gd name="T8" fmla="*/ 10 w 21"/>
                  <a:gd name="T9" fmla="*/ 0 h 19"/>
                  <a:gd name="T10" fmla="*/ 7 w 21"/>
                  <a:gd name="T11" fmla="*/ 0 h 19"/>
                  <a:gd name="T12" fmla="*/ 4 w 21"/>
                  <a:gd name="T13" fmla="*/ 1 h 19"/>
                  <a:gd name="T14" fmla="*/ 2 w 21"/>
                  <a:gd name="T15" fmla="*/ 5 h 19"/>
                  <a:gd name="T16" fmla="*/ 0 w 21"/>
                  <a:gd name="T17" fmla="*/ 10 h 19"/>
                  <a:gd name="T18" fmla="*/ 2 w 21"/>
                  <a:gd name="T19" fmla="*/ 14 h 19"/>
                  <a:gd name="T20" fmla="*/ 4 w 21"/>
                  <a:gd name="T21" fmla="*/ 17 h 19"/>
                  <a:gd name="T22" fmla="*/ 7 w 21"/>
                  <a:gd name="T23" fmla="*/ 19 h 19"/>
                  <a:gd name="T24" fmla="*/ 10 w 21"/>
                  <a:gd name="T25" fmla="*/ 19 h 19"/>
                  <a:gd name="T26" fmla="*/ 16 w 21"/>
                  <a:gd name="T27" fmla="*/ 19 h 19"/>
                  <a:gd name="T28" fmla="*/ 19 w 21"/>
                  <a:gd name="T29" fmla="*/ 17 h 19"/>
                  <a:gd name="T30" fmla="*/ 21 w 21"/>
                  <a:gd name="T31" fmla="*/ 14 h 19"/>
                  <a:gd name="T32" fmla="*/ 21 w 21"/>
                  <a:gd name="T33" fmla="*/ 10 h 19"/>
                  <a:gd name="T34" fmla="*/ 17 w 21"/>
                  <a:gd name="T35" fmla="*/ 10 h 19"/>
                  <a:gd name="T36" fmla="*/ 17 w 21"/>
                  <a:gd name="T37" fmla="*/ 12 h 19"/>
                  <a:gd name="T38" fmla="*/ 16 w 21"/>
                  <a:gd name="T39" fmla="*/ 14 h 19"/>
                  <a:gd name="T40" fmla="*/ 14 w 21"/>
                  <a:gd name="T41" fmla="*/ 15 h 19"/>
                  <a:gd name="T42" fmla="*/ 10 w 21"/>
                  <a:gd name="T43" fmla="*/ 17 h 19"/>
                  <a:gd name="T44" fmla="*/ 9 w 21"/>
                  <a:gd name="T45" fmla="*/ 15 h 19"/>
                  <a:gd name="T46" fmla="*/ 7 w 21"/>
                  <a:gd name="T47" fmla="*/ 14 h 19"/>
                  <a:gd name="T48" fmla="*/ 5 w 21"/>
                  <a:gd name="T49" fmla="*/ 12 h 19"/>
                  <a:gd name="T50" fmla="*/ 4 w 21"/>
                  <a:gd name="T51" fmla="*/ 10 h 19"/>
                  <a:gd name="T52" fmla="*/ 5 w 21"/>
                  <a:gd name="T53" fmla="*/ 7 h 19"/>
                  <a:gd name="T54" fmla="*/ 7 w 21"/>
                  <a:gd name="T55" fmla="*/ 5 h 19"/>
                  <a:gd name="T56" fmla="*/ 9 w 21"/>
                  <a:gd name="T57" fmla="*/ 3 h 19"/>
                  <a:gd name="T58" fmla="*/ 10 w 21"/>
                  <a:gd name="T59" fmla="*/ 3 h 19"/>
                  <a:gd name="T60" fmla="*/ 14 w 21"/>
                  <a:gd name="T61" fmla="*/ 3 h 19"/>
                  <a:gd name="T62" fmla="*/ 16 w 21"/>
                  <a:gd name="T63" fmla="*/ 5 h 19"/>
                  <a:gd name="T64" fmla="*/ 17 w 21"/>
                  <a:gd name="T65" fmla="*/ 7 h 19"/>
                  <a:gd name="T66" fmla="*/ 17 w 21"/>
                  <a:gd name="T67" fmla="*/ 10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19"/>
                  <a:gd name="T104" fmla="*/ 21 w 21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19">
                    <a:moveTo>
                      <a:pt x="21" y="10"/>
                    </a:moveTo>
                    <a:lnTo>
                      <a:pt x="21" y="5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5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6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0" y="17"/>
                    </a:lnTo>
                    <a:lnTo>
                      <a:pt x="9" y="15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9" name="Freeform 492"/>
              <p:cNvSpPr>
                <a:spLocks noEditPoints="1"/>
              </p:cNvSpPr>
              <p:nvPr/>
            </p:nvSpPr>
            <p:spPr bwMode="auto">
              <a:xfrm>
                <a:off x="2314" y="2634"/>
                <a:ext cx="17" cy="18"/>
              </a:xfrm>
              <a:custGeom>
                <a:avLst/>
                <a:gdLst>
                  <a:gd name="T0" fmla="*/ 17 w 17"/>
                  <a:gd name="T1" fmla="*/ 9 h 18"/>
                  <a:gd name="T2" fmla="*/ 17 w 17"/>
                  <a:gd name="T3" fmla="*/ 6 h 18"/>
                  <a:gd name="T4" fmla="*/ 15 w 17"/>
                  <a:gd name="T5" fmla="*/ 2 h 18"/>
                  <a:gd name="T6" fmla="*/ 12 w 17"/>
                  <a:gd name="T7" fmla="*/ 0 h 18"/>
                  <a:gd name="T8" fmla="*/ 8 w 17"/>
                  <a:gd name="T9" fmla="*/ 0 h 18"/>
                  <a:gd name="T10" fmla="*/ 5 w 17"/>
                  <a:gd name="T11" fmla="*/ 0 h 18"/>
                  <a:gd name="T12" fmla="*/ 3 w 17"/>
                  <a:gd name="T13" fmla="*/ 2 h 18"/>
                  <a:gd name="T14" fmla="*/ 2 w 17"/>
                  <a:gd name="T15" fmla="*/ 6 h 18"/>
                  <a:gd name="T16" fmla="*/ 0 w 17"/>
                  <a:gd name="T17" fmla="*/ 9 h 18"/>
                  <a:gd name="T18" fmla="*/ 2 w 17"/>
                  <a:gd name="T19" fmla="*/ 11 h 18"/>
                  <a:gd name="T20" fmla="*/ 3 w 17"/>
                  <a:gd name="T21" fmla="*/ 14 h 18"/>
                  <a:gd name="T22" fmla="*/ 5 w 17"/>
                  <a:gd name="T23" fmla="*/ 16 h 18"/>
                  <a:gd name="T24" fmla="*/ 8 w 17"/>
                  <a:gd name="T25" fmla="*/ 18 h 18"/>
                  <a:gd name="T26" fmla="*/ 12 w 17"/>
                  <a:gd name="T27" fmla="*/ 16 h 18"/>
                  <a:gd name="T28" fmla="*/ 15 w 17"/>
                  <a:gd name="T29" fmla="*/ 14 h 18"/>
                  <a:gd name="T30" fmla="*/ 17 w 17"/>
                  <a:gd name="T31" fmla="*/ 11 h 18"/>
                  <a:gd name="T32" fmla="*/ 17 w 17"/>
                  <a:gd name="T33" fmla="*/ 9 h 18"/>
                  <a:gd name="T34" fmla="*/ 14 w 17"/>
                  <a:gd name="T35" fmla="*/ 9 h 18"/>
                  <a:gd name="T36" fmla="*/ 12 w 17"/>
                  <a:gd name="T37" fmla="*/ 13 h 18"/>
                  <a:gd name="T38" fmla="*/ 8 w 17"/>
                  <a:gd name="T39" fmla="*/ 14 h 18"/>
                  <a:gd name="T40" fmla="*/ 5 w 17"/>
                  <a:gd name="T41" fmla="*/ 13 h 18"/>
                  <a:gd name="T42" fmla="*/ 3 w 17"/>
                  <a:gd name="T43" fmla="*/ 9 h 18"/>
                  <a:gd name="T44" fmla="*/ 5 w 17"/>
                  <a:gd name="T45" fmla="*/ 4 h 18"/>
                  <a:gd name="T46" fmla="*/ 8 w 17"/>
                  <a:gd name="T47" fmla="*/ 4 h 18"/>
                  <a:gd name="T48" fmla="*/ 12 w 17"/>
                  <a:gd name="T49" fmla="*/ 4 h 18"/>
                  <a:gd name="T50" fmla="*/ 14 w 17"/>
                  <a:gd name="T51" fmla="*/ 9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8"/>
                  <a:gd name="T80" fmla="*/ 17 w 17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8">
                    <a:moveTo>
                      <a:pt x="17" y="9"/>
                    </a:moveTo>
                    <a:lnTo>
                      <a:pt x="17" y="6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5" y="14"/>
                    </a:lnTo>
                    <a:lnTo>
                      <a:pt x="17" y="11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3" y="9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0" name="Freeform 493"/>
              <p:cNvSpPr>
                <a:spLocks noEditPoints="1"/>
              </p:cNvSpPr>
              <p:nvPr/>
            </p:nvSpPr>
            <p:spPr bwMode="auto">
              <a:xfrm>
                <a:off x="2316" y="2636"/>
                <a:ext cx="13" cy="14"/>
              </a:xfrm>
              <a:custGeom>
                <a:avLst/>
                <a:gdLst>
                  <a:gd name="T0" fmla="*/ 13 w 13"/>
                  <a:gd name="T1" fmla="*/ 7 h 14"/>
                  <a:gd name="T2" fmla="*/ 13 w 13"/>
                  <a:gd name="T3" fmla="*/ 4 h 14"/>
                  <a:gd name="T4" fmla="*/ 12 w 13"/>
                  <a:gd name="T5" fmla="*/ 2 h 14"/>
                  <a:gd name="T6" fmla="*/ 10 w 13"/>
                  <a:gd name="T7" fmla="*/ 0 h 14"/>
                  <a:gd name="T8" fmla="*/ 6 w 13"/>
                  <a:gd name="T9" fmla="*/ 0 h 14"/>
                  <a:gd name="T10" fmla="*/ 5 w 13"/>
                  <a:gd name="T11" fmla="*/ 0 h 14"/>
                  <a:gd name="T12" fmla="*/ 3 w 13"/>
                  <a:gd name="T13" fmla="*/ 2 h 14"/>
                  <a:gd name="T14" fmla="*/ 1 w 13"/>
                  <a:gd name="T15" fmla="*/ 4 h 14"/>
                  <a:gd name="T16" fmla="*/ 0 w 13"/>
                  <a:gd name="T17" fmla="*/ 7 h 14"/>
                  <a:gd name="T18" fmla="*/ 1 w 13"/>
                  <a:gd name="T19" fmla="*/ 9 h 14"/>
                  <a:gd name="T20" fmla="*/ 3 w 13"/>
                  <a:gd name="T21" fmla="*/ 11 h 14"/>
                  <a:gd name="T22" fmla="*/ 5 w 13"/>
                  <a:gd name="T23" fmla="*/ 12 h 14"/>
                  <a:gd name="T24" fmla="*/ 6 w 13"/>
                  <a:gd name="T25" fmla="*/ 14 h 14"/>
                  <a:gd name="T26" fmla="*/ 10 w 13"/>
                  <a:gd name="T27" fmla="*/ 12 h 14"/>
                  <a:gd name="T28" fmla="*/ 12 w 13"/>
                  <a:gd name="T29" fmla="*/ 11 h 14"/>
                  <a:gd name="T30" fmla="*/ 13 w 13"/>
                  <a:gd name="T31" fmla="*/ 9 h 14"/>
                  <a:gd name="T32" fmla="*/ 13 w 13"/>
                  <a:gd name="T33" fmla="*/ 7 h 14"/>
                  <a:gd name="T34" fmla="*/ 10 w 13"/>
                  <a:gd name="T35" fmla="*/ 7 h 14"/>
                  <a:gd name="T36" fmla="*/ 10 w 13"/>
                  <a:gd name="T37" fmla="*/ 9 h 14"/>
                  <a:gd name="T38" fmla="*/ 6 w 13"/>
                  <a:gd name="T39" fmla="*/ 11 h 14"/>
                  <a:gd name="T40" fmla="*/ 5 w 13"/>
                  <a:gd name="T41" fmla="*/ 9 h 14"/>
                  <a:gd name="T42" fmla="*/ 3 w 13"/>
                  <a:gd name="T43" fmla="*/ 7 h 14"/>
                  <a:gd name="T44" fmla="*/ 5 w 13"/>
                  <a:gd name="T45" fmla="*/ 4 h 14"/>
                  <a:gd name="T46" fmla="*/ 6 w 13"/>
                  <a:gd name="T47" fmla="*/ 4 h 14"/>
                  <a:gd name="T48" fmla="*/ 10 w 13"/>
                  <a:gd name="T49" fmla="*/ 4 h 14"/>
                  <a:gd name="T50" fmla="*/ 10 w 13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4"/>
                  <a:gd name="T80" fmla="*/ 13 w 13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4">
                    <a:moveTo>
                      <a:pt x="13" y="7"/>
                    </a:move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2"/>
                    </a:lnTo>
                    <a:lnTo>
                      <a:pt x="12" y="11"/>
                    </a:lnTo>
                    <a:lnTo>
                      <a:pt x="13" y="9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9"/>
                    </a:lnTo>
                    <a:lnTo>
                      <a:pt x="6" y="11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10" y="4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1" name="Freeform 494"/>
              <p:cNvSpPr>
                <a:spLocks/>
              </p:cNvSpPr>
              <p:nvPr/>
            </p:nvSpPr>
            <p:spPr bwMode="auto">
              <a:xfrm>
                <a:off x="2317" y="2638"/>
                <a:ext cx="11" cy="10"/>
              </a:xfrm>
              <a:custGeom>
                <a:avLst/>
                <a:gdLst>
                  <a:gd name="T0" fmla="*/ 11 w 11"/>
                  <a:gd name="T1" fmla="*/ 5 h 10"/>
                  <a:gd name="T2" fmla="*/ 9 w 11"/>
                  <a:gd name="T3" fmla="*/ 0 h 10"/>
                  <a:gd name="T4" fmla="*/ 5 w 11"/>
                  <a:gd name="T5" fmla="*/ 0 h 10"/>
                  <a:gd name="T6" fmla="*/ 2 w 11"/>
                  <a:gd name="T7" fmla="*/ 0 h 10"/>
                  <a:gd name="T8" fmla="*/ 0 w 11"/>
                  <a:gd name="T9" fmla="*/ 5 h 10"/>
                  <a:gd name="T10" fmla="*/ 2 w 11"/>
                  <a:gd name="T11" fmla="*/ 9 h 10"/>
                  <a:gd name="T12" fmla="*/ 5 w 11"/>
                  <a:gd name="T13" fmla="*/ 10 h 10"/>
                  <a:gd name="T14" fmla="*/ 9 w 11"/>
                  <a:gd name="T15" fmla="*/ 9 h 10"/>
                  <a:gd name="T16" fmla="*/ 11 w 11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2" name="Freeform 495"/>
              <p:cNvSpPr>
                <a:spLocks/>
              </p:cNvSpPr>
              <p:nvPr/>
            </p:nvSpPr>
            <p:spPr bwMode="auto">
              <a:xfrm>
                <a:off x="2319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3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3" name="Freeform 496"/>
              <p:cNvSpPr>
                <a:spLocks/>
              </p:cNvSpPr>
              <p:nvPr/>
            </p:nvSpPr>
            <p:spPr bwMode="auto">
              <a:xfrm>
                <a:off x="2321" y="2641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1 w 3"/>
                  <a:gd name="T7" fmla="*/ 0 h 4"/>
                  <a:gd name="T8" fmla="*/ 0 w 3"/>
                  <a:gd name="T9" fmla="*/ 2 h 4"/>
                  <a:gd name="T10" fmla="*/ 1 w 3"/>
                  <a:gd name="T11" fmla="*/ 2 h 4"/>
                  <a:gd name="T12" fmla="*/ 1 w 3"/>
                  <a:gd name="T13" fmla="*/ 4 h 4"/>
                  <a:gd name="T14" fmla="*/ 3 w 3"/>
                  <a:gd name="T15" fmla="*/ 2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4" name="Freeform 497"/>
              <p:cNvSpPr>
                <a:spLocks/>
              </p:cNvSpPr>
              <p:nvPr/>
            </p:nvSpPr>
            <p:spPr bwMode="auto">
              <a:xfrm>
                <a:off x="2302" y="2597"/>
                <a:ext cx="41" cy="93"/>
              </a:xfrm>
              <a:custGeom>
                <a:avLst/>
                <a:gdLst>
                  <a:gd name="T0" fmla="*/ 17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0 h 93"/>
                  <a:gd name="T8" fmla="*/ 41 w 41"/>
                  <a:gd name="T9" fmla="*/ 58 h 93"/>
                  <a:gd name="T10" fmla="*/ 41 w 41"/>
                  <a:gd name="T11" fmla="*/ 46 h 93"/>
                  <a:gd name="T12" fmla="*/ 41 w 41"/>
                  <a:gd name="T13" fmla="*/ 34 h 93"/>
                  <a:gd name="T14" fmla="*/ 38 w 41"/>
                  <a:gd name="T15" fmla="*/ 22 h 93"/>
                  <a:gd name="T16" fmla="*/ 33 w 41"/>
                  <a:gd name="T17" fmla="*/ 12 h 93"/>
                  <a:gd name="T18" fmla="*/ 26 w 41"/>
                  <a:gd name="T19" fmla="*/ 0 h 93"/>
                  <a:gd name="T20" fmla="*/ 17 w 41"/>
                  <a:gd name="T21" fmla="*/ 0 h 93"/>
                  <a:gd name="T22" fmla="*/ 10 w 41"/>
                  <a:gd name="T23" fmla="*/ 12 h 93"/>
                  <a:gd name="T24" fmla="*/ 5 w 41"/>
                  <a:gd name="T25" fmla="*/ 22 h 93"/>
                  <a:gd name="T26" fmla="*/ 1 w 41"/>
                  <a:gd name="T27" fmla="*/ 34 h 93"/>
                  <a:gd name="T28" fmla="*/ 0 w 41"/>
                  <a:gd name="T29" fmla="*/ 46 h 93"/>
                  <a:gd name="T30" fmla="*/ 1 w 41"/>
                  <a:gd name="T31" fmla="*/ 58 h 93"/>
                  <a:gd name="T32" fmla="*/ 5 w 41"/>
                  <a:gd name="T33" fmla="*/ 70 h 93"/>
                  <a:gd name="T34" fmla="*/ 10 w 41"/>
                  <a:gd name="T35" fmla="*/ 81 h 93"/>
                  <a:gd name="T36" fmla="*/ 17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0"/>
                    </a:lnTo>
                    <a:lnTo>
                      <a:pt x="41" y="58"/>
                    </a:lnTo>
                    <a:lnTo>
                      <a:pt x="41" y="46"/>
                    </a:lnTo>
                    <a:lnTo>
                      <a:pt x="41" y="34"/>
                    </a:lnTo>
                    <a:lnTo>
                      <a:pt x="38" y="22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2"/>
                    </a:lnTo>
                    <a:lnTo>
                      <a:pt x="1" y="34"/>
                    </a:lnTo>
                    <a:lnTo>
                      <a:pt x="0" y="46"/>
                    </a:lnTo>
                    <a:lnTo>
                      <a:pt x="1" y="58"/>
                    </a:lnTo>
                    <a:lnTo>
                      <a:pt x="5" y="70"/>
                    </a:lnTo>
                    <a:lnTo>
                      <a:pt x="10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5" name="Freeform 498"/>
              <p:cNvSpPr>
                <a:spLocks noEditPoints="1"/>
              </p:cNvSpPr>
              <p:nvPr/>
            </p:nvSpPr>
            <p:spPr bwMode="auto">
              <a:xfrm>
                <a:off x="2231" y="2597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1 h 93"/>
                  <a:gd name="T6" fmla="*/ 10 w 10"/>
                  <a:gd name="T7" fmla="*/ 91 h 93"/>
                  <a:gd name="T8" fmla="*/ 7 w 10"/>
                  <a:gd name="T9" fmla="*/ 91 h 93"/>
                  <a:gd name="T10" fmla="*/ 5 w 10"/>
                  <a:gd name="T11" fmla="*/ 91 h 93"/>
                  <a:gd name="T12" fmla="*/ 2 w 10"/>
                  <a:gd name="T13" fmla="*/ 91 h 93"/>
                  <a:gd name="T14" fmla="*/ 0 w 10"/>
                  <a:gd name="T15" fmla="*/ 91 h 93"/>
                  <a:gd name="T16" fmla="*/ 0 w 10"/>
                  <a:gd name="T17" fmla="*/ 91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2 w 10"/>
                  <a:gd name="T33" fmla="*/ 0 h 93"/>
                  <a:gd name="T34" fmla="*/ 5 w 10"/>
                  <a:gd name="T35" fmla="*/ 0 h 93"/>
                  <a:gd name="T36" fmla="*/ 7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6" name="Freeform 499"/>
              <p:cNvSpPr>
                <a:spLocks noEditPoints="1"/>
              </p:cNvSpPr>
              <p:nvPr/>
            </p:nvSpPr>
            <p:spPr bwMode="auto">
              <a:xfrm>
                <a:off x="2229" y="2597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1 h 93"/>
                  <a:gd name="T6" fmla="*/ 14 w 14"/>
                  <a:gd name="T7" fmla="*/ 89 h 93"/>
                  <a:gd name="T8" fmla="*/ 11 w 14"/>
                  <a:gd name="T9" fmla="*/ 89 h 93"/>
                  <a:gd name="T10" fmla="*/ 7 w 14"/>
                  <a:gd name="T11" fmla="*/ 89 h 93"/>
                  <a:gd name="T12" fmla="*/ 4 w 14"/>
                  <a:gd name="T13" fmla="*/ 89 h 93"/>
                  <a:gd name="T14" fmla="*/ 0 w 14"/>
                  <a:gd name="T15" fmla="*/ 89 h 93"/>
                  <a:gd name="T16" fmla="*/ 0 w 14"/>
                  <a:gd name="T17" fmla="*/ 91 h 93"/>
                  <a:gd name="T18" fmla="*/ 2 w 14"/>
                  <a:gd name="T19" fmla="*/ 93 h 93"/>
                  <a:gd name="T20" fmla="*/ 14 w 14"/>
                  <a:gd name="T21" fmla="*/ 1 h 93"/>
                  <a:gd name="T22" fmla="*/ 12 w 14"/>
                  <a:gd name="T23" fmla="*/ 0 h 93"/>
                  <a:gd name="T24" fmla="*/ 12 w 14"/>
                  <a:gd name="T25" fmla="*/ 0 h 93"/>
                  <a:gd name="T26" fmla="*/ 2 w 14"/>
                  <a:gd name="T27" fmla="*/ 0 h 93"/>
                  <a:gd name="T28" fmla="*/ 0 w 14"/>
                  <a:gd name="T29" fmla="*/ 0 h 93"/>
                  <a:gd name="T30" fmla="*/ 0 w 14"/>
                  <a:gd name="T31" fmla="*/ 1 h 93"/>
                  <a:gd name="T32" fmla="*/ 4 w 14"/>
                  <a:gd name="T33" fmla="*/ 1 h 93"/>
                  <a:gd name="T34" fmla="*/ 7 w 14"/>
                  <a:gd name="T35" fmla="*/ 1 h 93"/>
                  <a:gd name="T36" fmla="*/ 11 w 14"/>
                  <a:gd name="T37" fmla="*/ 1 h 93"/>
                  <a:gd name="T38" fmla="*/ 14 w 14"/>
                  <a:gd name="T39" fmla="*/ 1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1" y="89"/>
                    </a:lnTo>
                    <a:lnTo>
                      <a:pt x="7" y="89"/>
                    </a:lnTo>
                    <a:lnTo>
                      <a:pt x="4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1"/>
                    </a:moveTo>
                    <a:lnTo>
                      <a:pt x="1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7" y="1"/>
                    </a:lnTo>
                    <a:lnTo>
                      <a:pt x="1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7" name="Freeform 500"/>
              <p:cNvSpPr>
                <a:spLocks noEditPoints="1"/>
              </p:cNvSpPr>
              <p:nvPr/>
            </p:nvSpPr>
            <p:spPr bwMode="auto">
              <a:xfrm>
                <a:off x="2228" y="2597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5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1 h 91"/>
                  <a:gd name="T24" fmla="*/ 13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5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89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8" name="Freeform 501"/>
              <p:cNvSpPr>
                <a:spLocks noEditPoints="1"/>
              </p:cNvSpPr>
              <p:nvPr/>
            </p:nvSpPr>
            <p:spPr bwMode="auto">
              <a:xfrm>
                <a:off x="2226" y="2598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2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5 h 88"/>
                  <a:gd name="T40" fmla="*/ 15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5 h 88"/>
                  <a:gd name="T48" fmla="*/ 2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5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5"/>
                    </a:lnTo>
                    <a:lnTo>
                      <a:pt x="2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9" name="Freeform 502"/>
              <p:cNvSpPr>
                <a:spLocks noEditPoints="1"/>
              </p:cNvSpPr>
              <p:nvPr/>
            </p:nvSpPr>
            <p:spPr bwMode="auto">
              <a:xfrm>
                <a:off x="2226" y="2600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2 h 85"/>
                  <a:gd name="T12" fmla="*/ 0 w 21"/>
                  <a:gd name="T13" fmla="*/ 5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5 h 85"/>
                  <a:gd name="T22" fmla="*/ 19 w 21"/>
                  <a:gd name="T23" fmla="*/ 2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0" name="Freeform 503"/>
              <p:cNvSpPr>
                <a:spLocks noEditPoints="1"/>
              </p:cNvSpPr>
              <p:nvPr/>
            </p:nvSpPr>
            <p:spPr bwMode="auto">
              <a:xfrm>
                <a:off x="2224" y="2602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3 h 81"/>
                  <a:gd name="T12" fmla="*/ 0 w 24"/>
                  <a:gd name="T13" fmla="*/ 5 h 81"/>
                  <a:gd name="T14" fmla="*/ 5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3 w 24"/>
                  <a:gd name="T21" fmla="*/ 5 h 81"/>
                  <a:gd name="T22" fmla="*/ 23 w 24"/>
                  <a:gd name="T23" fmla="*/ 3 h 81"/>
                  <a:gd name="T24" fmla="*/ 21 w 24"/>
                  <a:gd name="T25" fmla="*/ 0 h 81"/>
                  <a:gd name="T26" fmla="*/ 2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1 w 24"/>
                  <a:gd name="T35" fmla="*/ 81 h 81"/>
                  <a:gd name="T36" fmla="*/ 23 w 24"/>
                  <a:gd name="T37" fmla="*/ 77 h 81"/>
                  <a:gd name="T38" fmla="*/ 24 w 24"/>
                  <a:gd name="T39" fmla="*/ 76 h 81"/>
                  <a:gd name="T40" fmla="*/ 17 w 24"/>
                  <a:gd name="T41" fmla="*/ 77 h 81"/>
                  <a:gd name="T42" fmla="*/ 12 w 24"/>
                  <a:gd name="T43" fmla="*/ 77 h 81"/>
                  <a:gd name="T44" fmla="*/ 5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2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1" y="81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1" name="Freeform 504"/>
              <p:cNvSpPr>
                <a:spLocks noEditPoints="1"/>
              </p:cNvSpPr>
              <p:nvPr/>
            </p:nvSpPr>
            <p:spPr bwMode="auto">
              <a:xfrm>
                <a:off x="2222" y="2603"/>
                <a:ext cx="26" cy="78"/>
              </a:xfrm>
              <a:custGeom>
                <a:avLst/>
                <a:gdLst>
                  <a:gd name="T0" fmla="*/ 25 w 26"/>
                  <a:gd name="T1" fmla="*/ 2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2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5 w 26"/>
                  <a:gd name="T25" fmla="*/ 2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5 w 26"/>
                  <a:gd name="T35" fmla="*/ 76 h 78"/>
                  <a:gd name="T36" fmla="*/ 26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5" y="2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5" y="76"/>
                    </a:lnTo>
                    <a:lnTo>
                      <a:pt x="26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2" name="Freeform 505"/>
              <p:cNvSpPr>
                <a:spLocks noEditPoints="1"/>
              </p:cNvSpPr>
              <p:nvPr/>
            </p:nvSpPr>
            <p:spPr bwMode="auto">
              <a:xfrm>
                <a:off x="2222" y="2605"/>
                <a:ext cx="28" cy="74"/>
              </a:xfrm>
              <a:custGeom>
                <a:avLst/>
                <a:gdLst>
                  <a:gd name="T0" fmla="*/ 25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5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6 w 28"/>
                  <a:gd name="T35" fmla="*/ 73 h 74"/>
                  <a:gd name="T36" fmla="*/ 26 w 28"/>
                  <a:gd name="T37" fmla="*/ 71 h 74"/>
                  <a:gd name="T38" fmla="*/ 28 w 28"/>
                  <a:gd name="T39" fmla="*/ 69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9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5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3" name="Freeform 506"/>
              <p:cNvSpPr>
                <a:spLocks noEditPoints="1"/>
              </p:cNvSpPr>
              <p:nvPr/>
            </p:nvSpPr>
            <p:spPr bwMode="auto">
              <a:xfrm>
                <a:off x="2221" y="2607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0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0 w 31"/>
                  <a:gd name="T13" fmla="*/ 7 h 71"/>
                  <a:gd name="T14" fmla="*/ 7 w 31"/>
                  <a:gd name="T15" fmla="*/ 3 h 71"/>
                  <a:gd name="T16" fmla="*/ 15 w 31"/>
                  <a:gd name="T17" fmla="*/ 3 h 71"/>
                  <a:gd name="T18" fmla="*/ 22 w 31"/>
                  <a:gd name="T19" fmla="*/ 3 h 71"/>
                  <a:gd name="T20" fmla="*/ 29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7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7 w 31"/>
                  <a:gd name="T45" fmla="*/ 67 h 71"/>
                  <a:gd name="T46" fmla="*/ 0 w 31"/>
                  <a:gd name="T47" fmla="*/ 64 h 71"/>
                  <a:gd name="T48" fmla="*/ 1 w 31"/>
                  <a:gd name="T49" fmla="*/ 67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7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1" y="67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4" name="Freeform 507"/>
              <p:cNvSpPr>
                <a:spLocks noEditPoints="1"/>
              </p:cNvSpPr>
              <p:nvPr/>
            </p:nvSpPr>
            <p:spPr bwMode="auto">
              <a:xfrm>
                <a:off x="2219" y="2609"/>
                <a:ext cx="33" cy="67"/>
              </a:xfrm>
              <a:custGeom>
                <a:avLst/>
                <a:gdLst>
                  <a:gd name="T0" fmla="*/ 31 w 33"/>
                  <a:gd name="T1" fmla="*/ 1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3 h 67"/>
                  <a:gd name="T16" fmla="*/ 17 w 33"/>
                  <a:gd name="T17" fmla="*/ 3 h 67"/>
                  <a:gd name="T18" fmla="*/ 26 w 33"/>
                  <a:gd name="T19" fmla="*/ 3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1 h 67"/>
                  <a:gd name="T26" fmla="*/ 3 w 33"/>
                  <a:gd name="T27" fmla="*/ 65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5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3 h 67"/>
                  <a:gd name="T42" fmla="*/ 17 w 33"/>
                  <a:gd name="T43" fmla="*/ 63 h 67"/>
                  <a:gd name="T44" fmla="*/ 9 w 33"/>
                  <a:gd name="T45" fmla="*/ 63 h 67"/>
                  <a:gd name="T46" fmla="*/ 0 w 33"/>
                  <a:gd name="T47" fmla="*/ 60 h 67"/>
                  <a:gd name="T48" fmla="*/ 2 w 33"/>
                  <a:gd name="T49" fmla="*/ 62 h 67"/>
                  <a:gd name="T50" fmla="*/ 3 w 33"/>
                  <a:gd name="T51" fmla="*/ 65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1"/>
                    </a:lnTo>
                    <a:close/>
                    <a:moveTo>
                      <a:pt x="3" y="65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5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3"/>
                    </a:lnTo>
                    <a:lnTo>
                      <a:pt x="17" y="63"/>
                    </a:lnTo>
                    <a:lnTo>
                      <a:pt x="9" y="63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3" y="65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5" name="Freeform 508"/>
              <p:cNvSpPr>
                <a:spLocks noEditPoints="1"/>
              </p:cNvSpPr>
              <p:nvPr/>
            </p:nvSpPr>
            <p:spPr bwMode="auto">
              <a:xfrm>
                <a:off x="2219" y="2610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9 w 34"/>
                  <a:gd name="T7" fmla="*/ 0 h 64"/>
                  <a:gd name="T8" fmla="*/ 2 w 34"/>
                  <a:gd name="T9" fmla="*/ 4 h 64"/>
                  <a:gd name="T10" fmla="*/ 2 w 34"/>
                  <a:gd name="T11" fmla="*/ 6 h 64"/>
                  <a:gd name="T12" fmla="*/ 0 w 34"/>
                  <a:gd name="T13" fmla="*/ 9 h 64"/>
                  <a:gd name="T14" fmla="*/ 9 w 34"/>
                  <a:gd name="T15" fmla="*/ 6 h 64"/>
                  <a:gd name="T16" fmla="*/ 17 w 34"/>
                  <a:gd name="T17" fmla="*/ 4 h 64"/>
                  <a:gd name="T18" fmla="*/ 26 w 34"/>
                  <a:gd name="T19" fmla="*/ 6 h 64"/>
                  <a:gd name="T20" fmla="*/ 33 w 34"/>
                  <a:gd name="T21" fmla="*/ 9 h 64"/>
                  <a:gd name="T22" fmla="*/ 33 w 34"/>
                  <a:gd name="T23" fmla="*/ 6 h 64"/>
                  <a:gd name="T24" fmla="*/ 31 w 34"/>
                  <a:gd name="T25" fmla="*/ 4 h 64"/>
                  <a:gd name="T26" fmla="*/ 2 w 34"/>
                  <a:gd name="T27" fmla="*/ 61 h 64"/>
                  <a:gd name="T28" fmla="*/ 9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3 w 34"/>
                  <a:gd name="T35" fmla="*/ 61 h 64"/>
                  <a:gd name="T36" fmla="*/ 33 w 34"/>
                  <a:gd name="T37" fmla="*/ 59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9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9" y="6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33" y="9"/>
                    </a:lnTo>
                    <a:lnTo>
                      <a:pt x="33" y="6"/>
                    </a:lnTo>
                    <a:lnTo>
                      <a:pt x="31" y="4"/>
                    </a:lnTo>
                    <a:close/>
                    <a:moveTo>
                      <a:pt x="2" y="61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33" y="59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9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6" name="Freeform 509"/>
              <p:cNvSpPr>
                <a:spLocks noEditPoints="1"/>
              </p:cNvSpPr>
              <p:nvPr/>
            </p:nvSpPr>
            <p:spPr bwMode="auto">
              <a:xfrm>
                <a:off x="2217" y="2612"/>
                <a:ext cx="36" cy="60"/>
              </a:xfrm>
              <a:custGeom>
                <a:avLst/>
                <a:gdLst>
                  <a:gd name="T0" fmla="*/ 35 w 36"/>
                  <a:gd name="T1" fmla="*/ 4 h 60"/>
                  <a:gd name="T2" fmla="*/ 28 w 36"/>
                  <a:gd name="T3" fmla="*/ 0 h 60"/>
                  <a:gd name="T4" fmla="*/ 19 w 36"/>
                  <a:gd name="T5" fmla="*/ 0 h 60"/>
                  <a:gd name="T6" fmla="*/ 11 w 36"/>
                  <a:gd name="T7" fmla="*/ 0 h 60"/>
                  <a:gd name="T8" fmla="*/ 4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5 w 36"/>
                  <a:gd name="T23" fmla="*/ 7 h 60"/>
                  <a:gd name="T24" fmla="*/ 35 w 36"/>
                  <a:gd name="T25" fmla="*/ 4 h 60"/>
                  <a:gd name="T26" fmla="*/ 2 w 36"/>
                  <a:gd name="T27" fmla="*/ 57 h 60"/>
                  <a:gd name="T28" fmla="*/ 11 w 36"/>
                  <a:gd name="T29" fmla="*/ 60 h 60"/>
                  <a:gd name="T30" fmla="*/ 19 w 36"/>
                  <a:gd name="T31" fmla="*/ 60 h 60"/>
                  <a:gd name="T32" fmla="*/ 28 w 36"/>
                  <a:gd name="T33" fmla="*/ 60 h 60"/>
                  <a:gd name="T34" fmla="*/ 35 w 36"/>
                  <a:gd name="T35" fmla="*/ 57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5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7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5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2" y="57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7" name="Freeform 510"/>
              <p:cNvSpPr>
                <a:spLocks noEditPoints="1"/>
              </p:cNvSpPr>
              <p:nvPr/>
            </p:nvSpPr>
            <p:spPr bwMode="auto">
              <a:xfrm>
                <a:off x="2217" y="2614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8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8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5 w 38"/>
                  <a:gd name="T49" fmla="*/ 50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8" name="Freeform 511"/>
              <p:cNvSpPr>
                <a:spLocks noEditPoints="1"/>
              </p:cNvSpPr>
              <p:nvPr/>
            </p:nvSpPr>
            <p:spPr bwMode="auto">
              <a:xfrm>
                <a:off x="2215" y="2616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6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7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7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7 w 40"/>
                  <a:gd name="T57" fmla="*/ 44 h 53"/>
                  <a:gd name="T58" fmla="*/ 32 w 40"/>
                  <a:gd name="T59" fmla="*/ 48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7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7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7" y="44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9" name="Freeform 512"/>
              <p:cNvSpPr>
                <a:spLocks noEditPoints="1"/>
              </p:cNvSpPr>
              <p:nvPr/>
            </p:nvSpPr>
            <p:spPr bwMode="auto">
              <a:xfrm>
                <a:off x="2215" y="2617"/>
                <a:ext cx="42" cy="50"/>
              </a:xfrm>
              <a:custGeom>
                <a:avLst/>
                <a:gdLst>
                  <a:gd name="T0" fmla="*/ 38 w 42"/>
                  <a:gd name="T1" fmla="*/ 7 h 50"/>
                  <a:gd name="T2" fmla="*/ 35 w 42"/>
                  <a:gd name="T3" fmla="*/ 4 h 50"/>
                  <a:gd name="T4" fmla="*/ 32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6 w 42"/>
                  <a:gd name="T15" fmla="*/ 4 h 50"/>
                  <a:gd name="T16" fmla="*/ 2 w 42"/>
                  <a:gd name="T17" fmla="*/ 7 h 50"/>
                  <a:gd name="T18" fmla="*/ 2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0 w 42"/>
                  <a:gd name="T37" fmla="*/ 16 h 50"/>
                  <a:gd name="T38" fmla="*/ 40 w 42"/>
                  <a:gd name="T39" fmla="*/ 12 h 50"/>
                  <a:gd name="T40" fmla="*/ 38 w 42"/>
                  <a:gd name="T41" fmla="*/ 7 h 50"/>
                  <a:gd name="T42" fmla="*/ 2 w 42"/>
                  <a:gd name="T43" fmla="*/ 42 h 50"/>
                  <a:gd name="T44" fmla="*/ 6 w 42"/>
                  <a:gd name="T45" fmla="*/ 47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2 w 42"/>
                  <a:gd name="T55" fmla="*/ 49 h 50"/>
                  <a:gd name="T56" fmla="*/ 37 w 42"/>
                  <a:gd name="T57" fmla="*/ 47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40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3 h 50"/>
                  <a:gd name="T76" fmla="*/ 4 w 42"/>
                  <a:gd name="T77" fmla="*/ 40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38" y="7"/>
                    </a:moveTo>
                    <a:lnTo>
                      <a:pt x="35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4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38" y="7"/>
                    </a:lnTo>
                    <a:close/>
                    <a:moveTo>
                      <a:pt x="2" y="42"/>
                    </a:moveTo>
                    <a:lnTo>
                      <a:pt x="6" y="47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2" y="49"/>
                    </a:lnTo>
                    <a:lnTo>
                      <a:pt x="37" y="47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3"/>
                    </a:lnTo>
                    <a:lnTo>
                      <a:pt x="4" y="40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0" name="Freeform 513"/>
              <p:cNvSpPr>
                <a:spLocks noEditPoints="1"/>
              </p:cNvSpPr>
              <p:nvPr/>
            </p:nvSpPr>
            <p:spPr bwMode="auto">
              <a:xfrm>
                <a:off x="2215" y="2619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2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4 w 42"/>
                  <a:gd name="T11" fmla="*/ 0 h 47"/>
                  <a:gd name="T12" fmla="*/ 9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0 w 42"/>
                  <a:gd name="T21" fmla="*/ 36 h 47"/>
                  <a:gd name="T22" fmla="*/ 4 w 42"/>
                  <a:gd name="T23" fmla="*/ 41 h 47"/>
                  <a:gd name="T24" fmla="*/ 9 w 42"/>
                  <a:gd name="T25" fmla="*/ 45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2 w 42"/>
                  <a:gd name="T33" fmla="*/ 45 h 47"/>
                  <a:gd name="T34" fmla="*/ 37 w 42"/>
                  <a:gd name="T35" fmla="*/ 41 h 47"/>
                  <a:gd name="T36" fmla="*/ 40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4 h 47"/>
                  <a:gd name="T44" fmla="*/ 40 w 42"/>
                  <a:gd name="T45" fmla="*/ 31 h 47"/>
                  <a:gd name="T46" fmla="*/ 35 w 42"/>
                  <a:gd name="T47" fmla="*/ 38 h 47"/>
                  <a:gd name="T48" fmla="*/ 28 w 42"/>
                  <a:gd name="T49" fmla="*/ 41 h 47"/>
                  <a:gd name="T50" fmla="*/ 21 w 42"/>
                  <a:gd name="T51" fmla="*/ 43 h 47"/>
                  <a:gd name="T52" fmla="*/ 13 w 42"/>
                  <a:gd name="T53" fmla="*/ 41 h 47"/>
                  <a:gd name="T54" fmla="*/ 6 w 42"/>
                  <a:gd name="T55" fmla="*/ 38 h 47"/>
                  <a:gd name="T56" fmla="*/ 2 w 42"/>
                  <a:gd name="T57" fmla="*/ 31 h 47"/>
                  <a:gd name="T58" fmla="*/ 0 w 42"/>
                  <a:gd name="T59" fmla="*/ 24 h 47"/>
                  <a:gd name="T60" fmla="*/ 2 w 42"/>
                  <a:gd name="T61" fmla="*/ 15 h 47"/>
                  <a:gd name="T62" fmla="*/ 6 w 42"/>
                  <a:gd name="T63" fmla="*/ 9 h 47"/>
                  <a:gd name="T64" fmla="*/ 13 w 42"/>
                  <a:gd name="T65" fmla="*/ 5 h 47"/>
                  <a:gd name="T66" fmla="*/ 21 w 42"/>
                  <a:gd name="T67" fmla="*/ 3 h 47"/>
                  <a:gd name="T68" fmla="*/ 28 w 42"/>
                  <a:gd name="T69" fmla="*/ 5 h 47"/>
                  <a:gd name="T70" fmla="*/ 35 w 42"/>
                  <a:gd name="T71" fmla="*/ 9 h 47"/>
                  <a:gd name="T72" fmla="*/ 40 w 42"/>
                  <a:gd name="T73" fmla="*/ 15 h 47"/>
                  <a:gd name="T74" fmla="*/ 42 w 42"/>
                  <a:gd name="T75" fmla="*/ 24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4" y="41"/>
                    </a:lnTo>
                    <a:lnTo>
                      <a:pt x="9" y="45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2" y="45"/>
                    </a:lnTo>
                    <a:lnTo>
                      <a:pt x="37" y="41"/>
                    </a:lnTo>
                    <a:lnTo>
                      <a:pt x="40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1"/>
                    </a:lnTo>
                    <a:lnTo>
                      <a:pt x="21" y="43"/>
                    </a:lnTo>
                    <a:lnTo>
                      <a:pt x="13" y="41"/>
                    </a:lnTo>
                    <a:lnTo>
                      <a:pt x="6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6" y="9"/>
                    </a:lnTo>
                    <a:lnTo>
                      <a:pt x="13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1" name="Freeform 514"/>
              <p:cNvSpPr>
                <a:spLocks noEditPoints="1"/>
              </p:cNvSpPr>
              <p:nvPr/>
            </p:nvSpPr>
            <p:spPr bwMode="auto">
              <a:xfrm>
                <a:off x="2215" y="2621"/>
                <a:ext cx="42" cy="43"/>
              </a:xfrm>
              <a:custGeom>
                <a:avLst/>
                <a:gdLst>
                  <a:gd name="T0" fmla="*/ 40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6 h 43"/>
                  <a:gd name="T24" fmla="*/ 9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6 h 43"/>
                  <a:gd name="T36" fmla="*/ 42 w 42"/>
                  <a:gd name="T37" fmla="*/ 29 h 43"/>
                  <a:gd name="T38" fmla="*/ 42 w 42"/>
                  <a:gd name="T39" fmla="*/ 20 h 43"/>
                  <a:gd name="T40" fmla="*/ 40 w 42"/>
                  <a:gd name="T41" fmla="*/ 12 h 43"/>
                  <a:gd name="T42" fmla="*/ 40 w 42"/>
                  <a:gd name="T43" fmla="*/ 22 h 43"/>
                  <a:gd name="T44" fmla="*/ 38 w 42"/>
                  <a:gd name="T45" fmla="*/ 29 h 43"/>
                  <a:gd name="T46" fmla="*/ 33 w 42"/>
                  <a:gd name="T47" fmla="*/ 34 h 43"/>
                  <a:gd name="T48" fmla="*/ 28 w 42"/>
                  <a:gd name="T49" fmla="*/ 39 h 43"/>
                  <a:gd name="T50" fmla="*/ 21 w 42"/>
                  <a:gd name="T51" fmla="*/ 39 h 43"/>
                  <a:gd name="T52" fmla="*/ 14 w 42"/>
                  <a:gd name="T53" fmla="*/ 39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2 h 43"/>
                  <a:gd name="T60" fmla="*/ 4 w 42"/>
                  <a:gd name="T61" fmla="*/ 13 h 43"/>
                  <a:gd name="T62" fmla="*/ 7 w 42"/>
                  <a:gd name="T63" fmla="*/ 8 h 43"/>
                  <a:gd name="T64" fmla="*/ 14 w 42"/>
                  <a:gd name="T65" fmla="*/ 5 h 43"/>
                  <a:gd name="T66" fmla="*/ 21 w 42"/>
                  <a:gd name="T67" fmla="*/ 3 h 43"/>
                  <a:gd name="T68" fmla="*/ 28 w 42"/>
                  <a:gd name="T69" fmla="*/ 5 h 43"/>
                  <a:gd name="T70" fmla="*/ 33 w 42"/>
                  <a:gd name="T71" fmla="*/ 8 h 43"/>
                  <a:gd name="T72" fmla="*/ 38 w 42"/>
                  <a:gd name="T73" fmla="*/ 13 h 43"/>
                  <a:gd name="T74" fmla="*/ 40 w 42"/>
                  <a:gd name="T75" fmla="*/ 22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0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6"/>
                    </a:lnTo>
                    <a:lnTo>
                      <a:pt x="9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6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0" y="12"/>
                    </a:lnTo>
                    <a:close/>
                    <a:moveTo>
                      <a:pt x="40" y="22"/>
                    </a:moveTo>
                    <a:lnTo>
                      <a:pt x="38" y="29"/>
                    </a:lnTo>
                    <a:lnTo>
                      <a:pt x="33" y="34"/>
                    </a:lnTo>
                    <a:lnTo>
                      <a:pt x="28" y="39"/>
                    </a:lnTo>
                    <a:lnTo>
                      <a:pt x="21" y="39"/>
                    </a:lnTo>
                    <a:lnTo>
                      <a:pt x="14" y="39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2"/>
                    </a:lnTo>
                    <a:lnTo>
                      <a:pt x="4" y="13"/>
                    </a:lnTo>
                    <a:lnTo>
                      <a:pt x="7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8" y="13"/>
                    </a:lnTo>
                    <a:lnTo>
                      <a:pt x="40" y="2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2" name="Freeform 515"/>
              <p:cNvSpPr>
                <a:spLocks noEditPoints="1"/>
              </p:cNvSpPr>
              <p:nvPr/>
            </p:nvSpPr>
            <p:spPr bwMode="auto">
              <a:xfrm>
                <a:off x="2215" y="2622"/>
                <a:ext cx="42" cy="40"/>
              </a:xfrm>
              <a:custGeom>
                <a:avLst/>
                <a:gdLst>
                  <a:gd name="T0" fmla="*/ 42 w 42"/>
                  <a:gd name="T1" fmla="*/ 21 h 40"/>
                  <a:gd name="T2" fmla="*/ 40 w 42"/>
                  <a:gd name="T3" fmla="*/ 12 h 40"/>
                  <a:gd name="T4" fmla="*/ 35 w 42"/>
                  <a:gd name="T5" fmla="*/ 6 h 40"/>
                  <a:gd name="T6" fmla="*/ 28 w 42"/>
                  <a:gd name="T7" fmla="*/ 2 h 40"/>
                  <a:gd name="T8" fmla="*/ 21 w 42"/>
                  <a:gd name="T9" fmla="*/ 0 h 40"/>
                  <a:gd name="T10" fmla="*/ 13 w 42"/>
                  <a:gd name="T11" fmla="*/ 2 h 40"/>
                  <a:gd name="T12" fmla="*/ 6 w 42"/>
                  <a:gd name="T13" fmla="*/ 6 h 40"/>
                  <a:gd name="T14" fmla="*/ 2 w 42"/>
                  <a:gd name="T15" fmla="*/ 12 h 40"/>
                  <a:gd name="T16" fmla="*/ 0 w 42"/>
                  <a:gd name="T17" fmla="*/ 21 h 40"/>
                  <a:gd name="T18" fmla="*/ 2 w 42"/>
                  <a:gd name="T19" fmla="*/ 28 h 40"/>
                  <a:gd name="T20" fmla="*/ 6 w 42"/>
                  <a:gd name="T21" fmla="*/ 35 h 40"/>
                  <a:gd name="T22" fmla="*/ 13 w 42"/>
                  <a:gd name="T23" fmla="*/ 38 h 40"/>
                  <a:gd name="T24" fmla="*/ 21 w 42"/>
                  <a:gd name="T25" fmla="*/ 40 h 40"/>
                  <a:gd name="T26" fmla="*/ 28 w 42"/>
                  <a:gd name="T27" fmla="*/ 38 h 40"/>
                  <a:gd name="T28" fmla="*/ 35 w 42"/>
                  <a:gd name="T29" fmla="*/ 35 h 40"/>
                  <a:gd name="T30" fmla="*/ 40 w 42"/>
                  <a:gd name="T31" fmla="*/ 28 h 40"/>
                  <a:gd name="T32" fmla="*/ 42 w 42"/>
                  <a:gd name="T33" fmla="*/ 21 h 40"/>
                  <a:gd name="T34" fmla="*/ 38 w 42"/>
                  <a:gd name="T35" fmla="*/ 21 h 40"/>
                  <a:gd name="T36" fmla="*/ 37 w 42"/>
                  <a:gd name="T37" fmla="*/ 26 h 40"/>
                  <a:gd name="T38" fmla="*/ 33 w 42"/>
                  <a:gd name="T39" fmla="*/ 33 h 40"/>
                  <a:gd name="T40" fmla="*/ 28 w 42"/>
                  <a:gd name="T41" fmla="*/ 37 h 40"/>
                  <a:gd name="T42" fmla="*/ 21 w 42"/>
                  <a:gd name="T43" fmla="*/ 37 h 40"/>
                  <a:gd name="T44" fmla="*/ 14 w 42"/>
                  <a:gd name="T45" fmla="*/ 37 h 40"/>
                  <a:gd name="T46" fmla="*/ 9 w 42"/>
                  <a:gd name="T47" fmla="*/ 33 h 40"/>
                  <a:gd name="T48" fmla="*/ 6 w 42"/>
                  <a:gd name="T49" fmla="*/ 26 h 40"/>
                  <a:gd name="T50" fmla="*/ 4 w 42"/>
                  <a:gd name="T51" fmla="*/ 21 h 40"/>
                  <a:gd name="T52" fmla="*/ 6 w 42"/>
                  <a:gd name="T53" fmla="*/ 14 h 40"/>
                  <a:gd name="T54" fmla="*/ 9 w 42"/>
                  <a:gd name="T55" fmla="*/ 9 h 40"/>
                  <a:gd name="T56" fmla="*/ 14 w 42"/>
                  <a:gd name="T57" fmla="*/ 4 h 40"/>
                  <a:gd name="T58" fmla="*/ 21 w 42"/>
                  <a:gd name="T59" fmla="*/ 4 h 40"/>
                  <a:gd name="T60" fmla="*/ 28 w 42"/>
                  <a:gd name="T61" fmla="*/ 4 h 40"/>
                  <a:gd name="T62" fmla="*/ 33 w 42"/>
                  <a:gd name="T63" fmla="*/ 9 h 40"/>
                  <a:gd name="T64" fmla="*/ 37 w 42"/>
                  <a:gd name="T65" fmla="*/ 14 h 40"/>
                  <a:gd name="T66" fmla="*/ 38 w 42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0"/>
                  <a:gd name="T104" fmla="*/ 42 w 42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0">
                    <a:moveTo>
                      <a:pt x="42" y="21"/>
                    </a:moveTo>
                    <a:lnTo>
                      <a:pt x="40" y="12"/>
                    </a:lnTo>
                    <a:lnTo>
                      <a:pt x="35" y="6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3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21" y="40"/>
                    </a:lnTo>
                    <a:lnTo>
                      <a:pt x="28" y="38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2" y="21"/>
                    </a:lnTo>
                    <a:close/>
                    <a:moveTo>
                      <a:pt x="38" y="21"/>
                    </a:moveTo>
                    <a:lnTo>
                      <a:pt x="37" y="26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1" y="37"/>
                    </a:lnTo>
                    <a:lnTo>
                      <a:pt x="14" y="37"/>
                    </a:lnTo>
                    <a:lnTo>
                      <a:pt x="9" y="33"/>
                    </a:lnTo>
                    <a:lnTo>
                      <a:pt x="6" y="26"/>
                    </a:lnTo>
                    <a:lnTo>
                      <a:pt x="4" y="21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9"/>
                    </a:lnTo>
                    <a:lnTo>
                      <a:pt x="37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3" name="Freeform 516"/>
              <p:cNvSpPr>
                <a:spLocks noEditPoints="1"/>
              </p:cNvSpPr>
              <p:nvPr/>
            </p:nvSpPr>
            <p:spPr bwMode="auto">
              <a:xfrm>
                <a:off x="2217" y="2624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6 w 38"/>
                  <a:gd name="T3" fmla="*/ 10 h 36"/>
                  <a:gd name="T4" fmla="*/ 31 w 38"/>
                  <a:gd name="T5" fmla="*/ 5 h 36"/>
                  <a:gd name="T6" fmla="*/ 26 w 38"/>
                  <a:gd name="T7" fmla="*/ 2 h 36"/>
                  <a:gd name="T8" fmla="*/ 19 w 38"/>
                  <a:gd name="T9" fmla="*/ 0 h 36"/>
                  <a:gd name="T10" fmla="*/ 12 w 38"/>
                  <a:gd name="T11" fmla="*/ 2 h 36"/>
                  <a:gd name="T12" fmla="*/ 5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1 w 38"/>
                  <a:gd name="T29" fmla="*/ 31 h 36"/>
                  <a:gd name="T30" fmla="*/ 36 w 38"/>
                  <a:gd name="T31" fmla="*/ 26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4 w 38"/>
                  <a:gd name="T41" fmla="*/ 33 h 36"/>
                  <a:gd name="T42" fmla="*/ 19 w 38"/>
                  <a:gd name="T43" fmla="*/ 33 h 36"/>
                  <a:gd name="T44" fmla="*/ 12 w 38"/>
                  <a:gd name="T45" fmla="*/ 33 h 36"/>
                  <a:gd name="T46" fmla="*/ 9 w 38"/>
                  <a:gd name="T47" fmla="*/ 29 h 36"/>
                  <a:gd name="T48" fmla="*/ 5 w 38"/>
                  <a:gd name="T49" fmla="*/ 24 h 36"/>
                  <a:gd name="T50" fmla="*/ 4 w 38"/>
                  <a:gd name="T51" fmla="*/ 19 h 36"/>
                  <a:gd name="T52" fmla="*/ 5 w 38"/>
                  <a:gd name="T53" fmla="*/ 12 h 36"/>
                  <a:gd name="T54" fmla="*/ 9 w 38"/>
                  <a:gd name="T55" fmla="*/ 7 h 36"/>
                  <a:gd name="T56" fmla="*/ 12 w 38"/>
                  <a:gd name="T57" fmla="*/ 4 h 36"/>
                  <a:gd name="T58" fmla="*/ 19 w 38"/>
                  <a:gd name="T59" fmla="*/ 4 h 36"/>
                  <a:gd name="T60" fmla="*/ 24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6" y="10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4" y="19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4" name="Freeform 517"/>
              <p:cNvSpPr>
                <a:spLocks noEditPoints="1"/>
              </p:cNvSpPr>
              <p:nvPr/>
            </p:nvSpPr>
            <p:spPr bwMode="auto">
              <a:xfrm>
                <a:off x="2219" y="2626"/>
                <a:ext cx="34" cy="33"/>
              </a:xfrm>
              <a:custGeom>
                <a:avLst/>
                <a:gdLst>
                  <a:gd name="T0" fmla="*/ 34 w 34"/>
                  <a:gd name="T1" fmla="*/ 17 h 33"/>
                  <a:gd name="T2" fmla="*/ 33 w 34"/>
                  <a:gd name="T3" fmla="*/ 10 h 33"/>
                  <a:gd name="T4" fmla="*/ 29 w 34"/>
                  <a:gd name="T5" fmla="*/ 5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5 h 33"/>
                  <a:gd name="T14" fmla="*/ 2 w 34"/>
                  <a:gd name="T15" fmla="*/ 10 h 33"/>
                  <a:gd name="T16" fmla="*/ 0 w 34"/>
                  <a:gd name="T17" fmla="*/ 17 h 33"/>
                  <a:gd name="T18" fmla="*/ 2 w 34"/>
                  <a:gd name="T19" fmla="*/ 22 h 33"/>
                  <a:gd name="T20" fmla="*/ 5 w 34"/>
                  <a:gd name="T21" fmla="*/ 29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9 h 33"/>
                  <a:gd name="T30" fmla="*/ 33 w 34"/>
                  <a:gd name="T31" fmla="*/ 22 h 33"/>
                  <a:gd name="T32" fmla="*/ 34 w 34"/>
                  <a:gd name="T33" fmla="*/ 17 h 33"/>
                  <a:gd name="T34" fmla="*/ 31 w 34"/>
                  <a:gd name="T35" fmla="*/ 17 h 33"/>
                  <a:gd name="T36" fmla="*/ 29 w 34"/>
                  <a:gd name="T37" fmla="*/ 22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5 w 34"/>
                  <a:gd name="T49" fmla="*/ 22 h 33"/>
                  <a:gd name="T50" fmla="*/ 3 w 34"/>
                  <a:gd name="T51" fmla="*/ 17 h 33"/>
                  <a:gd name="T52" fmla="*/ 5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7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7"/>
                    </a:moveTo>
                    <a:lnTo>
                      <a:pt x="33" y="10"/>
                    </a:lnTo>
                    <a:lnTo>
                      <a:pt x="29" y="5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5" y="29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9"/>
                    </a:lnTo>
                    <a:lnTo>
                      <a:pt x="33" y="22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5" name="Freeform 518"/>
              <p:cNvSpPr>
                <a:spLocks noEditPoints="1"/>
              </p:cNvSpPr>
              <p:nvPr/>
            </p:nvSpPr>
            <p:spPr bwMode="auto">
              <a:xfrm>
                <a:off x="2221" y="2628"/>
                <a:ext cx="31" cy="29"/>
              </a:xfrm>
              <a:custGeom>
                <a:avLst/>
                <a:gdLst>
                  <a:gd name="T0" fmla="*/ 31 w 31"/>
                  <a:gd name="T1" fmla="*/ 15 h 29"/>
                  <a:gd name="T2" fmla="*/ 29 w 31"/>
                  <a:gd name="T3" fmla="*/ 8 h 29"/>
                  <a:gd name="T4" fmla="*/ 26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5 h 29"/>
                  <a:gd name="T18" fmla="*/ 1 w 31"/>
                  <a:gd name="T19" fmla="*/ 20 h 29"/>
                  <a:gd name="T20" fmla="*/ 5 w 31"/>
                  <a:gd name="T21" fmla="*/ 25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6 w 31"/>
                  <a:gd name="T29" fmla="*/ 25 h 29"/>
                  <a:gd name="T30" fmla="*/ 29 w 31"/>
                  <a:gd name="T31" fmla="*/ 20 h 29"/>
                  <a:gd name="T32" fmla="*/ 31 w 31"/>
                  <a:gd name="T33" fmla="*/ 15 h 29"/>
                  <a:gd name="T34" fmla="*/ 27 w 31"/>
                  <a:gd name="T35" fmla="*/ 15 h 29"/>
                  <a:gd name="T36" fmla="*/ 26 w 31"/>
                  <a:gd name="T37" fmla="*/ 19 h 29"/>
                  <a:gd name="T38" fmla="*/ 24 w 31"/>
                  <a:gd name="T39" fmla="*/ 22 h 29"/>
                  <a:gd name="T40" fmla="*/ 19 w 31"/>
                  <a:gd name="T41" fmla="*/ 25 h 29"/>
                  <a:gd name="T42" fmla="*/ 15 w 31"/>
                  <a:gd name="T43" fmla="*/ 25 h 29"/>
                  <a:gd name="T44" fmla="*/ 10 w 31"/>
                  <a:gd name="T45" fmla="*/ 25 h 29"/>
                  <a:gd name="T46" fmla="*/ 7 w 31"/>
                  <a:gd name="T47" fmla="*/ 22 h 29"/>
                  <a:gd name="T48" fmla="*/ 3 w 31"/>
                  <a:gd name="T49" fmla="*/ 19 h 29"/>
                  <a:gd name="T50" fmla="*/ 3 w 31"/>
                  <a:gd name="T51" fmla="*/ 15 h 29"/>
                  <a:gd name="T52" fmla="*/ 3 w 31"/>
                  <a:gd name="T53" fmla="*/ 10 h 29"/>
                  <a:gd name="T54" fmla="*/ 7 w 31"/>
                  <a:gd name="T55" fmla="*/ 6 h 29"/>
                  <a:gd name="T56" fmla="*/ 10 w 31"/>
                  <a:gd name="T57" fmla="*/ 3 h 29"/>
                  <a:gd name="T58" fmla="*/ 15 w 31"/>
                  <a:gd name="T59" fmla="*/ 3 h 29"/>
                  <a:gd name="T60" fmla="*/ 19 w 31"/>
                  <a:gd name="T61" fmla="*/ 3 h 29"/>
                  <a:gd name="T62" fmla="*/ 24 w 31"/>
                  <a:gd name="T63" fmla="*/ 6 h 29"/>
                  <a:gd name="T64" fmla="*/ 26 w 31"/>
                  <a:gd name="T65" fmla="*/ 10 h 29"/>
                  <a:gd name="T66" fmla="*/ 27 w 31"/>
                  <a:gd name="T67" fmla="*/ 15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5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5"/>
                    </a:lnTo>
                    <a:lnTo>
                      <a:pt x="1" y="20"/>
                    </a:lnTo>
                    <a:lnTo>
                      <a:pt x="5" y="25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6" y="25"/>
                    </a:lnTo>
                    <a:lnTo>
                      <a:pt x="29" y="20"/>
                    </a:lnTo>
                    <a:lnTo>
                      <a:pt x="31" y="15"/>
                    </a:lnTo>
                    <a:close/>
                    <a:moveTo>
                      <a:pt x="27" y="15"/>
                    </a:moveTo>
                    <a:lnTo>
                      <a:pt x="26" y="19"/>
                    </a:lnTo>
                    <a:lnTo>
                      <a:pt x="24" y="22"/>
                    </a:lnTo>
                    <a:lnTo>
                      <a:pt x="19" y="25"/>
                    </a:lnTo>
                    <a:lnTo>
                      <a:pt x="15" y="25"/>
                    </a:lnTo>
                    <a:lnTo>
                      <a:pt x="10" y="25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6" name="Freeform 519"/>
              <p:cNvSpPr>
                <a:spLocks noEditPoints="1"/>
              </p:cNvSpPr>
              <p:nvPr/>
            </p:nvSpPr>
            <p:spPr bwMode="auto">
              <a:xfrm>
                <a:off x="2222" y="2629"/>
                <a:ext cx="28" cy="26"/>
              </a:xfrm>
              <a:custGeom>
                <a:avLst/>
                <a:gdLst>
                  <a:gd name="T0" fmla="*/ 28 w 28"/>
                  <a:gd name="T1" fmla="*/ 14 h 26"/>
                  <a:gd name="T2" fmla="*/ 26 w 28"/>
                  <a:gd name="T3" fmla="*/ 7 h 26"/>
                  <a:gd name="T4" fmla="*/ 23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4 w 28"/>
                  <a:gd name="T13" fmla="*/ 4 h 26"/>
                  <a:gd name="T14" fmla="*/ 2 w 28"/>
                  <a:gd name="T15" fmla="*/ 7 h 26"/>
                  <a:gd name="T16" fmla="*/ 0 w 28"/>
                  <a:gd name="T17" fmla="*/ 14 h 26"/>
                  <a:gd name="T18" fmla="*/ 2 w 28"/>
                  <a:gd name="T19" fmla="*/ 19 h 26"/>
                  <a:gd name="T20" fmla="*/ 4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3 w 28"/>
                  <a:gd name="T29" fmla="*/ 23 h 26"/>
                  <a:gd name="T30" fmla="*/ 26 w 28"/>
                  <a:gd name="T31" fmla="*/ 19 h 26"/>
                  <a:gd name="T32" fmla="*/ 28 w 28"/>
                  <a:gd name="T33" fmla="*/ 14 h 26"/>
                  <a:gd name="T34" fmla="*/ 25 w 28"/>
                  <a:gd name="T35" fmla="*/ 14 h 26"/>
                  <a:gd name="T36" fmla="*/ 23 w 28"/>
                  <a:gd name="T37" fmla="*/ 18 h 26"/>
                  <a:gd name="T38" fmla="*/ 21 w 28"/>
                  <a:gd name="T39" fmla="*/ 21 h 26"/>
                  <a:gd name="T40" fmla="*/ 18 w 28"/>
                  <a:gd name="T41" fmla="*/ 23 h 26"/>
                  <a:gd name="T42" fmla="*/ 14 w 28"/>
                  <a:gd name="T43" fmla="*/ 23 h 26"/>
                  <a:gd name="T44" fmla="*/ 9 w 28"/>
                  <a:gd name="T45" fmla="*/ 23 h 26"/>
                  <a:gd name="T46" fmla="*/ 7 w 28"/>
                  <a:gd name="T47" fmla="*/ 21 h 26"/>
                  <a:gd name="T48" fmla="*/ 4 w 28"/>
                  <a:gd name="T49" fmla="*/ 18 h 26"/>
                  <a:gd name="T50" fmla="*/ 4 w 28"/>
                  <a:gd name="T51" fmla="*/ 14 h 26"/>
                  <a:gd name="T52" fmla="*/ 4 w 28"/>
                  <a:gd name="T53" fmla="*/ 9 h 26"/>
                  <a:gd name="T54" fmla="*/ 7 w 28"/>
                  <a:gd name="T55" fmla="*/ 5 h 26"/>
                  <a:gd name="T56" fmla="*/ 9 w 28"/>
                  <a:gd name="T57" fmla="*/ 4 h 26"/>
                  <a:gd name="T58" fmla="*/ 14 w 28"/>
                  <a:gd name="T59" fmla="*/ 4 h 26"/>
                  <a:gd name="T60" fmla="*/ 18 w 28"/>
                  <a:gd name="T61" fmla="*/ 4 h 26"/>
                  <a:gd name="T62" fmla="*/ 21 w 28"/>
                  <a:gd name="T63" fmla="*/ 5 h 26"/>
                  <a:gd name="T64" fmla="*/ 23 w 28"/>
                  <a:gd name="T65" fmla="*/ 9 h 26"/>
                  <a:gd name="T66" fmla="*/ 25 w 28"/>
                  <a:gd name="T67" fmla="*/ 14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4"/>
                    </a:moveTo>
                    <a:lnTo>
                      <a:pt x="26" y="7"/>
                    </a:lnTo>
                    <a:lnTo>
                      <a:pt x="23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5" y="14"/>
                    </a:moveTo>
                    <a:lnTo>
                      <a:pt x="23" y="18"/>
                    </a:lnTo>
                    <a:lnTo>
                      <a:pt x="21" y="21"/>
                    </a:lnTo>
                    <a:lnTo>
                      <a:pt x="18" y="23"/>
                    </a:lnTo>
                    <a:lnTo>
                      <a:pt x="14" y="23"/>
                    </a:lnTo>
                    <a:lnTo>
                      <a:pt x="9" y="23"/>
                    </a:lnTo>
                    <a:lnTo>
                      <a:pt x="7" y="21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5"/>
                    </a:lnTo>
                    <a:lnTo>
                      <a:pt x="23" y="9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7" name="Freeform 520"/>
              <p:cNvSpPr>
                <a:spLocks noEditPoints="1"/>
              </p:cNvSpPr>
              <p:nvPr/>
            </p:nvSpPr>
            <p:spPr bwMode="auto">
              <a:xfrm>
                <a:off x="2224" y="2631"/>
                <a:ext cx="24" cy="22"/>
              </a:xfrm>
              <a:custGeom>
                <a:avLst/>
                <a:gdLst>
                  <a:gd name="T0" fmla="*/ 24 w 24"/>
                  <a:gd name="T1" fmla="*/ 12 h 22"/>
                  <a:gd name="T2" fmla="*/ 23 w 24"/>
                  <a:gd name="T3" fmla="*/ 7 h 22"/>
                  <a:gd name="T4" fmla="*/ 21 w 24"/>
                  <a:gd name="T5" fmla="*/ 3 h 22"/>
                  <a:gd name="T6" fmla="*/ 16 w 24"/>
                  <a:gd name="T7" fmla="*/ 0 h 22"/>
                  <a:gd name="T8" fmla="*/ 12 w 24"/>
                  <a:gd name="T9" fmla="*/ 0 h 22"/>
                  <a:gd name="T10" fmla="*/ 7 w 24"/>
                  <a:gd name="T11" fmla="*/ 0 h 22"/>
                  <a:gd name="T12" fmla="*/ 4 w 24"/>
                  <a:gd name="T13" fmla="*/ 3 h 22"/>
                  <a:gd name="T14" fmla="*/ 0 w 24"/>
                  <a:gd name="T15" fmla="*/ 7 h 22"/>
                  <a:gd name="T16" fmla="*/ 0 w 24"/>
                  <a:gd name="T17" fmla="*/ 12 h 22"/>
                  <a:gd name="T18" fmla="*/ 0 w 24"/>
                  <a:gd name="T19" fmla="*/ 16 h 22"/>
                  <a:gd name="T20" fmla="*/ 4 w 24"/>
                  <a:gd name="T21" fmla="*/ 19 h 22"/>
                  <a:gd name="T22" fmla="*/ 7 w 24"/>
                  <a:gd name="T23" fmla="*/ 22 h 22"/>
                  <a:gd name="T24" fmla="*/ 12 w 24"/>
                  <a:gd name="T25" fmla="*/ 22 h 22"/>
                  <a:gd name="T26" fmla="*/ 16 w 24"/>
                  <a:gd name="T27" fmla="*/ 22 h 22"/>
                  <a:gd name="T28" fmla="*/ 21 w 24"/>
                  <a:gd name="T29" fmla="*/ 19 h 22"/>
                  <a:gd name="T30" fmla="*/ 23 w 24"/>
                  <a:gd name="T31" fmla="*/ 16 h 22"/>
                  <a:gd name="T32" fmla="*/ 24 w 24"/>
                  <a:gd name="T33" fmla="*/ 12 h 22"/>
                  <a:gd name="T34" fmla="*/ 21 w 24"/>
                  <a:gd name="T35" fmla="*/ 12 h 22"/>
                  <a:gd name="T36" fmla="*/ 19 w 24"/>
                  <a:gd name="T37" fmla="*/ 14 h 22"/>
                  <a:gd name="T38" fmla="*/ 17 w 24"/>
                  <a:gd name="T39" fmla="*/ 17 h 22"/>
                  <a:gd name="T40" fmla="*/ 16 w 24"/>
                  <a:gd name="T41" fmla="*/ 19 h 22"/>
                  <a:gd name="T42" fmla="*/ 12 w 24"/>
                  <a:gd name="T43" fmla="*/ 21 h 22"/>
                  <a:gd name="T44" fmla="*/ 9 w 24"/>
                  <a:gd name="T45" fmla="*/ 19 h 22"/>
                  <a:gd name="T46" fmla="*/ 5 w 24"/>
                  <a:gd name="T47" fmla="*/ 17 h 22"/>
                  <a:gd name="T48" fmla="*/ 4 w 24"/>
                  <a:gd name="T49" fmla="*/ 14 h 22"/>
                  <a:gd name="T50" fmla="*/ 4 w 24"/>
                  <a:gd name="T51" fmla="*/ 12 h 22"/>
                  <a:gd name="T52" fmla="*/ 4 w 24"/>
                  <a:gd name="T53" fmla="*/ 9 h 22"/>
                  <a:gd name="T54" fmla="*/ 5 w 24"/>
                  <a:gd name="T55" fmla="*/ 5 h 22"/>
                  <a:gd name="T56" fmla="*/ 9 w 24"/>
                  <a:gd name="T57" fmla="*/ 3 h 22"/>
                  <a:gd name="T58" fmla="*/ 12 w 24"/>
                  <a:gd name="T59" fmla="*/ 3 h 22"/>
                  <a:gd name="T60" fmla="*/ 16 w 24"/>
                  <a:gd name="T61" fmla="*/ 3 h 22"/>
                  <a:gd name="T62" fmla="*/ 17 w 24"/>
                  <a:gd name="T63" fmla="*/ 5 h 22"/>
                  <a:gd name="T64" fmla="*/ 19 w 24"/>
                  <a:gd name="T65" fmla="*/ 9 h 22"/>
                  <a:gd name="T66" fmla="*/ 21 w 24"/>
                  <a:gd name="T67" fmla="*/ 12 h 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2"/>
                  <a:gd name="T104" fmla="*/ 24 w 24"/>
                  <a:gd name="T105" fmla="*/ 22 h 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2">
                    <a:moveTo>
                      <a:pt x="24" y="12"/>
                    </a:moveTo>
                    <a:lnTo>
                      <a:pt x="23" y="7"/>
                    </a:lnTo>
                    <a:lnTo>
                      <a:pt x="21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9"/>
                    </a:lnTo>
                    <a:lnTo>
                      <a:pt x="7" y="22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21" y="19"/>
                    </a:lnTo>
                    <a:lnTo>
                      <a:pt x="23" y="16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4"/>
                    </a:lnTo>
                    <a:lnTo>
                      <a:pt x="17" y="17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5" y="17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8" name="Freeform 521"/>
              <p:cNvSpPr>
                <a:spLocks noEditPoints="1"/>
              </p:cNvSpPr>
              <p:nvPr/>
            </p:nvSpPr>
            <p:spPr bwMode="auto">
              <a:xfrm>
                <a:off x="2226" y="2633"/>
                <a:ext cx="21" cy="19"/>
              </a:xfrm>
              <a:custGeom>
                <a:avLst/>
                <a:gdLst>
                  <a:gd name="T0" fmla="*/ 21 w 21"/>
                  <a:gd name="T1" fmla="*/ 10 h 19"/>
                  <a:gd name="T2" fmla="*/ 19 w 21"/>
                  <a:gd name="T3" fmla="*/ 5 h 19"/>
                  <a:gd name="T4" fmla="*/ 17 w 21"/>
                  <a:gd name="T5" fmla="*/ 1 h 19"/>
                  <a:gd name="T6" fmla="*/ 14 w 21"/>
                  <a:gd name="T7" fmla="*/ 0 h 19"/>
                  <a:gd name="T8" fmla="*/ 10 w 21"/>
                  <a:gd name="T9" fmla="*/ 0 h 19"/>
                  <a:gd name="T10" fmla="*/ 5 w 21"/>
                  <a:gd name="T11" fmla="*/ 0 h 19"/>
                  <a:gd name="T12" fmla="*/ 3 w 21"/>
                  <a:gd name="T13" fmla="*/ 1 h 19"/>
                  <a:gd name="T14" fmla="*/ 0 w 21"/>
                  <a:gd name="T15" fmla="*/ 5 h 19"/>
                  <a:gd name="T16" fmla="*/ 0 w 21"/>
                  <a:gd name="T17" fmla="*/ 10 h 19"/>
                  <a:gd name="T18" fmla="*/ 0 w 21"/>
                  <a:gd name="T19" fmla="*/ 14 h 19"/>
                  <a:gd name="T20" fmla="*/ 3 w 21"/>
                  <a:gd name="T21" fmla="*/ 17 h 19"/>
                  <a:gd name="T22" fmla="*/ 5 w 21"/>
                  <a:gd name="T23" fmla="*/ 19 h 19"/>
                  <a:gd name="T24" fmla="*/ 10 w 21"/>
                  <a:gd name="T25" fmla="*/ 19 h 19"/>
                  <a:gd name="T26" fmla="*/ 14 w 21"/>
                  <a:gd name="T27" fmla="*/ 19 h 19"/>
                  <a:gd name="T28" fmla="*/ 17 w 21"/>
                  <a:gd name="T29" fmla="*/ 17 h 19"/>
                  <a:gd name="T30" fmla="*/ 19 w 21"/>
                  <a:gd name="T31" fmla="*/ 14 h 19"/>
                  <a:gd name="T32" fmla="*/ 21 w 21"/>
                  <a:gd name="T33" fmla="*/ 10 h 19"/>
                  <a:gd name="T34" fmla="*/ 17 w 21"/>
                  <a:gd name="T35" fmla="*/ 10 h 19"/>
                  <a:gd name="T36" fmla="*/ 15 w 21"/>
                  <a:gd name="T37" fmla="*/ 12 h 19"/>
                  <a:gd name="T38" fmla="*/ 15 w 21"/>
                  <a:gd name="T39" fmla="*/ 14 h 19"/>
                  <a:gd name="T40" fmla="*/ 12 w 21"/>
                  <a:gd name="T41" fmla="*/ 15 h 19"/>
                  <a:gd name="T42" fmla="*/ 10 w 21"/>
                  <a:gd name="T43" fmla="*/ 17 h 19"/>
                  <a:gd name="T44" fmla="*/ 7 w 21"/>
                  <a:gd name="T45" fmla="*/ 15 h 19"/>
                  <a:gd name="T46" fmla="*/ 5 w 21"/>
                  <a:gd name="T47" fmla="*/ 14 h 19"/>
                  <a:gd name="T48" fmla="*/ 3 w 21"/>
                  <a:gd name="T49" fmla="*/ 12 h 19"/>
                  <a:gd name="T50" fmla="*/ 3 w 21"/>
                  <a:gd name="T51" fmla="*/ 10 h 19"/>
                  <a:gd name="T52" fmla="*/ 3 w 21"/>
                  <a:gd name="T53" fmla="*/ 7 h 19"/>
                  <a:gd name="T54" fmla="*/ 5 w 21"/>
                  <a:gd name="T55" fmla="*/ 5 h 19"/>
                  <a:gd name="T56" fmla="*/ 7 w 21"/>
                  <a:gd name="T57" fmla="*/ 3 h 19"/>
                  <a:gd name="T58" fmla="*/ 10 w 21"/>
                  <a:gd name="T59" fmla="*/ 3 h 19"/>
                  <a:gd name="T60" fmla="*/ 12 w 21"/>
                  <a:gd name="T61" fmla="*/ 3 h 19"/>
                  <a:gd name="T62" fmla="*/ 15 w 21"/>
                  <a:gd name="T63" fmla="*/ 5 h 19"/>
                  <a:gd name="T64" fmla="*/ 15 w 21"/>
                  <a:gd name="T65" fmla="*/ 7 h 19"/>
                  <a:gd name="T66" fmla="*/ 17 w 21"/>
                  <a:gd name="T67" fmla="*/ 10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19"/>
                  <a:gd name="T104" fmla="*/ 21 w 21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19">
                    <a:moveTo>
                      <a:pt x="21" y="10"/>
                    </a:moveTo>
                    <a:lnTo>
                      <a:pt x="19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10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5" y="12"/>
                    </a:lnTo>
                    <a:lnTo>
                      <a:pt x="15" y="14"/>
                    </a:lnTo>
                    <a:lnTo>
                      <a:pt x="12" y="15"/>
                    </a:lnTo>
                    <a:lnTo>
                      <a:pt x="10" y="17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9" name="Freeform 522"/>
              <p:cNvSpPr>
                <a:spLocks noEditPoints="1"/>
              </p:cNvSpPr>
              <p:nvPr/>
            </p:nvSpPr>
            <p:spPr bwMode="auto">
              <a:xfrm>
                <a:off x="2228" y="2634"/>
                <a:ext cx="17" cy="18"/>
              </a:xfrm>
              <a:custGeom>
                <a:avLst/>
                <a:gdLst>
                  <a:gd name="T0" fmla="*/ 17 w 17"/>
                  <a:gd name="T1" fmla="*/ 9 h 18"/>
                  <a:gd name="T2" fmla="*/ 15 w 17"/>
                  <a:gd name="T3" fmla="*/ 6 h 18"/>
                  <a:gd name="T4" fmla="*/ 13 w 17"/>
                  <a:gd name="T5" fmla="*/ 2 h 18"/>
                  <a:gd name="T6" fmla="*/ 12 w 17"/>
                  <a:gd name="T7" fmla="*/ 0 h 18"/>
                  <a:gd name="T8" fmla="*/ 8 w 17"/>
                  <a:gd name="T9" fmla="*/ 0 h 18"/>
                  <a:gd name="T10" fmla="*/ 5 w 17"/>
                  <a:gd name="T11" fmla="*/ 0 h 18"/>
                  <a:gd name="T12" fmla="*/ 1 w 17"/>
                  <a:gd name="T13" fmla="*/ 2 h 18"/>
                  <a:gd name="T14" fmla="*/ 0 w 17"/>
                  <a:gd name="T15" fmla="*/ 6 h 18"/>
                  <a:gd name="T16" fmla="*/ 0 w 17"/>
                  <a:gd name="T17" fmla="*/ 9 h 18"/>
                  <a:gd name="T18" fmla="*/ 0 w 17"/>
                  <a:gd name="T19" fmla="*/ 11 h 18"/>
                  <a:gd name="T20" fmla="*/ 1 w 17"/>
                  <a:gd name="T21" fmla="*/ 14 h 18"/>
                  <a:gd name="T22" fmla="*/ 5 w 17"/>
                  <a:gd name="T23" fmla="*/ 16 h 18"/>
                  <a:gd name="T24" fmla="*/ 8 w 17"/>
                  <a:gd name="T25" fmla="*/ 18 h 18"/>
                  <a:gd name="T26" fmla="*/ 12 w 17"/>
                  <a:gd name="T27" fmla="*/ 16 h 18"/>
                  <a:gd name="T28" fmla="*/ 13 w 17"/>
                  <a:gd name="T29" fmla="*/ 14 h 18"/>
                  <a:gd name="T30" fmla="*/ 15 w 17"/>
                  <a:gd name="T31" fmla="*/ 11 h 18"/>
                  <a:gd name="T32" fmla="*/ 17 w 17"/>
                  <a:gd name="T33" fmla="*/ 9 h 18"/>
                  <a:gd name="T34" fmla="*/ 13 w 17"/>
                  <a:gd name="T35" fmla="*/ 9 h 18"/>
                  <a:gd name="T36" fmla="*/ 12 w 17"/>
                  <a:gd name="T37" fmla="*/ 13 h 18"/>
                  <a:gd name="T38" fmla="*/ 8 w 17"/>
                  <a:gd name="T39" fmla="*/ 14 h 18"/>
                  <a:gd name="T40" fmla="*/ 5 w 17"/>
                  <a:gd name="T41" fmla="*/ 13 h 18"/>
                  <a:gd name="T42" fmla="*/ 3 w 17"/>
                  <a:gd name="T43" fmla="*/ 9 h 18"/>
                  <a:gd name="T44" fmla="*/ 5 w 17"/>
                  <a:gd name="T45" fmla="*/ 4 h 18"/>
                  <a:gd name="T46" fmla="*/ 8 w 17"/>
                  <a:gd name="T47" fmla="*/ 4 h 18"/>
                  <a:gd name="T48" fmla="*/ 12 w 17"/>
                  <a:gd name="T49" fmla="*/ 4 h 18"/>
                  <a:gd name="T50" fmla="*/ 13 w 17"/>
                  <a:gd name="T51" fmla="*/ 9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8"/>
                  <a:gd name="T80" fmla="*/ 17 w 17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8">
                    <a:moveTo>
                      <a:pt x="17" y="9"/>
                    </a:moveTo>
                    <a:lnTo>
                      <a:pt x="15" y="6"/>
                    </a:lnTo>
                    <a:lnTo>
                      <a:pt x="13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5" y="11"/>
                    </a:lnTo>
                    <a:lnTo>
                      <a:pt x="17" y="9"/>
                    </a:lnTo>
                    <a:close/>
                    <a:moveTo>
                      <a:pt x="13" y="9"/>
                    </a:moveTo>
                    <a:lnTo>
                      <a:pt x="12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3" y="9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0" name="Freeform 523"/>
              <p:cNvSpPr>
                <a:spLocks noEditPoints="1"/>
              </p:cNvSpPr>
              <p:nvPr/>
            </p:nvSpPr>
            <p:spPr bwMode="auto">
              <a:xfrm>
                <a:off x="2229" y="2636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4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4 w 14"/>
                  <a:gd name="T11" fmla="*/ 0 h 14"/>
                  <a:gd name="T12" fmla="*/ 2 w 14"/>
                  <a:gd name="T13" fmla="*/ 2 h 14"/>
                  <a:gd name="T14" fmla="*/ 0 w 14"/>
                  <a:gd name="T15" fmla="*/ 4 h 14"/>
                  <a:gd name="T16" fmla="*/ 0 w 14"/>
                  <a:gd name="T17" fmla="*/ 7 h 14"/>
                  <a:gd name="T18" fmla="*/ 0 w 14"/>
                  <a:gd name="T19" fmla="*/ 9 h 14"/>
                  <a:gd name="T20" fmla="*/ 2 w 14"/>
                  <a:gd name="T21" fmla="*/ 11 h 14"/>
                  <a:gd name="T22" fmla="*/ 4 w 14"/>
                  <a:gd name="T23" fmla="*/ 12 h 14"/>
                  <a:gd name="T24" fmla="*/ 7 w 14"/>
                  <a:gd name="T25" fmla="*/ 14 h 14"/>
                  <a:gd name="T26" fmla="*/ 9 w 14"/>
                  <a:gd name="T27" fmla="*/ 12 h 14"/>
                  <a:gd name="T28" fmla="*/ 12 w 14"/>
                  <a:gd name="T29" fmla="*/ 11 h 14"/>
                  <a:gd name="T30" fmla="*/ 12 w 14"/>
                  <a:gd name="T31" fmla="*/ 9 h 14"/>
                  <a:gd name="T32" fmla="*/ 14 w 14"/>
                  <a:gd name="T33" fmla="*/ 7 h 14"/>
                  <a:gd name="T34" fmla="*/ 11 w 14"/>
                  <a:gd name="T35" fmla="*/ 7 h 14"/>
                  <a:gd name="T36" fmla="*/ 9 w 14"/>
                  <a:gd name="T37" fmla="*/ 9 h 14"/>
                  <a:gd name="T38" fmla="*/ 7 w 14"/>
                  <a:gd name="T39" fmla="*/ 11 h 14"/>
                  <a:gd name="T40" fmla="*/ 4 w 14"/>
                  <a:gd name="T41" fmla="*/ 9 h 14"/>
                  <a:gd name="T42" fmla="*/ 4 w 14"/>
                  <a:gd name="T43" fmla="*/ 7 h 14"/>
                  <a:gd name="T44" fmla="*/ 4 w 14"/>
                  <a:gd name="T45" fmla="*/ 4 h 14"/>
                  <a:gd name="T46" fmla="*/ 7 w 14"/>
                  <a:gd name="T47" fmla="*/ 4 h 14"/>
                  <a:gd name="T48" fmla="*/ 9 w 14"/>
                  <a:gd name="T49" fmla="*/ 4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9"/>
                    </a:lnTo>
                    <a:lnTo>
                      <a:pt x="7" y="11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1" name="Freeform 524"/>
              <p:cNvSpPr>
                <a:spLocks/>
              </p:cNvSpPr>
              <p:nvPr/>
            </p:nvSpPr>
            <p:spPr bwMode="auto">
              <a:xfrm>
                <a:off x="2231" y="2638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0 h 10"/>
                  <a:gd name="T4" fmla="*/ 5 w 10"/>
                  <a:gd name="T5" fmla="*/ 0 h 10"/>
                  <a:gd name="T6" fmla="*/ 2 w 10"/>
                  <a:gd name="T7" fmla="*/ 0 h 10"/>
                  <a:gd name="T8" fmla="*/ 0 w 10"/>
                  <a:gd name="T9" fmla="*/ 5 h 10"/>
                  <a:gd name="T10" fmla="*/ 2 w 10"/>
                  <a:gd name="T11" fmla="*/ 9 h 10"/>
                  <a:gd name="T12" fmla="*/ 5 w 10"/>
                  <a:gd name="T13" fmla="*/ 10 h 10"/>
                  <a:gd name="T14" fmla="*/ 9 w 10"/>
                  <a:gd name="T15" fmla="*/ 9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2" name="Freeform 525"/>
              <p:cNvSpPr>
                <a:spLocks/>
              </p:cNvSpPr>
              <p:nvPr/>
            </p:nvSpPr>
            <p:spPr bwMode="auto">
              <a:xfrm>
                <a:off x="2233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3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3" name="Freeform 526"/>
              <p:cNvSpPr>
                <a:spLocks/>
              </p:cNvSpPr>
              <p:nvPr/>
            </p:nvSpPr>
            <p:spPr bwMode="auto">
              <a:xfrm>
                <a:off x="2234" y="2641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2 h 4"/>
                  <a:gd name="T12" fmla="*/ 2 w 4"/>
                  <a:gd name="T13" fmla="*/ 4 h 4"/>
                  <a:gd name="T14" fmla="*/ 2 w 4"/>
                  <a:gd name="T15" fmla="*/ 2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4" name="Freeform 527"/>
              <p:cNvSpPr>
                <a:spLocks/>
              </p:cNvSpPr>
              <p:nvPr/>
            </p:nvSpPr>
            <p:spPr bwMode="auto">
              <a:xfrm>
                <a:off x="2215" y="2597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1 h 93"/>
                  <a:gd name="T6" fmla="*/ 38 w 42"/>
                  <a:gd name="T7" fmla="*/ 70 h 93"/>
                  <a:gd name="T8" fmla="*/ 40 w 42"/>
                  <a:gd name="T9" fmla="*/ 58 h 93"/>
                  <a:gd name="T10" fmla="*/ 42 w 42"/>
                  <a:gd name="T11" fmla="*/ 46 h 93"/>
                  <a:gd name="T12" fmla="*/ 40 w 42"/>
                  <a:gd name="T13" fmla="*/ 34 h 93"/>
                  <a:gd name="T14" fmla="*/ 38 w 42"/>
                  <a:gd name="T15" fmla="*/ 22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2 h 93"/>
                  <a:gd name="T26" fmla="*/ 0 w 42"/>
                  <a:gd name="T27" fmla="*/ 34 h 93"/>
                  <a:gd name="T28" fmla="*/ 0 w 42"/>
                  <a:gd name="T29" fmla="*/ 46 h 93"/>
                  <a:gd name="T30" fmla="*/ 0 w 42"/>
                  <a:gd name="T31" fmla="*/ 58 h 93"/>
                  <a:gd name="T32" fmla="*/ 4 w 42"/>
                  <a:gd name="T33" fmla="*/ 70 h 93"/>
                  <a:gd name="T34" fmla="*/ 9 w 42"/>
                  <a:gd name="T35" fmla="*/ 81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0"/>
                    </a:lnTo>
                    <a:lnTo>
                      <a:pt x="40" y="58"/>
                    </a:lnTo>
                    <a:lnTo>
                      <a:pt x="42" y="46"/>
                    </a:lnTo>
                    <a:lnTo>
                      <a:pt x="40" y="34"/>
                    </a:lnTo>
                    <a:lnTo>
                      <a:pt x="38" y="22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2"/>
                    </a:lnTo>
                    <a:lnTo>
                      <a:pt x="0" y="34"/>
                    </a:lnTo>
                    <a:lnTo>
                      <a:pt x="0" y="46"/>
                    </a:lnTo>
                    <a:lnTo>
                      <a:pt x="0" y="58"/>
                    </a:lnTo>
                    <a:lnTo>
                      <a:pt x="4" y="70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5" name="Freeform 528"/>
              <p:cNvSpPr>
                <a:spLocks noEditPoints="1"/>
              </p:cNvSpPr>
              <p:nvPr/>
            </p:nvSpPr>
            <p:spPr bwMode="auto">
              <a:xfrm>
                <a:off x="2257" y="2597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9 w 46"/>
                  <a:gd name="T7" fmla="*/ 93 h 93"/>
                  <a:gd name="T8" fmla="*/ 5 w 46"/>
                  <a:gd name="T9" fmla="*/ 91 h 93"/>
                  <a:gd name="T10" fmla="*/ 2 w 46"/>
                  <a:gd name="T11" fmla="*/ 89 h 93"/>
                  <a:gd name="T12" fmla="*/ 0 w 46"/>
                  <a:gd name="T13" fmla="*/ 91 h 93"/>
                  <a:gd name="T14" fmla="*/ 0 w 46"/>
                  <a:gd name="T15" fmla="*/ 93 h 93"/>
                  <a:gd name="T16" fmla="*/ 46 w 46"/>
                  <a:gd name="T17" fmla="*/ 93 h 93"/>
                  <a:gd name="T18" fmla="*/ 36 w 46"/>
                  <a:gd name="T19" fmla="*/ 93 h 93"/>
                  <a:gd name="T20" fmla="*/ 40 w 46"/>
                  <a:gd name="T21" fmla="*/ 91 h 93"/>
                  <a:gd name="T22" fmla="*/ 43 w 46"/>
                  <a:gd name="T23" fmla="*/ 89 h 93"/>
                  <a:gd name="T24" fmla="*/ 45 w 46"/>
                  <a:gd name="T25" fmla="*/ 91 h 93"/>
                  <a:gd name="T26" fmla="*/ 46 w 46"/>
                  <a:gd name="T27" fmla="*/ 93 h 93"/>
                  <a:gd name="T28" fmla="*/ 2 w 46"/>
                  <a:gd name="T29" fmla="*/ 1 h 93"/>
                  <a:gd name="T30" fmla="*/ 0 w 46"/>
                  <a:gd name="T31" fmla="*/ 0 h 93"/>
                  <a:gd name="T32" fmla="*/ 0 w 46"/>
                  <a:gd name="T33" fmla="*/ 0 h 93"/>
                  <a:gd name="T34" fmla="*/ 9 w 46"/>
                  <a:gd name="T35" fmla="*/ 0 h 93"/>
                  <a:gd name="T36" fmla="*/ 5 w 46"/>
                  <a:gd name="T37" fmla="*/ 0 h 93"/>
                  <a:gd name="T38" fmla="*/ 2 w 46"/>
                  <a:gd name="T39" fmla="*/ 1 h 93"/>
                  <a:gd name="T40" fmla="*/ 36 w 46"/>
                  <a:gd name="T41" fmla="*/ 0 h 93"/>
                  <a:gd name="T42" fmla="*/ 46 w 46"/>
                  <a:gd name="T43" fmla="*/ 0 h 93"/>
                  <a:gd name="T44" fmla="*/ 45 w 46"/>
                  <a:gd name="T45" fmla="*/ 0 h 93"/>
                  <a:gd name="T46" fmla="*/ 43 w 46"/>
                  <a:gd name="T47" fmla="*/ 1 h 93"/>
                  <a:gd name="T48" fmla="*/ 40 w 46"/>
                  <a:gd name="T49" fmla="*/ 0 h 93"/>
                  <a:gd name="T50" fmla="*/ 36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9" y="93"/>
                    </a:lnTo>
                    <a:lnTo>
                      <a:pt x="5" y="91"/>
                    </a:lnTo>
                    <a:lnTo>
                      <a:pt x="2" y="89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6" y="93"/>
                    </a:lnTo>
                    <a:lnTo>
                      <a:pt x="40" y="91"/>
                    </a:lnTo>
                    <a:lnTo>
                      <a:pt x="43" y="89"/>
                    </a:lnTo>
                    <a:lnTo>
                      <a:pt x="45" y="91"/>
                    </a:lnTo>
                    <a:lnTo>
                      <a:pt x="46" y="93"/>
                    </a:lnTo>
                    <a:close/>
                    <a:moveTo>
                      <a:pt x="2" y="1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close/>
                    <a:moveTo>
                      <a:pt x="36" y="0"/>
                    </a:moveTo>
                    <a:lnTo>
                      <a:pt x="46" y="0"/>
                    </a:lnTo>
                    <a:lnTo>
                      <a:pt x="45" y="0"/>
                    </a:lnTo>
                    <a:lnTo>
                      <a:pt x="43" y="1"/>
                    </a:lnTo>
                    <a:lnTo>
                      <a:pt x="4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6" name="Freeform 529"/>
              <p:cNvSpPr>
                <a:spLocks noEditPoints="1"/>
              </p:cNvSpPr>
              <p:nvPr/>
            </p:nvSpPr>
            <p:spPr bwMode="auto">
              <a:xfrm>
                <a:off x="2257" y="2597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1 w 45"/>
                  <a:gd name="T5" fmla="*/ 0 h 93"/>
                  <a:gd name="T6" fmla="*/ 28 w 45"/>
                  <a:gd name="T7" fmla="*/ 0 h 93"/>
                  <a:gd name="T8" fmla="*/ 36 w 45"/>
                  <a:gd name="T9" fmla="*/ 0 h 93"/>
                  <a:gd name="T10" fmla="*/ 43 w 45"/>
                  <a:gd name="T11" fmla="*/ 3 h 93"/>
                  <a:gd name="T12" fmla="*/ 43 w 45"/>
                  <a:gd name="T13" fmla="*/ 1 h 93"/>
                  <a:gd name="T14" fmla="*/ 45 w 45"/>
                  <a:gd name="T15" fmla="*/ 0 h 93"/>
                  <a:gd name="T16" fmla="*/ 3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1 h 93"/>
                  <a:gd name="T24" fmla="*/ 2 w 45"/>
                  <a:gd name="T25" fmla="*/ 3 h 93"/>
                  <a:gd name="T26" fmla="*/ 9 w 45"/>
                  <a:gd name="T27" fmla="*/ 0 h 93"/>
                  <a:gd name="T28" fmla="*/ 17 w 45"/>
                  <a:gd name="T29" fmla="*/ 0 h 93"/>
                  <a:gd name="T30" fmla="*/ 3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3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2 w 45"/>
                  <a:gd name="T43" fmla="*/ 88 h 93"/>
                  <a:gd name="T44" fmla="*/ 2 w 45"/>
                  <a:gd name="T45" fmla="*/ 89 h 93"/>
                  <a:gd name="T46" fmla="*/ 0 w 45"/>
                  <a:gd name="T47" fmla="*/ 91 h 93"/>
                  <a:gd name="T48" fmla="*/ 41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3 w 45"/>
                  <a:gd name="T55" fmla="*/ 89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43" y="3"/>
                    </a:lnTo>
                    <a:lnTo>
                      <a:pt x="43" y="1"/>
                    </a:lnTo>
                    <a:lnTo>
                      <a:pt x="45" y="0"/>
                    </a:lnTo>
                    <a:close/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2" y="88"/>
                    </a:lnTo>
                    <a:lnTo>
                      <a:pt x="2" y="89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3" y="89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7" name="Freeform 530"/>
              <p:cNvSpPr>
                <a:spLocks noEditPoints="1"/>
              </p:cNvSpPr>
              <p:nvPr/>
            </p:nvSpPr>
            <p:spPr bwMode="auto">
              <a:xfrm>
                <a:off x="2259" y="2597"/>
                <a:ext cx="41" cy="93"/>
              </a:xfrm>
              <a:custGeom>
                <a:avLst/>
                <a:gdLst>
                  <a:gd name="T0" fmla="*/ 41 w 41"/>
                  <a:gd name="T1" fmla="*/ 1 h 93"/>
                  <a:gd name="T2" fmla="*/ 38 w 41"/>
                  <a:gd name="T3" fmla="*/ 0 h 93"/>
                  <a:gd name="T4" fmla="*/ 34 w 41"/>
                  <a:gd name="T5" fmla="*/ 0 h 93"/>
                  <a:gd name="T6" fmla="*/ 7 w 41"/>
                  <a:gd name="T7" fmla="*/ 0 h 93"/>
                  <a:gd name="T8" fmla="*/ 3 w 41"/>
                  <a:gd name="T9" fmla="*/ 0 h 93"/>
                  <a:gd name="T10" fmla="*/ 0 w 41"/>
                  <a:gd name="T11" fmla="*/ 1 h 93"/>
                  <a:gd name="T12" fmla="*/ 0 w 41"/>
                  <a:gd name="T13" fmla="*/ 3 h 93"/>
                  <a:gd name="T14" fmla="*/ 1 w 41"/>
                  <a:gd name="T15" fmla="*/ 5 h 93"/>
                  <a:gd name="T16" fmla="*/ 10 w 41"/>
                  <a:gd name="T17" fmla="*/ 1 h 93"/>
                  <a:gd name="T18" fmla="*/ 20 w 41"/>
                  <a:gd name="T19" fmla="*/ 0 h 93"/>
                  <a:gd name="T20" fmla="*/ 31 w 41"/>
                  <a:gd name="T21" fmla="*/ 1 h 93"/>
                  <a:gd name="T22" fmla="*/ 39 w 41"/>
                  <a:gd name="T23" fmla="*/ 5 h 93"/>
                  <a:gd name="T24" fmla="*/ 41 w 41"/>
                  <a:gd name="T25" fmla="*/ 3 h 93"/>
                  <a:gd name="T26" fmla="*/ 41 w 41"/>
                  <a:gd name="T27" fmla="*/ 1 h 93"/>
                  <a:gd name="T28" fmla="*/ 0 w 41"/>
                  <a:gd name="T29" fmla="*/ 89 h 93"/>
                  <a:gd name="T30" fmla="*/ 3 w 41"/>
                  <a:gd name="T31" fmla="*/ 91 h 93"/>
                  <a:gd name="T32" fmla="*/ 7 w 41"/>
                  <a:gd name="T33" fmla="*/ 93 h 93"/>
                  <a:gd name="T34" fmla="*/ 34 w 41"/>
                  <a:gd name="T35" fmla="*/ 93 h 93"/>
                  <a:gd name="T36" fmla="*/ 38 w 41"/>
                  <a:gd name="T37" fmla="*/ 91 h 93"/>
                  <a:gd name="T38" fmla="*/ 41 w 41"/>
                  <a:gd name="T39" fmla="*/ 89 h 93"/>
                  <a:gd name="T40" fmla="*/ 41 w 41"/>
                  <a:gd name="T41" fmla="*/ 88 h 93"/>
                  <a:gd name="T42" fmla="*/ 39 w 41"/>
                  <a:gd name="T43" fmla="*/ 86 h 93"/>
                  <a:gd name="T44" fmla="*/ 31 w 41"/>
                  <a:gd name="T45" fmla="*/ 89 h 93"/>
                  <a:gd name="T46" fmla="*/ 20 w 41"/>
                  <a:gd name="T47" fmla="*/ 91 h 93"/>
                  <a:gd name="T48" fmla="*/ 10 w 41"/>
                  <a:gd name="T49" fmla="*/ 89 h 93"/>
                  <a:gd name="T50" fmla="*/ 1 w 41"/>
                  <a:gd name="T51" fmla="*/ 86 h 93"/>
                  <a:gd name="T52" fmla="*/ 0 w 41"/>
                  <a:gd name="T53" fmla="*/ 88 h 93"/>
                  <a:gd name="T54" fmla="*/ 0 w 41"/>
                  <a:gd name="T55" fmla="*/ 89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1"/>
                    </a:moveTo>
                    <a:lnTo>
                      <a:pt x="38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0" y="1"/>
                    </a:lnTo>
                    <a:lnTo>
                      <a:pt x="20" y="0"/>
                    </a:lnTo>
                    <a:lnTo>
                      <a:pt x="31" y="1"/>
                    </a:lnTo>
                    <a:lnTo>
                      <a:pt x="39" y="5"/>
                    </a:lnTo>
                    <a:lnTo>
                      <a:pt x="41" y="3"/>
                    </a:lnTo>
                    <a:lnTo>
                      <a:pt x="41" y="1"/>
                    </a:lnTo>
                    <a:close/>
                    <a:moveTo>
                      <a:pt x="0" y="89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38" y="91"/>
                    </a:lnTo>
                    <a:lnTo>
                      <a:pt x="41" y="89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1" y="89"/>
                    </a:lnTo>
                    <a:lnTo>
                      <a:pt x="20" y="91"/>
                    </a:lnTo>
                    <a:lnTo>
                      <a:pt x="10" y="89"/>
                    </a:lnTo>
                    <a:lnTo>
                      <a:pt x="1" y="86"/>
                    </a:lnTo>
                    <a:lnTo>
                      <a:pt x="0" y="88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8" name="Freeform 531"/>
              <p:cNvSpPr>
                <a:spLocks noEditPoints="1"/>
              </p:cNvSpPr>
              <p:nvPr/>
            </p:nvSpPr>
            <p:spPr bwMode="auto">
              <a:xfrm>
                <a:off x="2259" y="2597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0 h 93"/>
                  <a:gd name="T4" fmla="*/ 26 w 41"/>
                  <a:gd name="T5" fmla="*/ 0 h 93"/>
                  <a:gd name="T6" fmla="*/ 15 w 41"/>
                  <a:gd name="T7" fmla="*/ 0 h 93"/>
                  <a:gd name="T8" fmla="*/ 7 w 41"/>
                  <a:gd name="T9" fmla="*/ 0 h 93"/>
                  <a:gd name="T10" fmla="*/ 0 w 41"/>
                  <a:gd name="T11" fmla="*/ 3 h 93"/>
                  <a:gd name="T12" fmla="*/ 1 w 41"/>
                  <a:gd name="T13" fmla="*/ 5 h 93"/>
                  <a:gd name="T14" fmla="*/ 1 w 41"/>
                  <a:gd name="T15" fmla="*/ 6 h 93"/>
                  <a:gd name="T16" fmla="*/ 10 w 41"/>
                  <a:gd name="T17" fmla="*/ 3 h 93"/>
                  <a:gd name="T18" fmla="*/ 20 w 41"/>
                  <a:gd name="T19" fmla="*/ 1 h 93"/>
                  <a:gd name="T20" fmla="*/ 31 w 41"/>
                  <a:gd name="T21" fmla="*/ 3 h 93"/>
                  <a:gd name="T22" fmla="*/ 39 w 41"/>
                  <a:gd name="T23" fmla="*/ 6 h 93"/>
                  <a:gd name="T24" fmla="*/ 39 w 41"/>
                  <a:gd name="T25" fmla="*/ 5 h 93"/>
                  <a:gd name="T26" fmla="*/ 41 w 41"/>
                  <a:gd name="T27" fmla="*/ 3 h 93"/>
                  <a:gd name="T28" fmla="*/ 0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39 w 41"/>
                  <a:gd name="T41" fmla="*/ 86 h 93"/>
                  <a:gd name="T42" fmla="*/ 39 w 41"/>
                  <a:gd name="T43" fmla="*/ 84 h 93"/>
                  <a:gd name="T44" fmla="*/ 31 w 41"/>
                  <a:gd name="T45" fmla="*/ 88 h 93"/>
                  <a:gd name="T46" fmla="*/ 20 w 41"/>
                  <a:gd name="T47" fmla="*/ 89 h 93"/>
                  <a:gd name="T48" fmla="*/ 12 w 41"/>
                  <a:gd name="T49" fmla="*/ 88 h 93"/>
                  <a:gd name="T50" fmla="*/ 1 w 41"/>
                  <a:gd name="T51" fmla="*/ 84 h 93"/>
                  <a:gd name="T52" fmla="*/ 1 w 41"/>
                  <a:gd name="T53" fmla="*/ 86 h 93"/>
                  <a:gd name="T54" fmla="*/ 0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0" y="3"/>
                    </a:lnTo>
                    <a:lnTo>
                      <a:pt x="20" y="1"/>
                    </a:lnTo>
                    <a:lnTo>
                      <a:pt x="31" y="3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41" y="3"/>
                    </a:lnTo>
                    <a:close/>
                    <a:moveTo>
                      <a:pt x="0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31" y="88"/>
                    </a:lnTo>
                    <a:lnTo>
                      <a:pt x="20" y="89"/>
                    </a:lnTo>
                    <a:lnTo>
                      <a:pt x="12" y="88"/>
                    </a:lnTo>
                    <a:lnTo>
                      <a:pt x="1" y="84"/>
                    </a:lnTo>
                    <a:lnTo>
                      <a:pt x="1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9" name="Freeform 532"/>
              <p:cNvSpPr>
                <a:spLocks noEditPoints="1"/>
              </p:cNvSpPr>
              <p:nvPr/>
            </p:nvSpPr>
            <p:spPr bwMode="auto">
              <a:xfrm>
                <a:off x="2260" y="2597"/>
                <a:ext cx="38" cy="91"/>
              </a:xfrm>
              <a:custGeom>
                <a:avLst/>
                <a:gdLst>
                  <a:gd name="T0" fmla="*/ 38 w 38"/>
                  <a:gd name="T1" fmla="*/ 5 h 91"/>
                  <a:gd name="T2" fmla="*/ 30 w 38"/>
                  <a:gd name="T3" fmla="*/ 1 h 91"/>
                  <a:gd name="T4" fmla="*/ 19 w 38"/>
                  <a:gd name="T5" fmla="*/ 0 h 91"/>
                  <a:gd name="T6" fmla="*/ 9 w 38"/>
                  <a:gd name="T7" fmla="*/ 1 h 91"/>
                  <a:gd name="T8" fmla="*/ 0 w 38"/>
                  <a:gd name="T9" fmla="*/ 5 h 91"/>
                  <a:gd name="T10" fmla="*/ 0 w 38"/>
                  <a:gd name="T11" fmla="*/ 6 h 91"/>
                  <a:gd name="T12" fmla="*/ 2 w 38"/>
                  <a:gd name="T13" fmla="*/ 8 h 91"/>
                  <a:gd name="T14" fmla="*/ 11 w 38"/>
                  <a:gd name="T15" fmla="*/ 5 h 91"/>
                  <a:gd name="T16" fmla="*/ 19 w 38"/>
                  <a:gd name="T17" fmla="*/ 3 h 91"/>
                  <a:gd name="T18" fmla="*/ 28 w 38"/>
                  <a:gd name="T19" fmla="*/ 5 h 91"/>
                  <a:gd name="T20" fmla="*/ 37 w 38"/>
                  <a:gd name="T21" fmla="*/ 8 h 91"/>
                  <a:gd name="T22" fmla="*/ 38 w 38"/>
                  <a:gd name="T23" fmla="*/ 6 h 91"/>
                  <a:gd name="T24" fmla="*/ 38 w 38"/>
                  <a:gd name="T25" fmla="*/ 5 h 91"/>
                  <a:gd name="T26" fmla="*/ 0 w 38"/>
                  <a:gd name="T27" fmla="*/ 86 h 91"/>
                  <a:gd name="T28" fmla="*/ 9 w 38"/>
                  <a:gd name="T29" fmla="*/ 89 h 91"/>
                  <a:gd name="T30" fmla="*/ 19 w 38"/>
                  <a:gd name="T31" fmla="*/ 91 h 91"/>
                  <a:gd name="T32" fmla="*/ 30 w 38"/>
                  <a:gd name="T33" fmla="*/ 89 h 91"/>
                  <a:gd name="T34" fmla="*/ 38 w 38"/>
                  <a:gd name="T35" fmla="*/ 86 h 91"/>
                  <a:gd name="T36" fmla="*/ 38 w 38"/>
                  <a:gd name="T37" fmla="*/ 84 h 91"/>
                  <a:gd name="T38" fmla="*/ 37 w 38"/>
                  <a:gd name="T39" fmla="*/ 82 h 91"/>
                  <a:gd name="T40" fmla="*/ 28 w 38"/>
                  <a:gd name="T41" fmla="*/ 86 h 91"/>
                  <a:gd name="T42" fmla="*/ 19 w 38"/>
                  <a:gd name="T43" fmla="*/ 88 h 91"/>
                  <a:gd name="T44" fmla="*/ 11 w 38"/>
                  <a:gd name="T45" fmla="*/ 86 h 91"/>
                  <a:gd name="T46" fmla="*/ 2 w 38"/>
                  <a:gd name="T47" fmla="*/ 82 h 91"/>
                  <a:gd name="T48" fmla="*/ 0 w 38"/>
                  <a:gd name="T49" fmla="*/ 84 h 91"/>
                  <a:gd name="T50" fmla="*/ 0 w 38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1"/>
                  <a:gd name="T80" fmla="*/ 38 w 3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1">
                    <a:moveTo>
                      <a:pt x="38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8" y="6"/>
                    </a:lnTo>
                    <a:lnTo>
                      <a:pt x="38" y="5"/>
                    </a:lnTo>
                    <a:close/>
                    <a:moveTo>
                      <a:pt x="0" y="86"/>
                    </a:moveTo>
                    <a:lnTo>
                      <a:pt x="9" y="89"/>
                    </a:lnTo>
                    <a:lnTo>
                      <a:pt x="19" y="91"/>
                    </a:lnTo>
                    <a:lnTo>
                      <a:pt x="30" y="89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7" y="82"/>
                    </a:lnTo>
                    <a:lnTo>
                      <a:pt x="28" y="86"/>
                    </a:lnTo>
                    <a:lnTo>
                      <a:pt x="19" y="88"/>
                    </a:lnTo>
                    <a:lnTo>
                      <a:pt x="11" y="86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0" name="Freeform 533"/>
              <p:cNvSpPr>
                <a:spLocks noEditPoints="1"/>
              </p:cNvSpPr>
              <p:nvPr/>
            </p:nvSpPr>
            <p:spPr bwMode="auto">
              <a:xfrm>
                <a:off x="2260" y="2598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30 w 38"/>
                  <a:gd name="T3" fmla="*/ 2 h 88"/>
                  <a:gd name="T4" fmla="*/ 19 w 38"/>
                  <a:gd name="T5" fmla="*/ 0 h 88"/>
                  <a:gd name="T6" fmla="*/ 9 w 38"/>
                  <a:gd name="T7" fmla="*/ 2 h 88"/>
                  <a:gd name="T8" fmla="*/ 0 w 38"/>
                  <a:gd name="T9" fmla="*/ 5 h 88"/>
                  <a:gd name="T10" fmla="*/ 2 w 38"/>
                  <a:gd name="T11" fmla="*/ 7 h 88"/>
                  <a:gd name="T12" fmla="*/ 2 w 38"/>
                  <a:gd name="T13" fmla="*/ 9 h 88"/>
                  <a:gd name="T14" fmla="*/ 11 w 38"/>
                  <a:gd name="T15" fmla="*/ 5 h 88"/>
                  <a:gd name="T16" fmla="*/ 19 w 38"/>
                  <a:gd name="T17" fmla="*/ 4 h 88"/>
                  <a:gd name="T18" fmla="*/ 28 w 38"/>
                  <a:gd name="T19" fmla="*/ 5 h 88"/>
                  <a:gd name="T20" fmla="*/ 37 w 38"/>
                  <a:gd name="T21" fmla="*/ 9 h 88"/>
                  <a:gd name="T22" fmla="*/ 37 w 38"/>
                  <a:gd name="T23" fmla="*/ 7 h 88"/>
                  <a:gd name="T24" fmla="*/ 38 w 38"/>
                  <a:gd name="T25" fmla="*/ 5 h 88"/>
                  <a:gd name="T26" fmla="*/ 0 w 38"/>
                  <a:gd name="T27" fmla="*/ 83 h 88"/>
                  <a:gd name="T28" fmla="*/ 11 w 38"/>
                  <a:gd name="T29" fmla="*/ 87 h 88"/>
                  <a:gd name="T30" fmla="*/ 19 w 38"/>
                  <a:gd name="T31" fmla="*/ 88 h 88"/>
                  <a:gd name="T32" fmla="*/ 30 w 38"/>
                  <a:gd name="T33" fmla="*/ 87 h 88"/>
                  <a:gd name="T34" fmla="*/ 38 w 38"/>
                  <a:gd name="T35" fmla="*/ 83 h 88"/>
                  <a:gd name="T36" fmla="*/ 37 w 38"/>
                  <a:gd name="T37" fmla="*/ 81 h 88"/>
                  <a:gd name="T38" fmla="*/ 37 w 38"/>
                  <a:gd name="T39" fmla="*/ 81 h 88"/>
                  <a:gd name="T40" fmla="*/ 28 w 38"/>
                  <a:gd name="T41" fmla="*/ 83 h 88"/>
                  <a:gd name="T42" fmla="*/ 19 w 38"/>
                  <a:gd name="T43" fmla="*/ 85 h 88"/>
                  <a:gd name="T44" fmla="*/ 11 w 38"/>
                  <a:gd name="T45" fmla="*/ 83 h 88"/>
                  <a:gd name="T46" fmla="*/ 2 w 38"/>
                  <a:gd name="T47" fmla="*/ 81 h 88"/>
                  <a:gd name="T48" fmla="*/ 2 w 38"/>
                  <a:gd name="T49" fmla="*/ 81 h 88"/>
                  <a:gd name="T50" fmla="*/ 0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11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7" y="9"/>
                    </a:lnTo>
                    <a:lnTo>
                      <a:pt x="37" y="7"/>
                    </a:lnTo>
                    <a:lnTo>
                      <a:pt x="38" y="5"/>
                    </a:lnTo>
                    <a:close/>
                    <a:moveTo>
                      <a:pt x="0" y="83"/>
                    </a:moveTo>
                    <a:lnTo>
                      <a:pt x="11" y="87"/>
                    </a:lnTo>
                    <a:lnTo>
                      <a:pt x="19" y="88"/>
                    </a:lnTo>
                    <a:lnTo>
                      <a:pt x="30" y="87"/>
                    </a:lnTo>
                    <a:lnTo>
                      <a:pt x="38" y="83"/>
                    </a:lnTo>
                    <a:lnTo>
                      <a:pt x="37" y="81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1" y="83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1" name="Freeform 534"/>
              <p:cNvSpPr>
                <a:spLocks noEditPoints="1"/>
              </p:cNvSpPr>
              <p:nvPr/>
            </p:nvSpPr>
            <p:spPr bwMode="auto">
              <a:xfrm>
                <a:off x="2262" y="2600"/>
                <a:ext cx="35" cy="85"/>
              </a:xfrm>
              <a:custGeom>
                <a:avLst/>
                <a:gdLst>
                  <a:gd name="T0" fmla="*/ 35 w 35"/>
                  <a:gd name="T1" fmla="*/ 5 h 85"/>
                  <a:gd name="T2" fmla="*/ 26 w 35"/>
                  <a:gd name="T3" fmla="*/ 2 h 85"/>
                  <a:gd name="T4" fmla="*/ 17 w 35"/>
                  <a:gd name="T5" fmla="*/ 0 h 85"/>
                  <a:gd name="T6" fmla="*/ 9 w 35"/>
                  <a:gd name="T7" fmla="*/ 2 h 85"/>
                  <a:gd name="T8" fmla="*/ 0 w 35"/>
                  <a:gd name="T9" fmla="*/ 5 h 85"/>
                  <a:gd name="T10" fmla="*/ 0 w 35"/>
                  <a:gd name="T11" fmla="*/ 7 h 85"/>
                  <a:gd name="T12" fmla="*/ 2 w 35"/>
                  <a:gd name="T13" fmla="*/ 9 h 85"/>
                  <a:gd name="T14" fmla="*/ 9 w 35"/>
                  <a:gd name="T15" fmla="*/ 5 h 85"/>
                  <a:gd name="T16" fmla="*/ 17 w 35"/>
                  <a:gd name="T17" fmla="*/ 3 h 85"/>
                  <a:gd name="T18" fmla="*/ 26 w 35"/>
                  <a:gd name="T19" fmla="*/ 5 h 85"/>
                  <a:gd name="T20" fmla="*/ 35 w 35"/>
                  <a:gd name="T21" fmla="*/ 9 h 85"/>
                  <a:gd name="T22" fmla="*/ 35 w 35"/>
                  <a:gd name="T23" fmla="*/ 7 h 85"/>
                  <a:gd name="T24" fmla="*/ 35 w 35"/>
                  <a:gd name="T25" fmla="*/ 5 h 85"/>
                  <a:gd name="T26" fmla="*/ 0 w 35"/>
                  <a:gd name="T27" fmla="*/ 79 h 85"/>
                  <a:gd name="T28" fmla="*/ 9 w 35"/>
                  <a:gd name="T29" fmla="*/ 83 h 85"/>
                  <a:gd name="T30" fmla="*/ 17 w 35"/>
                  <a:gd name="T31" fmla="*/ 85 h 85"/>
                  <a:gd name="T32" fmla="*/ 26 w 35"/>
                  <a:gd name="T33" fmla="*/ 83 h 85"/>
                  <a:gd name="T34" fmla="*/ 35 w 35"/>
                  <a:gd name="T35" fmla="*/ 79 h 85"/>
                  <a:gd name="T36" fmla="*/ 35 w 35"/>
                  <a:gd name="T37" fmla="*/ 79 h 85"/>
                  <a:gd name="T38" fmla="*/ 33 w 35"/>
                  <a:gd name="T39" fmla="*/ 78 h 85"/>
                  <a:gd name="T40" fmla="*/ 26 w 35"/>
                  <a:gd name="T41" fmla="*/ 79 h 85"/>
                  <a:gd name="T42" fmla="*/ 17 w 35"/>
                  <a:gd name="T43" fmla="*/ 81 h 85"/>
                  <a:gd name="T44" fmla="*/ 9 w 35"/>
                  <a:gd name="T45" fmla="*/ 79 h 85"/>
                  <a:gd name="T46" fmla="*/ 2 w 35"/>
                  <a:gd name="T47" fmla="*/ 78 h 85"/>
                  <a:gd name="T48" fmla="*/ 0 w 35"/>
                  <a:gd name="T49" fmla="*/ 79 h 85"/>
                  <a:gd name="T50" fmla="*/ 0 w 35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5"/>
                  <a:gd name="T80" fmla="*/ 35 w 35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5">
                    <a:moveTo>
                      <a:pt x="35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0" y="79"/>
                    </a:moveTo>
                    <a:lnTo>
                      <a:pt x="9" y="83"/>
                    </a:lnTo>
                    <a:lnTo>
                      <a:pt x="17" y="85"/>
                    </a:lnTo>
                    <a:lnTo>
                      <a:pt x="26" y="83"/>
                    </a:lnTo>
                    <a:lnTo>
                      <a:pt x="35" y="79"/>
                    </a:lnTo>
                    <a:lnTo>
                      <a:pt x="33" y="78"/>
                    </a:lnTo>
                    <a:lnTo>
                      <a:pt x="26" y="79"/>
                    </a:lnTo>
                    <a:lnTo>
                      <a:pt x="17" y="81"/>
                    </a:lnTo>
                    <a:lnTo>
                      <a:pt x="9" y="79"/>
                    </a:lnTo>
                    <a:lnTo>
                      <a:pt x="2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2" name="Freeform 535"/>
              <p:cNvSpPr>
                <a:spLocks noEditPoints="1"/>
              </p:cNvSpPr>
              <p:nvPr/>
            </p:nvSpPr>
            <p:spPr bwMode="auto">
              <a:xfrm>
                <a:off x="2262" y="2602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1 h 81"/>
                  <a:gd name="T4" fmla="*/ 17 w 35"/>
                  <a:gd name="T5" fmla="*/ 0 h 81"/>
                  <a:gd name="T6" fmla="*/ 9 w 35"/>
                  <a:gd name="T7" fmla="*/ 1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9 w 35"/>
                  <a:gd name="T15" fmla="*/ 5 h 81"/>
                  <a:gd name="T16" fmla="*/ 17 w 35"/>
                  <a:gd name="T17" fmla="*/ 3 h 81"/>
                  <a:gd name="T18" fmla="*/ 26 w 35"/>
                  <a:gd name="T19" fmla="*/ 5 h 81"/>
                  <a:gd name="T20" fmla="*/ 33 w 35"/>
                  <a:gd name="T21" fmla="*/ 7 h 81"/>
                  <a:gd name="T22" fmla="*/ 35 w 35"/>
                  <a:gd name="T23" fmla="*/ 7 h 81"/>
                  <a:gd name="T24" fmla="*/ 35 w 35"/>
                  <a:gd name="T25" fmla="*/ 5 h 81"/>
                  <a:gd name="T26" fmla="*/ 0 w 35"/>
                  <a:gd name="T27" fmla="*/ 77 h 81"/>
                  <a:gd name="T28" fmla="*/ 9 w 35"/>
                  <a:gd name="T29" fmla="*/ 79 h 81"/>
                  <a:gd name="T30" fmla="*/ 17 w 35"/>
                  <a:gd name="T31" fmla="*/ 81 h 81"/>
                  <a:gd name="T32" fmla="*/ 26 w 35"/>
                  <a:gd name="T33" fmla="*/ 79 h 81"/>
                  <a:gd name="T34" fmla="*/ 35 w 35"/>
                  <a:gd name="T35" fmla="*/ 77 h 81"/>
                  <a:gd name="T36" fmla="*/ 33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7 w 35"/>
                  <a:gd name="T43" fmla="*/ 77 h 81"/>
                  <a:gd name="T44" fmla="*/ 10 w 35"/>
                  <a:gd name="T45" fmla="*/ 76 h 81"/>
                  <a:gd name="T46" fmla="*/ 2 w 35"/>
                  <a:gd name="T47" fmla="*/ 74 h 81"/>
                  <a:gd name="T48" fmla="*/ 2 w 35"/>
                  <a:gd name="T49" fmla="*/ 76 h 81"/>
                  <a:gd name="T50" fmla="*/ 0 w 35"/>
                  <a:gd name="T51" fmla="*/ 77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0" y="77"/>
                    </a:moveTo>
                    <a:lnTo>
                      <a:pt x="9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5" y="77"/>
                    </a:lnTo>
                    <a:lnTo>
                      <a:pt x="33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7" y="77"/>
                    </a:lnTo>
                    <a:lnTo>
                      <a:pt x="10" y="76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3" name="Freeform 536"/>
              <p:cNvSpPr>
                <a:spLocks noEditPoints="1"/>
              </p:cNvSpPr>
              <p:nvPr/>
            </p:nvSpPr>
            <p:spPr bwMode="auto">
              <a:xfrm>
                <a:off x="2264" y="2603"/>
                <a:ext cx="33" cy="78"/>
              </a:xfrm>
              <a:custGeom>
                <a:avLst/>
                <a:gdLst>
                  <a:gd name="T0" fmla="*/ 33 w 33"/>
                  <a:gd name="T1" fmla="*/ 6 h 78"/>
                  <a:gd name="T2" fmla="*/ 24 w 33"/>
                  <a:gd name="T3" fmla="*/ 2 h 78"/>
                  <a:gd name="T4" fmla="*/ 15 w 33"/>
                  <a:gd name="T5" fmla="*/ 0 h 78"/>
                  <a:gd name="T6" fmla="*/ 7 w 33"/>
                  <a:gd name="T7" fmla="*/ 2 h 78"/>
                  <a:gd name="T8" fmla="*/ 0 w 33"/>
                  <a:gd name="T9" fmla="*/ 6 h 78"/>
                  <a:gd name="T10" fmla="*/ 0 w 33"/>
                  <a:gd name="T11" fmla="*/ 6 h 78"/>
                  <a:gd name="T12" fmla="*/ 2 w 33"/>
                  <a:gd name="T13" fmla="*/ 7 h 78"/>
                  <a:gd name="T14" fmla="*/ 8 w 33"/>
                  <a:gd name="T15" fmla="*/ 6 h 78"/>
                  <a:gd name="T16" fmla="*/ 15 w 33"/>
                  <a:gd name="T17" fmla="*/ 4 h 78"/>
                  <a:gd name="T18" fmla="*/ 24 w 33"/>
                  <a:gd name="T19" fmla="*/ 6 h 78"/>
                  <a:gd name="T20" fmla="*/ 31 w 33"/>
                  <a:gd name="T21" fmla="*/ 7 h 78"/>
                  <a:gd name="T22" fmla="*/ 31 w 33"/>
                  <a:gd name="T23" fmla="*/ 6 h 78"/>
                  <a:gd name="T24" fmla="*/ 33 w 33"/>
                  <a:gd name="T25" fmla="*/ 6 h 78"/>
                  <a:gd name="T26" fmla="*/ 0 w 33"/>
                  <a:gd name="T27" fmla="*/ 75 h 78"/>
                  <a:gd name="T28" fmla="*/ 7 w 33"/>
                  <a:gd name="T29" fmla="*/ 76 h 78"/>
                  <a:gd name="T30" fmla="*/ 15 w 33"/>
                  <a:gd name="T31" fmla="*/ 78 h 78"/>
                  <a:gd name="T32" fmla="*/ 24 w 33"/>
                  <a:gd name="T33" fmla="*/ 76 h 78"/>
                  <a:gd name="T34" fmla="*/ 31 w 33"/>
                  <a:gd name="T35" fmla="*/ 75 h 78"/>
                  <a:gd name="T36" fmla="*/ 31 w 33"/>
                  <a:gd name="T37" fmla="*/ 73 h 78"/>
                  <a:gd name="T38" fmla="*/ 29 w 33"/>
                  <a:gd name="T39" fmla="*/ 71 h 78"/>
                  <a:gd name="T40" fmla="*/ 22 w 33"/>
                  <a:gd name="T41" fmla="*/ 73 h 78"/>
                  <a:gd name="T42" fmla="*/ 15 w 33"/>
                  <a:gd name="T43" fmla="*/ 75 h 78"/>
                  <a:gd name="T44" fmla="*/ 8 w 33"/>
                  <a:gd name="T45" fmla="*/ 73 h 78"/>
                  <a:gd name="T46" fmla="*/ 2 w 33"/>
                  <a:gd name="T47" fmla="*/ 71 h 78"/>
                  <a:gd name="T48" fmla="*/ 0 w 33"/>
                  <a:gd name="T49" fmla="*/ 73 h 78"/>
                  <a:gd name="T50" fmla="*/ 0 w 33"/>
                  <a:gd name="T51" fmla="*/ 75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6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8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3" y="6"/>
                    </a:lnTo>
                    <a:close/>
                    <a:moveTo>
                      <a:pt x="0" y="75"/>
                    </a:moveTo>
                    <a:lnTo>
                      <a:pt x="7" y="76"/>
                    </a:lnTo>
                    <a:lnTo>
                      <a:pt x="15" y="78"/>
                    </a:lnTo>
                    <a:lnTo>
                      <a:pt x="24" y="76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2" y="73"/>
                    </a:lnTo>
                    <a:lnTo>
                      <a:pt x="15" y="75"/>
                    </a:lnTo>
                    <a:lnTo>
                      <a:pt x="8" y="73"/>
                    </a:lnTo>
                    <a:lnTo>
                      <a:pt x="2" y="71"/>
                    </a:lnTo>
                    <a:lnTo>
                      <a:pt x="0" y="73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4" name="Freeform 537"/>
              <p:cNvSpPr>
                <a:spLocks noEditPoints="1"/>
              </p:cNvSpPr>
              <p:nvPr/>
            </p:nvSpPr>
            <p:spPr bwMode="auto">
              <a:xfrm>
                <a:off x="2264" y="2605"/>
                <a:ext cx="31" cy="74"/>
              </a:xfrm>
              <a:custGeom>
                <a:avLst/>
                <a:gdLst>
                  <a:gd name="T0" fmla="*/ 31 w 31"/>
                  <a:gd name="T1" fmla="*/ 4 h 74"/>
                  <a:gd name="T2" fmla="*/ 24 w 31"/>
                  <a:gd name="T3" fmla="*/ 2 h 74"/>
                  <a:gd name="T4" fmla="*/ 15 w 31"/>
                  <a:gd name="T5" fmla="*/ 0 h 74"/>
                  <a:gd name="T6" fmla="*/ 7 w 31"/>
                  <a:gd name="T7" fmla="*/ 2 h 74"/>
                  <a:gd name="T8" fmla="*/ 0 w 31"/>
                  <a:gd name="T9" fmla="*/ 4 h 74"/>
                  <a:gd name="T10" fmla="*/ 2 w 31"/>
                  <a:gd name="T11" fmla="*/ 5 h 74"/>
                  <a:gd name="T12" fmla="*/ 2 w 31"/>
                  <a:gd name="T13" fmla="*/ 7 h 74"/>
                  <a:gd name="T14" fmla="*/ 8 w 31"/>
                  <a:gd name="T15" fmla="*/ 5 h 74"/>
                  <a:gd name="T16" fmla="*/ 15 w 31"/>
                  <a:gd name="T17" fmla="*/ 4 h 74"/>
                  <a:gd name="T18" fmla="*/ 22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4 h 74"/>
                  <a:gd name="T26" fmla="*/ 0 w 31"/>
                  <a:gd name="T27" fmla="*/ 71 h 74"/>
                  <a:gd name="T28" fmla="*/ 8 w 31"/>
                  <a:gd name="T29" fmla="*/ 73 h 74"/>
                  <a:gd name="T30" fmla="*/ 15 w 31"/>
                  <a:gd name="T31" fmla="*/ 74 h 74"/>
                  <a:gd name="T32" fmla="*/ 24 w 31"/>
                  <a:gd name="T33" fmla="*/ 73 h 74"/>
                  <a:gd name="T34" fmla="*/ 31 w 31"/>
                  <a:gd name="T35" fmla="*/ 71 h 74"/>
                  <a:gd name="T36" fmla="*/ 29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5 w 31"/>
                  <a:gd name="T43" fmla="*/ 71 h 74"/>
                  <a:gd name="T44" fmla="*/ 8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0 w 31"/>
                  <a:gd name="T51" fmla="*/ 71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8" y="73"/>
                    </a:lnTo>
                    <a:lnTo>
                      <a:pt x="15" y="74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5" y="71"/>
                    </a:lnTo>
                    <a:lnTo>
                      <a:pt x="8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5" name="Freeform 538"/>
              <p:cNvSpPr>
                <a:spLocks noEditPoints="1"/>
              </p:cNvSpPr>
              <p:nvPr/>
            </p:nvSpPr>
            <p:spPr bwMode="auto">
              <a:xfrm>
                <a:off x="2266" y="2607"/>
                <a:ext cx="29" cy="71"/>
              </a:xfrm>
              <a:custGeom>
                <a:avLst/>
                <a:gdLst>
                  <a:gd name="T0" fmla="*/ 29 w 29"/>
                  <a:gd name="T1" fmla="*/ 3 h 71"/>
                  <a:gd name="T2" fmla="*/ 22 w 29"/>
                  <a:gd name="T3" fmla="*/ 2 h 71"/>
                  <a:gd name="T4" fmla="*/ 13 w 29"/>
                  <a:gd name="T5" fmla="*/ 0 h 71"/>
                  <a:gd name="T6" fmla="*/ 6 w 29"/>
                  <a:gd name="T7" fmla="*/ 2 h 71"/>
                  <a:gd name="T8" fmla="*/ 0 w 29"/>
                  <a:gd name="T9" fmla="*/ 3 h 71"/>
                  <a:gd name="T10" fmla="*/ 0 w 29"/>
                  <a:gd name="T11" fmla="*/ 5 h 71"/>
                  <a:gd name="T12" fmla="*/ 0 w 29"/>
                  <a:gd name="T13" fmla="*/ 7 h 71"/>
                  <a:gd name="T14" fmla="*/ 6 w 29"/>
                  <a:gd name="T15" fmla="*/ 5 h 71"/>
                  <a:gd name="T16" fmla="*/ 13 w 29"/>
                  <a:gd name="T17" fmla="*/ 3 h 71"/>
                  <a:gd name="T18" fmla="*/ 20 w 29"/>
                  <a:gd name="T19" fmla="*/ 5 h 71"/>
                  <a:gd name="T20" fmla="*/ 27 w 29"/>
                  <a:gd name="T21" fmla="*/ 7 h 71"/>
                  <a:gd name="T22" fmla="*/ 27 w 29"/>
                  <a:gd name="T23" fmla="*/ 5 h 71"/>
                  <a:gd name="T24" fmla="*/ 29 w 29"/>
                  <a:gd name="T25" fmla="*/ 3 h 71"/>
                  <a:gd name="T26" fmla="*/ 0 w 29"/>
                  <a:gd name="T27" fmla="*/ 67 h 71"/>
                  <a:gd name="T28" fmla="*/ 6 w 29"/>
                  <a:gd name="T29" fmla="*/ 69 h 71"/>
                  <a:gd name="T30" fmla="*/ 13 w 29"/>
                  <a:gd name="T31" fmla="*/ 71 h 71"/>
                  <a:gd name="T32" fmla="*/ 20 w 29"/>
                  <a:gd name="T33" fmla="*/ 69 h 71"/>
                  <a:gd name="T34" fmla="*/ 27 w 29"/>
                  <a:gd name="T35" fmla="*/ 67 h 71"/>
                  <a:gd name="T36" fmla="*/ 27 w 29"/>
                  <a:gd name="T37" fmla="*/ 65 h 71"/>
                  <a:gd name="T38" fmla="*/ 27 w 29"/>
                  <a:gd name="T39" fmla="*/ 64 h 71"/>
                  <a:gd name="T40" fmla="*/ 20 w 29"/>
                  <a:gd name="T41" fmla="*/ 65 h 71"/>
                  <a:gd name="T42" fmla="*/ 13 w 29"/>
                  <a:gd name="T43" fmla="*/ 67 h 71"/>
                  <a:gd name="T44" fmla="*/ 6 w 29"/>
                  <a:gd name="T45" fmla="*/ 65 h 71"/>
                  <a:gd name="T46" fmla="*/ 1 w 29"/>
                  <a:gd name="T47" fmla="*/ 64 h 71"/>
                  <a:gd name="T48" fmla="*/ 0 w 29"/>
                  <a:gd name="T49" fmla="*/ 65 h 71"/>
                  <a:gd name="T50" fmla="*/ 0 w 29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3"/>
                    </a:moveTo>
                    <a:lnTo>
                      <a:pt x="22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3"/>
                    </a:lnTo>
                    <a:close/>
                    <a:moveTo>
                      <a:pt x="0" y="67"/>
                    </a:moveTo>
                    <a:lnTo>
                      <a:pt x="6" y="69"/>
                    </a:lnTo>
                    <a:lnTo>
                      <a:pt x="13" y="71"/>
                    </a:lnTo>
                    <a:lnTo>
                      <a:pt x="20" y="69"/>
                    </a:lnTo>
                    <a:lnTo>
                      <a:pt x="27" y="67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20" y="65"/>
                    </a:lnTo>
                    <a:lnTo>
                      <a:pt x="13" y="67"/>
                    </a:lnTo>
                    <a:lnTo>
                      <a:pt x="6" y="65"/>
                    </a:lnTo>
                    <a:lnTo>
                      <a:pt x="1" y="64"/>
                    </a:lnTo>
                    <a:lnTo>
                      <a:pt x="0" y="65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6" name="Freeform 539"/>
              <p:cNvSpPr>
                <a:spLocks noEditPoints="1"/>
              </p:cNvSpPr>
              <p:nvPr/>
            </p:nvSpPr>
            <p:spPr bwMode="auto">
              <a:xfrm>
                <a:off x="2266" y="2609"/>
                <a:ext cx="27" cy="67"/>
              </a:xfrm>
              <a:custGeom>
                <a:avLst/>
                <a:gdLst>
                  <a:gd name="T0" fmla="*/ 27 w 27"/>
                  <a:gd name="T1" fmla="*/ 3 h 67"/>
                  <a:gd name="T2" fmla="*/ 20 w 27"/>
                  <a:gd name="T3" fmla="*/ 1 h 67"/>
                  <a:gd name="T4" fmla="*/ 13 w 27"/>
                  <a:gd name="T5" fmla="*/ 0 h 67"/>
                  <a:gd name="T6" fmla="*/ 6 w 27"/>
                  <a:gd name="T7" fmla="*/ 1 h 67"/>
                  <a:gd name="T8" fmla="*/ 0 w 27"/>
                  <a:gd name="T9" fmla="*/ 3 h 67"/>
                  <a:gd name="T10" fmla="*/ 0 w 27"/>
                  <a:gd name="T11" fmla="*/ 5 h 67"/>
                  <a:gd name="T12" fmla="*/ 1 w 27"/>
                  <a:gd name="T13" fmla="*/ 7 h 67"/>
                  <a:gd name="T14" fmla="*/ 6 w 27"/>
                  <a:gd name="T15" fmla="*/ 5 h 67"/>
                  <a:gd name="T16" fmla="*/ 13 w 27"/>
                  <a:gd name="T17" fmla="*/ 3 h 67"/>
                  <a:gd name="T18" fmla="*/ 20 w 27"/>
                  <a:gd name="T19" fmla="*/ 5 h 67"/>
                  <a:gd name="T20" fmla="*/ 25 w 27"/>
                  <a:gd name="T21" fmla="*/ 7 h 67"/>
                  <a:gd name="T22" fmla="*/ 27 w 27"/>
                  <a:gd name="T23" fmla="*/ 5 h 67"/>
                  <a:gd name="T24" fmla="*/ 27 w 27"/>
                  <a:gd name="T25" fmla="*/ 3 h 67"/>
                  <a:gd name="T26" fmla="*/ 0 w 27"/>
                  <a:gd name="T27" fmla="*/ 63 h 67"/>
                  <a:gd name="T28" fmla="*/ 6 w 27"/>
                  <a:gd name="T29" fmla="*/ 65 h 67"/>
                  <a:gd name="T30" fmla="*/ 13 w 27"/>
                  <a:gd name="T31" fmla="*/ 67 h 67"/>
                  <a:gd name="T32" fmla="*/ 20 w 27"/>
                  <a:gd name="T33" fmla="*/ 65 h 67"/>
                  <a:gd name="T34" fmla="*/ 27 w 27"/>
                  <a:gd name="T35" fmla="*/ 63 h 67"/>
                  <a:gd name="T36" fmla="*/ 27 w 27"/>
                  <a:gd name="T37" fmla="*/ 62 h 67"/>
                  <a:gd name="T38" fmla="*/ 25 w 27"/>
                  <a:gd name="T39" fmla="*/ 60 h 67"/>
                  <a:gd name="T40" fmla="*/ 20 w 27"/>
                  <a:gd name="T41" fmla="*/ 62 h 67"/>
                  <a:gd name="T42" fmla="*/ 13 w 27"/>
                  <a:gd name="T43" fmla="*/ 63 h 67"/>
                  <a:gd name="T44" fmla="*/ 6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3"/>
                    </a:moveTo>
                    <a:lnTo>
                      <a:pt x="20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5" y="7"/>
                    </a:lnTo>
                    <a:lnTo>
                      <a:pt x="27" y="5"/>
                    </a:lnTo>
                    <a:lnTo>
                      <a:pt x="27" y="3"/>
                    </a:lnTo>
                    <a:close/>
                    <a:moveTo>
                      <a:pt x="0" y="63"/>
                    </a:moveTo>
                    <a:lnTo>
                      <a:pt x="6" y="65"/>
                    </a:lnTo>
                    <a:lnTo>
                      <a:pt x="13" y="67"/>
                    </a:lnTo>
                    <a:lnTo>
                      <a:pt x="20" y="65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5" y="60"/>
                    </a:lnTo>
                    <a:lnTo>
                      <a:pt x="20" y="62"/>
                    </a:lnTo>
                    <a:lnTo>
                      <a:pt x="13" y="63"/>
                    </a:lnTo>
                    <a:lnTo>
                      <a:pt x="6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7" name="Freeform 540"/>
              <p:cNvSpPr>
                <a:spLocks noEditPoints="1"/>
              </p:cNvSpPr>
              <p:nvPr/>
            </p:nvSpPr>
            <p:spPr bwMode="auto">
              <a:xfrm>
                <a:off x="2266" y="2610"/>
                <a:ext cx="27" cy="64"/>
              </a:xfrm>
              <a:custGeom>
                <a:avLst/>
                <a:gdLst>
                  <a:gd name="T0" fmla="*/ 27 w 27"/>
                  <a:gd name="T1" fmla="*/ 4 h 64"/>
                  <a:gd name="T2" fmla="*/ 20 w 27"/>
                  <a:gd name="T3" fmla="*/ 2 h 64"/>
                  <a:gd name="T4" fmla="*/ 13 w 27"/>
                  <a:gd name="T5" fmla="*/ 0 h 64"/>
                  <a:gd name="T6" fmla="*/ 6 w 27"/>
                  <a:gd name="T7" fmla="*/ 2 h 64"/>
                  <a:gd name="T8" fmla="*/ 0 w 27"/>
                  <a:gd name="T9" fmla="*/ 4 h 64"/>
                  <a:gd name="T10" fmla="*/ 1 w 27"/>
                  <a:gd name="T11" fmla="*/ 6 h 64"/>
                  <a:gd name="T12" fmla="*/ 1 w 27"/>
                  <a:gd name="T13" fmla="*/ 7 h 64"/>
                  <a:gd name="T14" fmla="*/ 6 w 27"/>
                  <a:gd name="T15" fmla="*/ 6 h 64"/>
                  <a:gd name="T16" fmla="*/ 13 w 27"/>
                  <a:gd name="T17" fmla="*/ 4 h 64"/>
                  <a:gd name="T18" fmla="*/ 20 w 27"/>
                  <a:gd name="T19" fmla="*/ 6 h 64"/>
                  <a:gd name="T20" fmla="*/ 25 w 27"/>
                  <a:gd name="T21" fmla="*/ 7 h 64"/>
                  <a:gd name="T22" fmla="*/ 25 w 27"/>
                  <a:gd name="T23" fmla="*/ 6 h 64"/>
                  <a:gd name="T24" fmla="*/ 27 w 27"/>
                  <a:gd name="T25" fmla="*/ 4 h 64"/>
                  <a:gd name="T26" fmla="*/ 1 w 27"/>
                  <a:gd name="T27" fmla="*/ 61 h 64"/>
                  <a:gd name="T28" fmla="*/ 6 w 27"/>
                  <a:gd name="T29" fmla="*/ 62 h 64"/>
                  <a:gd name="T30" fmla="*/ 13 w 27"/>
                  <a:gd name="T31" fmla="*/ 64 h 64"/>
                  <a:gd name="T32" fmla="*/ 20 w 27"/>
                  <a:gd name="T33" fmla="*/ 62 h 64"/>
                  <a:gd name="T34" fmla="*/ 27 w 27"/>
                  <a:gd name="T35" fmla="*/ 61 h 64"/>
                  <a:gd name="T36" fmla="*/ 25 w 27"/>
                  <a:gd name="T37" fmla="*/ 59 h 64"/>
                  <a:gd name="T38" fmla="*/ 25 w 27"/>
                  <a:gd name="T39" fmla="*/ 57 h 64"/>
                  <a:gd name="T40" fmla="*/ 20 w 27"/>
                  <a:gd name="T41" fmla="*/ 59 h 64"/>
                  <a:gd name="T42" fmla="*/ 13 w 27"/>
                  <a:gd name="T43" fmla="*/ 61 h 64"/>
                  <a:gd name="T44" fmla="*/ 8 w 27"/>
                  <a:gd name="T45" fmla="*/ 59 h 64"/>
                  <a:gd name="T46" fmla="*/ 1 w 27"/>
                  <a:gd name="T47" fmla="*/ 57 h 64"/>
                  <a:gd name="T48" fmla="*/ 1 w 27"/>
                  <a:gd name="T49" fmla="*/ 59 h 64"/>
                  <a:gd name="T50" fmla="*/ 1 w 27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4"/>
                  <a:gd name="T80" fmla="*/ 27 w 27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4">
                    <a:moveTo>
                      <a:pt x="27" y="4"/>
                    </a:moveTo>
                    <a:lnTo>
                      <a:pt x="20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6" y="6"/>
                    </a:lnTo>
                    <a:lnTo>
                      <a:pt x="13" y="4"/>
                    </a:lnTo>
                    <a:lnTo>
                      <a:pt x="20" y="6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4"/>
                    </a:lnTo>
                    <a:close/>
                    <a:moveTo>
                      <a:pt x="1" y="61"/>
                    </a:moveTo>
                    <a:lnTo>
                      <a:pt x="6" y="62"/>
                    </a:lnTo>
                    <a:lnTo>
                      <a:pt x="13" y="64"/>
                    </a:lnTo>
                    <a:lnTo>
                      <a:pt x="20" y="62"/>
                    </a:lnTo>
                    <a:lnTo>
                      <a:pt x="27" y="61"/>
                    </a:lnTo>
                    <a:lnTo>
                      <a:pt x="25" y="59"/>
                    </a:lnTo>
                    <a:lnTo>
                      <a:pt x="25" y="57"/>
                    </a:lnTo>
                    <a:lnTo>
                      <a:pt x="20" y="59"/>
                    </a:lnTo>
                    <a:lnTo>
                      <a:pt x="13" y="61"/>
                    </a:lnTo>
                    <a:lnTo>
                      <a:pt x="8" y="59"/>
                    </a:lnTo>
                    <a:lnTo>
                      <a:pt x="1" y="57"/>
                    </a:lnTo>
                    <a:lnTo>
                      <a:pt x="1" y="59"/>
                    </a:lnTo>
                    <a:lnTo>
                      <a:pt x="1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8" name="Freeform 541"/>
              <p:cNvSpPr>
                <a:spLocks noEditPoints="1"/>
              </p:cNvSpPr>
              <p:nvPr/>
            </p:nvSpPr>
            <p:spPr bwMode="auto">
              <a:xfrm>
                <a:off x="2267" y="2612"/>
                <a:ext cx="24" cy="60"/>
              </a:xfrm>
              <a:custGeom>
                <a:avLst/>
                <a:gdLst>
                  <a:gd name="T0" fmla="*/ 24 w 24"/>
                  <a:gd name="T1" fmla="*/ 4 h 60"/>
                  <a:gd name="T2" fmla="*/ 19 w 24"/>
                  <a:gd name="T3" fmla="*/ 2 h 60"/>
                  <a:gd name="T4" fmla="*/ 12 w 24"/>
                  <a:gd name="T5" fmla="*/ 0 h 60"/>
                  <a:gd name="T6" fmla="*/ 5 w 24"/>
                  <a:gd name="T7" fmla="*/ 2 h 60"/>
                  <a:gd name="T8" fmla="*/ 0 w 24"/>
                  <a:gd name="T9" fmla="*/ 4 h 60"/>
                  <a:gd name="T10" fmla="*/ 0 w 24"/>
                  <a:gd name="T11" fmla="*/ 5 h 60"/>
                  <a:gd name="T12" fmla="*/ 0 w 24"/>
                  <a:gd name="T13" fmla="*/ 7 h 60"/>
                  <a:gd name="T14" fmla="*/ 7 w 24"/>
                  <a:gd name="T15" fmla="*/ 5 h 60"/>
                  <a:gd name="T16" fmla="*/ 12 w 24"/>
                  <a:gd name="T17" fmla="*/ 4 h 60"/>
                  <a:gd name="T18" fmla="*/ 19 w 24"/>
                  <a:gd name="T19" fmla="*/ 5 h 60"/>
                  <a:gd name="T20" fmla="*/ 24 w 24"/>
                  <a:gd name="T21" fmla="*/ 7 h 60"/>
                  <a:gd name="T22" fmla="*/ 24 w 24"/>
                  <a:gd name="T23" fmla="*/ 5 h 60"/>
                  <a:gd name="T24" fmla="*/ 24 w 24"/>
                  <a:gd name="T25" fmla="*/ 4 h 60"/>
                  <a:gd name="T26" fmla="*/ 0 w 24"/>
                  <a:gd name="T27" fmla="*/ 57 h 60"/>
                  <a:gd name="T28" fmla="*/ 5 w 24"/>
                  <a:gd name="T29" fmla="*/ 59 h 60"/>
                  <a:gd name="T30" fmla="*/ 12 w 24"/>
                  <a:gd name="T31" fmla="*/ 60 h 60"/>
                  <a:gd name="T32" fmla="*/ 19 w 24"/>
                  <a:gd name="T33" fmla="*/ 59 h 60"/>
                  <a:gd name="T34" fmla="*/ 24 w 24"/>
                  <a:gd name="T35" fmla="*/ 57 h 60"/>
                  <a:gd name="T36" fmla="*/ 24 w 24"/>
                  <a:gd name="T37" fmla="*/ 55 h 60"/>
                  <a:gd name="T38" fmla="*/ 23 w 24"/>
                  <a:gd name="T39" fmla="*/ 54 h 60"/>
                  <a:gd name="T40" fmla="*/ 18 w 24"/>
                  <a:gd name="T41" fmla="*/ 55 h 60"/>
                  <a:gd name="T42" fmla="*/ 12 w 24"/>
                  <a:gd name="T43" fmla="*/ 57 h 60"/>
                  <a:gd name="T44" fmla="*/ 7 w 24"/>
                  <a:gd name="T45" fmla="*/ 55 h 60"/>
                  <a:gd name="T46" fmla="*/ 2 w 24"/>
                  <a:gd name="T47" fmla="*/ 54 h 60"/>
                  <a:gd name="T48" fmla="*/ 0 w 24"/>
                  <a:gd name="T49" fmla="*/ 55 h 60"/>
                  <a:gd name="T50" fmla="*/ 0 w 24"/>
                  <a:gd name="T51" fmla="*/ 5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60"/>
                  <a:gd name="T80" fmla="*/ 24 w 24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60">
                    <a:moveTo>
                      <a:pt x="24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4"/>
                    </a:lnTo>
                    <a:close/>
                    <a:moveTo>
                      <a:pt x="0" y="57"/>
                    </a:moveTo>
                    <a:lnTo>
                      <a:pt x="5" y="59"/>
                    </a:lnTo>
                    <a:lnTo>
                      <a:pt x="12" y="60"/>
                    </a:lnTo>
                    <a:lnTo>
                      <a:pt x="19" y="59"/>
                    </a:lnTo>
                    <a:lnTo>
                      <a:pt x="24" y="57"/>
                    </a:lnTo>
                    <a:lnTo>
                      <a:pt x="24" y="55"/>
                    </a:lnTo>
                    <a:lnTo>
                      <a:pt x="23" y="54"/>
                    </a:lnTo>
                    <a:lnTo>
                      <a:pt x="18" y="55"/>
                    </a:lnTo>
                    <a:lnTo>
                      <a:pt x="12" y="57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0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9" name="Freeform 542"/>
              <p:cNvSpPr>
                <a:spLocks noEditPoints="1"/>
              </p:cNvSpPr>
              <p:nvPr/>
            </p:nvSpPr>
            <p:spPr bwMode="auto">
              <a:xfrm>
                <a:off x="2267" y="2614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9 w 24"/>
                  <a:gd name="T3" fmla="*/ 2 h 57"/>
                  <a:gd name="T4" fmla="*/ 12 w 24"/>
                  <a:gd name="T5" fmla="*/ 0 h 57"/>
                  <a:gd name="T6" fmla="*/ 5 w 24"/>
                  <a:gd name="T7" fmla="*/ 2 h 57"/>
                  <a:gd name="T8" fmla="*/ 0 w 24"/>
                  <a:gd name="T9" fmla="*/ 3 h 57"/>
                  <a:gd name="T10" fmla="*/ 0 w 24"/>
                  <a:gd name="T11" fmla="*/ 5 h 57"/>
                  <a:gd name="T12" fmla="*/ 2 w 24"/>
                  <a:gd name="T13" fmla="*/ 7 h 57"/>
                  <a:gd name="T14" fmla="*/ 7 w 24"/>
                  <a:gd name="T15" fmla="*/ 5 h 57"/>
                  <a:gd name="T16" fmla="*/ 12 w 24"/>
                  <a:gd name="T17" fmla="*/ 3 h 57"/>
                  <a:gd name="T18" fmla="*/ 18 w 24"/>
                  <a:gd name="T19" fmla="*/ 5 h 57"/>
                  <a:gd name="T20" fmla="*/ 23 w 24"/>
                  <a:gd name="T21" fmla="*/ 7 h 57"/>
                  <a:gd name="T22" fmla="*/ 24 w 24"/>
                  <a:gd name="T23" fmla="*/ 5 h 57"/>
                  <a:gd name="T24" fmla="*/ 24 w 24"/>
                  <a:gd name="T25" fmla="*/ 3 h 57"/>
                  <a:gd name="T26" fmla="*/ 0 w 24"/>
                  <a:gd name="T27" fmla="*/ 53 h 57"/>
                  <a:gd name="T28" fmla="*/ 7 w 24"/>
                  <a:gd name="T29" fmla="*/ 55 h 57"/>
                  <a:gd name="T30" fmla="*/ 12 w 24"/>
                  <a:gd name="T31" fmla="*/ 57 h 57"/>
                  <a:gd name="T32" fmla="*/ 19 w 24"/>
                  <a:gd name="T33" fmla="*/ 55 h 57"/>
                  <a:gd name="T34" fmla="*/ 24 w 24"/>
                  <a:gd name="T35" fmla="*/ 53 h 57"/>
                  <a:gd name="T36" fmla="*/ 23 w 24"/>
                  <a:gd name="T37" fmla="*/ 52 h 57"/>
                  <a:gd name="T38" fmla="*/ 23 w 24"/>
                  <a:gd name="T39" fmla="*/ 50 h 57"/>
                  <a:gd name="T40" fmla="*/ 18 w 24"/>
                  <a:gd name="T41" fmla="*/ 52 h 57"/>
                  <a:gd name="T42" fmla="*/ 12 w 24"/>
                  <a:gd name="T43" fmla="*/ 53 h 57"/>
                  <a:gd name="T44" fmla="*/ 7 w 24"/>
                  <a:gd name="T45" fmla="*/ 52 h 57"/>
                  <a:gd name="T46" fmla="*/ 2 w 24"/>
                  <a:gd name="T47" fmla="*/ 50 h 57"/>
                  <a:gd name="T48" fmla="*/ 2 w 24"/>
                  <a:gd name="T49" fmla="*/ 52 h 57"/>
                  <a:gd name="T50" fmla="*/ 0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8" y="5"/>
                    </a:lnTo>
                    <a:lnTo>
                      <a:pt x="23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7" y="55"/>
                    </a:lnTo>
                    <a:lnTo>
                      <a:pt x="12" y="57"/>
                    </a:lnTo>
                    <a:lnTo>
                      <a:pt x="19" y="55"/>
                    </a:lnTo>
                    <a:lnTo>
                      <a:pt x="24" y="53"/>
                    </a:lnTo>
                    <a:lnTo>
                      <a:pt x="23" y="52"/>
                    </a:lnTo>
                    <a:lnTo>
                      <a:pt x="23" y="50"/>
                    </a:lnTo>
                    <a:lnTo>
                      <a:pt x="18" y="52"/>
                    </a:lnTo>
                    <a:lnTo>
                      <a:pt x="12" y="53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0" name="Freeform 543"/>
              <p:cNvSpPr>
                <a:spLocks noEditPoints="1"/>
              </p:cNvSpPr>
              <p:nvPr/>
            </p:nvSpPr>
            <p:spPr bwMode="auto">
              <a:xfrm>
                <a:off x="2267" y="2616"/>
                <a:ext cx="24" cy="53"/>
              </a:xfrm>
              <a:custGeom>
                <a:avLst/>
                <a:gdLst>
                  <a:gd name="T0" fmla="*/ 24 w 24"/>
                  <a:gd name="T1" fmla="*/ 3 h 53"/>
                  <a:gd name="T2" fmla="*/ 19 w 24"/>
                  <a:gd name="T3" fmla="*/ 1 h 53"/>
                  <a:gd name="T4" fmla="*/ 12 w 24"/>
                  <a:gd name="T5" fmla="*/ 0 h 53"/>
                  <a:gd name="T6" fmla="*/ 7 w 24"/>
                  <a:gd name="T7" fmla="*/ 1 h 53"/>
                  <a:gd name="T8" fmla="*/ 0 w 24"/>
                  <a:gd name="T9" fmla="*/ 3 h 53"/>
                  <a:gd name="T10" fmla="*/ 2 w 24"/>
                  <a:gd name="T11" fmla="*/ 5 h 53"/>
                  <a:gd name="T12" fmla="*/ 2 w 24"/>
                  <a:gd name="T13" fmla="*/ 6 h 53"/>
                  <a:gd name="T14" fmla="*/ 7 w 24"/>
                  <a:gd name="T15" fmla="*/ 5 h 53"/>
                  <a:gd name="T16" fmla="*/ 12 w 24"/>
                  <a:gd name="T17" fmla="*/ 3 h 53"/>
                  <a:gd name="T18" fmla="*/ 18 w 24"/>
                  <a:gd name="T19" fmla="*/ 5 h 53"/>
                  <a:gd name="T20" fmla="*/ 23 w 24"/>
                  <a:gd name="T21" fmla="*/ 6 h 53"/>
                  <a:gd name="T22" fmla="*/ 23 w 24"/>
                  <a:gd name="T23" fmla="*/ 5 h 53"/>
                  <a:gd name="T24" fmla="*/ 24 w 24"/>
                  <a:gd name="T25" fmla="*/ 3 h 53"/>
                  <a:gd name="T26" fmla="*/ 2 w 24"/>
                  <a:gd name="T27" fmla="*/ 50 h 53"/>
                  <a:gd name="T28" fmla="*/ 7 w 24"/>
                  <a:gd name="T29" fmla="*/ 51 h 53"/>
                  <a:gd name="T30" fmla="*/ 12 w 24"/>
                  <a:gd name="T31" fmla="*/ 53 h 53"/>
                  <a:gd name="T32" fmla="*/ 18 w 24"/>
                  <a:gd name="T33" fmla="*/ 51 h 53"/>
                  <a:gd name="T34" fmla="*/ 23 w 24"/>
                  <a:gd name="T35" fmla="*/ 50 h 53"/>
                  <a:gd name="T36" fmla="*/ 23 w 24"/>
                  <a:gd name="T37" fmla="*/ 48 h 53"/>
                  <a:gd name="T38" fmla="*/ 23 w 24"/>
                  <a:gd name="T39" fmla="*/ 46 h 53"/>
                  <a:gd name="T40" fmla="*/ 18 w 24"/>
                  <a:gd name="T41" fmla="*/ 48 h 53"/>
                  <a:gd name="T42" fmla="*/ 12 w 24"/>
                  <a:gd name="T43" fmla="*/ 50 h 53"/>
                  <a:gd name="T44" fmla="*/ 7 w 24"/>
                  <a:gd name="T45" fmla="*/ 48 h 53"/>
                  <a:gd name="T46" fmla="*/ 2 w 24"/>
                  <a:gd name="T47" fmla="*/ 46 h 53"/>
                  <a:gd name="T48" fmla="*/ 2 w 24"/>
                  <a:gd name="T49" fmla="*/ 48 h 53"/>
                  <a:gd name="T50" fmla="*/ 2 w 24"/>
                  <a:gd name="T51" fmla="*/ 50 h 5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3"/>
                  <a:gd name="T80" fmla="*/ 24 w 24"/>
                  <a:gd name="T81" fmla="*/ 53 h 5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3">
                    <a:moveTo>
                      <a:pt x="24" y="3"/>
                    </a:moveTo>
                    <a:lnTo>
                      <a:pt x="19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8" y="5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3"/>
                    </a:lnTo>
                    <a:close/>
                    <a:moveTo>
                      <a:pt x="2" y="50"/>
                    </a:moveTo>
                    <a:lnTo>
                      <a:pt x="7" y="51"/>
                    </a:lnTo>
                    <a:lnTo>
                      <a:pt x="12" y="53"/>
                    </a:lnTo>
                    <a:lnTo>
                      <a:pt x="18" y="51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18" y="48"/>
                    </a:lnTo>
                    <a:lnTo>
                      <a:pt x="12" y="50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1" name="Freeform 544"/>
              <p:cNvSpPr>
                <a:spLocks noEditPoints="1"/>
              </p:cNvSpPr>
              <p:nvPr/>
            </p:nvSpPr>
            <p:spPr bwMode="auto">
              <a:xfrm>
                <a:off x="2269" y="2617"/>
                <a:ext cx="21" cy="50"/>
              </a:xfrm>
              <a:custGeom>
                <a:avLst/>
                <a:gdLst>
                  <a:gd name="T0" fmla="*/ 21 w 21"/>
                  <a:gd name="T1" fmla="*/ 4 h 50"/>
                  <a:gd name="T2" fmla="*/ 16 w 21"/>
                  <a:gd name="T3" fmla="*/ 2 h 50"/>
                  <a:gd name="T4" fmla="*/ 10 w 21"/>
                  <a:gd name="T5" fmla="*/ 0 h 50"/>
                  <a:gd name="T6" fmla="*/ 5 w 21"/>
                  <a:gd name="T7" fmla="*/ 2 h 50"/>
                  <a:gd name="T8" fmla="*/ 0 w 21"/>
                  <a:gd name="T9" fmla="*/ 4 h 50"/>
                  <a:gd name="T10" fmla="*/ 0 w 21"/>
                  <a:gd name="T11" fmla="*/ 5 h 50"/>
                  <a:gd name="T12" fmla="*/ 0 w 21"/>
                  <a:gd name="T13" fmla="*/ 7 h 50"/>
                  <a:gd name="T14" fmla="*/ 5 w 21"/>
                  <a:gd name="T15" fmla="*/ 5 h 50"/>
                  <a:gd name="T16" fmla="*/ 10 w 21"/>
                  <a:gd name="T17" fmla="*/ 4 h 50"/>
                  <a:gd name="T18" fmla="*/ 16 w 21"/>
                  <a:gd name="T19" fmla="*/ 5 h 50"/>
                  <a:gd name="T20" fmla="*/ 21 w 21"/>
                  <a:gd name="T21" fmla="*/ 7 h 50"/>
                  <a:gd name="T22" fmla="*/ 21 w 21"/>
                  <a:gd name="T23" fmla="*/ 5 h 50"/>
                  <a:gd name="T24" fmla="*/ 21 w 21"/>
                  <a:gd name="T25" fmla="*/ 4 h 50"/>
                  <a:gd name="T26" fmla="*/ 0 w 21"/>
                  <a:gd name="T27" fmla="*/ 47 h 50"/>
                  <a:gd name="T28" fmla="*/ 5 w 21"/>
                  <a:gd name="T29" fmla="*/ 49 h 50"/>
                  <a:gd name="T30" fmla="*/ 10 w 21"/>
                  <a:gd name="T31" fmla="*/ 50 h 50"/>
                  <a:gd name="T32" fmla="*/ 16 w 21"/>
                  <a:gd name="T33" fmla="*/ 49 h 50"/>
                  <a:gd name="T34" fmla="*/ 21 w 21"/>
                  <a:gd name="T35" fmla="*/ 47 h 50"/>
                  <a:gd name="T36" fmla="*/ 21 w 21"/>
                  <a:gd name="T37" fmla="*/ 45 h 50"/>
                  <a:gd name="T38" fmla="*/ 21 w 21"/>
                  <a:gd name="T39" fmla="*/ 43 h 50"/>
                  <a:gd name="T40" fmla="*/ 16 w 21"/>
                  <a:gd name="T41" fmla="*/ 45 h 50"/>
                  <a:gd name="T42" fmla="*/ 10 w 21"/>
                  <a:gd name="T43" fmla="*/ 47 h 50"/>
                  <a:gd name="T44" fmla="*/ 5 w 21"/>
                  <a:gd name="T45" fmla="*/ 45 h 50"/>
                  <a:gd name="T46" fmla="*/ 2 w 21"/>
                  <a:gd name="T47" fmla="*/ 43 h 50"/>
                  <a:gd name="T48" fmla="*/ 0 w 21"/>
                  <a:gd name="T49" fmla="*/ 45 h 50"/>
                  <a:gd name="T50" fmla="*/ 0 w 21"/>
                  <a:gd name="T51" fmla="*/ 47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50"/>
                  <a:gd name="T80" fmla="*/ 21 w 21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50">
                    <a:moveTo>
                      <a:pt x="21" y="4"/>
                    </a:moveTo>
                    <a:lnTo>
                      <a:pt x="16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50"/>
                    </a:lnTo>
                    <a:lnTo>
                      <a:pt x="16" y="49"/>
                    </a:lnTo>
                    <a:lnTo>
                      <a:pt x="21" y="47"/>
                    </a:lnTo>
                    <a:lnTo>
                      <a:pt x="21" y="45"/>
                    </a:lnTo>
                    <a:lnTo>
                      <a:pt x="21" y="43"/>
                    </a:lnTo>
                    <a:lnTo>
                      <a:pt x="16" y="45"/>
                    </a:lnTo>
                    <a:lnTo>
                      <a:pt x="10" y="47"/>
                    </a:lnTo>
                    <a:lnTo>
                      <a:pt x="5" y="45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2" name="Freeform 545"/>
              <p:cNvSpPr>
                <a:spLocks noEditPoints="1"/>
              </p:cNvSpPr>
              <p:nvPr/>
            </p:nvSpPr>
            <p:spPr bwMode="auto">
              <a:xfrm>
                <a:off x="2269" y="2619"/>
                <a:ext cx="21" cy="47"/>
              </a:xfrm>
              <a:custGeom>
                <a:avLst/>
                <a:gdLst>
                  <a:gd name="T0" fmla="*/ 21 w 21"/>
                  <a:gd name="T1" fmla="*/ 3 h 47"/>
                  <a:gd name="T2" fmla="*/ 16 w 21"/>
                  <a:gd name="T3" fmla="*/ 2 h 47"/>
                  <a:gd name="T4" fmla="*/ 10 w 21"/>
                  <a:gd name="T5" fmla="*/ 0 h 47"/>
                  <a:gd name="T6" fmla="*/ 5 w 21"/>
                  <a:gd name="T7" fmla="*/ 2 h 47"/>
                  <a:gd name="T8" fmla="*/ 0 w 21"/>
                  <a:gd name="T9" fmla="*/ 3 h 47"/>
                  <a:gd name="T10" fmla="*/ 0 w 21"/>
                  <a:gd name="T11" fmla="*/ 5 h 47"/>
                  <a:gd name="T12" fmla="*/ 2 w 21"/>
                  <a:gd name="T13" fmla="*/ 7 h 47"/>
                  <a:gd name="T14" fmla="*/ 5 w 21"/>
                  <a:gd name="T15" fmla="*/ 5 h 47"/>
                  <a:gd name="T16" fmla="*/ 10 w 21"/>
                  <a:gd name="T17" fmla="*/ 3 h 47"/>
                  <a:gd name="T18" fmla="*/ 16 w 21"/>
                  <a:gd name="T19" fmla="*/ 5 h 47"/>
                  <a:gd name="T20" fmla="*/ 21 w 21"/>
                  <a:gd name="T21" fmla="*/ 7 h 47"/>
                  <a:gd name="T22" fmla="*/ 21 w 21"/>
                  <a:gd name="T23" fmla="*/ 5 h 47"/>
                  <a:gd name="T24" fmla="*/ 21 w 21"/>
                  <a:gd name="T25" fmla="*/ 3 h 47"/>
                  <a:gd name="T26" fmla="*/ 0 w 21"/>
                  <a:gd name="T27" fmla="*/ 43 h 47"/>
                  <a:gd name="T28" fmla="*/ 5 w 21"/>
                  <a:gd name="T29" fmla="*/ 45 h 47"/>
                  <a:gd name="T30" fmla="*/ 10 w 21"/>
                  <a:gd name="T31" fmla="*/ 47 h 47"/>
                  <a:gd name="T32" fmla="*/ 16 w 21"/>
                  <a:gd name="T33" fmla="*/ 45 h 47"/>
                  <a:gd name="T34" fmla="*/ 21 w 21"/>
                  <a:gd name="T35" fmla="*/ 43 h 47"/>
                  <a:gd name="T36" fmla="*/ 21 w 21"/>
                  <a:gd name="T37" fmla="*/ 41 h 47"/>
                  <a:gd name="T38" fmla="*/ 19 w 21"/>
                  <a:gd name="T39" fmla="*/ 40 h 47"/>
                  <a:gd name="T40" fmla="*/ 16 w 21"/>
                  <a:gd name="T41" fmla="*/ 41 h 47"/>
                  <a:gd name="T42" fmla="*/ 10 w 21"/>
                  <a:gd name="T43" fmla="*/ 43 h 47"/>
                  <a:gd name="T44" fmla="*/ 5 w 21"/>
                  <a:gd name="T45" fmla="*/ 41 h 47"/>
                  <a:gd name="T46" fmla="*/ 2 w 21"/>
                  <a:gd name="T47" fmla="*/ 40 h 47"/>
                  <a:gd name="T48" fmla="*/ 2 w 21"/>
                  <a:gd name="T49" fmla="*/ 41 h 47"/>
                  <a:gd name="T50" fmla="*/ 0 w 21"/>
                  <a:gd name="T51" fmla="*/ 43 h 4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7"/>
                  <a:gd name="T80" fmla="*/ 21 w 21"/>
                  <a:gd name="T81" fmla="*/ 47 h 4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7">
                    <a:moveTo>
                      <a:pt x="21" y="3"/>
                    </a:moveTo>
                    <a:lnTo>
                      <a:pt x="16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7"/>
                    </a:lnTo>
                    <a:lnTo>
                      <a:pt x="16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19" y="40"/>
                    </a:lnTo>
                    <a:lnTo>
                      <a:pt x="16" y="41"/>
                    </a:lnTo>
                    <a:lnTo>
                      <a:pt x="10" y="43"/>
                    </a:lnTo>
                    <a:lnTo>
                      <a:pt x="5" y="41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3" name="Freeform 546"/>
              <p:cNvSpPr>
                <a:spLocks noEditPoints="1"/>
              </p:cNvSpPr>
              <p:nvPr/>
            </p:nvSpPr>
            <p:spPr bwMode="auto">
              <a:xfrm>
                <a:off x="2269" y="2621"/>
                <a:ext cx="21" cy="43"/>
              </a:xfrm>
              <a:custGeom>
                <a:avLst/>
                <a:gdLst>
                  <a:gd name="T0" fmla="*/ 21 w 21"/>
                  <a:gd name="T1" fmla="*/ 3 h 43"/>
                  <a:gd name="T2" fmla="*/ 16 w 21"/>
                  <a:gd name="T3" fmla="*/ 1 h 43"/>
                  <a:gd name="T4" fmla="*/ 10 w 21"/>
                  <a:gd name="T5" fmla="*/ 0 h 43"/>
                  <a:gd name="T6" fmla="*/ 5 w 21"/>
                  <a:gd name="T7" fmla="*/ 1 h 43"/>
                  <a:gd name="T8" fmla="*/ 0 w 21"/>
                  <a:gd name="T9" fmla="*/ 3 h 43"/>
                  <a:gd name="T10" fmla="*/ 2 w 21"/>
                  <a:gd name="T11" fmla="*/ 5 h 43"/>
                  <a:gd name="T12" fmla="*/ 2 w 21"/>
                  <a:gd name="T13" fmla="*/ 7 h 43"/>
                  <a:gd name="T14" fmla="*/ 5 w 21"/>
                  <a:gd name="T15" fmla="*/ 5 h 43"/>
                  <a:gd name="T16" fmla="*/ 10 w 21"/>
                  <a:gd name="T17" fmla="*/ 3 h 43"/>
                  <a:gd name="T18" fmla="*/ 16 w 21"/>
                  <a:gd name="T19" fmla="*/ 5 h 43"/>
                  <a:gd name="T20" fmla="*/ 19 w 21"/>
                  <a:gd name="T21" fmla="*/ 7 h 43"/>
                  <a:gd name="T22" fmla="*/ 21 w 21"/>
                  <a:gd name="T23" fmla="*/ 5 h 43"/>
                  <a:gd name="T24" fmla="*/ 21 w 21"/>
                  <a:gd name="T25" fmla="*/ 3 h 43"/>
                  <a:gd name="T26" fmla="*/ 2 w 21"/>
                  <a:gd name="T27" fmla="*/ 39 h 43"/>
                  <a:gd name="T28" fmla="*/ 5 w 21"/>
                  <a:gd name="T29" fmla="*/ 41 h 43"/>
                  <a:gd name="T30" fmla="*/ 10 w 21"/>
                  <a:gd name="T31" fmla="*/ 43 h 43"/>
                  <a:gd name="T32" fmla="*/ 16 w 21"/>
                  <a:gd name="T33" fmla="*/ 41 h 43"/>
                  <a:gd name="T34" fmla="*/ 21 w 21"/>
                  <a:gd name="T35" fmla="*/ 39 h 43"/>
                  <a:gd name="T36" fmla="*/ 19 w 21"/>
                  <a:gd name="T37" fmla="*/ 38 h 43"/>
                  <a:gd name="T38" fmla="*/ 19 w 21"/>
                  <a:gd name="T39" fmla="*/ 36 h 43"/>
                  <a:gd name="T40" fmla="*/ 16 w 21"/>
                  <a:gd name="T41" fmla="*/ 38 h 43"/>
                  <a:gd name="T42" fmla="*/ 10 w 21"/>
                  <a:gd name="T43" fmla="*/ 39 h 43"/>
                  <a:gd name="T44" fmla="*/ 5 w 21"/>
                  <a:gd name="T45" fmla="*/ 38 h 43"/>
                  <a:gd name="T46" fmla="*/ 2 w 21"/>
                  <a:gd name="T47" fmla="*/ 36 h 43"/>
                  <a:gd name="T48" fmla="*/ 2 w 21"/>
                  <a:gd name="T49" fmla="*/ 38 h 43"/>
                  <a:gd name="T50" fmla="*/ 2 w 21"/>
                  <a:gd name="T51" fmla="*/ 39 h 4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3"/>
                  <a:gd name="T80" fmla="*/ 21 w 21"/>
                  <a:gd name="T81" fmla="*/ 43 h 4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3">
                    <a:moveTo>
                      <a:pt x="21" y="3"/>
                    </a:moveTo>
                    <a:lnTo>
                      <a:pt x="16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2" y="39"/>
                    </a:moveTo>
                    <a:lnTo>
                      <a:pt x="5" y="41"/>
                    </a:lnTo>
                    <a:lnTo>
                      <a:pt x="10" y="43"/>
                    </a:lnTo>
                    <a:lnTo>
                      <a:pt x="16" y="41"/>
                    </a:lnTo>
                    <a:lnTo>
                      <a:pt x="21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6" y="38"/>
                    </a:lnTo>
                    <a:lnTo>
                      <a:pt x="10" y="39"/>
                    </a:lnTo>
                    <a:lnTo>
                      <a:pt x="5" y="38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4" name="Freeform 547"/>
              <p:cNvSpPr>
                <a:spLocks noEditPoints="1"/>
              </p:cNvSpPr>
              <p:nvPr/>
            </p:nvSpPr>
            <p:spPr bwMode="auto">
              <a:xfrm>
                <a:off x="2271" y="2622"/>
                <a:ext cx="19" cy="40"/>
              </a:xfrm>
              <a:custGeom>
                <a:avLst/>
                <a:gdLst>
                  <a:gd name="T0" fmla="*/ 19 w 19"/>
                  <a:gd name="T1" fmla="*/ 4 h 40"/>
                  <a:gd name="T2" fmla="*/ 14 w 19"/>
                  <a:gd name="T3" fmla="*/ 2 h 40"/>
                  <a:gd name="T4" fmla="*/ 8 w 19"/>
                  <a:gd name="T5" fmla="*/ 0 h 40"/>
                  <a:gd name="T6" fmla="*/ 3 w 19"/>
                  <a:gd name="T7" fmla="*/ 2 h 40"/>
                  <a:gd name="T8" fmla="*/ 0 w 19"/>
                  <a:gd name="T9" fmla="*/ 4 h 40"/>
                  <a:gd name="T10" fmla="*/ 0 w 19"/>
                  <a:gd name="T11" fmla="*/ 6 h 40"/>
                  <a:gd name="T12" fmla="*/ 0 w 19"/>
                  <a:gd name="T13" fmla="*/ 7 h 40"/>
                  <a:gd name="T14" fmla="*/ 3 w 19"/>
                  <a:gd name="T15" fmla="*/ 6 h 40"/>
                  <a:gd name="T16" fmla="*/ 8 w 19"/>
                  <a:gd name="T17" fmla="*/ 6 h 40"/>
                  <a:gd name="T18" fmla="*/ 14 w 19"/>
                  <a:gd name="T19" fmla="*/ 6 h 40"/>
                  <a:gd name="T20" fmla="*/ 17 w 19"/>
                  <a:gd name="T21" fmla="*/ 7 h 40"/>
                  <a:gd name="T22" fmla="*/ 17 w 19"/>
                  <a:gd name="T23" fmla="*/ 6 h 40"/>
                  <a:gd name="T24" fmla="*/ 19 w 19"/>
                  <a:gd name="T25" fmla="*/ 4 h 40"/>
                  <a:gd name="T26" fmla="*/ 0 w 19"/>
                  <a:gd name="T27" fmla="*/ 37 h 40"/>
                  <a:gd name="T28" fmla="*/ 3 w 19"/>
                  <a:gd name="T29" fmla="*/ 38 h 40"/>
                  <a:gd name="T30" fmla="*/ 8 w 19"/>
                  <a:gd name="T31" fmla="*/ 40 h 40"/>
                  <a:gd name="T32" fmla="*/ 14 w 19"/>
                  <a:gd name="T33" fmla="*/ 38 h 40"/>
                  <a:gd name="T34" fmla="*/ 17 w 19"/>
                  <a:gd name="T35" fmla="*/ 37 h 40"/>
                  <a:gd name="T36" fmla="*/ 17 w 19"/>
                  <a:gd name="T37" fmla="*/ 35 h 40"/>
                  <a:gd name="T38" fmla="*/ 17 w 19"/>
                  <a:gd name="T39" fmla="*/ 33 h 40"/>
                  <a:gd name="T40" fmla="*/ 14 w 19"/>
                  <a:gd name="T41" fmla="*/ 35 h 40"/>
                  <a:gd name="T42" fmla="*/ 8 w 19"/>
                  <a:gd name="T43" fmla="*/ 37 h 40"/>
                  <a:gd name="T44" fmla="*/ 5 w 19"/>
                  <a:gd name="T45" fmla="*/ 35 h 40"/>
                  <a:gd name="T46" fmla="*/ 0 w 19"/>
                  <a:gd name="T47" fmla="*/ 33 h 40"/>
                  <a:gd name="T48" fmla="*/ 0 w 19"/>
                  <a:gd name="T49" fmla="*/ 35 h 40"/>
                  <a:gd name="T50" fmla="*/ 0 w 19"/>
                  <a:gd name="T51" fmla="*/ 37 h 4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0"/>
                  <a:gd name="T80" fmla="*/ 19 w 19"/>
                  <a:gd name="T81" fmla="*/ 40 h 4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0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6"/>
                    </a:lnTo>
                    <a:lnTo>
                      <a:pt x="14" y="6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9" y="4"/>
                    </a:lnTo>
                    <a:close/>
                    <a:moveTo>
                      <a:pt x="0" y="37"/>
                    </a:moveTo>
                    <a:lnTo>
                      <a:pt x="3" y="38"/>
                    </a:lnTo>
                    <a:lnTo>
                      <a:pt x="8" y="40"/>
                    </a:lnTo>
                    <a:lnTo>
                      <a:pt x="14" y="38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4" y="35"/>
                    </a:lnTo>
                    <a:lnTo>
                      <a:pt x="8" y="37"/>
                    </a:lnTo>
                    <a:lnTo>
                      <a:pt x="5" y="35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5" name="Freeform 548"/>
              <p:cNvSpPr>
                <a:spLocks noEditPoints="1"/>
              </p:cNvSpPr>
              <p:nvPr/>
            </p:nvSpPr>
            <p:spPr bwMode="auto">
              <a:xfrm>
                <a:off x="2271" y="2624"/>
                <a:ext cx="17" cy="36"/>
              </a:xfrm>
              <a:custGeom>
                <a:avLst/>
                <a:gdLst>
                  <a:gd name="T0" fmla="*/ 17 w 17"/>
                  <a:gd name="T1" fmla="*/ 4 h 36"/>
                  <a:gd name="T2" fmla="*/ 14 w 17"/>
                  <a:gd name="T3" fmla="*/ 2 h 36"/>
                  <a:gd name="T4" fmla="*/ 8 w 17"/>
                  <a:gd name="T5" fmla="*/ 0 h 36"/>
                  <a:gd name="T6" fmla="*/ 3 w 17"/>
                  <a:gd name="T7" fmla="*/ 2 h 36"/>
                  <a:gd name="T8" fmla="*/ 0 w 17"/>
                  <a:gd name="T9" fmla="*/ 4 h 36"/>
                  <a:gd name="T10" fmla="*/ 0 w 17"/>
                  <a:gd name="T11" fmla="*/ 5 h 36"/>
                  <a:gd name="T12" fmla="*/ 0 w 17"/>
                  <a:gd name="T13" fmla="*/ 7 h 36"/>
                  <a:gd name="T14" fmla="*/ 5 w 17"/>
                  <a:gd name="T15" fmla="*/ 5 h 36"/>
                  <a:gd name="T16" fmla="*/ 8 w 17"/>
                  <a:gd name="T17" fmla="*/ 5 h 36"/>
                  <a:gd name="T18" fmla="*/ 14 w 17"/>
                  <a:gd name="T19" fmla="*/ 5 h 36"/>
                  <a:gd name="T20" fmla="*/ 17 w 17"/>
                  <a:gd name="T21" fmla="*/ 7 h 36"/>
                  <a:gd name="T22" fmla="*/ 17 w 17"/>
                  <a:gd name="T23" fmla="*/ 5 h 36"/>
                  <a:gd name="T24" fmla="*/ 17 w 17"/>
                  <a:gd name="T25" fmla="*/ 4 h 36"/>
                  <a:gd name="T26" fmla="*/ 0 w 17"/>
                  <a:gd name="T27" fmla="*/ 33 h 36"/>
                  <a:gd name="T28" fmla="*/ 3 w 17"/>
                  <a:gd name="T29" fmla="*/ 35 h 36"/>
                  <a:gd name="T30" fmla="*/ 8 w 17"/>
                  <a:gd name="T31" fmla="*/ 36 h 36"/>
                  <a:gd name="T32" fmla="*/ 14 w 17"/>
                  <a:gd name="T33" fmla="*/ 35 h 36"/>
                  <a:gd name="T34" fmla="*/ 17 w 17"/>
                  <a:gd name="T35" fmla="*/ 33 h 36"/>
                  <a:gd name="T36" fmla="*/ 17 w 17"/>
                  <a:gd name="T37" fmla="*/ 31 h 36"/>
                  <a:gd name="T38" fmla="*/ 17 w 17"/>
                  <a:gd name="T39" fmla="*/ 29 h 36"/>
                  <a:gd name="T40" fmla="*/ 14 w 17"/>
                  <a:gd name="T41" fmla="*/ 31 h 36"/>
                  <a:gd name="T42" fmla="*/ 8 w 17"/>
                  <a:gd name="T43" fmla="*/ 33 h 36"/>
                  <a:gd name="T44" fmla="*/ 5 w 17"/>
                  <a:gd name="T45" fmla="*/ 31 h 36"/>
                  <a:gd name="T46" fmla="*/ 0 w 17"/>
                  <a:gd name="T47" fmla="*/ 29 h 36"/>
                  <a:gd name="T48" fmla="*/ 0 w 17"/>
                  <a:gd name="T49" fmla="*/ 31 h 36"/>
                  <a:gd name="T50" fmla="*/ 0 w 17"/>
                  <a:gd name="T51" fmla="*/ 33 h 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6"/>
                  <a:gd name="T80" fmla="*/ 17 w 17"/>
                  <a:gd name="T81" fmla="*/ 36 h 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6">
                    <a:moveTo>
                      <a:pt x="17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close/>
                    <a:moveTo>
                      <a:pt x="0" y="33"/>
                    </a:moveTo>
                    <a:lnTo>
                      <a:pt x="3" y="35"/>
                    </a:lnTo>
                    <a:lnTo>
                      <a:pt x="8" y="36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4" y="31"/>
                    </a:lnTo>
                    <a:lnTo>
                      <a:pt x="8" y="33"/>
                    </a:lnTo>
                    <a:lnTo>
                      <a:pt x="5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6" name="Freeform 549"/>
              <p:cNvSpPr>
                <a:spLocks noEditPoints="1"/>
              </p:cNvSpPr>
              <p:nvPr/>
            </p:nvSpPr>
            <p:spPr bwMode="auto">
              <a:xfrm>
                <a:off x="2271" y="2628"/>
                <a:ext cx="17" cy="31"/>
              </a:xfrm>
              <a:custGeom>
                <a:avLst/>
                <a:gdLst>
                  <a:gd name="T0" fmla="*/ 17 w 17"/>
                  <a:gd name="T1" fmla="*/ 1 h 31"/>
                  <a:gd name="T2" fmla="*/ 14 w 17"/>
                  <a:gd name="T3" fmla="*/ 0 h 31"/>
                  <a:gd name="T4" fmla="*/ 8 w 17"/>
                  <a:gd name="T5" fmla="*/ 0 h 31"/>
                  <a:gd name="T6" fmla="*/ 3 w 17"/>
                  <a:gd name="T7" fmla="*/ 0 h 31"/>
                  <a:gd name="T8" fmla="*/ 0 w 17"/>
                  <a:gd name="T9" fmla="*/ 1 h 31"/>
                  <a:gd name="T10" fmla="*/ 0 w 17"/>
                  <a:gd name="T11" fmla="*/ 3 h 31"/>
                  <a:gd name="T12" fmla="*/ 0 w 17"/>
                  <a:gd name="T13" fmla="*/ 5 h 31"/>
                  <a:gd name="T14" fmla="*/ 5 w 17"/>
                  <a:gd name="T15" fmla="*/ 3 h 31"/>
                  <a:gd name="T16" fmla="*/ 8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1 h 31"/>
                  <a:gd name="T26" fmla="*/ 0 w 17"/>
                  <a:gd name="T27" fmla="*/ 27 h 31"/>
                  <a:gd name="T28" fmla="*/ 5 w 17"/>
                  <a:gd name="T29" fmla="*/ 29 h 31"/>
                  <a:gd name="T30" fmla="*/ 8 w 17"/>
                  <a:gd name="T31" fmla="*/ 31 h 31"/>
                  <a:gd name="T32" fmla="*/ 14 w 17"/>
                  <a:gd name="T33" fmla="*/ 29 h 31"/>
                  <a:gd name="T34" fmla="*/ 17 w 17"/>
                  <a:gd name="T35" fmla="*/ 27 h 31"/>
                  <a:gd name="T36" fmla="*/ 17 w 17"/>
                  <a:gd name="T37" fmla="*/ 25 h 31"/>
                  <a:gd name="T38" fmla="*/ 17 w 17"/>
                  <a:gd name="T39" fmla="*/ 24 h 31"/>
                  <a:gd name="T40" fmla="*/ 12 w 17"/>
                  <a:gd name="T41" fmla="*/ 25 h 31"/>
                  <a:gd name="T42" fmla="*/ 8 w 17"/>
                  <a:gd name="T43" fmla="*/ 27 h 31"/>
                  <a:gd name="T44" fmla="*/ 5 w 17"/>
                  <a:gd name="T45" fmla="*/ 25 h 31"/>
                  <a:gd name="T46" fmla="*/ 1 w 17"/>
                  <a:gd name="T47" fmla="*/ 24 h 31"/>
                  <a:gd name="T48" fmla="*/ 0 w 17"/>
                  <a:gd name="T49" fmla="*/ 25 h 31"/>
                  <a:gd name="T50" fmla="*/ 0 w 17"/>
                  <a:gd name="T51" fmla="*/ 27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1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27"/>
                    </a:moveTo>
                    <a:lnTo>
                      <a:pt x="5" y="29"/>
                    </a:lnTo>
                    <a:lnTo>
                      <a:pt x="8" y="31"/>
                    </a:lnTo>
                    <a:lnTo>
                      <a:pt x="14" y="29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7" y="24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5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7" name="Freeform 550"/>
              <p:cNvSpPr>
                <a:spLocks noEditPoints="1"/>
              </p:cNvSpPr>
              <p:nvPr/>
            </p:nvSpPr>
            <p:spPr bwMode="auto">
              <a:xfrm>
                <a:off x="2271" y="2629"/>
                <a:ext cx="17" cy="28"/>
              </a:xfrm>
              <a:custGeom>
                <a:avLst/>
                <a:gdLst>
                  <a:gd name="T0" fmla="*/ 17 w 17"/>
                  <a:gd name="T1" fmla="*/ 2 h 28"/>
                  <a:gd name="T2" fmla="*/ 14 w 17"/>
                  <a:gd name="T3" fmla="*/ 0 h 28"/>
                  <a:gd name="T4" fmla="*/ 8 w 17"/>
                  <a:gd name="T5" fmla="*/ 0 h 28"/>
                  <a:gd name="T6" fmla="*/ 5 w 17"/>
                  <a:gd name="T7" fmla="*/ 0 h 28"/>
                  <a:gd name="T8" fmla="*/ 0 w 17"/>
                  <a:gd name="T9" fmla="*/ 2 h 28"/>
                  <a:gd name="T10" fmla="*/ 0 w 17"/>
                  <a:gd name="T11" fmla="*/ 4 h 28"/>
                  <a:gd name="T12" fmla="*/ 1 w 17"/>
                  <a:gd name="T13" fmla="*/ 5 h 28"/>
                  <a:gd name="T14" fmla="*/ 5 w 17"/>
                  <a:gd name="T15" fmla="*/ 4 h 28"/>
                  <a:gd name="T16" fmla="*/ 8 w 17"/>
                  <a:gd name="T17" fmla="*/ 4 h 28"/>
                  <a:gd name="T18" fmla="*/ 14 w 17"/>
                  <a:gd name="T19" fmla="*/ 4 h 28"/>
                  <a:gd name="T20" fmla="*/ 17 w 17"/>
                  <a:gd name="T21" fmla="*/ 5 h 28"/>
                  <a:gd name="T22" fmla="*/ 17 w 17"/>
                  <a:gd name="T23" fmla="*/ 4 h 28"/>
                  <a:gd name="T24" fmla="*/ 17 w 17"/>
                  <a:gd name="T25" fmla="*/ 2 h 28"/>
                  <a:gd name="T26" fmla="*/ 0 w 17"/>
                  <a:gd name="T27" fmla="*/ 24 h 28"/>
                  <a:gd name="T28" fmla="*/ 5 w 17"/>
                  <a:gd name="T29" fmla="*/ 26 h 28"/>
                  <a:gd name="T30" fmla="*/ 8 w 17"/>
                  <a:gd name="T31" fmla="*/ 28 h 28"/>
                  <a:gd name="T32" fmla="*/ 14 w 17"/>
                  <a:gd name="T33" fmla="*/ 26 h 28"/>
                  <a:gd name="T34" fmla="*/ 17 w 17"/>
                  <a:gd name="T35" fmla="*/ 24 h 28"/>
                  <a:gd name="T36" fmla="*/ 17 w 17"/>
                  <a:gd name="T37" fmla="*/ 23 h 28"/>
                  <a:gd name="T38" fmla="*/ 15 w 17"/>
                  <a:gd name="T39" fmla="*/ 21 h 28"/>
                  <a:gd name="T40" fmla="*/ 12 w 17"/>
                  <a:gd name="T41" fmla="*/ 23 h 28"/>
                  <a:gd name="T42" fmla="*/ 8 w 17"/>
                  <a:gd name="T43" fmla="*/ 24 h 28"/>
                  <a:gd name="T44" fmla="*/ 5 w 17"/>
                  <a:gd name="T45" fmla="*/ 23 h 28"/>
                  <a:gd name="T46" fmla="*/ 1 w 17"/>
                  <a:gd name="T47" fmla="*/ 21 h 28"/>
                  <a:gd name="T48" fmla="*/ 1 w 17"/>
                  <a:gd name="T49" fmla="*/ 23 h 28"/>
                  <a:gd name="T50" fmla="*/ 0 w 17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2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24"/>
                    </a:moveTo>
                    <a:lnTo>
                      <a:pt x="5" y="26"/>
                    </a:lnTo>
                    <a:lnTo>
                      <a:pt x="8" y="28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17" y="23"/>
                    </a:lnTo>
                    <a:lnTo>
                      <a:pt x="15" y="21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5" y="23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8" name="Freeform 551"/>
              <p:cNvSpPr>
                <a:spLocks noEditPoints="1"/>
              </p:cNvSpPr>
              <p:nvPr/>
            </p:nvSpPr>
            <p:spPr bwMode="auto">
              <a:xfrm>
                <a:off x="2271" y="2631"/>
                <a:ext cx="17" cy="24"/>
              </a:xfrm>
              <a:custGeom>
                <a:avLst/>
                <a:gdLst>
                  <a:gd name="T0" fmla="*/ 17 w 17"/>
                  <a:gd name="T1" fmla="*/ 2 h 24"/>
                  <a:gd name="T2" fmla="*/ 14 w 17"/>
                  <a:gd name="T3" fmla="*/ 0 h 24"/>
                  <a:gd name="T4" fmla="*/ 8 w 17"/>
                  <a:gd name="T5" fmla="*/ 0 h 24"/>
                  <a:gd name="T6" fmla="*/ 5 w 17"/>
                  <a:gd name="T7" fmla="*/ 0 h 24"/>
                  <a:gd name="T8" fmla="*/ 0 w 17"/>
                  <a:gd name="T9" fmla="*/ 2 h 24"/>
                  <a:gd name="T10" fmla="*/ 1 w 17"/>
                  <a:gd name="T11" fmla="*/ 5 h 24"/>
                  <a:gd name="T12" fmla="*/ 1 w 17"/>
                  <a:gd name="T13" fmla="*/ 7 h 24"/>
                  <a:gd name="T14" fmla="*/ 5 w 17"/>
                  <a:gd name="T15" fmla="*/ 3 h 24"/>
                  <a:gd name="T16" fmla="*/ 8 w 17"/>
                  <a:gd name="T17" fmla="*/ 3 h 24"/>
                  <a:gd name="T18" fmla="*/ 14 w 17"/>
                  <a:gd name="T19" fmla="*/ 3 h 24"/>
                  <a:gd name="T20" fmla="*/ 15 w 17"/>
                  <a:gd name="T21" fmla="*/ 7 h 24"/>
                  <a:gd name="T22" fmla="*/ 17 w 17"/>
                  <a:gd name="T23" fmla="*/ 5 h 24"/>
                  <a:gd name="T24" fmla="*/ 17 w 17"/>
                  <a:gd name="T25" fmla="*/ 2 h 24"/>
                  <a:gd name="T26" fmla="*/ 1 w 17"/>
                  <a:gd name="T27" fmla="*/ 21 h 24"/>
                  <a:gd name="T28" fmla="*/ 5 w 17"/>
                  <a:gd name="T29" fmla="*/ 22 h 24"/>
                  <a:gd name="T30" fmla="*/ 8 w 17"/>
                  <a:gd name="T31" fmla="*/ 24 h 24"/>
                  <a:gd name="T32" fmla="*/ 12 w 17"/>
                  <a:gd name="T33" fmla="*/ 22 h 24"/>
                  <a:gd name="T34" fmla="*/ 17 w 17"/>
                  <a:gd name="T35" fmla="*/ 21 h 24"/>
                  <a:gd name="T36" fmla="*/ 15 w 17"/>
                  <a:gd name="T37" fmla="*/ 19 h 24"/>
                  <a:gd name="T38" fmla="*/ 15 w 17"/>
                  <a:gd name="T39" fmla="*/ 16 h 24"/>
                  <a:gd name="T40" fmla="*/ 14 w 17"/>
                  <a:gd name="T41" fmla="*/ 19 h 24"/>
                  <a:gd name="T42" fmla="*/ 8 w 17"/>
                  <a:gd name="T43" fmla="*/ 21 h 24"/>
                  <a:gd name="T44" fmla="*/ 5 w 17"/>
                  <a:gd name="T45" fmla="*/ 19 h 24"/>
                  <a:gd name="T46" fmla="*/ 1 w 17"/>
                  <a:gd name="T47" fmla="*/ 16 h 24"/>
                  <a:gd name="T48" fmla="*/ 1 w 17"/>
                  <a:gd name="T49" fmla="*/ 19 h 24"/>
                  <a:gd name="T50" fmla="*/ 1 w 17"/>
                  <a:gd name="T51" fmla="*/ 21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4"/>
                  <a:gd name="T80" fmla="*/ 17 w 17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4">
                    <a:moveTo>
                      <a:pt x="17" y="2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5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1" y="21"/>
                    </a:moveTo>
                    <a:lnTo>
                      <a:pt x="5" y="22"/>
                    </a:lnTo>
                    <a:lnTo>
                      <a:pt x="8" y="24"/>
                    </a:lnTo>
                    <a:lnTo>
                      <a:pt x="12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4" y="19"/>
                    </a:lnTo>
                    <a:lnTo>
                      <a:pt x="8" y="21"/>
                    </a:lnTo>
                    <a:lnTo>
                      <a:pt x="5" y="19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9" name="Freeform 552"/>
              <p:cNvSpPr>
                <a:spLocks noEditPoints="1"/>
              </p:cNvSpPr>
              <p:nvPr/>
            </p:nvSpPr>
            <p:spPr bwMode="auto">
              <a:xfrm>
                <a:off x="2272" y="2633"/>
                <a:ext cx="16" cy="20"/>
              </a:xfrm>
              <a:custGeom>
                <a:avLst/>
                <a:gdLst>
                  <a:gd name="T0" fmla="*/ 16 w 16"/>
                  <a:gd name="T1" fmla="*/ 1 h 20"/>
                  <a:gd name="T2" fmla="*/ 13 w 16"/>
                  <a:gd name="T3" fmla="*/ 0 h 20"/>
                  <a:gd name="T4" fmla="*/ 7 w 16"/>
                  <a:gd name="T5" fmla="*/ 0 h 20"/>
                  <a:gd name="T6" fmla="*/ 4 w 16"/>
                  <a:gd name="T7" fmla="*/ 0 h 20"/>
                  <a:gd name="T8" fmla="*/ 0 w 16"/>
                  <a:gd name="T9" fmla="*/ 1 h 20"/>
                  <a:gd name="T10" fmla="*/ 0 w 16"/>
                  <a:gd name="T11" fmla="*/ 10 h 20"/>
                  <a:gd name="T12" fmla="*/ 0 w 16"/>
                  <a:gd name="T13" fmla="*/ 17 h 20"/>
                  <a:gd name="T14" fmla="*/ 4 w 16"/>
                  <a:gd name="T15" fmla="*/ 19 h 20"/>
                  <a:gd name="T16" fmla="*/ 7 w 16"/>
                  <a:gd name="T17" fmla="*/ 20 h 20"/>
                  <a:gd name="T18" fmla="*/ 11 w 16"/>
                  <a:gd name="T19" fmla="*/ 19 h 20"/>
                  <a:gd name="T20" fmla="*/ 14 w 16"/>
                  <a:gd name="T21" fmla="*/ 17 h 20"/>
                  <a:gd name="T22" fmla="*/ 14 w 16"/>
                  <a:gd name="T23" fmla="*/ 10 h 20"/>
                  <a:gd name="T24" fmla="*/ 16 w 16"/>
                  <a:gd name="T25" fmla="*/ 1 h 20"/>
                  <a:gd name="T26" fmla="*/ 14 w 16"/>
                  <a:gd name="T27" fmla="*/ 10 h 20"/>
                  <a:gd name="T28" fmla="*/ 14 w 16"/>
                  <a:gd name="T29" fmla="*/ 12 h 20"/>
                  <a:gd name="T30" fmla="*/ 13 w 16"/>
                  <a:gd name="T31" fmla="*/ 14 h 20"/>
                  <a:gd name="T32" fmla="*/ 11 w 16"/>
                  <a:gd name="T33" fmla="*/ 15 h 20"/>
                  <a:gd name="T34" fmla="*/ 7 w 16"/>
                  <a:gd name="T35" fmla="*/ 17 h 20"/>
                  <a:gd name="T36" fmla="*/ 6 w 16"/>
                  <a:gd name="T37" fmla="*/ 15 h 20"/>
                  <a:gd name="T38" fmla="*/ 2 w 16"/>
                  <a:gd name="T39" fmla="*/ 14 h 20"/>
                  <a:gd name="T40" fmla="*/ 0 w 16"/>
                  <a:gd name="T41" fmla="*/ 12 h 20"/>
                  <a:gd name="T42" fmla="*/ 0 w 16"/>
                  <a:gd name="T43" fmla="*/ 10 h 20"/>
                  <a:gd name="T44" fmla="*/ 0 w 16"/>
                  <a:gd name="T45" fmla="*/ 7 h 20"/>
                  <a:gd name="T46" fmla="*/ 2 w 16"/>
                  <a:gd name="T47" fmla="*/ 5 h 20"/>
                  <a:gd name="T48" fmla="*/ 6 w 16"/>
                  <a:gd name="T49" fmla="*/ 3 h 20"/>
                  <a:gd name="T50" fmla="*/ 7 w 16"/>
                  <a:gd name="T51" fmla="*/ 3 h 20"/>
                  <a:gd name="T52" fmla="*/ 11 w 16"/>
                  <a:gd name="T53" fmla="*/ 3 h 20"/>
                  <a:gd name="T54" fmla="*/ 13 w 16"/>
                  <a:gd name="T55" fmla="*/ 5 h 20"/>
                  <a:gd name="T56" fmla="*/ 14 w 16"/>
                  <a:gd name="T57" fmla="*/ 7 h 20"/>
                  <a:gd name="T58" fmla="*/ 14 w 16"/>
                  <a:gd name="T59" fmla="*/ 10 h 2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0"/>
                  <a:gd name="T92" fmla="*/ 16 w 16"/>
                  <a:gd name="T93" fmla="*/ 20 h 2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0">
                    <a:moveTo>
                      <a:pt x="16" y="1"/>
                    </a:moveTo>
                    <a:lnTo>
                      <a:pt x="13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4" y="19"/>
                    </a:lnTo>
                    <a:lnTo>
                      <a:pt x="7" y="20"/>
                    </a:lnTo>
                    <a:lnTo>
                      <a:pt x="11" y="19"/>
                    </a:lnTo>
                    <a:lnTo>
                      <a:pt x="14" y="17"/>
                    </a:lnTo>
                    <a:lnTo>
                      <a:pt x="14" y="10"/>
                    </a:lnTo>
                    <a:lnTo>
                      <a:pt x="16" y="1"/>
                    </a:lnTo>
                    <a:close/>
                    <a:moveTo>
                      <a:pt x="14" y="10"/>
                    </a:moveTo>
                    <a:lnTo>
                      <a:pt x="14" y="12"/>
                    </a:lnTo>
                    <a:lnTo>
                      <a:pt x="13" y="14"/>
                    </a:lnTo>
                    <a:lnTo>
                      <a:pt x="11" y="15"/>
                    </a:lnTo>
                    <a:lnTo>
                      <a:pt x="7" y="17"/>
                    </a:lnTo>
                    <a:lnTo>
                      <a:pt x="6" y="15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0" name="Freeform 553"/>
              <p:cNvSpPr>
                <a:spLocks noEditPoints="1"/>
              </p:cNvSpPr>
              <p:nvPr/>
            </p:nvSpPr>
            <p:spPr bwMode="auto">
              <a:xfrm>
                <a:off x="2272" y="2634"/>
                <a:ext cx="14" cy="18"/>
              </a:xfrm>
              <a:custGeom>
                <a:avLst/>
                <a:gdLst>
                  <a:gd name="T0" fmla="*/ 14 w 14"/>
                  <a:gd name="T1" fmla="*/ 4 h 18"/>
                  <a:gd name="T2" fmla="*/ 13 w 14"/>
                  <a:gd name="T3" fmla="*/ 0 h 18"/>
                  <a:gd name="T4" fmla="*/ 7 w 14"/>
                  <a:gd name="T5" fmla="*/ 0 h 18"/>
                  <a:gd name="T6" fmla="*/ 4 w 14"/>
                  <a:gd name="T7" fmla="*/ 0 h 18"/>
                  <a:gd name="T8" fmla="*/ 0 w 14"/>
                  <a:gd name="T9" fmla="*/ 4 h 18"/>
                  <a:gd name="T10" fmla="*/ 0 w 14"/>
                  <a:gd name="T11" fmla="*/ 9 h 18"/>
                  <a:gd name="T12" fmla="*/ 0 w 14"/>
                  <a:gd name="T13" fmla="*/ 13 h 18"/>
                  <a:gd name="T14" fmla="*/ 4 w 14"/>
                  <a:gd name="T15" fmla="*/ 16 h 18"/>
                  <a:gd name="T16" fmla="*/ 7 w 14"/>
                  <a:gd name="T17" fmla="*/ 18 h 18"/>
                  <a:gd name="T18" fmla="*/ 13 w 14"/>
                  <a:gd name="T19" fmla="*/ 16 h 18"/>
                  <a:gd name="T20" fmla="*/ 14 w 14"/>
                  <a:gd name="T21" fmla="*/ 13 h 18"/>
                  <a:gd name="T22" fmla="*/ 14 w 14"/>
                  <a:gd name="T23" fmla="*/ 9 h 18"/>
                  <a:gd name="T24" fmla="*/ 14 w 14"/>
                  <a:gd name="T25" fmla="*/ 4 h 18"/>
                  <a:gd name="T26" fmla="*/ 13 w 14"/>
                  <a:gd name="T27" fmla="*/ 9 h 18"/>
                  <a:gd name="T28" fmla="*/ 11 w 14"/>
                  <a:gd name="T29" fmla="*/ 13 h 18"/>
                  <a:gd name="T30" fmla="*/ 7 w 14"/>
                  <a:gd name="T31" fmla="*/ 14 h 18"/>
                  <a:gd name="T32" fmla="*/ 4 w 14"/>
                  <a:gd name="T33" fmla="*/ 13 h 18"/>
                  <a:gd name="T34" fmla="*/ 2 w 14"/>
                  <a:gd name="T35" fmla="*/ 9 h 18"/>
                  <a:gd name="T36" fmla="*/ 4 w 14"/>
                  <a:gd name="T37" fmla="*/ 4 h 18"/>
                  <a:gd name="T38" fmla="*/ 7 w 14"/>
                  <a:gd name="T39" fmla="*/ 4 h 18"/>
                  <a:gd name="T40" fmla="*/ 11 w 14"/>
                  <a:gd name="T41" fmla="*/ 4 h 18"/>
                  <a:gd name="T42" fmla="*/ 13 w 14"/>
                  <a:gd name="T43" fmla="*/ 9 h 1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8"/>
                  <a:gd name="T68" fmla="*/ 14 w 14"/>
                  <a:gd name="T69" fmla="*/ 18 h 1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8">
                    <a:moveTo>
                      <a:pt x="14" y="4"/>
                    </a:moveTo>
                    <a:lnTo>
                      <a:pt x="13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3" y="16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3" y="9"/>
                    </a:moveTo>
                    <a:lnTo>
                      <a:pt x="11" y="13"/>
                    </a:lnTo>
                    <a:lnTo>
                      <a:pt x="7" y="14"/>
                    </a:lnTo>
                    <a:lnTo>
                      <a:pt x="4" y="13"/>
                    </a:lnTo>
                    <a:lnTo>
                      <a:pt x="2" y="9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1" name="Freeform 554"/>
              <p:cNvSpPr>
                <a:spLocks noEditPoints="1"/>
              </p:cNvSpPr>
              <p:nvPr/>
            </p:nvSpPr>
            <p:spPr bwMode="auto">
              <a:xfrm>
                <a:off x="2272" y="2636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4 h 14"/>
                  <a:gd name="T4" fmla="*/ 13 w 14"/>
                  <a:gd name="T5" fmla="*/ 2 h 14"/>
                  <a:gd name="T6" fmla="*/ 11 w 14"/>
                  <a:gd name="T7" fmla="*/ 0 h 14"/>
                  <a:gd name="T8" fmla="*/ 7 w 14"/>
                  <a:gd name="T9" fmla="*/ 0 h 14"/>
                  <a:gd name="T10" fmla="*/ 6 w 14"/>
                  <a:gd name="T11" fmla="*/ 0 h 14"/>
                  <a:gd name="T12" fmla="*/ 2 w 14"/>
                  <a:gd name="T13" fmla="*/ 2 h 14"/>
                  <a:gd name="T14" fmla="*/ 0 w 14"/>
                  <a:gd name="T15" fmla="*/ 4 h 14"/>
                  <a:gd name="T16" fmla="*/ 0 w 14"/>
                  <a:gd name="T17" fmla="*/ 7 h 14"/>
                  <a:gd name="T18" fmla="*/ 0 w 14"/>
                  <a:gd name="T19" fmla="*/ 9 h 14"/>
                  <a:gd name="T20" fmla="*/ 2 w 14"/>
                  <a:gd name="T21" fmla="*/ 11 h 14"/>
                  <a:gd name="T22" fmla="*/ 6 w 14"/>
                  <a:gd name="T23" fmla="*/ 12 h 14"/>
                  <a:gd name="T24" fmla="*/ 7 w 14"/>
                  <a:gd name="T25" fmla="*/ 14 h 14"/>
                  <a:gd name="T26" fmla="*/ 11 w 14"/>
                  <a:gd name="T27" fmla="*/ 12 h 14"/>
                  <a:gd name="T28" fmla="*/ 13 w 14"/>
                  <a:gd name="T29" fmla="*/ 11 h 14"/>
                  <a:gd name="T30" fmla="*/ 14 w 14"/>
                  <a:gd name="T31" fmla="*/ 9 h 14"/>
                  <a:gd name="T32" fmla="*/ 14 w 14"/>
                  <a:gd name="T33" fmla="*/ 7 h 14"/>
                  <a:gd name="T34" fmla="*/ 11 w 14"/>
                  <a:gd name="T35" fmla="*/ 7 h 14"/>
                  <a:gd name="T36" fmla="*/ 11 w 14"/>
                  <a:gd name="T37" fmla="*/ 9 h 14"/>
                  <a:gd name="T38" fmla="*/ 7 w 14"/>
                  <a:gd name="T39" fmla="*/ 11 h 14"/>
                  <a:gd name="T40" fmla="*/ 6 w 14"/>
                  <a:gd name="T41" fmla="*/ 9 h 14"/>
                  <a:gd name="T42" fmla="*/ 4 w 14"/>
                  <a:gd name="T43" fmla="*/ 7 h 14"/>
                  <a:gd name="T44" fmla="*/ 6 w 14"/>
                  <a:gd name="T45" fmla="*/ 4 h 14"/>
                  <a:gd name="T46" fmla="*/ 7 w 14"/>
                  <a:gd name="T47" fmla="*/ 4 h 14"/>
                  <a:gd name="T48" fmla="*/ 11 w 14"/>
                  <a:gd name="T49" fmla="*/ 4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4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11" y="12"/>
                    </a:lnTo>
                    <a:lnTo>
                      <a:pt x="13" y="11"/>
                    </a:lnTo>
                    <a:lnTo>
                      <a:pt x="14" y="9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11" y="9"/>
                    </a:lnTo>
                    <a:lnTo>
                      <a:pt x="7" y="11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2" name="Freeform 555"/>
              <p:cNvSpPr>
                <a:spLocks/>
              </p:cNvSpPr>
              <p:nvPr/>
            </p:nvSpPr>
            <p:spPr bwMode="auto">
              <a:xfrm>
                <a:off x="2274" y="2638"/>
                <a:ext cx="11" cy="10"/>
              </a:xfrm>
              <a:custGeom>
                <a:avLst/>
                <a:gdLst>
                  <a:gd name="T0" fmla="*/ 11 w 11"/>
                  <a:gd name="T1" fmla="*/ 5 h 10"/>
                  <a:gd name="T2" fmla="*/ 9 w 11"/>
                  <a:gd name="T3" fmla="*/ 0 h 10"/>
                  <a:gd name="T4" fmla="*/ 5 w 11"/>
                  <a:gd name="T5" fmla="*/ 0 h 10"/>
                  <a:gd name="T6" fmla="*/ 2 w 11"/>
                  <a:gd name="T7" fmla="*/ 0 h 10"/>
                  <a:gd name="T8" fmla="*/ 0 w 11"/>
                  <a:gd name="T9" fmla="*/ 5 h 10"/>
                  <a:gd name="T10" fmla="*/ 2 w 11"/>
                  <a:gd name="T11" fmla="*/ 9 h 10"/>
                  <a:gd name="T12" fmla="*/ 5 w 11"/>
                  <a:gd name="T13" fmla="*/ 10 h 10"/>
                  <a:gd name="T14" fmla="*/ 9 w 11"/>
                  <a:gd name="T15" fmla="*/ 9 h 10"/>
                  <a:gd name="T16" fmla="*/ 11 w 11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3" name="Freeform 556"/>
              <p:cNvSpPr>
                <a:spLocks/>
              </p:cNvSpPr>
              <p:nvPr/>
            </p:nvSpPr>
            <p:spPr bwMode="auto">
              <a:xfrm>
                <a:off x="2276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3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4" name="Freeform 557"/>
              <p:cNvSpPr>
                <a:spLocks/>
              </p:cNvSpPr>
              <p:nvPr/>
            </p:nvSpPr>
            <p:spPr bwMode="auto">
              <a:xfrm>
                <a:off x="2278" y="2641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2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5" name="Freeform 558"/>
              <p:cNvSpPr>
                <a:spLocks/>
              </p:cNvSpPr>
              <p:nvPr/>
            </p:nvSpPr>
            <p:spPr bwMode="auto">
              <a:xfrm>
                <a:off x="2257" y="2597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1 h 93"/>
                  <a:gd name="T6" fmla="*/ 12 w 46"/>
                  <a:gd name="T7" fmla="*/ 70 h 93"/>
                  <a:gd name="T8" fmla="*/ 14 w 46"/>
                  <a:gd name="T9" fmla="*/ 58 h 93"/>
                  <a:gd name="T10" fmla="*/ 15 w 46"/>
                  <a:gd name="T11" fmla="*/ 46 h 93"/>
                  <a:gd name="T12" fmla="*/ 14 w 46"/>
                  <a:gd name="T13" fmla="*/ 34 h 93"/>
                  <a:gd name="T14" fmla="*/ 12 w 46"/>
                  <a:gd name="T15" fmla="*/ 22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8 w 46"/>
                  <a:gd name="T23" fmla="*/ 12 h 93"/>
                  <a:gd name="T24" fmla="*/ 34 w 46"/>
                  <a:gd name="T25" fmla="*/ 22 h 93"/>
                  <a:gd name="T26" fmla="*/ 31 w 46"/>
                  <a:gd name="T27" fmla="*/ 34 h 93"/>
                  <a:gd name="T28" fmla="*/ 29 w 46"/>
                  <a:gd name="T29" fmla="*/ 46 h 93"/>
                  <a:gd name="T30" fmla="*/ 31 w 46"/>
                  <a:gd name="T31" fmla="*/ 58 h 93"/>
                  <a:gd name="T32" fmla="*/ 34 w 46"/>
                  <a:gd name="T33" fmla="*/ 70 h 93"/>
                  <a:gd name="T34" fmla="*/ 38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0"/>
                    </a:lnTo>
                    <a:lnTo>
                      <a:pt x="14" y="58"/>
                    </a:lnTo>
                    <a:lnTo>
                      <a:pt x="15" y="46"/>
                    </a:lnTo>
                    <a:lnTo>
                      <a:pt x="14" y="34"/>
                    </a:lnTo>
                    <a:lnTo>
                      <a:pt x="12" y="22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8" y="12"/>
                    </a:lnTo>
                    <a:lnTo>
                      <a:pt x="34" y="22"/>
                    </a:lnTo>
                    <a:lnTo>
                      <a:pt x="31" y="34"/>
                    </a:lnTo>
                    <a:lnTo>
                      <a:pt x="29" y="46"/>
                    </a:lnTo>
                    <a:lnTo>
                      <a:pt x="31" y="58"/>
                    </a:lnTo>
                    <a:lnTo>
                      <a:pt x="34" y="70"/>
                    </a:lnTo>
                    <a:lnTo>
                      <a:pt x="38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6" name="Freeform 559"/>
              <p:cNvSpPr>
                <a:spLocks noEditPoints="1"/>
              </p:cNvSpPr>
              <p:nvPr/>
            </p:nvSpPr>
            <p:spPr bwMode="auto">
              <a:xfrm>
                <a:off x="3137" y="2598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9 w 10"/>
                  <a:gd name="T9" fmla="*/ 93 h 93"/>
                  <a:gd name="T10" fmla="*/ 5 w 10"/>
                  <a:gd name="T11" fmla="*/ 93 h 93"/>
                  <a:gd name="T12" fmla="*/ 4 w 10"/>
                  <a:gd name="T13" fmla="*/ 93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2 h 93"/>
                  <a:gd name="T32" fmla="*/ 4 w 10"/>
                  <a:gd name="T33" fmla="*/ 0 h 93"/>
                  <a:gd name="T34" fmla="*/ 5 w 10"/>
                  <a:gd name="T35" fmla="*/ 0 h 93"/>
                  <a:gd name="T36" fmla="*/ 9 w 10"/>
                  <a:gd name="T37" fmla="*/ 0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4" y="93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7" name="Freeform 560"/>
              <p:cNvSpPr>
                <a:spLocks noEditPoints="1"/>
              </p:cNvSpPr>
              <p:nvPr/>
            </p:nvSpPr>
            <p:spPr bwMode="auto">
              <a:xfrm>
                <a:off x="3135" y="2598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1 w 14"/>
                  <a:gd name="T9" fmla="*/ 92 h 93"/>
                  <a:gd name="T10" fmla="*/ 7 w 14"/>
                  <a:gd name="T11" fmla="*/ 92 h 93"/>
                  <a:gd name="T12" fmla="*/ 4 w 14"/>
                  <a:gd name="T13" fmla="*/ 92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4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4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1" y="92"/>
                    </a:lnTo>
                    <a:lnTo>
                      <a:pt x="7" y="92"/>
                    </a:lnTo>
                    <a:lnTo>
                      <a:pt x="4" y="92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4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8" name="Freeform 561"/>
              <p:cNvSpPr>
                <a:spLocks noEditPoints="1"/>
              </p:cNvSpPr>
              <p:nvPr/>
            </p:nvSpPr>
            <p:spPr bwMode="auto">
              <a:xfrm>
                <a:off x="3134" y="2598"/>
                <a:ext cx="17" cy="93"/>
              </a:xfrm>
              <a:custGeom>
                <a:avLst/>
                <a:gdLst>
                  <a:gd name="T0" fmla="*/ 13 w 17"/>
                  <a:gd name="T1" fmla="*/ 2 h 93"/>
                  <a:gd name="T2" fmla="*/ 12 w 17"/>
                  <a:gd name="T3" fmla="*/ 0 h 93"/>
                  <a:gd name="T4" fmla="*/ 8 w 17"/>
                  <a:gd name="T5" fmla="*/ 0 h 93"/>
                  <a:gd name="T6" fmla="*/ 7 w 17"/>
                  <a:gd name="T7" fmla="*/ 0 h 93"/>
                  <a:gd name="T8" fmla="*/ 3 w 17"/>
                  <a:gd name="T9" fmla="*/ 2 h 93"/>
                  <a:gd name="T10" fmla="*/ 1 w 17"/>
                  <a:gd name="T11" fmla="*/ 4 h 93"/>
                  <a:gd name="T12" fmla="*/ 1 w 17"/>
                  <a:gd name="T13" fmla="*/ 5 h 93"/>
                  <a:gd name="T14" fmla="*/ 5 w 17"/>
                  <a:gd name="T15" fmla="*/ 4 h 93"/>
                  <a:gd name="T16" fmla="*/ 8 w 17"/>
                  <a:gd name="T17" fmla="*/ 4 h 93"/>
                  <a:gd name="T18" fmla="*/ 12 w 17"/>
                  <a:gd name="T19" fmla="*/ 4 h 93"/>
                  <a:gd name="T20" fmla="*/ 17 w 17"/>
                  <a:gd name="T21" fmla="*/ 5 h 93"/>
                  <a:gd name="T22" fmla="*/ 15 w 17"/>
                  <a:gd name="T23" fmla="*/ 4 h 93"/>
                  <a:gd name="T24" fmla="*/ 13 w 17"/>
                  <a:gd name="T25" fmla="*/ 2 h 93"/>
                  <a:gd name="T26" fmla="*/ 3 w 17"/>
                  <a:gd name="T27" fmla="*/ 92 h 93"/>
                  <a:gd name="T28" fmla="*/ 7 w 17"/>
                  <a:gd name="T29" fmla="*/ 93 h 93"/>
                  <a:gd name="T30" fmla="*/ 8 w 17"/>
                  <a:gd name="T31" fmla="*/ 93 h 93"/>
                  <a:gd name="T32" fmla="*/ 12 w 17"/>
                  <a:gd name="T33" fmla="*/ 93 h 93"/>
                  <a:gd name="T34" fmla="*/ 13 w 17"/>
                  <a:gd name="T35" fmla="*/ 92 h 93"/>
                  <a:gd name="T36" fmla="*/ 15 w 17"/>
                  <a:gd name="T37" fmla="*/ 90 h 93"/>
                  <a:gd name="T38" fmla="*/ 17 w 17"/>
                  <a:gd name="T39" fmla="*/ 88 h 93"/>
                  <a:gd name="T40" fmla="*/ 12 w 17"/>
                  <a:gd name="T41" fmla="*/ 90 h 93"/>
                  <a:gd name="T42" fmla="*/ 8 w 17"/>
                  <a:gd name="T43" fmla="*/ 90 h 93"/>
                  <a:gd name="T44" fmla="*/ 5 w 17"/>
                  <a:gd name="T45" fmla="*/ 90 h 93"/>
                  <a:gd name="T46" fmla="*/ 0 w 17"/>
                  <a:gd name="T47" fmla="*/ 88 h 93"/>
                  <a:gd name="T48" fmla="*/ 1 w 17"/>
                  <a:gd name="T49" fmla="*/ 90 h 93"/>
                  <a:gd name="T50" fmla="*/ 3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3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3" y="2"/>
                    </a:lnTo>
                    <a:close/>
                    <a:moveTo>
                      <a:pt x="3" y="92"/>
                    </a:moveTo>
                    <a:lnTo>
                      <a:pt x="7" y="93"/>
                    </a:lnTo>
                    <a:lnTo>
                      <a:pt x="8" y="93"/>
                    </a:lnTo>
                    <a:lnTo>
                      <a:pt x="12" y="93"/>
                    </a:lnTo>
                    <a:lnTo>
                      <a:pt x="13" y="92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5" y="90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9" name="Freeform 562"/>
              <p:cNvSpPr>
                <a:spLocks noEditPoints="1"/>
              </p:cNvSpPr>
              <p:nvPr/>
            </p:nvSpPr>
            <p:spPr bwMode="auto">
              <a:xfrm>
                <a:off x="3134" y="2600"/>
                <a:ext cx="19" cy="90"/>
              </a:xfrm>
              <a:custGeom>
                <a:avLst/>
                <a:gdLst>
                  <a:gd name="T0" fmla="*/ 15 w 19"/>
                  <a:gd name="T1" fmla="*/ 2 h 90"/>
                  <a:gd name="T2" fmla="*/ 12 w 19"/>
                  <a:gd name="T3" fmla="*/ 0 h 90"/>
                  <a:gd name="T4" fmla="*/ 8 w 19"/>
                  <a:gd name="T5" fmla="*/ 0 h 90"/>
                  <a:gd name="T6" fmla="*/ 5 w 19"/>
                  <a:gd name="T7" fmla="*/ 0 h 90"/>
                  <a:gd name="T8" fmla="*/ 1 w 19"/>
                  <a:gd name="T9" fmla="*/ 2 h 90"/>
                  <a:gd name="T10" fmla="*/ 1 w 19"/>
                  <a:gd name="T11" fmla="*/ 3 h 90"/>
                  <a:gd name="T12" fmla="*/ 0 w 19"/>
                  <a:gd name="T13" fmla="*/ 5 h 90"/>
                  <a:gd name="T14" fmla="*/ 3 w 19"/>
                  <a:gd name="T15" fmla="*/ 3 h 90"/>
                  <a:gd name="T16" fmla="*/ 8 w 19"/>
                  <a:gd name="T17" fmla="*/ 3 h 90"/>
                  <a:gd name="T18" fmla="*/ 13 w 19"/>
                  <a:gd name="T19" fmla="*/ 3 h 90"/>
                  <a:gd name="T20" fmla="*/ 17 w 19"/>
                  <a:gd name="T21" fmla="*/ 5 h 90"/>
                  <a:gd name="T22" fmla="*/ 17 w 19"/>
                  <a:gd name="T23" fmla="*/ 3 h 90"/>
                  <a:gd name="T24" fmla="*/ 15 w 19"/>
                  <a:gd name="T25" fmla="*/ 2 h 90"/>
                  <a:gd name="T26" fmla="*/ 1 w 19"/>
                  <a:gd name="T27" fmla="*/ 88 h 90"/>
                  <a:gd name="T28" fmla="*/ 5 w 19"/>
                  <a:gd name="T29" fmla="*/ 90 h 90"/>
                  <a:gd name="T30" fmla="*/ 8 w 19"/>
                  <a:gd name="T31" fmla="*/ 90 h 90"/>
                  <a:gd name="T32" fmla="*/ 12 w 19"/>
                  <a:gd name="T33" fmla="*/ 90 h 90"/>
                  <a:gd name="T34" fmla="*/ 15 w 19"/>
                  <a:gd name="T35" fmla="*/ 88 h 90"/>
                  <a:gd name="T36" fmla="*/ 17 w 19"/>
                  <a:gd name="T37" fmla="*/ 86 h 90"/>
                  <a:gd name="T38" fmla="*/ 19 w 19"/>
                  <a:gd name="T39" fmla="*/ 85 h 90"/>
                  <a:gd name="T40" fmla="*/ 13 w 19"/>
                  <a:gd name="T41" fmla="*/ 86 h 90"/>
                  <a:gd name="T42" fmla="*/ 8 w 19"/>
                  <a:gd name="T43" fmla="*/ 86 h 90"/>
                  <a:gd name="T44" fmla="*/ 3 w 19"/>
                  <a:gd name="T45" fmla="*/ 86 h 90"/>
                  <a:gd name="T46" fmla="*/ 0 w 19"/>
                  <a:gd name="T47" fmla="*/ 85 h 90"/>
                  <a:gd name="T48" fmla="*/ 0 w 19"/>
                  <a:gd name="T49" fmla="*/ 86 h 90"/>
                  <a:gd name="T50" fmla="*/ 1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5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2"/>
                    </a:lnTo>
                    <a:close/>
                    <a:moveTo>
                      <a:pt x="1" y="88"/>
                    </a:moveTo>
                    <a:lnTo>
                      <a:pt x="5" y="90"/>
                    </a:lnTo>
                    <a:lnTo>
                      <a:pt x="8" y="90"/>
                    </a:lnTo>
                    <a:lnTo>
                      <a:pt x="12" y="90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5"/>
                    </a:lnTo>
                    <a:lnTo>
                      <a:pt x="13" y="86"/>
                    </a:lnTo>
                    <a:lnTo>
                      <a:pt x="8" y="86"/>
                    </a:lnTo>
                    <a:lnTo>
                      <a:pt x="3" y="86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0" name="Freeform 563"/>
              <p:cNvSpPr>
                <a:spLocks noEditPoints="1"/>
              </p:cNvSpPr>
              <p:nvPr/>
            </p:nvSpPr>
            <p:spPr bwMode="auto">
              <a:xfrm>
                <a:off x="3132" y="2602"/>
                <a:ext cx="21" cy="86"/>
              </a:xfrm>
              <a:custGeom>
                <a:avLst/>
                <a:gdLst>
                  <a:gd name="T0" fmla="*/ 19 w 21"/>
                  <a:gd name="T1" fmla="*/ 1 h 86"/>
                  <a:gd name="T2" fmla="*/ 14 w 21"/>
                  <a:gd name="T3" fmla="*/ 0 h 86"/>
                  <a:gd name="T4" fmla="*/ 10 w 21"/>
                  <a:gd name="T5" fmla="*/ 0 h 86"/>
                  <a:gd name="T6" fmla="*/ 7 w 21"/>
                  <a:gd name="T7" fmla="*/ 0 h 86"/>
                  <a:gd name="T8" fmla="*/ 3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5 w 21"/>
                  <a:gd name="T15" fmla="*/ 3 h 86"/>
                  <a:gd name="T16" fmla="*/ 10 w 21"/>
                  <a:gd name="T17" fmla="*/ 3 h 86"/>
                  <a:gd name="T18" fmla="*/ 15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9 w 21"/>
                  <a:gd name="T25" fmla="*/ 1 h 86"/>
                  <a:gd name="T26" fmla="*/ 2 w 21"/>
                  <a:gd name="T27" fmla="*/ 84 h 86"/>
                  <a:gd name="T28" fmla="*/ 7 w 21"/>
                  <a:gd name="T29" fmla="*/ 86 h 86"/>
                  <a:gd name="T30" fmla="*/ 10 w 21"/>
                  <a:gd name="T31" fmla="*/ 86 h 86"/>
                  <a:gd name="T32" fmla="*/ 14 w 21"/>
                  <a:gd name="T33" fmla="*/ 86 h 86"/>
                  <a:gd name="T34" fmla="*/ 19 w 21"/>
                  <a:gd name="T35" fmla="*/ 84 h 86"/>
                  <a:gd name="T36" fmla="*/ 21 w 21"/>
                  <a:gd name="T37" fmla="*/ 83 h 86"/>
                  <a:gd name="T38" fmla="*/ 21 w 21"/>
                  <a:gd name="T39" fmla="*/ 81 h 86"/>
                  <a:gd name="T40" fmla="*/ 15 w 21"/>
                  <a:gd name="T41" fmla="*/ 81 h 86"/>
                  <a:gd name="T42" fmla="*/ 10 w 21"/>
                  <a:gd name="T43" fmla="*/ 83 h 86"/>
                  <a:gd name="T44" fmla="*/ 5 w 21"/>
                  <a:gd name="T45" fmla="*/ 81 h 86"/>
                  <a:gd name="T46" fmla="*/ 0 w 21"/>
                  <a:gd name="T47" fmla="*/ 81 h 86"/>
                  <a:gd name="T48" fmla="*/ 2 w 21"/>
                  <a:gd name="T49" fmla="*/ 83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9" y="1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2" y="84"/>
                    </a:moveTo>
                    <a:lnTo>
                      <a:pt x="7" y="86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9" y="84"/>
                    </a:lnTo>
                    <a:lnTo>
                      <a:pt x="21" y="83"/>
                    </a:lnTo>
                    <a:lnTo>
                      <a:pt x="21" y="81"/>
                    </a:lnTo>
                    <a:lnTo>
                      <a:pt x="15" y="81"/>
                    </a:lnTo>
                    <a:lnTo>
                      <a:pt x="10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1" name="Freeform 564"/>
              <p:cNvSpPr>
                <a:spLocks noEditPoints="1"/>
              </p:cNvSpPr>
              <p:nvPr/>
            </p:nvSpPr>
            <p:spPr bwMode="auto">
              <a:xfrm>
                <a:off x="3130" y="2603"/>
                <a:ext cx="24" cy="83"/>
              </a:xfrm>
              <a:custGeom>
                <a:avLst/>
                <a:gdLst>
                  <a:gd name="T0" fmla="*/ 21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4 w 24"/>
                  <a:gd name="T9" fmla="*/ 2 h 83"/>
                  <a:gd name="T10" fmla="*/ 2 w 24"/>
                  <a:gd name="T11" fmla="*/ 4 h 83"/>
                  <a:gd name="T12" fmla="*/ 2 w 24"/>
                  <a:gd name="T13" fmla="*/ 6 h 83"/>
                  <a:gd name="T14" fmla="*/ 7 w 24"/>
                  <a:gd name="T15" fmla="*/ 6 h 83"/>
                  <a:gd name="T16" fmla="*/ 12 w 24"/>
                  <a:gd name="T17" fmla="*/ 4 h 83"/>
                  <a:gd name="T18" fmla="*/ 17 w 24"/>
                  <a:gd name="T19" fmla="*/ 6 h 83"/>
                  <a:gd name="T20" fmla="*/ 24 w 24"/>
                  <a:gd name="T21" fmla="*/ 6 h 83"/>
                  <a:gd name="T22" fmla="*/ 23 w 24"/>
                  <a:gd name="T23" fmla="*/ 4 h 83"/>
                  <a:gd name="T24" fmla="*/ 21 w 24"/>
                  <a:gd name="T25" fmla="*/ 2 h 83"/>
                  <a:gd name="T26" fmla="*/ 4 w 24"/>
                  <a:gd name="T27" fmla="*/ 82 h 83"/>
                  <a:gd name="T28" fmla="*/ 7 w 24"/>
                  <a:gd name="T29" fmla="*/ 83 h 83"/>
                  <a:gd name="T30" fmla="*/ 12 w 24"/>
                  <a:gd name="T31" fmla="*/ 83 h 83"/>
                  <a:gd name="T32" fmla="*/ 17 w 24"/>
                  <a:gd name="T33" fmla="*/ 83 h 83"/>
                  <a:gd name="T34" fmla="*/ 23 w 24"/>
                  <a:gd name="T35" fmla="*/ 82 h 83"/>
                  <a:gd name="T36" fmla="*/ 23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2 w 24"/>
                  <a:gd name="T49" fmla="*/ 80 h 83"/>
                  <a:gd name="T50" fmla="*/ 4 w 24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1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1" y="2"/>
                    </a:lnTo>
                    <a:close/>
                    <a:moveTo>
                      <a:pt x="4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23" y="82"/>
                    </a:lnTo>
                    <a:lnTo>
                      <a:pt x="23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4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2" name="Freeform 565"/>
              <p:cNvSpPr>
                <a:spLocks noEditPoints="1"/>
              </p:cNvSpPr>
              <p:nvPr/>
            </p:nvSpPr>
            <p:spPr bwMode="auto">
              <a:xfrm>
                <a:off x="3130" y="2605"/>
                <a:ext cx="26" cy="80"/>
              </a:xfrm>
              <a:custGeom>
                <a:avLst/>
                <a:gdLst>
                  <a:gd name="T0" fmla="*/ 23 w 26"/>
                  <a:gd name="T1" fmla="*/ 2 h 80"/>
                  <a:gd name="T2" fmla="*/ 17 w 26"/>
                  <a:gd name="T3" fmla="*/ 0 h 80"/>
                  <a:gd name="T4" fmla="*/ 12 w 26"/>
                  <a:gd name="T5" fmla="*/ 0 h 80"/>
                  <a:gd name="T6" fmla="*/ 7 w 26"/>
                  <a:gd name="T7" fmla="*/ 0 h 80"/>
                  <a:gd name="T8" fmla="*/ 2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5 w 26"/>
                  <a:gd name="T15" fmla="*/ 5 h 80"/>
                  <a:gd name="T16" fmla="*/ 12 w 26"/>
                  <a:gd name="T17" fmla="*/ 4 h 80"/>
                  <a:gd name="T18" fmla="*/ 19 w 26"/>
                  <a:gd name="T19" fmla="*/ 5 h 80"/>
                  <a:gd name="T20" fmla="*/ 24 w 26"/>
                  <a:gd name="T21" fmla="*/ 7 h 80"/>
                  <a:gd name="T22" fmla="*/ 24 w 26"/>
                  <a:gd name="T23" fmla="*/ 4 h 80"/>
                  <a:gd name="T24" fmla="*/ 23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2 w 26"/>
                  <a:gd name="T31" fmla="*/ 80 h 80"/>
                  <a:gd name="T32" fmla="*/ 17 w 26"/>
                  <a:gd name="T33" fmla="*/ 78 h 80"/>
                  <a:gd name="T34" fmla="*/ 23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2 w 26"/>
                  <a:gd name="T43" fmla="*/ 76 h 80"/>
                  <a:gd name="T44" fmla="*/ 5 w 26"/>
                  <a:gd name="T45" fmla="*/ 74 h 80"/>
                  <a:gd name="T46" fmla="*/ 0 w 26"/>
                  <a:gd name="T47" fmla="*/ 73 h 80"/>
                  <a:gd name="T48" fmla="*/ 0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3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2" y="80"/>
                    </a:lnTo>
                    <a:lnTo>
                      <a:pt x="17" y="78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3" name="Freeform 566"/>
              <p:cNvSpPr>
                <a:spLocks noEditPoints="1"/>
              </p:cNvSpPr>
              <p:nvPr/>
            </p:nvSpPr>
            <p:spPr bwMode="auto">
              <a:xfrm>
                <a:off x="3128" y="2607"/>
                <a:ext cx="28" cy="76"/>
              </a:xfrm>
              <a:custGeom>
                <a:avLst/>
                <a:gdLst>
                  <a:gd name="T0" fmla="*/ 26 w 28"/>
                  <a:gd name="T1" fmla="*/ 2 h 76"/>
                  <a:gd name="T2" fmla="*/ 19 w 28"/>
                  <a:gd name="T3" fmla="*/ 2 h 76"/>
                  <a:gd name="T4" fmla="*/ 14 w 28"/>
                  <a:gd name="T5" fmla="*/ 0 h 76"/>
                  <a:gd name="T6" fmla="*/ 9 w 28"/>
                  <a:gd name="T7" fmla="*/ 2 h 76"/>
                  <a:gd name="T8" fmla="*/ 4 w 28"/>
                  <a:gd name="T9" fmla="*/ 2 h 76"/>
                  <a:gd name="T10" fmla="*/ 2 w 28"/>
                  <a:gd name="T11" fmla="*/ 5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5 h 76"/>
                  <a:gd name="T24" fmla="*/ 26 w 28"/>
                  <a:gd name="T25" fmla="*/ 2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1 h 76"/>
                  <a:gd name="T38" fmla="*/ 28 w 28"/>
                  <a:gd name="T39" fmla="*/ 69 h 76"/>
                  <a:gd name="T40" fmla="*/ 21 w 28"/>
                  <a:gd name="T41" fmla="*/ 71 h 76"/>
                  <a:gd name="T42" fmla="*/ 14 w 28"/>
                  <a:gd name="T43" fmla="*/ 72 h 76"/>
                  <a:gd name="T44" fmla="*/ 7 w 28"/>
                  <a:gd name="T45" fmla="*/ 71 h 76"/>
                  <a:gd name="T46" fmla="*/ 0 w 28"/>
                  <a:gd name="T47" fmla="*/ 69 h 76"/>
                  <a:gd name="T48" fmla="*/ 2 w 28"/>
                  <a:gd name="T49" fmla="*/ 71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2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6" y="2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4" name="Freeform 567"/>
              <p:cNvSpPr>
                <a:spLocks noEditPoints="1"/>
              </p:cNvSpPr>
              <p:nvPr/>
            </p:nvSpPr>
            <p:spPr bwMode="auto">
              <a:xfrm>
                <a:off x="3127" y="2609"/>
                <a:ext cx="31" cy="72"/>
              </a:xfrm>
              <a:custGeom>
                <a:avLst/>
                <a:gdLst>
                  <a:gd name="T0" fmla="*/ 27 w 31"/>
                  <a:gd name="T1" fmla="*/ 3 h 72"/>
                  <a:gd name="T2" fmla="*/ 22 w 31"/>
                  <a:gd name="T3" fmla="*/ 1 h 72"/>
                  <a:gd name="T4" fmla="*/ 15 w 31"/>
                  <a:gd name="T5" fmla="*/ 0 h 72"/>
                  <a:gd name="T6" fmla="*/ 8 w 31"/>
                  <a:gd name="T7" fmla="*/ 1 h 72"/>
                  <a:gd name="T8" fmla="*/ 3 w 31"/>
                  <a:gd name="T9" fmla="*/ 3 h 72"/>
                  <a:gd name="T10" fmla="*/ 1 w 31"/>
                  <a:gd name="T11" fmla="*/ 5 h 72"/>
                  <a:gd name="T12" fmla="*/ 1 w 31"/>
                  <a:gd name="T13" fmla="*/ 7 h 72"/>
                  <a:gd name="T14" fmla="*/ 8 w 31"/>
                  <a:gd name="T15" fmla="*/ 5 h 72"/>
                  <a:gd name="T16" fmla="*/ 15 w 31"/>
                  <a:gd name="T17" fmla="*/ 3 h 72"/>
                  <a:gd name="T18" fmla="*/ 22 w 31"/>
                  <a:gd name="T19" fmla="*/ 5 h 72"/>
                  <a:gd name="T20" fmla="*/ 29 w 31"/>
                  <a:gd name="T21" fmla="*/ 7 h 72"/>
                  <a:gd name="T22" fmla="*/ 29 w 31"/>
                  <a:gd name="T23" fmla="*/ 5 h 72"/>
                  <a:gd name="T24" fmla="*/ 27 w 31"/>
                  <a:gd name="T25" fmla="*/ 3 h 72"/>
                  <a:gd name="T26" fmla="*/ 3 w 31"/>
                  <a:gd name="T27" fmla="*/ 69 h 72"/>
                  <a:gd name="T28" fmla="*/ 8 w 31"/>
                  <a:gd name="T29" fmla="*/ 70 h 72"/>
                  <a:gd name="T30" fmla="*/ 15 w 31"/>
                  <a:gd name="T31" fmla="*/ 72 h 72"/>
                  <a:gd name="T32" fmla="*/ 22 w 31"/>
                  <a:gd name="T33" fmla="*/ 70 h 72"/>
                  <a:gd name="T34" fmla="*/ 29 w 31"/>
                  <a:gd name="T35" fmla="*/ 69 h 72"/>
                  <a:gd name="T36" fmla="*/ 29 w 31"/>
                  <a:gd name="T37" fmla="*/ 67 h 72"/>
                  <a:gd name="T38" fmla="*/ 31 w 31"/>
                  <a:gd name="T39" fmla="*/ 65 h 72"/>
                  <a:gd name="T40" fmla="*/ 24 w 31"/>
                  <a:gd name="T41" fmla="*/ 67 h 72"/>
                  <a:gd name="T42" fmla="*/ 15 w 31"/>
                  <a:gd name="T43" fmla="*/ 69 h 72"/>
                  <a:gd name="T44" fmla="*/ 8 w 31"/>
                  <a:gd name="T45" fmla="*/ 67 h 72"/>
                  <a:gd name="T46" fmla="*/ 0 w 31"/>
                  <a:gd name="T47" fmla="*/ 65 h 72"/>
                  <a:gd name="T48" fmla="*/ 1 w 31"/>
                  <a:gd name="T49" fmla="*/ 67 h 72"/>
                  <a:gd name="T50" fmla="*/ 3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27" y="3"/>
                    </a:moveTo>
                    <a:lnTo>
                      <a:pt x="22" y="1"/>
                    </a:lnTo>
                    <a:lnTo>
                      <a:pt x="15" y="0"/>
                    </a:lnTo>
                    <a:lnTo>
                      <a:pt x="8" y="1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27" y="3"/>
                    </a:lnTo>
                    <a:close/>
                    <a:moveTo>
                      <a:pt x="3" y="69"/>
                    </a:moveTo>
                    <a:lnTo>
                      <a:pt x="8" y="70"/>
                    </a:lnTo>
                    <a:lnTo>
                      <a:pt x="15" y="72"/>
                    </a:lnTo>
                    <a:lnTo>
                      <a:pt x="22" y="70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31" y="65"/>
                    </a:lnTo>
                    <a:lnTo>
                      <a:pt x="24" y="67"/>
                    </a:lnTo>
                    <a:lnTo>
                      <a:pt x="15" y="69"/>
                    </a:lnTo>
                    <a:lnTo>
                      <a:pt x="8" y="67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5" name="Freeform 568"/>
              <p:cNvSpPr>
                <a:spLocks noEditPoints="1"/>
              </p:cNvSpPr>
              <p:nvPr/>
            </p:nvSpPr>
            <p:spPr bwMode="auto">
              <a:xfrm>
                <a:off x="3127" y="2610"/>
                <a:ext cx="31" cy="69"/>
              </a:xfrm>
              <a:custGeom>
                <a:avLst/>
                <a:gdLst>
                  <a:gd name="T0" fmla="*/ 29 w 31"/>
                  <a:gd name="T1" fmla="*/ 4 h 69"/>
                  <a:gd name="T2" fmla="*/ 22 w 31"/>
                  <a:gd name="T3" fmla="*/ 2 h 69"/>
                  <a:gd name="T4" fmla="*/ 15 w 31"/>
                  <a:gd name="T5" fmla="*/ 0 h 69"/>
                  <a:gd name="T6" fmla="*/ 8 w 31"/>
                  <a:gd name="T7" fmla="*/ 2 h 69"/>
                  <a:gd name="T8" fmla="*/ 1 w 31"/>
                  <a:gd name="T9" fmla="*/ 4 h 69"/>
                  <a:gd name="T10" fmla="*/ 1 w 31"/>
                  <a:gd name="T11" fmla="*/ 6 h 69"/>
                  <a:gd name="T12" fmla="*/ 0 w 31"/>
                  <a:gd name="T13" fmla="*/ 9 h 69"/>
                  <a:gd name="T14" fmla="*/ 7 w 31"/>
                  <a:gd name="T15" fmla="*/ 6 h 69"/>
                  <a:gd name="T16" fmla="*/ 15 w 31"/>
                  <a:gd name="T17" fmla="*/ 4 h 69"/>
                  <a:gd name="T18" fmla="*/ 24 w 31"/>
                  <a:gd name="T19" fmla="*/ 6 h 69"/>
                  <a:gd name="T20" fmla="*/ 31 w 31"/>
                  <a:gd name="T21" fmla="*/ 9 h 69"/>
                  <a:gd name="T22" fmla="*/ 29 w 31"/>
                  <a:gd name="T23" fmla="*/ 6 h 69"/>
                  <a:gd name="T24" fmla="*/ 29 w 31"/>
                  <a:gd name="T25" fmla="*/ 4 h 69"/>
                  <a:gd name="T26" fmla="*/ 1 w 31"/>
                  <a:gd name="T27" fmla="*/ 66 h 69"/>
                  <a:gd name="T28" fmla="*/ 8 w 31"/>
                  <a:gd name="T29" fmla="*/ 68 h 69"/>
                  <a:gd name="T30" fmla="*/ 15 w 31"/>
                  <a:gd name="T31" fmla="*/ 69 h 69"/>
                  <a:gd name="T32" fmla="*/ 22 w 31"/>
                  <a:gd name="T33" fmla="*/ 68 h 69"/>
                  <a:gd name="T34" fmla="*/ 29 w 31"/>
                  <a:gd name="T35" fmla="*/ 66 h 69"/>
                  <a:gd name="T36" fmla="*/ 31 w 31"/>
                  <a:gd name="T37" fmla="*/ 64 h 69"/>
                  <a:gd name="T38" fmla="*/ 31 w 31"/>
                  <a:gd name="T39" fmla="*/ 61 h 69"/>
                  <a:gd name="T40" fmla="*/ 24 w 31"/>
                  <a:gd name="T41" fmla="*/ 64 h 69"/>
                  <a:gd name="T42" fmla="*/ 15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4 h 69"/>
                  <a:gd name="T50" fmla="*/ 1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9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8" y="68"/>
                    </a:lnTo>
                    <a:lnTo>
                      <a:pt x="15" y="69"/>
                    </a:lnTo>
                    <a:lnTo>
                      <a:pt x="22" y="68"/>
                    </a:lnTo>
                    <a:lnTo>
                      <a:pt x="29" y="66"/>
                    </a:lnTo>
                    <a:lnTo>
                      <a:pt x="31" y="64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5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6" name="Freeform 569"/>
              <p:cNvSpPr>
                <a:spLocks noEditPoints="1"/>
              </p:cNvSpPr>
              <p:nvPr/>
            </p:nvSpPr>
            <p:spPr bwMode="auto">
              <a:xfrm>
                <a:off x="3125" y="2612"/>
                <a:ext cx="34" cy="66"/>
              </a:xfrm>
              <a:custGeom>
                <a:avLst/>
                <a:gdLst>
                  <a:gd name="T0" fmla="*/ 31 w 34"/>
                  <a:gd name="T1" fmla="*/ 4 h 66"/>
                  <a:gd name="T2" fmla="*/ 24 w 34"/>
                  <a:gd name="T3" fmla="*/ 2 h 66"/>
                  <a:gd name="T4" fmla="*/ 17 w 34"/>
                  <a:gd name="T5" fmla="*/ 0 h 66"/>
                  <a:gd name="T6" fmla="*/ 10 w 34"/>
                  <a:gd name="T7" fmla="*/ 2 h 66"/>
                  <a:gd name="T8" fmla="*/ 3 w 34"/>
                  <a:gd name="T9" fmla="*/ 4 h 66"/>
                  <a:gd name="T10" fmla="*/ 2 w 34"/>
                  <a:gd name="T11" fmla="*/ 7 h 66"/>
                  <a:gd name="T12" fmla="*/ 2 w 34"/>
                  <a:gd name="T13" fmla="*/ 9 h 66"/>
                  <a:gd name="T14" fmla="*/ 9 w 34"/>
                  <a:gd name="T15" fmla="*/ 5 h 66"/>
                  <a:gd name="T16" fmla="*/ 17 w 34"/>
                  <a:gd name="T17" fmla="*/ 4 h 66"/>
                  <a:gd name="T18" fmla="*/ 26 w 34"/>
                  <a:gd name="T19" fmla="*/ 5 h 66"/>
                  <a:gd name="T20" fmla="*/ 34 w 34"/>
                  <a:gd name="T21" fmla="*/ 9 h 66"/>
                  <a:gd name="T22" fmla="*/ 33 w 34"/>
                  <a:gd name="T23" fmla="*/ 7 h 66"/>
                  <a:gd name="T24" fmla="*/ 31 w 34"/>
                  <a:gd name="T25" fmla="*/ 4 h 66"/>
                  <a:gd name="T26" fmla="*/ 2 w 34"/>
                  <a:gd name="T27" fmla="*/ 62 h 66"/>
                  <a:gd name="T28" fmla="*/ 10 w 34"/>
                  <a:gd name="T29" fmla="*/ 64 h 66"/>
                  <a:gd name="T30" fmla="*/ 17 w 34"/>
                  <a:gd name="T31" fmla="*/ 66 h 66"/>
                  <a:gd name="T32" fmla="*/ 26 w 34"/>
                  <a:gd name="T33" fmla="*/ 64 h 66"/>
                  <a:gd name="T34" fmla="*/ 33 w 34"/>
                  <a:gd name="T35" fmla="*/ 62 h 66"/>
                  <a:gd name="T36" fmla="*/ 33 w 34"/>
                  <a:gd name="T37" fmla="*/ 59 h 66"/>
                  <a:gd name="T38" fmla="*/ 34 w 34"/>
                  <a:gd name="T39" fmla="*/ 57 h 66"/>
                  <a:gd name="T40" fmla="*/ 26 w 34"/>
                  <a:gd name="T41" fmla="*/ 60 h 66"/>
                  <a:gd name="T42" fmla="*/ 17 w 34"/>
                  <a:gd name="T43" fmla="*/ 62 h 66"/>
                  <a:gd name="T44" fmla="*/ 9 w 34"/>
                  <a:gd name="T45" fmla="*/ 60 h 66"/>
                  <a:gd name="T46" fmla="*/ 0 w 34"/>
                  <a:gd name="T47" fmla="*/ 57 h 66"/>
                  <a:gd name="T48" fmla="*/ 2 w 34"/>
                  <a:gd name="T49" fmla="*/ 59 h 66"/>
                  <a:gd name="T50" fmla="*/ 2 w 34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6"/>
                  <a:gd name="T80" fmla="*/ 34 w 34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4" y="9"/>
                    </a:lnTo>
                    <a:lnTo>
                      <a:pt x="33" y="7"/>
                    </a:lnTo>
                    <a:lnTo>
                      <a:pt x="31" y="4"/>
                    </a:lnTo>
                    <a:close/>
                    <a:moveTo>
                      <a:pt x="2" y="62"/>
                    </a:moveTo>
                    <a:lnTo>
                      <a:pt x="10" y="64"/>
                    </a:lnTo>
                    <a:lnTo>
                      <a:pt x="17" y="66"/>
                    </a:lnTo>
                    <a:lnTo>
                      <a:pt x="26" y="64"/>
                    </a:lnTo>
                    <a:lnTo>
                      <a:pt x="33" y="62"/>
                    </a:lnTo>
                    <a:lnTo>
                      <a:pt x="33" y="59"/>
                    </a:lnTo>
                    <a:lnTo>
                      <a:pt x="34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9" y="60"/>
                    </a:lnTo>
                    <a:lnTo>
                      <a:pt x="0" y="57"/>
                    </a:lnTo>
                    <a:lnTo>
                      <a:pt x="2" y="59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7" name="Freeform 570"/>
              <p:cNvSpPr>
                <a:spLocks noEditPoints="1"/>
              </p:cNvSpPr>
              <p:nvPr/>
            </p:nvSpPr>
            <p:spPr bwMode="auto">
              <a:xfrm>
                <a:off x="3125" y="2614"/>
                <a:ext cx="36" cy="62"/>
              </a:xfrm>
              <a:custGeom>
                <a:avLst/>
                <a:gdLst>
                  <a:gd name="T0" fmla="*/ 33 w 36"/>
                  <a:gd name="T1" fmla="*/ 5 h 62"/>
                  <a:gd name="T2" fmla="*/ 26 w 36"/>
                  <a:gd name="T3" fmla="*/ 2 h 62"/>
                  <a:gd name="T4" fmla="*/ 17 w 36"/>
                  <a:gd name="T5" fmla="*/ 0 h 62"/>
                  <a:gd name="T6" fmla="*/ 9 w 36"/>
                  <a:gd name="T7" fmla="*/ 2 h 62"/>
                  <a:gd name="T8" fmla="*/ 2 w 36"/>
                  <a:gd name="T9" fmla="*/ 5 h 62"/>
                  <a:gd name="T10" fmla="*/ 2 w 36"/>
                  <a:gd name="T11" fmla="*/ 7 h 62"/>
                  <a:gd name="T12" fmla="*/ 0 w 36"/>
                  <a:gd name="T13" fmla="*/ 10 h 62"/>
                  <a:gd name="T14" fmla="*/ 9 w 36"/>
                  <a:gd name="T15" fmla="*/ 5 h 62"/>
                  <a:gd name="T16" fmla="*/ 17 w 36"/>
                  <a:gd name="T17" fmla="*/ 3 h 62"/>
                  <a:gd name="T18" fmla="*/ 28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3 w 36"/>
                  <a:gd name="T25" fmla="*/ 5 h 62"/>
                  <a:gd name="T26" fmla="*/ 2 w 36"/>
                  <a:gd name="T27" fmla="*/ 57 h 62"/>
                  <a:gd name="T28" fmla="*/ 9 w 36"/>
                  <a:gd name="T29" fmla="*/ 60 h 62"/>
                  <a:gd name="T30" fmla="*/ 17 w 36"/>
                  <a:gd name="T31" fmla="*/ 62 h 62"/>
                  <a:gd name="T32" fmla="*/ 26 w 36"/>
                  <a:gd name="T33" fmla="*/ 60 h 62"/>
                  <a:gd name="T34" fmla="*/ 33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1 w 36"/>
                  <a:gd name="T41" fmla="*/ 53 h 62"/>
                  <a:gd name="T42" fmla="*/ 28 w 36"/>
                  <a:gd name="T43" fmla="*/ 57 h 62"/>
                  <a:gd name="T44" fmla="*/ 22 w 36"/>
                  <a:gd name="T45" fmla="*/ 58 h 62"/>
                  <a:gd name="T46" fmla="*/ 17 w 36"/>
                  <a:gd name="T47" fmla="*/ 58 h 62"/>
                  <a:gd name="T48" fmla="*/ 12 w 36"/>
                  <a:gd name="T49" fmla="*/ 58 h 62"/>
                  <a:gd name="T50" fmla="*/ 7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0 w 36"/>
                  <a:gd name="T57" fmla="*/ 53 h 62"/>
                  <a:gd name="T58" fmla="*/ 2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3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8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3" y="5"/>
                    </a:lnTo>
                    <a:close/>
                    <a:moveTo>
                      <a:pt x="2" y="57"/>
                    </a:moveTo>
                    <a:lnTo>
                      <a:pt x="9" y="60"/>
                    </a:lnTo>
                    <a:lnTo>
                      <a:pt x="17" y="62"/>
                    </a:lnTo>
                    <a:lnTo>
                      <a:pt x="26" y="60"/>
                    </a:lnTo>
                    <a:lnTo>
                      <a:pt x="33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1" y="53"/>
                    </a:lnTo>
                    <a:lnTo>
                      <a:pt x="28" y="57"/>
                    </a:lnTo>
                    <a:lnTo>
                      <a:pt x="22" y="58"/>
                    </a:lnTo>
                    <a:lnTo>
                      <a:pt x="17" y="58"/>
                    </a:lnTo>
                    <a:lnTo>
                      <a:pt x="12" y="58"/>
                    </a:lnTo>
                    <a:lnTo>
                      <a:pt x="7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8" name="Freeform 571"/>
              <p:cNvSpPr>
                <a:spLocks noEditPoints="1"/>
              </p:cNvSpPr>
              <p:nvPr/>
            </p:nvSpPr>
            <p:spPr bwMode="auto">
              <a:xfrm>
                <a:off x="3123" y="2616"/>
                <a:ext cx="38" cy="58"/>
              </a:xfrm>
              <a:custGeom>
                <a:avLst/>
                <a:gdLst>
                  <a:gd name="T0" fmla="*/ 36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11 w 38"/>
                  <a:gd name="T7" fmla="*/ 1 h 58"/>
                  <a:gd name="T8" fmla="*/ 4 w 38"/>
                  <a:gd name="T9" fmla="*/ 5 h 58"/>
                  <a:gd name="T10" fmla="*/ 2 w 38"/>
                  <a:gd name="T11" fmla="*/ 8 h 58"/>
                  <a:gd name="T12" fmla="*/ 0 w 38"/>
                  <a:gd name="T13" fmla="*/ 12 h 58"/>
                  <a:gd name="T14" fmla="*/ 5 w 38"/>
                  <a:gd name="T15" fmla="*/ 8 h 58"/>
                  <a:gd name="T16" fmla="*/ 9 w 38"/>
                  <a:gd name="T17" fmla="*/ 5 h 58"/>
                  <a:gd name="T18" fmla="*/ 14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30 w 38"/>
                  <a:gd name="T25" fmla="*/ 5 h 58"/>
                  <a:gd name="T26" fmla="*/ 35 w 38"/>
                  <a:gd name="T27" fmla="*/ 8 h 58"/>
                  <a:gd name="T28" fmla="*/ 38 w 38"/>
                  <a:gd name="T29" fmla="*/ 12 h 58"/>
                  <a:gd name="T30" fmla="*/ 36 w 38"/>
                  <a:gd name="T31" fmla="*/ 8 h 58"/>
                  <a:gd name="T32" fmla="*/ 36 w 38"/>
                  <a:gd name="T33" fmla="*/ 5 h 58"/>
                  <a:gd name="T34" fmla="*/ 2 w 38"/>
                  <a:gd name="T35" fmla="*/ 53 h 58"/>
                  <a:gd name="T36" fmla="*/ 11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6 w 38"/>
                  <a:gd name="T43" fmla="*/ 53 h 58"/>
                  <a:gd name="T44" fmla="*/ 38 w 38"/>
                  <a:gd name="T45" fmla="*/ 50 h 58"/>
                  <a:gd name="T46" fmla="*/ 38 w 38"/>
                  <a:gd name="T47" fmla="*/ 46 h 58"/>
                  <a:gd name="T48" fmla="*/ 35 w 38"/>
                  <a:gd name="T49" fmla="*/ 50 h 58"/>
                  <a:gd name="T50" fmla="*/ 30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4 w 38"/>
                  <a:gd name="T57" fmla="*/ 53 h 58"/>
                  <a:gd name="T58" fmla="*/ 9 w 38"/>
                  <a:gd name="T59" fmla="*/ 51 h 58"/>
                  <a:gd name="T60" fmla="*/ 4 w 38"/>
                  <a:gd name="T61" fmla="*/ 50 h 58"/>
                  <a:gd name="T62" fmla="*/ 0 w 38"/>
                  <a:gd name="T63" fmla="*/ 46 h 58"/>
                  <a:gd name="T64" fmla="*/ 2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6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30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6" y="8"/>
                    </a:lnTo>
                    <a:lnTo>
                      <a:pt x="36" y="5"/>
                    </a:lnTo>
                    <a:close/>
                    <a:moveTo>
                      <a:pt x="2" y="53"/>
                    </a:moveTo>
                    <a:lnTo>
                      <a:pt x="11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6" y="53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35" y="50"/>
                    </a:lnTo>
                    <a:lnTo>
                      <a:pt x="30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3"/>
                    </a:lnTo>
                    <a:lnTo>
                      <a:pt x="9" y="51"/>
                    </a:lnTo>
                    <a:lnTo>
                      <a:pt x="4" y="50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9" name="Freeform 572"/>
              <p:cNvSpPr>
                <a:spLocks noEditPoints="1"/>
              </p:cNvSpPr>
              <p:nvPr/>
            </p:nvSpPr>
            <p:spPr bwMode="auto">
              <a:xfrm>
                <a:off x="3123" y="2617"/>
                <a:ext cx="40" cy="55"/>
              </a:xfrm>
              <a:custGeom>
                <a:avLst/>
                <a:gdLst>
                  <a:gd name="T0" fmla="*/ 36 w 40"/>
                  <a:gd name="T1" fmla="*/ 7 h 55"/>
                  <a:gd name="T2" fmla="*/ 30 w 40"/>
                  <a:gd name="T3" fmla="*/ 2 h 55"/>
                  <a:gd name="T4" fmla="*/ 19 w 40"/>
                  <a:gd name="T5" fmla="*/ 0 h 55"/>
                  <a:gd name="T6" fmla="*/ 11 w 40"/>
                  <a:gd name="T7" fmla="*/ 2 h 55"/>
                  <a:gd name="T8" fmla="*/ 2 w 40"/>
                  <a:gd name="T9" fmla="*/ 7 h 55"/>
                  <a:gd name="T10" fmla="*/ 0 w 40"/>
                  <a:gd name="T11" fmla="*/ 11 h 55"/>
                  <a:gd name="T12" fmla="*/ 0 w 40"/>
                  <a:gd name="T13" fmla="*/ 14 h 55"/>
                  <a:gd name="T14" fmla="*/ 4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19 w 40"/>
                  <a:gd name="T21" fmla="*/ 4 h 55"/>
                  <a:gd name="T22" fmla="*/ 24 w 40"/>
                  <a:gd name="T23" fmla="*/ 5 h 55"/>
                  <a:gd name="T24" fmla="*/ 30 w 40"/>
                  <a:gd name="T25" fmla="*/ 7 h 55"/>
                  <a:gd name="T26" fmla="*/ 35 w 40"/>
                  <a:gd name="T27" fmla="*/ 11 h 55"/>
                  <a:gd name="T28" fmla="*/ 38 w 40"/>
                  <a:gd name="T29" fmla="*/ 14 h 55"/>
                  <a:gd name="T30" fmla="*/ 38 w 40"/>
                  <a:gd name="T31" fmla="*/ 11 h 55"/>
                  <a:gd name="T32" fmla="*/ 36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9 w 40"/>
                  <a:gd name="T39" fmla="*/ 54 h 55"/>
                  <a:gd name="T40" fmla="*/ 14 w 40"/>
                  <a:gd name="T41" fmla="*/ 55 h 55"/>
                  <a:gd name="T42" fmla="*/ 19 w 40"/>
                  <a:gd name="T43" fmla="*/ 55 h 55"/>
                  <a:gd name="T44" fmla="*/ 24 w 40"/>
                  <a:gd name="T45" fmla="*/ 55 h 55"/>
                  <a:gd name="T46" fmla="*/ 30 w 40"/>
                  <a:gd name="T47" fmla="*/ 54 h 55"/>
                  <a:gd name="T48" fmla="*/ 33 w 40"/>
                  <a:gd name="T49" fmla="*/ 50 h 55"/>
                  <a:gd name="T50" fmla="*/ 38 w 40"/>
                  <a:gd name="T51" fmla="*/ 49 h 55"/>
                  <a:gd name="T52" fmla="*/ 38 w 40"/>
                  <a:gd name="T53" fmla="*/ 45 h 55"/>
                  <a:gd name="T54" fmla="*/ 40 w 40"/>
                  <a:gd name="T55" fmla="*/ 42 h 55"/>
                  <a:gd name="T56" fmla="*/ 35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19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4 w 40"/>
                  <a:gd name="T69" fmla="*/ 45 h 55"/>
                  <a:gd name="T70" fmla="*/ 0 w 40"/>
                  <a:gd name="T71" fmla="*/ 42 h 55"/>
                  <a:gd name="T72" fmla="*/ 0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6" y="7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4" y="5"/>
                    </a:lnTo>
                    <a:lnTo>
                      <a:pt x="30" y="7"/>
                    </a:lnTo>
                    <a:lnTo>
                      <a:pt x="35" y="11"/>
                    </a:lnTo>
                    <a:lnTo>
                      <a:pt x="38" y="14"/>
                    </a:lnTo>
                    <a:lnTo>
                      <a:pt x="38" y="11"/>
                    </a:lnTo>
                    <a:lnTo>
                      <a:pt x="36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9" y="54"/>
                    </a:lnTo>
                    <a:lnTo>
                      <a:pt x="14" y="55"/>
                    </a:lnTo>
                    <a:lnTo>
                      <a:pt x="19" y="55"/>
                    </a:lnTo>
                    <a:lnTo>
                      <a:pt x="24" y="55"/>
                    </a:lnTo>
                    <a:lnTo>
                      <a:pt x="30" y="54"/>
                    </a:lnTo>
                    <a:lnTo>
                      <a:pt x="33" y="50"/>
                    </a:lnTo>
                    <a:lnTo>
                      <a:pt x="38" y="49"/>
                    </a:lnTo>
                    <a:lnTo>
                      <a:pt x="38" y="45"/>
                    </a:lnTo>
                    <a:lnTo>
                      <a:pt x="40" y="42"/>
                    </a:lnTo>
                    <a:lnTo>
                      <a:pt x="35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4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0" name="Freeform 573"/>
              <p:cNvSpPr>
                <a:spLocks noEditPoints="1"/>
              </p:cNvSpPr>
              <p:nvPr/>
            </p:nvSpPr>
            <p:spPr bwMode="auto">
              <a:xfrm>
                <a:off x="3122" y="2619"/>
                <a:ext cx="41" cy="52"/>
              </a:xfrm>
              <a:custGeom>
                <a:avLst/>
                <a:gdLst>
                  <a:gd name="T0" fmla="*/ 39 w 41"/>
                  <a:gd name="T1" fmla="*/ 9 h 52"/>
                  <a:gd name="T2" fmla="*/ 36 w 41"/>
                  <a:gd name="T3" fmla="*/ 5 h 52"/>
                  <a:gd name="T4" fmla="*/ 31 w 41"/>
                  <a:gd name="T5" fmla="*/ 2 h 52"/>
                  <a:gd name="T6" fmla="*/ 25 w 41"/>
                  <a:gd name="T7" fmla="*/ 2 h 52"/>
                  <a:gd name="T8" fmla="*/ 20 w 41"/>
                  <a:gd name="T9" fmla="*/ 0 h 52"/>
                  <a:gd name="T10" fmla="*/ 15 w 41"/>
                  <a:gd name="T11" fmla="*/ 2 h 52"/>
                  <a:gd name="T12" fmla="*/ 10 w 41"/>
                  <a:gd name="T13" fmla="*/ 2 h 52"/>
                  <a:gd name="T14" fmla="*/ 6 w 41"/>
                  <a:gd name="T15" fmla="*/ 5 h 52"/>
                  <a:gd name="T16" fmla="*/ 1 w 41"/>
                  <a:gd name="T17" fmla="*/ 9 h 52"/>
                  <a:gd name="T18" fmla="*/ 1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8 w 41"/>
                  <a:gd name="T25" fmla="*/ 7 h 52"/>
                  <a:gd name="T26" fmla="*/ 13 w 41"/>
                  <a:gd name="T27" fmla="*/ 5 h 52"/>
                  <a:gd name="T28" fmla="*/ 20 w 41"/>
                  <a:gd name="T29" fmla="*/ 3 h 52"/>
                  <a:gd name="T30" fmla="*/ 27 w 41"/>
                  <a:gd name="T31" fmla="*/ 5 h 52"/>
                  <a:gd name="T32" fmla="*/ 32 w 41"/>
                  <a:gd name="T33" fmla="*/ 7 h 52"/>
                  <a:gd name="T34" fmla="*/ 37 w 41"/>
                  <a:gd name="T35" fmla="*/ 12 h 52"/>
                  <a:gd name="T36" fmla="*/ 41 w 41"/>
                  <a:gd name="T37" fmla="*/ 17 h 52"/>
                  <a:gd name="T38" fmla="*/ 39 w 41"/>
                  <a:gd name="T39" fmla="*/ 12 h 52"/>
                  <a:gd name="T40" fmla="*/ 39 w 41"/>
                  <a:gd name="T41" fmla="*/ 9 h 52"/>
                  <a:gd name="T42" fmla="*/ 1 w 41"/>
                  <a:gd name="T43" fmla="*/ 43 h 52"/>
                  <a:gd name="T44" fmla="*/ 5 w 41"/>
                  <a:gd name="T45" fmla="*/ 47 h 52"/>
                  <a:gd name="T46" fmla="*/ 10 w 41"/>
                  <a:gd name="T47" fmla="*/ 48 h 52"/>
                  <a:gd name="T48" fmla="*/ 15 w 41"/>
                  <a:gd name="T49" fmla="*/ 50 h 52"/>
                  <a:gd name="T50" fmla="*/ 20 w 41"/>
                  <a:gd name="T51" fmla="*/ 52 h 52"/>
                  <a:gd name="T52" fmla="*/ 25 w 41"/>
                  <a:gd name="T53" fmla="*/ 50 h 52"/>
                  <a:gd name="T54" fmla="*/ 31 w 41"/>
                  <a:gd name="T55" fmla="*/ 48 h 52"/>
                  <a:gd name="T56" fmla="*/ 36 w 41"/>
                  <a:gd name="T57" fmla="*/ 47 h 52"/>
                  <a:gd name="T58" fmla="*/ 39 w 41"/>
                  <a:gd name="T59" fmla="*/ 43 h 52"/>
                  <a:gd name="T60" fmla="*/ 41 w 41"/>
                  <a:gd name="T61" fmla="*/ 38 h 52"/>
                  <a:gd name="T62" fmla="*/ 41 w 41"/>
                  <a:gd name="T63" fmla="*/ 34 h 52"/>
                  <a:gd name="T64" fmla="*/ 37 w 41"/>
                  <a:gd name="T65" fmla="*/ 40 h 52"/>
                  <a:gd name="T66" fmla="*/ 32 w 41"/>
                  <a:gd name="T67" fmla="*/ 45 h 52"/>
                  <a:gd name="T68" fmla="*/ 27 w 41"/>
                  <a:gd name="T69" fmla="*/ 47 h 52"/>
                  <a:gd name="T70" fmla="*/ 20 w 41"/>
                  <a:gd name="T71" fmla="*/ 48 h 52"/>
                  <a:gd name="T72" fmla="*/ 13 w 41"/>
                  <a:gd name="T73" fmla="*/ 47 h 52"/>
                  <a:gd name="T74" fmla="*/ 8 w 41"/>
                  <a:gd name="T75" fmla="*/ 45 h 52"/>
                  <a:gd name="T76" fmla="*/ 3 w 41"/>
                  <a:gd name="T77" fmla="*/ 40 h 52"/>
                  <a:gd name="T78" fmla="*/ 0 w 41"/>
                  <a:gd name="T79" fmla="*/ 34 h 52"/>
                  <a:gd name="T80" fmla="*/ 1 w 41"/>
                  <a:gd name="T81" fmla="*/ 38 h 52"/>
                  <a:gd name="T82" fmla="*/ 1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9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5" y="2"/>
                    </a:lnTo>
                    <a:lnTo>
                      <a:pt x="10" y="2"/>
                    </a:lnTo>
                    <a:lnTo>
                      <a:pt x="6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8" y="7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7"/>
                    </a:lnTo>
                    <a:lnTo>
                      <a:pt x="37" y="12"/>
                    </a:lnTo>
                    <a:lnTo>
                      <a:pt x="41" y="17"/>
                    </a:lnTo>
                    <a:lnTo>
                      <a:pt x="39" y="12"/>
                    </a:lnTo>
                    <a:lnTo>
                      <a:pt x="39" y="9"/>
                    </a:lnTo>
                    <a:close/>
                    <a:moveTo>
                      <a:pt x="1" y="43"/>
                    </a:moveTo>
                    <a:lnTo>
                      <a:pt x="5" y="47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2"/>
                    </a:lnTo>
                    <a:lnTo>
                      <a:pt x="25" y="50"/>
                    </a:lnTo>
                    <a:lnTo>
                      <a:pt x="31" y="48"/>
                    </a:lnTo>
                    <a:lnTo>
                      <a:pt x="36" y="47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2" y="45"/>
                    </a:lnTo>
                    <a:lnTo>
                      <a:pt x="27" y="47"/>
                    </a:lnTo>
                    <a:lnTo>
                      <a:pt x="20" y="48"/>
                    </a:lnTo>
                    <a:lnTo>
                      <a:pt x="13" y="47"/>
                    </a:lnTo>
                    <a:lnTo>
                      <a:pt x="8" y="45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1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1" name="Freeform 574"/>
              <p:cNvSpPr>
                <a:spLocks noEditPoints="1"/>
              </p:cNvSpPr>
              <p:nvPr/>
            </p:nvSpPr>
            <p:spPr bwMode="auto">
              <a:xfrm>
                <a:off x="3122" y="2621"/>
                <a:ext cx="41" cy="48"/>
              </a:xfrm>
              <a:custGeom>
                <a:avLst/>
                <a:gdLst>
                  <a:gd name="T0" fmla="*/ 39 w 41"/>
                  <a:gd name="T1" fmla="*/ 10 h 48"/>
                  <a:gd name="T2" fmla="*/ 36 w 41"/>
                  <a:gd name="T3" fmla="*/ 7 h 48"/>
                  <a:gd name="T4" fmla="*/ 31 w 41"/>
                  <a:gd name="T5" fmla="*/ 3 h 48"/>
                  <a:gd name="T6" fmla="*/ 25 w 41"/>
                  <a:gd name="T7" fmla="*/ 1 h 48"/>
                  <a:gd name="T8" fmla="*/ 20 w 41"/>
                  <a:gd name="T9" fmla="*/ 0 h 48"/>
                  <a:gd name="T10" fmla="*/ 15 w 41"/>
                  <a:gd name="T11" fmla="*/ 1 h 48"/>
                  <a:gd name="T12" fmla="*/ 10 w 41"/>
                  <a:gd name="T13" fmla="*/ 3 h 48"/>
                  <a:gd name="T14" fmla="*/ 5 w 41"/>
                  <a:gd name="T15" fmla="*/ 7 h 48"/>
                  <a:gd name="T16" fmla="*/ 1 w 41"/>
                  <a:gd name="T17" fmla="*/ 10 h 48"/>
                  <a:gd name="T18" fmla="*/ 0 w 41"/>
                  <a:gd name="T19" fmla="*/ 24 h 48"/>
                  <a:gd name="T20" fmla="*/ 1 w 41"/>
                  <a:gd name="T21" fmla="*/ 38 h 48"/>
                  <a:gd name="T22" fmla="*/ 5 w 41"/>
                  <a:gd name="T23" fmla="*/ 41 h 48"/>
                  <a:gd name="T24" fmla="*/ 10 w 41"/>
                  <a:gd name="T25" fmla="*/ 45 h 48"/>
                  <a:gd name="T26" fmla="*/ 15 w 41"/>
                  <a:gd name="T27" fmla="*/ 46 h 48"/>
                  <a:gd name="T28" fmla="*/ 20 w 41"/>
                  <a:gd name="T29" fmla="*/ 48 h 48"/>
                  <a:gd name="T30" fmla="*/ 27 w 41"/>
                  <a:gd name="T31" fmla="*/ 46 h 48"/>
                  <a:gd name="T32" fmla="*/ 32 w 41"/>
                  <a:gd name="T33" fmla="*/ 45 h 48"/>
                  <a:gd name="T34" fmla="*/ 36 w 41"/>
                  <a:gd name="T35" fmla="*/ 41 h 48"/>
                  <a:gd name="T36" fmla="*/ 41 w 41"/>
                  <a:gd name="T37" fmla="*/ 38 h 48"/>
                  <a:gd name="T38" fmla="*/ 41 w 41"/>
                  <a:gd name="T39" fmla="*/ 24 h 48"/>
                  <a:gd name="T40" fmla="*/ 39 w 41"/>
                  <a:gd name="T41" fmla="*/ 10 h 48"/>
                  <a:gd name="T42" fmla="*/ 41 w 41"/>
                  <a:gd name="T43" fmla="*/ 24 h 48"/>
                  <a:gd name="T44" fmla="*/ 39 w 41"/>
                  <a:gd name="T45" fmla="*/ 32 h 48"/>
                  <a:gd name="T46" fmla="*/ 34 w 41"/>
                  <a:gd name="T47" fmla="*/ 38 h 48"/>
                  <a:gd name="T48" fmla="*/ 29 w 41"/>
                  <a:gd name="T49" fmla="*/ 43 h 48"/>
                  <a:gd name="T50" fmla="*/ 20 w 41"/>
                  <a:gd name="T51" fmla="*/ 45 h 48"/>
                  <a:gd name="T52" fmla="*/ 12 w 41"/>
                  <a:gd name="T53" fmla="*/ 43 h 48"/>
                  <a:gd name="T54" fmla="*/ 6 w 41"/>
                  <a:gd name="T55" fmla="*/ 38 h 48"/>
                  <a:gd name="T56" fmla="*/ 1 w 41"/>
                  <a:gd name="T57" fmla="*/ 32 h 48"/>
                  <a:gd name="T58" fmla="*/ 0 w 41"/>
                  <a:gd name="T59" fmla="*/ 24 h 48"/>
                  <a:gd name="T60" fmla="*/ 1 w 41"/>
                  <a:gd name="T61" fmla="*/ 15 h 48"/>
                  <a:gd name="T62" fmla="*/ 6 w 41"/>
                  <a:gd name="T63" fmla="*/ 10 h 48"/>
                  <a:gd name="T64" fmla="*/ 12 w 41"/>
                  <a:gd name="T65" fmla="*/ 5 h 48"/>
                  <a:gd name="T66" fmla="*/ 20 w 41"/>
                  <a:gd name="T67" fmla="*/ 3 h 48"/>
                  <a:gd name="T68" fmla="*/ 29 w 41"/>
                  <a:gd name="T69" fmla="*/ 5 h 48"/>
                  <a:gd name="T70" fmla="*/ 34 w 41"/>
                  <a:gd name="T71" fmla="*/ 10 h 48"/>
                  <a:gd name="T72" fmla="*/ 39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39" y="10"/>
                    </a:moveTo>
                    <a:lnTo>
                      <a:pt x="36" y="7"/>
                    </a:lnTo>
                    <a:lnTo>
                      <a:pt x="31" y="3"/>
                    </a:lnTo>
                    <a:lnTo>
                      <a:pt x="25" y="1"/>
                    </a:lnTo>
                    <a:lnTo>
                      <a:pt x="20" y="0"/>
                    </a:lnTo>
                    <a:lnTo>
                      <a:pt x="15" y="1"/>
                    </a:lnTo>
                    <a:lnTo>
                      <a:pt x="10" y="3"/>
                    </a:lnTo>
                    <a:lnTo>
                      <a:pt x="5" y="7"/>
                    </a:lnTo>
                    <a:lnTo>
                      <a:pt x="1" y="10"/>
                    </a:lnTo>
                    <a:lnTo>
                      <a:pt x="0" y="24"/>
                    </a:lnTo>
                    <a:lnTo>
                      <a:pt x="1" y="38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6"/>
                    </a:lnTo>
                    <a:lnTo>
                      <a:pt x="20" y="48"/>
                    </a:lnTo>
                    <a:lnTo>
                      <a:pt x="27" y="46"/>
                    </a:lnTo>
                    <a:lnTo>
                      <a:pt x="32" y="45"/>
                    </a:lnTo>
                    <a:lnTo>
                      <a:pt x="36" y="41"/>
                    </a:lnTo>
                    <a:lnTo>
                      <a:pt x="41" y="38"/>
                    </a:lnTo>
                    <a:lnTo>
                      <a:pt x="41" y="24"/>
                    </a:lnTo>
                    <a:lnTo>
                      <a:pt x="39" y="10"/>
                    </a:lnTo>
                    <a:close/>
                    <a:moveTo>
                      <a:pt x="41" y="24"/>
                    </a:moveTo>
                    <a:lnTo>
                      <a:pt x="39" y="32"/>
                    </a:lnTo>
                    <a:lnTo>
                      <a:pt x="34" y="38"/>
                    </a:lnTo>
                    <a:lnTo>
                      <a:pt x="29" y="43"/>
                    </a:lnTo>
                    <a:lnTo>
                      <a:pt x="20" y="45"/>
                    </a:lnTo>
                    <a:lnTo>
                      <a:pt x="12" y="43"/>
                    </a:lnTo>
                    <a:lnTo>
                      <a:pt x="6" y="38"/>
                    </a:lnTo>
                    <a:lnTo>
                      <a:pt x="1" y="32"/>
                    </a:lnTo>
                    <a:lnTo>
                      <a:pt x="0" y="24"/>
                    </a:lnTo>
                    <a:lnTo>
                      <a:pt x="1" y="15"/>
                    </a:lnTo>
                    <a:lnTo>
                      <a:pt x="6" y="10"/>
                    </a:lnTo>
                    <a:lnTo>
                      <a:pt x="12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2" name="Freeform 575"/>
              <p:cNvSpPr>
                <a:spLocks noEditPoints="1"/>
              </p:cNvSpPr>
              <p:nvPr/>
            </p:nvSpPr>
            <p:spPr bwMode="auto">
              <a:xfrm>
                <a:off x="3122" y="2622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7 w 41"/>
                  <a:gd name="T3" fmla="*/ 9 h 45"/>
                  <a:gd name="T4" fmla="*/ 32 w 41"/>
                  <a:gd name="T5" fmla="*/ 4 h 45"/>
                  <a:gd name="T6" fmla="*/ 27 w 41"/>
                  <a:gd name="T7" fmla="*/ 2 h 45"/>
                  <a:gd name="T8" fmla="*/ 20 w 41"/>
                  <a:gd name="T9" fmla="*/ 0 h 45"/>
                  <a:gd name="T10" fmla="*/ 13 w 41"/>
                  <a:gd name="T11" fmla="*/ 2 h 45"/>
                  <a:gd name="T12" fmla="*/ 8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8 w 41"/>
                  <a:gd name="T25" fmla="*/ 42 h 45"/>
                  <a:gd name="T26" fmla="*/ 13 w 41"/>
                  <a:gd name="T27" fmla="*/ 44 h 45"/>
                  <a:gd name="T28" fmla="*/ 20 w 41"/>
                  <a:gd name="T29" fmla="*/ 45 h 45"/>
                  <a:gd name="T30" fmla="*/ 27 w 41"/>
                  <a:gd name="T31" fmla="*/ 44 h 45"/>
                  <a:gd name="T32" fmla="*/ 32 w 41"/>
                  <a:gd name="T33" fmla="*/ 42 h 45"/>
                  <a:gd name="T34" fmla="*/ 37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39 w 41"/>
                  <a:gd name="T43" fmla="*/ 23 h 45"/>
                  <a:gd name="T44" fmla="*/ 37 w 41"/>
                  <a:gd name="T45" fmla="*/ 30 h 45"/>
                  <a:gd name="T46" fmla="*/ 34 w 41"/>
                  <a:gd name="T47" fmla="*/ 37 h 45"/>
                  <a:gd name="T48" fmla="*/ 27 w 41"/>
                  <a:gd name="T49" fmla="*/ 40 h 45"/>
                  <a:gd name="T50" fmla="*/ 20 w 41"/>
                  <a:gd name="T51" fmla="*/ 42 h 45"/>
                  <a:gd name="T52" fmla="*/ 13 w 41"/>
                  <a:gd name="T53" fmla="*/ 40 h 45"/>
                  <a:gd name="T54" fmla="*/ 6 w 41"/>
                  <a:gd name="T55" fmla="*/ 37 h 45"/>
                  <a:gd name="T56" fmla="*/ 3 w 41"/>
                  <a:gd name="T57" fmla="*/ 30 h 45"/>
                  <a:gd name="T58" fmla="*/ 1 w 41"/>
                  <a:gd name="T59" fmla="*/ 23 h 45"/>
                  <a:gd name="T60" fmla="*/ 3 w 41"/>
                  <a:gd name="T61" fmla="*/ 16 h 45"/>
                  <a:gd name="T62" fmla="*/ 6 w 41"/>
                  <a:gd name="T63" fmla="*/ 9 h 45"/>
                  <a:gd name="T64" fmla="*/ 13 w 41"/>
                  <a:gd name="T65" fmla="*/ 6 h 45"/>
                  <a:gd name="T66" fmla="*/ 20 w 41"/>
                  <a:gd name="T67" fmla="*/ 4 h 45"/>
                  <a:gd name="T68" fmla="*/ 27 w 41"/>
                  <a:gd name="T69" fmla="*/ 6 h 45"/>
                  <a:gd name="T70" fmla="*/ 34 w 41"/>
                  <a:gd name="T71" fmla="*/ 9 h 45"/>
                  <a:gd name="T72" fmla="*/ 37 w 41"/>
                  <a:gd name="T73" fmla="*/ 16 h 45"/>
                  <a:gd name="T74" fmla="*/ 39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7" y="9"/>
                    </a:lnTo>
                    <a:lnTo>
                      <a:pt x="32" y="4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8" y="42"/>
                    </a:lnTo>
                    <a:lnTo>
                      <a:pt x="13" y="44"/>
                    </a:lnTo>
                    <a:lnTo>
                      <a:pt x="20" y="45"/>
                    </a:lnTo>
                    <a:lnTo>
                      <a:pt x="27" y="44"/>
                    </a:lnTo>
                    <a:lnTo>
                      <a:pt x="32" y="42"/>
                    </a:lnTo>
                    <a:lnTo>
                      <a:pt x="37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39" y="23"/>
                    </a:moveTo>
                    <a:lnTo>
                      <a:pt x="37" y="30"/>
                    </a:lnTo>
                    <a:lnTo>
                      <a:pt x="34" y="37"/>
                    </a:lnTo>
                    <a:lnTo>
                      <a:pt x="27" y="40"/>
                    </a:lnTo>
                    <a:lnTo>
                      <a:pt x="20" y="42"/>
                    </a:lnTo>
                    <a:lnTo>
                      <a:pt x="13" y="40"/>
                    </a:lnTo>
                    <a:lnTo>
                      <a:pt x="6" y="37"/>
                    </a:lnTo>
                    <a:lnTo>
                      <a:pt x="3" y="30"/>
                    </a:lnTo>
                    <a:lnTo>
                      <a:pt x="1" y="23"/>
                    </a:lnTo>
                    <a:lnTo>
                      <a:pt x="3" y="16"/>
                    </a:lnTo>
                    <a:lnTo>
                      <a:pt x="6" y="9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7" y="16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3" name="Freeform 576"/>
              <p:cNvSpPr>
                <a:spLocks noEditPoints="1"/>
              </p:cNvSpPr>
              <p:nvPr/>
            </p:nvSpPr>
            <p:spPr bwMode="auto">
              <a:xfrm>
                <a:off x="3122" y="2624"/>
                <a:ext cx="41" cy="42"/>
              </a:xfrm>
              <a:custGeom>
                <a:avLst/>
                <a:gdLst>
                  <a:gd name="T0" fmla="*/ 41 w 41"/>
                  <a:gd name="T1" fmla="*/ 21 h 42"/>
                  <a:gd name="T2" fmla="*/ 39 w 41"/>
                  <a:gd name="T3" fmla="*/ 12 h 42"/>
                  <a:gd name="T4" fmla="*/ 34 w 41"/>
                  <a:gd name="T5" fmla="*/ 7 h 42"/>
                  <a:gd name="T6" fmla="*/ 29 w 41"/>
                  <a:gd name="T7" fmla="*/ 2 h 42"/>
                  <a:gd name="T8" fmla="*/ 20 w 41"/>
                  <a:gd name="T9" fmla="*/ 0 h 42"/>
                  <a:gd name="T10" fmla="*/ 12 w 41"/>
                  <a:gd name="T11" fmla="*/ 2 h 42"/>
                  <a:gd name="T12" fmla="*/ 6 w 41"/>
                  <a:gd name="T13" fmla="*/ 7 h 42"/>
                  <a:gd name="T14" fmla="*/ 1 w 41"/>
                  <a:gd name="T15" fmla="*/ 12 h 42"/>
                  <a:gd name="T16" fmla="*/ 0 w 41"/>
                  <a:gd name="T17" fmla="*/ 21 h 42"/>
                  <a:gd name="T18" fmla="*/ 1 w 41"/>
                  <a:gd name="T19" fmla="*/ 29 h 42"/>
                  <a:gd name="T20" fmla="*/ 6 w 41"/>
                  <a:gd name="T21" fmla="*/ 35 h 42"/>
                  <a:gd name="T22" fmla="*/ 12 w 41"/>
                  <a:gd name="T23" fmla="*/ 40 h 42"/>
                  <a:gd name="T24" fmla="*/ 20 w 41"/>
                  <a:gd name="T25" fmla="*/ 42 h 42"/>
                  <a:gd name="T26" fmla="*/ 29 w 41"/>
                  <a:gd name="T27" fmla="*/ 40 h 42"/>
                  <a:gd name="T28" fmla="*/ 34 w 41"/>
                  <a:gd name="T29" fmla="*/ 35 h 42"/>
                  <a:gd name="T30" fmla="*/ 39 w 41"/>
                  <a:gd name="T31" fmla="*/ 29 h 42"/>
                  <a:gd name="T32" fmla="*/ 41 w 41"/>
                  <a:gd name="T33" fmla="*/ 21 h 42"/>
                  <a:gd name="T34" fmla="*/ 37 w 41"/>
                  <a:gd name="T35" fmla="*/ 21 h 42"/>
                  <a:gd name="T36" fmla="*/ 36 w 41"/>
                  <a:gd name="T37" fmla="*/ 28 h 42"/>
                  <a:gd name="T38" fmla="*/ 32 w 41"/>
                  <a:gd name="T39" fmla="*/ 33 h 42"/>
                  <a:gd name="T40" fmla="*/ 27 w 41"/>
                  <a:gd name="T41" fmla="*/ 36 h 42"/>
                  <a:gd name="T42" fmla="*/ 20 w 41"/>
                  <a:gd name="T43" fmla="*/ 38 h 42"/>
                  <a:gd name="T44" fmla="*/ 13 w 41"/>
                  <a:gd name="T45" fmla="*/ 36 h 42"/>
                  <a:gd name="T46" fmla="*/ 8 w 41"/>
                  <a:gd name="T47" fmla="*/ 33 h 42"/>
                  <a:gd name="T48" fmla="*/ 5 w 41"/>
                  <a:gd name="T49" fmla="*/ 28 h 42"/>
                  <a:gd name="T50" fmla="*/ 3 w 41"/>
                  <a:gd name="T51" fmla="*/ 21 h 42"/>
                  <a:gd name="T52" fmla="*/ 5 w 41"/>
                  <a:gd name="T53" fmla="*/ 14 h 42"/>
                  <a:gd name="T54" fmla="*/ 8 w 41"/>
                  <a:gd name="T55" fmla="*/ 9 h 42"/>
                  <a:gd name="T56" fmla="*/ 13 w 41"/>
                  <a:gd name="T57" fmla="*/ 5 h 42"/>
                  <a:gd name="T58" fmla="*/ 20 w 41"/>
                  <a:gd name="T59" fmla="*/ 4 h 42"/>
                  <a:gd name="T60" fmla="*/ 27 w 41"/>
                  <a:gd name="T61" fmla="*/ 5 h 42"/>
                  <a:gd name="T62" fmla="*/ 32 w 41"/>
                  <a:gd name="T63" fmla="*/ 9 h 42"/>
                  <a:gd name="T64" fmla="*/ 36 w 41"/>
                  <a:gd name="T65" fmla="*/ 14 h 42"/>
                  <a:gd name="T66" fmla="*/ 37 w 41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2"/>
                  <a:gd name="T104" fmla="*/ 41 w 41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2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7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7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9"/>
                    </a:lnTo>
                    <a:lnTo>
                      <a:pt x="6" y="35"/>
                    </a:lnTo>
                    <a:lnTo>
                      <a:pt x="12" y="40"/>
                    </a:lnTo>
                    <a:lnTo>
                      <a:pt x="20" y="42"/>
                    </a:lnTo>
                    <a:lnTo>
                      <a:pt x="29" y="40"/>
                    </a:lnTo>
                    <a:lnTo>
                      <a:pt x="34" y="35"/>
                    </a:lnTo>
                    <a:lnTo>
                      <a:pt x="39" y="29"/>
                    </a:lnTo>
                    <a:lnTo>
                      <a:pt x="41" y="21"/>
                    </a:lnTo>
                    <a:close/>
                    <a:moveTo>
                      <a:pt x="37" y="21"/>
                    </a:moveTo>
                    <a:lnTo>
                      <a:pt x="36" y="28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8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2" y="9"/>
                    </a:lnTo>
                    <a:lnTo>
                      <a:pt x="36" y="1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4" name="Freeform 577"/>
              <p:cNvSpPr>
                <a:spLocks noEditPoints="1"/>
              </p:cNvSpPr>
              <p:nvPr/>
            </p:nvSpPr>
            <p:spPr bwMode="auto">
              <a:xfrm>
                <a:off x="3123" y="2626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5 w 38"/>
                  <a:gd name="T35" fmla="*/ 19 h 38"/>
                  <a:gd name="T36" fmla="*/ 33 w 38"/>
                  <a:gd name="T37" fmla="*/ 24 h 38"/>
                  <a:gd name="T38" fmla="*/ 30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9 w 38"/>
                  <a:gd name="T47" fmla="*/ 29 h 38"/>
                  <a:gd name="T48" fmla="*/ 5 w 38"/>
                  <a:gd name="T49" fmla="*/ 24 h 38"/>
                  <a:gd name="T50" fmla="*/ 4 w 38"/>
                  <a:gd name="T51" fmla="*/ 19 h 38"/>
                  <a:gd name="T52" fmla="*/ 5 w 38"/>
                  <a:gd name="T53" fmla="*/ 14 h 38"/>
                  <a:gd name="T54" fmla="*/ 9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30 w 38"/>
                  <a:gd name="T63" fmla="*/ 8 h 38"/>
                  <a:gd name="T64" fmla="*/ 33 w 38"/>
                  <a:gd name="T65" fmla="*/ 14 h 38"/>
                  <a:gd name="T66" fmla="*/ 35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0" y="8"/>
                    </a:lnTo>
                    <a:lnTo>
                      <a:pt x="33" y="14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5" name="Freeform 578"/>
              <p:cNvSpPr>
                <a:spLocks noEditPoints="1"/>
              </p:cNvSpPr>
              <p:nvPr/>
            </p:nvSpPr>
            <p:spPr bwMode="auto">
              <a:xfrm>
                <a:off x="3125" y="2628"/>
                <a:ext cx="34" cy="34"/>
              </a:xfrm>
              <a:custGeom>
                <a:avLst/>
                <a:gdLst>
                  <a:gd name="T0" fmla="*/ 34 w 34"/>
                  <a:gd name="T1" fmla="*/ 17 h 34"/>
                  <a:gd name="T2" fmla="*/ 33 w 34"/>
                  <a:gd name="T3" fmla="*/ 10 h 34"/>
                  <a:gd name="T4" fmla="*/ 29 w 34"/>
                  <a:gd name="T5" fmla="*/ 5 h 34"/>
                  <a:gd name="T6" fmla="*/ 24 w 34"/>
                  <a:gd name="T7" fmla="*/ 1 h 34"/>
                  <a:gd name="T8" fmla="*/ 17 w 34"/>
                  <a:gd name="T9" fmla="*/ 0 h 34"/>
                  <a:gd name="T10" fmla="*/ 10 w 34"/>
                  <a:gd name="T11" fmla="*/ 1 h 34"/>
                  <a:gd name="T12" fmla="*/ 5 w 34"/>
                  <a:gd name="T13" fmla="*/ 5 h 34"/>
                  <a:gd name="T14" fmla="*/ 2 w 34"/>
                  <a:gd name="T15" fmla="*/ 10 h 34"/>
                  <a:gd name="T16" fmla="*/ 0 w 34"/>
                  <a:gd name="T17" fmla="*/ 17 h 34"/>
                  <a:gd name="T18" fmla="*/ 2 w 34"/>
                  <a:gd name="T19" fmla="*/ 24 h 34"/>
                  <a:gd name="T20" fmla="*/ 5 w 34"/>
                  <a:gd name="T21" fmla="*/ 29 h 34"/>
                  <a:gd name="T22" fmla="*/ 10 w 34"/>
                  <a:gd name="T23" fmla="*/ 32 h 34"/>
                  <a:gd name="T24" fmla="*/ 17 w 34"/>
                  <a:gd name="T25" fmla="*/ 34 h 34"/>
                  <a:gd name="T26" fmla="*/ 24 w 34"/>
                  <a:gd name="T27" fmla="*/ 32 h 34"/>
                  <a:gd name="T28" fmla="*/ 29 w 34"/>
                  <a:gd name="T29" fmla="*/ 29 h 34"/>
                  <a:gd name="T30" fmla="*/ 33 w 34"/>
                  <a:gd name="T31" fmla="*/ 24 h 34"/>
                  <a:gd name="T32" fmla="*/ 34 w 34"/>
                  <a:gd name="T33" fmla="*/ 17 h 34"/>
                  <a:gd name="T34" fmla="*/ 31 w 34"/>
                  <a:gd name="T35" fmla="*/ 17 h 34"/>
                  <a:gd name="T36" fmla="*/ 29 w 34"/>
                  <a:gd name="T37" fmla="*/ 22 h 34"/>
                  <a:gd name="T38" fmla="*/ 28 w 34"/>
                  <a:gd name="T39" fmla="*/ 27 h 34"/>
                  <a:gd name="T40" fmla="*/ 22 w 34"/>
                  <a:gd name="T41" fmla="*/ 29 h 34"/>
                  <a:gd name="T42" fmla="*/ 17 w 34"/>
                  <a:gd name="T43" fmla="*/ 31 h 34"/>
                  <a:gd name="T44" fmla="*/ 12 w 34"/>
                  <a:gd name="T45" fmla="*/ 29 h 34"/>
                  <a:gd name="T46" fmla="*/ 9 w 34"/>
                  <a:gd name="T47" fmla="*/ 27 h 34"/>
                  <a:gd name="T48" fmla="*/ 5 w 34"/>
                  <a:gd name="T49" fmla="*/ 22 h 34"/>
                  <a:gd name="T50" fmla="*/ 3 w 34"/>
                  <a:gd name="T51" fmla="*/ 17 h 34"/>
                  <a:gd name="T52" fmla="*/ 5 w 34"/>
                  <a:gd name="T53" fmla="*/ 12 h 34"/>
                  <a:gd name="T54" fmla="*/ 9 w 34"/>
                  <a:gd name="T55" fmla="*/ 6 h 34"/>
                  <a:gd name="T56" fmla="*/ 12 w 34"/>
                  <a:gd name="T57" fmla="*/ 5 h 34"/>
                  <a:gd name="T58" fmla="*/ 17 w 34"/>
                  <a:gd name="T59" fmla="*/ 3 h 34"/>
                  <a:gd name="T60" fmla="*/ 22 w 34"/>
                  <a:gd name="T61" fmla="*/ 5 h 34"/>
                  <a:gd name="T62" fmla="*/ 28 w 34"/>
                  <a:gd name="T63" fmla="*/ 6 h 34"/>
                  <a:gd name="T64" fmla="*/ 29 w 34"/>
                  <a:gd name="T65" fmla="*/ 12 h 34"/>
                  <a:gd name="T66" fmla="*/ 31 w 34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4"/>
                  <a:gd name="T104" fmla="*/ 34 w 34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4">
                    <a:moveTo>
                      <a:pt x="34" y="17"/>
                    </a:moveTo>
                    <a:lnTo>
                      <a:pt x="33" y="10"/>
                    </a:lnTo>
                    <a:lnTo>
                      <a:pt x="29" y="5"/>
                    </a:lnTo>
                    <a:lnTo>
                      <a:pt x="24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4" y="32"/>
                    </a:lnTo>
                    <a:lnTo>
                      <a:pt x="29" y="29"/>
                    </a:lnTo>
                    <a:lnTo>
                      <a:pt x="33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8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2" y="29"/>
                    </a:lnTo>
                    <a:lnTo>
                      <a:pt x="9" y="27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8" y="6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6" name="Freeform 579"/>
              <p:cNvSpPr>
                <a:spLocks noEditPoints="1"/>
              </p:cNvSpPr>
              <p:nvPr/>
            </p:nvSpPr>
            <p:spPr bwMode="auto">
              <a:xfrm>
                <a:off x="3127" y="2629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29 w 31"/>
                  <a:gd name="T3" fmla="*/ 11 h 31"/>
                  <a:gd name="T4" fmla="*/ 26 w 31"/>
                  <a:gd name="T5" fmla="*/ 5 h 31"/>
                  <a:gd name="T6" fmla="*/ 22 w 31"/>
                  <a:gd name="T7" fmla="*/ 2 h 31"/>
                  <a:gd name="T8" fmla="*/ 15 w 31"/>
                  <a:gd name="T9" fmla="*/ 0 h 31"/>
                  <a:gd name="T10" fmla="*/ 10 w 31"/>
                  <a:gd name="T11" fmla="*/ 2 h 31"/>
                  <a:gd name="T12" fmla="*/ 5 w 31"/>
                  <a:gd name="T13" fmla="*/ 5 h 31"/>
                  <a:gd name="T14" fmla="*/ 1 w 31"/>
                  <a:gd name="T15" fmla="*/ 11 h 31"/>
                  <a:gd name="T16" fmla="*/ 0 w 31"/>
                  <a:gd name="T17" fmla="*/ 16 h 31"/>
                  <a:gd name="T18" fmla="*/ 1 w 31"/>
                  <a:gd name="T19" fmla="*/ 21 h 31"/>
                  <a:gd name="T20" fmla="*/ 5 w 31"/>
                  <a:gd name="T21" fmla="*/ 26 h 31"/>
                  <a:gd name="T22" fmla="*/ 10 w 31"/>
                  <a:gd name="T23" fmla="*/ 30 h 31"/>
                  <a:gd name="T24" fmla="*/ 15 w 31"/>
                  <a:gd name="T25" fmla="*/ 31 h 31"/>
                  <a:gd name="T26" fmla="*/ 22 w 31"/>
                  <a:gd name="T27" fmla="*/ 30 h 31"/>
                  <a:gd name="T28" fmla="*/ 26 w 31"/>
                  <a:gd name="T29" fmla="*/ 26 h 31"/>
                  <a:gd name="T30" fmla="*/ 29 w 31"/>
                  <a:gd name="T31" fmla="*/ 21 h 31"/>
                  <a:gd name="T32" fmla="*/ 31 w 31"/>
                  <a:gd name="T33" fmla="*/ 16 h 31"/>
                  <a:gd name="T34" fmla="*/ 27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0 w 31"/>
                  <a:gd name="T41" fmla="*/ 26 h 31"/>
                  <a:gd name="T42" fmla="*/ 15 w 31"/>
                  <a:gd name="T43" fmla="*/ 28 h 31"/>
                  <a:gd name="T44" fmla="*/ 10 w 31"/>
                  <a:gd name="T45" fmla="*/ 26 h 31"/>
                  <a:gd name="T46" fmla="*/ 7 w 31"/>
                  <a:gd name="T47" fmla="*/ 24 h 31"/>
                  <a:gd name="T48" fmla="*/ 5 w 31"/>
                  <a:gd name="T49" fmla="*/ 21 h 31"/>
                  <a:gd name="T50" fmla="*/ 3 w 31"/>
                  <a:gd name="T51" fmla="*/ 16 h 31"/>
                  <a:gd name="T52" fmla="*/ 5 w 31"/>
                  <a:gd name="T53" fmla="*/ 11 h 31"/>
                  <a:gd name="T54" fmla="*/ 7 w 31"/>
                  <a:gd name="T55" fmla="*/ 7 h 31"/>
                  <a:gd name="T56" fmla="*/ 10 w 31"/>
                  <a:gd name="T57" fmla="*/ 5 h 31"/>
                  <a:gd name="T58" fmla="*/ 15 w 31"/>
                  <a:gd name="T59" fmla="*/ 4 h 31"/>
                  <a:gd name="T60" fmla="*/ 20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7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29" y="11"/>
                    </a:lnTo>
                    <a:lnTo>
                      <a:pt x="26" y="5"/>
                    </a:lnTo>
                    <a:lnTo>
                      <a:pt x="22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30"/>
                    </a:lnTo>
                    <a:lnTo>
                      <a:pt x="15" y="31"/>
                    </a:lnTo>
                    <a:lnTo>
                      <a:pt x="22" y="30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0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3" y="16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7" name="Freeform 580"/>
              <p:cNvSpPr>
                <a:spLocks noEditPoints="1"/>
              </p:cNvSpPr>
              <p:nvPr/>
            </p:nvSpPr>
            <p:spPr bwMode="auto">
              <a:xfrm>
                <a:off x="3128" y="2631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5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6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6 w 28"/>
                  <a:gd name="T21" fmla="*/ 24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5 w 28"/>
                  <a:gd name="T29" fmla="*/ 24 h 28"/>
                  <a:gd name="T30" fmla="*/ 26 w 28"/>
                  <a:gd name="T31" fmla="*/ 19 h 28"/>
                  <a:gd name="T32" fmla="*/ 28 w 28"/>
                  <a:gd name="T33" fmla="*/ 14 h 28"/>
                  <a:gd name="T34" fmla="*/ 25 w 28"/>
                  <a:gd name="T35" fmla="*/ 14 h 28"/>
                  <a:gd name="T36" fmla="*/ 25 w 28"/>
                  <a:gd name="T37" fmla="*/ 17 h 28"/>
                  <a:gd name="T38" fmla="*/ 21 w 28"/>
                  <a:gd name="T39" fmla="*/ 21 h 28"/>
                  <a:gd name="T40" fmla="*/ 18 w 28"/>
                  <a:gd name="T41" fmla="*/ 22 h 28"/>
                  <a:gd name="T42" fmla="*/ 14 w 28"/>
                  <a:gd name="T43" fmla="*/ 24 h 28"/>
                  <a:gd name="T44" fmla="*/ 11 w 28"/>
                  <a:gd name="T45" fmla="*/ 22 h 28"/>
                  <a:gd name="T46" fmla="*/ 7 w 28"/>
                  <a:gd name="T47" fmla="*/ 21 h 28"/>
                  <a:gd name="T48" fmla="*/ 6 w 28"/>
                  <a:gd name="T49" fmla="*/ 17 h 28"/>
                  <a:gd name="T50" fmla="*/ 4 w 28"/>
                  <a:gd name="T51" fmla="*/ 14 h 28"/>
                  <a:gd name="T52" fmla="*/ 6 w 28"/>
                  <a:gd name="T53" fmla="*/ 10 h 28"/>
                  <a:gd name="T54" fmla="*/ 7 w 28"/>
                  <a:gd name="T55" fmla="*/ 7 h 28"/>
                  <a:gd name="T56" fmla="*/ 11 w 28"/>
                  <a:gd name="T57" fmla="*/ 5 h 28"/>
                  <a:gd name="T58" fmla="*/ 14 w 28"/>
                  <a:gd name="T59" fmla="*/ 3 h 28"/>
                  <a:gd name="T60" fmla="*/ 18 w 28"/>
                  <a:gd name="T61" fmla="*/ 5 h 28"/>
                  <a:gd name="T62" fmla="*/ 21 w 28"/>
                  <a:gd name="T63" fmla="*/ 7 h 28"/>
                  <a:gd name="T64" fmla="*/ 25 w 28"/>
                  <a:gd name="T65" fmla="*/ 10 h 28"/>
                  <a:gd name="T66" fmla="*/ 25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5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5" y="24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5" y="14"/>
                    </a:moveTo>
                    <a:lnTo>
                      <a:pt x="25" y="17"/>
                    </a:lnTo>
                    <a:lnTo>
                      <a:pt x="21" y="21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1" y="22"/>
                    </a:lnTo>
                    <a:lnTo>
                      <a:pt x="7" y="21"/>
                    </a:lnTo>
                    <a:lnTo>
                      <a:pt x="6" y="17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8" name="Freeform 581"/>
              <p:cNvSpPr>
                <a:spLocks noEditPoints="1"/>
              </p:cNvSpPr>
              <p:nvPr/>
            </p:nvSpPr>
            <p:spPr bwMode="auto">
              <a:xfrm>
                <a:off x="3130" y="2633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3 w 24"/>
                  <a:gd name="T3" fmla="*/ 7 h 24"/>
                  <a:gd name="T4" fmla="*/ 21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4 w 24"/>
                  <a:gd name="T13" fmla="*/ 3 h 24"/>
                  <a:gd name="T14" fmla="*/ 2 w 24"/>
                  <a:gd name="T15" fmla="*/ 7 h 24"/>
                  <a:gd name="T16" fmla="*/ 0 w 24"/>
                  <a:gd name="T17" fmla="*/ 12 h 24"/>
                  <a:gd name="T18" fmla="*/ 2 w 24"/>
                  <a:gd name="T19" fmla="*/ 17 h 24"/>
                  <a:gd name="T20" fmla="*/ 4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1 w 24"/>
                  <a:gd name="T29" fmla="*/ 20 h 24"/>
                  <a:gd name="T30" fmla="*/ 23 w 24"/>
                  <a:gd name="T31" fmla="*/ 17 h 24"/>
                  <a:gd name="T32" fmla="*/ 24 w 24"/>
                  <a:gd name="T33" fmla="*/ 12 h 24"/>
                  <a:gd name="T34" fmla="*/ 21 w 24"/>
                  <a:gd name="T35" fmla="*/ 12 h 24"/>
                  <a:gd name="T36" fmla="*/ 21 w 24"/>
                  <a:gd name="T37" fmla="*/ 15 h 24"/>
                  <a:gd name="T38" fmla="*/ 19 w 24"/>
                  <a:gd name="T39" fmla="*/ 17 h 24"/>
                  <a:gd name="T40" fmla="*/ 16 w 24"/>
                  <a:gd name="T41" fmla="*/ 20 h 24"/>
                  <a:gd name="T42" fmla="*/ 12 w 24"/>
                  <a:gd name="T43" fmla="*/ 20 h 24"/>
                  <a:gd name="T44" fmla="*/ 9 w 24"/>
                  <a:gd name="T45" fmla="*/ 20 h 24"/>
                  <a:gd name="T46" fmla="*/ 7 w 24"/>
                  <a:gd name="T47" fmla="*/ 17 h 24"/>
                  <a:gd name="T48" fmla="*/ 5 w 24"/>
                  <a:gd name="T49" fmla="*/ 15 h 24"/>
                  <a:gd name="T50" fmla="*/ 4 w 24"/>
                  <a:gd name="T51" fmla="*/ 12 h 24"/>
                  <a:gd name="T52" fmla="*/ 5 w 24"/>
                  <a:gd name="T53" fmla="*/ 8 h 24"/>
                  <a:gd name="T54" fmla="*/ 7 w 24"/>
                  <a:gd name="T55" fmla="*/ 7 h 24"/>
                  <a:gd name="T56" fmla="*/ 9 w 24"/>
                  <a:gd name="T57" fmla="*/ 3 h 24"/>
                  <a:gd name="T58" fmla="*/ 12 w 24"/>
                  <a:gd name="T59" fmla="*/ 3 h 24"/>
                  <a:gd name="T60" fmla="*/ 16 w 24"/>
                  <a:gd name="T61" fmla="*/ 3 h 24"/>
                  <a:gd name="T62" fmla="*/ 19 w 24"/>
                  <a:gd name="T63" fmla="*/ 7 h 24"/>
                  <a:gd name="T64" fmla="*/ 21 w 24"/>
                  <a:gd name="T65" fmla="*/ 8 h 24"/>
                  <a:gd name="T66" fmla="*/ 21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3" y="7"/>
                    </a:lnTo>
                    <a:lnTo>
                      <a:pt x="21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1" y="20"/>
                    </a:lnTo>
                    <a:lnTo>
                      <a:pt x="23" y="17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5"/>
                    </a:lnTo>
                    <a:lnTo>
                      <a:pt x="19" y="17"/>
                    </a:lnTo>
                    <a:lnTo>
                      <a:pt x="16" y="20"/>
                    </a:lnTo>
                    <a:lnTo>
                      <a:pt x="12" y="20"/>
                    </a:lnTo>
                    <a:lnTo>
                      <a:pt x="9" y="20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4" y="12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9" name="Freeform 582"/>
              <p:cNvSpPr>
                <a:spLocks noEditPoints="1"/>
              </p:cNvSpPr>
              <p:nvPr/>
            </p:nvSpPr>
            <p:spPr bwMode="auto">
              <a:xfrm>
                <a:off x="3132" y="2634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1 h 21"/>
                  <a:gd name="T18" fmla="*/ 2 w 21"/>
                  <a:gd name="T19" fmla="*/ 14 h 21"/>
                  <a:gd name="T20" fmla="*/ 3 w 21"/>
                  <a:gd name="T21" fmla="*/ 18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8 h 21"/>
                  <a:gd name="T30" fmla="*/ 21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8 h 21"/>
                  <a:gd name="T42" fmla="*/ 10 w 21"/>
                  <a:gd name="T43" fmla="*/ 18 h 21"/>
                  <a:gd name="T44" fmla="*/ 9 w 21"/>
                  <a:gd name="T45" fmla="*/ 18 h 21"/>
                  <a:gd name="T46" fmla="*/ 5 w 21"/>
                  <a:gd name="T47" fmla="*/ 16 h 21"/>
                  <a:gd name="T48" fmla="*/ 3 w 21"/>
                  <a:gd name="T49" fmla="*/ 14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6 h 21"/>
                  <a:gd name="T56" fmla="*/ 9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5 w 21"/>
                  <a:gd name="T63" fmla="*/ 6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3" y="18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9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0" name="Freeform 583"/>
              <p:cNvSpPr>
                <a:spLocks noEditPoints="1"/>
              </p:cNvSpPr>
              <p:nvPr/>
            </p:nvSpPr>
            <p:spPr bwMode="auto">
              <a:xfrm>
                <a:off x="3134" y="2636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5 w 17"/>
                  <a:gd name="T5" fmla="*/ 4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4 h 17"/>
                  <a:gd name="T14" fmla="*/ 1 w 17"/>
                  <a:gd name="T15" fmla="*/ 5 h 17"/>
                  <a:gd name="T16" fmla="*/ 0 w 17"/>
                  <a:gd name="T17" fmla="*/ 9 h 17"/>
                  <a:gd name="T18" fmla="*/ 1 w 17"/>
                  <a:gd name="T19" fmla="*/ 12 h 17"/>
                  <a:gd name="T20" fmla="*/ 3 w 17"/>
                  <a:gd name="T21" fmla="*/ 14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3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4 h 17"/>
                  <a:gd name="T48" fmla="*/ 12 w 17"/>
                  <a:gd name="T49" fmla="*/ 5 h 17"/>
                  <a:gd name="T50" fmla="*/ 13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5" y="4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3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1" name="Freeform 584"/>
              <p:cNvSpPr>
                <a:spLocks noEditPoints="1"/>
              </p:cNvSpPr>
              <p:nvPr/>
            </p:nvSpPr>
            <p:spPr bwMode="auto">
              <a:xfrm>
                <a:off x="3135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1 w 14"/>
                  <a:gd name="T7" fmla="*/ 0 h 14"/>
                  <a:gd name="T8" fmla="*/ 7 w 14"/>
                  <a:gd name="T9" fmla="*/ 0 h 14"/>
                  <a:gd name="T10" fmla="*/ 6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6 w 14"/>
                  <a:gd name="T23" fmla="*/ 14 h 14"/>
                  <a:gd name="T24" fmla="*/ 7 w 14"/>
                  <a:gd name="T25" fmla="*/ 14 h 14"/>
                  <a:gd name="T26" fmla="*/ 11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1 w 14"/>
                  <a:gd name="T35" fmla="*/ 7 h 14"/>
                  <a:gd name="T36" fmla="*/ 11 w 14"/>
                  <a:gd name="T37" fmla="*/ 9 h 14"/>
                  <a:gd name="T38" fmla="*/ 7 w 14"/>
                  <a:gd name="T39" fmla="*/ 10 h 14"/>
                  <a:gd name="T40" fmla="*/ 6 w 14"/>
                  <a:gd name="T41" fmla="*/ 9 h 14"/>
                  <a:gd name="T42" fmla="*/ 4 w 14"/>
                  <a:gd name="T43" fmla="*/ 7 h 14"/>
                  <a:gd name="T44" fmla="*/ 6 w 14"/>
                  <a:gd name="T45" fmla="*/ 5 h 14"/>
                  <a:gd name="T46" fmla="*/ 7 w 14"/>
                  <a:gd name="T47" fmla="*/ 3 h 14"/>
                  <a:gd name="T48" fmla="*/ 11 w 14"/>
                  <a:gd name="T49" fmla="*/ 5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6" y="14"/>
                    </a:lnTo>
                    <a:lnTo>
                      <a:pt x="7" y="14"/>
                    </a:lnTo>
                    <a:lnTo>
                      <a:pt x="11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11" y="9"/>
                    </a:lnTo>
                    <a:lnTo>
                      <a:pt x="7" y="10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2" name="Freeform 585"/>
              <p:cNvSpPr>
                <a:spLocks/>
              </p:cNvSpPr>
              <p:nvPr/>
            </p:nvSpPr>
            <p:spPr bwMode="auto">
              <a:xfrm>
                <a:off x="3137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1 h 10"/>
                  <a:gd name="T4" fmla="*/ 5 w 10"/>
                  <a:gd name="T5" fmla="*/ 0 h 10"/>
                  <a:gd name="T6" fmla="*/ 2 w 10"/>
                  <a:gd name="T7" fmla="*/ 1 h 10"/>
                  <a:gd name="T8" fmla="*/ 0 w 10"/>
                  <a:gd name="T9" fmla="*/ 5 h 10"/>
                  <a:gd name="T10" fmla="*/ 2 w 10"/>
                  <a:gd name="T11" fmla="*/ 8 h 10"/>
                  <a:gd name="T12" fmla="*/ 5 w 10"/>
                  <a:gd name="T13" fmla="*/ 10 h 10"/>
                  <a:gd name="T14" fmla="*/ 9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9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3" name="Freeform 586"/>
              <p:cNvSpPr>
                <a:spLocks/>
              </p:cNvSpPr>
              <p:nvPr/>
            </p:nvSpPr>
            <p:spPr bwMode="auto">
              <a:xfrm>
                <a:off x="3139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2 h 7"/>
                  <a:gd name="T4" fmla="*/ 3 w 7"/>
                  <a:gd name="T5" fmla="*/ 0 h 7"/>
                  <a:gd name="T6" fmla="*/ 2 w 7"/>
                  <a:gd name="T7" fmla="*/ 2 h 7"/>
                  <a:gd name="T8" fmla="*/ 0 w 7"/>
                  <a:gd name="T9" fmla="*/ 4 h 7"/>
                  <a:gd name="T10" fmla="*/ 2 w 7"/>
                  <a:gd name="T11" fmla="*/ 6 h 7"/>
                  <a:gd name="T12" fmla="*/ 3 w 7"/>
                  <a:gd name="T13" fmla="*/ 7 h 7"/>
                  <a:gd name="T14" fmla="*/ 7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4" name="Freeform 587"/>
              <p:cNvSpPr>
                <a:spLocks/>
              </p:cNvSpPr>
              <p:nvPr/>
            </p:nvSpPr>
            <p:spPr bwMode="auto">
              <a:xfrm>
                <a:off x="3141" y="2643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4 h 4"/>
                  <a:gd name="T12" fmla="*/ 1 w 3"/>
                  <a:gd name="T13" fmla="*/ 4 h 4"/>
                  <a:gd name="T14" fmla="*/ 3 w 3"/>
                  <a:gd name="T15" fmla="*/ 4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5" name="Freeform 588"/>
              <p:cNvSpPr>
                <a:spLocks/>
              </p:cNvSpPr>
              <p:nvPr/>
            </p:nvSpPr>
            <p:spPr bwMode="auto">
              <a:xfrm>
                <a:off x="3122" y="2598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41 w 41"/>
                  <a:gd name="T9" fmla="*/ 59 h 93"/>
                  <a:gd name="T10" fmla="*/ 41 w 41"/>
                  <a:gd name="T11" fmla="*/ 49 h 93"/>
                  <a:gd name="T12" fmla="*/ 41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6 h 93"/>
                  <a:gd name="T28" fmla="*/ 0 w 41"/>
                  <a:gd name="T29" fmla="*/ 49 h 93"/>
                  <a:gd name="T30" fmla="*/ 1 w 41"/>
                  <a:gd name="T31" fmla="*/ 59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59"/>
                    </a:lnTo>
                    <a:lnTo>
                      <a:pt x="41" y="49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6"/>
                    </a:lnTo>
                    <a:lnTo>
                      <a:pt x="0" y="49"/>
                    </a:lnTo>
                    <a:lnTo>
                      <a:pt x="1" y="59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6" name="Freeform 589"/>
              <p:cNvSpPr>
                <a:spLocks noEditPoints="1"/>
              </p:cNvSpPr>
              <p:nvPr/>
            </p:nvSpPr>
            <p:spPr bwMode="auto">
              <a:xfrm>
                <a:off x="3049" y="2598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0 w 12"/>
                  <a:gd name="T5" fmla="*/ 93 h 93"/>
                  <a:gd name="T6" fmla="*/ 12 w 12"/>
                  <a:gd name="T7" fmla="*/ 92 h 93"/>
                  <a:gd name="T8" fmla="*/ 9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2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2 h 93"/>
                  <a:gd name="T22" fmla="*/ 10 w 12"/>
                  <a:gd name="T23" fmla="*/ 0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0 h 93"/>
                  <a:gd name="T30" fmla="*/ 0 w 12"/>
                  <a:gd name="T31" fmla="*/ 2 h 93"/>
                  <a:gd name="T32" fmla="*/ 3 w 12"/>
                  <a:gd name="T33" fmla="*/ 0 h 93"/>
                  <a:gd name="T34" fmla="*/ 7 w 12"/>
                  <a:gd name="T35" fmla="*/ 0 h 93"/>
                  <a:gd name="T36" fmla="*/ 9 w 12"/>
                  <a:gd name="T37" fmla="*/ 0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7" name="Freeform 590"/>
              <p:cNvSpPr>
                <a:spLocks noEditPoints="1"/>
              </p:cNvSpPr>
              <p:nvPr/>
            </p:nvSpPr>
            <p:spPr bwMode="auto">
              <a:xfrm>
                <a:off x="3049" y="2598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2 h 93"/>
                  <a:gd name="T6" fmla="*/ 12 w 12"/>
                  <a:gd name="T7" fmla="*/ 90 h 93"/>
                  <a:gd name="T8" fmla="*/ 10 w 12"/>
                  <a:gd name="T9" fmla="*/ 92 h 93"/>
                  <a:gd name="T10" fmla="*/ 7 w 12"/>
                  <a:gd name="T11" fmla="*/ 92 h 93"/>
                  <a:gd name="T12" fmla="*/ 3 w 12"/>
                  <a:gd name="T13" fmla="*/ 92 h 93"/>
                  <a:gd name="T14" fmla="*/ 0 w 12"/>
                  <a:gd name="T15" fmla="*/ 90 h 93"/>
                  <a:gd name="T16" fmla="*/ 0 w 12"/>
                  <a:gd name="T17" fmla="*/ 92 h 93"/>
                  <a:gd name="T18" fmla="*/ 2 w 12"/>
                  <a:gd name="T19" fmla="*/ 93 h 93"/>
                  <a:gd name="T20" fmla="*/ 12 w 12"/>
                  <a:gd name="T21" fmla="*/ 4 h 93"/>
                  <a:gd name="T22" fmla="*/ 12 w 12"/>
                  <a:gd name="T23" fmla="*/ 2 h 93"/>
                  <a:gd name="T24" fmla="*/ 10 w 12"/>
                  <a:gd name="T25" fmla="*/ 0 h 93"/>
                  <a:gd name="T26" fmla="*/ 2 w 12"/>
                  <a:gd name="T27" fmla="*/ 0 h 93"/>
                  <a:gd name="T28" fmla="*/ 0 w 12"/>
                  <a:gd name="T29" fmla="*/ 2 h 93"/>
                  <a:gd name="T30" fmla="*/ 0 w 12"/>
                  <a:gd name="T31" fmla="*/ 4 h 93"/>
                  <a:gd name="T32" fmla="*/ 3 w 12"/>
                  <a:gd name="T33" fmla="*/ 2 h 93"/>
                  <a:gd name="T34" fmla="*/ 7 w 12"/>
                  <a:gd name="T35" fmla="*/ 2 h 93"/>
                  <a:gd name="T36" fmla="*/ 9 w 12"/>
                  <a:gd name="T37" fmla="*/ 2 h 93"/>
                  <a:gd name="T38" fmla="*/ 12 w 12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2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4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8" name="Freeform 591"/>
              <p:cNvSpPr>
                <a:spLocks noEditPoints="1"/>
              </p:cNvSpPr>
              <p:nvPr/>
            </p:nvSpPr>
            <p:spPr bwMode="auto">
              <a:xfrm>
                <a:off x="3047" y="2598"/>
                <a:ext cx="16" cy="93"/>
              </a:xfrm>
              <a:custGeom>
                <a:avLst/>
                <a:gdLst>
                  <a:gd name="T0" fmla="*/ 14 w 16"/>
                  <a:gd name="T1" fmla="*/ 2 h 93"/>
                  <a:gd name="T2" fmla="*/ 11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2 h 93"/>
                  <a:gd name="T10" fmla="*/ 2 w 16"/>
                  <a:gd name="T11" fmla="*/ 4 h 93"/>
                  <a:gd name="T12" fmla="*/ 0 w 16"/>
                  <a:gd name="T13" fmla="*/ 5 h 93"/>
                  <a:gd name="T14" fmla="*/ 4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2 h 93"/>
                  <a:gd name="T26" fmla="*/ 2 w 16"/>
                  <a:gd name="T27" fmla="*/ 92 h 93"/>
                  <a:gd name="T28" fmla="*/ 5 w 16"/>
                  <a:gd name="T29" fmla="*/ 93 h 93"/>
                  <a:gd name="T30" fmla="*/ 9 w 16"/>
                  <a:gd name="T31" fmla="*/ 93 h 93"/>
                  <a:gd name="T32" fmla="*/ 11 w 16"/>
                  <a:gd name="T33" fmla="*/ 93 h 93"/>
                  <a:gd name="T34" fmla="*/ 14 w 16"/>
                  <a:gd name="T35" fmla="*/ 92 h 93"/>
                  <a:gd name="T36" fmla="*/ 14 w 16"/>
                  <a:gd name="T37" fmla="*/ 90 h 93"/>
                  <a:gd name="T38" fmla="*/ 16 w 16"/>
                  <a:gd name="T39" fmla="*/ 88 h 93"/>
                  <a:gd name="T40" fmla="*/ 12 w 16"/>
                  <a:gd name="T41" fmla="*/ 90 h 93"/>
                  <a:gd name="T42" fmla="*/ 9 w 16"/>
                  <a:gd name="T43" fmla="*/ 90 h 93"/>
                  <a:gd name="T44" fmla="*/ 4 w 16"/>
                  <a:gd name="T45" fmla="*/ 90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2"/>
                    </a:lnTo>
                    <a:close/>
                    <a:moveTo>
                      <a:pt x="2" y="92"/>
                    </a:moveTo>
                    <a:lnTo>
                      <a:pt x="5" y="93"/>
                    </a:lnTo>
                    <a:lnTo>
                      <a:pt x="9" y="93"/>
                    </a:lnTo>
                    <a:lnTo>
                      <a:pt x="11" y="93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4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9" name="Freeform 592"/>
              <p:cNvSpPr>
                <a:spLocks noEditPoints="1"/>
              </p:cNvSpPr>
              <p:nvPr/>
            </p:nvSpPr>
            <p:spPr bwMode="auto">
              <a:xfrm>
                <a:off x="3046" y="2600"/>
                <a:ext cx="19" cy="90"/>
              </a:xfrm>
              <a:custGeom>
                <a:avLst/>
                <a:gdLst>
                  <a:gd name="T0" fmla="*/ 15 w 19"/>
                  <a:gd name="T1" fmla="*/ 2 h 90"/>
                  <a:gd name="T2" fmla="*/ 12 w 19"/>
                  <a:gd name="T3" fmla="*/ 0 h 90"/>
                  <a:gd name="T4" fmla="*/ 10 w 19"/>
                  <a:gd name="T5" fmla="*/ 0 h 90"/>
                  <a:gd name="T6" fmla="*/ 6 w 19"/>
                  <a:gd name="T7" fmla="*/ 0 h 90"/>
                  <a:gd name="T8" fmla="*/ 3 w 19"/>
                  <a:gd name="T9" fmla="*/ 2 h 90"/>
                  <a:gd name="T10" fmla="*/ 1 w 19"/>
                  <a:gd name="T11" fmla="*/ 3 h 90"/>
                  <a:gd name="T12" fmla="*/ 0 w 19"/>
                  <a:gd name="T13" fmla="*/ 5 h 90"/>
                  <a:gd name="T14" fmla="*/ 5 w 19"/>
                  <a:gd name="T15" fmla="*/ 3 h 90"/>
                  <a:gd name="T16" fmla="*/ 10 w 19"/>
                  <a:gd name="T17" fmla="*/ 3 h 90"/>
                  <a:gd name="T18" fmla="*/ 13 w 19"/>
                  <a:gd name="T19" fmla="*/ 3 h 90"/>
                  <a:gd name="T20" fmla="*/ 19 w 19"/>
                  <a:gd name="T21" fmla="*/ 5 h 90"/>
                  <a:gd name="T22" fmla="*/ 17 w 19"/>
                  <a:gd name="T23" fmla="*/ 3 h 90"/>
                  <a:gd name="T24" fmla="*/ 15 w 19"/>
                  <a:gd name="T25" fmla="*/ 2 h 90"/>
                  <a:gd name="T26" fmla="*/ 3 w 19"/>
                  <a:gd name="T27" fmla="*/ 88 h 90"/>
                  <a:gd name="T28" fmla="*/ 6 w 19"/>
                  <a:gd name="T29" fmla="*/ 90 h 90"/>
                  <a:gd name="T30" fmla="*/ 10 w 19"/>
                  <a:gd name="T31" fmla="*/ 90 h 90"/>
                  <a:gd name="T32" fmla="*/ 13 w 19"/>
                  <a:gd name="T33" fmla="*/ 90 h 90"/>
                  <a:gd name="T34" fmla="*/ 15 w 19"/>
                  <a:gd name="T35" fmla="*/ 88 h 90"/>
                  <a:gd name="T36" fmla="*/ 17 w 19"/>
                  <a:gd name="T37" fmla="*/ 86 h 90"/>
                  <a:gd name="T38" fmla="*/ 19 w 19"/>
                  <a:gd name="T39" fmla="*/ 85 h 90"/>
                  <a:gd name="T40" fmla="*/ 13 w 19"/>
                  <a:gd name="T41" fmla="*/ 86 h 90"/>
                  <a:gd name="T42" fmla="*/ 10 w 19"/>
                  <a:gd name="T43" fmla="*/ 86 h 90"/>
                  <a:gd name="T44" fmla="*/ 5 w 19"/>
                  <a:gd name="T45" fmla="*/ 86 h 90"/>
                  <a:gd name="T46" fmla="*/ 0 w 19"/>
                  <a:gd name="T47" fmla="*/ 85 h 90"/>
                  <a:gd name="T48" fmla="*/ 1 w 19"/>
                  <a:gd name="T49" fmla="*/ 86 h 90"/>
                  <a:gd name="T50" fmla="*/ 3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5" y="2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15" y="2"/>
                    </a:lnTo>
                    <a:close/>
                    <a:moveTo>
                      <a:pt x="3" y="88"/>
                    </a:moveTo>
                    <a:lnTo>
                      <a:pt x="6" y="90"/>
                    </a:lnTo>
                    <a:lnTo>
                      <a:pt x="10" y="90"/>
                    </a:lnTo>
                    <a:lnTo>
                      <a:pt x="13" y="90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5"/>
                    </a:lnTo>
                    <a:lnTo>
                      <a:pt x="13" y="86"/>
                    </a:lnTo>
                    <a:lnTo>
                      <a:pt x="10" y="86"/>
                    </a:lnTo>
                    <a:lnTo>
                      <a:pt x="5" y="86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0" name="Freeform 593"/>
              <p:cNvSpPr>
                <a:spLocks noEditPoints="1"/>
              </p:cNvSpPr>
              <p:nvPr/>
            </p:nvSpPr>
            <p:spPr bwMode="auto">
              <a:xfrm>
                <a:off x="3044" y="2602"/>
                <a:ext cx="22" cy="86"/>
              </a:xfrm>
              <a:custGeom>
                <a:avLst/>
                <a:gdLst>
                  <a:gd name="T0" fmla="*/ 19 w 22"/>
                  <a:gd name="T1" fmla="*/ 1 h 86"/>
                  <a:gd name="T2" fmla="*/ 15 w 22"/>
                  <a:gd name="T3" fmla="*/ 0 h 86"/>
                  <a:gd name="T4" fmla="*/ 12 w 22"/>
                  <a:gd name="T5" fmla="*/ 0 h 86"/>
                  <a:gd name="T6" fmla="*/ 7 w 22"/>
                  <a:gd name="T7" fmla="*/ 0 h 86"/>
                  <a:gd name="T8" fmla="*/ 3 w 22"/>
                  <a:gd name="T9" fmla="*/ 1 h 86"/>
                  <a:gd name="T10" fmla="*/ 2 w 22"/>
                  <a:gd name="T11" fmla="*/ 3 h 86"/>
                  <a:gd name="T12" fmla="*/ 2 w 22"/>
                  <a:gd name="T13" fmla="*/ 5 h 86"/>
                  <a:gd name="T14" fmla="*/ 7 w 22"/>
                  <a:gd name="T15" fmla="*/ 3 h 86"/>
                  <a:gd name="T16" fmla="*/ 12 w 22"/>
                  <a:gd name="T17" fmla="*/ 3 h 86"/>
                  <a:gd name="T18" fmla="*/ 17 w 22"/>
                  <a:gd name="T19" fmla="*/ 3 h 86"/>
                  <a:gd name="T20" fmla="*/ 21 w 22"/>
                  <a:gd name="T21" fmla="*/ 5 h 86"/>
                  <a:gd name="T22" fmla="*/ 21 w 22"/>
                  <a:gd name="T23" fmla="*/ 3 h 86"/>
                  <a:gd name="T24" fmla="*/ 19 w 22"/>
                  <a:gd name="T25" fmla="*/ 1 h 86"/>
                  <a:gd name="T26" fmla="*/ 3 w 22"/>
                  <a:gd name="T27" fmla="*/ 84 h 86"/>
                  <a:gd name="T28" fmla="*/ 7 w 22"/>
                  <a:gd name="T29" fmla="*/ 86 h 86"/>
                  <a:gd name="T30" fmla="*/ 12 w 22"/>
                  <a:gd name="T31" fmla="*/ 86 h 86"/>
                  <a:gd name="T32" fmla="*/ 15 w 22"/>
                  <a:gd name="T33" fmla="*/ 86 h 86"/>
                  <a:gd name="T34" fmla="*/ 19 w 22"/>
                  <a:gd name="T35" fmla="*/ 84 h 86"/>
                  <a:gd name="T36" fmla="*/ 21 w 22"/>
                  <a:gd name="T37" fmla="*/ 83 h 86"/>
                  <a:gd name="T38" fmla="*/ 22 w 22"/>
                  <a:gd name="T39" fmla="*/ 81 h 86"/>
                  <a:gd name="T40" fmla="*/ 17 w 22"/>
                  <a:gd name="T41" fmla="*/ 81 h 86"/>
                  <a:gd name="T42" fmla="*/ 12 w 22"/>
                  <a:gd name="T43" fmla="*/ 83 h 86"/>
                  <a:gd name="T44" fmla="*/ 5 w 22"/>
                  <a:gd name="T45" fmla="*/ 81 h 86"/>
                  <a:gd name="T46" fmla="*/ 0 w 22"/>
                  <a:gd name="T47" fmla="*/ 81 h 86"/>
                  <a:gd name="T48" fmla="*/ 2 w 22"/>
                  <a:gd name="T49" fmla="*/ 83 h 86"/>
                  <a:gd name="T50" fmla="*/ 3 w 22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6"/>
                  <a:gd name="T80" fmla="*/ 22 w 22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6">
                    <a:moveTo>
                      <a:pt x="19" y="1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19" y="1"/>
                    </a:lnTo>
                    <a:close/>
                    <a:moveTo>
                      <a:pt x="3" y="84"/>
                    </a:moveTo>
                    <a:lnTo>
                      <a:pt x="7" y="86"/>
                    </a:lnTo>
                    <a:lnTo>
                      <a:pt x="12" y="86"/>
                    </a:lnTo>
                    <a:lnTo>
                      <a:pt x="15" y="86"/>
                    </a:lnTo>
                    <a:lnTo>
                      <a:pt x="19" y="84"/>
                    </a:lnTo>
                    <a:lnTo>
                      <a:pt x="21" y="83"/>
                    </a:lnTo>
                    <a:lnTo>
                      <a:pt x="22" y="81"/>
                    </a:lnTo>
                    <a:lnTo>
                      <a:pt x="17" y="81"/>
                    </a:lnTo>
                    <a:lnTo>
                      <a:pt x="12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3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1" name="Freeform 594"/>
              <p:cNvSpPr>
                <a:spLocks noEditPoints="1"/>
              </p:cNvSpPr>
              <p:nvPr/>
            </p:nvSpPr>
            <p:spPr bwMode="auto">
              <a:xfrm>
                <a:off x="3044" y="2603"/>
                <a:ext cx="22" cy="83"/>
              </a:xfrm>
              <a:custGeom>
                <a:avLst/>
                <a:gdLst>
                  <a:gd name="T0" fmla="*/ 21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7 w 22"/>
                  <a:gd name="T7" fmla="*/ 0 h 83"/>
                  <a:gd name="T8" fmla="*/ 2 w 22"/>
                  <a:gd name="T9" fmla="*/ 2 h 83"/>
                  <a:gd name="T10" fmla="*/ 2 w 22"/>
                  <a:gd name="T11" fmla="*/ 4 h 83"/>
                  <a:gd name="T12" fmla="*/ 0 w 22"/>
                  <a:gd name="T13" fmla="*/ 6 h 83"/>
                  <a:gd name="T14" fmla="*/ 5 w 22"/>
                  <a:gd name="T15" fmla="*/ 6 h 83"/>
                  <a:gd name="T16" fmla="*/ 12 w 22"/>
                  <a:gd name="T17" fmla="*/ 4 h 83"/>
                  <a:gd name="T18" fmla="*/ 17 w 22"/>
                  <a:gd name="T19" fmla="*/ 6 h 83"/>
                  <a:gd name="T20" fmla="*/ 22 w 22"/>
                  <a:gd name="T21" fmla="*/ 6 h 83"/>
                  <a:gd name="T22" fmla="*/ 21 w 22"/>
                  <a:gd name="T23" fmla="*/ 4 h 83"/>
                  <a:gd name="T24" fmla="*/ 21 w 22"/>
                  <a:gd name="T25" fmla="*/ 2 h 83"/>
                  <a:gd name="T26" fmla="*/ 2 w 22"/>
                  <a:gd name="T27" fmla="*/ 82 h 83"/>
                  <a:gd name="T28" fmla="*/ 7 w 22"/>
                  <a:gd name="T29" fmla="*/ 83 h 83"/>
                  <a:gd name="T30" fmla="*/ 12 w 22"/>
                  <a:gd name="T31" fmla="*/ 83 h 83"/>
                  <a:gd name="T32" fmla="*/ 15 w 22"/>
                  <a:gd name="T33" fmla="*/ 83 h 83"/>
                  <a:gd name="T34" fmla="*/ 21 w 22"/>
                  <a:gd name="T35" fmla="*/ 82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0 w 22"/>
                  <a:gd name="T49" fmla="*/ 80 h 83"/>
                  <a:gd name="T50" fmla="*/ 2 w 22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1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2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2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21" y="82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0" y="80"/>
                    </a:lnTo>
                    <a:lnTo>
                      <a:pt x="2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2" name="Freeform 595"/>
              <p:cNvSpPr>
                <a:spLocks noEditPoints="1"/>
              </p:cNvSpPr>
              <p:nvPr/>
            </p:nvSpPr>
            <p:spPr bwMode="auto">
              <a:xfrm>
                <a:off x="3042" y="2605"/>
                <a:ext cx="26" cy="80"/>
              </a:xfrm>
              <a:custGeom>
                <a:avLst/>
                <a:gdLst>
                  <a:gd name="T0" fmla="*/ 23 w 26"/>
                  <a:gd name="T1" fmla="*/ 2 h 80"/>
                  <a:gd name="T2" fmla="*/ 19 w 26"/>
                  <a:gd name="T3" fmla="*/ 0 h 80"/>
                  <a:gd name="T4" fmla="*/ 14 w 26"/>
                  <a:gd name="T5" fmla="*/ 0 h 80"/>
                  <a:gd name="T6" fmla="*/ 9 w 26"/>
                  <a:gd name="T7" fmla="*/ 0 h 80"/>
                  <a:gd name="T8" fmla="*/ 4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7 w 26"/>
                  <a:gd name="T15" fmla="*/ 5 h 80"/>
                  <a:gd name="T16" fmla="*/ 14 w 26"/>
                  <a:gd name="T17" fmla="*/ 4 h 80"/>
                  <a:gd name="T18" fmla="*/ 19 w 26"/>
                  <a:gd name="T19" fmla="*/ 5 h 80"/>
                  <a:gd name="T20" fmla="*/ 26 w 26"/>
                  <a:gd name="T21" fmla="*/ 7 h 80"/>
                  <a:gd name="T22" fmla="*/ 24 w 26"/>
                  <a:gd name="T23" fmla="*/ 4 h 80"/>
                  <a:gd name="T24" fmla="*/ 23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4 w 26"/>
                  <a:gd name="T31" fmla="*/ 80 h 80"/>
                  <a:gd name="T32" fmla="*/ 19 w 26"/>
                  <a:gd name="T33" fmla="*/ 78 h 80"/>
                  <a:gd name="T34" fmla="*/ 24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4 w 26"/>
                  <a:gd name="T43" fmla="*/ 76 h 80"/>
                  <a:gd name="T44" fmla="*/ 7 w 26"/>
                  <a:gd name="T45" fmla="*/ 74 h 80"/>
                  <a:gd name="T46" fmla="*/ 0 w 26"/>
                  <a:gd name="T47" fmla="*/ 73 h 80"/>
                  <a:gd name="T48" fmla="*/ 2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3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4" y="4"/>
                    </a:lnTo>
                    <a:lnTo>
                      <a:pt x="23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4" y="80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3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3" name="Freeform 596"/>
              <p:cNvSpPr>
                <a:spLocks noEditPoints="1"/>
              </p:cNvSpPr>
              <p:nvPr/>
            </p:nvSpPr>
            <p:spPr bwMode="auto">
              <a:xfrm>
                <a:off x="3040" y="2607"/>
                <a:ext cx="30" cy="76"/>
              </a:xfrm>
              <a:custGeom>
                <a:avLst/>
                <a:gdLst>
                  <a:gd name="T0" fmla="*/ 26 w 30"/>
                  <a:gd name="T1" fmla="*/ 2 h 76"/>
                  <a:gd name="T2" fmla="*/ 21 w 30"/>
                  <a:gd name="T3" fmla="*/ 2 h 76"/>
                  <a:gd name="T4" fmla="*/ 16 w 30"/>
                  <a:gd name="T5" fmla="*/ 0 h 76"/>
                  <a:gd name="T6" fmla="*/ 9 w 30"/>
                  <a:gd name="T7" fmla="*/ 2 h 76"/>
                  <a:gd name="T8" fmla="*/ 4 w 30"/>
                  <a:gd name="T9" fmla="*/ 2 h 76"/>
                  <a:gd name="T10" fmla="*/ 2 w 30"/>
                  <a:gd name="T11" fmla="*/ 5 h 76"/>
                  <a:gd name="T12" fmla="*/ 2 w 30"/>
                  <a:gd name="T13" fmla="*/ 7 h 76"/>
                  <a:gd name="T14" fmla="*/ 9 w 30"/>
                  <a:gd name="T15" fmla="*/ 5 h 76"/>
                  <a:gd name="T16" fmla="*/ 16 w 30"/>
                  <a:gd name="T17" fmla="*/ 3 h 76"/>
                  <a:gd name="T18" fmla="*/ 23 w 30"/>
                  <a:gd name="T19" fmla="*/ 5 h 76"/>
                  <a:gd name="T20" fmla="*/ 28 w 30"/>
                  <a:gd name="T21" fmla="*/ 7 h 76"/>
                  <a:gd name="T22" fmla="*/ 28 w 30"/>
                  <a:gd name="T23" fmla="*/ 5 h 76"/>
                  <a:gd name="T24" fmla="*/ 26 w 30"/>
                  <a:gd name="T25" fmla="*/ 2 h 76"/>
                  <a:gd name="T26" fmla="*/ 4 w 30"/>
                  <a:gd name="T27" fmla="*/ 74 h 76"/>
                  <a:gd name="T28" fmla="*/ 9 w 30"/>
                  <a:gd name="T29" fmla="*/ 74 h 76"/>
                  <a:gd name="T30" fmla="*/ 16 w 30"/>
                  <a:gd name="T31" fmla="*/ 76 h 76"/>
                  <a:gd name="T32" fmla="*/ 21 w 30"/>
                  <a:gd name="T33" fmla="*/ 74 h 76"/>
                  <a:gd name="T34" fmla="*/ 26 w 30"/>
                  <a:gd name="T35" fmla="*/ 74 h 76"/>
                  <a:gd name="T36" fmla="*/ 28 w 30"/>
                  <a:gd name="T37" fmla="*/ 71 h 76"/>
                  <a:gd name="T38" fmla="*/ 30 w 30"/>
                  <a:gd name="T39" fmla="*/ 69 h 76"/>
                  <a:gd name="T40" fmla="*/ 23 w 30"/>
                  <a:gd name="T41" fmla="*/ 71 h 76"/>
                  <a:gd name="T42" fmla="*/ 16 w 30"/>
                  <a:gd name="T43" fmla="*/ 72 h 76"/>
                  <a:gd name="T44" fmla="*/ 7 w 30"/>
                  <a:gd name="T45" fmla="*/ 71 h 76"/>
                  <a:gd name="T46" fmla="*/ 0 w 30"/>
                  <a:gd name="T47" fmla="*/ 69 h 76"/>
                  <a:gd name="T48" fmla="*/ 2 w 30"/>
                  <a:gd name="T49" fmla="*/ 71 h 76"/>
                  <a:gd name="T50" fmla="*/ 4 w 30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6"/>
                  <a:gd name="T80" fmla="*/ 30 w 30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6">
                    <a:moveTo>
                      <a:pt x="26" y="2"/>
                    </a:move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2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30" y="69"/>
                    </a:lnTo>
                    <a:lnTo>
                      <a:pt x="23" y="71"/>
                    </a:lnTo>
                    <a:lnTo>
                      <a:pt x="16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4" name="Freeform 597"/>
              <p:cNvSpPr>
                <a:spLocks noEditPoints="1"/>
              </p:cNvSpPr>
              <p:nvPr/>
            </p:nvSpPr>
            <p:spPr bwMode="auto">
              <a:xfrm>
                <a:off x="3040" y="2609"/>
                <a:ext cx="30" cy="72"/>
              </a:xfrm>
              <a:custGeom>
                <a:avLst/>
                <a:gdLst>
                  <a:gd name="T0" fmla="*/ 28 w 30"/>
                  <a:gd name="T1" fmla="*/ 3 h 72"/>
                  <a:gd name="T2" fmla="*/ 21 w 30"/>
                  <a:gd name="T3" fmla="*/ 1 h 72"/>
                  <a:gd name="T4" fmla="*/ 16 w 30"/>
                  <a:gd name="T5" fmla="*/ 0 h 72"/>
                  <a:gd name="T6" fmla="*/ 9 w 30"/>
                  <a:gd name="T7" fmla="*/ 1 h 72"/>
                  <a:gd name="T8" fmla="*/ 2 w 30"/>
                  <a:gd name="T9" fmla="*/ 3 h 72"/>
                  <a:gd name="T10" fmla="*/ 2 w 30"/>
                  <a:gd name="T11" fmla="*/ 5 h 72"/>
                  <a:gd name="T12" fmla="*/ 0 w 30"/>
                  <a:gd name="T13" fmla="*/ 7 h 72"/>
                  <a:gd name="T14" fmla="*/ 7 w 30"/>
                  <a:gd name="T15" fmla="*/ 5 h 72"/>
                  <a:gd name="T16" fmla="*/ 16 w 30"/>
                  <a:gd name="T17" fmla="*/ 3 h 72"/>
                  <a:gd name="T18" fmla="*/ 23 w 30"/>
                  <a:gd name="T19" fmla="*/ 5 h 72"/>
                  <a:gd name="T20" fmla="*/ 30 w 30"/>
                  <a:gd name="T21" fmla="*/ 7 h 72"/>
                  <a:gd name="T22" fmla="*/ 28 w 30"/>
                  <a:gd name="T23" fmla="*/ 5 h 72"/>
                  <a:gd name="T24" fmla="*/ 28 w 30"/>
                  <a:gd name="T25" fmla="*/ 3 h 72"/>
                  <a:gd name="T26" fmla="*/ 2 w 30"/>
                  <a:gd name="T27" fmla="*/ 69 h 72"/>
                  <a:gd name="T28" fmla="*/ 9 w 30"/>
                  <a:gd name="T29" fmla="*/ 70 h 72"/>
                  <a:gd name="T30" fmla="*/ 16 w 30"/>
                  <a:gd name="T31" fmla="*/ 72 h 72"/>
                  <a:gd name="T32" fmla="*/ 21 w 30"/>
                  <a:gd name="T33" fmla="*/ 70 h 72"/>
                  <a:gd name="T34" fmla="*/ 28 w 30"/>
                  <a:gd name="T35" fmla="*/ 69 h 72"/>
                  <a:gd name="T36" fmla="*/ 30 w 30"/>
                  <a:gd name="T37" fmla="*/ 67 h 72"/>
                  <a:gd name="T38" fmla="*/ 30 w 30"/>
                  <a:gd name="T39" fmla="*/ 65 h 72"/>
                  <a:gd name="T40" fmla="*/ 23 w 30"/>
                  <a:gd name="T41" fmla="*/ 67 h 72"/>
                  <a:gd name="T42" fmla="*/ 16 w 30"/>
                  <a:gd name="T43" fmla="*/ 69 h 72"/>
                  <a:gd name="T44" fmla="*/ 7 w 30"/>
                  <a:gd name="T45" fmla="*/ 67 h 72"/>
                  <a:gd name="T46" fmla="*/ 0 w 30"/>
                  <a:gd name="T47" fmla="*/ 65 h 72"/>
                  <a:gd name="T48" fmla="*/ 0 w 30"/>
                  <a:gd name="T49" fmla="*/ 67 h 72"/>
                  <a:gd name="T50" fmla="*/ 2 w 30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2"/>
                  <a:gd name="T80" fmla="*/ 30 w 30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2">
                    <a:moveTo>
                      <a:pt x="28" y="3"/>
                    </a:moveTo>
                    <a:lnTo>
                      <a:pt x="21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30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2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1" y="70"/>
                    </a:lnTo>
                    <a:lnTo>
                      <a:pt x="28" y="69"/>
                    </a:lnTo>
                    <a:lnTo>
                      <a:pt x="30" y="67"/>
                    </a:lnTo>
                    <a:lnTo>
                      <a:pt x="30" y="65"/>
                    </a:lnTo>
                    <a:lnTo>
                      <a:pt x="23" y="67"/>
                    </a:lnTo>
                    <a:lnTo>
                      <a:pt x="16" y="69"/>
                    </a:lnTo>
                    <a:lnTo>
                      <a:pt x="7" y="67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5" name="Freeform 598"/>
              <p:cNvSpPr>
                <a:spLocks noEditPoints="1"/>
              </p:cNvSpPr>
              <p:nvPr/>
            </p:nvSpPr>
            <p:spPr bwMode="auto">
              <a:xfrm>
                <a:off x="3039" y="2610"/>
                <a:ext cx="32" cy="69"/>
              </a:xfrm>
              <a:custGeom>
                <a:avLst/>
                <a:gdLst>
                  <a:gd name="T0" fmla="*/ 29 w 32"/>
                  <a:gd name="T1" fmla="*/ 4 h 69"/>
                  <a:gd name="T2" fmla="*/ 24 w 32"/>
                  <a:gd name="T3" fmla="*/ 2 h 69"/>
                  <a:gd name="T4" fmla="*/ 17 w 32"/>
                  <a:gd name="T5" fmla="*/ 0 h 69"/>
                  <a:gd name="T6" fmla="*/ 10 w 32"/>
                  <a:gd name="T7" fmla="*/ 2 h 69"/>
                  <a:gd name="T8" fmla="*/ 3 w 32"/>
                  <a:gd name="T9" fmla="*/ 4 h 69"/>
                  <a:gd name="T10" fmla="*/ 1 w 32"/>
                  <a:gd name="T11" fmla="*/ 6 h 69"/>
                  <a:gd name="T12" fmla="*/ 1 w 32"/>
                  <a:gd name="T13" fmla="*/ 9 h 69"/>
                  <a:gd name="T14" fmla="*/ 8 w 32"/>
                  <a:gd name="T15" fmla="*/ 6 h 69"/>
                  <a:gd name="T16" fmla="*/ 17 w 32"/>
                  <a:gd name="T17" fmla="*/ 4 h 69"/>
                  <a:gd name="T18" fmla="*/ 24 w 32"/>
                  <a:gd name="T19" fmla="*/ 6 h 69"/>
                  <a:gd name="T20" fmla="*/ 31 w 32"/>
                  <a:gd name="T21" fmla="*/ 9 h 69"/>
                  <a:gd name="T22" fmla="*/ 31 w 32"/>
                  <a:gd name="T23" fmla="*/ 6 h 69"/>
                  <a:gd name="T24" fmla="*/ 29 w 32"/>
                  <a:gd name="T25" fmla="*/ 4 h 69"/>
                  <a:gd name="T26" fmla="*/ 1 w 32"/>
                  <a:gd name="T27" fmla="*/ 66 h 69"/>
                  <a:gd name="T28" fmla="*/ 8 w 32"/>
                  <a:gd name="T29" fmla="*/ 68 h 69"/>
                  <a:gd name="T30" fmla="*/ 17 w 32"/>
                  <a:gd name="T31" fmla="*/ 69 h 69"/>
                  <a:gd name="T32" fmla="*/ 24 w 32"/>
                  <a:gd name="T33" fmla="*/ 68 h 69"/>
                  <a:gd name="T34" fmla="*/ 31 w 32"/>
                  <a:gd name="T35" fmla="*/ 66 h 69"/>
                  <a:gd name="T36" fmla="*/ 31 w 32"/>
                  <a:gd name="T37" fmla="*/ 64 h 69"/>
                  <a:gd name="T38" fmla="*/ 32 w 32"/>
                  <a:gd name="T39" fmla="*/ 61 h 69"/>
                  <a:gd name="T40" fmla="*/ 24 w 32"/>
                  <a:gd name="T41" fmla="*/ 64 h 69"/>
                  <a:gd name="T42" fmla="*/ 17 w 32"/>
                  <a:gd name="T43" fmla="*/ 66 h 69"/>
                  <a:gd name="T44" fmla="*/ 8 w 32"/>
                  <a:gd name="T45" fmla="*/ 64 h 69"/>
                  <a:gd name="T46" fmla="*/ 0 w 32"/>
                  <a:gd name="T47" fmla="*/ 61 h 69"/>
                  <a:gd name="T48" fmla="*/ 1 w 32"/>
                  <a:gd name="T49" fmla="*/ 64 h 69"/>
                  <a:gd name="T50" fmla="*/ 1 w 32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9"/>
                  <a:gd name="T80" fmla="*/ 32 w 32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9">
                    <a:moveTo>
                      <a:pt x="29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8" y="6"/>
                    </a:lnTo>
                    <a:lnTo>
                      <a:pt x="17" y="4"/>
                    </a:lnTo>
                    <a:lnTo>
                      <a:pt x="24" y="6"/>
                    </a:lnTo>
                    <a:lnTo>
                      <a:pt x="31" y="9"/>
                    </a:lnTo>
                    <a:lnTo>
                      <a:pt x="31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8" y="68"/>
                    </a:lnTo>
                    <a:lnTo>
                      <a:pt x="17" y="69"/>
                    </a:lnTo>
                    <a:lnTo>
                      <a:pt x="24" y="68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2" y="61"/>
                    </a:lnTo>
                    <a:lnTo>
                      <a:pt x="24" y="64"/>
                    </a:lnTo>
                    <a:lnTo>
                      <a:pt x="17" y="66"/>
                    </a:lnTo>
                    <a:lnTo>
                      <a:pt x="8" y="64"/>
                    </a:lnTo>
                    <a:lnTo>
                      <a:pt x="0" y="61"/>
                    </a:lnTo>
                    <a:lnTo>
                      <a:pt x="1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6" name="Freeform 599"/>
              <p:cNvSpPr>
                <a:spLocks noEditPoints="1"/>
              </p:cNvSpPr>
              <p:nvPr/>
            </p:nvSpPr>
            <p:spPr bwMode="auto">
              <a:xfrm>
                <a:off x="3039" y="2612"/>
                <a:ext cx="32" cy="66"/>
              </a:xfrm>
              <a:custGeom>
                <a:avLst/>
                <a:gdLst>
                  <a:gd name="T0" fmla="*/ 31 w 32"/>
                  <a:gd name="T1" fmla="*/ 4 h 66"/>
                  <a:gd name="T2" fmla="*/ 24 w 32"/>
                  <a:gd name="T3" fmla="*/ 2 h 66"/>
                  <a:gd name="T4" fmla="*/ 17 w 32"/>
                  <a:gd name="T5" fmla="*/ 0 h 66"/>
                  <a:gd name="T6" fmla="*/ 8 w 32"/>
                  <a:gd name="T7" fmla="*/ 2 h 66"/>
                  <a:gd name="T8" fmla="*/ 1 w 32"/>
                  <a:gd name="T9" fmla="*/ 4 h 66"/>
                  <a:gd name="T10" fmla="*/ 1 w 32"/>
                  <a:gd name="T11" fmla="*/ 7 h 66"/>
                  <a:gd name="T12" fmla="*/ 0 w 32"/>
                  <a:gd name="T13" fmla="*/ 9 h 66"/>
                  <a:gd name="T14" fmla="*/ 7 w 32"/>
                  <a:gd name="T15" fmla="*/ 5 h 66"/>
                  <a:gd name="T16" fmla="*/ 17 w 32"/>
                  <a:gd name="T17" fmla="*/ 4 h 66"/>
                  <a:gd name="T18" fmla="*/ 26 w 32"/>
                  <a:gd name="T19" fmla="*/ 5 h 66"/>
                  <a:gd name="T20" fmla="*/ 32 w 32"/>
                  <a:gd name="T21" fmla="*/ 9 h 66"/>
                  <a:gd name="T22" fmla="*/ 31 w 32"/>
                  <a:gd name="T23" fmla="*/ 7 h 66"/>
                  <a:gd name="T24" fmla="*/ 31 w 32"/>
                  <a:gd name="T25" fmla="*/ 4 h 66"/>
                  <a:gd name="T26" fmla="*/ 1 w 32"/>
                  <a:gd name="T27" fmla="*/ 62 h 66"/>
                  <a:gd name="T28" fmla="*/ 8 w 32"/>
                  <a:gd name="T29" fmla="*/ 64 h 66"/>
                  <a:gd name="T30" fmla="*/ 17 w 32"/>
                  <a:gd name="T31" fmla="*/ 66 h 66"/>
                  <a:gd name="T32" fmla="*/ 24 w 32"/>
                  <a:gd name="T33" fmla="*/ 64 h 66"/>
                  <a:gd name="T34" fmla="*/ 31 w 32"/>
                  <a:gd name="T35" fmla="*/ 62 h 66"/>
                  <a:gd name="T36" fmla="*/ 32 w 32"/>
                  <a:gd name="T37" fmla="*/ 59 h 66"/>
                  <a:gd name="T38" fmla="*/ 32 w 32"/>
                  <a:gd name="T39" fmla="*/ 57 h 66"/>
                  <a:gd name="T40" fmla="*/ 26 w 32"/>
                  <a:gd name="T41" fmla="*/ 60 h 66"/>
                  <a:gd name="T42" fmla="*/ 17 w 32"/>
                  <a:gd name="T43" fmla="*/ 62 h 66"/>
                  <a:gd name="T44" fmla="*/ 7 w 32"/>
                  <a:gd name="T45" fmla="*/ 60 h 66"/>
                  <a:gd name="T46" fmla="*/ 0 w 32"/>
                  <a:gd name="T47" fmla="*/ 57 h 66"/>
                  <a:gd name="T48" fmla="*/ 0 w 32"/>
                  <a:gd name="T49" fmla="*/ 59 h 66"/>
                  <a:gd name="T50" fmla="*/ 1 w 32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6"/>
                  <a:gd name="T80" fmla="*/ 32 w 32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2" y="9"/>
                    </a:lnTo>
                    <a:lnTo>
                      <a:pt x="31" y="7"/>
                    </a:lnTo>
                    <a:lnTo>
                      <a:pt x="31" y="4"/>
                    </a:lnTo>
                    <a:close/>
                    <a:moveTo>
                      <a:pt x="1" y="62"/>
                    </a:moveTo>
                    <a:lnTo>
                      <a:pt x="8" y="64"/>
                    </a:lnTo>
                    <a:lnTo>
                      <a:pt x="17" y="66"/>
                    </a:lnTo>
                    <a:lnTo>
                      <a:pt x="24" y="64"/>
                    </a:lnTo>
                    <a:lnTo>
                      <a:pt x="31" y="62"/>
                    </a:lnTo>
                    <a:lnTo>
                      <a:pt x="32" y="59"/>
                    </a:lnTo>
                    <a:lnTo>
                      <a:pt x="32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7" y="60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7" name="Freeform 600"/>
              <p:cNvSpPr>
                <a:spLocks noEditPoints="1"/>
              </p:cNvSpPr>
              <p:nvPr/>
            </p:nvSpPr>
            <p:spPr bwMode="auto">
              <a:xfrm>
                <a:off x="3037" y="2614"/>
                <a:ext cx="36" cy="62"/>
              </a:xfrm>
              <a:custGeom>
                <a:avLst/>
                <a:gdLst>
                  <a:gd name="T0" fmla="*/ 33 w 36"/>
                  <a:gd name="T1" fmla="*/ 5 h 62"/>
                  <a:gd name="T2" fmla="*/ 26 w 36"/>
                  <a:gd name="T3" fmla="*/ 2 h 62"/>
                  <a:gd name="T4" fmla="*/ 19 w 36"/>
                  <a:gd name="T5" fmla="*/ 0 h 62"/>
                  <a:gd name="T6" fmla="*/ 10 w 36"/>
                  <a:gd name="T7" fmla="*/ 2 h 62"/>
                  <a:gd name="T8" fmla="*/ 3 w 36"/>
                  <a:gd name="T9" fmla="*/ 5 h 62"/>
                  <a:gd name="T10" fmla="*/ 2 w 36"/>
                  <a:gd name="T11" fmla="*/ 7 h 62"/>
                  <a:gd name="T12" fmla="*/ 0 w 36"/>
                  <a:gd name="T13" fmla="*/ 10 h 62"/>
                  <a:gd name="T14" fmla="*/ 9 w 36"/>
                  <a:gd name="T15" fmla="*/ 5 h 62"/>
                  <a:gd name="T16" fmla="*/ 19 w 36"/>
                  <a:gd name="T17" fmla="*/ 3 h 62"/>
                  <a:gd name="T18" fmla="*/ 28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3 w 36"/>
                  <a:gd name="T25" fmla="*/ 5 h 62"/>
                  <a:gd name="T26" fmla="*/ 2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6 w 36"/>
                  <a:gd name="T33" fmla="*/ 60 h 62"/>
                  <a:gd name="T34" fmla="*/ 34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3 w 36"/>
                  <a:gd name="T41" fmla="*/ 53 h 62"/>
                  <a:gd name="T42" fmla="*/ 28 w 36"/>
                  <a:gd name="T43" fmla="*/ 57 h 62"/>
                  <a:gd name="T44" fmla="*/ 22 w 36"/>
                  <a:gd name="T45" fmla="*/ 58 h 62"/>
                  <a:gd name="T46" fmla="*/ 19 w 36"/>
                  <a:gd name="T47" fmla="*/ 58 h 62"/>
                  <a:gd name="T48" fmla="*/ 14 w 36"/>
                  <a:gd name="T49" fmla="*/ 58 h 62"/>
                  <a:gd name="T50" fmla="*/ 9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2 w 36"/>
                  <a:gd name="T57" fmla="*/ 53 h 62"/>
                  <a:gd name="T58" fmla="*/ 2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3" y="5"/>
                    </a:move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5"/>
                    </a:lnTo>
                    <a:close/>
                    <a:moveTo>
                      <a:pt x="2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3" y="53"/>
                    </a:lnTo>
                    <a:lnTo>
                      <a:pt x="28" y="57"/>
                    </a:lnTo>
                    <a:lnTo>
                      <a:pt x="22" y="58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9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2" y="53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8" name="Freeform 601"/>
              <p:cNvSpPr>
                <a:spLocks noEditPoints="1"/>
              </p:cNvSpPr>
              <p:nvPr/>
            </p:nvSpPr>
            <p:spPr bwMode="auto">
              <a:xfrm>
                <a:off x="3037" y="2616"/>
                <a:ext cx="38" cy="58"/>
              </a:xfrm>
              <a:custGeom>
                <a:avLst/>
                <a:gdLst>
                  <a:gd name="T0" fmla="*/ 34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9 w 38"/>
                  <a:gd name="T7" fmla="*/ 1 h 58"/>
                  <a:gd name="T8" fmla="*/ 2 w 38"/>
                  <a:gd name="T9" fmla="*/ 5 h 58"/>
                  <a:gd name="T10" fmla="*/ 0 w 38"/>
                  <a:gd name="T11" fmla="*/ 8 h 58"/>
                  <a:gd name="T12" fmla="*/ 0 w 38"/>
                  <a:gd name="T13" fmla="*/ 12 h 58"/>
                  <a:gd name="T14" fmla="*/ 3 w 38"/>
                  <a:gd name="T15" fmla="*/ 8 h 58"/>
                  <a:gd name="T16" fmla="*/ 9 w 38"/>
                  <a:gd name="T17" fmla="*/ 5 h 58"/>
                  <a:gd name="T18" fmla="*/ 12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8 w 38"/>
                  <a:gd name="T25" fmla="*/ 5 h 58"/>
                  <a:gd name="T26" fmla="*/ 33 w 38"/>
                  <a:gd name="T27" fmla="*/ 8 h 58"/>
                  <a:gd name="T28" fmla="*/ 36 w 38"/>
                  <a:gd name="T29" fmla="*/ 12 h 58"/>
                  <a:gd name="T30" fmla="*/ 36 w 38"/>
                  <a:gd name="T31" fmla="*/ 8 h 58"/>
                  <a:gd name="T32" fmla="*/ 34 w 38"/>
                  <a:gd name="T33" fmla="*/ 5 h 58"/>
                  <a:gd name="T34" fmla="*/ 2 w 38"/>
                  <a:gd name="T35" fmla="*/ 53 h 58"/>
                  <a:gd name="T36" fmla="*/ 9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4 w 38"/>
                  <a:gd name="T43" fmla="*/ 53 h 58"/>
                  <a:gd name="T44" fmla="*/ 36 w 38"/>
                  <a:gd name="T45" fmla="*/ 50 h 58"/>
                  <a:gd name="T46" fmla="*/ 38 w 38"/>
                  <a:gd name="T47" fmla="*/ 46 h 58"/>
                  <a:gd name="T48" fmla="*/ 33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2 w 38"/>
                  <a:gd name="T57" fmla="*/ 53 h 58"/>
                  <a:gd name="T58" fmla="*/ 7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0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4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6" y="12"/>
                    </a:lnTo>
                    <a:lnTo>
                      <a:pt x="36" y="8"/>
                    </a:lnTo>
                    <a:lnTo>
                      <a:pt x="34" y="5"/>
                    </a:lnTo>
                    <a:close/>
                    <a:moveTo>
                      <a:pt x="2" y="53"/>
                    </a:moveTo>
                    <a:lnTo>
                      <a:pt x="9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4" y="53"/>
                    </a:lnTo>
                    <a:lnTo>
                      <a:pt x="36" y="50"/>
                    </a:lnTo>
                    <a:lnTo>
                      <a:pt x="38" y="46"/>
                    </a:lnTo>
                    <a:lnTo>
                      <a:pt x="33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2" y="53"/>
                    </a:lnTo>
                    <a:lnTo>
                      <a:pt x="7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9" name="Freeform 602"/>
              <p:cNvSpPr>
                <a:spLocks noEditPoints="1"/>
              </p:cNvSpPr>
              <p:nvPr/>
            </p:nvSpPr>
            <p:spPr bwMode="auto">
              <a:xfrm>
                <a:off x="3035" y="2617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30 w 40"/>
                  <a:gd name="T3" fmla="*/ 2 h 55"/>
                  <a:gd name="T4" fmla="*/ 21 w 40"/>
                  <a:gd name="T5" fmla="*/ 0 h 55"/>
                  <a:gd name="T6" fmla="*/ 11 w 40"/>
                  <a:gd name="T7" fmla="*/ 2 h 55"/>
                  <a:gd name="T8" fmla="*/ 2 w 40"/>
                  <a:gd name="T9" fmla="*/ 7 h 55"/>
                  <a:gd name="T10" fmla="*/ 2 w 40"/>
                  <a:gd name="T11" fmla="*/ 11 h 55"/>
                  <a:gd name="T12" fmla="*/ 0 w 40"/>
                  <a:gd name="T13" fmla="*/ 14 h 55"/>
                  <a:gd name="T14" fmla="*/ 5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21 w 40"/>
                  <a:gd name="T21" fmla="*/ 4 h 55"/>
                  <a:gd name="T22" fmla="*/ 26 w 40"/>
                  <a:gd name="T23" fmla="*/ 5 h 55"/>
                  <a:gd name="T24" fmla="*/ 31 w 40"/>
                  <a:gd name="T25" fmla="*/ 7 h 55"/>
                  <a:gd name="T26" fmla="*/ 36 w 40"/>
                  <a:gd name="T27" fmla="*/ 11 h 55"/>
                  <a:gd name="T28" fmla="*/ 40 w 40"/>
                  <a:gd name="T29" fmla="*/ 14 h 55"/>
                  <a:gd name="T30" fmla="*/ 38 w 40"/>
                  <a:gd name="T31" fmla="*/ 11 h 55"/>
                  <a:gd name="T32" fmla="*/ 38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11 w 40"/>
                  <a:gd name="T39" fmla="*/ 54 h 55"/>
                  <a:gd name="T40" fmla="*/ 16 w 40"/>
                  <a:gd name="T41" fmla="*/ 55 h 55"/>
                  <a:gd name="T42" fmla="*/ 21 w 40"/>
                  <a:gd name="T43" fmla="*/ 55 h 55"/>
                  <a:gd name="T44" fmla="*/ 24 w 40"/>
                  <a:gd name="T45" fmla="*/ 55 h 55"/>
                  <a:gd name="T46" fmla="*/ 30 w 40"/>
                  <a:gd name="T47" fmla="*/ 54 h 55"/>
                  <a:gd name="T48" fmla="*/ 35 w 40"/>
                  <a:gd name="T49" fmla="*/ 50 h 55"/>
                  <a:gd name="T50" fmla="*/ 38 w 40"/>
                  <a:gd name="T51" fmla="*/ 49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4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30" y="2"/>
                    </a:lnTo>
                    <a:lnTo>
                      <a:pt x="21" y="0"/>
                    </a:lnTo>
                    <a:lnTo>
                      <a:pt x="11" y="2"/>
                    </a:lnTo>
                    <a:lnTo>
                      <a:pt x="2" y="7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1" y="7"/>
                    </a:lnTo>
                    <a:lnTo>
                      <a:pt x="36" y="11"/>
                    </a:lnTo>
                    <a:lnTo>
                      <a:pt x="40" y="14"/>
                    </a:lnTo>
                    <a:lnTo>
                      <a:pt x="38" y="11"/>
                    </a:lnTo>
                    <a:lnTo>
                      <a:pt x="38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11" y="54"/>
                    </a:lnTo>
                    <a:lnTo>
                      <a:pt x="16" y="55"/>
                    </a:lnTo>
                    <a:lnTo>
                      <a:pt x="21" y="55"/>
                    </a:lnTo>
                    <a:lnTo>
                      <a:pt x="24" y="55"/>
                    </a:lnTo>
                    <a:lnTo>
                      <a:pt x="30" y="54"/>
                    </a:lnTo>
                    <a:lnTo>
                      <a:pt x="35" y="50"/>
                    </a:lnTo>
                    <a:lnTo>
                      <a:pt x="38" y="49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4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0" name="Freeform 603"/>
              <p:cNvSpPr>
                <a:spLocks noEditPoints="1"/>
              </p:cNvSpPr>
              <p:nvPr/>
            </p:nvSpPr>
            <p:spPr bwMode="auto">
              <a:xfrm>
                <a:off x="3035" y="2619"/>
                <a:ext cx="40" cy="52"/>
              </a:xfrm>
              <a:custGeom>
                <a:avLst/>
                <a:gdLst>
                  <a:gd name="T0" fmla="*/ 38 w 40"/>
                  <a:gd name="T1" fmla="*/ 9 h 52"/>
                  <a:gd name="T2" fmla="*/ 35 w 40"/>
                  <a:gd name="T3" fmla="*/ 5 h 52"/>
                  <a:gd name="T4" fmla="*/ 30 w 40"/>
                  <a:gd name="T5" fmla="*/ 2 h 52"/>
                  <a:gd name="T6" fmla="*/ 26 w 40"/>
                  <a:gd name="T7" fmla="*/ 2 h 52"/>
                  <a:gd name="T8" fmla="*/ 21 w 40"/>
                  <a:gd name="T9" fmla="*/ 0 h 52"/>
                  <a:gd name="T10" fmla="*/ 14 w 40"/>
                  <a:gd name="T11" fmla="*/ 2 h 52"/>
                  <a:gd name="T12" fmla="*/ 11 w 40"/>
                  <a:gd name="T13" fmla="*/ 2 h 52"/>
                  <a:gd name="T14" fmla="*/ 5 w 40"/>
                  <a:gd name="T15" fmla="*/ 5 h 52"/>
                  <a:gd name="T16" fmla="*/ 2 w 40"/>
                  <a:gd name="T17" fmla="*/ 9 h 52"/>
                  <a:gd name="T18" fmla="*/ 0 w 40"/>
                  <a:gd name="T19" fmla="*/ 12 h 52"/>
                  <a:gd name="T20" fmla="*/ 0 w 40"/>
                  <a:gd name="T21" fmla="*/ 17 h 52"/>
                  <a:gd name="T22" fmla="*/ 4 w 40"/>
                  <a:gd name="T23" fmla="*/ 12 h 52"/>
                  <a:gd name="T24" fmla="*/ 7 w 40"/>
                  <a:gd name="T25" fmla="*/ 7 h 52"/>
                  <a:gd name="T26" fmla="*/ 14 w 40"/>
                  <a:gd name="T27" fmla="*/ 5 h 52"/>
                  <a:gd name="T28" fmla="*/ 21 w 40"/>
                  <a:gd name="T29" fmla="*/ 3 h 52"/>
                  <a:gd name="T30" fmla="*/ 26 w 40"/>
                  <a:gd name="T31" fmla="*/ 5 h 52"/>
                  <a:gd name="T32" fmla="*/ 33 w 40"/>
                  <a:gd name="T33" fmla="*/ 7 h 52"/>
                  <a:gd name="T34" fmla="*/ 36 w 40"/>
                  <a:gd name="T35" fmla="*/ 12 h 52"/>
                  <a:gd name="T36" fmla="*/ 40 w 40"/>
                  <a:gd name="T37" fmla="*/ 17 h 52"/>
                  <a:gd name="T38" fmla="*/ 40 w 40"/>
                  <a:gd name="T39" fmla="*/ 12 h 52"/>
                  <a:gd name="T40" fmla="*/ 38 w 40"/>
                  <a:gd name="T41" fmla="*/ 9 h 52"/>
                  <a:gd name="T42" fmla="*/ 2 w 40"/>
                  <a:gd name="T43" fmla="*/ 43 h 52"/>
                  <a:gd name="T44" fmla="*/ 5 w 40"/>
                  <a:gd name="T45" fmla="*/ 47 h 52"/>
                  <a:gd name="T46" fmla="*/ 9 w 40"/>
                  <a:gd name="T47" fmla="*/ 48 h 52"/>
                  <a:gd name="T48" fmla="*/ 14 w 40"/>
                  <a:gd name="T49" fmla="*/ 50 h 52"/>
                  <a:gd name="T50" fmla="*/ 21 w 40"/>
                  <a:gd name="T51" fmla="*/ 52 h 52"/>
                  <a:gd name="T52" fmla="*/ 26 w 40"/>
                  <a:gd name="T53" fmla="*/ 50 h 52"/>
                  <a:gd name="T54" fmla="*/ 31 w 40"/>
                  <a:gd name="T55" fmla="*/ 48 h 52"/>
                  <a:gd name="T56" fmla="*/ 35 w 40"/>
                  <a:gd name="T57" fmla="*/ 47 h 52"/>
                  <a:gd name="T58" fmla="*/ 40 w 40"/>
                  <a:gd name="T59" fmla="*/ 43 h 52"/>
                  <a:gd name="T60" fmla="*/ 40 w 40"/>
                  <a:gd name="T61" fmla="*/ 38 h 52"/>
                  <a:gd name="T62" fmla="*/ 40 w 40"/>
                  <a:gd name="T63" fmla="*/ 34 h 52"/>
                  <a:gd name="T64" fmla="*/ 38 w 40"/>
                  <a:gd name="T65" fmla="*/ 40 h 52"/>
                  <a:gd name="T66" fmla="*/ 33 w 40"/>
                  <a:gd name="T67" fmla="*/ 45 h 52"/>
                  <a:gd name="T68" fmla="*/ 26 w 40"/>
                  <a:gd name="T69" fmla="*/ 47 h 52"/>
                  <a:gd name="T70" fmla="*/ 21 w 40"/>
                  <a:gd name="T71" fmla="*/ 48 h 52"/>
                  <a:gd name="T72" fmla="*/ 14 w 40"/>
                  <a:gd name="T73" fmla="*/ 47 h 52"/>
                  <a:gd name="T74" fmla="*/ 7 w 40"/>
                  <a:gd name="T75" fmla="*/ 45 h 52"/>
                  <a:gd name="T76" fmla="*/ 4 w 40"/>
                  <a:gd name="T77" fmla="*/ 40 h 52"/>
                  <a:gd name="T78" fmla="*/ 0 w 40"/>
                  <a:gd name="T79" fmla="*/ 34 h 52"/>
                  <a:gd name="T80" fmla="*/ 0 w 40"/>
                  <a:gd name="T81" fmla="*/ 38 h 52"/>
                  <a:gd name="T82" fmla="*/ 2 w 40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"/>
                  <a:gd name="T127" fmla="*/ 0 h 52"/>
                  <a:gd name="T128" fmla="*/ 40 w 40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" h="52">
                    <a:moveTo>
                      <a:pt x="38" y="9"/>
                    </a:moveTo>
                    <a:lnTo>
                      <a:pt x="35" y="5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9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5" y="47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0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6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7" y="45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1" name="Freeform 604"/>
              <p:cNvSpPr>
                <a:spLocks noEditPoints="1"/>
              </p:cNvSpPr>
              <p:nvPr/>
            </p:nvSpPr>
            <p:spPr bwMode="auto">
              <a:xfrm>
                <a:off x="3034" y="2621"/>
                <a:ext cx="43" cy="48"/>
              </a:xfrm>
              <a:custGeom>
                <a:avLst/>
                <a:gdLst>
                  <a:gd name="T0" fmla="*/ 41 w 43"/>
                  <a:gd name="T1" fmla="*/ 10 h 48"/>
                  <a:gd name="T2" fmla="*/ 37 w 43"/>
                  <a:gd name="T3" fmla="*/ 7 h 48"/>
                  <a:gd name="T4" fmla="*/ 32 w 43"/>
                  <a:gd name="T5" fmla="*/ 3 h 48"/>
                  <a:gd name="T6" fmla="*/ 27 w 43"/>
                  <a:gd name="T7" fmla="*/ 1 h 48"/>
                  <a:gd name="T8" fmla="*/ 22 w 43"/>
                  <a:gd name="T9" fmla="*/ 0 h 48"/>
                  <a:gd name="T10" fmla="*/ 15 w 43"/>
                  <a:gd name="T11" fmla="*/ 1 h 48"/>
                  <a:gd name="T12" fmla="*/ 10 w 43"/>
                  <a:gd name="T13" fmla="*/ 3 h 48"/>
                  <a:gd name="T14" fmla="*/ 6 w 43"/>
                  <a:gd name="T15" fmla="*/ 7 h 48"/>
                  <a:gd name="T16" fmla="*/ 1 w 43"/>
                  <a:gd name="T17" fmla="*/ 10 h 48"/>
                  <a:gd name="T18" fmla="*/ 0 w 43"/>
                  <a:gd name="T19" fmla="*/ 24 h 48"/>
                  <a:gd name="T20" fmla="*/ 1 w 43"/>
                  <a:gd name="T21" fmla="*/ 38 h 48"/>
                  <a:gd name="T22" fmla="*/ 5 w 43"/>
                  <a:gd name="T23" fmla="*/ 41 h 48"/>
                  <a:gd name="T24" fmla="*/ 10 w 43"/>
                  <a:gd name="T25" fmla="*/ 45 h 48"/>
                  <a:gd name="T26" fmla="*/ 15 w 43"/>
                  <a:gd name="T27" fmla="*/ 46 h 48"/>
                  <a:gd name="T28" fmla="*/ 22 w 43"/>
                  <a:gd name="T29" fmla="*/ 48 h 48"/>
                  <a:gd name="T30" fmla="*/ 27 w 43"/>
                  <a:gd name="T31" fmla="*/ 46 h 48"/>
                  <a:gd name="T32" fmla="*/ 32 w 43"/>
                  <a:gd name="T33" fmla="*/ 45 h 48"/>
                  <a:gd name="T34" fmla="*/ 37 w 43"/>
                  <a:gd name="T35" fmla="*/ 41 h 48"/>
                  <a:gd name="T36" fmla="*/ 41 w 43"/>
                  <a:gd name="T37" fmla="*/ 38 h 48"/>
                  <a:gd name="T38" fmla="*/ 43 w 43"/>
                  <a:gd name="T39" fmla="*/ 24 h 48"/>
                  <a:gd name="T40" fmla="*/ 41 w 43"/>
                  <a:gd name="T41" fmla="*/ 10 h 48"/>
                  <a:gd name="T42" fmla="*/ 41 w 43"/>
                  <a:gd name="T43" fmla="*/ 24 h 48"/>
                  <a:gd name="T44" fmla="*/ 39 w 43"/>
                  <a:gd name="T45" fmla="*/ 32 h 48"/>
                  <a:gd name="T46" fmla="*/ 36 w 43"/>
                  <a:gd name="T47" fmla="*/ 38 h 48"/>
                  <a:gd name="T48" fmla="*/ 29 w 43"/>
                  <a:gd name="T49" fmla="*/ 43 h 48"/>
                  <a:gd name="T50" fmla="*/ 22 w 43"/>
                  <a:gd name="T51" fmla="*/ 45 h 48"/>
                  <a:gd name="T52" fmla="*/ 13 w 43"/>
                  <a:gd name="T53" fmla="*/ 43 h 48"/>
                  <a:gd name="T54" fmla="*/ 6 w 43"/>
                  <a:gd name="T55" fmla="*/ 38 h 48"/>
                  <a:gd name="T56" fmla="*/ 3 w 43"/>
                  <a:gd name="T57" fmla="*/ 32 h 48"/>
                  <a:gd name="T58" fmla="*/ 1 w 43"/>
                  <a:gd name="T59" fmla="*/ 24 h 48"/>
                  <a:gd name="T60" fmla="*/ 3 w 43"/>
                  <a:gd name="T61" fmla="*/ 15 h 48"/>
                  <a:gd name="T62" fmla="*/ 6 w 43"/>
                  <a:gd name="T63" fmla="*/ 10 h 48"/>
                  <a:gd name="T64" fmla="*/ 13 w 43"/>
                  <a:gd name="T65" fmla="*/ 5 h 48"/>
                  <a:gd name="T66" fmla="*/ 22 w 43"/>
                  <a:gd name="T67" fmla="*/ 3 h 48"/>
                  <a:gd name="T68" fmla="*/ 29 w 43"/>
                  <a:gd name="T69" fmla="*/ 5 h 48"/>
                  <a:gd name="T70" fmla="*/ 36 w 43"/>
                  <a:gd name="T71" fmla="*/ 10 h 48"/>
                  <a:gd name="T72" fmla="*/ 39 w 43"/>
                  <a:gd name="T73" fmla="*/ 15 h 48"/>
                  <a:gd name="T74" fmla="*/ 41 w 43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8"/>
                  <a:gd name="T116" fmla="*/ 43 w 43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8">
                    <a:moveTo>
                      <a:pt x="41" y="10"/>
                    </a:moveTo>
                    <a:lnTo>
                      <a:pt x="37" y="7"/>
                    </a:lnTo>
                    <a:lnTo>
                      <a:pt x="32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5" y="1"/>
                    </a:lnTo>
                    <a:lnTo>
                      <a:pt x="10" y="3"/>
                    </a:lnTo>
                    <a:lnTo>
                      <a:pt x="6" y="7"/>
                    </a:lnTo>
                    <a:lnTo>
                      <a:pt x="1" y="10"/>
                    </a:lnTo>
                    <a:lnTo>
                      <a:pt x="0" y="24"/>
                    </a:lnTo>
                    <a:lnTo>
                      <a:pt x="1" y="38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6"/>
                    </a:lnTo>
                    <a:lnTo>
                      <a:pt x="22" y="48"/>
                    </a:lnTo>
                    <a:lnTo>
                      <a:pt x="27" y="46"/>
                    </a:lnTo>
                    <a:lnTo>
                      <a:pt x="32" y="45"/>
                    </a:lnTo>
                    <a:lnTo>
                      <a:pt x="37" y="41"/>
                    </a:lnTo>
                    <a:lnTo>
                      <a:pt x="41" y="38"/>
                    </a:lnTo>
                    <a:lnTo>
                      <a:pt x="43" y="24"/>
                    </a:lnTo>
                    <a:lnTo>
                      <a:pt x="41" y="10"/>
                    </a:lnTo>
                    <a:close/>
                    <a:moveTo>
                      <a:pt x="41" y="24"/>
                    </a:moveTo>
                    <a:lnTo>
                      <a:pt x="39" y="32"/>
                    </a:lnTo>
                    <a:lnTo>
                      <a:pt x="36" y="38"/>
                    </a:lnTo>
                    <a:lnTo>
                      <a:pt x="29" y="43"/>
                    </a:lnTo>
                    <a:lnTo>
                      <a:pt x="22" y="45"/>
                    </a:lnTo>
                    <a:lnTo>
                      <a:pt x="13" y="43"/>
                    </a:lnTo>
                    <a:lnTo>
                      <a:pt x="6" y="38"/>
                    </a:lnTo>
                    <a:lnTo>
                      <a:pt x="3" y="32"/>
                    </a:lnTo>
                    <a:lnTo>
                      <a:pt x="1" y="24"/>
                    </a:lnTo>
                    <a:lnTo>
                      <a:pt x="3" y="15"/>
                    </a:lnTo>
                    <a:lnTo>
                      <a:pt x="6" y="10"/>
                    </a:lnTo>
                    <a:lnTo>
                      <a:pt x="13" y="5"/>
                    </a:lnTo>
                    <a:lnTo>
                      <a:pt x="22" y="3"/>
                    </a:lnTo>
                    <a:lnTo>
                      <a:pt x="29" y="5"/>
                    </a:lnTo>
                    <a:lnTo>
                      <a:pt x="36" y="10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2" name="Freeform 605"/>
              <p:cNvSpPr>
                <a:spLocks noEditPoints="1"/>
              </p:cNvSpPr>
              <p:nvPr/>
            </p:nvSpPr>
            <p:spPr bwMode="auto">
              <a:xfrm>
                <a:off x="3034" y="2622"/>
                <a:ext cx="43" cy="45"/>
              </a:xfrm>
              <a:custGeom>
                <a:avLst/>
                <a:gdLst>
                  <a:gd name="T0" fmla="*/ 41 w 43"/>
                  <a:gd name="T1" fmla="*/ 14 h 45"/>
                  <a:gd name="T2" fmla="*/ 37 w 43"/>
                  <a:gd name="T3" fmla="*/ 9 h 45"/>
                  <a:gd name="T4" fmla="*/ 34 w 43"/>
                  <a:gd name="T5" fmla="*/ 4 h 45"/>
                  <a:gd name="T6" fmla="*/ 27 w 43"/>
                  <a:gd name="T7" fmla="*/ 2 h 45"/>
                  <a:gd name="T8" fmla="*/ 22 w 43"/>
                  <a:gd name="T9" fmla="*/ 0 h 45"/>
                  <a:gd name="T10" fmla="*/ 15 w 43"/>
                  <a:gd name="T11" fmla="*/ 2 h 45"/>
                  <a:gd name="T12" fmla="*/ 8 w 43"/>
                  <a:gd name="T13" fmla="*/ 4 h 45"/>
                  <a:gd name="T14" fmla="*/ 5 w 43"/>
                  <a:gd name="T15" fmla="*/ 9 h 45"/>
                  <a:gd name="T16" fmla="*/ 1 w 43"/>
                  <a:gd name="T17" fmla="*/ 14 h 45"/>
                  <a:gd name="T18" fmla="*/ 0 w 43"/>
                  <a:gd name="T19" fmla="*/ 23 h 45"/>
                  <a:gd name="T20" fmla="*/ 1 w 43"/>
                  <a:gd name="T21" fmla="*/ 31 h 45"/>
                  <a:gd name="T22" fmla="*/ 5 w 43"/>
                  <a:gd name="T23" fmla="*/ 37 h 45"/>
                  <a:gd name="T24" fmla="*/ 8 w 43"/>
                  <a:gd name="T25" fmla="*/ 42 h 45"/>
                  <a:gd name="T26" fmla="*/ 15 w 43"/>
                  <a:gd name="T27" fmla="*/ 44 h 45"/>
                  <a:gd name="T28" fmla="*/ 22 w 43"/>
                  <a:gd name="T29" fmla="*/ 45 h 45"/>
                  <a:gd name="T30" fmla="*/ 27 w 43"/>
                  <a:gd name="T31" fmla="*/ 44 h 45"/>
                  <a:gd name="T32" fmla="*/ 34 w 43"/>
                  <a:gd name="T33" fmla="*/ 42 h 45"/>
                  <a:gd name="T34" fmla="*/ 39 w 43"/>
                  <a:gd name="T35" fmla="*/ 37 h 45"/>
                  <a:gd name="T36" fmla="*/ 41 w 43"/>
                  <a:gd name="T37" fmla="*/ 31 h 45"/>
                  <a:gd name="T38" fmla="*/ 43 w 43"/>
                  <a:gd name="T39" fmla="*/ 23 h 45"/>
                  <a:gd name="T40" fmla="*/ 41 w 43"/>
                  <a:gd name="T41" fmla="*/ 14 h 45"/>
                  <a:gd name="T42" fmla="*/ 39 w 43"/>
                  <a:gd name="T43" fmla="*/ 23 h 45"/>
                  <a:gd name="T44" fmla="*/ 39 w 43"/>
                  <a:gd name="T45" fmla="*/ 30 h 45"/>
                  <a:gd name="T46" fmla="*/ 34 w 43"/>
                  <a:gd name="T47" fmla="*/ 37 h 45"/>
                  <a:gd name="T48" fmla="*/ 29 w 43"/>
                  <a:gd name="T49" fmla="*/ 40 h 45"/>
                  <a:gd name="T50" fmla="*/ 22 w 43"/>
                  <a:gd name="T51" fmla="*/ 42 h 45"/>
                  <a:gd name="T52" fmla="*/ 13 w 43"/>
                  <a:gd name="T53" fmla="*/ 40 h 45"/>
                  <a:gd name="T54" fmla="*/ 8 w 43"/>
                  <a:gd name="T55" fmla="*/ 37 h 45"/>
                  <a:gd name="T56" fmla="*/ 5 w 43"/>
                  <a:gd name="T57" fmla="*/ 30 h 45"/>
                  <a:gd name="T58" fmla="*/ 3 w 43"/>
                  <a:gd name="T59" fmla="*/ 23 h 45"/>
                  <a:gd name="T60" fmla="*/ 5 w 43"/>
                  <a:gd name="T61" fmla="*/ 16 h 45"/>
                  <a:gd name="T62" fmla="*/ 8 w 43"/>
                  <a:gd name="T63" fmla="*/ 9 h 45"/>
                  <a:gd name="T64" fmla="*/ 13 w 43"/>
                  <a:gd name="T65" fmla="*/ 6 h 45"/>
                  <a:gd name="T66" fmla="*/ 22 w 43"/>
                  <a:gd name="T67" fmla="*/ 4 h 45"/>
                  <a:gd name="T68" fmla="*/ 29 w 43"/>
                  <a:gd name="T69" fmla="*/ 6 h 45"/>
                  <a:gd name="T70" fmla="*/ 34 w 43"/>
                  <a:gd name="T71" fmla="*/ 9 h 45"/>
                  <a:gd name="T72" fmla="*/ 39 w 43"/>
                  <a:gd name="T73" fmla="*/ 16 h 45"/>
                  <a:gd name="T74" fmla="*/ 39 w 43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5"/>
                  <a:gd name="T116" fmla="*/ 43 w 43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5">
                    <a:moveTo>
                      <a:pt x="41" y="14"/>
                    </a:moveTo>
                    <a:lnTo>
                      <a:pt x="37" y="9"/>
                    </a:lnTo>
                    <a:lnTo>
                      <a:pt x="34" y="4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8" y="4"/>
                    </a:lnTo>
                    <a:lnTo>
                      <a:pt x="5" y="9"/>
                    </a:lnTo>
                    <a:lnTo>
                      <a:pt x="1" y="14"/>
                    </a:lnTo>
                    <a:lnTo>
                      <a:pt x="0" y="23"/>
                    </a:lnTo>
                    <a:lnTo>
                      <a:pt x="1" y="31"/>
                    </a:lnTo>
                    <a:lnTo>
                      <a:pt x="5" y="37"/>
                    </a:lnTo>
                    <a:lnTo>
                      <a:pt x="8" y="42"/>
                    </a:lnTo>
                    <a:lnTo>
                      <a:pt x="15" y="44"/>
                    </a:lnTo>
                    <a:lnTo>
                      <a:pt x="22" y="45"/>
                    </a:lnTo>
                    <a:lnTo>
                      <a:pt x="27" y="44"/>
                    </a:lnTo>
                    <a:lnTo>
                      <a:pt x="34" y="42"/>
                    </a:lnTo>
                    <a:lnTo>
                      <a:pt x="39" y="37"/>
                    </a:lnTo>
                    <a:lnTo>
                      <a:pt x="41" y="31"/>
                    </a:lnTo>
                    <a:lnTo>
                      <a:pt x="43" y="23"/>
                    </a:lnTo>
                    <a:lnTo>
                      <a:pt x="41" y="14"/>
                    </a:lnTo>
                    <a:close/>
                    <a:moveTo>
                      <a:pt x="39" y="23"/>
                    </a:moveTo>
                    <a:lnTo>
                      <a:pt x="39" y="30"/>
                    </a:lnTo>
                    <a:lnTo>
                      <a:pt x="34" y="37"/>
                    </a:lnTo>
                    <a:lnTo>
                      <a:pt x="29" y="40"/>
                    </a:lnTo>
                    <a:lnTo>
                      <a:pt x="22" y="42"/>
                    </a:lnTo>
                    <a:lnTo>
                      <a:pt x="13" y="40"/>
                    </a:lnTo>
                    <a:lnTo>
                      <a:pt x="8" y="37"/>
                    </a:lnTo>
                    <a:lnTo>
                      <a:pt x="5" y="30"/>
                    </a:lnTo>
                    <a:lnTo>
                      <a:pt x="3" y="23"/>
                    </a:lnTo>
                    <a:lnTo>
                      <a:pt x="5" y="16"/>
                    </a:lnTo>
                    <a:lnTo>
                      <a:pt x="8" y="9"/>
                    </a:lnTo>
                    <a:lnTo>
                      <a:pt x="13" y="6"/>
                    </a:lnTo>
                    <a:lnTo>
                      <a:pt x="22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3" name="Freeform 606"/>
              <p:cNvSpPr>
                <a:spLocks noEditPoints="1"/>
              </p:cNvSpPr>
              <p:nvPr/>
            </p:nvSpPr>
            <p:spPr bwMode="auto">
              <a:xfrm>
                <a:off x="3035" y="2624"/>
                <a:ext cx="40" cy="42"/>
              </a:xfrm>
              <a:custGeom>
                <a:avLst/>
                <a:gdLst>
                  <a:gd name="T0" fmla="*/ 40 w 40"/>
                  <a:gd name="T1" fmla="*/ 21 h 42"/>
                  <a:gd name="T2" fmla="*/ 38 w 40"/>
                  <a:gd name="T3" fmla="*/ 12 h 42"/>
                  <a:gd name="T4" fmla="*/ 35 w 40"/>
                  <a:gd name="T5" fmla="*/ 7 h 42"/>
                  <a:gd name="T6" fmla="*/ 28 w 40"/>
                  <a:gd name="T7" fmla="*/ 2 h 42"/>
                  <a:gd name="T8" fmla="*/ 21 w 40"/>
                  <a:gd name="T9" fmla="*/ 0 h 42"/>
                  <a:gd name="T10" fmla="*/ 12 w 40"/>
                  <a:gd name="T11" fmla="*/ 2 h 42"/>
                  <a:gd name="T12" fmla="*/ 5 w 40"/>
                  <a:gd name="T13" fmla="*/ 7 h 42"/>
                  <a:gd name="T14" fmla="*/ 2 w 40"/>
                  <a:gd name="T15" fmla="*/ 12 h 42"/>
                  <a:gd name="T16" fmla="*/ 0 w 40"/>
                  <a:gd name="T17" fmla="*/ 21 h 42"/>
                  <a:gd name="T18" fmla="*/ 2 w 40"/>
                  <a:gd name="T19" fmla="*/ 29 h 42"/>
                  <a:gd name="T20" fmla="*/ 5 w 40"/>
                  <a:gd name="T21" fmla="*/ 35 h 42"/>
                  <a:gd name="T22" fmla="*/ 12 w 40"/>
                  <a:gd name="T23" fmla="*/ 40 h 42"/>
                  <a:gd name="T24" fmla="*/ 21 w 40"/>
                  <a:gd name="T25" fmla="*/ 42 h 42"/>
                  <a:gd name="T26" fmla="*/ 28 w 40"/>
                  <a:gd name="T27" fmla="*/ 40 h 42"/>
                  <a:gd name="T28" fmla="*/ 35 w 40"/>
                  <a:gd name="T29" fmla="*/ 35 h 42"/>
                  <a:gd name="T30" fmla="*/ 38 w 40"/>
                  <a:gd name="T31" fmla="*/ 29 h 42"/>
                  <a:gd name="T32" fmla="*/ 40 w 40"/>
                  <a:gd name="T33" fmla="*/ 21 h 42"/>
                  <a:gd name="T34" fmla="*/ 36 w 40"/>
                  <a:gd name="T35" fmla="*/ 21 h 42"/>
                  <a:gd name="T36" fmla="*/ 36 w 40"/>
                  <a:gd name="T37" fmla="*/ 28 h 42"/>
                  <a:gd name="T38" fmla="*/ 33 w 40"/>
                  <a:gd name="T39" fmla="*/ 33 h 42"/>
                  <a:gd name="T40" fmla="*/ 26 w 40"/>
                  <a:gd name="T41" fmla="*/ 36 h 42"/>
                  <a:gd name="T42" fmla="*/ 21 w 40"/>
                  <a:gd name="T43" fmla="*/ 38 h 42"/>
                  <a:gd name="T44" fmla="*/ 14 w 40"/>
                  <a:gd name="T45" fmla="*/ 36 h 42"/>
                  <a:gd name="T46" fmla="*/ 9 w 40"/>
                  <a:gd name="T47" fmla="*/ 33 h 42"/>
                  <a:gd name="T48" fmla="*/ 4 w 40"/>
                  <a:gd name="T49" fmla="*/ 28 h 42"/>
                  <a:gd name="T50" fmla="*/ 4 w 40"/>
                  <a:gd name="T51" fmla="*/ 21 h 42"/>
                  <a:gd name="T52" fmla="*/ 4 w 40"/>
                  <a:gd name="T53" fmla="*/ 14 h 42"/>
                  <a:gd name="T54" fmla="*/ 9 w 40"/>
                  <a:gd name="T55" fmla="*/ 9 h 42"/>
                  <a:gd name="T56" fmla="*/ 14 w 40"/>
                  <a:gd name="T57" fmla="*/ 5 h 42"/>
                  <a:gd name="T58" fmla="*/ 21 w 40"/>
                  <a:gd name="T59" fmla="*/ 4 h 42"/>
                  <a:gd name="T60" fmla="*/ 26 w 40"/>
                  <a:gd name="T61" fmla="*/ 5 h 42"/>
                  <a:gd name="T62" fmla="*/ 33 w 40"/>
                  <a:gd name="T63" fmla="*/ 9 h 42"/>
                  <a:gd name="T64" fmla="*/ 36 w 40"/>
                  <a:gd name="T65" fmla="*/ 14 h 42"/>
                  <a:gd name="T66" fmla="*/ 36 w 40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2"/>
                  <a:gd name="T104" fmla="*/ 40 w 40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2">
                    <a:moveTo>
                      <a:pt x="40" y="21"/>
                    </a:moveTo>
                    <a:lnTo>
                      <a:pt x="38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2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38" y="29"/>
                    </a:lnTo>
                    <a:lnTo>
                      <a:pt x="40" y="21"/>
                    </a:lnTo>
                    <a:close/>
                    <a:moveTo>
                      <a:pt x="36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4" y="28"/>
                    </a:lnTo>
                    <a:lnTo>
                      <a:pt x="4" y="21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4" name="Freeform 607"/>
              <p:cNvSpPr>
                <a:spLocks noEditPoints="1"/>
              </p:cNvSpPr>
              <p:nvPr/>
            </p:nvSpPr>
            <p:spPr bwMode="auto">
              <a:xfrm>
                <a:off x="3037" y="2626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2 h 38"/>
                  <a:gd name="T8" fmla="*/ 19 w 36"/>
                  <a:gd name="T9" fmla="*/ 0 h 38"/>
                  <a:gd name="T10" fmla="*/ 10 w 36"/>
                  <a:gd name="T11" fmla="*/ 2 h 38"/>
                  <a:gd name="T12" fmla="*/ 5 w 36"/>
                  <a:gd name="T13" fmla="*/ 5 h 38"/>
                  <a:gd name="T14" fmla="*/ 2 w 36"/>
                  <a:gd name="T15" fmla="*/ 12 h 38"/>
                  <a:gd name="T16" fmla="*/ 0 w 36"/>
                  <a:gd name="T17" fmla="*/ 19 h 38"/>
                  <a:gd name="T18" fmla="*/ 2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3 w 36"/>
                  <a:gd name="T35" fmla="*/ 19 h 38"/>
                  <a:gd name="T36" fmla="*/ 33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4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3 w 36"/>
                  <a:gd name="T65" fmla="*/ 14 h 38"/>
                  <a:gd name="T66" fmla="*/ 33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4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5" name="Freeform 608"/>
              <p:cNvSpPr>
                <a:spLocks noEditPoints="1"/>
              </p:cNvSpPr>
              <p:nvPr/>
            </p:nvSpPr>
            <p:spPr bwMode="auto">
              <a:xfrm>
                <a:off x="3039" y="2628"/>
                <a:ext cx="32" cy="34"/>
              </a:xfrm>
              <a:custGeom>
                <a:avLst/>
                <a:gdLst>
                  <a:gd name="T0" fmla="*/ 32 w 32"/>
                  <a:gd name="T1" fmla="*/ 17 h 34"/>
                  <a:gd name="T2" fmla="*/ 32 w 32"/>
                  <a:gd name="T3" fmla="*/ 10 h 34"/>
                  <a:gd name="T4" fmla="*/ 29 w 32"/>
                  <a:gd name="T5" fmla="*/ 5 h 34"/>
                  <a:gd name="T6" fmla="*/ 22 w 32"/>
                  <a:gd name="T7" fmla="*/ 1 h 34"/>
                  <a:gd name="T8" fmla="*/ 17 w 32"/>
                  <a:gd name="T9" fmla="*/ 0 h 34"/>
                  <a:gd name="T10" fmla="*/ 10 w 32"/>
                  <a:gd name="T11" fmla="*/ 1 h 34"/>
                  <a:gd name="T12" fmla="*/ 5 w 32"/>
                  <a:gd name="T13" fmla="*/ 5 h 34"/>
                  <a:gd name="T14" fmla="*/ 0 w 32"/>
                  <a:gd name="T15" fmla="*/ 10 h 34"/>
                  <a:gd name="T16" fmla="*/ 0 w 32"/>
                  <a:gd name="T17" fmla="*/ 17 h 34"/>
                  <a:gd name="T18" fmla="*/ 0 w 32"/>
                  <a:gd name="T19" fmla="*/ 24 h 34"/>
                  <a:gd name="T20" fmla="*/ 5 w 32"/>
                  <a:gd name="T21" fmla="*/ 29 h 34"/>
                  <a:gd name="T22" fmla="*/ 10 w 32"/>
                  <a:gd name="T23" fmla="*/ 32 h 34"/>
                  <a:gd name="T24" fmla="*/ 17 w 32"/>
                  <a:gd name="T25" fmla="*/ 34 h 34"/>
                  <a:gd name="T26" fmla="*/ 22 w 32"/>
                  <a:gd name="T27" fmla="*/ 32 h 34"/>
                  <a:gd name="T28" fmla="*/ 29 w 32"/>
                  <a:gd name="T29" fmla="*/ 29 h 34"/>
                  <a:gd name="T30" fmla="*/ 32 w 32"/>
                  <a:gd name="T31" fmla="*/ 24 h 34"/>
                  <a:gd name="T32" fmla="*/ 32 w 32"/>
                  <a:gd name="T33" fmla="*/ 17 h 34"/>
                  <a:gd name="T34" fmla="*/ 29 w 32"/>
                  <a:gd name="T35" fmla="*/ 17 h 34"/>
                  <a:gd name="T36" fmla="*/ 29 w 32"/>
                  <a:gd name="T37" fmla="*/ 22 h 34"/>
                  <a:gd name="T38" fmla="*/ 26 w 32"/>
                  <a:gd name="T39" fmla="*/ 27 h 34"/>
                  <a:gd name="T40" fmla="*/ 22 w 32"/>
                  <a:gd name="T41" fmla="*/ 29 h 34"/>
                  <a:gd name="T42" fmla="*/ 17 w 32"/>
                  <a:gd name="T43" fmla="*/ 31 h 34"/>
                  <a:gd name="T44" fmla="*/ 10 w 32"/>
                  <a:gd name="T45" fmla="*/ 29 h 34"/>
                  <a:gd name="T46" fmla="*/ 7 w 32"/>
                  <a:gd name="T47" fmla="*/ 27 h 34"/>
                  <a:gd name="T48" fmla="*/ 3 w 32"/>
                  <a:gd name="T49" fmla="*/ 22 h 34"/>
                  <a:gd name="T50" fmla="*/ 3 w 32"/>
                  <a:gd name="T51" fmla="*/ 17 h 34"/>
                  <a:gd name="T52" fmla="*/ 3 w 32"/>
                  <a:gd name="T53" fmla="*/ 12 h 34"/>
                  <a:gd name="T54" fmla="*/ 7 w 32"/>
                  <a:gd name="T55" fmla="*/ 6 h 34"/>
                  <a:gd name="T56" fmla="*/ 10 w 32"/>
                  <a:gd name="T57" fmla="*/ 5 h 34"/>
                  <a:gd name="T58" fmla="*/ 17 w 32"/>
                  <a:gd name="T59" fmla="*/ 3 h 34"/>
                  <a:gd name="T60" fmla="*/ 22 w 32"/>
                  <a:gd name="T61" fmla="*/ 5 h 34"/>
                  <a:gd name="T62" fmla="*/ 26 w 32"/>
                  <a:gd name="T63" fmla="*/ 6 h 34"/>
                  <a:gd name="T64" fmla="*/ 29 w 32"/>
                  <a:gd name="T65" fmla="*/ 12 h 34"/>
                  <a:gd name="T66" fmla="*/ 29 w 32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"/>
                  <a:gd name="T103" fmla="*/ 0 h 34"/>
                  <a:gd name="T104" fmla="*/ 32 w 32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" h="34">
                    <a:moveTo>
                      <a:pt x="32" y="17"/>
                    </a:moveTo>
                    <a:lnTo>
                      <a:pt x="32" y="10"/>
                    </a:lnTo>
                    <a:lnTo>
                      <a:pt x="29" y="5"/>
                    </a:lnTo>
                    <a:lnTo>
                      <a:pt x="22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2" y="32"/>
                    </a:lnTo>
                    <a:lnTo>
                      <a:pt x="29" y="29"/>
                    </a:lnTo>
                    <a:lnTo>
                      <a:pt x="32" y="24"/>
                    </a:lnTo>
                    <a:lnTo>
                      <a:pt x="32" y="17"/>
                    </a:lnTo>
                    <a:close/>
                    <a:moveTo>
                      <a:pt x="29" y="17"/>
                    </a:moveTo>
                    <a:lnTo>
                      <a:pt x="29" y="22"/>
                    </a:lnTo>
                    <a:lnTo>
                      <a:pt x="26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3" y="12"/>
                    </a:lnTo>
                    <a:lnTo>
                      <a:pt x="7" y="6"/>
                    </a:lnTo>
                    <a:lnTo>
                      <a:pt x="10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6" y="6"/>
                    </a:lnTo>
                    <a:lnTo>
                      <a:pt x="29" y="12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6" name="Freeform 609"/>
              <p:cNvSpPr>
                <a:spLocks noEditPoints="1"/>
              </p:cNvSpPr>
              <p:nvPr/>
            </p:nvSpPr>
            <p:spPr bwMode="auto">
              <a:xfrm>
                <a:off x="3040" y="2629"/>
                <a:ext cx="30" cy="31"/>
              </a:xfrm>
              <a:custGeom>
                <a:avLst/>
                <a:gdLst>
                  <a:gd name="T0" fmla="*/ 30 w 30"/>
                  <a:gd name="T1" fmla="*/ 16 h 31"/>
                  <a:gd name="T2" fmla="*/ 30 w 30"/>
                  <a:gd name="T3" fmla="*/ 11 h 31"/>
                  <a:gd name="T4" fmla="*/ 26 w 30"/>
                  <a:gd name="T5" fmla="*/ 5 h 31"/>
                  <a:gd name="T6" fmla="*/ 21 w 30"/>
                  <a:gd name="T7" fmla="*/ 2 h 31"/>
                  <a:gd name="T8" fmla="*/ 16 w 30"/>
                  <a:gd name="T9" fmla="*/ 0 h 31"/>
                  <a:gd name="T10" fmla="*/ 9 w 30"/>
                  <a:gd name="T11" fmla="*/ 2 h 31"/>
                  <a:gd name="T12" fmla="*/ 4 w 30"/>
                  <a:gd name="T13" fmla="*/ 5 h 31"/>
                  <a:gd name="T14" fmla="*/ 0 w 30"/>
                  <a:gd name="T15" fmla="*/ 11 h 31"/>
                  <a:gd name="T16" fmla="*/ 0 w 30"/>
                  <a:gd name="T17" fmla="*/ 16 h 31"/>
                  <a:gd name="T18" fmla="*/ 0 w 30"/>
                  <a:gd name="T19" fmla="*/ 21 h 31"/>
                  <a:gd name="T20" fmla="*/ 4 w 30"/>
                  <a:gd name="T21" fmla="*/ 26 h 31"/>
                  <a:gd name="T22" fmla="*/ 9 w 30"/>
                  <a:gd name="T23" fmla="*/ 30 h 31"/>
                  <a:gd name="T24" fmla="*/ 16 w 30"/>
                  <a:gd name="T25" fmla="*/ 31 h 31"/>
                  <a:gd name="T26" fmla="*/ 21 w 30"/>
                  <a:gd name="T27" fmla="*/ 30 h 31"/>
                  <a:gd name="T28" fmla="*/ 26 w 30"/>
                  <a:gd name="T29" fmla="*/ 26 h 31"/>
                  <a:gd name="T30" fmla="*/ 30 w 30"/>
                  <a:gd name="T31" fmla="*/ 21 h 31"/>
                  <a:gd name="T32" fmla="*/ 30 w 30"/>
                  <a:gd name="T33" fmla="*/ 16 h 31"/>
                  <a:gd name="T34" fmla="*/ 26 w 30"/>
                  <a:gd name="T35" fmla="*/ 16 h 31"/>
                  <a:gd name="T36" fmla="*/ 26 w 30"/>
                  <a:gd name="T37" fmla="*/ 21 h 31"/>
                  <a:gd name="T38" fmla="*/ 23 w 30"/>
                  <a:gd name="T39" fmla="*/ 24 h 31"/>
                  <a:gd name="T40" fmla="*/ 19 w 30"/>
                  <a:gd name="T41" fmla="*/ 26 h 31"/>
                  <a:gd name="T42" fmla="*/ 16 w 30"/>
                  <a:gd name="T43" fmla="*/ 28 h 31"/>
                  <a:gd name="T44" fmla="*/ 11 w 30"/>
                  <a:gd name="T45" fmla="*/ 26 h 31"/>
                  <a:gd name="T46" fmla="*/ 7 w 30"/>
                  <a:gd name="T47" fmla="*/ 24 h 31"/>
                  <a:gd name="T48" fmla="*/ 4 w 30"/>
                  <a:gd name="T49" fmla="*/ 21 h 31"/>
                  <a:gd name="T50" fmla="*/ 4 w 30"/>
                  <a:gd name="T51" fmla="*/ 16 h 31"/>
                  <a:gd name="T52" fmla="*/ 4 w 30"/>
                  <a:gd name="T53" fmla="*/ 11 h 31"/>
                  <a:gd name="T54" fmla="*/ 7 w 30"/>
                  <a:gd name="T55" fmla="*/ 7 h 31"/>
                  <a:gd name="T56" fmla="*/ 11 w 30"/>
                  <a:gd name="T57" fmla="*/ 5 h 31"/>
                  <a:gd name="T58" fmla="*/ 16 w 30"/>
                  <a:gd name="T59" fmla="*/ 4 h 31"/>
                  <a:gd name="T60" fmla="*/ 19 w 30"/>
                  <a:gd name="T61" fmla="*/ 5 h 31"/>
                  <a:gd name="T62" fmla="*/ 23 w 30"/>
                  <a:gd name="T63" fmla="*/ 7 h 31"/>
                  <a:gd name="T64" fmla="*/ 26 w 30"/>
                  <a:gd name="T65" fmla="*/ 11 h 31"/>
                  <a:gd name="T66" fmla="*/ 26 w 30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"/>
                  <a:gd name="T103" fmla="*/ 0 h 31"/>
                  <a:gd name="T104" fmla="*/ 30 w 30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" h="31">
                    <a:moveTo>
                      <a:pt x="30" y="16"/>
                    </a:moveTo>
                    <a:lnTo>
                      <a:pt x="30" y="1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0" y="16"/>
                    </a:lnTo>
                    <a:close/>
                    <a:moveTo>
                      <a:pt x="26" y="16"/>
                    </a:moveTo>
                    <a:lnTo>
                      <a:pt x="26" y="21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3" y="7"/>
                    </a:lnTo>
                    <a:lnTo>
                      <a:pt x="26" y="11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7" name="Freeform 610"/>
              <p:cNvSpPr>
                <a:spLocks noEditPoints="1"/>
              </p:cNvSpPr>
              <p:nvPr/>
            </p:nvSpPr>
            <p:spPr bwMode="auto">
              <a:xfrm>
                <a:off x="3042" y="2631"/>
                <a:ext cx="26" cy="28"/>
              </a:xfrm>
              <a:custGeom>
                <a:avLst/>
                <a:gdLst>
                  <a:gd name="T0" fmla="*/ 26 w 26"/>
                  <a:gd name="T1" fmla="*/ 14 h 28"/>
                  <a:gd name="T2" fmla="*/ 26 w 26"/>
                  <a:gd name="T3" fmla="*/ 9 h 28"/>
                  <a:gd name="T4" fmla="*/ 23 w 26"/>
                  <a:gd name="T5" fmla="*/ 3 h 28"/>
                  <a:gd name="T6" fmla="*/ 19 w 26"/>
                  <a:gd name="T7" fmla="*/ 2 h 28"/>
                  <a:gd name="T8" fmla="*/ 14 w 26"/>
                  <a:gd name="T9" fmla="*/ 0 h 28"/>
                  <a:gd name="T10" fmla="*/ 7 w 26"/>
                  <a:gd name="T11" fmla="*/ 2 h 28"/>
                  <a:gd name="T12" fmla="*/ 4 w 26"/>
                  <a:gd name="T13" fmla="*/ 3 h 28"/>
                  <a:gd name="T14" fmla="*/ 0 w 26"/>
                  <a:gd name="T15" fmla="*/ 9 h 28"/>
                  <a:gd name="T16" fmla="*/ 0 w 26"/>
                  <a:gd name="T17" fmla="*/ 14 h 28"/>
                  <a:gd name="T18" fmla="*/ 0 w 26"/>
                  <a:gd name="T19" fmla="*/ 19 h 28"/>
                  <a:gd name="T20" fmla="*/ 4 w 26"/>
                  <a:gd name="T21" fmla="*/ 24 h 28"/>
                  <a:gd name="T22" fmla="*/ 7 w 26"/>
                  <a:gd name="T23" fmla="*/ 26 h 28"/>
                  <a:gd name="T24" fmla="*/ 14 w 26"/>
                  <a:gd name="T25" fmla="*/ 28 h 28"/>
                  <a:gd name="T26" fmla="*/ 19 w 26"/>
                  <a:gd name="T27" fmla="*/ 26 h 28"/>
                  <a:gd name="T28" fmla="*/ 23 w 26"/>
                  <a:gd name="T29" fmla="*/ 24 h 28"/>
                  <a:gd name="T30" fmla="*/ 26 w 26"/>
                  <a:gd name="T31" fmla="*/ 19 h 28"/>
                  <a:gd name="T32" fmla="*/ 26 w 26"/>
                  <a:gd name="T33" fmla="*/ 14 h 28"/>
                  <a:gd name="T34" fmla="*/ 23 w 26"/>
                  <a:gd name="T35" fmla="*/ 14 h 28"/>
                  <a:gd name="T36" fmla="*/ 23 w 26"/>
                  <a:gd name="T37" fmla="*/ 17 h 28"/>
                  <a:gd name="T38" fmla="*/ 21 w 26"/>
                  <a:gd name="T39" fmla="*/ 21 h 28"/>
                  <a:gd name="T40" fmla="*/ 17 w 26"/>
                  <a:gd name="T41" fmla="*/ 22 h 28"/>
                  <a:gd name="T42" fmla="*/ 14 w 26"/>
                  <a:gd name="T43" fmla="*/ 24 h 28"/>
                  <a:gd name="T44" fmla="*/ 9 w 26"/>
                  <a:gd name="T45" fmla="*/ 22 h 28"/>
                  <a:gd name="T46" fmla="*/ 5 w 26"/>
                  <a:gd name="T47" fmla="*/ 21 h 28"/>
                  <a:gd name="T48" fmla="*/ 4 w 26"/>
                  <a:gd name="T49" fmla="*/ 17 h 28"/>
                  <a:gd name="T50" fmla="*/ 4 w 26"/>
                  <a:gd name="T51" fmla="*/ 14 h 28"/>
                  <a:gd name="T52" fmla="*/ 4 w 26"/>
                  <a:gd name="T53" fmla="*/ 10 h 28"/>
                  <a:gd name="T54" fmla="*/ 5 w 26"/>
                  <a:gd name="T55" fmla="*/ 7 h 28"/>
                  <a:gd name="T56" fmla="*/ 9 w 26"/>
                  <a:gd name="T57" fmla="*/ 5 h 28"/>
                  <a:gd name="T58" fmla="*/ 14 w 26"/>
                  <a:gd name="T59" fmla="*/ 3 h 28"/>
                  <a:gd name="T60" fmla="*/ 17 w 26"/>
                  <a:gd name="T61" fmla="*/ 5 h 28"/>
                  <a:gd name="T62" fmla="*/ 21 w 26"/>
                  <a:gd name="T63" fmla="*/ 7 h 28"/>
                  <a:gd name="T64" fmla="*/ 23 w 26"/>
                  <a:gd name="T65" fmla="*/ 10 h 28"/>
                  <a:gd name="T66" fmla="*/ 23 w 26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26" y="14"/>
                    </a:moveTo>
                    <a:lnTo>
                      <a:pt x="26" y="9"/>
                    </a:lnTo>
                    <a:lnTo>
                      <a:pt x="23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4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7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6" y="14"/>
                    </a:lnTo>
                    <a:close/>
                    <a:moveTo>
                      <a:pt x="23" y="14"/>
                    </a:moveTo>
                    <a:lnTo>
                      <a:pt x="23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9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3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8" name="Freeform 611"/>
              <p:cNvSpPr>
                <a:spLocks noEditPoints="1"/>
              </p:cNvSpPr>
              <p:nvPr/>
            </p:nvSpPr>
            <p:spPr bwMode="auto">
              <a:xfrm>
                <a:off x="3044" y="2633"/>
                <a:ext cx="22" cy="24"/>
              </a:xfrm>
              <a:custGeom>
                <a:avLst/>
                <a:gdLst>
                  <a:gd name="T0" fmla="*/ 22 w 22"/>
                  <a:gd name="T1" fmla="*/ 12 h 24"/>
                  <a:gd name="T2" fmla="*/ 22 w 22"/>
                  <a:gd name="T3" fmla="*/ 7 h 24"/>
                  <a:gd name="T4" fmla="*/ 19 w 22"/>
                  <a:gd name="T5" fmla="*/ 3 h 24"/>
                  <a:gd name="T6" fmla="*/ 15 w 22"/>
                  <a:gd name="T7" fmla="*/ 1 h 24"/>
                  <a:gd name="T8" fmla="*/ 12 w 22"/>
                  <a:gd name="T9" fmla="*/ 0 h 24"/>
                  <a:gd name="T10" fmla="*/ 7 w 22"/>
                  <a:gd name="T11" fmla="*/ 1 h 24"/>
                  <a:gd name="T12" fmla="*/ 3 w 22"/>
                  <a:gd name="T13" fmla="*/ 3 h 24"/>
                  <a:gd name="T14" fmla="*/ 0 w 22"/>
                  <a:gd name="T15" fmla="*/ 7 h 24"/>
                  <a:gd name="T16" fmla="*/ 0 w 22"/>
                  <a:gd name="T17" fmla="*/ 12 h 24"/>
                  <a:gd name="T18" fmla="*/ 0 w 22"/>
                  <a:gd name="T19" fmla="*/ 17 h 24"/>
                  <a:gd name="T20" fmla="*/ 3 w 22"/>
                  <a:gd name="T21" fmla="*/ 20 h 24"/>
                  <a:gd name="T22" fmla="*/ 7 w 22"/>
                  <a:gd name="T23" fmla="*/ 22 h 24"/>
                  <a:gd name="T24" fmla="*/ 12 w 22"/>
                  <a:gd name="T25" fmla="*/ 24 h 24"/>
                  <a:gd name="T26" fmla="*/ 15 w 22"/>
                  <a:gd name="T27" fmla="*/ 22 h 24"/>
                  <a:gd name="T28" fmla="*/ 19 w 22"/>
                  <a:gd name="T29" fmla="*/ 20 h 24"/>
                  <a:gd name="T30" fmla="*/ 22 w 22"/>
                  <a:gd name="T31" fmla="*/ 17 h 24"/>
                  <a:gd name="T32" fmla="*/ 22 w 22"/>
                  <a:gd name="T33" fmla="*/ 12 h 24"/>
                  <a:gd name="T34" fmla="*/ 19 w 22"/>
                  <a:gd name="T35" fmla="*/ 12 h 24"/>
                  <a:gd name="T36" fmla="*/ 19 w 22"/>
                  <a:gd name="T37" fmla="*/ 15 h 24"/>
                  <a:gd name="T38" fmla="*/ 17 w 22"/>
                  <a:gd name="T39" fmla="*/ 17 h 24"/>
                  <a:gd name="T40" fmla="*/ 14 w 22"/>
                  <a:gd name="T41" fmla="*/ 20 h 24"/>
                  <a:gd name="T42" fmla="*/ 12 w 22"/>
                  <a:gd name="T43" fmla="*/ 20 h 24"/>
                  <a:gd name="T44" fmla="*/ 8 w 22"/>
                  <a:gd name="T45" fmla="*/ 20 h 24"/>
                  <a:gd name="T46" fmla="*/ 5 w 22"/>
                  <a:gd name="T47" fmla="*/ 17 h 24"/>
                  <a:gd name="T48" fmla="*/ 3 w 22"/>
                  <a:gd name="T49" fmla="*/ 15 h 24"/>
                  <a:gd name="T50" fmla="*/ 3 w 22"/>
                  <a:gd name="T51" fmla="*/ 12 h 24"/>
                  <a:gd name="T52" fmla="*/ 3 w 22"/>
                  <a:gd name="T53" fmla="*/ 8 h 24"/>
                  <a:gd name="T54" fmla="*/ 5 w 22"/>
                  <a:gd name="T55" fmla="*/ 7 h 24"/>
                  <a:gd name="T56" fmla="*/ 8 w 22"/>
                  <a:gd name="T57" fmla="*/ 3 h 24"/>
                  <a:gd name="T58" fmla="*/ 12 w 22"/>
                  <a:gd name="T59" fmla="*/ 3 h 24"/>
                  <a:gd name="T60" fmla="*/ 14 w 22"/>
                  <a:gd name="T61" fmla="*/ 3 h 24"/>
                  <a:gd name="T62" fmla="*/ 17 w 22"/>
                  <a:gd name="T63" fmla="*/ 7 h 24"/>
                  <a:gd name="T64" fmla="*/ 19 w 22"/>
                  <a:gd name="T65" fmla="*/ 8 h 24"/>
                  <a:gd name="T66" fmla="*/ 19 w 22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"/>
                  <a:gd name="T103" fmla="*/ 0 h 24"/>
                  <a:gd name="T104" fmla="*/ 22 w 22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" h="24">
                    <a:moveTo>
                      <a:pt x="22" y="12"/>
                    </a:moveTo>
                    <a:lnTo>
                      <a:pt x="22" y="7"/>
                    </a:lnTo>
                    <a:lnTo>
                      <a:pt x="19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19" y="20"/>
                    </a:lnTo>
                    <a:lnTo>
                      <a:pt x="22" y="17"/>
                    </a:lnTo>
                    <a:lnTo>
                      <a:pt x="22" y="12"/>
                    </a:lnTo>
                    <a:close/>
                    <a:moveTo>
                      <a:pt x="19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6" name="Group 612"/>
            <p:cNvGrpSpPr>
              <a:grpSpLocks/>
            </p:cNvGrpSpPr>
            <p:nvPr/>
          </p:nvGrpSpPr>
          <p:grpSpPr bwMode="auto">
            <a:xfrm>
              <a:off x="30" y="2569"/>
              <a:ext cx="5341" cy="714"/>
              <a:chOff x="226" y="2569"/>
              <a:chExt cx="5341" cy="714"/>
            </a:xfrm>
          </p:grpSpPr>
          <p:sp>
            <p:nvSpPr>
              <p:cNvPr id="40309" name="Freeform 613"/>
              <p:cNvSpPr>
                <a:spLocks noEditPoints="1"/>
              </p:cNvSpPr>
              <p:nvPr/>
            </p:nvSpPr>
            <p:spPr bwMode="auto">
              <a:xfrm>
                <a:off x="3046" y="2634"/>
                <a:ext cx="19" cy="21"/>
              </a:xfrm>
              <a:custGeom>
                <a:avLst/>
                <a:gdLst>
                  <a:gd name="T0" fmla="*/ 19 w 19"/>
                  <a:gd name="T1" fmla="*/ 11 h 21"/>
                  <a:gd name="T2" fmla="*/ 19 w 19"/>
                  <a:gd name="T3" fmla="*/ 7 h 21"/>
                  <a:gd name="T4" fmla="*/ 17 w 19"/>
                  <a:gd name="T5" fmla="*/ 4 h 21"/>
                  <a:gd name="T6" fmla="*/ 13 w 19"/>
                  <a:gd name="T7" fmla="*/ 2 h 21"/>
                  <a:gd name="T8" fmla="*/ 10 w 19"/>
                  <a:gd name="T9" fmla="*/ 0 h 21"/>
                  <a:gd name="T10" fmla="*/ 5 w 19"/>
                  <a:gd name="T11" fmla="*/ 2 h 21"/>
                  <a:gd name="T12" fmla="*/ 1 w 19"/>
                  <a:gd name="T13" fmla="*/ 4 h 21"/>
                  <a:gd name="T14" fmla="*/ 0 w 19"/>
                  <a:gd name="T15" fmla="*/ 7 h 21"/>
                  <a:gd name="T16" fmla="*/ 0 w 19"/>
                  <a:gd name="T17" fmla="*/ 11 h 21"/>
                  <a:gd name="T18" fmla="*/ 0 w 19"/>
                  <a:gd name="T19" fmla="*/ 14 h 21"/>
                  <a:gd name="T20" fmla="*/ 1 w 19"/>
                  <a:gd name="T21" fmla="*/ 18 h 21"/>
                  <a:gd name="T22" fmla="*/ 5 w 19"/>
                  <a:gd name="T23" fmla="*/ 19 h 21"/>
                  <a:gd name="T24" fmla="*/ 10 w 19"/>
                  <a:gd name="T25" fmla="*/ 21 h 21"/>
                  <a:gd name="T26" fmla="*/ 13 w 19"/>
                  <a:gd name="T27" fmla="*/ 19 h 21"/>
                  <a:gd name="T28" fmla="*/ 17 w 19"/>
                  <a:gd name="T29" fmla="*/ 18 h 21"/>
                  <a:gd name="T30" fmla="*/ 19 w 19"/>
                  <a:gd name="T31" fmla="*/ 14 h 21"/>
                  <a:gd name="T32" fmla="*/ 19 w 19"/>
                  <a:gd name="T33" fmla="*/ 11 h 21"/>
                  <a:gd name="T34" fmla="*/ 15 w 19"/>
                  <a:gd name="T35" fmla="*/ 11 h 21"/>
                  <a:gd name="T36" fmla="*/ 15 w 19"/>
                  <a:gd name="T37" fmla="*/ 14 h 21"/>
                  <a:gd name="T38" fmla="*/ 13 w 19"/>
                  <a:gd name="T39" fmla="*/ 16 h 21"/>
                  <a:gd name="T40" fmla="*/ 12 w 19"/>
                  <a:gd name="T41" fmla="*/ 18 h 21"/>
                  <a:gd name="T42" fmla="*/ 10 w 19"/>
                  <a:gd name="T43" fmla="*/ 18 h 21"/>
                  <a:gd name="T44" fmla="*/ 6 w 19"/>
                  <a:gd name="T45" fmla="*/ 18 h 21"/>
                  <a:gd name="T46" fmla="*/ 5 w 19"/>
                  <a:gd name="T47" fmla="*/ 16 h 21"/>
                  <a:gd name="T48" fmla="*/ 3 w 19"/>
                  <a:gd name="T49" fmla="*/ 14 h 21"/>
                  <a:gd name="T50" fmla="*/ 3 w 19"/>
                  <a:gd name="T51" fmla="*/ 11 h 21"/>
                  <a:gd name="T52" fmla="*/ 3 w 19"/>
                  <a:gd name="T53" fmla="*/ 7 h 21"/>
                  <a:gd name="T54" fmla="*/ 5 w 19"/>
                  <a:gd name="T55" fmla="*/ 6 h 21"/>
                  <a:gd name="T56" fmla="*/ 6 w 19"/>
                  <a:gd name="T57" fmla="*/ 4 h 21"/>
                  <a:gd name="T58" fmla="*/ 10 w 19"/>
                  <a:gd name="T59" fmla="*/ 4 h 21"/>
                  <a:gd name="T60" fmla="*/ 12 w 19"/>
                  <a:gd name="T61" fmla="*/ 4 h 21"/>
                  <a:gd name="T62" fmla="*/ 13 w 19"/>
                  <a:gd name="T63" fmla="*/ 6 h 21"/>
                  <a:gd name="T64" fmla="*/ 15 w 19"/>
                  <a:gd name="T65" fmla="*/ 7 h 21"/>
                  <a:gd name="T66" fmla="*/ 15 w 19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"/>
                  <a:gd name="T103" fmla="*/ 0 h 21"/>
                  <a:gd name="T104" fmla="*/ 19 w 19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" h="21">
                    <a:moveTo>
                      <a:pt x="19" y="11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7" y="18"/>
                    </a:lnTo>
                    <a:lnTo>
                      <a:pt x="19" y="14"/>
                    </a:lnTo>
                    <a:lnTo>
                      <a:pt x="19" y="11"/>
                    </a:lnTo>
                    <a:close/>
                    <a:moveTo>
                      <a:pt x="15" y="11"/>
                    </a:moveTo>
                    <a:lnTo>
                      <a:pt x="15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5" y="7"/>
                    </a:lnTo>
                    <a:lnTo>
                      <a:pt x="15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0" name="Freeform 614"/>
              <p:cNvSpPr>
                <a:spLocks noEditPoints="1"/>
              </p:cNvSpPr>
              <p:nvPr/>
            </p:nvSpPr>
            <p:spPr bwMode="auto">
              <a:xfrm>
                <a:off x="3047" y="2636"/>
                <a:ext cx="16" cy="17"/>
              </a:xfrm>
              <a:custGeom>
                <a:avLst/>
                <a:gdLst>
                  <a:gd name="T0" fmla="*/ 16 w 16"/>
                  <a:gd name="T1" fmla="*/ 9 h 17"/>
                  <a:gd name="T2" fmla="*/ 16 w 16"/>
                  <a:gd name="T3" fmla="*/ 5 h 17"/>
                  <a:gd name="T4" fmla="*/ 14 w 16"/>
                  <a:gd name="T5" fmla="*/ 4 h 17"/>
                  <a:gd name="T6" fmla="*/ 11 w 16"/>
                  <a:gd name="T7" fmla="*/ 0 h 17"/>
                  <a:gd name="T8" fmla="*/ 9 w 16"/>
                  <a:gd name="T9" fmla="*/ 0 h 17"/>
                  <a:gd name="T10" fmla="*/ 5 w 16"/>
                  <a:gd name="T11" fmla="*/ 0 h 17"/>
                  <a:gd name="T12" fmla="*/ 2 w 16"/>
                  <a:gd name="T13" fmla="*/ 4 h 17"/>
                  <a:gd name="T14" fmla="*/ 0 w 16"/>
                  <a:gd name="T15" fmla="*/ 5 h 17"/>
                  <a:gd name="T16" fmla="*/ 0 w 16"/>
                  <a:gd name="T17" fmla="*/ 9 h 17"/>
                  <a:gd name="T18" fmla="*/ 0 w 16"/>
                  <a:gd name="T19" fmla="*/ 12 h 17"/>
                  <a:gd name="T20" fmla="*/ 2 w 16"/>
                  <a:gd name="T21" fmla="*/ 14 h 17"/>
                  <a:gd name="T22" fmla="*/ 5 w 16"/>
                  <a:gd name="T23" fmla="*/ 17 h 17"/>
                  <a:gd name="T24" fmla="*/ 9 w 16"/>
                  <a:gd name="T25" fmla="*/ 17 h 17"/>
                  <a:gd name="T26" fmla="*/ 11 w 16"/>
                  <a:gd name="T27" fmla="*/ 17 h 17"/>
                  <a:gd name="T28" fmla="*/ 14 w 16"/>
                  <a:gd name="T29" fmla="*/ 14 h 17"/>
                  <a:gd name="T30" fmla="*/ 16 w 16"/>
                  <a:gd name="T31" fmla="*/ 12 h 17"/>
                  <a:gd name="T32" fmla="*/ 16 w 16"/>
                  <a:gd name="T33" fmla="*/ 9 h 17"/>
                  <a:gd name="T34" fmla="*/ 12 w 16"/>
                  <a:gd name="T35" fmla="*/ 9 h 17"/>
                  <a:gd name="T36" fmla="*/ 12 w 16"/>
                  <a:gd name="T37" fmla="*/ 12 h 17"/>
                  <a:gd name="T38" fmla="*/ 9 w 16"/>
                  <a:gd name="T39" fmla="*/ 14 h 17"/>
                  <a:gd name="T40" fmla="*/ 4 w 16"/>
                  <a:gd name="T41" fmla="*/ 12 h 17"/>
                  <a:gd name="T42" fmla="*/ 4 w 16"/>
                  <a:gd name="T43" fmla="*/ 9 h 17"/>
                  <a:gd name="T44" fmla="*/ 4 w 16"/>
                  <a:gd name="T45" fmla="*/ 5 h 17"/>
                  <a:gd name="T46" fmla="*/ 9 w 16"/>
                  <a:gd name="T47" fmla="*/ 4 h 17"/>
                  <a:gd name="T48" fmla="*/ 12 w 16"/>
                  <a:gd name="T49" fmla="*/ 5 h 17"/>
                  <a:gd name="T50" fmla="*/ 12 w 16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17"/>
                  <a:gd name="T80" fmla="*/ 16 w 16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17">
                    <a:moveTo>
                      <a:pt x="16" y="9"/>
                    </a:moveTo>
                    <a:lnTo>
                      <a:pt x="16" y="5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1" y="17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9"/>
                    </a:lnTo>
                    <a:close/>
                    <a:moveTo>
                      <a:pt x="12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1" name="Freeform 615"/>
              <p:cNvSpPr>
                <a:spLocks noEditPoints="1"/>
              </p:cNvSpPr>
              <p:nvPr/>
            </p:nvSpPr>
            <p:spPr bwMode="auto">
              <a:xfrm>
                <a:off x="3049" y="2638"/>
                <a:ext cx="12" cy="14"/>
              </a:xfrm>
              <a:custGeom>
                <a:avLst/>
                <a:gdLst>
                  <a:gd name="T0" fmla="*/ 12 w 12"/>
                  <a:gd name="T1" fmla="*/ 7 h 14"/>
                  <a:gd name="T2" fmla="*/ 12 w 12"/>
                  <a:gd name="T3" fmla="*/ 3 h 14"/>
                  <a:gd name="T4" fmla="*/ 10 w 12"/>
                  <a:gd name="T5" fmla="*/ 2 h 14"/>
                  <a:gd name="T6" fmla="*/ 9 w 12"/>
                  <a:gd name="T7" fmla="*/ 0 h 14"/>
                  <a:gd name="T8" fmla="*/ 7 w 12"/>
                  <a:gd name="T9" fmla="*/ 0 h 14"/>
                  <a:gd name="T10" fmla="*/ 3 w 12"/>
                  <a:gd name="T11" fmla="*/ 0 h 14"/>
                  <a:gd name="T12" fmla="*/ 2 w 12"/>
                  <a:gd name="T13" fmla="*/ 2 h 14"/>
                  <a:gd name="T14" fmla="*/ 0 w 12"/>
                  <a:gd name="T15" fmla="*/ 3 h 14"/>
                  <a:gd name="T16" fmla="*/ 0 w 12"/>
                  <a:gd name="T17" fmla="*/ 7 h 14"/>
                  <a:gd name="T18" fmla="*/ 0 w 12"/>
                  <a:gd name="T19" fmla="*/ 10 h 14"/>
                  <a:gd name="T20" fmla="*/ 2 w 12"/>
                  <a:gd name="T21" fmla="*/ 12 h 14"/>
                  <a:gd name="T22" fmla="*/ 3 w 12"/>
                  <a:gd name="T23" fmla="*/ 14 h 14"/>
                  <a:gd name="T24" fmla="*/ 7 w 12"/>
                  <a:gd name="T25" fmla="*/ 14 h 14"/>
                  <a:gd name="T26" fmla="*/ 9 w 12"/>
                  <a:gd name="T27" fmla="*/ 14 h 14"/>
                  <a:gd name="T28" fmla="*/ 10 w 12"/>
                  <a:gd name="T29" fmla="*/ 12 h 14"/>
                  <a:gd name="T30" fmla="*/ 12 w 12"/>
                  <a:gd name="T31" fmla="*/ 10 h 14"/>
                  <a:gd name="T32" fmla="*/ 12 w 12"/>
                  <a:gd name="T33" fmla="*/ 7 h 14"/>
                  <a:gd name="T34" fmla="*/ 9 w 12"/>
                  <a:gd name="T35" fmla="*/ 7 h 14"/>
                  <a:gd name="T36" fmla="*/ 9 w 12"/>
                  <a:gd name="T37" fmla="*/ 9 h 14"/>
                  <a:gd name="T38" fmla="*/ 7 w 12"/>
                  <a:gd name="T39" fmla="*/ 10 h 14"/>
                  <a:gd name="T40" fmla="*/ 3 w 12"/>
                  <a:gd name="T41" fmla="*/ 9 h 14"/>
                  <a:gd name="T42" fmla="*/ 3 w 12"/>
                  <a:gd name="T43" fmla="*/ 7 h 14"/>
                  <a:gd name="T44" fmla="*/ 3 w 12"/>
                  <a:gd name="T45" fmla="*/ 5 h 14"/>
                  <a:gd name="T46" fmla="*/ 7 w 12"/>
                  <a:gd name="T47" fmla="*/ 3 h 14"/>
                  <a:gd name="T48" fmla="*/ 9 w 12"/>
                  <a:gd name="T49" fmla="*/ 5 h 14"/>
                  <a:gd name="T50" fmla="*/ 9 w 12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2"/>
                  <a:gd name="T79" fmla="*/ 0 h 14"/>
                  <a:gd name="T80" fmla="*/ 12 w 12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2" h="14">
                    <a:moveTo>
                      <a:pt x="12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7"/>
                    </a:lnTo>
                    <a:close/>
                    <a:moveTo>
                      <a:pt x="9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2" name="Freeform 616"/>
              <p:cNvSpPr>
                <a:spLocks/>
              </p:cNvSpPr>
              <p:nvPr/>
            </p:nvSpPr>
            <p:spPr bwMode="auto">
              <a:xfrm>
                <a:off x="3051" y="2640"/>
                <a:ext cx="8" cy="10"/>
              </a:xfrm>
              <a:custGeom>
                <a:avLst/>
                <a:gdLst>
                  <a:gd name="T0" fmla="*/ 8 w 8"/>
                  <a:gd name="T1" fmla="*/ 5 h 10"/>
                  <a:gd name="T2" fmla="*/ 8 w 8"/>
                  <a:gd name="T3" fmla="*/ 1 h 10"/>
                  <a:gd name="T4" fmla="*/ 5 w 8"/>
                  <a:gd name="T5" fmla="*/ 0 h 10"/>
                  <a:gd name="T6" fmla="*/ 0 w 8"/>
                  <a:gd name="T7" fmla="*/ 1 h 10"/>
                  <a:gd name="T8" fmla="*/ 0 w 8"/>
                  <a:gd name="T9" fmla="*/ 5 h 10"/>
                  <a:gd name="T10" fmla="*/ 0 w 8"/>
                  <a:gd name="T11" fmla="*/ 8 h 10"/>
                  <a:gd name="T12" fmla="*/ 5 w 8"/>
                  <a:gd name="T13" fmla="*/ 10 h 10"/>
                  <a:gd name="T14" fmla="*/ 8 w 8"/>
                  <a:gd name="T15" fmla="*/ 8 h 10"/>
                  <a:gd name="T16" fmla="*/ 8 w 8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8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3" name="Freeform 617"/>
              <p:cNvSpPr>
                <a:spLocks/>
              </p:cNvSpPr>
              <p:nvPr/>
            </p:nvSpPr>
            <p:spPr bwMode="auto">
              <a:xfrm>
                <a:off x="3052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6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4" name="Freeform 618"/>
              <p:cNvSpPr>
                <a:spLocks/>
              </p:cNvSpPr>
              <p:nvPr/>
            </p:nvSpPr>
            <p:spPr bwMode="auto">
              <a:xfrm>
                <a:off x="3054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2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5" name="Freeform 619"/>
              <p:cNvSpPr>
                <a:spLocks/>
              </p:cNvSpPr>
              <p:nvPr/>
            </p:nvSpPr>
            <p:spPr bwMode="auto">
              <a:xfrm>
                <a:off x="3034" y="2598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5 w 43"/>
                  <a:gd name="T3" fmla="*/ 93 h 93"/>
                  <a:gd name="T4" fmla="*/ 32 w 43"/>
                  <a:gd name="T5" fmla="*/ 83 h 93"/>
                  <a:gd name="T6" fmla="*/ 37 w 43"/>
                  <a:gd name="T7" fmla="*/ 71 h 93"/>
                  <a:gd name="T8" fmla="*/ 41 w 43"/>
                  <a:gd name="T9" fmla="*/ 59 h 93"/>
                  <a:gd name="T10" fmla="*/ 43 w 43"/>
                  <a:gd name="T11" fmla="*/ 49 h 93"/>
                  <a:gd name="T12" fmla="*/ 41 w 43"/>
                  <a:gd name="T13" fmla="*/ 36 h 93"/>
                  <a:gd name="T14" fmla="*/ 37 w 43"/>
                  <a:gd name="T15" fmla="*/ 24 h 93"/>
                  <a:gd name="T16" fmla="*/ 32 w 43"/>
                  <a:gd name="T17" fmla="*/ 12 h 93"/>
                  <a:gd name="T18" fmla="*/ 25 w 43"/>
                  <a:gd name="T19" fmla="*/ 0 h 93"/>
                  <a:gd name="T20" fmla="*/ 17 w 43"/>
                  <a:gd name="T21" fmla="*/ 0 h 93"/>
                  <a:gd name="T22" fmla="*/ 10 w 43"/>
                  <a:gd name="T23" fmla="*/ 12 h 93"/>
                  <a:gd name="T24" fmla="*/ 5 w 43"/>
                  <a:gd name="T25" fmla="*/ 24 h 93"/>
                  <a:gd name="T26" fmla="*/ 1 w 43"/>
                  <a:gd name="T27" fmla="*/ 36 h 93"/>
                  <a:gd name="T28" fmla="*/ 0 w 43"/>
                  <a:gd name="T29" fmla="*/ 49 h 93"/>
                  <a:gd name="T30" fmla="*/ 1 w 43"/>
                  <a:gd name="T31" fmla="*/ 59 h 93"/>
                  <a:gd name="T32" fmla="*/ 5 w 43"/>
                  <a:gd name="T33" fmla="*/ 71 h 93"/>
                  <a:gd name="T34" fmla="*/ 10 w 43"/>
                  <a:gd name="T35" fmla="*/ 83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59"/>
                    </a:lnTo>
                    <a:lnTo>
                      <a:pt x="43" y="49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4"/>
                    </a:lnTo>
                    <a:lnTo>
                      <a:pt x="1" y="36"/>
                    </a:lnTo>
                    <a:lnTo>
                      <a:pt x="0" y="49"/>
                    </a:lnTo>
                    <a:lnTo>
                      <a:pt x="1" y="59"/>
                    </a:lnTo>
                    <a:lnTo>
                      <a:pt x="5" y="71"/>
                    </a:lnTo>
                    <a:lnTo>
                      <a:pt x="10" y="83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6" name="Freeform 620"/>
              <p:cNvSpPr>
                <a:spLocks noEditPoints="1"/>
              </p:cNvSpPr>
              <p:nvPr/>
            </p:nvSpPr>
            <p:spPr bwMode="auto">
              <a:xfrm>
                <a:off x="3075" y="2598"/>
                <a:ext cx="47" cy="93"/>
              </a:xfrm>
              <a:custGeom>
                <a:avLst/>
                <a:gdLst>
                  <a:gd name="T0" fmla="*/ 0 w 47"/>
                  <a:gd name="T1" fmla="*/ 93 h 93"/>
                  <a:gd name="T2" fmla="*/ 0 w 47"/>
                  <a:gd name="T3" fmla="*/ 93 h 93"/>
                  <a:gd name="T4" fmla="*/ 0 w 47"/>
                  <a:gd name="T5" fmla="*/ 93 h 93"/>
                  <a:gd name="T6" fmla="*/ 10 w 47"/>
                  <a:gd name="T7" fmla="*/ 93 h 93"/>
                  <a:gd name="T8" fmla="*/ 7 w 47"/>
                  <a:gd name="T9" fmla="*/ 92 h 93"/>
                  <a:gd name="T10" fmla="*/ 2 w 47"/>
                  <a:gd name="T11" fmla="*/ 90 h 93"/>
                  <a:gd name="T12" fmla="*/ 2 w 47"/>
                  <a:gd name="T13" fmla="*/ 92 h 93"/>
                  <a:gd name="T14" fmla="*/ 0 w 47"/>
                  <a:gd name="T15" fmla="*/ 93 h 93"/>
                  <a:gd name="T16" fmla="*/ 47 w 47"/>
                  <a:gd name="T17" fmla="*/ 93 h 93"/>
                  <a:gd name="T18" fmla="*/ 38 w 47"/>
                  <a:gd name="T19" fmla="*/ 93 h 93"/>
                  <a:gd name="T20" fmla="*/ 41 w 47"/>
                  <a:gd name="T21" fmla="*/ 92 h 93"/>
                  <a:gd name="T22" fmla="*/ 45 w 47"/>
                  <a:gd name="T23" fmla="*/ 90 h 93"/>
                  <a:gd name="T24" fmla="*/ 47 w 47"/>
                  <a:gd name="T25" fmla="*/ 92 h 93"/>
                  <a:gd name="T26" fmla="*/ 47 w 47"/>
                  <a:gd name="T27" fmla="*/ 93 h 93"/>
                  <a:gd name="T28" fmla="*/ 2 w 47"/>
                  <a:gd name="T29" fmla="*/ 4 h 93"/>
                  <a:gd name="T30" fmla="*/ 2 w 47"/>
                  <a:gd name="T31" fmla="*/ 2 h 93"/>
                  <a:gd name="T32" fmla="*/ 0 w 47"/>
                  <a:gd name="T33" fmla="*/ 0 h 93"/>
                  <a:gd name="T34" fmla="*/ 10 w 47"/>
                  <a:gd name="T35" fmla="*/ 0 h 93"/>
                  <a:gd name="T36" fmla="*/ 7 w 47"/>
                  <a:gd name="T37" fmla="*/ 2 h 93"/>
                  <a:gd name="T38" fmla="*/ 2 w 47"/>
                  <a:gd name="T39" fmla="*/ 4 h 93"/>
                  <a:gd name="T40" fmla="*/ 38 w 47"/>
                  <a:gd name="T41" fmla="*/ 0 h 93"/>
                  <a:gd name="T42" fmla="*/ 47 w 47"/>
                  <a:gd name="T43" fmla="*/ 0 h 93"/>
                  <a:gd name="T44" fmla="*/ 47 w 47"/>
                  <a:gd name="T45" fmla="*/ 2 h 93"/>
                  <a:gd name="T46" fmla="*/ 45 w 47"/>
                  <a:gd name="T47" fmla="*/ 4 h 93"/>
                  <a:gd name="T48" fmla="*/ 41 w 47"/>
                  <a:gd name="T49" fmla="*/ 2 h 93"/>
                  <a:gd name="T50" fmla="*/ 38 w 47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7"/>
                  <a:gd name="T79" fmla="*/ 0 h 93"/>
                  <a:gd name="T80" fmla="*/ 47 w 4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7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2" y="92"/>
                    </a:lnTo>
                    <a:lnTo>
                      <a:pt x="0" y="93"/>
                    </a:lnTo>
                    <a:close/>
                    <a:moveTo>
                      <a:pt x="47" y="93"/>
                    </a:moveTo>
                    <a:lnTo>
                      <a:pt x="38" y="93"/>
                    </a:lnTo>
                    <a:lnTo>
                      <a:pt x="41" y="92"/>
                    </a:lnTo>
                    <a:lnTo>
                      <a:pt x="45" y="90"/>
                    </a:lnTo>
                    <a:lnTo>
                      <a:pt x="47" y="92"/>
                    </a:lnTo>
                    <a:lnTo>
                      <a:pt x="47" y="93"/>
                    </a:lnTo>
                    <a:close/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4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7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7" name="Freeform 621"/>
              <p:cNvSpPr>
                <a:spLocks noEditPoints="1"/>
              </p:cNvSpPr>
              <p:nvPr/>
            </p:nvSpPr>
            <p:spPr bwMode="auto">
              <a:xfrm>
                <a:off x="3077" y="2598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3 w 45"/>
                  <a:gd name="T3" fmla="*/ 0 h 93"/>
                  <a:gd name="T4" fmla="*/ 41 w 45"/>
                  <a:gd name="T5" fmla="*/ 0 h 93"/>
                  <a:gd name="T6" fmla="*/ 27 w 45"/>
                  <a:gd name="T7" fmla="*/ 0 h 93"/>
                  <a:gd name="T8" fmla="*/ 34 w 45"/>
                  <a:gd name="T9" fmla="*/ 2 h 93"/>
                  <a:gd name="T10" fmla="*/ 43 w 45"/>
                  <a:gd name="T11" fmla="*/ 5 h 93"/>
                  <a:gd name="T12" fmla="*/ 43 w 45"/>
                  <a:gd name="T13" fmla="*/ 4 h 93"/>
                  <a:gd name="T14" fmla="*/ 45 w 45"/>
                  <a:gd name="T15" fmla="*/ 2 h 93"/>
                  <a:gd name="T16" fmla="*/ 3 w 45"/>
                  <a:gd name="T17" fmla="*/ 0 h 93"/>
                  <a:gd name="T18" fmla="*/ 1 w 45"/>
                  <a:gd name="T19" fmla="*/ 0 h 93"/>
                  <a:gd name="T20" fmla="*/ 0 w 45"/>
                  <a:gd name="T21" fmla="*/ 2 h 93"/>
                  <a:gd name="T22" fmla="*/ 0 w 45"/>
                  <a:gd name="T23" fmla="*/ 4 h 93"/>
                  <a:gd name="T24" fmla="*/ 1 w 45"/>
                  <a:gd name="T25" fmla="*/ 5 h 93"/>
                  <a:gd name="T26" fmla="*/ 8 w 45"/>
                  <a:gd name="T27" fmla="*/ 2 h 93"/>
                  <a:gd name="T28" fmla="*/ 17 w 45"/>
                  <a:gd name="T29" fmla="*/ 0 h 93"/>
                  <a:gd name="T30" fmla="*/ 3 w 45"/>
                  <a:gd name="T31" fmla="*/ 0 h 93"/>
                  <a:gd name="T32" fmla="*/ 0 w 45"/>
                  <a:gd name="T33" fmla="*/ 92 h 93"/>
                  <a:gd name="T34" fmla="*/ 1 w 45"/>
                  <a:gd name="T35" fmla="*/ 93 h 93"/>
                  <a:gd name="T36" fmla="*/ 3 w 45"/>
                  <a:gd name="T37" fmla="*/ 93 h 93"/>
                  <a:gd name="T38" fmla="*/ 17 w 45"/>
                  <a:gd name="T39" fmla="*/ 93 h 93"/>
                  <a:gd name="T40" fmla="*/ 8 w 45"/>
                  <a:gd name="T41" fmla="*/ 92 h 93"/>
                  <a:gd name="T42" fmla="*/ 1 w 45"/>
                  <a:gd name="T43" fmla="*/ 90 h 93"/>
                  <a:gd name="T44" fmla="*/ 0 w 45"/>
                  <a:gd name="T45" fmla="*/ 90 h 93"/>
                  <a:gd name="T46" fmla="*/ 0 w 45"/>
                  <a:gd name="T47" fmla="*/ 92 h 93"/>
                  <a:gd name="T48" fmla="*/ 41 w 45"/>
                  <a:gd name="T49" fmla="*/ 93 h 93"/>
                  <a:gd name="T50" fmla="*/ 43 w 45"/>
                  <a:gd name="T51" fmla="*/ 93 h 93"/>
                  <a:gd name="T52" fmla="*/ 45 w 45"/>
                  <a:gd name="T53" fmla="*/ 92 h 93"/>
                  <a:gd name="T54" fmla="*/ 43 w 45"/>
                  <a:gd name="T55" fmla="*/ 90 h 93"/>
                  <a:gd name="T56" fmla="*/ 43 w 45"/>
                  <a:gd name="T57" fmla="*/ 90 h 93"/>
                  <a:gd name="T58" fmla="*/ 34 w 45"/>
                  <a:gd name="T59" fmla="*/ 92 h 93"/>
                  <a:gd name="T60" fmla="*/ 27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4" y="2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5" y="2"/>
                    </a:lnTo>
                    <a:close/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2"/>
                    </a:moveTo>
                    <a:lnTo>
                      <a:pt x="1" y="93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8" y="92"/>
                    </a:lnTo>
                    <a:lnTo>
                      <a:pt x="1" y="90"/>
                    </a:lnTo>
                    <a:lnTo>
                      <a:pt x="0" y="90"/>
                    </a:lnTo>
                    <a:lnTo>
                      <a:pt x="0" y="92"/>
                    </a:lnTo>
                    <a:close/>
                    <a:moveTo>
                      <a:pt x="41" y="93"/>
                    </a:moveTo>
                    <a:lnTo>
                      <a:pt x="43" y="93"/>
                    </a:lnTo>
                    <a:lnTo>
                      <a:pt x="45" y="92"/>
                    </a:lnTo>
                    <a:lnTo>
                      <a:pt x="43" y="90"/>
                    </a:lnTo>
                    <a:lnTo>
                      <a:pt x="34" y="92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8" name="Freeform 622"/>
              <p:cNvSpPr>
                <a:spLocks noEditPoints="1"/>
              </p:cNvSpPr>
              <p:nvPr/>
            </p:nvSpPr>
            <p:spPr bwMode="auto">
              <a:xfrm>
                <a:off x="3077" y="2598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39 w 43"/>
                  <a:gd name="T3" fmla="*/ 2 h 93"/>
                  <a:gd name="T4" fmla="*/ 36 w 43"/>
                  <a:gd name="T5" fmla="*/ 0 h 93"/>
                  <a:gd name="T6" fmla="*/ 8 w 43"/>
                  <a:gd name="T7" fmla="*/ 0 h 93"/>
                  <a:gd name="T8" fmla="*/ 5 w 43"/>
                  <a:gd name="T9" fmla="*/ 2 h 93"/>
                  <a:gd name="T10" fmla="*/ 0 w 43"/>
                  <a:gd name="T11" fmla="*/ 4 h 93"/>
                  <a:gd name="T12" fmla="*/ 1 w 43"/>
                  <a:gd name="T13" fmla="*/ 5 h 93"/>
                  <a:gd name="T14" fmla="*/ 1 w 43"/>
                  <a:gd name="T15" fmla="*/ 5 h 93"/>
                  <a:gd name="T16" fmla="*/ 12 w 43"/>
                  <a:gd name="T17" fmla="*/ 2 h 93"/>
                  <a:gd name="T18" fmla="*/ 22 w 43"/>
                  <a:gd name="T19" fmla="*/ 2 h 93"/>
                  <a:gd name="T20" fmla="*/ 32 w 43"/>
                  <a:gd name="T21" fmla="*/ 2 h 93"/>
                  <a:gd name="T22" fmla="*/ 41 w 43"/>
                  <a:gd name="T23" fmla="*/ 5 h 93"/>
                  <a:gd name="T24" fmla="*/ 43 w 43"/>
                  <a:gd name="T25" fmla="*/ 5 h 93"/>
                  <a:gd name="T26" fmla="*/ 43 w 43"/>
                  <a:gd name="T27" fmla="*/ 4 h 93"/>
                  <a:gd name="T28" fmla="*/ 0 w 43"/>
                  <a:gd name="T29" fmla="*/ 90 h 93"/>
                  <a:gd name="T30" fmla="*/ 5 w 43"/>
                  <a:gd name="T31" fmla="*/ 92 h 93"/>
                  <a:gd name="T32" fmla="*/ 8 w 43"/>
                  <a:gd name="T33" fmla="*/ 93 h 93"/>
                  <a:gd name="T34" fmla="*/ 36 w 43"/>
                  <a:gd name="T35" fmla="*/ 93 h 93"/>
                  <a:gd name="T36" fmla="*/ 39 w 43"/>
                  <a:gd name="T37" fmla="*/ 92 h 93"/>
                  <a:gd name="T38" fmla="*/ 43 w 43"/>
                  <a:gd name="T39" fmla="*/ 90 h 93"/>
                  <a:gd name="T40" fmla="*/ 43 w 43"/>
                  <a:gd name="T41" fmla="*/ 88 h 93"/>
                  <a:gd name="T42" fmla="*/ 41 w 43"/>
                  <a:gd name="T43" fmla="*/ 88 h 93"/>
                  <a:gd name="T44" fmla="*/ 32 w 43"/>
                  <a:gd name="T45" fmla="*/ 92 h 93"/>
                  <a:gd name="T46" fmla="*/ 22 w 43"/>
                  <a:gd name="T47" fmla="*/ 92 h 93"/>
                  <a:gd name="T48" fmla="*/ 12 w 43"/>
                  <a:gd name="T49" fmla="*/ 92 h 93"/>
                  <a:gd name="T50" fmla="*/ 3 w 43"/>
                  <a:gd name="T51" fmla="*/ 88 h 93"/>
                  <a:gd name="T52" fmla="*/ 1 w 43"/>
                  <a:gd name="T53" fmla="*/ 90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39" y="2"/>
                    </a:lnTo>
                    <a:lnTo>
                      <a:pt x="36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2" y="2"/>
                    </a:lnTo>
                    <a:lnTo>
                      <a:pt x="22" y="2"/>
                    </a:lnTo>
                    <a:lnTo>
                      <a:pt x="32" y="2"/>
                    </a:lnTo>
                    <a:lnTo>
                      <a:pt x="41" y="5"/>
                    </a:lnTo>
                    <a:lnTo>
                      <a:pt x="43" y="5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5" y="92"/>
                    </a:lnTo>
                    <a:lnTo>
                      <a:pt x="8" y="93"/>
                    </a:lnTo>
                    <a:lnTo>
                      <a:pt x="36" y="93"/>
                    </a:lnTo>
                    <a:lnTo>
                      <a:pt x="39" y="92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41" y="88"/>
                    </a:lnTo>
                    <a:lnTo>
                      <a:pt x="32" y="92"/>
                    </a:lnTo>
                    <a:lnTo>
                      <a:pt x="22" y="92"/>
                    </a:lnTo>
                    <a:lnTo>
                      <a:pt x="12" y="92"/>
                    </a:lnTo>
                    <a:lnTo>
                      <a:pt x="3" y="88"/>
                    </a:lnTo>
                    <a:lnTo>
                      <a:pt x="1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9" name="Freeform 623"/>
              <p:cNvSpPr>
                <a:spLocks noEditPoints="1"/>
              </p:cNvSpPr>
              <p:nvPr/>
            </p:nvSpPr>
            <p:spPr bwMode="auto">
              <a:xfrm>
                <a:off x="3078" y="2598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0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7 h 93"/>
                  <a:gd name="T44" fmla="*/ 30 w 42"/>
                  <a:gd name="T45" fmla="*/ 90 h 93"/>
                  <a:gd name="T46" fmla="*/ 21 w 42"/>
                  <a:gd name="T47" fmla="*/ 90 h 93"/>
                  <a:gd name="T48" fmla="*/ 11 w 42"/>
                  <a:gd name="T49" fmla="*/ 90 h 93"/>
                  <a:gd name="T50" fmla="*/ 2 w 42"/>
                  <a:gd name="T51" fmla="*/ 87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7"/>
                    </a:lnTo>
                    <a:lnTo>
                      <a:pt x="30" y="90"/>
                    </a:lnTo>
                    <a:lnTo>
                      <a:pt x="21" y="90"/>
                    </a:lnTo>
                    <a:lnTo>
                      <a:pt x="11" y="90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0" name="Freeform 624"/>
              <p:cNvSpPr>
                <a:spLocks noEditPoints="1"/>
              </p:cNvSpPr>
              <p:nvPr/>
            </p:nvSpPr>
            <p:spPr bwMode="auto">
              <a:xfrm>
                <a:off x="3078" y="2600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31 w 40"/>
                  <a:gd name="T3" fmla="*/ 0 h 90"/>
                  <a:gd name="T4" fmla="*/ 21 w 40"/>
                  <a:gd name="T5" fmla="*/ 0 h 90"/>
                  <a:gd name="T6" fmla="*/ 11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1 w 40"/>
                  <a:gd name="T15" fmla="*/ 3 h 90"/>
                  <a:gd name="T16" fmla="*/ 21 w 40"/>
                  <a:gd name="T17" fmla="*/ 3 h 90"/>
                  <a:gd name="T18" fmla="*/ 30 w 40"/>
                  <a:gd name="T19" fmla="*/ 3 h 90"/>
                  <a:gd name="T20" fmla="*/ 38 w 40"/>
                  <a:gd name="T21" fmla="*/ 7 h 90"/>
                  <a:gd name="T22" fmla="*/ 40 w 40"/>
                  <a:gd name="T23" fmla="*/ 5 h 90"/>
                  <a:gd name="T24" fmla="*/ 40 w 40"/>
                  <a:gd name="T25" fmla="*/ 3 h 90"/>
                  <a:gd name="T26" fmla="*/ 2 w 40"/>
                  <a:gd name="T27" fmla="*/ 86 h 90"/>
                  <a:gd name="T28" fmla="*/ 11 w 40"/>
                  <a:gd name="T29" fmla="*/ 90 h 90"/>
                  <a:gd name="T30" fmla="*/ 21 w 40"/>
                  <a:gd name="T31" fmla="*/ 90 h 90"/>
                  <a:gd name="T32" fmla="*/ 31 w 40"/>
                  <a:gd name="T33" fmla="*/ 90 h 90"/>
                  <a:gd name="T34" fmla="*/ 40 w 40"/>
                  <a:gd name="T35" fmla="*/ 86 h 90"/>
                  <a:gd name="T36" fmla="*/ 40 w 40"/>
                  <a:gd name="T37" fmla="*/ 85 h 90"/>
                  <a:gd name="T38" fmla="*/ 38 w 40"/>
                  <a:gd name="T39" fmla="*/ 83 h 90"/>
                  <a:gd name="T40" fmla="*/ 30 w 40"/>
                  <a:gd name="T41" fmla="*/ 86 h 90"/>
                  <a:gd name="T42" fmla="*/ 21 w 40"/>
                  <a:gd name="T43" fmla="*/ 86 h 90"/>
                  <a:gd name="T44" fmla="*/ 12 w 40"/>
                  <a:gd name="T45" fmla="*/ 86 h 90"/>
                  <a:gd name="T46" fmla="*/ 4 w 40"/>
                  <a:gd name="T47" fmla="*/ 83 h 90"/>
                  <a:gd name="T48" fmla="*/ 2 w 40"/>
                  <a:gd name="T49" fmla="*/ 85 h 90"/>
                  <a:gd name="T50" fmla="*/ 2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31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3"/>
                    </a:lnTo>
                    <a:lnTo>
                      <a:pt x="21" y="3"/>
                    </a:lnTo>
                    <a:lnTo>
                      <a:pt x="30" y="3"/>
                    </a:lnTo>
                    <a:lnTo>
                      <a:pt x="38" y="7"/>
                    </a:lnTo>
                    <a:lnTo>
                      <a:pt x="40" y="5"/>
                    </a:lnTo>
                    <a:lnTo>
                      <a:pt x="40" y="3"/>
                    </a:lnTo>
                    <a:close/>
                    <a:moveTo>
                      <a:pt x="2" y="86"/>
                    </a:moveTo>
                    <a:lnTo>
                      <a:pt x="11" y="90"/>
                    </a:lnTo>
                    <a:lnTo>
                      <a:pt x="21" y="90"/>
                    </a:lnTo>
                    <a:lnTo>
                      <a:pt x="31" y="90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38" y="83"/>
                    </a:lnTo>
                    <a:lnTo>
                      <a:pt x="30" y="86"/>
                    </a:lnTo>
                    <a:lnTo>
                      <a:pt x="21" y="86"/>
                    </a:lnTo>
                    <a:lnTo>
                      <a:pt x="12" y="86"/>
                    </a:lnTo>
                    <a:lnTo>
                      <a:pt x="4" y="83"/>
                    </a:lnTo>
                    <a:lnTo>
                      <a:pt x="2" y="85"/>
                    </a:lnTo>
                    <a:lnTo>
                      <a:pt x="2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1" name="Freeform 625"/>
              <p:cNvSpPr>
                <a:spLocks noEditPoints="1"/>
              </p:cNvSpPr>
              <p:nvPr/>
            </p:nvSpPr>
            <p:spPr bwMode="auto">
              <a:xfrm>
                <a:off x="3080" y="2602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8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0 w 38"/>
                  <a:gd name="T11" fmla="*/ 5 h 86"/>
                  <a:gd name="T12" fmla="*/ 2 w 38"/>
                  <a:gd name="T13" fmla="*/ 7 h 86"/>
                  <a:gd name="T14" fmla="*/ 10 w 38"/>
                  <a:gd name="T15" fmla="*/ 3 h 86"/>
                  <a:gd name="T16" fmla="*/ 19 w 38"/>
                  <a:gd name="T17" fmla="*/ 3 h 86"/>
                  <a:gd name="T18" fmla="*/ 28 w 38"/>
                  <a:gd name="T19" fmla="*/ 3 h 86"/>
                  <a:gd name="T20" fmla="*/ 36 w 38"/>
                  <a:gd name="T21" fmla="*/ 7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3 h 86"/>
                  <a:gd name="T28" fmla="*/ 9 w 38"/>
                  <a:gd name="T29" fmla="*/ 86 h 86"/>
                  <a:gd name="T30" fmla="*/ 19 w 38"/>
                  <a:gd name="T31" fmla="*/ 86 h 86"/>
                  <a:gd name="T32" fmla="*/ 28 w 38"/>
                  <a:gd name="T33" fmla="*/ 86 h 86"/>
                  <a:gd name="T34" fmla="*/ 38 w 38"/>
                  <a:gd name="T35" fmla="*/ 83 h 86"/>
                  <a:gd name="T36" fmla="*/ 36 w 38"/>
                  <a:gd name="T37" fmla="*/ 81 h 86"/>
                  <a:gd name="T38" fmla="*/ 36 w 38"/>
                  <a:gd name="T39" fmla="*/ 79 h 86"/>
                  <a:gd name="T40" fmla="*/ 28 w 38"/>
                  <a:gd name="T41" fmla="*/ 83 h 86"/>
                  <a:gd name="T42" fmla="*/ 19 w 38"/>
                  <a:gd name="T43" fmla="*/ 83 h 86"/>
                  <a:gd name="T44" fmla="*/ 10 w 38"/>
                  <a:gd name="T45" fmla="*/ 83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3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3"/>
                    </a:moveTo>
                    <a:lnTo>
                      <a:pt x="9" y="86"/>
                    </a:lnTo>
                    <a:lnTo>
                      <a:pt x="19" y="86"/>
                    </a:lnTo>
                    <a:lnTo>
                      <a:pt x="28" y="86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8" y="83"/>
                    </a:lnTo>
                    <a:lnTo>
                      <a:pt x="19" y="83"/>
                    </a:lnTo>
                    <a:lnTo>
                      <a:pt x="10" y="83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2" name="Freeform 626"/>
              <p:cNvSpPr>
                <a:spLocks noEditPoints="1"/>
              </p:cNvSpPr>
              <p:nvPr/>
            </p:nvSpPr>
            <p:spPr bwMode="auto">
              <a:xfrm>
                <a:off x="3080" y="2603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8 w 36"/>
                  <a:gd name="T3" fmla="*/ 0 h 83"/>
                  <a:gd name="T4" fmla="*/ 19 w 36"/>
                  <a:gd name="T5" fmla="*/ 0 h 83"/>
                  <a:gd name="T6" fmla="*/ 9 w 36"/>
                  <a:gd name="T7" fmla="*/ 0 h 83"/>
                  <a:gd name="T8" fmla="*/ 0 w 36"/>
                  <a:gd name="T9" fmla="*/ 4 h 83"/>
                  <a:gd name="T10" fmla="*/ 2 w 36"/>
                  <a:gd name="T11" fmla="*/ 6 h 83"/>
                  <a:gd name="T12" fmla="*/ 2 w 36"/>
                  <a:gd name="T13" fmla="*/ 7 h 83"/>
                  <a:gd name="T14" fmla="*/ 10 w 36"/>
                  <a:gd name="T15" fmla="*/ 4 h 83"/>
                  <a:gd name="T16" fmla="*/ 19 w 36"/>
                  <a:gd name="T17" fmla="*/ 4 h 83"/>
                  <a:gd name="T18" fmla="*/ 28 w 36"/>
                  <a:gd name="T19" fmla="*/ 4 h 83"/>
                  <a:gd name="T20" fmla="*/ 35 w 36"/>
                  <a:gd name="T21" fmla="*/ 7 h 83"/>
                  <a:gd name="T22" fmla="*/ 36 w 36"/>
                  <a:gd name="T23" fmla="*/ 6 h 83"/>
                  <a:gd name="T24" fmla="*/ 36 w 36"/>
                  <a:gd name="T25" fmla="*/ 4 h 83"/>
                  <a:gd name="T26" fmla="*/ 2 w 36"/>
                  <a:gd name="T27" fmla="*/ 80 h 83"/>
                  <a:gd name="T28" fmla="*/ 10 w 36"/>
                  <a:gd name="T29" fmla="*/ 83 h 83"/>
                  <a:gd name="T30" fmla="*/ 19 w 36"/>
                  <a:gd name="T31" fmla="*/ 83 h 83"/>
                  <a:gd name="T32" fmla="*/ 28 w 36"/>
                  <a:gd name="T33" fmla="*/ 83 h 83"/>
                  <a:gd name="T34" fmla="*/ 36 w 36"/>
                  <a:gd name="T35" fmla="*/ 80 h 83"/>
                  <a:gd name="T36" fmla="*/ 36 w 36"/>
                  <a:gd name="T37" fmla="*/ 78 h 83"/>
                  <a:gd name="T38" fmla="*/ 35 w 36"/>
                  <a:gd name="T39" fmla="*/ 76 h 83"/>
                  <a:gd name="T40" fmla="*/ 28 w 36"/>
                  <a:gd name="T41" fmla="*/ 80 h 83"/>
                  <a:gd name="T42" fmla="*/ 19 w 36"/>
                  <a:gd name="T43" fmla="*/ 80 h 83"/>
                  <a:gd name="T44" fmla="*/ 10 w 36"/>
                  <a:gd name="T45" fmla="*/ 80 h 83"/>
                  <a:gd name="T46" fmla="*/ 4 w 36"/>
                  <a:gd name="T47" fmla="*/ 76 h 83"/>
                  <a:gd name="T48" fmla="*/ 2 w 36"/>
                  <a:gd name="T49" fmla="*/ 78 h 83"/>
                  <a:gd name="T50" fmla="*/ 2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19" y="4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36" y="6"/>
                    </a:lnTo>
                    <a:lnTo>
                      <a:pt x="36" y="4"/>
                    </a:lnTo>
                    <a:close/>
                    <a:moveTo>
                      <a:pt x="2" y="80"/>
                    </a:moveTo>
                    <a:lnTo>
                      <a:pt x="10" y="83"/>
                    </a:lnTo>
                    <a:lnTo>
                      <a:pt x="19" y="83"/>
                    </a:lnTo>
                    <a:lnTo>
                      <a:pt x="28" y="83"/>
                    </a:lnTo>
                    <a:lnTo>
                      <a:pt x="36" y="80"/>
                    </a:lnTo>
                    <a:lnTo>
                      <a:pt x="36" y="78"/>
                    </a:lnTo>
                    <a:lnTo>
                      <a:pt x="35" y="76"/>
                    </a:lnTo>
                    <a:lnTo>
                      <a:pt x="28" y="80"/>
                    </a:lnTo>
                    <a:lnTo>
                      <a:pt x="19" y="80"/>
                    </a:lnTo>
                    <a:lnTo>
                      <a:pt x="10" y="80"/>
                    </a:lnTo>
                    <a:lnTo>
                      <a:pt x="4" y="76"/>
                    </a:lnTo>
                    <a:lnTo>
                      <a:pt x="2" y="78"/>
                    </a:lnTo>
                    <a:lnTo>
                      <a:pt x="2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3" name="Freeform 627"/>
              <p:cNvSpPr>
                <a:spLocks noEditPoints="1"/>
              </p:cNvSpPr>
              <p:nvPr/>
            </p:nvSpPr>
            <p:spPr bwMode="auto">
              <a:xfrm>
                <a:off x="3082" y="2605"/>
                <a:ext cx="34" cy="80"/>
              </a:xfrm>
              <a:custGeom>
                <a:avLst/>
                <a:gdLst>
                  <a:gd name="T0" fmla="*/ 34 w 34"/>
                  <a:gd name="T1" fmla="*/ 4 h 80"/>
                  <a:gd name="T2" fmla="*/ 26 w 34"/>
                  <a:gd name="T3" fmla="*/ 0 h 80"/>
                  <a:gd name="T4" fmla="*/ 17 w 34"/>
                  <a:gd name="T5" fmla="*/ 0 h 80"/>
                  <a:gd name="T6" fmla="*/ 8 w 34"/>
                  <a:gd name="T7" fmla="*/ 0 h 80"/>
                  <a:gd name="T8" fmla="*/ 0 w 34"/>
                  <a:gd name="T9" fmla="*/ 4 h 80"/>
                  <a:gd name="T10" fmla="*/ 0 w 34"/>
                  <a:gd name="T11" fmla="*/ 5 h 80"/>
                  <a:gd name="T12" fmla="*/ 2 w 34"/>
                  <a:gd name="T13" fmla="*/ 7 h 80"/>
                  <a:gd name="T14" fmla="*/ 8 w 34"/>
                  <a:gd name="T15" fmla="*/ 4 h 80"/>
                  <a:gd name="T16" fmla="*/ 17 w 34"/>
                  <a:gd name="T17" fmla="*/ 4 h 80"/>
                  <a:gd name="T18" fmla="*/ 24 w 34"/>
                  <a:gd name="T19" fmla="*/ 4 h 80"/>
                  <a:gd name="T20" fmla="*/ 33 w 34"/>
                  <a:gd name="T21" fmla="*/ 7 h 80"/>
                  <a:gd name="T22" fmla="*/ 33 w 34"/>
                  <a:gd name="T23" fmla="*/ 5 h 80"/>
                  <a:gd name="T24" fmla="*/ 34 w 34"/>
                  <a:gd name="T25" fmla="*/ 4 h 80"/>
                  <a:gd name="T26" fmla="*/ 0 w 34"/>
                  <a:gd name="T27" fmla="*/ 76 h 80"/>
                  <a:gd name="T28" fmla="*/ 8 w 34"/>
                  <a:gd name="T29" fmla="*/ 80 h 80"/>
                  <a:gd name="T30" fmla="*/ 17 w 34"/>
                  <a:gd name="T31" fmla="*/ 80 h 80"/>
                  <a:gd name="T32" fmla="*/ 26 w 34"/>
                  <a:gd name="T33" fmla="*/ 80 h 80"/>
                  <a:gd name="T34" fmla="*/ 34 w 34"/>
                  <a:gd name="T35" fmla="*/ 76 h 80"/>
                  <a:gd name="T36" fmla="*/ 33 w 34"/>
                  <a:gd name="T37" fmla="*/ 74 h 80"/>
                  <a:gd name="T38" fmla="*/ 33 w 34"/>
                  <a:gd name="T39" fmla="*/ 73 h 80"/>
                  <a:gd name="T40" fmla="*/ 24 w 34"/>
                  <a:gd name="T41" fmla="*/ 76 h 80"/>
                  <a:gd name="T42" fmla="*/ 17 w 34"/>
                  <a:gd name="T43" fmla="*/ 76 h 80"/>
                  <a:gd name="T44" fmla="*/ 8 w 34"/>
                  <a:gd name="T45" fmla="*/ 76 h 80"/>
                  <a:gd name="T46" fmla="*/ 2 w 34"/>
                  <a:gd name="T47" fmla="*/ 73 h 80"/>
                  <a:gd name="T48" fmla="*/ 2 w 34"/>
                  <a:gd name="T49" fmla="*/ 74 h 80"/>
                  <a:gd name="T50" fmla="*/ 0 w 34"/>
                  <a:gd name="T51" fmla="*/ 76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0"/>
                  <a:gd name="T80" fmla="*/ 34 w 34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0">
                    <a:moveTo>
                      <a:pt x="34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4" y="4"/>
                    </a:lnTo>
                    <a:close/>
                    <a:moveTo>
                      <a:pt x="0" y="76"/>
                    </a:moveTo>
                    <a:lnTo>
                      <a:pt x="8" y="80"/>
                    </a:lnTo>
                    <a:lnTo>
                      <a:pt x="17" y="80"/>
                    </a:lnTo>
                    <a:lnTo>
                      <a:pt x="26" y="80"/>
                    </a:lnTo>
                    <a:lnTo>
                      <a:pt x="34" y="76"/>
                    </a:lnTo>
                    <a:lnTo>
                      <a:pt x="33" y="74"/>
                    </a:lnTo>
                    <a:lnTo>
                      <a:pt x="33" y="73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2" y="73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4" name="Freeform 628"/>
              <p:cNvSpPr>
                <a:spLocks noEditPoints="1"/>
              </p:cNvSpPr>
              <p:nvPr/>
            </p:nvSpPr>
            <p:spPr bwMode="auto">
              <a:xfrm>
                <a:off x="3082" y="2607"/>
                <a:ext cx="33" cy="76"/>
              </a:xfrm>
              <a:custGeom>
                <a:avLst/>
                <a:gdLst>
                  <a:gd name="T0" fmla="*/ 33 w 33"/>
                  <a:gd name="T1" fmla="*/ 3 h 76"/>
                  <a:gd name="T2" fmla="*/ 26 w 33"/>
                  <a:gd name="T3" fmla="*/ 0 h 76"/>
                  <a:gd name="T4" fmla="*/ 17 w 33"/>
                  <a:gd name="T5" fmla="*/ 0 h 76"/>
                  <a:gd name="T6" fmla="*/ 8 w 33"/>
                  <a:gd name="T7" fmla="*/ 0 h 76"/>
                  <a:gd name="T8" fmla="*/ 0 w 33"/>
                  <a:gd name="T9" fmla="*/ 3 h 76"/>
                  <a:gd name="T10" fmla="*/ 2 w 33"/>
                  <a:gd name="T11" fmla="*/ 5 h 76"/>
                  <a:gd name="T12" fmla="*/ 2 w 33"/>
                  <a:gd name="T13" fmla="*/ 7 h 76"/>
                  <a:gd name="T14" fmla="*/ 8 w 33"/>
                  <a:gd name="T15" fmla="*/ 3 h 76"/>
                  <a:gd name="T16" fmla="*/ 17 w 33"/>
                  <a:gd name="T17" fmla="*/ 3 h 76"/>
                  <a:gd name="T18" fmla="*/ 24 w 33"/>
                  <a:gd name="T19" fmla="*/ 3 h 76"/>
                  <a:gd name="T20" fmla="*/ 31 w 33"/>
                  <a:gd name="T21" fmla="*/ 7 h 76"/>
                  <a:gd name="T22" fmla="*/ 33 w 33"/>
                  <a:gd name="T23" fmla="*/ 5 h 76"/>
                  <a:gd name="T24" fmla="*/ 33 w 33"/>
                  <a:gd name="T25" fmla="*/ 3 h 76"/>
                  <a:gd name="T26" fmla="*/ 2 w 33"/>
                  <a:gd name="T27" fmla="*/ 72 h 76"/>
                  <a:gd name="T28" fmla="*/ 8 w 33"/>
                  <a:gd name="T29" fmla="*/ 76 h 76"/>
                  <a:gd name="T30" fmla="*/ 17 w 33"/>
                  <a:gd name="T31" fmla="*/ 76 h 76"/>
                  <a:gd name="T32" fmla="*/ 26 w 33"/>
                  <a:gd name="T33" fmla="*/ 76 h 76"/>
                  <a:gd name="T34" fmla="*/ 33 w 33"/>
                  <a:gd name="T35" fmla="*/ 72 h 76"/>
                  <a:gd name="T36" fmla="*/ 33 w 33"/>
                  <a:gd name="T37" fmla="*/ 71 h 76"/>
                  <a:gd name="T38" fmla="*/ 31 w 33"/>
                  <a:gd name="T39" fmla="*/ 69 h 76"/>
                  <a:gd name="T40" fmla="*/ 24 w 33"/>
                  <a:gd name="T41" fmla="*/ 72 h 76"/>
                  <a:gd name="T42" fmla="*/ 17 w 33"/>
                  <a:gd name="T43" fmla="*/ 72 h 76"/>
                  <a:gd name="T44" fmla="*/ 8 w 33"/>
                  <a:gd name="T45" fmla="*/ 72 h 76"/>
                  <a:gd name="T46" fmla="*/ 3 w 33"/>
                  <a:gd name="T47" fmla="*/ 69 h 76"/>
                  <a:gd name="T48" fmla="*/ 2 w 33"/>
                  <a:gd name="T49" fmla="*/ 71 h 76"/>
                  <a:gd name="T50" fmla="*/ 2 w 33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6"/>
                  <a:gd name="T80" fmla="*/ 33 w 33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6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2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6" y="76"/>
                    </a:lnTo>
                    <a:lnTo>
                      <a:pt x="33" y="72"/>
                    </a:lnTo>
                    <a:lnTo>
                      <a:pt x="33" y="71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8" y="72"/>
                    </a:lnTo>
                    <a:lnTo>
                      <a:pt x="3" y="69"/>
                    </a:lnTo>
                    <a:lnTo>
                      <a:pt x="2" y="71"/>
                    </a:lnTo>
                    <a:lnTo>
                      <a:pt x="2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5" name="Freeform 629"/>
              <p:cNvSpPr>
                <a:spLocks noEditPoints="1"/>
              </p:cNvSpPr>
              <p:nvPr/>
            </p:nvSpPr>
            <p:spPr bwMode="auto">
              <a:xfrm>
                <a:off x="3084" y="2609"/>
                <a:ext cx="31" cy="72"/>
              </a:xfrm>
              <a:custGeom>
                <a:avLst/>
                <a:gdLst>
                  <a:gd name="T0" fmla="*/ 31 w 31"/>
                  <a:gd name="T1" fmla="*/ 3 h 72"/>
                  <a:gd name="T2" fmla="*/ 22 w 31"/>
                  <a:gd name="T3" fmla="*/ 0 h 72"/>
                  <a:gd name="T4" fmla="*/ 15 w 31"/>
                  <a:gd name="T5" fmla="*/ 0 h 72"/>
                  <a:gd name="T6" fmla="*/ 6 w 31"/>
                  <a:gd name="T7" fmla="*/ 0 h 72"/>
                  <a:gd name="T8" fmla="*/ 0 w 31"/>
                  <a:gd name="T9" fmla="*/ 3 h 72"/>
                  <a:gd name="T10" fmla="*/ 0 w 31"/>
                  <a:gd name="T11" fmla="*/ 5 h 72"/>
                  <a:gd name="T12" fmla="*/ 1 w 31"/>
                  <a:gd name="T13" fmla="*/ 7 h 72"/>
                  <a:gd name="T14" fmla="*/ 8 w 31"/>
                  <a:gd name="T15" fmla="*/ 3 h 72"/>
                  <a:gd name="T16" fmla="*/ 15 w 31"/>
                  <a:gd name="T17" fmla="*/ 3 h 72"/>
                  <a:gd name="T18" fmla="*/ 22 w 31"/>
                  <a:gd name="T19" fmla="*/ 3 h 72"/>
                  <a:gd name="T20" fmla="*/ 29 w 31"/>
                  <a:gd name="T21" fmla="*/ 7 h 72"/>
                  <a:gd name="T22" fmla="*/ 29 w 31"/>
                  <a:gd name="T23" fmla="*/ 5 h 72"/>
                  <a:gd name="T24" fmla="*/ 31 w 31"/>
                  <a:gd name="T25" fmla="*/ 3 h 72"/>
                  <a:gd name="T26" fmla="*/ 0 w 31"/>
                  <a:gd name="T27" fmla="*/ 69 h 72"/>
                  <a:gd name="T28" fmla="*/ 6 w 31"/>
                  <a:gd name="T29" fmla="*/ 72 h 72"/>
                  <a:gd name="T30" fmla="*/ 15 w 31"/>
                  <a:gd name="T31" fmla="*/ 72 h 72"/>
                  <a:gd name="T32" fmla="*/ 22 w 31"/>
                  <a:gd name="T33" fmla="*/ 72 h 72"/>
                  <a:gd name="T34" fmla="*/ 31 w 31"/>
                  <a:gd name="T35" fmla="*/ 69 h 72"/>
                  <a:gd name="T36" fmla="*/ 29 w 31"/>
                  <a:gd name="T37" fmla="*/ 67 h 72"/>
                  <a:gd name="T38" fmla="*/ 29 w 31"/>
                  <a:gd name="T39" fmla="*/ 65 h 72"/>
                  <a:gd name="T40" fmla="*/ 22 w 31"/>
                  <a:gd name="T41" fmla="*/ 69 h 72"/>
                  <a:gd name="T42" fmla="*/ 15 w 31"/>
                  <a:gd name="T43" fmla="*/ 69 h 72"/>
                  <a:gd name="T44" fmla="*/ 8 w 31"/>
                  <a:gd name="T45" fmla="*/ 69 h 72"/>
                  <a:gd name="T46" fmla="*/ 1 w 31"/>
                  <a:gd name="T47" fmla="*/ 65 h 72"/>
                  <a:gd name="T48" fmla="*/ 1 w 31"/>
                  <a:gd name="T49" fmla="*/ 67 h 72"/>
                  <a:gd name="T50" fmla="*/ 0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31" y="3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0" y="69"/>
                    </a:moveTo>
                    <a:lnTo>
                      <a:pt x="6" y="72"/>
                    </a:lnTo>
                    <a:lnTo>
                      <a:pt x="15" y="72"/>
                    </a:lnTo>
                    <a:lnTo>
                      <a:pt x="22" y="72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2" y="69"/>
                    </a:lnTo>
                    <a:lnTo>
                      <a:pt x="15" y="69"/>
                    </a:lnTo>
                    <a:lnTo>
                      <a:pt x="8" y="69"/>
                    </a:lnTo>
                    <a:lnTo>
                      <a:pt x="1" y="65"/>
                    </a:lnTo>
                    <a:lnTo>
                      <a:pt x="1" y="67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6" name="Freeform 630"/>
              <p:cNvSpPr>
                <a:spLocks noEditPoints="1"/>
              </p:cNvSpPr>
              <p:nvPr/>
            </p:nvSpPr>
            <p:spPr bwMode="auto">
              <a:xfrm>
                <a:off x="3084" y="2610"/>
                <a:ext cx="29" cy="69"/>
              </a:xfrm>
              <a:custGeom>
                <a:avLst/>
                <a:gdLst>
                  <a:gd name="T0" fmla="*/ 29 w 29"/>
                  <a:gd name="T1" fmla="*/ 4 h 69"/>
                  <a:gd name="T2" fmla="*/ 22 w 29"/>
                  <a:gd name="T3" fmla="*/ 0 h 69"/>
                  <a:gd name="T4" fmla="*/ 15 w 29"/>
                  <a:gd name="T5" fmla="*/ 0 h 69"/>
                  <a:gd name="T6" fmla="*/ 6 w 29"/>
                  <a:gd name="T7" fmla="*/ 0 h 69"/>
                  <a:gd name="T8" fmla="*/ 0 w 29"/>
                  <a:gd name="T9" fmla="*/ 4 h 69"/>
                  <a:gd name="T10" fmla="*/ 1 w 29"/>
                  <a:gd name="T11" fmla="*/ 6 h 69"/>
                  <a:gd name="T12" fmla="*/ 1 w 29"/>
                  <a:gd name="T13" fmla="*/ 7 h 69"/>
                  <a:gd name="T14" fmla="*/ 8 w 29"/>
                  <a:gd name="T15" fmla="*/ 4 h 69"/>
                  <a:gd name="T16" fmla="*/ 15 w 29"/>
                  <a:gd name="T17" fmla="*/ 4 h 69"/>
                  <a:gd name="T18" fmla="*/ 22 w 29"/>
                  <a:gd name="T19" fmla="*/ 4 h 69"/>
                  <a:gd name="T20" fmla="*/ 29 w 29"/>
                  <a:gd name="T21" fmla="*/ 7 h 69"/>
                  <a:gd name="T22" fmla="*/ 29 w 29"/>
                  <a:gd name="T23" fmla="*/ 6 h 69"/>
                  <a:gd name="T24" fmla="*/ 29 w 29"/>
                  <a:gd name="T25" fmla="*/ 4 h 69"/>
                  <a:gd name="T26" fmla="*/ 1 w 29"/>
                  <a:gd name="T27" fmla="*/ 66 h 69"/>
                  <a:gd name="T28" fmla="*/ 6 w 29"/>
                  <a:gd name="T29" fmla="*/ 69 h 69"/>
                  <a:gd name="T30" fmla="*/ 15 w 29"/>
                  <a:gd name="T31" fmla="*/ 69 h 69"/>
                  <a:gd name="T32" fmla="*/ 22 w 29"/>
                  <a:gd name="T33" fmla="*/ 69 h 69"/>
                  <a:gd name="T34" fmla="*/ 29 w 29"/>
                  <a:gd name="T35" fmla="*/ 66 h 69"/>
                  <a:gd name="T36" fmla="*/ 29 w 29"/>
                  <a:gd name="T37" fmla="*/ 64 h 69"/>
                  <a:gd name="T38" fmla="*/ 27 w 29"/>
                  <a:gd name="T39" fmla="*/ 64 h 69"/>
                  <a:gd name="T40" fmla="*/ 22 w 29"/>
                  <a:gd name="T41" fmla="*/ 66 h 69"/>
                  <a:gd name="T42" fmla="*/ 15 w 29"/>
                  <a:gd name="T43" fmla="*/ 66 h 69"/>
                  <a:gd name="T44" fmla="*/ 8 w 29"/>
                  <a:gd name="T45" fmla="*/ 66 h 69"/>
                  <a:gd name="T46" fmla="*/ 1 w 29"/>
                  <a:gd name="T47" fmla="*/ 64 h 69"/>
                  <a:gd name="T48" fmla="*/ 1 w 29"/>
                  <a:gd name="T49" fmla="*/ 64 h 69"/>
                  <a:gd name="T50" fmla="*/ 1 w 29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9"/>
                  <a:gd name="T80" fmla="*/ 29 w 29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9">
                    <a:moveTo>
                      <a:pt x="29" y="4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6" y="69"/>
                    </a:lnTo>
                    <a:lnTo>
                      <a:pt x="15" y="69"/>
                    </a:lnTo>
                    <a:lnTo>
                      <a:pt x="22" y="69"/>
                    </a:lnTo>
                    <a:lnTo>
                      <a:pt x="29" y="66"/>
                    </a:lnTo>
                    <a:lnTo>
                      <a:pt x="29" y="64"/>
                    </a:lnTo>
                    <a:lnTo>
                      <a:pt x="27" y="64"/>
                    </a:lnTo>
                    <a:lnTo>
                      <a:pt x="22" y="66"/>
                    </a:lnTo>
                    <a:lnTo>
                      <a:pt x="15" y="66"/>
                    </a:lnTo>
                    <a:lnTo>
                      <a:pt x="8" y="66"/>
                    </a:lnTo>
                    <a:lnTo>
                      <a:pt x="1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7" name="Freeform 631"/>
              <p:cNvSpPr>
                <a:spLocks noEditPoints="1"/>
              </p:cNvSpPr>
              <p:nvPr/>
            </p:nvSpPr>
            <p:spPr bwMode="auto">
              <a:xfrm>
                <a:off x="3085" y="2612"/>
                <a:ext cx="28" cy="66"/>
              </a:xfrm>
              <a:custGeom>
                <a:avLst/>
                <a:gdLst>
                  <a:gd name="T0" fmla="*/ 28 w 28"/>
                  <a:gd name="T1" fmla="*/ 4 h 66"/>
                  <a:gd name="T2" fmla="*/ 21 w 28"/>
                  <a:gd name="T3" fmla="*/ 0 h 66"/>
                  <a:gd name="T4" fmla="*/ 14 w 28"/>
                  <a:gd name="T5" fmla="*/ 0 h 66"/>
                  <a:gd name="T6" fmla="*/ 7 w 28"/>
                  <a:gd name="T7" fmla="*/ 0 h 66"/>
                  <a:gd name="T8" fmla="*/ 0 w 28"/>
                  <a:gd name="T9" fmla="*/ 4 h 66"/>
                  <a:gd name="T10" fmla="*/ 0 w 28"/>
                  <a:gd name="T11" fmla="*/ 5 h 66"/>
                  <a:gd name="T12" fmla="*/ 0 w 28"/>
                  <a:gd name="T13" fmla="*/ 7 h 66"/>
                  <a:gd name="T14" fmla="*/ 7 w 28"/>
                  <a:gd name="T15" fmla="*/ 4 h 66"/>
                  <a:gd name="T16" fmla="*/ 14 w 28"/>
                  <a:gd name="T17" fmla="*/ 4 h 66"/>
                  <a:gd name="T18" fmla="*/ 21 w 28"/>
                  <a:gd name="T19" fmla="*/ 4 h 66"/>
                  <a:gd name="T20" fmla="*/ 26 w 28"/>
                  <a:gd name="T21" fmla="*/ 7 h 66"/>
                  <a:gd name="T22" fmla="*/ 28 w 28"/>
                  <a:gd name="T23" fmla="*/ 5 h 66"/>
                  <a:gd name="T24" fmla="*/ 28 w 28"/>
                  <a:gd name="T25" fmla="*/ 4 h 66"/>
                  <a:gd name="T26" fmla="*/ 0 w 28"/>
                  <a:gd name="T27" fmla="*/ 62 h 66"/>
                  <a:gd name="T28" fmla="*/ 7 w 28"/>
                  <a:gd name="T29" fmla="*/ 66 h 66"/>
                  <a:gd name="T30" fmla="*/ 14 w 28"/>
                  <a:gd name="T31" fmla="*/ 66 h 66"/>
                  <a:gd name="T32" fmla="*/ 21 w 28"/>
                  <a:gd name="T33" fmla="*/ 66 h 66"/>
                  <a:gd name="T34" fmla="*/ 28 w 28"/>
                  <a:gd name="T35" fmla="*/ 62 h 66"/>
                  <a:gd name="T36" fmla="*/ 26 w 28"/>
                  <a:gd name="T37" fmla="*/ 62 h 66"/>
                  <a:gd name="T38" fmla="*/ 26 w 28"/>
                  <a:gd name="T39" fmla="*/ 60 h 66"/>
                  <a:gd name="T40" fmla="*/ 21 w 28"/>
                  <a:gd name="T41" fmla="*/ 62 h 66"/>
                  <a:gd name="T42" fmla="*/ 14 w 28"/>
                  <a:gd name="T43" fmla="*/ 62 h 66"/>
                  <a:gd name="T44" fmla="*/ 7 w 28"/>
                  <a:gd name="T45" fmla="*/ 62 h 66"/>
                  <a:gd name="T46" fmla="*/ 2 w 28"/>
                  <a:gd name="T47" fmla="*/ 60 h 66"/>
                  <a:gd name="T48" fmla="*/ 0 w 28"/>
                  <a:gd name="T49" fmla="*/ 62 h 66"/>
                  <a:gd name="T50" fmla="*/ 0 w 28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6"/>
                  <a:gd name="T80" fmla="*/ 28 w 28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6">
                    <a:moveTo>
                      <a:pt x="28" y="4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4"/>
                    </a:lnTo>
                    <a:close/>
                    <a:moveTo>
                      <a:pt x="0" y="62"/>
                    </a:moveTo>
                    <a:lnTo>
                      <a:pt x="7" y="66"/>
                    </a:lnTo>
                    <a:lnTo>
                      <a:pt x="14" y="66"/>
                    </a:lnTo>
                    <a:lnTo>
                      <a:pt x="21" y="66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8" name="Freeform 632"/>
              <p:cNvSpPr>
                <a:spLocks noEditPoints="1"/>
              </p:cNvSpPr>
              <p:nvPr/>
            </p:nvSpPr>
            <p:spPr bwMode="auto">
              <a:xfrm>
                <a:off x="3085" y="2614"/>
                <a:ext cx="28" cy="62"/>
              </a:xfrm>
              <a:custGeom>
                <a:avLst/>
                <a:gdLst>
                  <a:gd name="T0" fmla="*/ 28 w 28"/>
                  <a:gd name="T1" fmla="*/ 3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3 h 62"/>
                  <a:gd name="T10" fmla="*/ 0 w 28"/>
                  <a:gd name="T11" fmla="*/ 5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19 w 28"/>
                  <a:gd name="T19" fmla="*/ 3 h 62"/>
                  <a:gd name="T20" fmla="*/ 26 w 28"/>
                  <a:gd name="T21" fmla="*/ 5 h 62"/>
                  <a:gd name="T22" fmla="*/ 26 w 28"/>
                  <a:gd name="T23" fmla="*/ 5 h 62"/>
                  <a:gd name="T24" fmla="*/ 28 w 28"/>
                  <a:gd name="T25" fmla="*/ 3 h 62"/>
                  <a:gd name="T26" fmla="*/ 0 w 28"/>
                  <a:gd name="T27" fmla="*/ 60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0 h 62"/>
                  <a:gd name="T36" fmla="*/ 26 w 28"/>
                  <a:gd name="T37" fmla="*/ 58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8 h 62"/>
                  <a:gd name="T50" fmla="*/ 0 w 28"/>
                  <a:gd name="T51" fmla="*/ 60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9" name="Freeform 633"/>
              <p:cNvSpPr>
                <a:spLocks noEditPoints="1"/>
              </p:cNvSpPr>
              <p:nvPr/>
            </p:nvSpPr>
            <p:spPr bwMode="auto">
              <a:xfrm>
                <a:off x="3085" y="2616"/>
                <a:ext cx="26" cy="58"/>
              </a:xfrm>
              <a:custGeom>
                <a:avLst/>
                <a:gdLst>
                  <a:gd name="T0" fmla="*/ 26 w 26"/>
                  <a:gd name="T1" fmla="*/ 3 h 58"/>
                  <a:gd name="T2" fmla="*/ 21 w 26"/>
                  <a:gd name="T3" fmla="*/ 0 h 58"/>
                  <a:gd name="T4" fmla="*/ 14 w 26"/>
                  <a:gd name="T5" fmla="*/ 0 h 58"/>
                  <a:gd name="T6" fmla="*/ 7 w 26"/>
                  <a:gd name="T7" fmla="*/ 0 h 58"/>
                  <a:gd name="T8" fmla="*/ 0 w 26"/>
                  <a:gd name="T9" fmla="*/ 3 h 58"/>
                  <a:gd name="T10" fmla="*/ 2 w 26"/>
                  <a:gd name="T11" fmla="*/ 3 h 58"/>
                  <a:gd name="T12" fmla="*/ 2 w 26"/>
                  <a:gd name="T13" fmla="*/ 5 h 58"/>
                  <a:gd name="T14" fmla="*/ 7 w 26"/>
                  <a:gd name="T15" fmla="*/ 3 h 58"/>
                  <a:gd name="T16" fmla="*/ 14 w 26"/>
                  <a:gd name="T17" fmla="*/ 3 h 58"/>
                  <a:gd name="T18" fmla="*/ 19 w 26"/>
                  <a:gd name="T19" fmla="*/ 3 h 58"/>
                  <a:gd name="T20" fmla="*/ 24 w 26"/>
                  <a:gd name="T21" fmla="*/ 5 h 58"/>
                  <a:gd name="T22" fmla="*/ 26 w 26"/>
                  <a:gd name="T23" fmla="*/ 3 h 58"/>
                  <a:gd name="T24" fmla="*/ 26 w 26"/>
                  <a:gd name="T25" fmla="*/ 3 h 58"/>
                  <a:gd name="T26" fmla="*/ 2 w 26"/>
                  <a:gd name="T27" fmla="*/ 56 h 58"/>
                  <a:gd name="T28" fmla="*/ 7 w 26"/>
                  <a:gd name="T29" fmla="*/ 58 h 58"/>
                  <a:gd name="T30" fmla="*/ 14 w 26"/>
                  <a:gd name="T31" fmla="*/ 58 h 58"/>
                  <a:gd name="T32" fmla="*/ 21 w 26"/>
                  <a:gd name="T33" fmla="*/ 58 h 58"/>
                  <a:gd name="T34" fmla="*/ 26 w 26"/>
                  <a:gd name="T35" fmla="*/ 56 h 58"/>
                  <a:gd name="T36" fmla="*/ 26 w 26"/>
                  <a:gd name="T37" fmla="*/ 55 h 58"/>
                  <a:gd name="T38" fmla="*/ 24 w 26"/>
                  <a:gd name="T39" fmla="*/ 53 h 58"/>
                  <a:gd name="T40" fmla="*/ 19 w 26"/>
                  <a:gd name="T41" fmla="*/ 55 h 58"/>
                  <a:gd name="T42" fmla="*/ 14 w 26"/>
                  <a:gd name="T43" fmla="*/ 55 h 58"/>
                  <a:gd name="T44" fmla="*/ 7 w 26"/>
                  <a:gd name="T45" fmla="*/ 55 h 58"/>
                  <a:gd name="T46" fmla="*/ 2 w 26"/>
                  <a:gd name="T47" fmla="*/ 53 h 58"/>
                  <a:gd name="T48" fmla="*/ 2 w 26"/>
                  <a:gd name="T49" fmla="*/ 55 h 58"/>
                  <a:gd name="T50" fmla="*/ 2 w 26"/>
                  <a:gd name="T51" fmla="*/ 56 h 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8"/>
                  <a:gd name="T80" fmla="*/ 26 w 26"/>
                  <a:gd name="T81" fmla="*/ 58 h 5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8">
                    <a:moveTo>
                      <a:pt x="26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6" y="3"/>
                    </a:lnTo>
                    <a:close/>
                    <a:moveTo>
                      <a:pt x="2" y="56"/>
                    </a:moveTo>
                    <a:lnTo>
                      <a:pt x="7" y="58"/>
                    </a:lnTo>
                    <a:lnTo>
                      <a:pt x="14" y="58"/>
                    </a:lnTo>
                    <a:lnTo>
                      <a:pt x="21" y="58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5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0" name="Freeform 634"/>
              <p:cNvSpPr>
                <a:spLocks noEditPoints="1"/>
              </p:cNvSpPr>
              <p:nvPr/>
            </p:nvSpPr>
            <p:spPr bwMode="auto">
              <a:xfrm>
                <a:off x="3087" y="2617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0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2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0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1" name="Freeform 635"/>
              <p:cNvSpPr>
                <a:spLocks noEditPoints="1"/>
              </p:cNvSpPr>
              <p:nvPr/>
            </p:nvSpPr>
            <p:spPr bwMode="auto">
              <a:xfrm>
                <a:off x="3087" y="2619"/>
                <a:ext cx="22" cy="52"/>
              </a:xfrm>
              <a:custGeom>
                <a:avLst/>
                <a:gdLst>
                  <a:gd name="T0" fmla="*/ 22 w 22"/>
                  <a:gd name="T1" fmla="*/ 2 h 52"/>
                  <a:gd name="T2" fmla="*/ 17 w 22"/>
                  <a:gd name="T3" fmla="*/ 0 h 52"/>
                  <a:gd name="T4" fmla="*/ 12 w 22"/>
                  <a:gd name="T5" fmla="*/ 0 h 52"/>
                  <a:gd name="T6" fmla="*/ 5 w 22"/>
                  <a:gd name="T7" fmla="*/ 0 h 52"/>
                  <a:gd name="T8" fmla="*/ 0 w 22"/>
                  <a:gd name="T9" fmla="*/ 2 h 52"/>
                  <a:gd name="T10" fmla="*/ 0 w 22"/>
                  <a:gd name="T11" fmla="*/ 3 h 52"/>
                  <a:gd name="T12" fmla="*/ 2 w 22"/>
                  <a:gd name="T13" fmla="*/ 5 h 52"/>
                  <a:gd name="T14" fmla="*/ 7 w 22"/>
                  <a:gd name="T15" fmla="*/ 3 h 52"/>
                  <a:gd name="T16" fmla="*/ 12 w 22"/>
                  <a:gd name="T17" fmla="*/ 3 h 52"/>
                  <a:gd name="T18" fmla="*/ 17 w 22"/>
                  <a:gd name="T19" fmla="*/ 3 h 52"/>
                  <a:gd name="T20" fmla="*/ 22 w 22"/>
                  <a:gd name="T21" fmla="*/ 5 h 52"/>
                  <a:gd name="T22" fmla="*/ 22 w 22"/>
                  <a:gd name="T23" fmla="*/ 3 h 52"/>
                  <a:gd name="T24" fmla="*/ 22 w 22"/>
                  <a:gd name="T25" fmla="*/ 2 h 52"/>
                  <a:gd name="T26" fmla="*/ 0 w 22"/>
                  <a:gd name="T27" fmla="*/ 50 h 52"/>
                  <a:gd name="T28" fmla="*/ 5 w 22"/>
                  <a:gd name="T29" fmla="*/ 52 h 52"/>
                  <a:gd name="T30" fmla="*/ 12 w 22"/>
                  <a:gd name="T31" fmla="*/ 52 h 52"/>
                  <a:gd name="T32" fmla="*/ 17 w 22"/>
                  <a:gd name="T33" fmla="*/ 52 h 52"/>
                  <a:gd name="T34" fmla="*/ 22 w 22"/>
                  <a:gd name="T35" fmla="*/ 50 h 52"/>
                  <a:gd name="T36" fmla="*/ 22 w 22"/>
                  <a:gd name="T37" fmla="*/ 48 h 52"/>
                  <a:gd name="T38" fmla="*/ 22 w 22"/>
                  <a:gd name="T39" fmla="*/ 47 h 52"/>
                  <a:gd name="T40" fmla="*/ 17 w 22"/>
                  <a:gd name="T41" fmla="*/ 48 h 52"/>
                  <a:gd name="T42" fmla="*/ 12 w 22"/>
                  <a:gd name="T43" fmla="*/ 48 h 52"/>
                  <a:gd name="T44" fmla="*/ 7 w 22"/>
                  <a:gd name="T45" fmla="*/ 48 h 52"/>
                  <a:gd name="T46" fmla="*/ 2 w 22"/>
                  <a:gd name="T47" fmla="*/ 47 h 52"/>
                  <a:gd name="T48" fmla="*/ 2 w 22"/>
                  <a:gd name="T49" fmla="*/ 48 h 52"/>
                  <a:gd name="T50" fmla="*/ 0 w 22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2"/>
                  <a:gd name="T80" fmla="*/ 22 w 22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2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2"/>
                    </a:lnTo>
                    <a:close/>
                    <a:moveTo>
                      <a:pt x="0" y="50"/>
                    </a:moveTo>
                    <a:lnTo>
                      <a:pt x="5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7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7"/>
                    </a:lnTo>
                    <a:lnTo>
                      <a:pt x="2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2" name="Freeform 636"/>
              <p:cNvSpPr>
                <a:spLocks noEditPoints="1"/>
              </p:cNvSpPr>
              <p:nvPr/>
            </p:nvSpPr>
            <p:spPr bwMode="auto">
              <a:xfrm>
                <a:off x="3087" y="2621"/>
                <a:ext cx="22" cy="48"/>
              </a:xfrm>
              <a:custGeom>
                <a:avLst/>
                <a:gdLst>
                  <a:gd name="T0" fmla="*/ 22 w 22"/>
                  <a:gd name="T1" fmla="*/ 1 h 48"/>
                  <a:gd name="T2" fmla="*/ 17 w 22"/>
                  <a:gd name="T3" fmla="*/ 0 h 48"/>
                  <a:gd name="T4" fmla="*/ 12 w 22"/>
                  <a:gd name="T5" fmla="*/ 0 h 48"/>
                  <a:gd name="T6" fmla="*/ 7 w 22"/>
                  <a:gd name="T7" fmla="*/ 0 h 48"/>
                  <a:gd name="T8" fmla="*/ 0 w 22"/>
                  <a:gd name="T9" fmla="*/ 1 h 48"/>
                  <a:gd name="T10" fmla="*/ 2 w 22"/>
                  <a:gd name="T11" fmla="*/ 3 h 48"/>
                  <a:gd name="T12" fmla="*/ 2 w 22"/>
                  <a:gd name="T13" fmla="*/ 5 h 48"/>
                  <a:gd name="T14" fmla="*/ 7 w 22"/>
                  <a:gd name="T15" fmla="*/ 3 h 48"/>
                  <a:gd name="T16" fmla="*/ 12 w 22"/>
                  <a:gd name="T17" fmla="*/ 3 h 48"/>
                  <a:gd name="T18" fmla="*/ 17 w 22"/>
                  <a:gd name="T19" fmla="*/ 3 h 48"/>
                  <a:gd name="T20" fmla="*/ 22 w 22"/>
                  <a:gd name="T21" fmla="*/ 5 h 48"/>
                  <a:gd name="T22" fmla="*/ 22 w 22"/>
                  <a:gd name="T23" fmla="*/ 3 h 48"/>
                  <a:gd name="T24" fmla="*/ 22 w 22"/>
                  <a:gd name="T25" fmla="*/ 1 h 48"/>
                  <a:gd name="T26" fmla="*/ 2 w 22"/>
                  <a:gd name="T27" fmla="*/ 46 h 48"/>
                  <a:gd name="T28" fmla="*/ 7 w 22"/>
                  <a:gd name="T29" fmla="*/ 48 h 48"/>
                  <a:gd name="T30" fmla="*/ 12 w 22"/>
                  <a:gd name="T31" fmla="*/ 48 h 48"/>
                  <a:gd name="T32" fmla="*/ 17 w 22"/>
                  <a:gd name="T33" fmla="*/ 48 h 48"/>
                  <a:gd name="T34" fmla="*/ 22 w 22"/>
                  <a:gd name="T35" fmla="*/ 46 h 48"/>
                  <a:gd name="T36" fmla="*/ 22 w 22"/>
                  <a:gd name="T37" fmla="*/ 45 h 48"/>
                  <a:gd name="T38" fmla="*/ 21 w 22"/>
                  <a:gd name="T39" fmla="*/ 43 h 48"/>
                  <a:gd name="T40" fmla="*/ 17 w 22"/>
                  <a:gd name="T41" fmla="*/ 45 h 48"/>
                  <a:gd name="T42" fmla="*/ 12 w 22"/>
                  <a:gd name="T43" fmla="*/ 45 h 48"/>
                  <a:gd name="T44" fmla="*/ 7 w 22"/>
                  <a:gd name="T45" fmla="*/ 45 h 48"/>
                  <a:gd name="T46" fmla="*/ 2 w 22"/>
                  <a:gd name="T47" fmla="*/ 43 h 48"/>
                  <a:gd name="T48" fmla="*/ 2 w 22"/>
                  <a:gd name="T49" fmla="*/ 45 h 48"/>
                  <a:gd name="T50" fmla="*/ 2 w 22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8"/>
                  <a:gd name="T80" fmla="*/ 22 w 22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8">
                    <a:moveTo>
                      <a:pt x="22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1"/>
                    </a:lnTo>
                    <a:close/>
                    <a:moveTo>
                      <a:pt x="2" y="46"/>
                    </a:moveTo>
                    <a:lnTo>
                      <a:pt x="7" y="48"/>
                    </a:lnTo>
                    <a:lnTo>
                      <a:pt x="12" y="48"/>
                    </a:lnTo>
                    <a:lnTo>
                      <a:pt x="17" y="48"/>
                    </a:lnTo>
                    <a:lnTo>
                      <a:pt x="22" y="46"/>
                    </a:lnTo>
                    <a:lnTo>
                      <a:pt x="22" y="45"/>
                    </a:lnTo>
                    <a:lnTo>
                      <a:pt x="21" y="43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5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3" name="Freeform 637"/>
              <p:cNvSpPr>
                <a:spLocks noEditPoints="1"/>
              </p:cNvSpPr>
              <p:nvPr/>
            </p:nvSpPr>
            <p:spPr bwMode="auto">
              <a:xfrm>
                <a:off x="3089" y="2622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0 w 20"/>
                  <a:gd name="T13" fmla="*/ 6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19 w 20"/>
                  <a:gd name="T21" fmla="*/ 6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4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4 h 45"/>
                  <a:gd name="T36" fmla="*/ 19 w 20"/>
                  <a:gd name="T37" fmla="*/ 42 h 45"/>
                  <a:gd name="T38" fmla="*/ 19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0 w 20"/>
                  <a:gd name="T49" fmla="*/ 42 h 45"/>
                  <a:gd name="T50" fmla="*/ 0 w 20"/>
                  <a:gd name="T51" fmla="*/ 44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4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4" name="Freeform 638"/>
              <p:cNvSpPr>
                <a:spLocks noEditPoints="1"/>
              </p:cNvSpPr>
              <p:nvPr/>
            </p:nvSpPr>
            <p:spPr bwMode="auto">
              <a:xfrm>
                <a:off x="3089" y="2624"/>
                <a:ext cx="20" cy="42"/>
              </a:xfrm>
              <a:custGeom>
                <a:avLst/>
                <a:gdLst>
                  <a:gd name="T0" fmla="*/ 20 w 20"/>
                  <a:gd name="T1" fmla="*/ 2 h 42"/>
                  <a:gd name="T2" fmla="*/ 15 w 20"/>
                  <a:gd name="T3" fmla="*/ 0 h 42"/>
                  <a:gd name="T4" fmla="*/ 10 w 20"/>
                  <a:gd name="T5" fmla="*/ 0 h 42"/>
                  <a:gd name="T6" fmla="*/ 5 w 20"/>
                  <a:gd name="T7" fmla="*/ 0 h 42"/>
                  <a:gd name="T8" fmla="*/ 0 w 20"/>
                  <a:gd name="T9" fmla="*/ 2 h 42"/>
                  <a:gd name="T10" fmla="*/ 0 w 20"/>
                  <a:gd name="T11" fmla="*/ 4 h 42"/>
                  <a:gd name="T12" fmla="*/ 1 w 20"/>
                  <a:gd name="T13" fmla="*/ 5 h 42"/>
                  <a:gd name="T14" fmla="*/ 5 w 20"/>
                  <a:gd name="T15" fmla="*/ 4 h 42"/>
                  <a:gd name="T16" fmla="*/ 10 w 20"/>
                  <a:gd name="T17" fmla="*/ 4 h 42"/>
                  <a:gd name="T18" fmla="*/ 15 w 20"/>
                  <a:gd name="T19" fmla="*/ 4 h 42"/>
                  <a:gd name="T20" fmla="*/ 19 w 20"/>
                  <a:gd name="T21" fmla="*/ 5 h 42"/>
                  <a:gd name="T22" fmla="*/ 19 w 20"/>
                  <a:gd name="T23" fmla="*/ 4 h 42"/>
                  <a:gd name="T24" fmla="*/ 20 w 20"/>
                  <a:gd name="T25" fmla="*/ 2 h 42"/>
                  <a:gd name="T26" fmla="*/ 0 w 20"/>
                  <a:gd name="T27" fmla="*/ 40 h 42"/>
                  <a:gd name="T28" fmla="*/ 5 w 20"/>
                  <a:gd name="T29" fmla="*/ 42 h 42"/>
                  <a:gd name="T30" fmla="*/ 10 w 20"/>
                  <a:gd name="T31" fmla="*/ 42 h 42"/>
                  <a:gd name="T32" fmla="*/ 15 w 20"/>
                  <a:gd name="T33" fmla="*/ 42 h 42"/>
                  <a:gd name="T34" fmla="*/ 19 w 20"/>
                  <a:gd name="T35" fmla="*/ 40 h 42"/>
                  <a:gd name="T36" fmla="*/ 19 w 20"/>
                  <a:gd name="T37" fmla="*/ 38 h 42"/>
                  <a:gd name="T38" fmla="*/ 19 w 20"/>
                  <a:gd name="T39" fmla="*/ 36 h 42"/>
                  <a:gd name="T40" fmla="*/ 14 w 20"/>
                  <a:gd name="T41" fmla="*/ 38 h 42"/>
                  <a:gd name="T42" fmla="*/ 10 w 20"/>
                  <a:gd name="T43" fmla="*/ 38 h 42"/>
                  <a:gd name="T44" fmla="*/ 5 w 20"/>
                  <a:gd name="T45" fmla="*/ 38 h 42"/>
                  <a:gd name="T46" fmla="*/ 1 w 20"/>
                  <a:gd name="T47" fmla="*/ 36 h 42"/>
                  <a:gd name="T48" fmla="*/ 1 w 20"/>
                  <a:gd name="T49" fmla="*/ 38 h 42"/>
                  <a:gd name="T50" fmla="*/ 0 w 20"/>
                  <a:gd name="T51" fmla="*/ 40 h 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2"/>
                  <a:gd name="T80" fmla="*/ 20 w 20"/>
                  <a:gd name="T81" fmla="*/ 42 h 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2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19" y="4"/>
                    </a:lnTo>
                    <a:lnTo>
                      <a:pt x="20" y="2"/>
                    </a:lnTo>
                    <a:close/>
                    <a:moveTo>
                      <a:pt x="0" y="40"/>
                    </a:moveTo>
                    <a:lnTo>
                      <a:pt x="5" y="42"/>
                    </a:lnTo>
                    <a:lnTo>
                      <a:pt x="10" y="42"/>
                    </a:lnTo>
                    <a:lnTo>
                      <a:pt x="15" y="42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4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5" name="Freeform 639"/>
              <p:cNvSpPr>
                <a:spLocks noEditPoints="1"/>
              </p:cNvSpPr>
              <p:nvPr/>
            </p:nvSpPr>
            <p:spPr bwMode="auto">
              <a:xfrm>
                <a:off x="3089" y="2626"/>
                <a:ext cx="19" cy="38"/>
              </a:xfrm>
              <a:custGeom>
                <a:avLst/>
                <a:gdLst>
                  <a:gd name="T0" fmla="*/ 19 w 19"/>
                  <a:gd name="T1" fmla="*/ 2 h 38"/>
                  <a:gd name="T2" fmla="*/ 15 w 19"/>
                  <a:gd name="T3" fmla="*/ 0 h 38"/>
                  <a:gd name="T4" fmla="*/ 10 w 19"/>
                  <a:gd name="T5" fmla="*/ 0 h 38"/>
                  <a:gd name="T6" fmla="*/ 5 w 19"/>
                  <a:gd name="T7" fmla="*/ 0 h 38"/>
                  <a:gd name="T8" fmla="*/ 0 w 19"/>
                  <a:gd name="T9" fmla="*/ 2 h 38"/>
                  <a:gd name="T10" fmla="*/ 1 w 19"/>
                  <a:gd name="T11" fmla="*/ 3 h 38"/>
                  <a:gd name="T12" fmla="*/ 1 w 19"/>
                  <a:gd name="T13" fmla="*/ 5 h 38"/>
                  <a:gd name="T14" fmla="*/ 5 w 19"/>
                  <a:gd name="T15" fmla="*/ 3 h 38"/>
                  <a:gd name="T16" fmla="*/ 10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2 h 38"/>
                  <a:gd name="T26" fmla="*/ 1 w 19"/>
                  <a:gd name="T27" fmla="*/ 36 h 38"/>
                  <a:gd name="T28" fmla="*/ 5 w 19"/>
                  <a:gd name="T29" fmla="*/ 38 h 38"/>
                  <a:gd name="T30" fmla="*/ 10 w 19"/>
                  <a:gd name="T31" fmla="*/ 38 h 38"/>
                  <a:gd name="T32" fmla="*/ 15 w 19"/>
                  <a:gd name="T33" fmla="*/ 38 h 38"/>
                  <a:gd name="T34" fmla="*/ 19 w 19"/>
                  <a:gd name="T35" fmla="*/ 36 h 38"/>
                  <a:gd name="T36" fmla="*/ 19 w 19"/>
                  <a:gd name="T37" fmla="*/ 34 h 38"/>
                  <a:gd name="T38" fmla="*/ 19 w 19"/>
                  <a:gd name="T39" fmla="*/ 33 h 38"/>
                  <a:gd name="T40" fmla="*/ 14 w 19"/>
                  <a:gd name="T41" fmla="*/ 34 h 38"/>
                  <a:gd name="T42" fmla="*/ 10 w 19"/>
                  <a:gd name="T43" fmla="*/ 34 h 38"/>
                  <a:gd name="T44" fmla="*/ 5 w 19"/>
                  <a:gd name="T45" fmla="*/ 34 h 38"/>
                  <a:gd name="T46" fmla="*/ 1 w 19"/>
                  <a:gd name="T47" fmla="*/ 33 h 38"/>
                  <a:gd name="T48" fmla="*/ 1 w 19"/>
                  <a:gd name="T49" fmla="*/ 34 h 38"/>
                  <a:gd name="T50" fmla="*/ 1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1" y="36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6" name="Freeform 640"/>
              <p:cNvSpPr>
                <a:spLocks noEditPoints="1"/>
              </p:cNvSpPr>
              <p:nvPr/>
            </p:nvSpPr>
            <p:spPr bwMode="auto">
              <a:xfrm>
                <a:off x="3090" y="2628"/>
                <a:ext cx="18" cy="34"/>
              </a:xfrm>
              <a:custGeom>
                <a:avLst/>
                <a:gdLst>
                  <a:gd name="T0" fmla="*/ 18 w 18"/>
                  <a:gd name="T1" fmla="*/ 1 h 34"/>
                  <a:gd name="T2" fmla="*/ 14 w 18"/>
                  <a:gd name="T3" fmla="*/ 0 h 34"/>
                  <a:gd name="T4" fmla="*/ 9 w 18"/>
                  <a:gd name="T5" fmla="*/ 0 h 34"/>
                  <a:gd name="T6" fmla="*/ 4 w 18"/>
                  <a:gd name="T7" fmla="*/ 0 h 34"/>
                  <a:gd name="T8" fmla="*/ 0 w 18"/>
                  <a:gd name="T9" fmla="*/ 1 h 34"/>
                  <a:gd name="T10" fmla="*/ 0 w 18"/>
                  <a:gd name="T11" fmla="*/ 3 h 34"/>
                  <a:gd name="T12" fmla="*/ 0 w 18"/>
                  <a:gd name="T13" fmla="*/ 6 h 34"/>
                  <a:gd name="T14" fmla="*/ 4 w 18"/>
                  <a:gd name="T15" fmla="*/ 3 h 34"/>
                  <a:gd name="T16" fmla="*/ 9 w 18"/>
                  <a:gd name="T17" fmla="*/ 3 h 34"/>
                  <a:gd name="T18" fmla="*/ 13 w 18"/>
                  <a:gd name="T19" fmla="*/ 3 h 34"/>
                  <a:gd name="T20" fmla="*/ 18 w 18"/>
                  <a:gd name="T21" fmla="*/ 6 h 34"/>
                  <a:gd name="T22" fmla="*/ 18 w 18"/>
                  <a:gd name="T23" fmla="*/ 3 h 34"/>
                  <a:gd name="T24" fmla="*/ 18 w 18"/>
                  <a:gd name="T25" fmla="*/ 1 h 34"/>
                  <a:gd name="T26" fmla="*/ 0 w 18"/>
                  <a:gd name="T27" fmla="*/ 32 h 34"/>
                  <a:gd name="T28" fmla="*/ 4 w 18"/>
                  <a:gd name="T29" fmla="*/ 34 h 34"/>
                  <a:gd name="T30" fmla="*/ 9 w 18"/>
                  <a:gd name="T31" fmla="*/ 34 h 34"/>
                  <a:gd name="T32" fmla="*/ 13 w 18"/>
                  <a:gd name="T33" fmla="*/ 34 h 34"/>
                  <a:gd name="T34" fmla="*/ 18 w 18"/>
                  <a:gd name="T35" fmla="*/ 32 h 34"/>
                  <a:gd name="T36" fmla="*/ 18 w 18"/>
                  <a:gd name="T37" fmla="*/ 31 h 34"/>
                  <a:gd name="T38" fmla="*/ 16 w 18"/>
                  <a:gd name="T39" fmla="*/ 29 h 34"/>
                  <a:gd name="T40" fmla="*/ 13 w 18"/>
                  <a:gd name="T41" fmla="*/ 31 h 34"/>
                  <a:gd name="T42" fmla="*/ 9 w 18"/>
                  <a:gd name="T43" fmla="*/ 31 h 34"/>
                  <a:gd name="T44" fmla="*/ 4 w 18"/>
                  <a:gd name="T45" fmla="*/ 31 h 34"/>
                  <a:gd name="T46" fmla="*/ 0 w 18"/>
                  <a:gd name="T47" fmla="*/ 29 h 34"/>
                  <a:gd name="T48" fmla="*/ 0 w 18"/>
                  <a:gd name="T49" fmla="*/ 31 h 34"/>
                  <a:gd name="T50" fmla="*/ 0 w 18"/>
                  <a:gd name="T51" fmla="*/ 32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4"/>
                  <a:gd name="T80" fmla="*/ 18 w 18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4">
                    <a:moveTo>
                      <a:pt x="18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3" y="3"/>
                    </a:lnTo>
                    <a:lnTo>
                      <a:pt x="18" y="6"/>
                    </a:lnTo>
                    <a:lnTo>
                      <a:pt x="18" y="3"/>
                    </a:lnTo>
                    <a:lnTo>
                      <a:pt x="18" y="1"/>
                    </a:lnTo>
                    <a:close/>
                    <a:moveTo>
                      <a:pt x="0" y="32"/>
                    </a:moveTo>
                    <a:lnTo>
                      <a:pt x="4" y="34"/>
                    </a:lnTo>
                    <a:lnTo>
                      <a:pt x="9" y="34"/>
                    </a:lnTo>
                    <a:lnTo>
                      <a:pt x="13" y="34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7" name="Freeform 641"/>
              <p:cNvSpPr>
                <a:spLocks noEditPoints="1"/>
              </p:cNvSpPr>
              <p:nvPr/>
            </p:nvSpPr>
            <p:spPr bwMode="auto">
              <a:xfrm>
                <a:off x="3090" y="2629"/>
                <a:ext cx="18" cy="31"/>
              </a:xfrm>
              <a:custGeom>
                <a:avLst/>
                <a:gdLst>
                  <a:gd name="T0" fmla="*/ 18 w 18"/>
                  <a:gd name="T1" fmla="*/ 2 h 31"/>
                  <a:gd name="T2" fmla="*/ 13 w 18"/>
                  <a:gd name="T3" fmla="*/ 0 h 31"/>
                  <a:gd name="T4" fmla="*/ 9 w 18"/>
                  <a:gd name="T5" fmla="*/ 0 h 31"/>
                  <a:gd name="T6" fmla="*/ 4 w 18"/>
                  <a:gd name="T7" fmla="*/ 0 h 31"/>
                  <a:gd name="T8" fmla="*/ 0 w 18"/>
                  <a:gd name="T9" fmla="*/ 2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4 h 31"/>
                  <a:gd name="T16" fmla="*/ 9 w 18"/>
                  <a:gd name="T17" fmla="*/ 4 h 31"/>
                  <a:gd name="T18" fmla="*/ 13 w 18"/>
                  <a:gd name="T19" fmla="*/ 4 h 31"/>
                  <a:gd name="T20" fmla="*/ 16 w 18"/>
                  <a:gd name="T21" fmla="*/ 7 h 31"/>
                  <a:gd name="T22" fmla="*/ 18 w 18"/>
                  <a:gd name="T23" fmla="*/ 5 h 31"/>
                  <a:gd name="T24" fmla="*/ 18 w 18"/>
                  <a:gd name="T25" fmla="*/ 2 h 31"/>
                  <a:gd name="T26" fmla="*/ 0 w 18"/>
                  <a:gd name="T27" fmla="*/ 30 h 31"/>
                  <a:gd name="T28" fmla="*/ 4 w 18"/>
                  <a:gd name="T29" fmla="*/ 31 h 31"/>
                  <a:gd name="T30" fmla="*/ 9 w 18"/>
                  <a:gd name="T31" fmla="*/ 31 h 31"/>
                  <a:gd name="T32" fmla="*/ 13 w 18"/>
                  <a:gd name="T33" fmla="*/ 31 h 31"/>
                  <a:gd name="T34" fmla="*/ 18 w 18"/>
                  <a:gd name="T35" fmla="*/ 30 h 31"/>
                  <a:gd name="T36" fmla="*/ 16 w 18"/>
                  <a:gd name="T37" fmla="*/ 28 h 31"/>
                  <a:gd name="T38" fmla="*/ 16 w 18"/>
                  <a:gd name="T39" fmla="*/ 24 h 31"/>
                  <a:gd name="T40" fmla="*/ 13 w 18"/>
                  <a:gd name="T41" fmla="*/ 28 h 31"/>
                  <a:gd name="T42" fmla="*/ 9 w 18"/>
                  <a:gd name="T43" fmla="*/ 28 h 31"/>
                  <a:gd name="T44" fmla="*/ 4 w 18"/>
                  <a:gd name="T45" fmla="*/ 28 h 31"/>
                  <a:gd name="T46" fmla="*/ 0 w 18"/>
                  <a:gd name="T47" fmla="*/ 24 h 31"/>
                  <a:gd name="T48" fmla="*/ 0 w 18"/>
                  <a:gd name="T49" fmla="*/ 28 h 31"/>
                  <a:gd name="T50" fmla="*/ 0 w 18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2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6" y="7"/>
                    </a:lnTo>
                    <a:lnTo>
                      <a:pt x="18" y="5"/>
                    </a:lnTo>
                    <a:lnTo>
                      <a:pt x="18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3" y="31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6" y="24"/>
                    </a:lnTo>
                    <a:lnTo>
                      <a:pt x="13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8" name="Freeform 642"/>
              <p:cNvSpPr>
                <a:spLocks noEditPoints="1"/>
              </p:cNvSpPr>
              <p:nvPr/>
            </p:nvSpPr>
            <p:spPr bwMode="auto">
              <a:xfrm>
                <a:off x="3090" y="2631"/>
                <a:ext cx="18" cy="28"/>
              </a:xfrm>
              <a:custGeom>
                <a:avLst/>
                <a:gdLst>
                  <a:gd name="T0" fmla="*/ 18 w 18"/>
                  <a:gd name="T1" fmla="*/ 3 h 28"/>
                  <a:gd name="T2" fmla="*/ 13 w 18"/>
                  <a:gd name="T3" fmla="*/ 0 h 28"/>
                  <a:gd name="T4" fmla="*/ 9 w 18"/>
                  <a:gd name="T5" fmla="*/ 0 h 28"/>
                  <a:gd name="T6" fmla="*/ 4 w 18"/>
                  <a:gd name="T7" fmla="*/ 0 h 28"/>
                  <a:gd name="T8" fmla="*/ 0 w 18"/>
                  <a:gd name="T9" fmla="*/ 3 h 28"/>
                  <a:gd name="T10" fmla="*/ 0 w 18"/>
                  <a:gd name="T11" fmla="*/ 5 h 28"/>
                  <a:gd name="T12" fmla="*/ 0 w 18"/>
                  <a:gd name="T13" fmla="*/ 7 h 28"/>
                  <a:gd name="T14" fmla="*/ 4 w 18"/>
                  <a:gd name="T15" fmla="*/ 3 h 28"/>
                  <a:gd name="T16" fmla="*/ 9 w 18"/>
                  <a:gd name="T17" fmla="*/ 3 h 28"/>
                  <a:gd name="T18" fmla="*/ 13 w 18"/>
                  <a:gd name="T19" fmla="*/ 3 h 28"/>
                  <a:gd name="T20" fmla="*/ 16 w 18"/>
                  <a:gd name="T21" fmla="*/ 7 h 28"/>
                  <a:gd name="T22" fmla="*/ 16 w 18"/>
                  <a:gd name="T23" fmla="*/ 5 h 28"/>
                  <a:gd name="T24" fmla="*/ 18 w 18"/>
                  <a:gd name="T25" fmla="*/ 3 h 28"/>
                  <a:gd name="T26" fmla="*/ 0 w 18"/>
                  <a:gd name="T27" fmla="*/ 26 h 28"/>
                  <a:gd name="T28" fmla="*/ 4 w 18"/>
                  <a:gd name="T29" fmla="*/ 28 h 28"/>
                  <a:gd name="T30" fmla="*/ 9 w 18"/>
                  <a:gd name="T31" fmla="*/ 28 h 28"/>
                  <a:gd name="T32" fmla="*/ 13 w 18"/>
                  <a:gd name="T33" fmla="*/ 28 h 28"/>
                  <a:gd name="T34" fmla="*/ 16 w 18"/>
                  <a:gd name="T35" fmla="*/ 26 h 28"/>
                  <a:gd name="T36" fmla="*/ 16 w 18"/>
                  <a:gd name="T37" fmla="*/ 22 h 28"/>
                  <a:gd name="T38" fmla="*/ 16 w 18"/>
                  <a:gd name="T39" fmla="*/ 21 h 28"/>
                  <a:gd name="T40" fmla="*/ 13 w 18"/>
                  <a:gd name="T41" fmla="*/ 24 h 28"/>
                  <a:gd name="T42" fmla="*/ 9 w 18"/>
                  <a:gd name="T43" fmla="*/ 24 h 28"/>
                  <a:gd name="T44" fmla="*/ 4 w 18"/>
                  <a:gd name="T45" fmla="*/ 24 h 28"/>
                  <a:gd name="T46" fmla="*/ 0 w 18"/>
                  <a:gd name="T47" fmla="*/ 21 h 28"/>
                  <a:gd name="T48" fmla="*/ 0 w 18"/>
                  <a:gd name="T49" fmla="*/ 22 h 28"/>
                  <a:gd name="T50" fmla="*/ 0 w 18"/>
                  <a:gd name="T51" fmla="*/ 26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8"/>
                  <a:gd name="T80" fmla="*/ 18 w 18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8">
                    <a:moveTo>
                      <a:pt x="18" y="3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3" y="3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8" y="3"/>
                    </a:lnTo>
                    <a:close/>
                    <a:moveTo>
                      <a:pt x="0" y="26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3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9" name="Freeform 643"/>
              <p:cNvSpPr>
                <a:spLocks noEditPoints="1"/>
              </p:cNvSpPr>
              <p:nvPr/>
            </p:nvSpPr>
            <p:spPr bwMode="auto">
              <a:xfrm>
                <a:off x="3090" y="2633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3 w 16"/>
                  <a:gd name="T3" fmla="*/ 0 h 24"/>
                  <a:gd name="T4" fmla="*/ 9 w 16"/>
                  <a:gd name="T5" fmla="*/ 0 h 24"/>
                  <a:gd name="T6" fmla="*/ 4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2 w 16"/>
                  <a:gd name="T13" fmla="*/ 7 h 24"/>
                  <a:gd name="T14" fmla="*/ 4 w 16"/>
                  <a:gd name="T15" fmla="*/ 5 h 24"/>
                  <a:gd name="T16" fmla="*/ 9 w 16"/>
                  <a:gd name="T17" fmla="*/ 3 h 24"/>
                  <a:gd name="T18" fmla="*/ 13 w 16"/>
                  <a:gd name="T19" fmla="*/ 5 h 24"/>
                  <a:gd name="T20" fmla="*/ 16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4 w 16"/>
                  <a:gd name="T29" fmla="*/ 24 h 24"/>
                  <a:gd name="T30" fmla="*/ 9 w 16"/>
                  <a:gd name="T31" fmla="*/ 24 h 24"/>
                  <a:gd name="T32" fmla="*/ 13 w 16"/>
                  <a:gd name="T33" fmla="*/ 24 h 24"/>
                  <a:gd name="T34" fmla="*/ 16 w 16"/>
                  <a:gd name="T35" fmla="*/ 20 h 24"/>
                  <a:gd name="T36" fmla="*/ 16 w 16"/>
                  <a:gd name="T37" fmla="*/ 19 h 24"/>
                  <a:gd name="T38" fmla="*/ 16 w 16"/>
                  <a:gd name="T39" fmla="*/ 17 h 24"/>
                  <a:gd name="T40" fmla="*/ 13 w 16"/>
                  <a:gd name="T41" fmla="*/ 19 h 24"/>
                  <a:gd name="T42" fmla="*/ 9 w 16"/>
                  <a:gd name="T43" fmla="*/ 20 h 24"/>
                  <a:gd name="T44" fmla="*/ 4 w 16"/>
                  <a:gd name="T45" fmla="*/ 19 h 24"/>
                  <a:gd name="T46" fmla="*/ 2 w 16"/>
                  <a:gd name="T47" fmla="*/ 17 h 24"/>
                  <a:gd name="T48" fmla="*/ 0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4" y="24"/>
                    </a:lnTo>
                    <a:lnTo>
                      <a:pt x="9" y="24"/>
                    </a:lnTo>
                    <a:lnTo>
                      <a:pt x="13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0" name="Freeform 644"/>
              <p:cNvSpPr>
                <a:spLocks noEditPoints="1"/>
              </p:cNvSpPr>
              <p:nvPr/>
            </p:nvSpPr>
            <p:spPr bwMode="auto">
              <a:xfrm>
                <a:off x="3090" y="2634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3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0 w 16"/>
                  <a:gd name="T13" fmla="*/ 18 h 21"/>
                  <a:gd name="T14" fmla="*/ 4 w 16"/>
                  <a:gd name="T15" fmla="*/ 21 h 21"/>
                  <a:gd name="T16" fmla="*/ 9 w 16"/>
                  <a:gd name="T17" fmla="*/ 21 h 21"/>
                  <a:gd name="T18" fmla="*/ 13 w 16"/>
                  <a:gd name="T19" fmla="*/ 21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4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6 w 16"/>
                  <a:gd name="T37" fmla="*/ 18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6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3" y="21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1" name="Freeform 645"/>
              <p:cNvSpPr>
                <a:spLocks noEditPoints="1"/>
              </p:cNvSpPr>
              <p:nvPr/>
            </p:nvSpPr>
            <p:spPr bwMode="auto">
              <a:xfrm>
                <a:off x="3092" y="2636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1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1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1 w 14"/>
                  <a:gd name="T29" fmla="*/ 12 h 17"/>
                  <a:gd name="T30" fmla="*/ 7 w 14"/>
                  <a:gd name="T31" fmla="*/ 14 h 17"/>
                  <a:gd name="T32" fmla="*/ 4 w 14"/>
                  <a:gd name="T33" fmla="*/ 12 h 17"/>
                  <a:gd name="T34" fmla="*/ 2 w 14"/>
                  <a:gd name="T35" fmla="*/ 9 h 17"/>
                  <a:gd name="T36" fmla="*/ 4 w 14"/>
                  <a:gd name="T37" fmla="*/ 5 h 17"/>
                  <a:gd name="T38" fmla="*/ 7 w 14"/>
                  <a:gd name="T39" fmla="*/ 4 h 17"/>
                  <a:gd name="T40" fmla="*/ 11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1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2" name="Freeform 646"/>
              <p:cNvSpPr>
                <a:spLocks noEditPoints="1"/>
              </p:cNvSpPr>
              <p:nvPr/>
            </p:nvSpPr>
            <p:spPr bwMode="auto">
              <a:xfrm>
                <a:off x="3092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4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4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1 w 14"/>
                  <a:gd name="T35" fmla="*/ 7 h 14"/>
                  <a:gd name="T36" fmla="*/ 9 w 14"/>
                  <a:gd name="T37" fmla="*/ 9 h 14"/>
                  <a:gd name="T38" fmla="*/ 7 w 14"/>
                  <a:gd name="T39" fmla="*/ 10 h 14"/>
                  <a:gd name="T40" fmla="*/ 4 w 14"/>
                  <a:gd name="T41" fmla="*/ 9 h 14"/>
                  <a:gd name="T42" fmla="*/ 4 w 14"/>
                  <a:gd name="T43" fmla="*/ 7 h 14"/>
                  <a:gd name="T44" fmla="*/ 4 w 14"/>
                  <a:gd name="T45" fmla="*/ 5 h 14"/>
                  <a:gd name="T46" fmla="*/ 7 w 14"/>
                  <a:gd name="T47" fmla="*/ 3 h 14"/>
                  <a:gd name="T48" fmla="*/ 9 w 14"/>
                  <a:gd name="T49" fmla="*/ 5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3" name="Freeform 647"/>
              <p:cNvSpPr>
                <a:spLocks/>
              </p:cNvSpPr>
              <p:nvPr/>
            </p:nvSpPr>
            <p:spPr bwMode="auto">
              <a:xfrm>
                <a:off x="3094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1 h 10"/>
                  <a:gd name="T4" fmla="*/ 5 w 10"/>
                  <a:gd name="T5" fmla="*/ 0 h 10"/>
                  <a:gd name="T6" fmla="*/ 2 w 10"/>
                  <a:gd name="T7" fmla="*/ 1 h 10"/>
                  <a:gd name="T8" fmla="*/ 0 w 10"/>
                  <a:gd name="T9" fmla="*/ 5 h 10"/>
                  <a:gd name="T10" fmla="*/ 2 w 10"/>
                  <a:gd name="T11" fmla="*/ 8 h 10"/>
                  <a:gd name="T12" fmla="*/ 5 w 10"/>
                  <a:gd name="T13" fmla="*/ 10 h 10"/>
                  <a:gd name="T14" fmla="*/ 9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9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4" name="Freeform 648"/>
              <p:cNvSpPr>
                <a:spLocks/>
              </p:cNvSpPr>
              <p:nvPr/>
            </p:nvSpPr>
            <p:spPr bwMode="auto">
              <a:xfrm>
                <a:off x="3096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2 h 7"/>
                  <a:gd name="T4" fmla="*/ 3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3 w 7"/>
                  <a:gd name="T13" fmla="*/ 7 h 7"/>
                  <a:gd name="T14" fmla="*/ 5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5" name="Freeform 649"/>
              <p:cNvSpPr>
                <a:spLocks/>
              </p:cNvSpPr>
              <p:nvPr/>
            </p:nvSpPr>
            <p:spPr bwMode="auto">
              <a:xfrm>
                <a:off x="3097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6" name="Freeform 650"/>
              <p:cNvSpPr>
                <a:spLocks/>
              </p:cNvSpPr>
              <p:nvPr/>
            </p:nvSpPr>
            <p:spPr bwMode="auto">
              <a:xfrm>
                <a:off x="3075" y="2598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3 h 93"/>
                  <a:gd name="T6" fmla="*/ 12 w 47"/>
                  <a:gd name="T7" fmla="*/ 71 h 93"/>
                  <a:gd name="T8" fmla="*/ 15 w 47"/>
                  <a:gd name="T9" fmla="*/ 59 h 93"/>
                  <a:gd name="T10" fmla="*/ 17 w 47"/>
                  <a:gd name="T11" fmla="*/ 49 h 93"/>
                  <a:gd name="T12" fmla="*/ 15 w 47"/>
                  <a:gd name="T13" fmla="*/ 36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4 w 47"/>
                  <a:gd name="T25" fmla="*/ 24 h 93"/>
                  <a:gd name="T26" fmla="*/ 33 w 47"/>
                  <a:gd name="T27" fmla="*/ 36 h 93"/>
                  <a:gd name="T28" fmla="*/ 31 w 47"/>
                  <a:gd name="T29" fmla="*/ 49 h 93"/>
                  <a:gd name="T30" fmla="*/ 33 w 47"/>
                  <a:gd name="T31" fmla="*/ 59 h 93"/>
                  <a:gd name="T32" fmla="*/ 34 w 47"/>
                  <a:gd name="T33" fmla="*/ 71 h 93"/>
                  <a:gd name="T34" fmla="*/ 40 w 47"/>
                  <a:gd name="T35" fmla="*/ 83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9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3" y="36"/>
                    </a:lnTo>
                    <a:lnTo>
                      <a:pt x="31" y="49"/>
                    </a:lnTo>
                    <a:lnTo>
                      <a:pt x="33" y="59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7" name="Freeform 651"/>
              <p:cNvSpPr>
                <a:spLocks noEditPoints="1"/>
              </p:cNvSpPr>
              <p:nvPr/>
            </p:nvSpPr>
            <p:spPr bwMode="auto">
              <a:xfrm>
                <a:off x="4796" y="3159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6 w 10"/>
                  <a:gd name="T9" fmla="*/ 92 h 93"/>
                  <a:gd name="T10" fmla="*/ 5 w 10"/>
                  <a:gd name="T11" fmla="*/ 93 h 93"/>
                  <a:gd name="T12" fmla="*/ 1 w 10"/>
                  <a:gd name="T13" fmla="*/ 92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1 w 10"/>
                  <a:gd name="T33" fmla="*/ 0 h 93"/>
                  <a:gd name="T34" fmla="*/ 5 w 10"/>
                  <a:gd name="T35" fmla="*/ 0 h 93"/>
                  <a:gd name="T36" fmla="*/ 6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6" y="92"/>
                    </a:lnTo>
                    <a:lnTo>
                      <a:pt x="5" y="93"/>
                    </a:lnTo>
                    <a:lnTo>
                      <a:pt x="1" y="92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8" name="Freeform 652"/>
              <p:cNvSpPr>
                <a:spLocks noEditPoints="1"/>
              </p:cNvSpPr>
              <p:nvPr/>
            </p:nvSpPr>
            <p:spPr bwMode="auto">
              <a:xfrm>
                <a:off x="4794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2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9" name="Freeform 653"/>
              <p:cNvSpPr>
                <a:spLocks noEditPoints="1"/>
              </p:cNvSpPr>
              <p:nvPr/>
            </p:nvSpPr>
            <p:spPr bwMode="auto">
              <a:xfrm>
                <a:off x="4792" y="3159"/>
                <a:ext cx="17" cy="93"/>
              </a:xfrm>
              <a:custGeom>
                <a:avLst/>
                <a:gdLst>
                  <a:gd name="T0" fmla="*/ 14 w 17"/>
                  <a:gd name="T1" fmla="*/ 0 h 93"/>
                  <a:gd name="T2" fmla="*/ 10 w 17"/>
                  <a:gd name="T3" fmla="*/ 0 h 93"/>
                  <a:gd name="T4" fmla="*/ 9 w 17"/>
                  <a:gd name="T5" fmla="*/ 0 h 93"/>
                  <a:gd name="T6" fmla="*/ 5 w 17"/>
                  <a:gd name="T7" fmla="*/ 0 h 93"/>
                  <a:gd name="T8" fmla="*/ 4 w 17"/>
                  <a:gd name="T9" fmla="*/ 0 h 93"/>
                  <a:gd name="T10" fmla="*/ 2 w 17"/>
                  <a:gd name="T11" fmla="*/ 4 h 93"/>
                  <a:gd name="T12" fmla="*/ 0 w 17"/>
                  <a:gd name="T13" fmla="*/ 5 h 93"/>
                  <a:gd name="T14" fmla="*/ 5 w 17"/>
                  <a:gd name="T15" fmla="*/ 4 h 93"/>
                  <a:gd name="T16" fmla="*/ 9 w 17"/>
                  <a:gd name="T17" fmla="*/ 4 h 93"/>
                  <a:gd name="T18" fmla="*/ 12 w 17"/>
                  <a:gd name="T19" fmla="*/ 4 h 93"/>
                  <a:gd name="T20" fmla="*/ 16 w 17"/>
                  <a:gd name="T21" fmla="*/ 5 h 93"/>
                  <a:gd name="T22" fmla="*/ 16 w 17"/>
                  <a:gd name="T23" fmla="*/ 4 h 93"/>
                  <a:gd name="T24" fmla="*/ 14 w 17"/>
                  <a:gd name="T25" fmla="*/ 0 h 93"/>
                  <a:gd name="T26" fmla="*/ 4 w 17"/>
                  <a:gd name="T27" fmla="*/ 92 h 93"/>
                  <a:gd name="T28" fmla="*/ 5 w 17"/>
                  <a:gd name="T29" fmla="*/ 92 h 93"/>
                  <a:gd name="T30" fmla="*/ 9 w 17"/>
                  <a:gd name="T31" fmla="*/ 93 h 93"/>
                  <a:gd name="T32" fmla="*/ 10 w 17"/>
                  <a:gd name="T33" fmla="*/ 92 h 93"/>
                  <a:gd name="T34" fmla="*/ 14 w 17"/>
                  <a:gd name="T35" fmla="*/ 92 h 93"/>
                  <a:gd name="T36" fmla="*/ 16 w 17"/>
                  <a:gd name="T37" fmla="*/ 90 h 93"/>
                  <a:gd name="T38" fmla="*/ 17 w 17"/>
                  <a:gd name="T39" fmla="*/ 88 h 93"/>
                  <a:gd name="T40" fmla="*/ 12 w 17"/>
                  <a:gd name="T41" fmla="*/ 88 h 93"/>
                  <a:gd name="T42" fmla="*/ 9 w 17"/>
                  <a:gd name="T43" fmla="*/ 90 h 93"/>
                  <a:gd name="T44" fmla="*/ 4 w 17"/>
                  <a:gd name="T45" fmla="*/ 88 h 93"/>
                  <a:gd name="T46" fmla="*/ 0 w 17"/>
                  <a:gd name="T47" fmla="*/ 88 h 93"/>
                  <a:gd name="T48" fmla="*/ 2 w 17"/>
                  <a:gd name="T49" fmla="*/ 90 h 93"/>
                  <a:gd name="T50" fmla="*/ 4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4" y="0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0"/>
                    </a:lnTo>
                    <a:close/>
                    <a:moveTo>
                      <a:pt x="4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0" name="Freeform 654"/>
              <p:cNvSpPr>
                <a:spLocks noEditPoints="1"/>
              </p:cNvSpPr>
              <p:nvPr/>
            </p:nvSpPr>
            <p:spPr bwMode="auto">
              <a:xfrm>
                <a:off x="4790" y="3161"/>
                <a:ext cx="19" cy="90"/>
              </a:xfrm>
              <a:custGeom>
                <a:avLst/>
                <a:gdLst>
                  <a:gd name="T0" fmla="*/ 18 w 19"/>
                  <a:gd name="T1" fmla="*/ 0 h 90"/>
                  <a:gd name="T2" fmla="*/ 14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0 h 90"/>
                  <a:gd name="T10" fmla="*/ 2 w 19"/>
                  <a:gd name="T11" fmla="*/ 3 h 90"/>
                  <a:gd name="T12" fmla="*/ 2 w 19"/>
                  <a:gd name="T13" fmla="*/ 5 h 90"/>
                  <a:gd name="T14" fmla="*/ 6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8 w 19"/>
                  <a:gd name="T25" fmla="*/ 0 h 90"/>
                  <a:gd name="T26" fmla="*/ 4 w 19"/>
                  <a:gd name="T27" fmla="*/ 88 h 90"/>
                  <a:gd name="T28" fmla="*/ 7 w 19"/>
                  <a:gd name="T29" fmla="*/ 88 h 90"/>
                  <a:gd name="T30" fmla="*/ 11 w 19"/>
                  <a:gd name="T31" fmla="*/ 90 h 90"/>
                  <a:gd name="T32" fmla="*/ 14 w 19"/>
                  <a:gd name="T33" fmla="*/ 88 h 90"/>
                  <a:gd name="T34" fmla="*/ 18 w 19"/>
                  <a:gd name="T35" fmla="*/ 88 h 90"/>
                  <a:gd name="T36" fmla="*/ 19 w 19"/>
                  <a:gd name="T37" fmla="*/ 86 h 90"/>
                  <a:gd name="T38" fmla="*/ 19 w 19"/>
                  <a:gd name="T39" fmla="*/ 84 h 90"/>
                  <a:gd name="T40" fmla="*/ 16 w 19"/>
                  <a:gd name="T41" fmla="*/ 84 h 90"/>
                  <a:gd name="T42" fmla="*/ 11 w 19"/>
                  <a:gd name="T43" fmla="*/ 86 h 90"/>
                  <a:gd name="T44" fmla="*/ 6 w 19"/>
                  <a:gd name="T45" fmla="*/ 84 h 90"/>
                  <a:gd name="T46" fmla="*/ 0 w 19"/>
                  <a:gd name="T47" fmla="*/ 84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8" y="0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8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1" y="90"/>
                    </a:lnTo>
                    <a:lnTo>
                      <a:pt x="14" y="88"/>
                    </a:lnTo>
                    <a:lnTo>
                      <a:pt x="18" y="88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1" y="86"/>
                    </a:lnTo>
                    <a:lnTo>
                      <a:pt x="6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1" name="Freeform 655"/>
              <p:cNvSpPr>
                <a:spLocks noEditPoints="1"/>
              </p:cNvSpPr>
              <p:nvPr/>
            </p:nvSpPr>
            <p:spPr bwMode="auto">
              <a:xfrm>
                <a:off x="4790" y="3163"/>
                <a:ext cx="21" cy="86"/>
              </a:xfrm>
              <a:custGeom>
                <a:avLst/>
                <a:gdLst>
                  <a:gd name="T0" fmla="*/ 18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7 w 21"/>
                  <a:gd name="T7" fmla="*/ 0 h 86"/>
                  <a:gd name="T8" fmla="*/ 2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8 w 21"/>
                  <a:gd name="T25" fmla="*/ 1 h 86"/>
                  <a:gd name="T26" fmla="*/ 2 w 21"/>
                  <a:gd name="T27" fmla="*/ 84 h 86"/>
                  <a:gd name="T28" fmla="*/ 6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9 w 21"/>
                  <a:gd name="T35" fmla="*/ 84 h 86"/>
                  <a:gd name="T36" fmla="*/ 19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0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8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8" y="1"/>
                    </a:lnTo>
                    <a:close/>
                    <a:moveTo>
                      <a:pt x="2" y="84"/>
                    </a:moveTo>
                    <a:lnTo>
                      <a:pt x="6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2" name="Freeform 656"/>
              <p:cNvSpPr>
                <a:spLocks noEditPoints="1"/>
              </p:cNvSpPr>
              <p:nvPr/>
            </p:nvSpPr>
            <p:spPr bwMode="auto">
              <a:xfrm>
                <a:off x="4789" y="3164"/>
                <a:ext cx="24" cy="83"/>
              </a:xfrm>
              <a:custGeom>
                <a:avLst/>
                <a:gdLst>
                  <a:gd name="T0" fmla="*/ 20 w 24"/>
                  <a:gd name="T1" fmla="*/ 2 h 83"/>
                  <a:gd name="T2" fmla="*/ 15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1 w 24"/>
                  <a:gd name="T11" fmla="*/ 4 h 83"/>
                  <a:gd name="T12" fmla="*/ 0 w 24"/>
                  <a:gd name="T13" fmla="*/ 5 h 83"/>
                  <a:gd name="T14" fmla="*/ 7 w 24"/>
                  <a:gd name="T15" fmla="*/ 4 h 83"/>
                  <a:gd name="T16" fmla="*/ 12 w 24"/>
                  <a:gd name="T17" fmla="*/ 4 h 83"/>
                  <a:gd name="T18" fmla="*/ 17 w 24"/>
                  <a:gd name="T19" fmla="*/ 4 h 83"/>
                  <a:gd name="T20" fmla="*/ 22 w 24"/>
                  <a:gd name="T21" fmla="*/ 5 h 83"/>
                  <a:gd name="T22" fmla="*/ 22 w 24"/>
                  <a:gd name="T23" fmla="*/ 4 h 83"/>
                  <a:gd name="T24" fmla="*/ 20 w 24"/>
                  <a:gd name="T25" fmla="*/ 2 h 83"/>
                  <a:gd name="T26" fmla="*/ 1 w 24"/>
                  <a:gd name="T27" fmla="*/ 81 h 83"/>
                  <a:gd name="T28" fmla="*/ 7 w 24"/>
                  <a:gd name="T29" fmla="*/ 81 h 83"/>
                  <a:gd name="T30" fmla="*/ 12 w 24"/>
                  <a:gd name="T31" fmla="*/ 83 h 83"/>
                  <a:gd name="T32" fmla="*/ 17 w 24"/>
                  <a:gd name="T33" fmla="*/ 81 h 83"/>
                  <a:gd name="T34" fmla="*/ 20 w 24"/>
                  <a:gd name="T35" fmla="*/ 81 h 83"/>
                  <a:gd name="T36" fmla="*/ 22 w 24"/>
                  <a:gd name="T37" fmla="*/ 80 h 83"/>
                  <a:gd name="T38" fmla="*/ 24 w 24"/>
                  <a:gd name="T39" fmla="*/ 78 h 83"/>
                  <a:gd name="T40" fmla="*/ 17 w 24"/>
                  <a:gd name="T41" fmla="*/ 78 h 83"/>
                  <a:gd name="T42" fmla="*/ 12 w 24"/>
                  <a:gd name="T43" fmla="*/ 80 h 83"/>
                  <a:gd name="T44" fmla="*/ 5 w 24"/>
                  <a:gd name="T45" fmla="*/ 78 h 83"/>
                  <a:gd name="T46" fmla="*/ 0 w 24"/>
                  <a:gd name="T47" fmla="*/ 78 h 83"/>
                  <a:gd name="T48" fmla="*/ 1 w 24"/>
                  <a:gd name="T49" fmla="*/ 80 h 83"/>
                  <a:gd name="T50" fmla="*/ 1 w 24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0" y="2"/>
                    </a:lnTo>
                    <a:close/>
                    <a:moveTo>
                      <a:pt x="1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7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1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3" name="Freeform 657"/>
              <p:cNvSpPr>
                <a:spLocks noEditPoints="1"/>
              </p:cNvSpPr>
              <p:nvPr/>
            </p:nvSpPr>
            <p:spPr bwMode="auto">
              <a:xfrm>
                <a:off x="4787" y="3166"/>
                <a:ext cx="26" cy="79"/>
              </a:xfrm>
              <a:custGeom>
                <a:avLst/>
                <a:gdLst>
                  <a:gd name="T0" fmla="*/ 24 w 26"/>
                  <a:gd name="T1" fmla="*/ 2 h 79"/>
                  <a:gd name="T2" fmla="*/ 19 w 26"/>
                  <a:gd name="T3" fmla="*/ 0 h 79"/>
                  <a:gd name="T4" fmla="*/ 14 w 26"/>
                  <a:gd name="T5" fmla="*/ 0 h 79"/>
                  <a:gd name="T6" fmla="*/ 9 w 26"/>
                  <a:gd name="T7" fmla="*/ 0 h 79"/>
                  <a:gd name="T8" fmla="*/ 3 w 26"/>
                  <a:gd name="T9" fmla="*/ 2 h 79"/>
                  <a:gd name="T10" fmla="*/ 2 w 26"/>
                  <a:gd name="T11" fmla="*/ 3 h 79"/>
                  <a:gd name="T12" fmla="*/ 2 w 26"/>
                  <a:gd name="T13" fmla="*/ 5 h 79"/>
                  <a:gd name="T14" fmla="*/ 7 w 26"/>
                  <a:gd name="T15" fmla="*/ 3 h 79"/>
                  <a:gd name="T16" fmla="*/ 14 w 26"/>
                  <a:gd name="T17" fmla="*/ 3 h 79"/>
                  <a:gd name="T18" fmla="*/ 21 w 26"/>
                  <a:gd name="T19" fmla="*/ 3 h 79"/>
                  <a:gd name="T20" fmla="*/ 26 w 26"/>
                  <a:gd name="T21" fmla="*/ 5 h 79"/>
                  <a:gd name="T22" fmla="*/ 24 w 26"/>
                  <a:gd name="T23" fmla="*/ 3 h 79"/>
                  <a:gd name="T24" fmla="*/ 24 w 26"/>
                  <a:gd name="T25" fmla="*/ 2 h 79"/>
                  <a:gd name="T26" fmla="*/ 3 w 26"/>
                  <a:gd name="T27" fmla="*/ 78 h 79"/>
                  <a:gd name="T28" fmla="*/ 9 w 26"/>
                  <a:gd name="T29" fmla="*/ 78 h 79"/>
                  <a:gd name="T30" fmla="*/ 14 w 26"/>
                  <a:gd name="T31" fmla="*/ 79 h 79"/>
                  <a:gd name="T32" fmla="*/ 19 w 26"/>
                  <a:gd name="T33" fmla="*/ 78 h 79"/>
                  <a:gd name="T34" fmla="*/ 24 w 26"/>
                  <a:gd name="T35" fmla="*/ 78 h 79"/>
                  <a:gd name="T36" fmla="*/ 26 w 26"/>
                  <a:gd name="T37" fmla="*/ 74 h 79"/>
                  <a:gd name="T38" fmla="*/ 26 w 26"/>
                  <a:gd name="T39" fmla="*/ 72 h 79"/>
                  <a:gd name="T40" fmla="*/ 21 w 26"/>
                  <a:gd name="T41" fmla="*/ 74 h 79"/>
                  <a:gd name="T42" fmla="*/ 14 w 26"/>
                  <a:gd name="T43" fmla="*/ 76 h 79"/>
                  <a:gd name="T44" fmla="*/ 7 w 26"/>
                  <a:gd name="T45" fmla="*/ 74 h 79"/>
                  <a:gd name="T46" fmla="*/ 0 w 26"/>
                  <a:gd name="T47" fmla="*/ 72 h 79"/>
                  <a:gd name="T48" fmla="*/ 2 w 26"/>
                  <a:gd name="T49" fmla="*/ 74 h 79"/>
                  <a:gd name="T50" fmla="*/ 3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8"/>
                    </a:moveTo>
                    <a:lnTo>
                      <a:pt x="9" y="78"/>
                    </a:lnTo>
                    <a:lnTo>
                      <a:pt x="14" y="79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3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4" name="Freeform 658"/>
              <p:cNvSpPr>
                <a:spLocks noEditPoints="1"/>
              </p:cNvSpPr>
              <p:nvPr/>
            </p:nvSpPr>
            <p:spPr bwMode="auto">
              <a:xfrm>
                <a:off x="4787" y="3168"/>
                <a:ext cx="28" cy="76"/>
              </a:xfrm>
              <a:custGeom>
                <a:avLst/>
                <a:gdLst>
                  <a:gd name="T0" fmla="*/ 24 w 28"/>
                  <a:gd name="T1" fmla="*/ 1 h 76"/>
                  <a:gd name="T2" fmla="*/ 19 w 28"/>
                  <a:gd name="T3" fmla="*/ 0 h 76"/>
                  <a:gd name="T4" fmla="*/ 14 w 28"/>
                  <a:gd name="T5" fmla="*/ 0 h 76"/>
                  <a:gd name="T6" fmla="*/ 9 w 28"/>
                  <a:gd name="T7" fmla="*/ 0 h 76"/>
                  <a:gd name="T8" fmla="*/ 2 w 28"/>
                  <a:gd name="T9" fmla="*/ 1 h 76"/>
                  <a:gd name="T10" fmla="*/ 2 w 28"/>
                  <a:gd name="T11" fmla="*/ 3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3 h 76"/>
                  <a:gd name="T24" fmla="*/ 24 w 28"/>
                  <a:gd name="T25" fmla="*/ 1 h 76"/>
                  <a:gd name="T26" fmla="*/ 2 w 28"/>
                  <a:gd name="T27" fmla="*/ 74 h 76"/>
                  <a:gd name="T28" fmla="*/ 7 w 28"/>
                  <a:gd name="T29" fmla="*/ 74 h 76"/>
                  <a:gd name="T30" fmla="*/ 14 w 28"/>
                  <a:gd name="T31" fmla="*/ 76 h 76"/>
                  <a:gd name="T32" fmla="*/ 19 w 28"/>
                  <a:gd name="T33" fmla="*/ 74 h 76"/>
                  <a:gd name="T34" fmla="*/ 26 w 28"/>
                  <a:gd name="T35" fmla="*/ 74 h 76"/>
                  <a:gd name="T36" fmla="*/ 26 w 28"/>
                  <a:gd name="T37" fmla="*/ 70 h 76"/>
                  <a:gd name="T38" fmla="*/ 28 w 28"/>
                  <a:gd name="T39" fmla="*/ 69 h 76"/>
                  <a:gd name="T40" fmla="*/ 21 w 28"/>
                  <a:gd name="T41" fmla="*/ 70 h 76"/>
                  <a:gd name="T42" fmla="*/ 14 w 28"/>
                  <a:gd name="T43" fmla="*/ 72 h 76"/>
                  <a:gd name="T44" fmla="*/ 7 w 28"/>
                  <a:gd name="T45" fmla="*/ 70 h 76"/>
                  <a:gd name="T46" fmla="*/ 0 w 28"/>
                  <a:gd name="T47" fmla="*/ 69 h 76"/>
                  <a:gd name="T48" fmla="*/ 0 w 28"/>
                  <a:gd name="T49" fmla="*/ 70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4" y="1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3"/>
                    </a:lnTo>
                    <a:lnTo>
                      <a:pt x="24" y="1"/>
                    </a:lnTo>
                    <a:close/>
                    <a:moveTo>
                      <a:pt x="2" y="74"/>
                    </a:moveTo>
                    <a:lnTo>
                      <a:pt x="7" y="74"/>
                    </a:lnTo>
                    <a:lnTo>
                      <a:pt x="14" y="76"/>
                    </a:lnTo>
                    <a:lnTo>
                      <a:pt x="19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8" y="69"/>
                    </a:lnTo>
                    <a:lnTo>
                      <a:pt x="21" y="70"/>
                    </a:lnTo>
                    <a:lnTo>
                      <a:pt x="14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5" name="Freeform 659"/>
              <p:cNvSpPr>
                <a:spLocks noEditPoints="1"/>
              </p:cNvSpPr>
              <p:nvPr/>
            </p:nvSpPr>
            <p:spPr bwMode="auto">
              <a:xfrm>
                <a:off x="4785" y="3169"/>
                <a:ext cx="31" cy="73"/>
              </a:xfrm>
              <a:custGeom>
                <a:avLst/>
                <a:gdLst>
                  <a:gd name="T0" fmla="*/ 28 w 31"/>
                  <a:gd name="T1" fmla="*/ 2 h 73"/>
                  <a:gd name="T2" fmla="*/ 23 w 31"/>
                  <a:gd name="T3" fmla="*/ 0 h 73"/>
                  <a:gd name="T4" fmla="*/ 16 w 31"/>
                  <a:gd name="T5" fmla="*/ 0 h 73"/>
                  <a:gd name="T6" fmla="*/ 9 w 31"/>
                  <a:gd name="T7" fmla="*/ 0 h 73"/>
                  <a:gd name="T8" fmla="*/ 4 w 31"/>
                  <a:gd name="T9" fmla="*/ 2 h 73"/>
                  <a:gd name="T10" fmla="*/ 2 w 31"/>
                  <a:gd name="T11" fmla="*/ 6 h 73"/>
                  <a:gd name="T12" fmla="*/ 2 w 31"/>
                  <a:gd name="T13" fmla="*/ 7 h 73"/>
                  <a:gd name="T14" fmla="*/ 7 w 31"/>
                  <a:gd name="T15" fmla="*/ 6 h 73"/>
                  <a:gd name="T16" fmla="*/ 16 w 31"/>
                  <a:gd name="T17" fmla="*/ 4 h 73"/>
                  <a:gd name="T18" fmla="*/ 23 w 31"/>
                  <a:gd name="T19" fmla="*/ 6 h 73"/>
                  <a:gd name="T20" fmla="*/ 30 w 31"/>
                  <a:gd name="T21" fmla="*/ 7 h 73"/>
                  <a:gd name="T22" fmla="*/ 30 w 31"/>
                  <a:gd name="T23" fmla="*/ 6 h 73"/>
                  <a:gd name="T24" fmla="*/ 28 w 31"/>
                  <a:gd name="T25" fmla="*/ 2 h 73"/>
                  <a:gd name="T26" fmla="*/ 2 w 31"/>
                  <a:gd name="T27" fmla="*/ 69 h 73"/>
                  <a:gd name="T28" fmla="*/ 9 w 31"/>
                  <a:gd name="T29" fmla="*/ 71 h 73"/>
                  <a:gd name="T30" fmla="*/ 16 w 31"/>
                  <a:gd name="T31" fmla="*/ 73 h 73"/>
                  <a:gd name="T32" fmla="*/ 23 w 31"/>
                  <a:gd name="T33" fmla="*/ 71 h 73"/>
                  <a:gd name="T34" fmla="*/ 28 w 31"/>
                  <a:gd name="T35" fmla="*/ 69 h 73"/>
                  <a:gd name="T36" fmla="*/ 30 w 31"/>
                  <a:gd name="T37" fmla="*/ 68 h 73"/>
                  <a:gd name="T38" fmla="*/ 31 w 31"/>
                  <a:gd name="T39" fmla="*/ 64 h 73"/>
                  <a:gd name="T40" fmla="*/ 23 w 31"/>
                  <a:gd name="T41" fmla="*/ 68 h 73"/>
                  <a:gd name="T42" fmla="*/ 16 w 31"/>
                  <a:gd name="T43" fmla="*/ 69 h 73"/>
                  <a:gd name="T44" fmla="*/ 7 w 31"/>
                  <a:gd name="T45" fmla="*/ 68 h 73"/>
                  <a:gd name="T46" fmla="*/ 0 w 31"/>
                  <a:gd name="T47" fmla="*/ 64 h 73"/>
                  <a:gd name="T48" fmla="*/ 2 w 31"/>
                  <a:gd name="T49" fmla="*/ 68 h 73"/>
                  <a:gd name="T50" fmla="*/ 2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28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3" y="71"/>
                    </a:lnTo>
                    <a:lnTo>
                      <a:pt x="28" y="69"/>
                    </a:lnTo>
                    <a:lnTo>
                      <a:pt x="30" y="68"/>
                    </a:lnTo>
                    <a:lnTo>
                      <a:pt x="31" y="64"/>
                    </a:lnTo>
                    <a:lnTo>
                      <a:pt x="23" y="68"/>
                    </a:lnTo>
                    <a:lnTo>
                      <a:pt x="16" y="69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6" name="Freeform 660"/>
              <p:cNvSpPr>
                <a:spLocks noEditPoints="1"/>
              </p:cNvSpPr>
              <p:nvPr/>
            </p:nvSpPr>
            <p:spPr bwMode="auto">
              <a:xfrm>
                <a:off x="4785" y="3171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0 w 31"/>
                  <a:gd name="T11" fmla="*/ 5 h 69"/>
                  <a:gd name="T12" fmla="*/ 0 w 31"/>
                  <a:gd name="T13" fmla="*/ 9 h 69"/>
                  <a:gd name="T14" fmla="*/ 7 w 31"/>
                  <a:gd name="T15" fmla="*/ 5 h 69"/>
                  <a:gd name="T16" fmla="*/ 16 w 31"/>
                  <a:gd name="T17" fmla="*/ 4 h 69"/>
                  <a:gd name="T18" fmla="*/ 24 w 31"/>
                  <a:gd name="T19" fmla="*/ 5 h 69"/>
                  <a:gd name="T20" fmla="*/ 31 w 31"/>
                  <a:gd name="T21" fmla="*/ 9 h 69"/>
                  <a:gd name="T22" fmla="*/ 30 w 31"/>
                  <a:gd name="T23" fmla="*/ 5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7 h 69"/>
                  <a:gd name="T30" fmla="*/ 16 w 31"/>
                  <a:gd name="T31" fmla="*/ 69 h 69"/>
                  <a:gd name="T32" fmla="*/ 23 w 31"/>
                  <a:gd name="T33" fmla="*/ 67 h 69"/>
                  <a:gd name="T34" fmla="*/ 30 w 31"/>
                  <a:gd name="T35" fmla="*/ 66 h 69"/>
                  <a:gd name="T36" fmla="*/ 31 w 31"/>
                  <a:gd name="T37" fmla="*/ 62 h 69"/>
                  <a:gd name="T38" fmla="*/ 31 w 31"/>
                  <a:gd name="T39" fmla="*/ 61 h 69"/>
                  <a:gd name="T40" fmla="*/ 24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2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6" y="4"/>
                    </a:lnTo>
                    <a:lnTo>
                      <a:pt x="24" y="5"/>
                    </a:lnTo>
                    <a:lnTo>
                      <a:pt x="31" y="9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9"/>
                    </a:lnTo>
                    <a:lnTo>
                      <a:pt x="23" y="67"/>
                    </a:lnTo>
                    <a:lnTo>
                      <a:pt x="30" y="66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7" name="Freeform 661"/>
              <p:cNvSpPr>
                <a:spLocks noEditPoints="1"/>
              </p:cNvSpPr>
              <p:nvPr/>
            </p:nvSpPr>
            <p:spPr bwMode="auto">
              <a:xfrm>
                <a:off x="4783" y="3173"/>
                <a:ext cx="35" cy="65"/>
              </a:xfrm>
              <a:custGeom>
                <a:avLst/>
                <a:gdLst>
                  <a:gd name="T0" fmla="*/ 32 w 35"/>
                  <a:gd name="T1" fmla="*/ 3 h 65"/>
                  <a:gd name="T2" fmla="*/ 25 w 35"/>
                  <a:gd name="T3" fmla="*/ 2 h 65"/>
                  <a:gd name="T4" fmla="*/ 18 w 35"/>
                  <a:gd name="T5" fmla="*/ 0 h 65"/>
                  <a:gd name="T6" fmla="*/ 9 w 35"/>
                  <a:gd name="T7" fmla="*/ 2 h 65"/>
                  <a:gd name="T8" fmla="*/ 4 w 35"/>
                  <a:gd name="T9" fmla="*/ 3 h 65"/>
                  <a:gd name="T10" fmla="*/ 2 w 35"/>
                  <a:gd name="T11" fmla="*/ 7 h 65"/>
                  <a:gd name="T12" fmla="*/ 0 w 35"/>
                  <a:gd name="T13" fmla="*/ 9 h 65"/>
                  <a:gd name="T14" fmla="*/ 9 w 35"/>
                  <a:gd name="T15" fmla="*/ 5 h 65"/>
                  <a:gd name="T16" fmla="*/ 18 w 35"/>
                  <a:gd name="T17" fmla="*/ 3 h 65"/>
                  <a:gd name="T18" fmla="*/ 26 w 35"/>
                  <a:gd name="T19" fmla="*/ 5 h 65"/>
                  <a:gd name="T20" fmla="*/ 33 w 35"/>
                  <a:gd name="T21" fmla="*/ 9 h 65"/>
                  <a:gd name="T22" fmla="*/ 33 w 35"/>
                  <a:gd name="T23" fmla="*/ 7 h 65"/>
                  <a:gd name="T24" fmla="*/ 32 w 35"/>
                  <a:gd name="T25" fmla="*/ 3 h 65"/>
                  <a:gd name="T26" fmla="*/ 2 w 35"/>
                  <a:gd name="T27" fmla="*/ 60 h 65"/>
                  <a:gd name="T28" fmla="*/ 9 w 35"/>
                  <a:gd name="T29" fmla="*/ 64 h 65"/>
                  <a:gd name="T30" fmla="*/ 18 w 35"/>
                  <a:gd name="T31" fmla="*/ 65 h 65"/>
                  <a:gd name="T32" fmla="*/ 25 w 35"/>
                  <a:gd name="T33" fmla="*/ 64 h 65"/>
                  <a:gd name="T34" fmla="*/ 33 w 35"/>
                  <a:gd name="T35" fmla="*/ 60 h 65"/>
                  <a:gd name="T36" fmla="*/ 33 w 35"/>
                  <a:gd name="T37" fmla="*/ 59 h 65"/>
                  <a:gd name="T38" fmla="*/ 35 w 35"/>
                  <a:gd name="T39" fmla="*/ 55 h 65"/>
                  <a:gd name="T40" fmla="*/ 26 w 35"/>
                  <a:gd name="T41" fmla="*/ 60 h 65"/>
                  <a:gd name="T42" fmla="*/ 18 w 35"/>
                  <a:gd name="T43" fmla="*/ 62 h 65"/>
                  <a:gd name="T44" fmla="*/ 9 w 35"/>
                  <a:gd name="T45" fmla="*/ 60 h 65"/>
                  <a:gd name="T46" fmla="*/ 0 w 35"/>
                  <a:gd name="T47" fmla="*/ 55 h 65"/>
                  <a:gd name="T48" fmla="*/ 0 w 35"/>
                  <a:gd name="T49" fmla="*/ 59 h 65"/>
                  <a:gd name="T50" fmla="*/ 2 w 35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5"/>
                  <a:gd name="T80" fmla="*/ 35 w 35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5">
                    <a:moveTo>
                      <a:pt x="32" y="3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2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8" y="65"/>
                    </a:lnTo>
                    <a:lnTo>
                      <a:pt x="25" y="64"/>
                    </a:lnTo>
                    <a:lnTo>
                      <a:pt x="33" y="60"/>
                    </a:lnTo>
                    <a:lnTo>
                      <a:pt x="33" y="59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0" y="59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8" name="Freeform 662"/>
              <p:cNvSpPr>
                <a:spLocks noEditPoints="1"/>
              </p:cNvSpPr>
              <p:nvPr/>
            </p:nvSpPr>
            <p:spPr bwMode="auto">
              <a:xfrm>
                <a:off x="4782" y="3175"/>
                <a:ext cx="36" cy="62"/>
              </a:xfrm>
              <a:custGeom>
                <a:avLst/>
                <a:gdLst>
                  <a:gd name="T0" fmla="*/ 34 w 36"/>
                  <a:gd name="T1" fmla="*/ 5 h 62"/>
                  <a:gd name="T2" fmla="*/ 27 w 36"/>
                  <a:gd name="T3" fmla="*/ 1 h 62"/>
                  <a:gd name="T4" fmla="*/ 19 w 36"/>
                  <a:gd name="T5" fmla="*/ 0 h 62"/>
                  <a:gd name="T6" fmla="*/ 10 w 36"/>
                  <a:gd name="T7" fmla="*/ 1 h 62"/>
                  <a:gd name="T8" fmla="*/ 3 w 36"/>
                  <a:gd name="T9" fmla="*/ 5 h 62"/>
                  <a:gd name="T10" fmla="*/ 1 w 36"/>
                  <a:gd name="T11" fmla="*/ 7 h 62"/>
                  <a:gd name="T12" fmla="*/ 1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4 w 36"/>
                  <a:gd name="T25" fmla="*/ 5 h 62"/>
                  <a:gd name="T26" fmla="*/ 3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7 w 36"/>
                  <a:gd name="T33" fmla="*/ 60 h 62"/>
                  <a:gd name="T34" fmla="*/ 34 w 36"/>
                  <a:gd name="T35" fmla="*/ 57 h 62"/>
                  <a:gd name="T36" fmla="*/ 36 w 36"/>
                  <a:gd name="T37" fmla="*/ 53 h 62"/>
                  <a:gd name="T38" fmla="*/ 36 w 36"/>
                  <a:gd name="T39" fmla="*/ 51 h 62"/>
                  <a:gd name="T40" fmla="*/ 33 w 36"/>
                  <a:gd name="T41" fmla="*/ 53 h 62"/>
                  <a:gd name="T42" fmla="*/ 29 w 36"/>
                  <a:gd name="T43" fmla="*/ 57 h 62"/>
                  <a:gd name="T44" fmla="*/ 24 w 36"/>
                  <a:gd name="T45" fmla="*/ 57 h 62"/>
                  <a:gd name="T46" fmla="*/ 19 w 36"/>
                  <a:gd name="T47" fmla="*/ 58 h 62"/>
                  <a:gd name="T48" fmla="*/ 14 w 36"/>
                  <a:gd name="T49" fmla="*/ 57 h 62"/>
                  <a:gd name="T50" fmla="*/ 8 w 36"/>
                  <a:gd name="T51" fmla="*/ 57 h 62"/>
                  <a:gd name="T52" fmla="*/ 5 w 36"/>
                  <a:gd name="T53" fmla="*/ 53 h 62"/>
                  <a:gd name="T54" fmla="*/ 0 w 36"/>
                  <a:gd name="T55" fmla="*/ 51 h 62"/>
                  <a:gd name="T56" fmla="*/ 1 w 36"/>
                  <a:gd name="T57" fmla="*/ 53 h 62"/>
                  <a:gd name="T58" fmla="*/ 3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4" y="5"/>
                    </a:moveTo>
                    <a:lnTo>
                      <a:pt x="27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1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4" y="5"/>
                    </a:lnTo>
                    <a:close/>
                    <a:moveTo>
                      <a:pt x="3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7" y="60"/>
                    </a:lnTo>
                    <a:lnTo>
                      <a:pt x="34" y="57"/>
                    </a:lnTo>
                    <a:lnTo>
                      <a:pt x="36" y="53"/>
                    </a:lnTo>
                    <a:lnTo>
                      <a:pt x="36" y="51"/>
                    </a:lnTo>
                    <a:lnTo>
                      <a:pt x="33" y="53"/>
                    </a:lnTo>
                    <a:lnTo>
                      <a:pt x="29" y="57"/>
                    </a:lnTo>
                    <a:lnTo>
                      <a:pt x="24" y="57"/>
                    </a:lnTo>
                    <a:lnTo>
                      <a:pt x="19" y="58"/>
                    </a:lnTo>
                    <a:lnTo>
                      <a:pt x="14" y="57"/>
                    </a:lnTo>
                    <a:lnTo>
                      <a:pt x="8" y="57"/>
                    </a:lnTo>
                    <a:lnTo>
                      <a:pt x="5" y="53"/>
                    </a:lnTo>
                    <a:lnTo>
                      <a:pt x="0" y="51"/>
                    </a:lnTo>
                    <a:lnTo>
                      <a:pt x="1" y="53"/>
                    </a:lnTo>
                    <a:lnTo>
                      <a:pt x="3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9" name="Freeform 663"/>
              <p:cNvSpPr>
                <a:spLocks noEditPoints="1"/>
              </p:cNvSpPr>
              <p:nvPr/>
            </p:nvSpPr>
            <p:spPr bwMode="auto">
              <a:xfrm>
                <a:off x="4782" y="3176"/>
                <a:ext cx="38" cy="59"/>
              </a:xfrm>
              <a:custGeom>
                <a:avLst/>
                <a:gdLst>
                  <a:gd name="T0" fmla="*/ 34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1 w 38"/>
                  <a:gd name="T9" fmla="*/ 6 h 59"/>
                  <a:gd name="T10" fmla="*/ 1 w 38"/>
                  <a:gd name="T11" fmla="*/ 9 h 59"/>
                  <a:gd name="T12" fmla="*/ 0 w 38"/>
                  <a:gd name="T13" fmla="*/ 12 h 59"/>
                  <a:gd name="T14" fmla="*/ 3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9 w 38"/>
                  <a:gd name="T25" fmla="*/ 6 h 59"/>
                  <a:gd name="T26" fmla="*/ 33 w 38"/>
                  <a:gd name="T27" fmla="*/ 9 h 59"/>
                  <a:gd name="T28" fmla="*/ 36 w 38"/>
                  <a:gd name="T29" fmla="*/ 12 h 59"/>
                  <a:gd name="T30" fmla="*/ 36 w 38"/>
                  <a:gd name="T31" fmla="*/ 9 h 59"/>
                  <a:gd name="T32" fmla="*/ 34 w 38"/>
                  <a:gd name="T33" fmla="*/ 6 h 59"/>
                  <a:gd name="T34" fmla="*/ 1 w 38"/>
                  <a:gd name="T35" fmla="*/ 52 h 59"/>
                  <a:gd name="T36" fmla="*/ 10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6 w 38"/>
                  <a:gd name="T45" fmla="*/ 50 h 59"/>
                  <a:gd name="T46" fmla="*/ 38 w 38"/>
                  <a:gd name="T47" fmla="*/ 47 h 59"/>
                  <a:gd name="T48" fmla="*/ 34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4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0 w 38"/>
                  <a:gd name="T65" fmla="*/ 50 h 59"/>
                  <a:gd name="T66" fmla="*/ 1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4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3" y="9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4" y="6"/>
                    </a:lnTo>
                    <a:close/>
                    <a:moveTo>
                      <a:pt x="1" y="52"/>
                    </a:moveTo>
                    <a:lnTo>
                      <a:pt x="10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4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0" name="Freeform 664"/>
              <p:cNvSpPr>
                <a:spLocks noEditPoints="1"/>
              </p:cNvSpPr>
              <p:nvPr/>
            </p:nvSpPr>
            <p:spPr bwMode="auto">
              <a:xfrm>
                <a:off x="4780" y="3178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3 w 40"/>
                  <a:gd name="T9" fmla="*/ 7 h 55"/>
                  <a:gd name="T10" fmla="*/ 2 w 40"/>
                  <a:gd name="T11" fmla="*/ 10 h 55"/>
                  <a:gd name="T12" fmla="*/ 2 w 40"/>
                  <a:gd name="T13" fmla="*/ 14 h 55"/>
                  <a:gd name="T14" fmla="*/ 5 w 40"/>
                  <a:gd name="T15" fmla="*/ 9 h 55"/>
                  <a:gd name="T16" fmla="*/ 10 w 40"/>
                  <a:gd name="T17" fmla="*/ 7 h 55"/>
                  <a:gd name="T18" fmla="*/ 16 w 40"/>
                  <a:gd name="T19" fmla="*/ 4 h 55"/>
                  <a:gd name="T20" fmla="*/ 21 w 40"/>
                  <a:gd name="T21" fmla="*/ 4 h 55"/>
                  <a:gd name="T22" fmla="*/ 26 w 40"/>
                  <a:gd name="T23" fmla="*/ 4 h 55"/>
                  <a:gd name="T24" fmla="*/ 31 w 40"/>
                  <a:gd name="T25" fmla="*/ 7 h 55"/>
                  <a:gd name="T26" fmla="*/ 36 w 40"/>
                  <a:gd name="T27" fmla="*/ 9 h 55"/>
                  <a:gd name="T28" fmla="*/ 40 w 40"/>
                  <a:gd name="T29" fmla="*/ 14 h 55"/>
                  <a:gd name="T30" fmla="*/ 40 w 40"/>
                  <a:gd name="T31" fmla="*/ 10 h 55"/>
                  <a:gd name="T32" fmla="*/ 38 w 40"/>
                  <a:gd name="T33" fmla="*/ 7 h 55"/>
                  <a:gd name="T34" fmla="*/ 2 w 40"/>
                  <a:gd name="T35" fmla="*/ 48 h 55"/>
                  <a:gd name="T36" fmla="*/ 7 w 40"/>
                  <a:gd name="T37" fmla="*/ 50 h 55"/>
                  <a:gd name="T38" fmla="*/ 10 w 40"/>
                  <a:gd name="T39" fmla="*/ 54 h 55"/>
                  <a:gd name="T40" fmla="*/ 16 w 40"/>
                  <a:gd name="T41" fmla="*/ 54 h 55"/>
                  <a:gd name="T42" fmla="*/ 21 w 40"/>
                  <a:gd name="T43" fmla="*/ 55 h 55"/>
                  <a:gd name="T44" fmla="*/ 26 w 40"/>
                  <a:gd name="T45" fmla="*/ 54 h 55"/>
                  <a:gd name="T46" fmla="*/ 31 w 40"/>
                  <a:gd name="T47" fmla="*/ 54 h 55"/>
                  <a:gd name="T48" fmla="*/ 35 w 40"/>
                  <a:gd name="T49" fmla="*/ 50 h 55"/>
                  <a:gd name="T50" fmla="*/ 38 w 40"/>
                  <a:gd name="T51" fmla="*/ 48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8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8 h 55"/>
                  <a:gd name="T68" fmla="*/ 5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5" y="9"/>
                    </a:lnTo>
                    <a:lnTo>
                      <a:pt x="10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6" y="9"/>
                    </a:lnTo>
                    <a:lnTo>
                      <a:pt x="40" y="14"/>
                    </a:lnTo>
                    <a:lnTo>
                      <a:pt x="40" y="10"/>
                    </a:lnTo>
                    <a:lnTo>
                      <a:pt x="38" y="7"/>
                    </a:lnTo>
                    <a:close/>
                    <a:moveTo>
                      <a:pt x="2" y="48"/>
                    </a:moveTo>
                    <a:lnTo>
                      <a:pt x="7" y="50"/>
                    </a:lnTo>
                    <a:lnTo>
                      <a:pt x="10" y="54"/>
                    </a:lnTo>
                    <a:lnTo>
                      <a:pt x="16" y="54"/>
                    </a:lnTo>
                    <a:lnTo>
                      <a:pt x="21" y="55"/>
                    </a:lnTo>
                    <a:lnTo>
                      <a:pt x="26" y="54"/>
                    </a:lnTo>
                    <a:lnTo>
                      <a:pt x="31" y="54"/>
                    </a:lnTo>
                    <a:lnTo>
                      <a:pt x="35" y="50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5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1" name="Freeform 665"/>
              <p:cNvSpPr>
                <a:spLocks noEditPoints="1"/>
              </p:cNvSpPr>
              <p:nvPr/>
            </p:nvSpPr>
            <p:spPr bwMode="auto">
              <a:xfrm>
                <a:off x="4780" y="3180"/>
                <a:ext cx="41" cy="52"/>
              </a:xfrm>
              <a:custGeom>
                <a:avLst/>
                <a:gdLst>
                  <a:gd name="T0" fmla="*/ 38 w 41"/>
                  <a:gd name="T1" fmla="*/ 8 h 52"/>
                  <a:gd name="T2" fmla="*/ 35 w 41"/>
                  <a:gd name="T3" fmla="*/ 5 h 52"/>
                  <a:gd name="T4" fmla="*/ 31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5 w 41"/>
                  <a:gd name="T15" fmla="*/ 5 h 52"/>
                  <a:gd name="T16" fmla="*/ 2 w 41"/>
                  <a:gd name="T17" fmla="*/ 8 h 52"/>
                  <a:gd name="T18" fmla="*/ 2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8 w 41"/>
                  <a:gd name="T31" fmla="*/ 5 h 52"/>
                  <a:gd name="T32" fmla="*/ 33 w 41"/>
                  <a:gd name="T33" fmla="*/ 7 h 52"/>
                  <a:gd name="T34" fmla="*/ 38 w 41"/>
                  <a:gd name="T35" fmla="*/ 12 h 52"/>
                  <a:gd name="T36" fmla="*/ 41 w 41"/>
                  <a:gd name="T37" fmla="*/ 17 h 52"/>
                  <a:gd name="T38" fmla="*/ 40 w 41"/>
                  <a:gd name="T39" fmla="*/ 12 h 52"/>
                  <a:gd name="T40" fmla="*/ 38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6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6 w 41"/>
                  <a:gd name="T57" fmla="*/ 46 h 52"/>
                  <a:gd name="T58" fmla="*/ 40 w 41"/>
                  <a:gd name="T59" fmla="*/ 43 h 52"/>
                  <a:gd name="T60" fmla="*/ 40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8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9 w 41"/>
                  <a:gd name="T75" fmla="*/ 43 h 52"/>
                  <a:gd name="T76" fmla="*/ 3 w 41"/>
                  <a:gd name="T77" fmla="*/ 40 h 52"/>
                  <a:gd name="T78" fmla="*/ 0 w 41"/>
                  <a:gd name="T79" fmla="*/ 34 h 52"/>
                  <a:gd name="T80" fmla="*/ 0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8" y="8"/>
                    </a:moveTo>
                    <a:lnTo>
                      <a:pt x="35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1" y="17"/>
                    </a:lnTo>
                    <a:lnTo>
                      <a:pt x="40" y="12"/>
                    </a:lnTo>
                    <a:lnTo>
                      <a:pt x="38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2" name="Freeform 666"/>
              <p:cNvSpPr>
                <a:spLocks noEditPoints="1"/>
              </p:cNvSpPr>
              <p:nvPr/>
            </p:nvSpPr>
            <p:spPr bwMode="auto">
              <a:xfrm>
                <a:off x="4780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6 w 41"/>
                  <a:gd name="T11" fmla="*/ 0 h 48"/>
                  <a:gd name="T12" fmla="*/ 10 w 41"/>
                  <a:gd name="T13" fmla="*/ 3 h 48"/>
                  <a:gd name="T14" fmla="*/ 5 w 41"/>
                  <a:gd name="T15" fmla="*/ 5 h 48"/>
                  <a:gd name="T16" fmla="*/ 2 w 41"/>
                  <a:gd name="T17" fmla="*/ 10 h 48"/>
                  <a:gd name="T18" fmla="*/ 0 w 41"/>
                  <a:gd name="T19" fmla="*/ 24 h 48"/>
                  <a:gd name="T20" fmla="*/ 0 w 41"/>
                  <a:gd name="T21" fmla="*/ 38 h 48"/>
                  <a:gd name="T22" fmla="*/ 5 w 41"/>
                  <a:gd name="T23" fmla="*/ 41 h 48"/>
                  <a:gd name="T24" fmla="*/ 9 w 41"/>
                  <a:gd name="T25" fmla="*/ 44 h 48"/>
                  <a:gd name="T26" fmla="*/ 14 w 41"/>
                  <a:gd name="T27" fmla="*/ 46 h 48"/>
                  <a:gd name="T28" fmla="*/ 21 w 41"/>
                  <a:gd name="T29" fmla="*/ 48 h 48"/>
                  <a:gd name="T30" fmla="*/ 26 w 41"/>
                  <a:gd name="T31" fmla="*/ 46 h 48"/>
                  <a:gd name="T32" fmla="*/ 31 w 41"/>
                  <a:gd name="T33" fmla="*/ 44 h 48"/>
                  <a:gd name="T34" fmla="*/ 36 w 41"/>
                  <a:gd name="T35" fmla="*/ 41 h 48"/>
                  <a:gd name="T36" fmla="*/ 40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1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8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5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5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8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5" y="41"/>
                    </a:lnTo>
                    <a:lnTo>
                      <a:pt x="9" y="44"/>
                    </a:lnTo>
                    <a:lnTo>
                      <a:pt x="14" y="46"/>
                    </a:lnTo>
                    <a:lnTo>
                      <a:pt x="21" y="48"/>
                    </a:lnTo>
                    <a:lnTo>
                      <a:pt x="26" y="46"/>
                    </a:lnTo>
                    <a:lnTo>
                      <a:pt x="31" y="44"/>
                    </a:lnTo>
                    <a:lnTo>
                      <a:pt x="36" y="41"/>
                    </a:lnTo>
                    <a:lnTo>
                      <a:pt x="40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1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3" name="Freeform 667"/>
              <p:cNvSpPr>
                <a:spLocks noEditPoints="1"/>
              </p:cNvSpPr>
              <p:nvPr/>
            </p:nvSpPr>
            <p:spPr bwMode="auto">
              <a:xfrm>
                <a:off x="4780" y="3183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8 w 41"/>
                  <a:gd name="T3" fmla="*/ 9 h 45"/>
                  <a:gd name="T4" fmla="*/ 33 w 41"/>
                  <a:gd name="T5" fmla="*/ 4 h 45"/>
                  <a:gd name="T6" fmla="*/ 28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9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8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40 w 41"/>
                  <a:gd name="T43" fmla="*/ 23 h 45"/>
                  <a:gd name="T44" fmla="*/ 38 w 41"/>
                  <a:gd name="T45" fmla="*/ 30 h 45"/>
                  <a:gd name="T46" fmla="*/ 35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4 w 41"/>
                  <a:gd name="T53" fmla="*/ 40 h 45"/>
                  <a:gd name="T54" fmla="*/ 7 w 41"/>
                  <a:gd name="T55" fmla="*/ 37 h 45"/>
                  <a:gd name="T56" fmla="*/ 3 w 41"/>
                  <a:gd name="T57" fmla="*/ 30 h 45"/>
                  <a:gd name="T58" fmla="*/ 2 w 41"/>
                  <a:gd name="T59" fmla="*/ 23 h 45"/>
                  <a:gd name="T60" fmla="*/ 3 w 41"/>
                  <a:gd name="T61" fmla="*/ 16 h 45"/>
                  <a:gd name="T62" fmla="*/ 7 w 41"/>
                  <a:gd name="T63" fmla="*/ 9 h 45"/>
                  <a:gd name="T64" fmla="*/ 14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5 w 41"/>
                  <a:gd name="T71" fmla="*/ 9 h 45"/>
                  <a:gd name="T72" fmla="*/ 38 w 41"/>
                  <a:gd name="T73" fmla="*/ 16 h 45"/>
                  <a:gd name="T74" fmla="*/ 40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3" y="30"/>
                    </a:lnTo>
                    <a:lnTo>
                      <a:pt x="2" y="23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4" name="Freeform 668"/>
              <p:cNvSpPr>
                <a:spLocks noEditPoints="1"/>
              </p:cNvSpPr>
              <p:nvPr/>
            </p:nvSpPr>
            <p:spPr bwMode="auto">
              <a:xfrm>
                <a:off x="4780" y="3185"/>
                <a:ext cx="41" cy="41"/>
              </a:xfrm>
              <a:custGeom>
                <a:avLst/>
                <a:gdLst>
                  <a:gd name="T0" fmla="*/ 41 w 41"/>
                  <a:gd name="T1" fmla="*/ 21 h 41"/>
                  <a:gd name="T2" fmla="*/ 40 w 41"/>
                  <a:gd name="T3" fmla="*/ 12 h 41"/>
                  <a:gd name="T4" fmla="*/ 35 w 41"/>
                  <a:gd name="T5" fmla="*/ 7 h 41"/>
                  <a:gd name="T6" fmla="*/ 28 w 41"/>
                  <a:gd name="T7" fmla="*/ 2 h 41"/>
                  <a:gd name="T8" fmla="*/ 21 w 41"/>
                  <a:gd name="T9" fmla="*/ 0 h 41"/>
                  <a:gd name="T10" fmla="*/ 12 w 41"/>
                  <a:gd name="T11" fmla="*/ 2 h 41"/>
                  <a:gd name="T12" fmla="*/ 5 w 41"/>
                  <a:gd name="T13" fmla="*/ 7 h 41"/>
                  <a:gd name="T14" fmla="*/ 2 w 41"/>
                  <a:gd name="T15" fmla="*/ 12 h 41"/>
                  <a:gd name="T16" fmla="*/ 0 w 41"/>
                  <a:gd name="T17" fmla="*/ 21 h 41"/>
                  <a:gd name="T18" fmla="*/ 2 w 41"/>
                  <a:gd name="T19" fmla="*/ 28 h 41"/>
                  <a:gd name="T20" fmla="*/ 5 w 41"/>
                  <a:gd name="T21" fmla="*/ 35 h 41"/>
                  <a:gd name="T22" fmla="*/ 12 w 41"/>
                  <a:gd name="T23" fmla="*/ 40 h 41"/>
                  <a:gd name="T24" fmla="*/ 21 w 41"/>
                  <a:gd name="T25" fmla="*/ 41 h 41"/>
                  <a:gd name="T26" fmla="*/ 28 w 41"/>
                  <a:gd name="T27" fmla="*/ 40 h 41"/>
                  <a:gd name="T28" fmla="*/ 35 w 41"/>
                  <a:gd name="T29" fmla="*/ 35 h 41"/>
                  <a:gd name="T30" fmla="*/ 40 w 41"/>
                  <a:gd name="T31" fmla="*/ 28 h 41"/>
                  <a:gd name="T32" fmla="*/ 41 w 41"/>
                  <a:gd name="T33" fmla="*/ 21 h 41"/>
                  <a:gd name="T34" fmla="*/ 38 w 41"/>
                  <a:gd name="T35" fmla="*/ 21 h 41"/>
                  <a:gd name="T36" fmla="*/ 36 w 41"/>
                  <a:gd name="T37" fmla="*/ 28 h 41"/>
                  <a:gd name="T38" fmla="*/ 33 w 41"/>
                  <a:gd name="T39" fmla="*/ 33 h 41"/>
                  <a:gd name="T40" fmla="*/ 28 w 41"/>
                  <a:gd name="T41" fmla="*/ 36 h 41"/>
                  <a:gd name="T42" fmla="*/ 21 w 41"/>
                  <a:gd name="T43" fmla="*/ 38 h 41"/>
                  <a:gd name="T44" fmla="*/ 14 w 41"/>
                  <a:gd name="T45" fmla="*/ 36 h 41"/>
                  <a:gd name="T46" fmla="*/ 9 w 41"/>
                  <a:gd name="T47" fmla="*/ 33 h 41"/>
                  <a:gd name="T48" fmla="*/ 5 w 41"/>
                  <a:gd name="T49" fmla="*/ 28 h 41"/>
                  <a:gd name="T50" fmla="*/ 3 w 41"/>
                  <a:gd name="T51" fmla="*/ 21 h 41"/>
                  <a:gd name="T52" fmla="*/ 5 w 41"/>
                  <a:gd name="T53" fmla="*/ 14 h 41"/>
                  <a:gd name="T54" fmla="*/ 9 w 41"/>
                  <a:gd name="T55" fmla="*/ 9 h 41"/>
                  <a:gd name="T56" fmla="*/ 14 w 41"/>
                  <a:gd name="T57" fmla="*/ 5 h 41"/>
                  <a:gd name="T58" fmla="*/ 21 w 41"/>
                  <a:gd name="T59" fmla="*/ 3 h 41"/>
                  <a:gd name="T60" fmla="*/ 28 w 41"/>
                  <a:gd name="T61" fmla="*/ 5 h 41"/>
                  <a:gd name="T62" fmla="*/ 33 w 41"/>
                  <a:gd name="T63" fmla="*/ 9 h 41"/>
                  <a:gd name="T64" fmla="*/ 36 w 41"/>
                  <a:gd name="T65" fmla="*/ 14 h 41"/>
                  <a:gd name="T66" fmla="*/ 38 w 41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1"/>
                  <a:gd name="T104" fmla="*/ 41 w 41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1">
                    <a:moveTo>
                      <a:pt x="41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5" name="Freeform 669"/>
              <p:cNvSpPr>
                <a:spLocks noEditPoints="1"/>
              </p:cNvSpPr>
              <p:nvPr/>
            </p:nvSpPr>
            <p:spPr bwMode="auto">
              <a:xfrm>
                <a:off x="4782" y="3187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1 h 38"/>
                  <a:gd name="T8" fmla="*/ 19 w 38"/>
                  <a:gd name="T9" fmla="*/ 0 h 38"/>
                  <a:gd name="T10" fmla="*/ 12 w 38"/>
                  <a:gd name="T11" fmla="*/ 1 h 38"/>
                  <a:gd name="T12" fmla="*/ 5 w 38"/>
                  <a:gd name="T13" fmla="*/ 5 h 38"/>
                  <a:gd name="T14" fmla="*/ 1 w 38"/>
                  <a:gd name="T15" fmla="*/ 12 h 38"/>
                  <a:gd name="T16" fmla="*/ 0 w 38"/>
                  <a:gd name="T17" fmla="*/ 19 h 38"/>
                  <a:gd name="T18" fmla="*/ 1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4 w 38"/>
                  <a:gd name="T41" fmla="*/ 33 h 38"/>
                  <a:gd name="T42" fmla="*/ 19 w 38"/>
                  <a:gd name="T43" fmla="*/ 34 h 38"/>
                  <a:gd name="T44" fmla="*/ 12 w 38"/>
                  <a:gd name="T45" fmla="*/ 33 h 38"/>
                  <a:gd name="T46" fmla="*/ 8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2 h 38"/>
                  <a:gd name="T54" fmla="*/ 8 w 38"/>
                  <a:gd name="T55" fmla="*/ 8 h 38"/>
                  <a:gd name="T56" fmla="*/ 12 w 38"/>
                  <a:gd name="T57" fmla="*/ 5 h 38"/>
                  <a:gd name="T58" fmla="*/ 19 w 38"/>
                  <a:gd name="T59" fmla="*/ 3 h 38"/>
                  <a:gd name="T60" fmla="*/ 24 w 38"/>
                  <a:gd name="T61" fmla="*/ 5 h 38"/>
                  <a:gd name="T62" fmla="*/ 29 w 38"/>
                  <a:gd name="T63" fmla="*/ 8 h 38"/>
                  <a:gd name="T64" fmla="*/ 33 w 38"/>
                  <a:gd name="T65" fmla="*/ 12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6" name="Freeform 670"/>
              <p:cNvSpPr>
                <a:spLocks noEditPoints="1"/>
              </p:cNvSpPr>
              <p:nvPr/>
            </p:nvSpPr>
            <p:spPr bwMode="auto">
              <a:xfrm>
                <a:off x="4783" y="3188"/>
                <a:ext cx="35" cy="35"/>
              </a:xfrm>
              <a:custGeom>
                <a:avLst/>
                <a:gdLst>
                  <a:gd name="T0" fmla="*/ 35 w 35"/>
                  <a:gd name="T1" fmla="*/ 18 h 35"/>
                  <a:gd name="T2" fmla="*/ 33 w 35"/>
                  <a:gd name="T3" fmla="*/ 11 h 35"/>
                  <a:gd name="T4" fmla="*/ 30 w 35"/>
                  <a:gd name="T5" fmla="*/ 6 h 35"/>
                  <a:gd name="T6" fmla="*/ 25 w 35"/>
                  <a:gd name="T7" fmla="*/ 2 h 35"/>
                  <a:gd name="T8" fmla="*/ 18 w 35"/>
                  <a:gd name="T9" fmla="*/ 0 h 35"/>
                  <a:gd name="T10" fmla="*/ 11 w 35"/>
                  <a:gd name="T11" fmla="*/ 2 h 35"/>
                  <a:gd name="T12" fmla="*/ 6 w 35"/>
                  <a:gd name="T13" fmla="*/ 6 h 35"/>
                  <a:gd name="T14" fmla="*/ 2 w 35"/>
                  <a:gd name="T15" fmla="*/ 11 h 35"/>
                  <a:gd name="T16" fmla="*/ 0 w 35"/>
                  <a:gd name="T17" fmla="*/ 18 h 35"/>
                  <a:gd name="T18" fmla="*/ 2 w 35"/>
                  <a:gd name="T19" fmla="*/ 25 h 35"/>
                  <a:gd name="T20" fmla="*/ 6 w 35"/>
                  <a:gd name="T21" fmla="*/ 30 h 35"/>
                  <a:gd name="T22" fmla="*/ 11 w 35"/>
                  <a:gd name="T23" fmla="*/ 33 h 35"/>
                  <a:gd name="T24" fmla="*/ 18 w 35"/>
                  <a:gd name="T25" fmla="*/ 35 h 35"/>
                  <a:gd name="T26" fmla="*/ 25 w 35"/>
                  <a:gd name="T27" fmla="*/ 33 h 35"/>
                  <a:gd name="T28" fmla="*/ 30 w 35"/>
                  <a:gd name="T29" fmla="*/ 30 h 35"/>
                  <a:gd name="T30" fmla="*/ 33 w 35"/>
                  <a:gd name="T31" fmla="*/ 25 h 35"/>
                  <a:gd name="T32" fmla="*/ 35 w 35"/>
                  <a:gd name="T33" fmla="*/ 18 h 35"/>
                  <a:gd name="T34" fmla="*/ 32 w 35"/>
                  <a:gd name="T35" fmla="*/ 18 h 35"/>
                  <a:gd name="T36" fmla="*/ 30 w 35"/>
                  <a:gd name="T37" fmla="*/ 23 h 35"/>
                  <a:gd name="T38" fmla="*/ 26 w 35"/>
                  <a:gd name="T39" fmla="*/ 26 h 35"/>
                  <a:gd name="T40" fmla="*/ 23 w 35"/>
                  <a:gd name="T41" fmla="*/ 30 h 35"/>
                  <a:gd name="T42" fmla="*/ 18 w 35"/>
                  <a:gd name="T43" fmla="*/ 32 h 35"/>
                  <a:gd name="T44" fmla="*/ 13 w 35"/>
                  <a:gd name="T45" fmla="*/ 30 h 35"/>
                  <a:gd name="T46" fmla="*/ 7 w 35"/>
                  <a:gd name="T47" fmla="*/ 26 h 35"/>
                  <a:gd name="T48" fmla="*/ 6 w 35"/>
                  <a:gd name="T49" fmla="*/ 23 h 35"/>
                  <a:gd name="T50" fmla="*/ 4 w 35"/>
                  <a:gd name="T51" fmla="*/ 18 h 35"/>
                  <a:gd name="T52" fmla="*/ 6 w 35"/>
                  <a:gd name="T53" fmla="*/ 13 h 35"/>
                  <a:gd name="T54" fmla="*/ 7 w 35"/>
                  <a:gd name="T55" fmla="*/ 7 h 35"/>
                  <a:gd name="T56" fmla="*/ 13 w 35"/>
                  <a:gd name="T57" fmla="*/ 6 h 35"/>
                  <a:gd name="T58" fmla="*/ 18 w 35"/>
                  <a:gd name="T59" fmla="*/ 4 h 35"/>
                  <a:gd name="T60" fmla="*/ 23 w 35"/>
                  <a:gd name="T61" fmla="*/ 6 h 35"/>
                  <a:gd name="T62" fmla="*/ 26 w 35"/>
                  <a:gd name="T63" fmla="*/ 7 h 35"/>
                  <a:gd name="T64" fmla="*/ 30 w 35"/>
                  <a:gd name="T65" fmla="*/ 13 h 35"/>
                  <a:gd name="T66" fmla="*/ 32 w 35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5"/>
                  <a:gd name="T104" fmla="*/ 35 w 35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5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6"/>
                    </a:ln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6" y="30"/>
                    </a:lnTo>
                    <a:lnTo>
                      <a:pt x="11" y="33"/>
                    </a:lnTo>
                    <a:lnTo>
                      <a:pt x="18" y="35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close/>
                    <a:moveTo>
                      <a:pt x="32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8" y="32"/>
                    </a:lnTo>
                    <a:lnTo>
                      <a:pt x="13" y="30"/>
                    </a:lnTo>
                    <a:lnTo>
                      <a:pt x="7" y="26"/>
                    </a:lnTo>
                    <a:lnTo>
                      <a:pt x="6" y="23"/>
                    </a:lnTo>
                    <a:lnTo>
                      <a:pt x="4" y="18"/>
                    </a:lnTo>
                    <a:lnTo>
                      <a:pt x="6" y="13"/>
                    </a:lnTo>
                    <a:lnTo>
                      <a:pt x="7" y="7"/>
                    </a:lnTo>
                    <a:lnTo>
                      <a:pt x="13" y="6"/>
                    </a:lnTo>
                    <a:lnTo>
                      <a:pt x="18" y="4"/>
                    </a:lnTo>
                    <a:lnTo>
                      <a:pt x="23" y="6"/>
                    </a:lnTo>
                    <a:lnTo>
                      <a:pt x="26" y="7"/>
                    </a:lnTo>
                    <a:lnTo>
                      <a:pt x="30" y="13"/>
                    </a:lnTo>
                    <a:lnTo>
                      <a:pt x="32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7" name="Freeform 671"/>
              <p:cNvSpPr>
                <a:spLocks noEditPoints="1"/>
              </p:cNvSpPr>
              <p:nvPr/>
            </p:nvSpPr>
            <p:spPr bwMode="auto">
              <a:xfrm>
                <a:off x="4785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5 w 31"/>
                  <a:gd name="T13" fmla="*/ 5 h 31"/>
                  <a:gd name="T14" fmla="*/ 2 w 31"/>
                  <a:gd name="T15" fmla="*/ 9 h 31"/>
                  <a:gd name="T16" fmla="*/ 0 w 31"/>
                  <a:gd name="T17" fmla="*/ 16 h 31"/>
                  <a:gd name="T18" fmla="*/ 2 w 31"/>
                  <a:gd name="T19" fmla="*/ 21 h 31"/>
                  <a:gd name="T20" fmla="*/ 5 w 31"/>
                  <a:gd name="T21" fmla="*/ 26 h 31"/>
                  <a:gd name="T22" fmla="*/ 9 w 31"/>
                  <a:gd name="T23" fmla="*/ 30 h 31"/>
                  <a:gd name="T24" fmla="*/ 16 w 31"/>
                  <a:gd name="T25" fmla="*/ 31 h 31"/>
                  <a:gd name="T26" fmla="*/ 21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6 h 31"/>
                  <a:gd name="T52" fmla="*/ 4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8" name="Freeform 672"/>
              <p:cNvSpPr>
                <a:spLocks noEditPoints="1"/>
              </p:cNvSpPr>
              <p:nvPr/>
            </p:nvSpPr>
            <p:spPr bwMode="auto">
              <a:xfrm>
                <a:off x="4787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2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3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3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2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2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3 w 28"/>
                  <a:gd name="T49" fmla="*/ 17 h 28"/>
                  <a:gd name="T50" fmla="*/ 3 w 28"/>
                  <a:gd name="T51" fmla="*/ 14 h 28"/>
                  <a:gd name="T52" fmla="*/ 3 w 28"/>
                  <a:gd name="T53" fmla="*/ 10 h 28"/>
                  <a:gd name="T54" fmla="*/ 7 w 28"/>
                  <a:gd name="T55" fmla="*/ 7 h 28"/>
                  <a:gd name="T56" fmla="*/ 10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2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3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3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9" name="Freeform 673"/>
              <p:cNvSpPr>
                <a:spLocks noEditPoints="1"/>
              </p:cNvSpPr>
              <p:nvPr/>
            </p:nvSpPr>
            <p:spPr bwMode="auto">
              <a:xfrm>
                <a:off x="4789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0 w 24"/>
                  <a:gd name="T15" fmla="*/ 7 h 24"/>
                  <a:gd name="T16" fmla="*/ 0 w 24"/>
                  <a:gd name="T17" fmla="*/ 12 h 24"/>
                  <a:gd name="T18" fmla="*/ 0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19 w 24"/>
                  <a:gd name="T37" fmla="*/ 15 h 24"/>
                  <a:gd name="T38" fmla="*/ 17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5 w 24"/>
                  <a:gd name="T47" fmla="*/ 17 h 24"/>
                  <a:gd name="T48" fmla="*/ 3 w 24"/>
                  <a:gd name="T49" fmla="*/ 15 h 24"/>
                  <a:gd name="T50" fmla="*/ 3 w 24"/>
                  <a:gd name="T51" fmla="*/ 12 h 24"/>
                  <a:gd name="T52" fmla="*/ 3 w 24"/>
                  <a:gd name="T53" fmla="*/ 8 h 24"/>
                  <a:gd name="T54" fmla="*/ 5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7 w 24"/>
                  <a:gd name="T63" fmla="*/ 5 h 24"/>
                  <a:gd name="T64" fmla="*/ 19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9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0" name="Freeform 674"/>
              <p:cNvSpPr>
                <a:spLocks noEditPoints="1"/>
              </p:cNvSpPr>
              <p:nvPr/>
            </p:nvSpPr>
            <p:spPr bwMode="auto">
              <a:xfrm>
                <a:off x="4790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4 h 21"/>
                  <a:gd name="T14" fmla="*/ 0 w 21"/>
                  <a:gd name="T15" fmla="*/ 7 h 21"/>
                  <a:gd name="T16" fmla="*/ 0 w 21"/>
                  <a:gd name="T17" fmla="*/ 11 h 21"/>
                  <a:gd name="T18" fmla="*/ 0 w 21"/>
                  <a:gd name="T19" fmla="*/ 14 h 21"/>
                  <a:gd name="T20" fmla="*/ 4 w 21"/>
                  <a:gd name="T21" fmla="*/ 18 h 21"/>
                  <a:gd name="T22" fmla="*/ 7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19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6 w 21"/>
                  <a:gd name="T37" fmla="*/ 12 h 21"/>
                  <a:gd name="T38" fmla="*/ 16 w 21"/>
                  <a:gd name="T39" fmla="*/ 16 h 21"/>
                  <a:gd name="T40" fmla="*/ 12 w 21"/>
                  <a:gd name="T41" fmla="*/ 18 h 21"/>
                  <a:gd name="T42" fmla="*/ 11 w 21"/>
                  <a:gd name="T43" fmla="*/ 18 h 21"/>
                  <a:gd name="T44" fmla="*/ 7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7 w 21"/>
                  <a:gd name="T57" fmla="*/ 4 h 21"/>
                  <a:gd name="T58" fmla="*/ 11 w 21"/>
                  <a:gd name="T59" fmla="*/ 4 h 21"/>
                  <a:gd name="T60" fmla="*/ 12 w 21"/>
                  <a:gd name="T61" fmla="*/ 4 h 21"/>
                  <a:gd name="T62" fmla="*/ 16 w 21"/>
                  <a:gd name="T63" fmla="*/ 6 h 21"/>
                  <a:gd name="T64" fmla="*/ 16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8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6" y="12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1" name="Freeform 675"/>
              <p:cNvSpPr>
                <a:spLocks noEditPoints="1"/>
              </p:cNvSpPr>
              <p:nvPr/>
            </p:nvSpPr>
            <p:spPr bwMode="auto">
              <a:xfrm>
                <a:off x="4792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6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4 w 17"/>
                  <a:gd name="T29" fmla="*/ 14 h 17"/>
                  <a:gd name="T30" fmla="*/ 16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2" name="Freeform 676"/>
              <p:cNvSpPr>
                <a:spLocks noEditPoints="1"/>
              </p:cNvSpPr>
              <p:nvPr/>
            </p:nvSpPr>
            <p:spPr bwMode="auto">
              <a:xfrm>
                <a:off x="4794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3 h 14"/>
                  <a:gd name="T4" fmla="*/ 12 w 14"/>
                  <a:gd name="T5" fmla="*/ 2 h 14"/>
                  <a:gd name="T6" fmla="*/ 8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8 w 14"/>
                  <a:gd name="T27" fmla="*/ 14 h 14"/>
                  <a:gd name="T28" fmla="*/ 12 w 14"/>
                  <a:gd name="T29" fmla="*/ 12 h 14"/>
                  <a:gd name="T30" fmla="*/ 12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8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8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3" name="Freeform 677"/>
              <p:cNvSpPr>
                <a:spLocks/>
              </p:cNvSpPr>
              <p:nvPr/>
            </p:nvSpPr>
            <p:spPr bwMode="auto">
              <a:xfrm>
                <a:off x="4796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4" name="Freeform 678"/>
              <p:cNvSpPr>
                <a:spLocks/>
              </p:cNvSpPr>
              <p:nvPr/>
            </p:nvSpPr>
            <p:spPr bwMode="auto">
              <a:xfrm>
                <a:off x="4797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5" name="Freeform 679"/>
              <p:cNvSpPr>
                <a:spLocks/>
              </p:cNvSpPr>
              <p:nvPr/>
            </p:nvSpPr>
            <p:spPr bwMode="auto">
              <a:xfrm>
                <a:off x="4799" y="320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3 h 3"/>
                  <a:gd name="T12" fmla="*/ 2 w 3"/>
                  <a:gd name="T13" fmla="*/ 3 h 3"/>
                  <a:gd name="T14" fmla="*/ 3 w 3"/>
                  <a:gd name="T15" fmla="*/ 3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6" name="Freeform 680"/>
              <p:cNvSpPr>
                <a:spLocks/>
              </p:cNvSpPr>
              <p:nvPr/>
            </p:nvSpPr>
            <p:spPr bwMode="auto">
              <a:xfrm>
                <a:off x="4780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0 w 41"/>
                  <a:gd name="T9" fmla="*/ 59 h 93"/>
                  <a:gd name="T10" fmla="*/ 41 w 41"/>
                  <a:gd name="T11" fmla="*/ 47 h 93"/>
                  <a:gd name="T12" fmla="*/ 40 w 41"/>
                  <a:gd name="T13" fmla="*/ 36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0" y="59"/>
                    </a:lnTo>
                    <a:lnTo>
                      <a:pt x="41" y="47"/>
                    </a:lnTo>
                    <a:lnTo>
                      <a:pt x="40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7" name="Freeform 681"/>
              <p:cNvSpPr>
                <a:spLocks noEditPoints="1"/>
              </p:cNvSpPr>
              <p:nvPr/>
            </p:nvSpPr>
            <p:spPr bwMode="auto">
              <a:xfrm>
                <a:off x="4821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2 h 93"/>
                  <a:gd name="T6" fmla="*/ 44 w 47"/>
                  <a:gd name="T7" fmla="*/ 90 h 93"/>
                  <a:gd name="T8" fmla="*/ 40 w 47"/>
                  <a:gd name="T9" fmla="*/ 92 h 93"/>
                  <a:gd name="T10" fmla="*/ 37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2 h 93"/>
                  <a:gd name="T20" fmla="*/ 2 w 47"/>
                  <a:gd name="T21" fmla="*/ 90 h 93"/>
                  <a:gd name="T22" fmla="*/ 6 w 47"/>
                  <a:gd name="T23" fmla="*/ 92 h 93"/>
                  <a:gd name="T24" fmla="*/ 9 w 47"/>
                  <a:gd name="T25" fmla="*/ 93 h 93"/>
                  <a:gd name="T26" fmla="*/ 2 w 47"/>
                  <a:gd name="T27" fmla="*/ 4 h 93"/>
                  <a:gd name="T28" fmla="*/ 0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6 w 47"/>
                  <a:gd name="T35" fmla="*/ 2 h 93"/>
                  <a:gd name="T36" fmla="*/ 2 w 47"/>
                  <a:gd name="T37" fmla="*/ 4 h 93"/>
                  <a:gd name="T38" fmla="*/ 37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4 h 93"/>
                  <a:gd name="T46" fmla="*/ 40 w 47"/>
                  <a:gd name="T47" fmla="*/ 2 h 93"/>
                  <a:gd name="T48" fmla="*/ 37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0" y="92"/>
                    </a:lnTo>
                    <a:lnTo>
                      <a:pt x="37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2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9" y="93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4"/>
                    </a:lnTo>
                    <a:close/>
                    <a:moveTo>
                      <a:pt x="37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0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8" name="Freeform 682"/>
              <p:cNvSpPr>
                <a:spLocks noEditPoints="1"/>
              </p:cNvSpPr>
              <p:nvPr/>
            </p:nvSpPr>
            <p:spPr bwMode="auto">
              <a:xfrm>
                <a:off x="4821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5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11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11 w 45"/>
                  <a:gd name="T41" fmla="*/ 92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88 h 93"/>
                  <a:gd name="T58" fmla="*/ 37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11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11" y="92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37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9" name="Freeform 683"/>
              <p:cNvSpPr>
                <a:spLocks noEditPoints="1"/>
              </p:cNvSpPr>
              <p:nvPr/>
            </p:nvSpPr>
            <p:spPr bwMode="auto">
              <a:xfrm>
                <a:off x="4823" y="3159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38 w 43"/>
                  <a:gd name="T3" fmla="*/ 2 h 93"/>
                  <a:gd name="T4" fmla="*/ 35 w 43"/>
                  <a:gd name="T5" fmla="*/ 0 h 93"/>
                  <a:gd name="T6" fmla="*/ 7 w 43"/>
                  <a:gd name="T7" fmla="*/ 0 h 93"/>
                  <a:gd name="T8" fmla="*/ 4 w 43"/>
                  <a:gd name="T9" fmla="*/ 2 h 93"/>
                  <a:gd name="T10" fmla="*/ 0 w 43"/>
                  <a:gd name="T11" fmla="*/ 4 h 93"/>
                  <a:gd name="T12" fmla="*/ 0 w 43"/>
                  <a:gd name="T13" fmla="*/ 4 h 93"/>
                  <a:gd name="T14" fmla="*/ 2 w 43"/>
                  <a:gd name="T15" fmla="*/ 5 h 93"/>
                  <a:gd name="T16" fmla="*/ 11 w 43"/>
                  <a:gd name="T17" fmla="*/ 2 h 93"/>
                  <a:gd name="T18" fmla="*/ 21 w 43"/>
                  <a:gd name="T19" fmla="*/ 2 h 93"/>
                  <a:gd name="T20" fmla="*/ 31 w 43"/>
                  <a:gd name="T21" fmla="*/ 2 h 93"/>
                  <a:gd name="T22" fmla="*/ 42 w 43"/>
                  <a:gd name="T23" fmla="*/ 5 h 93"/>
                  <a:gd name="T24" fmla="*/ 42 w 43"/>
                  <a:gd name="T25" fmla="*/ 4 h 93"/>
                  <a:gd name="T26" fmla="*/ 43 w 43"/>
                  <a:gd name="T27" fmla="*/ 4 h 93"/>
                  <a:gd name="T28" fmla="*/ 0 w 43"/>
                  <a:gd name="T29" fmla="*/ 90 h 93"/>
                  <a:gd name="T30" fmla="*/ 4 w 43"/>
                  <a:gd name="T31" fmla="*/ 92 h 93"/>
                  <a:gd name="T32" fmla="*/ 7 w 43"/>
                  <a:gd name="T33" fmla="*/ 93 h 93"/>
                  <a:gd name="T34" fmla="*/ 35 w 43"/>
                  <a:gd name="T35" fmla="*/ 93 h 93"/>
                  <a:gd name="T36" fmla="*/ 38 w 43"/>
                  <a:gd name="T37" fmla="*/ 92 h 93"/>
                  <a:gd name="T38" fmla="*/ 42 w 43"/>
                  <a:gd name="T39" fmla="*/ 90 h 93"/>
                  <a:gd name="T40" fmla="*/ 42 w 43"/>
                  <a:gd name="T41" fmla="*/ 88 h 93"/>
                  <a:gd name="T42" fmla="*/ 40 w 43"/>
                  <a:gd name="T43" fmla="*/ 88 h 93"/>
                  <a:gd name="T44" fmla="*/ 31 w 43"/>
                  <a:gd name="T45" fmla="*/ 90 h 93"/>
                  <a:gd name="T46" fmla="*/ 21 w 43"/>
                  <a:gd name="T47" fmla="*/ 92 h 93"/>
                  <a:gd name="T48" fmla="*/ 11 w 43"/>
                  <a:gd name="T49" fmla="*/ 90 h 93"/>
                  <a:gd name="T50" fmla="*/ 2 w 43"/>
                  <a:gd name="T51" fmla="*/ 88 h 93"/>
                  <a:gd name="T52" fmla="*/ 0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1" y="90"/>
                    </a:lnTo>
                    <a:lnTo>
                      <a:pt x="2" y="88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0" name="Freeform 684"/>
              <p:cNvSpPr>
                <a:spLocks noEditPoints="1"/>
              </p:cNvSpPr>
              <p:nvPr/>
            </p:nvSpPr>
            <p:spPr bwMode="auto">
              <a:xfrm>
                <a:off x="4823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9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4 h 93"/>
                  <a:gd name="T28" fmla="*/ 0 w 42"/>
                  <a:gd name="T29" fmla="*/ 88 h 93"/>
                  <a:gd name="T30" fmla="*/ 9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5 w 42"/>
                  <a:gd name="T37" fmla="*/ 92 h 93"/>
                  <a:gd name="T38" fmla="*/ 42 w 42"/>
                  <a:gd name="T39" fmla="*/ 88 h 93"/>
                  <a:gd name="T40" fmla="*/ 40 w 42"/>
                  <a:gd name="T41" fmla="*/ 88 h 93"/>
                  <a:gd name="T42" fmla="*/ 40 w 42"/>
                  <a:gd name="T43" fmla="*/ 86 h 93"/>
                  <a:gd name="T44" fmla="*/ 31 w 42"/>
                  <a:gd name="T45" fmla="*/ 88 h 93"/>
                  <a:gd name="T46" fmla="*/ 21 w 42"/>
                  <a:gd name="T47" fmla="*/ 90 h 93"/>
                  <a:gd name="T48" fmla="*/ 12 w 42"/>
                  <a:gd name="T49" fmla="*/ 88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4"/>
                    </a:lnTo>
                    <a:close/>
                    <a:moveTo>
                      <a:pt x="0" y="88"/>
                    </a:moveTo>
                    <a:lnTo>
                      <a:pt x="9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5" y="92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1" name="Freeform 685"/>
              <p:cNvSpPr>
                <a:spLocks noEditPoints="1"/>
              </p:cNvSpPr>
              <p:nvPr/>
            </p:nvSpPr>
            <p:spPr bwMode="auto">
              <a:xfrm>
                <a:off x="4825" y="3161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29 w 40"/>
                  <a:gd name="T3" fmla="*/ 0 h 90"/>
                  <a:gd name="T4" fmla="*/ 19 w 40"/>
                  <a:gd name="T5" fmla="*/ 0 h 90"/>
                  <a:gd name="T6" fmla="*/ 9 w 40"/>
                  <a:gd name="T7" fmla="*/ 0 h 90"/>
                  <a:gd name="T8" fmla="*/ 0 w 40"/>
                  <a:gd name="T9" fmla="*/ 3 h 90"/>
                  <a:gd name="T10" fmla="*/ 0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19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38 w 40"/>
                  <a:gd name="T23" fmla="*/ 5 h 90"/>
                  <a:gd name="T24" fmla="*/ 40 w 40"/>
                  <a:gd name="T25" fmla="*/ 3 h 90"/>
                  <a:gd name="T26" fmla="*/ 0 w 40"/>
                  <a:gd name="T27" fmla="*/ 86 h 90"/>
                  <a:gd name="T28" fmla="*/ 9 w 40"/>
                  <a:gd name="T29" fmla="*/ 88 h 90"/>
                  <a:gd name="T30" fmla="*/ 19 w 40"/>
                  <a:gd name="T31" fmla="*/ 90 h 90"/>
                  <a:gd name="T32" fmla="*/ 29 w 40"/>
                  <a:gd name="T33" fmla="*/ 88 h 90"/>
                  <a:gd name="T34" fmla="*/ 38 w 40"/>
                  <a:gd name="T35" fmla="*/ 86 h 90"/>
                  <a:gd name="T36" fmla="*/ 38 w 40"/>
                  <a:gd name="T37" fmla="*/ 84 h 90"/>
                  <a:gd name="T38" fmla="*/ 36 w 40"/>
                  <a:gd name="T39" fmla="*/ 83 h 90"/>
                  <a:gd name="T40" fmla="*/ 28 w 40"/>
                  <a:gd name="T41" fmla="*/ 84 h 90"/>
                  <a:gd name="T42" fmla="*/ 19 w 40"/>
                  <a:gd name="T43" fmla="*/ 86 h 90"/>
                  <a:gd name="T44" fmla="*/ 10 w 40"/>
                  <a:gd name="T45" fmla="*/ 84 h 90"/>
                  <a:gd name="T46" fmla="*/ 2 w 40"/>
                  <a:gd name="T47" fmla="*/ 83 h 90"/>
                  <a:gd name="T48" fmla="*/ 0 w 40"/>
                  <a:gd name="T49" fmla="*/ 84 h 90"/>
                  <a:gd name="T50" fmla="*/ 0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8" y="5"/>
                    </a:lnTo>
                    <a:lnTo>
                      <a:pt x="40" y="3"/>
                    </a:lnTo>
                    <a:close/>
                    <a:moveTo>
                      <a:pt x="0" y="86"/>
                    </a:moveTo>
                    <a:lnTo>
                      <a:pt x="9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3"/>
                    </a:lnTo>
                    <a:lnTo>
                      <a:pt x="28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2" name="Freeform 686"/>
              <p:cNvSpPr>
                <a:spLocks noEditPoints="1"/>
              </p:cNvSpPr>
              <p:nvPr/>
            </p:nvSpPr>
            <p:spPr bwMode="auto">
              <a:xfrm>
                <a:off x="4825" y="3163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9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2 w 38"/>
                  <a:gd name="T11" fmla="*/ 5 h 86"/>
                  <a:gd name="T12" fmla="*/ 2 w 38"/>
                  <a:gd name="T13" fmla="*/ 6 h 86"/>
                  <a:gd name="T14" fmla="*/ 10 w 38"/>
                  <a:gd name="T15" fmla="*/ 3 h 86"/>
                  <a:gd name="T16" fmla="*/ 19 w 38"/>
                  <a:gd name="T17" fmla="*/ 3 h 86"/>
                  <a:gd name="T18" fmla="*/ 28 w 38"/>
                  <a:gd name="T19" fmla="*/ 3 h 86"/>
                  <a:gd name="T20" fmla="*/ 36 w 38"/>
                  <a:gd name="T21" fmla="*/ 6 h 86"/>
                  <a:gd name="T22" fmla="*/ 38 w 38"/>
                  <a:gd name="T23" fmla="*/ 5 h 86"/>
                  <a:gd name="T24" fmla="*/ 38 w 38"/>
                  <a:gd name="T25" fmla="*/ 3 h 86"/>
                  <a:gd name="T26" fmla="*/ 0 w 38"/>
                  <a:gd name="T27" fmla="*/ 82 h 86"/>
                  <a:gd name="T28" fmla="*/ 10 w 38"/>
                  <a:gd name="T29" fmla="*/ 84 h 86"/>
                  <a:gd name="T30" fmla="*/ 19 w 38"/>
                  <a:gd name="T31" fmla="*/ 86 h 86"/>
                  <a:gd name="T32" fmla="*/ 29 w 38"/>
                  <a:gd name="T33" fmla="*/ 84 h 86"/>
                  <a:gd name="T34" fmla="*/ 38 w 38"/>
                  <a:gd name="T35" fmla="*/ 82 h 86"/>
                  <a:gd name="T36" fmla="*/ 36 w 38"/>
                  <a:gd name="T37" fmla="*/ 81 h 86"/>
                  <a:gd name="T38" fmla="*/ 36 w 38"/>
                  <a:gd name="T39" fmla="*/ 79 h 86"/>
                  <a:gd name="T40" fmla="*/ 28 w 38"/>
                  <a:gd name="T41" fmla="*/ 81 h 86"/>
                  <a:gd name="T42" fmla="*/ 19 w 38"/>
                  <a:gd name="T43" fmla="*/ 82 h 86"/>
                  <a:gd name="T44" fmla="*/ 10 w 38"/>
                  <a:gd name="T45" fmla="*/ 81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6" y="6"/>
                    </a:lnTo>
                    <a:lnTo>
                      <a:pt x="38" y="5"/>
                    </a:lnTo>
                    <a:lnTo>
                      <a:pt x="38" y="3"/>
                    </a:lnTo>
                    <a:close/>
                    <a:moveTo>
                      <a:pt x="0" y="82"/>
                    </a:moveTo>
                    <a:lnTo>
                      <a:pt x="10" y="84"/>
                    </a:lnTo>
                    <a:lnTo>
                      <a:pt x="19" y="86"/>
                    </a:lnTo>
                    <a:lnTo>
                      <a:pt x="29" y="84"/>
                    </a:lnTo>
                    <a:lnTo>
                      <a:pt x="38" y="82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8" y="81"/>
                    </a:lnTo>
                    <a:lnTo>
                      <a:pt x="19" y="82"/>
                    </a:lnTo>
                    <a:lnTo>
                      <a:pt x="10" y="81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3" name="Freeform 687"/>
              <p:cNvSpPr>
                <a:spLocks noEditPoints="1"/>
              </p:cNvSpPr>
              <p:nvPr/>
            </p:nvSpPr>
            <p:spPr bwMode="auto">
              <a:xfrm>
                <a:off x="4827" y="3164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7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0 w 36"/>
                  <a:gd name="T11" fmla="*/ 5 h 83"/>
                  <a:gd name="T12" fmla="*/ 1 w 36"/>
                  <a:gd name="T13" fmla="*/ 7 h 83"/>
                  <a:gd name="T14" fmla="*/ 8 w 36"/>
                  <a:gd name="T15" fmla="*/ 4 h 83"/>
                  <a:gd name="T16" fmla="*/ 17 w 36"/>
                  <a:gd name="T17" fmla="*/ 4 h 83"/>
                  <a:gd name="T18" fmla="*/ 26 w 36"/>
                  <a:gd name="T19" fmla="*/ 4 h 83"/>
                  <a:gd name="T20" fmla="*/ 34 w 36"/>
                  <a:gd name="T21" fmla="*/ 7 h 83"/>
                  <a:gd name="T22" fmla="*/ 34 w 36"/>
                  <a:gd name="T23" fmla="*/ 5 h 83"/>
                  <a:gd name="T24" fmla="*/ 36 w 36"/>
                  <a:gd name="T25" fmla="*/ 4 h 83"/>
                  <a:gd name="T26" fmla="*/ 0 w 36"/>
                  <a:gd name="T27" fmla="*/ 80 h 83"/>
                  <a:gd name="T28" fmla="*/ 8 w 36"/>
                  <a:gd name="T29" fmla="*/ 81 h 83"/>
                  <a:gd name="T30" fmla="*/ 17 w 36"/>
                  <a:gd name="T31" fmla="*/ 83 h 83"/>
                  <a:gd name="T32" fmla="*/ 26 w 36"/>
                  <a:gd name="T33" fmla="*/ 81 h 83"/>
                  <a:gd name="T34" fmla="*/ 34 w 36"/>
                  <a:gd name="T35" fmla="*/ 80 h 83"/>
                  <a:gd name="T36" fmla="*/ 34 w 36"/>
                  <a:gd name="T37" fmla="*/ 78 h 83"/>
                  <a:gd name="T38" fmla="*/ 32 w 36"/>
                  <a:gd name="T39" fmla="*/ 76 h 83"/>
                  <a:gd name="T40" fmla="*/ 26 w 36"/>
                  <a:gd name="T41" fmla="*/ 80 h 83"/>
                  <a:gd name="T42" fmla="*/ 17 w 36"/>
                  <a:gd name="T43" fmla="*/ 80 h 83"/>
                  <a:gd name="T44" fmla="*/ 8 w 36"/>
                  <a:gd name="T45" fmla="*/ 80 h 83"/>
                  <a:gd name="T46" fmla="*/ 1 w 36"/>
                  <a:gd name="T47" fmla="*/ 76 h 83"/>
                  <a:gd name="T48" fmla="*/ 0 w 36"/>
                  <a:gd name="T49" fmla="*/ 78 h 83"/>
                  <a:gd name="T50" fmla="*/ 0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7"/>
                    </a:lnTo>
                    <a:lnTo>
                      <a:pt x="34" y="5"/>
                    </a:lnTo>
                    <a:lnTo>
                      <a:pt x="36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6" y="81"/>
                    </a:lnTo>
                    <a:lnTo>
                      <a:pt x="34" y="80"/>
                    </a:lnTo>
                    <a:lnTo>
                      <a:pt x="34" y="78"/>
                    </a:lnTo>
                    <a:lnTo>
                      <a:pt x="32" y="76"/>
                    </a:lnTo>
                    <a:lnTo>
                      <a:pt x="26" y="80"/>
                    </a:lnTo>
                    <a:lnTo>
                      <a:pt x="17" y="80"/>
                    </a:lnTo>
                    <a:lnTo>
                      <a:pt x="8" y="80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4" name="Freeform 688"/>
              <p:cNvSpPr>
                <a:spLocks noEditPoints="1"/>
              </p:cNvSpPr>
              <p:nvPr/>
            </p:nvSpPr>
            <p:spPr bwMode="auto">
              <a:xfrm>
                <a:off x="4827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6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1 w 34"/>
                  <a:gd name="T11" fmla="*/ 5 h 79"/>
                  <a:gd name="T12" fmla="*/ 1 w 34"/>
                  <a:gd name="T13" fmla="*/ 7 h 79"/>
                  <a:gd name="T14" fmla="*/ 8 w 34"/>
                  <a:gd name="T15" fmla="*/ 3 h 79"/>
                  <a:gd name="T16" fmla="*/ 17 w 34"/>
                  <a:gd name="T17" fmla="*/ 3 h 79"/>
                  <a:gd name="T18" fmla="*/ 26 w 34"/>
                  <a:gd name="T19" fmla="*/ 3 h 79"/>
                  <a:gd name="T20" fmla="*/ 32 w 34"/>
                  <a:gd name="T21" fmla="*/ 7 h 79"/>
                  <a:gd name="T22" fmla="*/ 34 w 34"/>
                  <a:gd name="T23" fmla="*/ 5 h 79"/>
                  <a:gd name="T24" fmla="*/ 34 w 34"/>
                  <a:gd name="T25" fmla="*/ 3 h 79"/>
                  <a:gd name="T26" fmla="*/ 0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6 w 34"/>
                  <a:gd name="T33" fmla="*/ 78 h 79"/>
                  <a:gd name="T34" fmla="*/ 34 w 34"/>
                  <a:gd name="T35" fmla="*/ 76 h 79"/>
                  <a:gd name="T36" fmla="*/ 32 w 34"/>
                  <a:gd name="T37" fmla="*/ 74 h 79"/>
                  <a:gd name="T38" fmla="*/ 32 w 34"/>
                  <a:gd name="T39" fmla="*/ 72 h 79"/>
                  <a:gd name="T40" fmla="*/ 26 w 34"/>
                  <a:gd name="T41" fmla="*/ 76 h 79"/>
                  <a:gd name="T42" fmla="*/ 17 w 34"/>
                  <a:gd name="T43" fmla="*/ 76 h 79"/>
                  <a:gd name="T44" fmla="*/ 10 w 34"/>
                  <a:gd name="T45" fmla="*/ 76 h 79"/>
                  <a:gd name="T46" fmla="*/ 1 w 34"/>
                  <a:gd name="T47" fmla="*/ 72 h 79"/>
                  <a:gd name="T48" fmla="*/ 1 w 34"/>
                  <a:gd name="T49" fmla="*/ 74 h 79"/>
                  <a:gd name="T50" fmla="*/ 0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6" y="78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10" y="76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5" name="Freeform 689"/>
              <p:cNvSpPr>
                <a:spLocks noEditPoints="1"/>
              </p:cNvSpPr>
              <p:nvPr/>
            </p:nvSpPr>
            <p:spPr bwMode="auto">
              <a:xfrm>
                <a:off x="4828" y="3168"/>
                <a:ext cx="33" cy="76"/>
              </a:xfrm>
              <a:custGeom>
                <a:avLst/>
                <a:gdLst>
                  <a:gd name="T0" fmla="*/ 33 w 33"/>
                  <a:gd name="T1" fmla="*/ 3 h 76"/>
                  <a:gd name="T2" fmla="*/ 25 w 33"/>
                  <a:gd name="T3" fmla="*/ 0 h 76"/>
                  <a:gd name="T4" fmla="*/ 16 w 33"/>
                  <a:gd name="T5" fmla="*/ 0 h 76"/>
                  <a:gd name="T6" fmla="*/ 7 w 33"/>
                  <a:gd name="T7" fmla="*/ 0 h 76"/>
                  <a:gd name="T8" fmla="*/ 0 w 33"/>
                  <a:gd name="T9" fmla="*/ 3 h 76"/>
                  <a:gd name="T10" fmla="*/ 0 w 33"/>
                  <a:gd name="T11" fmla="*/ 5 h 76"/>
                  <a:gd name="T12" fmla="*/ 2 w 33"/>
                  <a:gd name="T13" fmla="*/ 7 h 76"/>
                  <a:gd name="T14" fmla="*/ 9 w 33"/>
                  <a:gd name="T15" fmla="*/ 3 h 76"/>
                  <a:gd name="T16" fmla="*/ 16 w 33"/>
                  <a:gd name="T17" fmla="*/ 3 h 76"/>
                  <a:gd name="T18" fmla="*/ 25 w 33"/>
                  <a:gd name="T19" fmla="*/ 3 h 76"/>
                  <a:gd name="T20" fmla="*/ 31 w 33"/>
                  <a:gd name="T21" fmla="*/ 7 h 76"/>
                  <a:gd name="T22" fmla="*/ 31 w 33"/>
                  <a:gd name="T23" fmla="*/ 5 h 76"/>
                  <a:gd name="T24" fmla="*/ 33 w 33"/>
                  <a:gd name="T25" fmla="*/ 3 h 76"/>
                  <a:gd name="T26" fmla="*/ 0 w 33"/>
                  <a:gd name="T27" fmla="*/ 72 h 76"/>
                  <a:gd name="T28" fmla="*/ 7 w 33"/>
                  <a:gd name="T29" fmla="*/ 76 h 76"/>
                  <a:gd name="T30" fmla="*/ 16 w 33"/>
                  <a:gd name="T31" fmla="*/ 76 h 76"/>
                  <a:gd name="T32" fmla="*/ 25 w 33"/>
                  <a:gd name="T33" fmla="*/ 76 h 76"/>
                  <a:gd name="T34" fmla="*/ 31 w 33"/>
                  <a:gd name="T35" fmla="*/ 72 h 76"/>
                  <a:gd name="T36" fmla="*/ 31 w 33"/>
                  <a:gd name="T37" fmla="*/ 70 h 76"/>
                  <a:gd name="T38" fmla="*/ 30 w 33"/>
                  <a:gd name="T39" fmla="*/ 69 h 76"/>
                  <a:gd name="T40" fmla="*/ 23 w 33"/>
                  <a:gd name="T41" fmla="*/ 72 h 76"/>
                  <a:gd name="T42" fmla="*/ 16 w 33"/>
                  <a:gd name="T43" fmla="*/ 72 h 76"/>
                  <a:gd name="T44" fmla="*/ 9 w 33"/>
                  <a:gd name="T45" fmla="*/ 72 h 76"/>
                  <a:gd name="T46" fmla="*/ 2 w 33"/>
                  <a:gd name="T47" fmla="*/ 69 h 76"/>
                  <a:gd name="T48" fmla="*/ 0 w 33"/>
                  <a:gd name="T49" fmla="*/ 70 h 76"/>
                  <a:gd name="T50" fmla="*/ 0 w 33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6"/>
                  <a:gd name="T80" fmla="*/ 33 w 33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6">
                    <a:moveTo>
                      <a:pt x="33" y="3"/>
                    </a:moveTo>
                    <a:lnTo>
                      <a:pt x="25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3"/>
                    </a:lnTo>
                    <a:close/>
                    <a:moveTo>
                      <a:pt x="0" y="72"/>
                    </a:moveTo>
                    <a:lnTo>
                      <a:pt x="7" y="76"/>
                    </a:lnTo>
                    <a:lnTo>
                      <a:pt x="16" y="76"/>
                    </a:lnTo>
                    <a:lnTo>
                      <a:pt x="25" y="76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0" y="69"/>
                    </a:lnTo>
                    <a:lnTo>
                      <a:pt x="23" y="72"/>
                    </a:lnTo>
                    <a:lnTo>
                      <a:pt x="16" y="72"/>
                    </a:lnTo>
                    <a:lnTo>
                      <a:pt x="9" y="72"/>
                    </a:lnTo>
                    <a:lnTo>
                      <a:pt x="2" y="69"/>
                    </a:lnTo>
                    <a:lnTo>
                      <a:pt x="0" y="7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6" name="Freeform 690"/>
              <p:cNvSpPr>
                <a:spLocks noEditPoints="1"/>
              </p:cNvSpPr>
              <p:nvPr/>
            </p:nvSpPr>
            <p:spPr bwMode="auto">
              <a:xfrm>
                <a:off x="4828" y="3169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5 w 31"/>
                  <a:gd name="T3" fmla="*/ 0 h 73"/>
                  <a:gd name="T4" fmla="*/ 16 w 31"/>
                  <a:gd name="T5" fmla="*/ 0 h 73"/>
                  <a:gd name="T6" fmla="*/ 7 w 31"/>
                  <a:gd name="T7" fmla="*/ 0 h 73"/>
                  <a:gd name="T8" fmla="*/ 0 w 31"/>
                  <a:gd name="T9" fmla="*/ 4 h 73"/>
                  <a:gd name="T10" fmla="*/ 2 w 31"/>
                  <a:gd name="T11" fmla="*/ 6 h 73"/>
                  <a:gd name="T12" fmla="*/ 2 w 31"/>
                  <a:gd name="T13" fmla="*/ 7 h 73"/>
                  <a:gd name="T14" fmla="*/ 9 w 31"/>
                  <a:gd name="T15" fmla="*/ 4 h 73"/>
                  <a:gd name="T16" fmla="*/ 16 w 31"/>
                  <a:gd name="T17" fmla="*/ 4 h 73"/>
                  <a:gd name="T18" fmla="*/ 23 w 31"/>
                  <a:gd name="T19" fmla="*/ 4 h 73"/>
                  <a:gd name="T20" fmla="*/ 30 w 31"/>
                  <a:gd name="T21" fmla="*/ 7 h 73"/>
                  <a:gd name="T22" fmla="*/ 31 w 31"/>
                  <a:gd name="T23" fmla="*/ 6 h 73"/>
                  <a:gd name="T24" fmla="*/ 31 w 31"/>
                  <a:gd name="T25" fmla="*/ 4 h 73"/>
                  <a:gd name="T26" fmla="*/ 0 w 31"/>
                  <a:gd name="T27" fmla="*/ 69 h 73"/>
                  <a:gd name="T28" fmla="*/ 9 w 31"/>
                  <a:gd name="T29" fmla="*/ 73 h 73"/>
                  <a:gd name="T30" fmla="*/ 16 w 31"/>
                  <a:gd name="T31" fmla="*/ 73 h 73"/>
                  <a:gd name="T32" fmla="*/ 25 w 31"/>
                  <a:gd name="T33" fmla="*/ 73 h 73"/>
                  <a:gd name="T34" fmla="*/ 31 w 31"/>
                  <a:gd name="T35" fmla="*/ 69 h 73"/>
                  <a:gd name="T36" fmla="*/ 30 w 31"/>
                  <a:gd name="T37" fmla="*/ 68 h 73"/>
                  <a:gd name="T38" fmla="*/ 30 w 31"/>
                  <a:gd name="T39" fmla="*/ 66 h 73"/>
                  <a:gd name="T40" fmla="*/ 23 w 31"/>
                  <a:gd name="T41" fmla="*/ 69 h 73"/>
                  <a:gd name="T42" fmla="*/ 16 w 31"/>
                  <a:gd name="T43" fmla="*/ 69 h 73"/>
                  <a:gd name="T44" fmla="*/ 9 w 31"/>
                  <a:gd name="T45" fmla="*/ 69 h 73"/>
                  <a:gd name="T46" fmla="*/ 2 w 31"/>
                  <a:gd name="T47" fmla="*/ 66 h 73"/>
                  <a:gd name="T48" fmla="*/ 2 w 31"/>
                  <a:gd name="T49" fmla="*/ 68 h 73"/>
                  <a:gd name="T50" fmla="*/ 0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5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1" y="6"/>
                    </a:lnTo>
                    <a:lnTo>
                      <a:pt x="31" y="4"/>
                    </a:lnTo>
                    <a:close/>
                    <a:moveTo>
                      <a:pt x="0" y="69"/>
                    </a:moveTo>
                    <a:lnTo>
                      <a:pt x="9" y="73"/>
                    </a:lnTo>
                    <a:lnTo>
                      <a:pt x="16" y="73"/>
                    </a:lnTo>
                    <a:lnTo>
                      <a:pt x="25" y="73"/>
                    </a:lnTo>
                    <a:lnTo>
                      <a:pt x="31" y="69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7" name="Freeform 691"/>
              <p:cNvSpPr>
                <a:spLocks noEditPoints="1"/>
              </p:cNvSpPr>
              <p:nvPr/>
            </p:nvSpPr>
            <p:spPr bwMode="auto">
              <a:xfrm>
                <a:off x="4830" y="3171"/>
                <a:ext cx="29" cy="69"/>
              </a:xfrm>
              <a:custGeom>
                <a:avLst/>
                <a:gdLst>
                  <a:gd name="T0" fmla="*/ 29 w 29"/>
                  <a:gd name="T1" fmla="*/ 4 h 69"/>
                  <a:gd name="T2" fmla="*/ 23 w 29"/>
                  <a:gd name="T3" fmla="*/ 0 h 69"/>
                  <a:gd name="T4" fmla="*/ 14 w 29"/>
                  <a:gd name="T5" fmla="*/ 0 h 69"/>
                  <a:gd name="T6" fmla="*/ 7 w 29"/>
                  <a:gd name="T7" fmla="*/ 0 h 69"/>
                  <a:gd name="T8" fmla="*/ 0 w 29"/>
                  <a:gd name="T9" fmla="*/ 4 h 69"/>
                  <a:gd name="T10" fmla="*/ 0 w 29"/>
                  <a:gd name="T11" fmla="*/ 5 h 69"/>
                  <a:gd name="T12" fmla="*/ 0 w 29"/>
                  <a:gd name="T13" fmla="*/ 5 h 69"/>
                  <a:gd name="T14" fmla="*/ 7 w 29"/>
                  <a:gd name="T15" fmla="*/ 4 h 69"/>
                  <a:gd name="T16" fmla="*/ 14 w 29"/>
                  <a:gd name="T17" fmla="*/ 4 h 69"/>
                  <a:gd name="T18" fmla="*/ 21 w 29"/>
                  <a:gd name="T19" fmla="*/ 4 h 69"/>
                  <a:gd name="T20" fmla="*/ 28 w 29"/>
                  <a:gd name="T21" fmla="*/ 5 h 69"/>
                  <a:gd name="T22" fmla="*/ 28 w 29"/>
                  <a:gd name="T23" fmla="*/ 5 h 69"/>
                  <a:gd name="T24" fmla="*/ 29 w 29"/>
                  <a:gd name="T25" fmla="*/ 4 h 69"/>
                  <a:gd name="T26" fmla="*/ 0 w 29"/>
                  <a:gd name="T27" fmla="*/ 66 h 69"/>
                  <a:gd name="T28" fmla="*/ 7 w 29"/>
                  <a:gd name="T29" fmla="*/ 69 h 69"/>
                  <a:gd name="T30" fmla="*/ 14 w 29"/>
                  <a:gd name="T31" fmla="*/ 69 h 69"/>
                  <a:gd name="T32" fmla="*/ 21 w 29"/>
                  <a:gd name="T33" fmla="*/ 69 h 69"/>
                  <a:gd name="T34" fmla="*/ 28 w 29"/>
                  <a:gd name="T35" fmla="*/ 66 h 69"/>
                  <a:gd name="T36" fmla="*/ 28 w 29"/>
                  <a:gd name="T37" fmla="*/ 64 h 69"/>
                  <a:gd name="T38" fmla="*/ 28 w 29"/>
                  <a:gd name="T39" fmla="*/ 62 h 69"/>
                  <a:gd name="T40" fmla="*/ 21 w 29"/>
                  <a:gd name="T41" fmla="*/ 66 h 69"/>
                  <a:gd name="T42" fmla="*/ 14 w 29"/>
                  <a:gd name="T43" fmla="*/ 66 h 69"/>
                  <a:gd name="T44" fmla="*/ 7 w 29"/>
                  <a:gd name="T45" fmla="*/ 66 h 69"/>
                  <a:gd name="T46" fmla="*/ 2 w 29"/>
                  <a:gd name="T47" fmla="*/ 62 h 69"/>
                  <a:gd name="T48" fmla="*/ 0 w 29"/>
                  <a:gd name="T49" fmla="*/ 64 h 69"/>
                  <a:gd name="T50" fmla="*/ 0 w 29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9"/>
                  <a:gd name="T80" fmla="*/ 29 w 29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9">
                    <a:moveTo>
                      <a:pt x="29" y="4"/>
                    </a:moveTo>
                    <a:lnTo>
                      <a:pt x="23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9" y="4"/>
                    </a:lnTo>
                    <a:close/>
                    <a:moveTo>
                      <a:pt x="0" y="66"/>
                    </a:moveTo>
                    <a:lnTo>
                      <a:pt x="7" y="69"/>
                    </a:lnTo>
                    <a:lnTo>
                      <a:pt x="14" y="69"/>
                    </a:lnTo>
                    <a:lnTo>
                      <a:pt x="21" y="69"/>
                    </a:lnTo>
                    <a:lnTo>
                      <a:pt x="28" y="66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21" y="66"/>
                    </a:lnTo>
                    <a:lnTo>
                      <a:pt x="14" y="66"/>
                    </a:lnTo>
                    <a:lnTo>
                      <a:pt x="7" y="66"/>
                    </a:lnTo>
                    <a:lnTo>
                      <a:pt x="2" y="62"/>
                    </a:lnTo>
                    <a:lnTo>
                      <a:pt x="0" y="64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8" name="Freeform 692"/>
              <p:cNvSpPr>
                <a:spLocks noEditPoints="1"/>
              </p:cNvSpPr>
              <p:nvPr/>
            </p:nvSpPr>
            <p:spPr bwMode="auto">
              <a:xfrm>
                <a:off x="4830" y="3173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0 h 65"/>
                  <a:gd name="T4" fmla="*/ 14 w 28"/>
                  <a:gd name="T5" fmla="*/ 0 h 65"/>
                  <a:gd name="T6" fmla="*/ 7 w 28"/>
                  <a:gd name="T7" fmla="*/ 0 h 65"/>
                  <a:gd name="T8" fmla="*/ 0 w 28"/>
                  <a:gd name="T9" fmla="*/ 3 h 65"/>
                  <a:gd name="T10" fmla="*/ 0 w 28"/>
                  <a:gd name="T11" fmla="*/ 3 h 65"/>
                  <a:gd name="T12" fmla="*/ 2 w 28"/>
                  <a:gd name="T13" fmla="*/ 5 h 65"/>
                  <a:gd name="T14" fmla="*/ 7 w 28"/>
                  <a:gd name="T15" fmla="*/ 3 h 65"/>
                  <a:gd name="T16" fmla="*/ 14 w 28"/>
                  <a:gd name="T17" fmla="*/ 3 h 65"/>
                  <a:gd name="T18" fmla="*/ 21 w 28"/>
                  <a:gd name="T19" fmla="*/ 3 h 65"/>
                  <a:gd name="T20" fmla="*/ 28 w 28"/>
                  <a:gd name="T21" fmla="*/ 5 h 65"/>
                  <a:gd name="T22" fmla="*/ 28 w 28"/>
                  <a:gd name="T23" fmla="*/ 3 h 65"/>
                  <a:gd name="T24" fmla="*/ 28 w 28"/>
                  <a:gd name="T25" fmla="*/ 3 h 65"/>
                  <a:gd name="T26" fmla="*/ 0 w 28"/>
                  <a:gd name="T27" fmla="*/ 62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2 h 65"/>
                  <a:gd name="T36" fmla="*/ 28 w 28"/>
                  <a:gd name="T37" fmla="*/ 60 h 65"/>
                  <a:gd name="T38" fmla="*/ 26 w 28"/>
                  <a:gd name="T39" fmla="*/ 59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59 h 65"/>
                  <a:gd name="T48" fmla="*/ 2 w 28"/>
                  <a:gd name="T49" fmla="*/ 60 h 65"/>
                  <a:gd name="T50" fmla="*/ 0 w 28"/>
                  <a:gd name="T51" fmla="*/ 62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0" y="62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26" y="59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9" name="Freeform 693"/>
              <p:cNvSpPr>
                <a:spLocks noEditPoints="1"/>
              </p:cNvSpPr>
              <p:nvPr/>
            </p:nvSpPr>
            <p:spPr bwMode="auto">
              <a:xfrm>
                <a:off x="4830" y="3175"/>
                <a:ext cx="28" cy="62"/>
              </a:xfrm>
              <a:custGeom>
                <a:avLst/>
                <a:gdLst>
                  <a:gd name="T0" fmla="*/ 28 w 28"/>
                  <a:gd name="T1" fmla="*/ 1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1 h 62"/>
                  <a:gd name="T10" fmla="*/ 2 w 28"/>
                  <a:gd name="T11" fmla="*/ 3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21 w 28"/>
                  <a:gd name="T19" fmla="*/ 3 h 62"/>
                  <a:gd name="T20" fmla="*/ 26 w 28"/>
                  <a:gd name="T21" fmla="*/ 5 h 62"/>
                  <a:gd name="T22" fmla="*/ 28 w 28"/>
                  <a:gd name="T23" fmla="*/ 3 h 62"/>
                  <a:gd name="T24" fmla="*/ 28 w 28"/>
                  <a:gd name="T25" fmla="*/ 1 h 62"/>
                  <a:gd name="T26" fmla="*/ 2 w 28"/>
                  <a:gd name="T27" fmla="*/ 58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8 w 28"/>
                  <a:gd name="T35" fmla="*/ 58 h 62"/>
                  <a:gd name="T36" fmla="*/ 26 w 28"/>
                  <a:gd name="T37" fmla="*/ 57 h 62"/>
                  <a:gd name="T38" fmla="*/ 26 w 28"/>
                  <a:gd name="T39" fmla="*/ 57 h 62"/>
                  <a:gd name="T40" fmla="*/ 21 w 28"/>
                  <a:gd name="T41" fmla="*/ 58 h 62"/>
                  <a:gd name="T42" fmla="*/ 14 w 28"/>
                  <a:gd name="T43" fmla="*/ 58 h 62"/>
                  <a:gd name="T44" fmla="*/ 9 w 28"/>
                  <a:gd name="T45" fmla="*/ 58 h 62"/>
                  <a:gd name="T46" fmla="*/ 2 w 28"/>
                  <a:gd name="T47" fmla="*/ 57 h 62"/>
                  <a:gd name="T48" fmla="*/ 2 w 28"/>
                  <a:gd name="T49" fmla="*/ 57 h 62"/>
                  <a:gd name="T50" fmla="*/ 2 w 28"/>
                  <a:gd name="T51" fmla="*/ 58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8" y="1"/>
                    </a:lnTo>
                    <a:close/>
                    <a:moveTo>
                      <a:pt x="2" y="58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1" y="58"/>
                    </a:lnTo>
                    <a:lnTo>
                      <a:pt x="14" y="58"/>
                    </a:lnTo>
                    <a:lnTo>
                      <a:pt x="9" y="58"/>
                    </a:lnTo>
                    <a:lnTo>
                      <a:pt x="2" y="57"/>
                    </a:lnTo>
                    <a:lnTo>
                      <a:pt x="2" y="58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0" name="Freeform 694"/>
              <p:cNvSpPr>
                <a:spLocks noEditPoints="1"/>
              </p:cNvSpPr>
              <p:nvPr/>
            </p:nvSpPr>
            <p:spPr bwMode="auto">
              <a:xfrm>
                <a:off x="4832" y="3176"/>
                <a:ext cx="26" cy="59"/>
              </a:xfrm>
              <a:custGeom>
                <a:avLst/>
                <a:gdLst>
                  <a:gd name="T0" fmla="*/ 26 w 26"/>
                  <a:gd name="T1" fmla="*/ 2 h 59"/>
                  <a:gd name="T2" fmla="*/ 19 w 26"/>
                  <a:gd name="T3" fmla="*/ 0 h 59"/>
                  <a:gd name="T4" fmla="*/ 12 w 26"/>
                  <a:gd name="T5" fmla="*/ 0 h 59"/>
                  <a:gd name="T6" fmla="*/ 5 w 26"/>
                  <a:gd name="T7" fmla="*/ 0 h 59"/>
                  <a:gd name="T8" fmla="*/ 0 w 26"/>
                  <a:gd name="T9" fmla="*/ 2 h 59"/>
                  <a:gd name="T10" fmla="*/ 0 w 26"/>
                  <a:gd name="T11" fmla="*/ 4 h 59"/>
                  <a:gd name="T12" fmla="*/ 0 w 26"/>
                  <a:gd name="T13" fmla="*/ 6 h 59"/>
                  <a:gd name="T14" fmla="*/ 7 w 26"/>
                  <a:gd name="T15" fmla="*/ 4 h 59"/>
                  <a:gd name="T16" fmla="*/ 12 w 26"/>
                  <a:gd name="T17" fmla="*/ 4 h 59"/>
                  <a:gd name="T18" fmla="*/ 19 w 26"/>
                  <a:gd name="T19" fmla="*/ 4 h 59"/>
                  <a:gd name="T20" fmla="*/ 24 w 26"/>
                  <a:gd name="T21" fmla="*/ 6 h 59"/>
                  <a:gd name="T22" fmla="*/ 24 w 26"/>
                  <a:gd name="T23" fmla="*/ 4 h 59"/>
                  <a:gd name="T24" fmla="*/ 26 w 26"/>
                  <a:gd name="T25" fmla="*/ 2 h 59"/>
                  <a:gd name="T26" fmla="*/ 0 w 26"/>
                  <a:gd name="T27" fmla="*/ 56 h 59"/>
                  <a:gd name="T28" fmla="*/ 5 w 26"/>
                  <a:gd name="T29" fmla="*/ 59 h 59"/>
                  <a:gd name="T30" fmla="*/ 12 w 26"/>
                  <a:gd name="T31" fmla="*/ 59 h 59"/>
                  <a:gd name="T32" fmla="*/ 19 w 26"/>
                  <a:gd name="T33" fmla="*/ 59 h 59"/>
                  <a:gd name="T34" fmla="*/ 24 w 26"/>
                  <a:gd name="T35" fmla="*/ 56 h 59"/>
                  <a:gd name="T36" fmla="*/ 24 w 26"/>
                  <a:gd name="T37" fmla="*/ 56 h 59"/>
                  <a:gd name="T38" fmla="*/ 24 w 26"/>
                  <a:gd name="T39" fmla="*/ 54 h 59"/>
                  <a:gd name="T40" fmla="*/ 17 w 26"/>
                  <a:gd name="T41" fmla="*/ 56 h 59"/>
                  <a:gd name="T42" fmla="*/ 12 w 26"/>
                  <a:gd name="T43" fmla="*/ 56 h 59"/>
                  <a:gd name="T44" fmla="*/ 7 w 26"/>
                  <a:gd name="T45" fmla="*/ 56 h 59"/>
                  <a:gd name="T46" fmla="*/ 2 w 26"/>
                  <a:gd name="T47" fmla="*/ 54 h 59"/>
                  <a:gd name="T48" fmla="*/ 0 w 26"/>
                  <a:gd name="T49" fmla="*/ 56 h 59"/>
                  <a:gd name="T50" fmla="*/ 0 w 26"/>
                  <a:gd name="T51" fmla="*/ 56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9"/>
                  <a:gd name="T80" fmla="*/ 26 w 26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9">
                    <a:moveTo>
                      <a:pt x="26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6" y="2"/>
                    </a:lnTo>
                    <a:close/>
                    <a:moveTo>
                      <a:pt x="0" y="56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6"/>
                    </a:lnTo>
                    <a:lnTo>
                      <a:pt x="24" y="54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6"/>
                    </a:lnTo>
                    <a:lnTo>
                      <a:pt x="2" y="5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1" name="Freeform 695"/>
              <p:cNvSpPr>
                <a:spLocks noEditPoints="1"/>
              </p:cNvSpPr>
              <p:nvPr/>
            </p:nvSpPr>
            <p:spPr bwMode="auto">
              <a:xfrm>
                <a:off x="4832" y="3178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9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2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4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7 w 24"/>
                  <a:gd name="T29" fmla="*/ 55 h 55"/>
                  <a:gd name="T30" fmla="*/ 12 w 24"/>
                  <a:gd name="T31" fmla="*/ 55 h 55"/>
                  <a:gd name="T32" fmla="*/ 19 w 24"/>
                  <a:gd name="T33" fmla="*/ 55 h 55"/>
                  <a:gd name="T34" fmla="*/ 24 w 24"/>
                  <a:gd name="T35" fmla="*/ 54 h 55"/>
                  <a:gd name="T36" fmla="*/ 24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7" y="55"/>
                    </a:lnTo>
                    <a:lnTo>
                      <a:pt x="12" y="55"/>
                    </a:lnTo>
                    <a:lnTo>
                      <a:pt x="19" y="55"/>
                    </a:lnTo>
                    <a:lnTo>
                      <a:pt x="24" y="54"/>
                    </a:lnTo>
                    <a:lnTo>
                      <a:pt x="24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2" name="Freeform 696"/>
              <p:cNvSpPr>
                <a:spLocks noEditPoints="1"/>
              </p:cNvSpPr>
              <p:nvPr/>
            </p:nvSpPr>
            <p:spPr bwMode="auto">
              <a:xfrm>
                <a:off x="4832" y="3180"/>
                <a:ext cx="24" cy="52"/>
              </a:xfrm>
              <a:custGeom>
                <a:avLst/>
                <a:gdLst>
                  <a:gd name="T0" fmla="*/ 24 w 24"/>
                  <a:gd name="T1" fmla="*/ 2 h 52"/>
                  <a:gd name="T2" fmla="*/ 19 w 24"/>
                  <a:gd name="T3" fmla="*/ 0 h 52"/>
                  <a:gd name="T4" fmla="*/ 12 w 24"/>
                  <a:gd name="T5" fmla="*/ 0 h 52"/>
                  <a:gd name="T6" fmla="*/ 7 w 24"/>
                  <a:gd name="T7" fmla="*/ 0 h 52"/>
                  <a:gd name="T8" fmla="*/ 0 w 24"/>
                  <a:gd name="T9" fmla="*/ 2 h 52"/>
                  <a:gd name="T10" fmla="*/ 2 w 24"/>
                  <a:gd name="T11" fmla="*/ 3 h 52"/>
                  <a:gd name="T12" fmla="*/ 2 w 24"/>
                  <a:gd name="T13" fmla="*/ 5 h 52"/>
                  <a:gd name="T14" fmla="*/ 7 w 24"/>
                  <a:gd name="T15" fmla="*/ 3 h 52"/>
                  <a:gd name="T16" fmla="*/ 12 w 24"/>
                  <a:gd name="T17" fmla="*/ 3 h 52"/>
                  <a:gd name="T18" fmla="*/ 17 w 24"/>
                  <a:gd name="T19" fmla="*/ 3 h 52"/>
                  <a:gd name="T20" fmla="*/ 22 w 24"/>
                  <a:gd name="T21" fmla="*/ 5 h 52"/>
                  <a:gd name="T22" fmla="*/ 22 w 24"/>
                  <a:gd name="T23" fmla="*/ 3 h 52"/>
                  <a:gd name="T24" fmla="*/ 24 w 24"/>
                  <a:gd name="T25" fmla="*/ 2 h 52"/>
                  <a:gd name="T26" fmla="*/ 2 w 24"/>
                  <a:gd name="T27" fmla="*/ 50 h 52"/>
                  <a:gd name="T28" fmla="*/ 7 w 24"/>
                  <a:gd name="T29" fmla="*/ 52 h 52"/>
                  <a:gd name="T30" fmla="*/ 12 w 24"/>
                  <a:gd name="T31" fmla="*/ 52 h 52"/>
                  <a:gd name="T32" fmla="*/ 17 w 24"/>
                  <a:gd name="T33" fmla="*/ 52 h 52"/>
                  <a:gd name="T34" fmla="*/ 24 w 24"/>
                  <a:gd name="T35" fmla="*/ 50 h 52"/>
                  <a:gd name="T36" fmla="*/ 22 w 24"/>
                  <a:gd name="T37" fmla="*/ 48 h 52"/>
                  <a:gd name="T38" fmla="*/ 22 w 24"/>
                  <a:gd name="T39" fmla="*/ 46 h 52"/>
                  <a:gd name="T40" fmla="*/ 17 w 24"/>
                  <a:gd name="T41" fmla="*/ 48 h 52"/>
                  <a:gd name="T42" fmla="*/ 12 w 24"/>
                  <a:gd name="T43" fmla="*/ 48 h 52"/>
                  <a:gd name="T44" fmla="*/ 7 w 24"/>
                  <a:gd name="T45" fmla="*/ 48 h 52"/>
                  <a:gd name="T46" fmla="*/ 2 w 24"/>
                  <a:gd name="T47" fmla="*/ 46 h 52"/>
                  <a:gd name="T48" fmla="*/ 2 w 24"/>
                  <a:gd name="T49" fmla="*/ 48 h 52"/>
                  <a:gd name="T50" fmla="*/ 2 w 24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2"/>
                  <a:gd name="T80" fmla="*/ 24 w 24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2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4" y="2"/>
                    </a:lnTo>
                    <a:close/>
                    <a:moveTo>
                      <a:pt x="2" y="50"/>
                    </a:moveTo>
                    <a:lnTo>
                      <a:pt x="7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3" name="Freeform 697"/>
              <p:cNvSpPr>
                <a:spLocks noEditPoints="1"/>
              </p:cNvSpPr>
              <p:nvPr/>
            </p:nvSpPr>
            <p:spPr bwMode="auto">
              <a:xfrm>
                <a:off x="4834" y="3182"/>
                <a:ext cx="20" cy="48"/>
              </a:xfrm>
              <a:custGeom>
                <a:avLst/>
                <a:gdLst>
                  <a:gd name="T0" fmla="*/ 20 w 20"/>
                  <a:gd name="T1" fmla="*/ 1 h 48"/>
                  <a:gd name="T2" fmla="*/ 15 w 20"/>
                  <a:gd name="T3" fmla="*/ 0 h 48"/>
                  <a:gd name="T4" fmla="*/ 10 w 20"/>
                  <a:gd name="T5" fmla="*/ 0 h 48"/>
                  <a:gd name="T6" fmla="*/ 5 w 20"/>
                  <a:gd name="T7" fmla="*/ 0 h 48"/>
                  <a:gd name="T8" fmla="*/ 0 w 20"/>
                  <a:gd name="T9" fmla="*/ 1 h 48"/>
                  <a:gd name="T10" fmla="*/ 0 w 20"/>
                  <a:gd name="T11" fmla="*/ 3 h 48"/>
                  <a:gd name="T12" fmla="*/ 0 w 20"/>
                  <a:gd name="T13" fmla="*/ 5 h 48"/>
                  <a:gd name="T14" fmla="*/ 5 w 20"/>
                  <a:gd name="T15" fmla="*/ 3 h 48"/>
                  <a:gd name="T16" fmla="*/ 10 w 20"/>
                  <a:gd name="T17" fmla="*/ 3 h 48"/>
                  <a:gd name="T18" fmla="*/ 15 w 20"/>
                  <a:gd name="T19" fmla="*/ 3 h 48"/>
                  <a:gd name="T20" fmla="*/ 20 w 20"/>
                  <a:gd name="T21" fmla="*/ 5 h 48"/>
                  <a:gd name="T22" fmla="*/ 20 w 20"/>
                  <a:gd name="T23" fmla="*/ 3 h 48"/>
                  <a:gd name="T24" fmla="*/ 20 w 20"/>
                  <a:gd name="T25" fmla="*/ 1 h 48"/>
                  <a:gd name="T26" fmla="*/ 0 w 20"/>
                  <a:gd name="T27" fmla="*/ 46 h 48"/>
                  <a:gd name="T28" fmla="*/ 5 w 20"/>
                  <a:gd name="T29" fmla="*/ 48 h 48"/>
                  <a:gd name="T30" fmla="*/ 10 w 20"/>
                  <a:gd name="T31" fmla="*/ 48 h 48"/>
                  <a:gd name="T32" fmla="*/ 15 w 20"/>
                  <a:gd name="T33" fmla="*/ 48 h 48"/>
                  <a:gd name="T34" fmla="*/ 20 w 20"/>
                  <a:gd name="T35" fmla="*/ 46 h 48"/>
                  <a:gd name="T36" fmla="*/ 20 w 20"/>
                  <a:gd name="T37" fmla="*/ 44 h 48"/>
                  <a:gd name="T38" fmla="*/ 20 w 20"/>
                  <a:gd name="T39" fmla="*/ 43 h 48"/>
                  <a:gd name="T40" fmla="*/ 15 w 20"/>
                  <a:gd name="T41" fmla="*/ 44 h 48"/>
                  <a:gd name="T42" fmla="*/ 10 w 20"/>
                  <a:gd name="T43" fmla="*/ 44 h 48"/>
                  <a:gd name="T44" fmla="*/ 5 w 20"/>
                  <a:gd name="T45" fmla="*/ 44 h 48"/>
                  <a:gd name="T46" fmla="*/ 1 w 20"/>
                  <a:gd name="T47" fmla="*/ 43 h 48"/>
                  <a:gd name="T48" fmla="*/ 0 w 20"/>
                  <a:gd name="T49" fmla="*/ 44 h 48"/>
                  <a:gd name="T50" fmla="*/ 0 w 20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8"/>
                  <a:gd name="T80" fmla="*/ 20 w 20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8">
                    <a:moveTo>
                      <a:pt x="20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0" y="1"/>
                    </a:lnTo>
                    <a:close/>
                    <a:moveTo>
                      <a:pt x="0" y="46"/>
                    </a:moveTo>
                    <a:lnTo>
                      <a:pt x="5" y="48"/>
                    </a:lnTo>
                    <a:lnTo>
                      <a:pt x="10" y="48"/>
                    </a:lnTo>
                    <a:lnTo>
                      <a:pt x="15" y="48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3"/>
                    </a:lnTo>
                    <a:lnTo>
                      <a:pt x="15" y="44"/>
                    </a:lnTo>
                    <a:lnTo>
                      <a:pt x="10" y="44"/>
                    </a:lnTo>
                    <a:lnTo>
                      <a:pt x="5" y="44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4" name="Freeform 698"/>
              <p:cNvSpPr>
                <a:spLocks noEditPoints="1"/>
              </p:cNvSpPr>
              <p:nvPr/>
            </p:nvSpPr>
            <p:spPr bwMode="auto">
              <a:xfrm>
                <a:off x="4834" y="3183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1 w 20"/>
                  <a:gd name="T13" fmla="*/ 5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20 w 20"/>
                  <a:gd name="T21" fmla="*/ 5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20 w 20"/>
                  <a:gd name="T37" fmla="*/ 42 h 45"/>
                  <a:gd name="T38" fmla="*/ 19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1 w 20"/>
                  <a:gd name="T49" fmla="*/ 42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20" y="42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1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5" name="Freeform 699"/>
              <p:cNvSpPr>
                <a:spLocks noEditPoints="1"/>
              </p:cNvSpPr>
              <p:nvPr/>
            </p:nvSpPr>
            <p:spPr bwMode="auto">
              <a:xfrm>
                <a:off x="4834" y="3185"/>
                <a:ext cx="20" cy="41"/>
              </a:xfrm>
              <a:custGeom>
                <a:avLst/>
                <a:gdLst>
                  <a:gd name="T0" fmla="*/ 20 w 20"/>
                  <a:gd name="T1" fmla="*/ 2 h 41"/>
                  <a:gd name="T2" fmla="*/ 15 w 20"/>
                  <a:gd name="T3" fmla="*/ 0 h 41"/>
                  <a:gd name="T4" fmla="*/ 10 w 20"/>
                  <a:gd name="T5" fmla="*/ 0 h 41"/>
                  <a:gd name="T6" fmla="*/ 5 w 20"/>
                  <a:gd name="T7" fmla="*/ 0 h 41"/>
                  <a:gd name="T8" fmla="*/ 0 w 20"/>
                  <a:gd name="T9" fmla="*/ 2 h 41"/>
                  <a:gd name="T10" fmla="*/ 1 w 20"/>
                  <a:gd name="T11" fmla="*/ 3 h 41"/>
                  <a:gd name="T12" fmla="*/ 1 w 20"/>
                  <a:gd name="T13" fmla="*/ 5 h 41"/>
                  <a:gd name="T14" fmla="*/ 5 w 20"/>
                  <a:gd name="T15" fmla="*/ 3 h 41"/>
                  <a:gd name="T16" fmla="*/ 10 w 20"/>
                  <a:gd name="T17" fmla="*/ 3 h 41"/>
                  <a:gd name="T18" fmla="*/ 15 w 20"/>
                  <a:gd name="T19" fmla="*/ 3 h 41"/>
                  <a:gd name="T20" fmla="*/ 19 w 20"/>
                  <a:gd name="T21" fmla="*/ 5 h 41"/>
                  <a:gd name="T22" fmla="*/ 20 w 20"/>
                  <a:gd name="T23" fmla="*/ 3 h 41"/>
                  <a:gd name="T24" fmla="*/ 20 w 20"/>
                  <a:gd name="T25" fmla="*/ 2 h 41"/>
                  <a:gd name="T26" fmla="*/ 1 w 20"/>
                  <a:gd name="T27" fmla="*/ 40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20 w 20"/>
                  <a:gd name="T35" fmla="*/ 40 h 41"/>
                  <a:gd name="T36" fmla="*/ 19 w 20"/>
                  <a:gd name="T37" fmla="*/ 38 h 41"/>
                  <a:gd name="T38" fmla="*/ 19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6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1 w 20"/>
                  <a:gd name="T51" fmla="*/ 40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0" y="3"/>
                    </a:lnTo>
                    <a:lnTo>
                      <a:pt x="20" y="2"/>
                    </a:lnTo>
                    <a:close/>
                    <a:moveTo>
                      <a:pt x="1" y="40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6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1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6" name="Freeform 700"/>
              <p:cNvSpPr>
                <a:spLocks noEditPoints="1"/>
              </p:cNvSpPr>
              <p:nvPr/>
            </p:nvSpPr>
            <p:spPr bwMode="auto">
              <a:xfrm>
                <a:off x="4835" y="3187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4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4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8 w 19"/>
                  <a:gd name="T21" fmla="*/ 5 h 38"/>
                  <a:gd name="T22" fmla="*/ 18 w 19"/>
                  <a:gd name="T23" fmla="*/ 3 h 38"/>
                  <a:gd name="T24" fmla="*/ 19 w 19"/>
                  <a:gd name="T25" fmla="*/ 1 h 38"/>
                  <a:gd name="T26" fmla="*/ 0 w 19"/>
                  <a:gd name="T27" fmla="*/ 36 h 38"/>
                  <a:gd name="T28" fmla="*/ 4 w 19"/>
                  <a:gd name="T29" fmla="*/ 38 h 38"/>
                  <a:gd name="T30" fmla="*/ 9 w 19"/>
                  <a:gd name="T31" fmla="*/ 38 h 38"/>
                  <a:gd name="T32" fmla="*/ 14 w 19"/>
                  <a:gd name="T33" fmla="*/ 38 h 38"/>
                  <a:gd name="T34" fmla="*/ 18 w 19"/>
                  <a:gd name="T35" fmla="*/ 36 h 38"/>
                  <a:gd name="T36" fmla="*/ 18 w 19"/>
                  <a:gd name="T37" fmla="*/ 34 h 38"/>
                  <a:gd name="T38" fmla="*/ 18 w 19"/>
                  <a:gd name="T39" fmla="*/ 33 h 38"/>
                  <a:gd name="T40" fmla="*/ 14 w 19"/>
                  <a:gd name="T41" fmla="*/ 34 h 38"/>
                  <a:gd name="T42" fmla="*/ 9 w 19"/>
                  <a:gd name="T43" fmla="*/ 34 h 38"/>
                  <a:gd name="T44" fmla="*/ 5 w 19"/>
                  <a:gd name="T45" fmla="*/ 34 h 38"/>
                  <a:gd name="T46" fmla="*/ 0 w 19"/>
                  <a:gd name="T47" fmla="*/ 33 h 38"/>
                  <a:gd name="T48" fmla="*/ 0 w 19"/>
                  <a:gd name="T49" fmla="*/ 34 h 38"/>
                  <a:gd name="T50" fmla="*/ 0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close/>
                    <a:moveTo>
                      <a:pt x="0" y="36"/>
                    </a:moveTo>
                    <a:lnTo>
                      <a:pt x="4" y="38"/>
                    </a:lnTo>
                    <a:lnTo>
                      <a:pt x="9" y="38"/>
                    </a:lnTo>
                    <a:lnTo>
                      <a:pt x="14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4" y="34"/>
                    </a:lnTo>
                    <a:lnTo>
                      <a:pt x="9" y="34"/>
                    </a:lnTo>
                    <a:lnTo>
                      <a:pt x="5" y="34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7" name="Freeform 701"/>
              <p:cNvSpPr>
                <a:spLocks noEditPoints="1"/>
              </p:cNvSpPr>
              <p:nvPr/>
            </p:nvSpPr>
            <p:spPr bwMode="auto">
              <a:xfrm>
                <a:off x="4835" y="3188"/>
                <a:ext cx="18" cy="35"/>
              </a:xfrm>
              <a:custGeom>
                <a:avLst/>
                <a:gdLst>
                  <a:gd name="T0" fmla="*/ 18 w 18"/>
                  <a:gd name="T1" fmla="*/ 2 h 35"/>
                  <a:gd name="T2" fmla="*/ 14 w 18"/>
                  <a:gd name="T3" fmla="*/ 0 h 35"/>
                  <a:gd name="T4" fmla="*/ 9 w 18"/>
                  <a:gd name="T5" fmla="*/ 0 h 35"/>
                  <a:gd name="T6" fmla="*/ 4 w 18"/>
                  <a:gd name="T7" fmla="*/ 0 h 35"/>
                  <a:gd name="T8" fmla="*/ 0 w 18"/>
                  <a:gd name="T9" fmla="*/ 2 h 35"/>
                  <a:gd name="T10" fmla="*/ 0 w 18"/>
                  <a:gd name="T11" fmla="*/ 4 h 35"/>
                  <a:gd name="T12" fmla="*/ 0 w 18"/>
                  <a:gd name="T13" fmla="*/ 6 h 35"/>
                  <a:gd name="T14" fmla="*/ 5 w 18"/>
                  <a:gd name="T15" fmla="*/ 4 h 35"/>
                  <a:gd name="T16" fmla="*/ 9 w 18"/>
                  <a:gd name="T17" fmla="*/ 4 h 35"/>
                  <a:gd name="T18" fmla="*/ 14 w 18"/>
                  <a:gd name="T19" fmla="*/ 4 h 35"/>
                  <a:gd name="T20" fmla="*/ 18 w 18"/>
                  <a:gd name="T21" fmla="*/ 6 h 35"/>
                  <a:gd name="T22" fmla="*/ 18 w 18"/>
                  <a:gd name="T23" fmla="*/ 4 h 35"/>
                  <a:gd name="T24" fmla="*/ 18 w 18"/>
                  <a:gd name="T25" fmla="*/ 2 h 35"/>
                  <a:gd name="T26" fmla="*/ 0 w 18"/>
                  <a:gd name="T27" fmla="*/ 33 h 35"/>
                  <a:gd name="T28" fmla="*/ 5 w 18"/>
                  <a:gd name="T29" fmla="*/ 35 h 35"/>
                  <a:gd name="T30" fmla="*/ 9 w 18"/>
                  <a:gd name="T31" fmla="*/ 35 h 35"/>
                  <a:gd name="T32" fmla="*/ 14 w 18"/>
                  <a:gd name="T33" fmla="*/ 35 h 35"/>
                  <a:gd name="T34" fmla="*/ 18 w 18"/>
                  <a:gd name="T35" fmla="*/ 33 h 35"/>
                  <a:gd name="T36" fmla="*/ 18 w 18"/>
                  <a:gd name="T37" fmla="*/ 32 h 35"/>
                  <a:gd name="T38" fmla="*/ 18 w 18"/>
                  <a:gd name="T39" fmla="*/ 28 h 35"/>
                  <a:gd name="T40" fmla="*/ 14 w 18"/>
                  <a:gd name="T41" fmla="*/ 32 h 35"/>
                  <a:gd name="T42" fmla="*/ 9 w 18"/>
                  <a:gd name="T43" fmla="*/ 32 h 35"/>
                  <a:gd name="T44" fmla="*/ 5 w 18"/>
                  <a:gd name="T45" fmla="*/ 32 h 35"/>
                  <a:gd name="T46" fmla="*/ 2 w 18"/>
                  <a:gd name="T47" fmla="*/ 28 h 35"/>
                  <a:gd name="T48" fmla="*/ 0 w 18"/>
                  <a:gd name="T49" fmla="*/ 32 h 35"/>
                  <a:gd name="T50" fmla="*/ 0 w 18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5"/>
                  <a:gd name="T80" fmla="*/ 18 w 18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5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close/>
                    <a:moveTo>
                      <a:pt x="0" y="33"/>
                    </a:moveTo>
                    <a:lnTo>
                      <a:pt x="5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8" y="33"/>
                    </a:lnTo>
                    <a:lnTo>
                      <a:pt x="18" y="32"/>
                    </a:lnTo>
                    <a:lnTo>
                      <a:pt x="18" y="28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2" y="28"/>
                    </a:lnTo>
                    <a:lnTo>
                      <a:pt x="0" y="3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8" name="Freeform 702"/>
              <p:cNvSpPr>
                <a:spLocks noEditPoints="1"/>
              </p:cNvSpPr>
              <p:nvPr/>
            </p:nvSpPr>
            <p:spPr bwMode="auto">
              <a:xfrm>
                <a:off x="4835" y="3190"/>
                <a:ext cx="18" cy="31"/>
              </a:xfrm>
              <a:custGeom>
                <a:avLst/>
                <a:gdLst>
                  <a:gd name="T0" fmla="*/ 18 w 18"/>
                  <a:gd name="T1" fmla="*/ 2 h 31"/>
                  <a:gd name="T2" fmla="*/ 14 w 18"/>
                  <a:gd name="T3" fmla="*/ 0 h 31"/>
                  <a:gd name="T4" fmla="*/ 9 w 18"/>
                  <a:gd name="T5" fmla="*/ 0 h 31"/>
                  <a:gd name="T6" fmla="*/ 4 w 18"/>
                  <a:gd name="T7" fmla="*/ 0 h 31"/>
                  <a:gd name="T8" fmla="*/ 0 w 18"/>
                  <a:gd name="T9" fmla="*/ 2 h 31"/>
                  <a:gd name="T10" fmla="*/ 0 w 18"/>
                  <a:gd name="T11" fmla="*/ 4 h 31"/>
                  <a:gd name="T12" fmla="*/ 2 w 18"/>
                  <a:gd name="T13" fmla="*/ 7 h 31"/>
                  <a:gd name="T14" fmla="*/ 5 w 18"/>
                  <a:gd name="T15" fmla="*/ 4 h 31"/>
                  <a:gd name="T16" fmla="*/ 9 w 18"/>
                  <a:gd name="T17" fmla="*/ 4 h 31"/>
                  <a:gd name="T18" fmla="*/ 14 w 18"/>
                  <a:gd name="T19" fmla="*/ 4 h 31"/>
                  <a:gd name="T20" fmla="*/ 18 w 18"/>
                  <a:gd name="T21" fmla="*/ 7 h 31"/>
                  <a:gd name="T22" fmla="*/ 18 w 18"/>
                  <a:gd name="T23" fmla="*/ 4 h 31"/>
                  <a:gd name="T24" fmla="*/ 18 w 18"/>
                  <a:gd name="T25" fmla="*/ 2 h 31"/>
                  <a:gd name="T26" fmla="*/ 0 w 18"/>
                  <a:gd name="T27" fmla="*/ 30 h 31"/>
                  <a:gd name="T28" fmla="*/ 5 w 18"/>
                  <a:gd name="T29" fmla="*/ 31 h 31"/>
                  <a:gd name="T30" fmla="*/ 9 w 18"/>
                  <a:gd name="T31" fmla="*/ 31 h 31"/>
                  <a:gd name="T32" fmla="*/ 14 w 18"/>
                  <a:gd name="T33" fmla="*/ 31 h 31"/>
                  <a:gd name="T34" fmla="*/ 18 w 18"/>
                  <a:gd name="T35" fmla="*/ 30 h 31"/>
                  <a:gd name="T36" fmla="*/ 18 w 18"/>
                  <a:gd name="T37" fmla="*/ 26 h 31"/>
                  <a:gd name="T38" fmla="*/ 18 w 18"/>
                  <a:gd name="T39" fmla="*/ 24 h 31"/>
                  <a:gd name="T40" fmla="*/ 14 w 18"/>
                  <a:gd name="T41" fmla="*/ 28 h 31"/>
                  <a:gd name="T42" fmla="*/ 9 w 18"/>
                  <a:gd name="T43" fmla="*/ 28 h 31"/>
                  <a:gd name="T44" fmla="*/ 5 w 18"/>
                  <a:gd name="T45" fmla="*/ 28 h 31"/>
                  <a:gd name="T46" fmla="*/ 2 w 18"/>
                  <a:gd name="T47" fmla="*/ 24 h 31"/>
                  <a:gd name="T48" fmla="*/ 2 w 18"/>
                  <a:gd name="T49" fmla="*/ 26 h 31"/>
                  <a:gd name="T50" fmla="*/ 0 w 18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8" y="2"/>
                    </a:lnTo>
                    <a:close/>
                    <a:moveTo>
                      <a:pt x="0" y="30"/>
                    </a:moveTo>
                    <a:lnTo>
                      <a:pt x="5" y="31"/>
                    </a:lnTo>
                    <a:lnTo>
                      <a:pt x="9" y="31"/>
                    </a:lnTo>
                    <a:lnTo>
                      <a:pt x="14" y="31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9" y="28"/>
                    </a:lnTo>
                    <a:lnTo>
                      <a:pt x="5" y="28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9" name="Freeform 703"/>
              <p:cNvSpPr>
                <a:spLocks noEditPoints="1"/>
              </p:cNvSpPr>
              <p:nvPr/>
            </p:nvSpPr>
            <p:spPr bwMode="auto">
              <a:xfrm>
                <a:off x="4835" y="3192"/>
                <a:ext cx="18" cy="28"/>
              </a:xfrm>
              <a:custGeom>
                <a:avLst/>
                <a:gdLst>
                  <a:gd name="T0" fmla="*/ 18 w 18"/>
                  <a:gd name="T1" fmla="*/ 2 h 28"/>
                  <a:gd name="T2" fmla="*/ 14 w 18"/>
                  <a:gd name="T3" fmla="*/ 0 h 28"/>
                  <a:gd name="T4" fmla="*/ 9 w 18"/>
                  <a:gd name="T5" fmla="*/ 0 h 28"/>
                  <a:gd name="T6" fmla="*/ 5 w 18"/>
                  <a:gd name="T7" fmla="*/ 0 h 28"/>
                  <a:gd name="T8" fmla="*/ 0 w 18"/>
                  <a:gd name="T9" fmla="*/ 2 h 28"/>
                  <a:gd name="T10" fmla="*/ 2 w 18"/>
                  <a:gd name="T11" fmla="*/ 5 h 28"/>
                  <a:gd name="T12" fmla="*/ 2 w 18"/>
                  <a:gd name="T13" fmla="*/ 7 h 28"/>
                  <a:gd name="T14" fmla="*/ 5 w 18"/>
                  <a:gd name="T15" fmla="*/ 3 h 28"/>
                  <a:gd name="T16" fmla="*/ 9 w 18"/>
                  <a:gd name="T17" fmla="*/ 3 h 28"/>
                  <a:gd name="T18" fmla="*/ 14 w 18"/>
                  <a:gd name="T19" fmla="*/ 3 h 28"/>
                  <a:gd name="T20" fmla="*/ 18 w 18"/>
                  <a:gd name="T21" fmla="*/ 7 h 28"/>
                  <a:gd name="T22" fmla="*/ 18 w 18"/>
                  <a:gd name="T23" fmla="*/ 5 h 28"/>
                  <a:gd name="T24" fmla="*/ 18 w 18"/>
                  <a:gd name="T25" fmla="*/ 2 h 28"/>
                  <a:gd name="T26" fmla="*/ 2 w 18"/>
                  <a:gd name="T27" fmla="*/ 24 h 28"/>
                  <a:gd name="T28" fmla="*/ 5 w 18"/>
                  <a:gd name="T29" fmla="*/ 28 h 28"/>
                  <a:gd name="T30" fmla="*/ 9 w 18"/>
                  <a:gd name="T31" fmla="*/ 28 h 28"/>
                  <a:gd name="T32" fmla="*/ 14 w 18"/>
                  <a:gd name="T33" fmla="*/ 28 h 28"/>
                  <a:gd name="T34" fmla="*/ 18 w 18"/>
                  <a:gd name="T35" fmla="*/ 24 h 28"/>
                  <a:gd name="T36" fmla="*/ 18 w 18"/>
                  <a:gd name="T37" fmla="*/ 22 h 28"/>
                  <a:gd name="T38" fmla="*/ 16 w 18"/>
                  <a:gd name="T39" fmla="*/ 21 h 28"/>
                  <a:gd name="T40" fmla="*/ 14 w 18"/>
                  <a:gd name="T41" fmla="*/ 22 h 28"/>
                  <a:gd name="T42" fmla="*/ 9 w 18"/>
                  <a:gd name="T43" fmla="*/ 24 h 28"/>
                  <a:gd name="T44" fmla="*/ 5 w 18"/>
                  <a:gd name="T45" fmla="*/ 22 h 28"/>
                  <a:gd name="T46" fmla="*/ 2 w 18"/>
                  <a:gd name="T47" fmla="*/ 21 h 28"/>
                  <a:gd name="T48" fmla="*/ 2 w 18"/>
                  <a:gd name="T49" fmla="*/ 22 h 28"/>
                  <a:gd name="T50" fmla="*/ 2 w 18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8"/>
                  <a:gd name="T80" fmla="*/ 18 w 18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8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2"/>
                    </a:lnTo>
                    <a:close/>
                    <a:moveTo>
                      <a:pt x="2" y="24"/>
                    </a:moveTo>
                    <a:lnTo>
                      <a:pt x="5" y="28"/>
                    </a:lnTo>
                    <a:lnTo>
                      <a:pt x="9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6" y="21"/>
                    </a:lnTo>
                    <a:lnTo>
                      <a:pt x="14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2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0" name="Freeform 704"/>
              <p:cNvSpPr>
                <a:spLocks noEditPoints="1"/>
              </p:cNvSpPr>
              <p:nvPr/>
            </p:nvSpPr>
            <p:spPr bwMode="auto">
              <a:xfrm>
                <a:off x="4837" y="3194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2 w 16"/>
                  <a:gd name="T3" fmla="*/ 0 h 24"/>
                  <a:gd name="T4" fmla="*/ 7 w 16"/>
                  <a:gd name="T5" fmla="*/ 0 h 24"/>
                  <a:gd name="T6" fmla="*/ 3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0 w 16"/>
                  <a:gd name="T13" fmla="*/ 7 h 24"/>
                  <a:gd name="T14" fmla="*/ 3 w 16"/>
                  <a:gd name="T15" fmla="*/ 5 h 24"/>
                  <a:gd name="T16" fmla="*/ 7 w 16"/>
                  <a:gd name="T17" fmla="*/ 3 h 24"/>
                  <a:gd name="T18" fmla="*/ 12 w 16"/>
                  <a:gd name="T19" fmla="*/ 5 h 24"/>
                  <a:gd name="T20" fmla="*/ 14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3 w 16"/>
                  <a:gd name="T29" fmla="*/ 24 h 24"/>
                  <a:gd name="T30" fmla="*/ 7 w 16"/>
                  <a:gd name="T31" fmla="*/ 24 h 24"/>
                  <a:gd name="T32" fmla="*/ 12 w 16"/>
                  <a:gd name="T33" fmla="*/ 24 h 24"/>
                  <a:gd name="T34" fmla="*/ 16 w 16"/>
                  <a:gd name="T35" fmla="*/ 20 h 24"/>
                  <a:gd name="T36" fmla="*/ 14 w 16"/>
                  <a:gd name="T37" fmla="*/ 19 h 24"/>
                  <a:gd name="T38" fmla="*/ 14 w 16"/>
                  <a:gd name="T39" fmla="*/ 17 h 24"/>
                  <a:gd name="T40" fmla="*/ 12 w 16"/>
                  <a:gd name="T41" fmla="*/ 19 h 24"/>
                  <a:gd name="T42" fmla="*/ 7 w 16"/>
                  <a:gd name="T43" fmla="*/ 20 h 24"/>
                  <a:gd name="T44" fmla="*/ 3 w 16"/>
                  <a:gd name="T45" fmla="*/ 19 h 24"/>
                  <a:gd name="T46" fmla="*/ 0 w 16"/>
                  <a:gd name="T47" fmla="*/ 17 h 24"/>
                  <a:gd name="T48" fmla="*/ 0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12" y="5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3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2" y="19"/>
                    </a:lnTo>
                    <a:lnTo>
                      <a:pt x="7" y="20"/>
                    </a:lnTo>
                    <a:lnTo>
                      <a:pt x="3" y="19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1" name="Freeform 705"/>
              <p:cNvSpPr>
                <a:spLocks noEditPoints="1"/>
              </p:cNvSpPr>
              <p:nvPr/>
            </p:nvSpPr>
            <p:spPr bwMode="auto">
              <a:xfrm>
                <a:off x="4837" y="3195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7 w 16"/>
                  <a:gd name="T5" fmla="*/ 0 h 21"/>
                  <a:gd name="T6" fmla="*/ 3 w 16"/>
                  <a:gd name="T7" fmla="*/ 0 h 21"/>
                  <a:gd name="T8" fmla="*/ 0 w 16"/>
                  <a:gd name="T9" fmla="*/ 4 h 21"/>
                  <a:gd name="T10" fmla="*/ 0 w 16"/>
                  <a:gd name="T11" fmla="*/ 11 h 21"/>
                  <a:gd name="T12" fmla="*/ 0 w 16"/>
                  <a:gd name="T13" fmla="*/ 18 h 21"/>
                  <a:gd name="T14" fmla="*/ 3 w 16"/>
                  <a:gd name="T15" fmla="*/ 19 h 21"/>
                  <a:gd name="T16" fmla="*/ 7 w 16"/>
                  <a:gd name="T17" fmla="*/ 21 h 21"/>
                  <a:gd name="T18" fmla="*/ 12 w 16"/>
                  <a:gd name="T19" fmla="*/ 19 h 21"/>
                  <a:gd name="T20" fmla="*/ 14 w 16"/>
                  <a:gd name="T21" fmla="*/ 18 h 21"/>
                  <a:gd name="T22" fmla="*/ 14 w 16"/>
                  <a:gd name="T23" fmla="*/ 11 h 21"/>
                  <a:gd name="T24" fmla="*/ 16 w 16"/>
                  <a:gd name="T25" fmla="*/ 4 h 21"/>
                  <a:gd name="T26" fmla="*/ 14 w 16"/>
                  <a:gd name="T27" fmla="*/ 11 h 21"/>
                  <a:gd name="T28" fmla="*/ 14 w 16"/>
                  <a:gd name="T29" fmla="*/ 12 h 21"/>
                  <a:gd name="T30" fmla="*/ 12 w 16"/>
                  <a:gd name="T31" fmla="*/ 16 h 21"/>
                  <a:gd name="T32" fmla="*/ 10 w 16"/>
                  <a:gd name="T33" fmla="*/ 18 h 21"/>
                  <a:gd name="T34" fmla="*/ 7 w 16"/>
                  <a:gd name="T35" fmla="*/ 18 h 21"/>
                  <a:gd name="T36" fmla="*/ 5 w 16"/>
                  <a:gd name="T37" fmla="*/ 18 h 21"/>
                  <a:gd name="T38" fmla="*/ 2 w 16"/>
                  <a:gd name="T39" fmla="*/ 16 h 21"/>
                  <a:gd name="T40" fmla="*/ 0 w 16"/>
                  <a:gd name="T41" fmla="*/ 12 h 21"/>
                  <a:gd name="T42" fmla="*/ 0 w 16"/>
                  <a:gd name="T43" fmla="*/ 11 h 21"/>
                  <a:gd name="T44" fmla="*/ 0 w 16"/>
                  <a:gd name="T45" fmla="*/ 7 h 21"/>
                  <a:gd name="T46" fmla="*/ 2 w 16"/>
                  <a:gd name="T47" fmla="*/ 6 h 21"/>
                  <a:gd name="T48" fmla="*/ 5 w 16"/>
                  <a:gd name="T49" fmla="*/ 4 h 21"/>
                  <a:gd name="T50" fmla="*/ 7 w 16"/>
                  <a:gd name="T51" fmla="*/ 4 h 21"/>
                  <a:gd name="T52" fmla="*/ 10 w 16"/>
                  <a:gd name="T53" fmla="*/ 4 h 21"/>
                  <a:gd name="T54" fmla="*/ 12 w 16"/>
                  <a:gd name="T55" fmla="*/ 6 h 21"/>
                  <a:gd name="T56" fmla="*/ 14 w 16"/>
                  <a:gd name="T57" fmla="*/ 7 h 21"/>
                  <a:gd name="T58" fmla="*/ 14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2" y="19"/>
                    </a:lnTo>
                    <a:lnTo>
                      <a:pt x="14" y="18"/>
                    </a:lnTo>
                    <a:lnTo>
                      <a:pt x="14" y="11"/>
                    </a:lnTo>
                    <a:lnTo>
                      <a:pt x="16" y="4"/>
                    </a:lnTo>
                    <a:close/>
                    <a:moveTo>
                      <a:pt x="14" y="11"/>
                    </a:moveTo>
                    <a:lnTo>
                      <a:pt x="14" y="12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7" y="18"/>
                    </a:lnTo>
                    <a:lnTo>
                      <a:pt x="5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4" y="7"/>
                    </a:ln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2" name="Freeform 706"/>
              <p:cNvSpPr>
                <a:spLocks noEditPoints="1"/>
              </p:cNvSpPr>
              <p:nvPr/>
            </p:nvSpPr>
            <p:spPr bwMode="auto">
              <a:xfrm>
                <a:off x="4837" y="3197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2 w 14"/>
                  <a:gd name="T3" fmla="*/ 2 h 17"/>
                  <a:gd name="T4" fmla="*/ 7 w 14"/>
                  <a:gd name="T5" fmla="*/ 0 h 17"/>
                  <a:gd name="T6" fmla="*/ 3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3 w 14"/>
                  <a:gd name="T15" fmla="*/ 16 h 17"/>
                  <a:gd name="T16" fmla="*/ 7 w 14"/>
                  <a:gd name="T17" fmla="*/ 17 h 17"/>
                  <a:gd name="T18" fmla="*/ 12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2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3" name="Freeform 707"/>
              <p:cNvSpPr>
                <a:spLocks noEditPoints="1"/>
              </p:cNvSpPr>
              <p:nvPr/>
            </p:nvSpPr>
            <p:spPr bwMode="auto">
              <a:xfrm>
                <a:off x="4837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10 w 14"/>
                  <a:gd name="T37" fmla="*/ 8 h 14"/>
                  <a:gd name="T38" fmla="*/ 7 w 14"/>
                  <a:gd name="T39" fmla="*/ 10 h 14"/>
                  <a:gd name="T40" fmla="*/ 5 w 14"/>
                  <a:gd name="T41" fmla="*/ 8 h 14"/>
                  <a:gd name="T42" fmla="*/ 3 w 14"/>
                  <a:gd name="T43" fmla="*/ 7 h 14"/>
                  <a:gd name="T44" fmla="*/ 5 w 14"/>
                  <a:gd name="T45" fmla="*/ 3 h 14"/>
                  <a:gd name="T46" fmla="*/ 7 w 14"/>
                  <a:gd name="T47" fmla="*/ 3 h 14"/>
                  <a:gd name="T48" fmla="*/ 10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4" name="Freeform 708"/>
              <p:cNvSpPr>
                <a:spLocks/>
              </p:cNvSpPr>
              <p:nvPr/>
            </p:nvSpPr>
            <p:spPr bwMode="auto">
              <a:xfrm>
                <a:off x="4839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5" name="Freeform 709"/>
              <p:cNvSpPr>
                <a:spLocks/>
              </p:cNvSpPr>
              <p:nvPr/>
            </p:nvSpPr>
            <p:spPr bwMode="auto">
              <a:xfrm>
                <a:off x="4840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6" name="Freeform 710"/>
              <p:cNvSpPr>
                <a:spLocks/>
              </p:cNvSpPr>
              <p:nvPr/>
            </p:nvSpPr>
            <p:spPr bwMode="auto">
              <a:xfrm>
                <a:off x="4842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7" name="Freeform 711"/>
              <p:cNvSpPr>
                <a:spLocks/>
              </p:cNvSpPr>
              <p:nvPr/>
            </p:nvSpPr>
            <p:spPr bwMode="auto">
              <a:xfrm>
                <a:off x="4821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3 w 47"/>
                  <a:gd name="T7" fmla="*/ 71 h 93"/>
                  <a:gd name="T8" fmla="*/ 14 w 47"/>
                  <a:gd name="T9" fmla="*/ 59 h 93"/>
                  <a:gd name="T10" fmla="*/ 16 w 47"/>
                  <a:gd name="T11" fmla="*/ 47 h 93"/>
                  <a:gd name="T12" fmla="*/ 14 w 47"/>
                  <a:gd name="T13" fmla="*/ 36 h 93"/>
                  <a:gd name="T14" fmla="*/ 13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2 w 47"/>
                  <a:gd name="T27" fmla="*/ 36 h 93"/>
                  <a:gd name="T28" fmla="*/ 30 w 47"/>
                  <a:gd name="T29" fmla="*/ 47 h 93"/>
                  <a:gd name="T30" fmla="*/ 32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3" y="71"/>
                    </a:lnTo>
                    <a:lnTo>
                      <a:pt x="14" y="59"/>
                    </a:lnTo>
                    <a:lnTo>
                      <a:pt x="16" y="47"/>
                    </a:lnTo>
                    <a:lnTo>
                      <a:pt x="14" y="36"/>
                    </a:lnTo>
                    <a:lnTo>
                      <a:pt x="13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2" y="36"/>
                    </a:lnTo>
                    <a:lnTo>
                      <a:pt x="30" y="47"/>
                    </a:lnTo>
                    <a:lnTo>
                      <a:pt x="32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8" name="Freeform 712"/>
              <p:cNvSpPr>
                <a:spLocks/>
              </p:cNvSpPr>
              <p:nvPr/>
            </p:nvSpPr>
            <p:spPr bwMode="auto">
              <a:xfrm>
                <a:off x="226" y="2569"/>
                <a:ext cx="186" cy="155"/>
              </a:xfrm>
              <a:custGeom>
                <a:avLst/>
                <a:gdLst>
                  <a:gd name="T0" fmla="*/ 13 w 186"/>
                  <a:gd name="T1" fmla="*/ 0 h 155"/>
                  <a:gd name="T2" fmla="*/ 172 w 186"/>
                  <a:gd name="T3" fmla="*/ 0 h 155"/>
                  <a:gd name="T4" fmla="*/ 177 w 186"/>
                  <a:gd name="T5" fmla="*/ 0 h 155"/>
                  <a:gd name="T6" fmla="*/ 183 w 186"/>
                  <a:gd name="T7" fmla="*/ 5 h 155"/>
                  <a:gd name="T8" fmla="*/ 184 w 186"/>
                  <a:gd name="T9" fmla="*/ 10 h 155"/>
                  <a:gd name="T10" fmla="*/ 186 w 186"/>
                  <a:gd name="T11" fmla="*/ 19 h 155"/>
                  <a:gd name="T12" fmla="*/ 186 w 186"/>
                  <a:gd name="T13" fmla="*/ 135 h 155"/>
                  <a:gd name="T14" fmla="*/ 184 w 186"/>
                  <a:gd name="T15" fmla="*/ 143 h 155"/>
                  <a:gd name="T16" fmla="*/ 183 w 186"/>
                  <a:gd name="T17" fmla="*/ 148 h 155"/>
                  <a:gd name="T18" fmla="*/ 177 w 186"/>
                  <a:gd name="T19" fmla="*/ 153 h 155"/>
                  <a:gd name="T20" fmla="*/ 172 w 186"/>
                  <a:gd name="T21" fmla="*/ 155 h 155"/>
                  <a:gd name="T22" fmla="*/ 13 w 186"/>
                  <a:gd name="T23" fmla="*/ 155 h 155"/>
                  <a:gd name="T24" fmla="*/ 8 w 186"/>
                  <a:gd name="T25" fmla="*/ 153 h 155"/>
                  <a:gd name="T26" fmla="*/ 5 w 186"/>
                  <a:gd name="T27" fmla="*/ 148 h 155"/>
                  <a:gd name="T28" fmla="*/ 1 w 186"/>
                  <a:gd name="T29" fmla="*/ 143 h 155"/>
                  <a:gd name="T30" fmla="*/ 0 w 186"/>
                  <a:gd name="T31" fmla="*/ 135 h 155"/>
                  <a:gd name="T32" fmla="*/ 0 w 186"/>
                  <a:gd name="T33" fmla="*/ 19 h 155"/>
                  <a:gd name="T34" fmla="*/ 1 w 186"/>
                  <a:gd name="T35" fmla="*/ 10 h 155"/>
                  <a:gd name="T36" fmla="*/ 5 w 186"/>
                  <a:gd name="T37" fmla="*/ 5 h 155"/>
                  <a:gd name="T38" fmla="*/ 8 w 186"/>
                  <a:gd name="T39" fmla="*/ 0 h 155"/>
                  <a:gd name="T40" fmla="*/ 13 w 186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6"/>
                  <a:gd name="T64" fmla="*/ 0 h 155"/>
                  <a:gd name="T65" fmla="*/ 186 w 186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6" h="155">
                    <a:moveTo>
                      <a:pt x="13" y="0"/>
                    </a:moveTo>
                    <a:lnTo>
                      <a:pt x="172" y="0"/>
                    </a:lnTo>
                    <a:lnTo>
                      <a:pt x="177" y="0"/>
                    </a:lnTo>
                    <a:lnTo>
                      <a:pt x="183" y="5"/>
                    </a:lnTo>
                    <a:lnTo>
                      <a:pt x="184" y="10"/>
                    </a:lnTo>
                    <a:lnTo>
                      <a:pt x="186" y="19"/>
                    </a:lnTo>
                    <a:lnTo>
                      <a:pt x="186" y="135"/>
                    </a:lnTo>
                    <a:lnTo>
                      <a:pt x="184" y="143"/>
                    </a:lnTo>
                    <a:lnTo>
                      <a:pt x="183" y="148"/>
                    </a:lnTo>
                    <a:lnTo>
                      <a:pt x="177" y="153"/>
                    </a:lnTo>
                    <a:lnTo>
                      <a:pt x="172" y="155"/>
                    </a:lnTo>
                    <a:lnTo>
                      <a:pt x="13" y="155"/>
                    </a:lnTo>
                    <a:lnTo>
                      <a:pt x="8" y="153"/>
                    </a:lnTo>
                    <a:lnTo>
                      <a:pt x="5" y="148"/>
                    </a:lnTo>
                    <a:lnTo>
                      <a:pt x="1" y="143"/>
                    </a:lnTo>
                    <a:lnTo>
                      <a:pt x="0" y="135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9" name="Freeform 713"/>
              <p:cNvSpPr>
                <a:spLocks/>
              </p:cNvSpPr>
              <p:nvPr/>
            </p:nvSpPr>
            <p:spPr bwMode="auto">
              <a:xfrm>
                <a:off x="226" y="2569"/>
                <a:ext cx="186" cy="155"/>
              </a:xfrm>
              <a:custGeom>
                <a:avLst/>
                <a:gdLst>
                  <a:gd name="T0" fmla="*/ 13 w 186"/>
                  <a:gd name="T1" fmla="*/ 0 h 155"/>
                  <a:gd name="T2" fmla="*/ 172 w 186"/>
                  <a:gd name="T3" fmla="*/ 0 h 155"/>
                  <a:gd name="T4" fmla="*/ 177 w 186"/>
                  <a:gd name="T5" fmla="*/ 0 h 155"/>
                  <a:gd name="T6" fmla="*/ 183 w 186"/>
                  <a:gd name="T7" fmla="*/ 5 h 155"/>
                  <a:gd name="T8" fmla="*/ 184 w 186"/>
                  <a:gd name="T9" fmla="*/ 10 h 155"/>
                  <a:gd name="T10" fmla="*/ 186 w 186"/>
                  <a:gd name="T11" fmla="*/ 19 h 155"/>
                  <a:gd name="T12" fmla="*/ 186 w 186"/>
                  <a:gd name="T13" fmla="*/ 135 h 155"/>
                  <a:gd name="T14" fmla="*/ 184 w 186"/>
                  <a:gd name="T15" fmla="*/ 143 h 155"/>
                  <a:gd name="T16" fmla="*/ 183 w 186"/>
                  <a:gd name="T17" fmla="*/ 148 h 155"/>
                  <a:gd name="T18" fmla="*/ 177 w 186"/>
                  <a:gd name="T19" fmla="*/ 153 h 155"/>
                  <a:gd name="T20" fmla="*/ 172 w 186"/>
                  <a:gd name="T21" fmla="*/ 155 h 155"/>
                  <a:gd name="T22" fmla="*/ 13 w 186"/>
                  <a:gd name="T23" fmla="*/ 155 h 155"/>
                  <a:gd name="T24" fmla="*/ 8 w 186"/>
                  <a:gd name="T25" fmla="*/ 153 h 155"/>
                  <a:gd name="T26" fmla="*/ 5 w 186"/>
                  <a:gd name="T27" fmla="*/ 148 h 155"/>
                  <a:gd name="T28" fmla="*/ 1 w 186"/>
                  <a:gd name="T29" fmla="*/ 143 h 155"/>
                  <a:gd name="T30" fmla="*/ 0 w 186"/>
                  <a:gd name="T31" fmla="*/ 135 h 155"/>
                  <a:gd name="T32" fmla="*/ 0 w 186"/>
                  <a:gd name="T33" fmla="*/ 19 h 155"/>
                  <a:gd name="T34" fmla="*/ 1 w 186"/>
                  <a:gd name="T35" fmla="*/ 10 h 155"/>
                  <a:gd name="T36" fmla="*/ 5 w 186"/>
                  <a:gd name="T37" fmla="*/ 5 h 155"/>
                  <a:gd name="T38" fmla="*/ 8 w 186"/>
                  <a:gd name="T39" fmla="*/ 0 h 155"/>
                  <a:gd name="T40" fmla="*/ 13 w 186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6"/>
                  <a:gd name="T64" fmla="*/ 0 h 155"/>
                  <a:gd name="T65" fmla="*/ 186 w 186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6" h="155">
                    <a:moveTo>
                      <a:pt x="13" y="0"/>
                    </a:moveTo>
                    <a:lnTo>
                      <a:pt x="172" y="0"/>
                    </a:lnTo>
                    <a:lnTo>
                      <a:pt x="177" y="0"/>
                    </a:lnTo>
                    <a:lnTo>
                      <a:pt x="183" y="5"/>
                    </a:lnTo>
                    <a:lnTo>
                      <a:pt x="184" y="10"/>
                    </a:lnTo>
                    <a:lnTo>
                      <a:pt x="186" y="19"/>
                    </a:lnTo>
                    <a:lnTo>
                      <a:pt x="186" y="135"/>
                    </a:lnTo>
                    <a:lnTo>
                      <a:pt x="184" y="143"/>
                    </a:lnTo>
                    <a:lnTo>
                      <a:pt x="183" y="148"/>
                    </a:lnTo>
                    <a:lnTo>
                      <a:pt x="177" y="153"/>
                    </a:lnTo>
                    <a:lnTo>
                      <a:pt x="172" y="155"/>
                    </a:lnTo>
                    <a:lnTo>
                      <a:pt x="13" y="155"/>
                    </a:lnTo>
                    <a:lnTo>
                      <a:pt x="8" y="153"/>
                    </a:lnTo>
                    <a:lnTo>
                      <a:pt x="5" y="148"/>
                    </a:lnTo>
                    <a:lnTo>
                      <a:pt x="1" y="143"/>
                    </a:lnTo>
                    <a:lnTo>
                      <a:pt x="0" y="135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0" name="Freeform 714"/>
              <p:cNvSpPr>
                <a:spLocks/>
              </p:cNvSpPr>
              <p:nvPr/>
            </p:nvSpPr>
            <p:spPr bwMode="auto">
              <a:xfrm>
                <a:off x="365" y="3128"/>
                <a:ext cx="187" cy="155"/>
              </a:xfrm>
              <a:custGeom>
                <a:avLst/>
                <a:gdLst>
                  <a:gd name="T0" fmla="*/ 14 w 187"/>
                  <a:gd name="T1" fmla="*/ 0 h 155"/>
                  <a:gd name="T2" fmla="*/ 173 w 187"/>
                  <a:gd name="T3" fmla="*/ 0 h 155"/>
                  <a:gd name="T4" fmla="*/ 178 w 187"/>
                  <a:gd name="T5" fmla="*/ 2 h 155"/>
                  <a:gd name="T6" fmla="*/ 183 w 187"/>
                  <a:gd name="T7" fmla="*/ 5 h 155"/>
                  <a:gd name="T8" fmla="*/ 185 w 187"/>
                  <a:gd name="T9" fmla="*/ 12 h 155"/>
                  <a:gd name="T10" fmla="*/ 187 w 187"/>
                  <a:gd name="T11" fmla="*/ 19 h 155"/>
                  <a:gd name="T12" fmla="*/ 187 w 187"/>
                  <a:gd name="T13" fmla="*/ 136 h 155"/>
                  <a:gd name="T14" fmla="*/ 185 w 187"/>
                  <a:gd name="T15" fmla="*/ 143 h 155"/>
                  <a:gd name="T16" fmla="*/ 183 w 187"/>
                  <a:gd name="T17" fmla="*/ 150 h 155"/>
                  <a:gd name="T18" fmla="*/ 178 w 187"/>
                  <a:gd name="T19" fmla="*/ 154 h 155"/>
                  <a:gd name="T20" fmla="*/ 173 w 187"/>
                  <a:gd name="T21" fmla="*/ 155 h 155"/>
                  <a:gd name="T22" fmla="*/ 14 w 187"/>
                  <a:gd name="T23" fmla="*/ 155 h 155"/>
                  <a:gd name="T24" fmla="*/ 9 w 187"/>
                  <a:gd name="T25" fmla="*/ 154 h 155"/>
                  <a:gd name="T26" fmla="*/ 4 w 187"/>
                  <a:gd name="T27" fmla="*/ 150 h 155"/>
                  <a:gd name="T28" fmla="*/ 2 w 187"/>
                  <a:gd name="T29" fmla="*/ 143 h 155"/>
                  <a:gd name="T30" fmla="*/ 0 w 187"/>
                  <a:gd name="T31" fmla="*/ 136 h 155"/>
                  <a:gd name="T32" fmla="*/ 0 w 187"/>
                  <a:gd name="T33" fmla="*/ 19 h 155"/>
                  <a:gd name="T34" fmla="*/ 2 w 187"/>
                  <a:gd name="T35" fmla="*/ 12 h 155"/>
                  <a:gd name="T36" fmla="*/ 4 w 187"/>
                  <a:gd name="T37" fmla="*/ 5 h 155"/>
                  <a:gd name="T38" fmla="*/ 9 w 187"/>
                  <a:gd name="T39" fmla="*/ 2 h 155"/>
                  <a:gd name="T40" fmla="*/ 14 w 187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55"/>
                  <a:gd name="T65" fmla="*/ 187 w 187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55">
                    <a:moveTo>
                      <a:pt x="14" y="0"/>
                    </a:moveTo>
                    <a:lnTo>
                      <a:pt x="173" y="0"/>
                    </a:lnTo>
                    <a:lnTo>
                      <a:pt x="178" y="2"/>
                    </a:lnTo>
                    <a:lnTo>
                      <a:pt x="183" y="5"/>
                    </a:lnTo>
                    <a:lnTo>
                      <a:pt x="185" y="12"/>
                    </a:lnTo>
                    <a:lnTo>
                      <a:pt x="187" y="19"/>
                    </a:lnTo>
                    <a:lnTo>
                      <a:pt x="187" y="136"/>
                    </a:lnTo>
                    <a:lnTo>
                      <a:pt x="185" y="143"/>
                    </a:lnTo>
                    <a:lnTo>
                      <a:pt x="183" y="150"/>
                    </a:lnTo>
                    <a:lnTo>
                      <a:pt x="178" y="154"/>
                    </a:lnTo>
                    <a:lnTo>
                      <a:pt x="173" y="155"/>
                    </a:lnTo>
                    <a:lnTo>
                      <a:pt x="14" y="155"/>
                    </a:lnTo>
                    <a:lnTo>
                      <a:pt x="9" y="154"/>
                    </a:lnTo>
                    <a:lnTo>
                      <a:pt x="4" y="150"/>
                    </a:lnTo>
                    <a:lnTo>
                      <a:pt x="2" y="143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1" name="Freeform 715"/>
              <p:cNvSpPr>
                <a:spLocks/>
              </p:cNvSpPr>
              <p:nvPr/>
            </p:nvSpPr>
            <p:spPr bwMode="auto">
              <a:xfrm>
                <a:off x="365" y="3128"/>
                <a:ext cx="187" cy="155"/>
              </a:xfrm>
              <a:custGeom>
                <a:avLst/>
                <a:gdLst>
                  <a:gd name="T0" fmla="*/ 14 w 187"/>
                  <a:gd name="T1" fmla="*/ 0 h 155"/>
                  <a:gd name="T2" fmla="*/ 173 w 187"/>
                  <a:gd name="T3" fmla="*/ 0 h 155"/>
                  <a:gd name="T4" fmla="*/ 178 w 187"/>
                  <a:gd name="T5" fmla="*/ 2 h 155"/>
                  <a:gd name="T6" fmla="*/ 183 w 187"/>
                  <a:gd name="T7" fmla="*/ 5 h 155"/>
                  <a:gd name="T8" fmla="*/ 185 w 187"/>
                  <a:gd name="T9" fmla="*/ 12 h 155"/>
                  <a:gd name="T10" fmla="*/ 187 w 187"/>
                  <a:gd name="T11" fmla="*/ 19 h 155"/>
                  <a:gd name="T12" fmla="*/ 187 w 187"/>
                  <a:gd name="T13" fmla="*/ 136 h 155"/>
                  <a:gd name="T14" fmla="*/ 185 w 187"/>
                  <a:gd name="T15" fmla="*/ 143 h 155"/>
                  <a:gd name="T16" fmla="*/ 183 w 187"/>
                  <a:gd name="T17" fmla="*/ 150 h 155"/>
                  <a:gd name="T18" fmla="*/ 178 w 187"/>
                  <a:gd name="T19" fmla="*/ 154 h 155"/>
                  <a:gd name="T20" fmla="*/ 173 w 187"/>
                  <a:gd name="T21" fmla="*/ 155 h 155"/>
                  <a:gd name="T22" fmla="*/ 14 w 187"/>
                  <a:gd name="T23" fmla="*/ 155 h 155"/>
                  <a:gd name="T24" fmla="*/ 9 w 187"/>
                  <a:gd name="T25" fmla="*/ 154 h 155"/>
                  <a:gd name="T26" fmla="*/ 4 w 187"/>
                  <a:gd name="T27" fmla="*/ 150 h 155"/>
                  <a:gd name="T28" fmla="*/ 2 w 187"/>
                  <a:gd name="T29" fmla="*/ 143 h 155"/>
                  <a:gd name="T30" fmla="*/ 0 w 187"/>
                  <a:gd name="T31" fmla="*/ 136 h 155"/>
                  <a:gd name="T32" fmla="*/ 0 w 187"/>
                  <a:gd name="T33" fmla="*/ 19 h 155"/>
                  <a:gd name="T34" fmla="*/ 2 w 187"/>
                  <a:gd name="T35" fmla="*/ 12 h 155"/>
                  <a:gd name="T36" fmla="*/ 4 w 187"/>
                  <a:gd name="T37" fmla="*/ 5 h 155"/>
                  <a:gd name="T38" fmla="*/ 9 w 187"/>
                  <a:gd name="T39" fmla="*/ 2 h 155"/>
                  <a:gd name="T40" fmla="*/ 14 w 187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55"/>
                  <a:gd name="T65" fmla="*/ 187 w 187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55">
                    <a:moveTo>
                      <a:pt x="14" y="0"/>
                    </a:moveTo>
                    <a:lnTo>
                      <a:pt x="173" y="0"/>
                    </a:lnTo>
                    <a:lnTo>
                      <a:pt x="178" y="2"/>
                    </a:lnTo>
                    <a:lnTo>
                      <a:pt x="183" y="5"/>
                    </a:lnTo>
                    <a:lnTo>
                      <a:pt x="185" y="12"/>
                    </a:lnTo>
                    <a:lnTo>
                      <a:pt x="187" y="19"/>
                    </a:lnTo>
                    <a:lnTo>
                      <a:pt x="187" y="136"/>
                    </a:lnTo>
                    <a:lnTo>
                      <a:pt x="185" y="143"/>
                    </a:lnTo>
                    <a:lnTo>
                      <a:pt x="183" y="150"/>
                    </a:lnTo>
                    <a:lnTo>
                      <a:pt x="178" y="154"/>
                    </a:lnTo>
                    <a:lnTo>
                      <a:pt x="173" y="155"/>
                    </a:lnTo>
                    <a:lnTo>
                      <a:pt x="14" y="155"/>
                    </a:lnTo>
                    <a:lnTo>
                      <a:pt x="9" y="154"/>
                    </a:lnTo>
                    <a:lnTo>
                      <a:pt x="4" y="150"/>
                    </a:lnTo>
                    <a:lnTo>
                      <a:pt x="2" y="143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2" name="Freeform 716"/>
              <p:cNvSpPr>
                <a:spLocks/>
              </p:cNvSpPr>
              <p:nvPr/>
            </p:nvSpPr>
            <p:spPr bwMode="auto">
              <a:xfrm>
                <a:off x="723" y="3128"/>
                <a:ext cx="964" cy="155"/>
              </a:xfrm>
              <a:custGeom>
                <a:avLst/>
                <a:gdLst>
                  <a:gd name="T0" fmla="*/ 72 w 964"/>
                  <a:gd name="T1" fmla="*/ 0 h 155"/>
                  <a:gd name="T2" fmla="*/ 892 w 964"/>
                  <a:gd name="T3" fmla="*/ 0 h 155"/>
                  <a:gd name="T4" fmla="*/ 919 w 964"/>
                  <a:gd name="T5" fmla="*/ 2 h 155"/>
                  <a:gd name="T6" fmla="*/ 942 w 964"/>
                  <a:gd name="T7" fmla="*/ 5 h 155"/>
                  <a:gd name="T8" fmla="*/ 951 w 964"/>
                  <a:gd name="T9" fmla="*/ 9 h 155"/>
                  <a:gd name="T10" fmla="*/ 957 w 964"/>
                  <a:gd name="T11" fmla="*/ 12 h 155"/>
                  <a:gd name="T12" fmla="*/ 963 w 964"/>
                  <a:gd name="T13" fmla="*/ 16 h 155"/>
                  <a:gd name="T14" fmla="*/ 964 w 964"/>
                  <a:gd name="T15" fmla="*/ 19 h 155"/>
                  <a:gd name="T16" fmla="*/ 964 w 964"/>
                  <a:gd name="T17" fmla="*/ 136 h 155"/>
                  <a:gd name="T18" fmla="*/ 963 w 964"/>
                  <a:gd name="T19" fmla="*/ 140 h 155"/>
                  <a:gd name="T20" fmla="*/ 957 w 964"/>
                  <a:gd name="T21" fmla="*/ 143 h 155"/>
                  <a:gd name="T22" fmla="*/ 951 w 964"/>
                  <a:gd name="T23" fmla="*/ 147 h 155"/>
                  <a:gd name="T24" fmla="*/ 942 w 964"/>
                  <a:gd name="T25" fmla="*/ 150 h 155"/>
                  <a:gd name="T26" fmla="*/ 919 w 964"/>
                  <a:gd name="T27" fmla="*/ 154 h 155"/>
                  <a:gd name="T28" fmla="*/ 892 w 964"/>
                  <a:gd name="T29" fmla="*/ 155 h 155"/>
                  <a:gd name="T30" fmla="*/ 72 w 964"/>
                  <a:gd name="T31" fmla="*/ 155 h 155"/>
                  <a:gd name="T32" fmla="*/ 43 w 964"/>
                  <a:gd name="T33" fmla="*/ 154 h 155"/>
                  <a:gd name="T34" fmla="*/ 20 w 964"/>
                  <a:gd name="T35" fmla="*/ 150 h 155"/>
                  <a:gd name="T36" fmla="*/ 12 w 964"/>
                  <a:gd name="T37" fmla="*/ 147 h 155"/>
                  <a:gd name="T38" fmla="*/ 5 w 964"/>
                  <a:gd name="T39" fmla="*/ 143 h 155"/>
                  <a:gd name="T40" fmla="*/ 1 w 964"/>
                  <a:gd name="T41" fmla="*/ 140 h 155"/>
                  <a:gd name="T42" fmla="*/ 0 w 964"/>
                  <a:gd name="T43" fmla="*/ 136 h 155"/>
                  <a:gd name="T44" fmla="*/ 0 w 964"/>
                  <a:gd name="T45" fmla="*/ 19 h 155"/>
                  <a:gd name="T46" fmla="*/ 1 w 964"/>
                  <a:gd name="T47" fmla="*/ 16 h 155"/>
                  <a:gd name="T48" fmla="*/ 5 w 964"/>
                  <a:gd name="T49" fmla="*/ 12 h 155"/>
                  <a:gd name="T50" fmla="*/ 12 w 964"/>
                  <a:gd name="T51" fmla="*/ 9 h 155"/>
                  <a:gd name="T52" fmla="*/ 20 w 964"/>
                  <a:gd name="T53" fmla="*/ 5 h 155"/>
                  <a:gd name="T54" fmla="*/ 43 w 964"/>
                  <a:gd name="T55" fmla="*/ 2 h 155"/>
                  <a:gd name="T56" fmla="*/ 72 w 964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64"/>
                  <a:gd name="T88" fmla="*/ 0 h 155"/>
                  <a:gd name="T89" fmla="*/ 964 w 964"/>
                  <a:gd name="T90" fmla="*/ 155 h 15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64" h="155">
                    <a:moveTo>
                      <a:pt x="72" y="0"/>
                    </a:moveTo>
                    <a:lnTo>
                      <a:pt x="892" y="0"/>
                    </a:lnTo>
                    <a:lnTo>
                      <a:pt x="919" y="2"/>
                    </a:lnTo>
                    <a:lnTo>
                      <a:pt x="942" y="5"/>
                    </a:lnTo>
                    <a:lnTo>
                      <a:pt x="951" y="9"/>
                    </a:lnTo>
                    <a:lnTo>
                      <a:pt x="957" y="12"/>
                    </a:lnTo>
                    <a:lnTo>
                      <a:pt x="963" y="16"/>
                    </a:lnTo>
                    <a:lnTo>
                      <a:pt x="964" y="19"/>
                    </a:lnTo>
                    <a:lnTo>
                      <a:pt x="964" y="136"/>
                    </a:lnTo>
                    <a:lnTo>
                      <a:pt x="963" y="140"/>
                    </a:lnTo>
                    <a:lnTo>
                      <a:pt x="957" y="143"/>
                    </a:lnTo>
                    <a:lnTo>
                      <a:pt x="951" y="147"/>
                    </a:lnTo>
                    <a:lnTo>
                      <a:pt x="942" y="150"/>
                    </a:lnTo>
                    <a:lnTo>
                      <a:pt x="919" y="154"/>
                    </a:lnTo>
                    <a:lnTo>
                      <a:pt x="892" y="155"/>
                    </a:lnTo>
                    <a:lnTo>
                      <a:pt x="72" y="155"/>
                    </a:lnTo>
                    <a:lnTo>
                      <a:pt x="43" y="154"/>
                    </a:lnTo>
                    <a:lnTo>
                      <a:pt x="20" y="150"/>
                    </a:lnTo>
                    <a:lnTo>
                      <a:pt x="12" y="147"/>
                    </a:lnTo>
                    <a:lnTo>
                      <a:pt x="5" y="143"/>
                    </a:lnTo>
                    <a:lnTo>
                      <a:pt x="1" y="140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1" y="16"/>
                    </a:lnTo>
                    <a:lnTo>
                      <a:pt x="5" y="12"/>
                    </a:lnTo>
                    <a:lnTo>
                      <a:pt x="12" y="9"/>
                    </a:lnTo>
                    <a:lnTo>
                      <a:pt x="20" y="5"/>
                    </a:lnTo>
                    <a:lnTo>
                      <a:pt x="43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3" name="Freeform 717"/>
              <p:cNvSpPr>
                <a:spLocks/>
              </p:cNvSpPr>
              <p:nvPr/>
            </p:nvSpPr>
            <p:spPr bwMode="auto">
              <a:xfrm>
                <a:off x="723" y="3128"/>
                <a:ext cx="964" cy="155"/>
              </a:xfrm>
              <a:custGeom>
                <a:avLst/>
                <a:gdLst>
                  <a:gd name="T0" fmla="*/ 72 w 964"/>
                  <a:gd name="T1" fmla="*/ 0 h 155"/>
                  <a:gd name="T2" fmla="*/ 892 w 964"/>
                  <a:gd name="T3" fmla="*/ 0 h 155"/>
                  <a:gd name="T4" fmla="*/ 919 w 964"/>
                  <a:gd name="T5" fmla="*/ 2 h 155"/>
                  <a:gd name="T6" fmla="*/ 942 w 964"/>
                  <a:gd name="T7" fmla="*/ 5 h 155"/>
                  <a:gd name="T8" fmla="*/ 951 w 964"/>
                  <a:gd name="T9" fmla="*/ 9 h 155"/>
                  <a:gd name="T10" fmla="*/ 957 w 964"/>
                  <a:gd name="T11" fmla="*/ 12 h 155"/>
                  <a:gd name="T12" fmla="*/ 963 w 964"/>
                  <a:gd name="T13" fmla="*/ 16 h 155"/>
                  <a:gd name="T14" fmla="*/ 964 w 964"/>
                  <a:gd name="T15" fmla="*/ 19 h 155"/>
                  <a:gd name="T16" fmla="*/ 964 w 964"/>
                  <a:gd name="T17" fmla="*/ 136 h 155"/>
                  <a:gd name="T18" fmla="*/ 963 w 964"/>
                  <a:gd name="T19" fmla="*/ 140 h 155"/>
                  <a:gd name="T20" fmla="*/ 957 w 964"/>
                  <a:gd name="T21" fmla="*/ 143 h 155"/>
                  <a:gd name="T22" fmla="*/ 951 w 964"/>
                  <a:gd name="T23" fmla="*/ 147 h 155"/>
                  <a:gd name="T24" fmla="*/ 942 w 964"/>
                  <a:gd name="T25" fmla="*/ 150 h 155"/>
                  <a:gd name="T26" fmla="*/ 919 w 964"/>
                  <a:gd name="T27" fmla="*/ 154 h 155"/>
                  <a:gd name="T28" fmla="*/ 892 w 964"/>
                  <a:gd name="T29" fmla="*/ 155 h 155"/>
                  <a:gd name="T30" fmla="*/ 72 w 964"/>
                  <a:gd name="T31" fmla="*/ 155 h 155"/>
                  <a:gd name="T32" fmla="*/ 43 w 964"/>
                  <a:gd name="T33" fmla="*/ 154 h 155"/>
                  <a:gd name="T34" fmla="*/ 20 w 964"/>
                  <a:gd name="T35" fmla="*/ 150 h 155"/>
                  <a:gd name="T36" fmla="*/ 12 w 964"/>
                  <a:gd name="T37" fmla="*/ 147 h 155"/>
                  <a:gd name="T38" fmla="*/ 5 w 964"/>
                  <a:gd name="T39" fmla="*/ 143 h 155"/>
                  <a:gd name="T40" fmla="*/ 1 w 964"/>
                  <a:gd name="T41" fmla="*/ 140 h 155"/>
                  <a:gd name="T42" fmla="*/ 0 w 964"/>
                  <a:gd name="T43" fmla="*/ 136 h 155"/>
                  <a:gd name="T44" fmla="*/ 0 w 964"/>
                  <a:gd name="T45" fmla="*/ 19 h 155"/>
                  <a:gd name="T46" fmla="*/ 1 w 964"/>
                  <a:gd name="T47" fmla="*/ 16 h 155"/>
                  <a:gd name="T48" fmla="*/ 5 w 964"/>
                  <a:gd name="T49" fmla="*/ 12 h 155"/>
                  <a:gd name="T50" fmla="*/ 12 w 964"/>
                  <a:gd name="T51" fmla="*/ 9 h 155"/>
                  <a:gd name="T52" fmla="*/ 20 w 964"/>
                  <a:gd name="T53" fmla="*/ 5 h 155"/>
                  <a:gd name="T54" fmla="*/ 43 w 964"/>
                  <a:gd name="T55" fmla="*/ 2 h 155"/>
                  <a:gd name="T56" fmla="*/ 72 w 964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64"/>
                  <a:gd name="T88" fmla="*/ 0 h 155"/>
                  <a:gd name="T89" fmla="*/ 964 w 964"/>
                  <a:gd name="T90" fmla="*/ 155 h 15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64" h="155">
                    <a:moveTo>
                      <a:pt x="72" y="0"/>
                    </a:moveTo>
                    <a:lnTo>
                      <a:pt x="892" y="0"/>
                    </a:lnTo>
                    <a:lnTo>
                      <a:pt x="919" y="2"/>
                    </a:lnTo>
                    <a:lnTo>
                      <a:pt x="942" y="5"/>
                    </a:lnTo>
                    <a:lnTo>
                      <a:pt x="951" y="9"/>
                    </a:lnTo>
                    <a:lnTo>
                      <a:pt x="957" y="12"/>
                    </a:lnTo>
                    <a:lnTo>
                      <a:pt x="963" y="16"/>
                    </a:lnTo>
                    <a:lnTo>
                      <a:pt x="964" y="19"/>
                    </a:lnTo>
                    <a:lnTo>
                      <a:pt x="964" y="136"/>
                    </a:lnTo>
                    <a:lnTo>
                      <a:pt x="963" y="140"/>
                    </a:lnTo>
                    <a:lnTo>
                      <a:pt x="957" y="143"/>
                    </a:lnTo>
                    <a:lnTo>
                      <a:pt x="951" y="147"/>
                    </a:lnTo>
                    <a:lnTo>
                      <a:pt x="942" y="150"/>
                    </a:lnTo>
                    <a:lnTo>
                      <a:pt x="919" y="154"/>
                    </a:lnTo>
                    <a:lnTo>
                      <a:pt x="892" y="155"/>
                    </a:lnTo>
                    <a:lnTo>
                      <a:pt x="72" y="155"/>
                    </a:lnTo>
                    <a:lnTo>
                      <a:pt x="43" y="154"/>
                    </a:lnTo>
                    <a:lnTo>
                      <a:pt x="20" y="150"/>
                    </a:lnTo>
                    <a:lnTo>
                      <a:pt x="12" y="147"/>
                    </a:lnTo>
                    <a:lnTo>
                      <a:pt x="5" y="143"/>
                    </a:lnTo>
                    <a:lnTo>
                      <a:pt x="1" y="140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1" y="16"/>
                    </a:lnTo>
                    <a:lnTo>
                      <a:pt x="5" y="12"/>
                    </a:lnTo>
                    <a:lnTo>
                      <a:pt x="12" y="9"/>
                    </a:lnTo>
                    <a:lnTo>
                      <a:pt x="20" y="5"/>
                    </a:lnTo>
                    <a:lnTo>
                      <a:pt x="43" y="2"/>
                    </a:lnTo>
                    <a:lnTo>
                      <a:pt x="72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4" name="Freeform 718"/>
              <p:cNvSpPr>
                <a:spLocks/>
              </p:cNvSpPr>
              <p:nvPr/>
            </p:nvSpPr>
            <p:spPr bwMode="auto">
              <a:xfrm>
                <a:off x="4390" y="3159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4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3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4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4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5" name="Freeform 719"/>
              <p:cNvSpPr>
                <a:spLocks/>
              </p:cNvSpPr>
              <p:nvPr/>
            </p:nvSpPr>
            <p:spPr bwMode="auto">
              <a:xfrm>
                <a:off x="4390" y="3159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4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3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4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4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6" name="Freeform 720"/>
              <p:cNvSpPr>
                <a:spLocks/>
              </p:cNvSpPr>
              <p:nvPr/>
            </p:nvSpPr>
            <p:spPr bwMode="auto">
              <a:xfrm>
                <a:off x="4877" y="3161"/>
                <a:ext cx="190" cy="93"/>
              </a:xfrm>
              <a:custGeom>
                <a:avLst/>
                <a:gdLst>
                  <a:gd name="T0" fmla="*/ 13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3 w 190"/>
                  <a:gd name="T23" fmla="*/ 93 h 93"/>
                  <a:gd name="T24" fmla="*/ 8 w 190"/>
                  <a:gd name="T25" fmla="*/ 93 h 93"/>
                  <a:gd name="T26" fmla="*/ 5 w 190"/>
                  <a:gd name="T27" fmla="*/ 90 h 93"/>
                  <a:gd name="T28" fmla="*/ 1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1 w 190"/>
                  <a:gd name="T35" fmla="*/ 7 h 93"/>
                  <a:gd name="T36" fmla="*/ 5 w 190"/>
                  <a:gd name="T37" fmla="*/ 3 h 93"/>
                  <a:gd name="T38" fmla="*/ 8 w 190"/>
                  <a:gd name="T39" fmla="*/ 2 h 93"/>
                  <a:gd name="T40" fmla="*/ 13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3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3" y="93"/>
                    </a:lnTo>
                    <a:lnTo>
                      <a:pt x="8" y="93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7" name="Freeform 721"/>
              <p:cNvSpPr>
                <a:spLocks/>
              </p:cNvSpPr>
              <p:nvPr/>
            </p:nvSpPr>
            <p:spPr bwMode="auto">
              <a:xfrm>
                <a:off x="4877" y="3161"/>
                <a:ext cx="190" cy="93"/>
              </a:xfrm>
              <a:custGeom>
                <a:avLst/>
                <a:gdLst>
                  <a:gd name="T0" fmla="*/ 13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3 w 190"/>
                  <a:gd name="T23" fmla="*/ 93 h 93"/>
                  <a:gd name="T24" fmla="*/ 8 w 190"/>
                  <a:gd name="T25" fmla="*/ 93 h 93"/>
                  <a:gd name="T26" fmla="*/ 5 w 190"/>
                  <a:gd name="T27" fmla="*/ 90 h 93"/>
                  <a:gd name="T28" fmla="*/ 1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1 w 190"/>
                  <a:gd name="T35" fmla="*/ 7 h 93"/>
                  <a:gd name="T36" fmla="*/ 5 w 190"/>
                  <a:gd name="T37" fmla="*/ 3 h 93"/>
                  <a:gd name="T38" fmla="*/ 8 w 190"/>
                  <a:gd name="T39" fmla="*/ 2 h 93"/>
                  <a:gd name="T40" fmla="*/ 13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3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3" y="93"/>
                    </a:lnTo>
                    <a:lnTo>
                      <a:pt x="8" y="93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8" name="Freeform 722"/>
              <p:cNvSpPr>
                <a:spLocks/>
              </p:cNvSpPr>
              <p:nvPr/>
            </p:nvSpPr>
            <p:spPr bwMode="auto">
              <a:xfrm>
                <a:off x="5377" y="3161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7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7 w 190"/>
                  <a:gd name="T17" fmla="*/ 90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3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7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7" y="90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9" name="Freeform 723"/>
              <p:cNvSpPr>
                <a:spLocks/>
              </p:cNvSpPr>
              <p:nvPr/>
            </p:nvSpPr>
            <p:spPr bwMode="auto">
              <a:xfrm>
                <a:off x="5377" y="3161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7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7 w 190"/>
                  <a:gd name="T17" fmla="*/ 90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3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7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7" y="90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0" name="Freeform 724"/>
              <p:cNvSpPr>
                <a:spLocks/>
              </p:cNvSpPr>
              <p:nvPr/>
            </p:nvSpPr>
            <p:spPr bwMode="auto">
              <a:xfrm>
                <a:off x="3888" y="3161"/>
                <a:ext cx="191" cy="93"/>
              </a:xfrm>
              <a:custGeom>
                <a:avLst/>
                <a:gdLst>
                  <a:gd name="T0" fmla="*/ 15 w 191"/>
                  <a:gd name="T1" fmla="*/ 0 h 93"/>
                  <a:gd name="T2" fmla="*/ 176 w 191"/>
                  <a:gd name="T3" fmla="*/ 0 h 93"/>
                  <a:gd name="T4" fmla="*/ 183 w 191"/>
                  <a:gd name="T5" fmla="*/ 2 h 93"/>
                  <a:gd name="T6" fmla="*/ 186 w 191"/>
                  <a:gd name="T7" fmla="*/ 3 h 93"/>
                  <a:gd name="T8" fmla="*/ 190 w 191"/>
                  <a:gd name="T9" fmla="*/ 7 h 93"/>
                  <a:gd name="T10" fmla="*/ 191 w 191"/>
                  <a:gd name="T11" fmla="*/ 12 h 93"/>
                  <a:gd name="T12" fmla="*/ 191 w 191"/>
                  <a:gd name="T13" fmla="*/ 81 h 93"/>
                  <a:gd name="T14" fmla="*/ 190 w 191"/>
                  <a:gd name="T15" fmla="*/ 86 h 93"/>
                  <a:gd name="T16" fmla="*/ 186 w 191"/>
                  <a:gd name="T17" fmla="*/ 90 h 93"/>
                  <a:gd name="T18" fmla="*/ 183 w 191"/>
                  <a:gd name="T19" fmla="*/ 91 h 93"/>
                  <a:gd name="T20" fmla="*/ 176 w 191"/>
                  <a:gd name="T21" fmla="*/ 93 h 93"/>
                  <a:gd name="T22" fmla="*/ 15 w 191"/>
                  <a:gd name="T23" fmla="*/ 93 h 93"/>
                  <a:gd name="T24" fmla="*/ 8 w 191"/>
                  <a:gd name="T25" fmla="*/ 91 h 93"/>
                  <a:gd name="T26" fmla="*/ 5 w 191"/>
                  <a:gd name="T27" fmla="*/ 90 h 93"/>
                  <a:gd name="T28" fmla="*/ 2 w 191"/>
                  <a:gd name="T29" fmla="*/ 86 h 93"/>
                  <a:gd name="T30" fmla="*/ 0 w 191"/>
                  <a:gd name="T31" fmla="*/ 81 h 93"/>
                  <a:gd name="T32" fmla="*/ 0 w 191"/>
                  <a:gd name="T33" fmla="*/ 12 h 93"/>
                  <a:gd name="T34" fmla="*/ 2 w 191"/>
                  <a:gd name="T35" fmla="*/ 7 h 93"/>
                  <a:gd name="T36" fmla="*/ 5 w 191"/>
                  <a:gd name="T37" fmla="*/ 3 h 93"/>
                  <a:gd name="T38" fmla="*/ 8 w 191"/>
                  <a:gd name="T39" fmla="*/ 2 h 93"/>
                  <a:gd name="T40" fmla="*/ 15 w 191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1"/>
                  <a:gd name="T64" fmla="*/ 0 h 93"/>
                  <a:gd name="T65" fmla="*/ 191 w 19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1" h="93">
                    <a:moveTo>
                      <a:pt x="15" y="0"/>
                    </a:moveTo>
                    <a:lnTo>
                      <a:pt x="176" y="0"/>
                    </a:lnTo>
                    <a:lnTo>
                      <a:pt x="183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1" y="12"/>
                    </a:lnTo>
                    <a:lnTo>
                      <a:pt x="191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3" y="91"/>
                    </a:lnTo>
                    <a:lnTo>
                      <a:pt x="176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1" name="Freeform 725"/>
              <p:cNvSpPr>
                <a:spLocks/>
              </p:cNvSpPr>
              <p:nvPr/>
            </p:nvSpPr>
            <p:spPr bwMode="auto">
              <a:xfrm>
                <a:off x="3888" y="3161"/>
                <a:ext cx="191" cy="93"/>
              </a:xfrm>
              <a:custGeom>
                <a:avLst/>
                <a:gdLst>
                  <a:gd name="T0" fmla="*/ 15 w 191"/>
                  <a:gd name="T1" fmla="*/ 0 h 93"/>
                  <a:gd name="T2" fmla="*/ 176 w 191"/>
                  <a:gd name="T3" fmla="*/ 0 h 93"/>
                  <a:gd name="T4" fmla="*/ 183 w 191"/>
                  <a:gd name="T5" fmla="*/ 2 h 93"/>
                  <a:gd name="T6" fmla="*/ 186 w 191"/>
                  <a:gd name="T7" fmla="*/ 3 h 93"/>
                  <a:gd name="T8" fmla="*/ 190 w 191"/>
                  <a:gd name="T9" fmla="*/ 7 h 93"/>
                  <a:gd name="T10" fmla="*/ 191 w 191"/>
                  <a:gd name="T11" fmla="*/ 12 h 93"/>
                  <a:gd name="T12" fmla="*/ 191 w 191"/>
                  <a:gd name="T13" fmla="*/ 81 h 93"/>
                  <a:gd name="T14" fmla="*/ 190 w 191"/>
                  <a:gd name="T15" fmla="*/ 86 h 93"/>
                  <a:gd name="T16" fmla="*/ 186 w 191"/>
                  <a:gd name="T17" fmla="*/ 90 h 93"/>
                  <a:gd name="T18" fmla="*/ 183 w 191"/>
                  <a:gd name="T19" fmla="*/ 91 h 93"/>
                  <a:gd name="T20" fmla="*/ 176 w 191"/>
                  <a:gd name="T21" fmla="*/ 93 h 93"/>
                  <a:gd name="T22" fmla="*/ 15 w 191"/>
                  <a:gd name="T23" fmla="*/ 93 h 93"/>
                  <a:gd name="T24" fmla="*/ 8 w 191"/>
                  <a:gd name="T25" fmla="*/ 91 h 93"/>
                  <a:gd name="T26" fmla="*/ 5 w 191"/>
                  <a:gd name="T27" fmla="*/ 90 h 93"/>
                  <a:gd name="T28" fmla="*/ 2 w 191"/>
                  <a:gd name="T29" fmla="*/ 86 h 93"/>
                  <a:gd name="T30" fmla="*/ 0 w 191"/>
                  <a:gd name="T31" fmla="*/ 81 h 93"/>
                  <a:gd name="T32" fmla="*/ 0 w 191"/>
                  <a:gd name="T33" fmla="*/ 12 h 93"/>
                  <a:gd name="T34" fmla="*/ 2 w 191"/>
                  <a:gd name="T35" fmla="*/ 7 h 93"/>
                  <a:gd name="T36" fmla="*/ 5 w 191"/>
                  <a:gd name="T37" fmla="*/ 3 h 93"/>
                  <a:gd name="T38" fmla="*/ 8 w 191"/>
                  <a:gd name="T39" fmla="*/ 2 h 93"/>
                  <a:gd name="T40" fmla="*/ 15 w 191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1"/>
                  <a:gd name="T64" fmla="*/ 0 h 93"/>
                  <a:gd name="T65" fmla="*/ 191 w 19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1" h="93">
                    <a:moveTo>
                      <a:pt x="15" y="0"/>
                    </a:moveTo>
                    <a:lnTo>
                      <a:pt x="176" y="0"/>
                    </a:lnTo>
                    <a:lnTo>
                      <a:pt x="183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1" y="12"/>
                    </a:lnTo>
                    <a:lnTo>
                      <a:pt x="191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3" y="91"/>
                    </a:lnTo>
                    <a:lnTo>
                      <a:pt x="176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5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2" name="Freeform 726"/>
              <p:cNvSpPr>
                <a:spLocks/>
              </p:cNvSpPr>
              <p:nvPr/>
            </p:nvSpPr>
            <p:spPr bwMode="auto">
              <a:xfrm>
                <a:off x="5077" y="3163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0 h 93"/>
                  <a:gd name="T6" fmla="*/ 186 w 190"/>
                  <a:gd name="T7" fmla="*/ 3 h 93"/>
                  <a:gd name="T8" fmla="*/ 188 w 190"/>
                  <a:gd name="T9" fmla="*/ 6 h 93"/>
                  <a:gd name="T10" fmla="*/ 190 w 190"/>
                  <a:gd name="T11" fmla="*/ 12 h 93"/>
                  <a:gd name="T12" fmla="*/ 190 w 190"/>
                  <a:gd name="T13" fmla="*/ 81 h 93"/>
                  <a:gd name="T14" fmla="*/ 188 w 190"/>
                  <a:gd name="T15" fmla="*/ 86 h 93"/>
                  <a:gd name="T16" fmla="*/ 186 w 190"/>
                  <a:gd name="T17" fmla="*/ 89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3 w 190"/>
                  <a:gd name="T27" fmla="*/ 89 h 93"/>
                  <a:gd name="T28" fmla="*/ 0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0 w 190"/>
                  <a:gd name="T35" fmla="*/ 6 h 93"/>
                  <a:gd name="T36" fmla="*/ 3 w 190"/>
                  <a:gd name="T37" fmla="*/ 3 h 93"/>
                  <a:gd name="T38" fmla="*/ 9 w 190"/>
                  <a:gd name="T39" fmla="*/ 0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0"/>
                    </a:lnTo>
                    <a:lnTo>
                      <a:pt x="186" y="3"/>
                    </a:lnTo>
                    <a:lnTo>
                      <a:pt x="188" y="6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88" y="86"/>
                    </a:lnTo>
                    <a:lnTo>
                      <a:pt x="186" y="89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3" y="89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9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3" name="Freeform 727"/>
              <p:cNvSpPr>
                <a:spLocks/>
              </p:cNvSpPr>
              <p:nvPr/>
            </p:nvSpPr>
            <p:spPr bwMode="auto">
              <a:xfrm>
                <a:off x="5077" y="3163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0 h 93"/>
                  <a:gd name="T6" fmla="*/ 186 w 190"/>
                  <a:gd name="T7" fmla="*/ 3 h 93"/>
                  <a:gd name="T8" fmla="*/ 188 w 190"/>
                  <a:gd name="T9" fmla="*/ 6 h 93"/>
                  <a:gd name="T10" fmla="*/ 190 w 190"/>
                  <a:gd name="T11" fmla="*/ 12 h 93"/>
                  <a:gd name="T12" fmla="*/ 190 w 190"/>
                  <a:gd name="T13" fmla="*/ 81 h 93"/>
                  <a:gd name="T14" fmla="*/ 188 w 190"/>
                  <a:gd name="T15" fmla="*/ 86 h 93"/>
                  <a:gd name="T16" fmla="*/ 186 w 190"/>
                  <a:gd name="T17" fmla="*/ 89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3 w 190"/>
                  <a:gd name="T27" fmla="*/ 89 h 93"/>
                  <a:gd name="T28" fmla="*/ 0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0 w 190"/>
                  <a:gd name="T35" fmla="*/ 6 h 93"/>
                  <a:gd name="T36" fmla="*/ 3 w 190"/>
                  <a:gd name="T37" fmla="*/ 3 h 93"/>
                  <a:gd name="T38" fmla="*/ 9 w 190"/>
                  <a:gd name="T39" fmla="*/ 0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0"/>
                    </a:lnTo>
                    <a:lnTo>
                      <a:pt x="186" y="3"/>
                    </a:lnTo>
                    <a:lnTo>
                      <a:pt x="188" y="6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88" y="86"/>
                    </a:lnTo>
                    <a:lnTo>
                      <a:pt x="186" y="89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3" y="89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9" y="0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4" name="Freeform 728"/>
              <p:cNvSpPr>
                <a:spLocks/>
              </p:cNvSpPr>
              <p:nvPr/>
            </p:nvSpPr>
            <p:spPr bwMode="auto">
              <a:xfrm>
                <a:off x="3857" y="2600"/>
                <a:ext cx="217" cy="93"/>
              </a:xfrm>
              <a:custGeom>
                <a:avLst/>
                <a:gdLst>
                  <a:gd name="T0" fmla="*/ 17 w 217"/>
                  <a:gd name="T1" fmla="*/ 0 h 93"/>
                  <a:gd name="T2" fmla="*/ 202 w 217"/>
                  <a:gd name="T3" fmla="*/ 0 h 93"/>
                  <a:gd name="T4" fmla="*/ 209 w 217"/>
                  <a:gd name="T5" fmla="*/ 0 h 93"/>
                  <a:gd name="T6" fmla="*/ 214 w 217"/>
                  <a:gd name="T7" fmla="*/ 3 h 93"/>
                  <a:gd name="T8" fmla="*/ 217 w 217"/>
                  <a:gd name="T9" fmla="*/ 7 h 93"/>
                  <a:gd name="T10" fmla="*/ 217 w 217"/>
                  <a:gd name="T11" fmla="*/ 10 h 93"/>
                  <a:gd name="T12" fmla="*/ 217 w 217"/>
                  <a:gd name="T13" fmla="*/ 81 h 93"/>
                  <a:gd name="T14" fmla="*/ 217 w 217"/>
                  <a:gd name="T15" fmla="*/ 86 h 93"/>
                  <a:gd name="T16" fmla="*/ 214 w 217"/>
                  <a:gd name="T17" fmla="*/ 90 h 93"/>
                  <a:gd name="T18" fmla="*/ 209 w 217"/>
                  <a:gd name="T19" fmla="*/ 91 h 93"/>
                  <a:gd name="T20" fmla="*/ 202 w 217"/>
                  <a:gd name="T21" fmla="*/ 93 h 93"/>
                  <a:gd name="T22" fmla="*/ 17 w 217"/>
                  <a:gd name="T23" fmla="*/ 93 h 93"/>
                  <a:gd name="T24" fmla="*/ 10 w 217"/>
                  <a:gd name="T25" fmla="*/ 91 h 93"/>
                  <a:gd name="T26" fmla="*/ 5 w 217"/>
                  <a:gd name="T27" fmla="*/ 90 h 93"/>
                  <a:gd name="T28" fmla="*/ 1 w 217"/>
                  <a:gd name="T29" fmla="*/ 86 h 93"/>
                  <a:gd name="T30" fmla="*/ 0 w 217"/>
                  <a:gd name="T31" fmla="*/ 81 h 93"/>
                  <a:gd name="T32" fmla="*/ 0 w 217"/>
                  <a:gd name="T33" fmla="*/ 10 h 93"/>
                  <a:gd name="T34" fmla="*/ 1 w 217"/>
                  <a:gd name="T35" fmla="*/ 7 h 93"/>
                  <a:gd name="T36" fmla="*/ 5 w 217"/>
                  <a:gd name="T37" fmla="*/ 3 h 93"/>
                  <a:gd name="T38" fmla="*/ 10 w 217"/>
                  <a:gd name="T39" fmla="*/ 0 h 93"/>
                  <a:gd name="T40" fmla="*/ 17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7" y="0"/>
                    </a:moveTo>
                    <a:lnTo>
                      <a:pt x="202" y="0"/>
                    </a:lnTo>
                    <a:lnTo>
                      <a:pt x="209" y="0"/>
                    </a:lnTo>
                    <a:lnTo>
                      <a:pt x="214" y="3"/>
                    </a:lnTo>
                    <a:lnTo>
                      <a:pt x="217" y="7"/>
                    </a:lnTo>
                    <a:lnTo>
                      <a:pt x="217" y="10"/>
                    </a:lnTo>
                    <a:lnTo>
                      <a:pt x="217" y="81"/>
                    </a:lnTo>
                    <a:lnTo>
                      <a:pt x="217" y="86"/>
                    </a:lnTo>
                    <a:lnTo>
                      <a:pt x="214" y="90"/>
                    </a:lnTo>
                    <a:lnTo>
                      <a:pt x="209" y="91"/>
                    </a:lnTo>
                    <a:lnTo>
                      <a:pt x="202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5" name="Freeform 729"/>
              <p:cNvSpPr>
                <a:spLocks/>
              </p:cNvSpPr>
              <p:nvPr/>
            </p:nvSpPr>
            <p:spPr bwMode="auto">
              <a:xfrm>
                <a:off x="3857" y="2600"/>
                <a:ext cx="217" cy="93"/>
              </a:xfrm>
              <a:custGeom>
                <a:avLst/>
                <a:gdLst>
                  <a:gd name="T0" fmla="*/ 17 w 217"/>
                  <a:gd name="T1" fmla="*/ 0 h 93"/>
                  <a:gd name="T2" fmla="*/ 202 w 217"/>
                  <a:gd name="T3" fmla="*/ 0 h 93"/>
                  <a:gd name="T4" fmla="*/ 209 w 217"/>
                  <a:gd name="T5" fmla="*/ 0 h 93"/>
                  <a:gd name="T6" fmla="*/ 214 w 217"/>
                  <a:gd name="T7" fmla="*/ 3 h 93"/>
                  <a:gd name="T8" fmla="*/ 217 w 217"/>
                  <a:gd name="T9" fmla="*/ 7 h 93"/>
                  <a:gd name="T10" fmla="*/ 217 w 217"/>
                  <a:gd name="T11" fmla="*/ 10 h 93"/>
                  <a:gd name="T12" fmla="*/ 217 w 217"/>
                  <a:gd name="T13" fmla="*/ 81 h 93"/>
                  <a:gd name="T14" fmla="*/ 217 w 217"/>
                  <a:gd name="T15" fmla="*/ 86 h 93"/>
                  <a:gd name="T16" fmla="*/ 214 w 217"/>
                  <a:gd name="T17" fmla="*/ 90 h 93"/>
                  <a:gd name="T18" fmla="*/ 209 w 217"/>
                  <a:gd name="T19" fmla="*/ 91 h 93"/>
                  <a:gd name="T20" fmla="*/ 202 w 217"/>
                  <a:gd name="T21" fmla="*/ 93 h 93"/>
                  <a:gd name="T22" fmla="*/ 17 w 217"/>
                  <a:gd name="T23" fmla="*/ 93 h 93"/>
                  <a:gd name="T24" fmla="*/ 10 w 217"/>
                  <a:gd name="T25" fmla="*/ 91 h 93"/>
                  <a:gd name="T26" fmla="*/ 5 w 217"/>
                  <a:gd name="T27" fmla="*/ 90 h 93"/>
                  <a:gd name="T28" fmla="*/ 1 w 217"/>
                  <a:gd name="T29" fmla="*/ 86 h 93"/>
                  <a:gd name="T30" fmla="*/ 0 w 217"/>
                  <a:gd name="T31" fmla="*/ 81 h 93"/>
                  <a:gd name="T32" fmla="*/ 0 w 217"/>
                  <a:gd name="T33" fmla="*/ 10 h 93"/>
                  <a:gd name="T34" fmla="*/ 1 w 217"/>
                  <a:gd name="T35" fmla="*/ 7 h 93"/>
                  <a:gd name="T36" fmla="*/ 5 w 217"/>
                  <a:gd name="T37" fmla="*/ 3 h 93"/>
                  <a:gd name="T38" fmla="*/ 10 w 217"/>
                  <a:gd name="T39" fmla="*/ 0 h 93"/>
                  <a:gd name="T40" fmla="*/ 17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7" y="0"/>
                    </a:moveTo>
                    <a:lnTo>
                      <a:pt x="202" y="0"/>
                    </a:lnTo>
                    <a:lnTo>
                      <a:pt x="209" y="0"/>
                    </a:lnTo>
                    <a:lnTo>
                      <a:pt x="214" y="3"/>
                    </a:lnTo>
                    <a:lnTo>
                      <a:pt x="217" y="7"/>
                    </a:lnTo>
                    <a:lnTo>
                      <a:pt x="217" y="10"/>
                    </a:lnTo>
                    <a:lnTo>
                      <a:pt x="217" y="81"/>
                    </a:lnTo>
                    <a:lnTo>
                      <a:pt x="217" y="86"/>
                    </a:lnTo>
                    <a:lnTo>
                      <a:pt x="214" y="90"/>
                    </a:lnTo>
                    <a:lnTo>
                      <a:pt x="209" y="91"/>
                    </a:lnTo>
                    <a:lnTo>
                      <a:pt x="202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7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6" name="Freeform 730"/>
              <p:cNvSpPr>
                <a:spLocks/>
              </p:cNvSpPr>
              <p:nvPr/>
            </p:nvSpPr>
            <p:spPr bwMode="auto">
              <a:xfrm>
                <a:off x="4354" y="2600"/>
                <a:ext cx="217" cy="93"/>
              </a:xfrm>
              <a:custGeom>
                <a:avLst/>
                <a:gdLst>
                  <a:gd name="T0" fmla="*/ 15 w 217"/>
                  <a:gd name="T1" fmla="*/ 0 h 93"/>
                  <a:gd name="T2" fmla="*/ 200 w 217"/>
                  <a:gd name="T3" fmla="*/ 0 h 93"/>
                  <a:gd name="T4" fmla="*/ 207 w 217"/>
                  <a:gd name="T5" fmla="*/ 0 h 93"/>
                  <a:gd name="T6" fmla="*/ 212 w 217"/>
                  <a:gd name="T7" fmla="*/ 3 h 93"/>
                  <a:gd name="T8" fmla="*/ 215 w 217"/>
                  <a:gd name="T9" fmla="*/ 7 h 93"/>
                  <a:gd name="T10" fmla="*/ 217 w 217"/>
                  <a:gd name="T11" fmla="*/ 12 h 93"/>
                  <a:gd name="T12" fmla="*/ 217 w 217"/>
                  <a:gd name="T13" fmla="*/ 81 h 93"/>
                  <a:gd name="T14" fmla="*/ 215 w 217"/>
                  <a:gd name="T15" fmla="*/ 86 h 93"/>
                  <a:gd name="T16" fmla="*/ 212 w 217"/>
                  <a:gd name="T17" fmla="*/ 90 h 93"/>
                  <a:gd name="T18" fmla="*/ 207 w 217"/>
                  <a:gd name="T19" fmla="*/ 91 h 93"/>
                  <a:gd name="T20" fmla="*/ 200 w 217"/>
                  <a:gd name="T21" fmla="*/ 93 h 93"/>
                  <a:gd name="T22" fmla="*/ 15 w 217"/>
                  <a:gd name="T23" fmla="*/ 93 h 93"/>
                  <a:gd name="T24" fmla="*/ 8 w 217"/>
                  <a:gd name="T25" fmla="*/ 91 h 93"/>
                  <a:gd name="T26" fmla="*/ 3 w 217"/>
                  <a:gd name="T27" fmla="*/ 90 h 93"/>
                  <a:gd name="T28" fmla="*/ 0 w 217"/>
                  <a:gd name="T29" fmla="*/ 86 h 93"/>
                  <a:gd name="T30" fmla="*/ 0 w 217"/>
                  <a:gd name="T31" fmla="*/ 81 h 93"/>
                  <a:gd name="T32" fmla="*/ 0 w 217"/>
                  <a:gd name="T33" fmla="*/ 12 h 93"/>
                  <a:gd name="T34" fmla="*/ 0 w 217"/>
                  <a:gd name="T35" fmla="*/ 7 h 93"/>
                  <a:gd name="T36" fmla="*/ 3 w 217"/>
                  <a:gd name="T37" fmla="*/ 3 h 93"/>
                  <a:gd name="T38" fmla="*/ 8 w 217"/>
                  <a:gd name="T39" fmla="*/ 0 h 93"/>
                  <a:gd name="T40" fmla="*/ 15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5" y="0"/>
                    </a:moveTo>
                    <a:lnTo>
                      <a:pt x="200" y="0"/>
                    </a:lnTo>
                    <a:lnTo>
                      <a:pt x="207" y="0"/>
                    </a:lnTo>
                    <a:lnTo>
                      <a:pt x="212" y="3"/>
                    </a:lnTo>
                    <a:lnTo>
                      <a:pt x="215" y="7"/>
                    </a:lnTo>
                    <a:lnTo>
                      <a:pt x="217" y="12"/>
                    </a:lnTo>
                    <a:lnTo>
                      <a:pt x="217" y="81"/>
                    </a:lnTo>
                    <a:lnTo>
                      <a:pt x="215" y="86"/>
                    </a:lnTo>
                    <a:lnTo>
                      <a:pt x="212" y="90"/>
                    </a:lnTo>
                    <a:lnTo>
                      <a:pt x="207" y="91"/>
                    </a:lnTo>
                    <a:lnTo>
                      <a:pt x="200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3" y="90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7" name="Freeform 731"/>
              <p:cNvSpPr>
                <a:spLocks/>
              </p:cNvSpPr>
              <p:nvPr/>
            </p:nvSpPr>
            <p:spPr bwMode="auto">
              <a:xfrm>
                <a:off x="4354" y="2600"/>
                <a:ext cx="217" cy="93"/>
              </a:xfrm>
              <a:custGeom>
                <a:avLst/>
                <a:gdLst>
                  <a:gd name="T0" fmla="*/ 15 w 217"/>
                  <a:gd name="T1" fmla="*/ 0 h 93"/>
                  <a:gd name="T2" fmla="*/ 200 w 217"/>
                  <a:gd name="T3" fmla="*/ 0 h 93"/>
                  <a:gd name="T4" fmla="*/ 207 w 217"/>
                  <a:gd name="T5" fmla="*/ 0 h 93"/>
                  <a:gd name="T6" fmla="*/ 212 w 217"/>
                  <a:gd name="T7" fmla="*/ 3 h 93"/>
                  <a:gd name="T8" fmla="*/ 215 w 217"/>
                  <a:gd name="T9" fmla="*/ 7 h 93"/>
                  <a:gd name="T10" fmla="*/ 217 w 217"/>
                  <a:gd name="T11" fmla="*/ 12 h 93"/>
                  <a:gd name="T12" fmla="*/ 217 w 217"/>
                  <a:gd name="T13" fmla="*/ 81 h 93"/>
                  <a:gd name="T14" fmla="*/ 215 w 217"/>
                  <a:gd name="T15" fmla="*/ 86 h 93"/>
                  <a:gd name="T16" fmla="*/ 212 w 217"/>
                  <a:gd name="T17" fmla="*/ 90 h 93"/>
                  <a:gd name="T18" fmla="*/ 207 w 217"/>
                  <a:gd name="T19" fmla="*/ 91 h 93"/>
                  <a:gd name="T20" fmla="*/ 200 w 217"/>
                  <a:gd name="T21" fmla="*/ 93 h 93"/>
                  <a:gd name="T22" fmla="*/ 15 w 217"/>
                  <a:gd name="T23" fmla="*/ 93 h 93"/>
                  <a:gd name="T24" fmla="*/ 8 w 217"/>
                  <a:gd name="T25" fmla="*/ 91 h 93"/>
                  <a:gd name="T26" fmla="*/ 3 w 217"/>
                  <a:gd name="T27" fmla="*/ 90 h 93"/>
                  <a:gd name="T28" fmla="*/ 0 w 217"/>
                  <a:gd name="T29" fmla="*/ 86 h 93"/>
                  <a:gd name="T30" fmla="*/ 0 w 217"/>
                  <a:gd name="T31" fmla="*/ 81 h 93"/>
                  <a:gd name="T32" fmla="*/ 0 w 217"/>
                  <a:gd name="T33" fmla="*/ 12 h 93"/>
                  <a:gd name="T34" fmla="*/ 0 w 217"/>
                  <a:gd name="T35" fmla="*/ 7 h 93"/>
                  <a:gd name="T36" fmla="*/ 3 w 217"/>
                  <a:gd name="T37" fmla="*/ 3 h 93"/>
                  <a:gd name="T38" fmla="*/ 8 w 217"/>
                  <a:gd name="T39" fmla="*/ 0 h 93"/>
                  <a:gd name="T40" fmla="*/ 15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5" y="0"/>
                    </a:moveTo>
                    <a:lnTo>
                      <a:pt x="200" y="0"/>
                    </a:lnTo>
                    <a:lnTo>
                      <a:pt x="207" y="0"/>
                    </a:lnTo>
                    <a:lnTo>
                      <a:pt x="212" y="3"/>
                    </a:lnTo>
                    <a:lnTo>
                      <a:pt x="215" y="7"/>
                    </a:lnTo>
                    <a:lnTo>
                      <a:pt x="217" y="12"/>
                    </a:lnTo>
                    <a:lnTo>
                      <a:pt x="217" y="81"/>
                    </a:lnTo>
                    <a:lnTo>
                      <a:pt x="215" y="86"/>
                    </a:lnTo>
                    <a:lnTo>
                      <a:pt x="212" y="90"/>
                    </a:lnTo>
                    <a:lnTo>
                      <a:pt x="207" y="91"/>
                    </a:lnTo>
                    <a:lnTo>
                      <a:pt x="200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3" y="90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8" name="Freeform 732"/>
              <p:cNvSpPr>
                <a:spLocks noEditPoints="1"/>
              </p:cNvSpPr>
              <p:nvPr/>
            </p:nvSpPr>
            <p:spPr bwMode="auto">
              <a:xfrm>
                <a:off x="4695" y="2600"/>
                <a:ext cx="13" cy="93"/>
              </a:xfrm>
              <a:custGeom>
                <a:avLst/>
                <a:gdLst>
                  <a:gd name="T0" fmla="*/ 2 w 13"/>
                  <a:gd name="T1" fmla="*/ 93 h 93"/>
                  <a:gd name="T2" fmla="*/ 11 w 13"/>
                  <a:gd name="T3" fmla="*/ 93 h 93"/>
                  <a:gd name="T4" fmla="*/ 11 w 13"/>
                  <a:gd name="T5" fmla="*/ 91 h 93"/>
                  <a:gd name="T6" fmla="*/ 13 w 13"/>
                  <a:gd name="T7" fmla="*/ 91 h 93"/>
                  <a:gd name="T8" fmla="*/ 9 w 13"/>
                  <a:gd name="T9" fmla="*/ 91 h 93"/>
                  <a:gd name="T10" fmla="*/ 6 w 13"/>
                  <a:gd name="T11" fmla="*/ 91 h 93"/>
                  <a:gd name="T12" fmla="*/ 4 w 13"/>
                  <a:gd name="T13" fmla="*/ 91 h 93"/>
                  <a:gd name="T14" fmla="*/ 0 w 13"/>
                  <a:gd name="T15" fmla="*/ 91 h 93"/>
                  <a:gd name="T16" fmla="*/ 0 w 13"/>
                  <a:gd name="T17" fmla="*/ 91 h 93"/>
                  <a:gd name="T18" fmla="*/ 2 w 13"/>
                  <a:gd name="T19" fmla="*/ 93 h 93"/>
                  <a:gd name="T20" fmla="*/ 11 w 13"/>
                  <a:gd name="T21" fmla="*/ 0 h 93"/>
                  <a:gd name="T22" fmla="*/ 11 w 13"/>
                  <a:gd name="T23" fmla="*/ 0 h 93"/>
                  <a:gd name="T24" fmla="*/ 11 w 13"/>
                  <a:gd name="T25" fmla="*/ 0 h 93"/>
                  <a:gd name="T26" fmla="*/ 2 w 13"/>
                  <a:gd name="T27" fmla="*/ 0 h 93"/>
                  <a:gd name="T28" fmla="*/ 0 w 13"/>
                  <a:gd name="T29" fmla="*/ 0 h 93"/>
                  <a:gd name="T30" fmla="*/ 0 w 13"/>
                  <a:gd name="T31" fmla="*/ 0 h 93"/>
                  <a:gd name="T32" fmla="*/ 4 w 13"/>
                  <a:gd name="T33" fmla="*/ 0 h 93"/>
                  <a:gd name="T34" fmla="*/ 6 w 13"/>
                  <a:gd name="T35" fmla="*/ 0 h 93"/>
                  <a:gd name="T36" fmla="*/ 9 w 13"/>
                  <a:gd name="T37" fmla="*/ 0 h 93"/>
                  <a:gd name="T38" fmla="*/ 11 w 13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2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13" y="91"/>
                    </a:lnTo>
                    <a:lnTo>
                      <a:pt x="9" y="91"/>
                    </a:lnTo>
                    <a:lnTo>
                      <a:pt x="6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9" name="Freeform 733"/>
              <p:cNvSpPr>
                <a:spLocks noEditPoints="1"/>
              </p:cNvSpPr>
              <p:nvPr/>
            </p:nvSpPr>
            <p:spPr bwMode="auto">
              <a:xfrm>
                <a:off x="4694" y="2600"/>
                <a:ext cx="14" cy="93"/>
              </a:xfrm>
              <a:custGeom>
                <a:avLst/>
                <a:gdLst>
                  <a:gd name="T0" fmla="*/ 3 w 14"/>
                  <a:gd name="T1" fmla="*/ 93 h 93"/>
                  <a:gd name="T2" fmla="*/ 12 w 14"/>
                  <a:gd name="T3" fmla="*/ 93 h 93"/>
                  <a:gd name="T4" fmla="*/ 14 w 14"/>
                  <a:gd name="T5" fmla="*/ 91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0 h 93"/>
                  <a:gd name="T12" fmla="*/ 3 w 14"/>
                  <a:gd name="T13" fmla="*/ 90 h 93"/>
                  <a:gd name="T14" fmla="*/ 0 w 14"/>
                  <a:gd name="T15" fmla="*/ 90 h 93"/>
                  <a:gd name="T16" fmla="*/ 1 w 14"/>
                  <a:gd name="T17" fmla="*/ 91 h 93"/>
                  <a:gd name="T18" fmla="*/ 3 w 14"/>
                  <a:gd name="T19" fmla="*/ 93 h 93"/>
                  <a:gd name="T20" fmla="*/ 14 w 14"/>
                  <a:gd name="T21" fmla="*/ 2 h 93"/>
                  <a:gd name="T22" fmla="*/ 14 w 14"/>
                  <a:gd name="T23" fmla="*/ 0 h 93"/>
                  <a:gd name="T24" fmla="*/ 12 w 14"/>
                  <a:gd name="T25" fmla="*/ 0 h 93"/>
                  <a:gd name="T26" fmla="*/ 3 w 14"/>
                  <a:gd name="T27" fmla="*/ 0 h 93"/>
                  <a:gd name="T28" fmla="*/ 1 w 14"/>
                  <a:gd name="T29" fmla="*/ 0 h 93"/>
                  <a:gd name="T30" fmla="*/ 1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3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1" y="91"/>
                    </a:lnTo>
                    <a:lnTo>
                      <a:pt x="3" y="93"/>
                    </a:lnTo>
                    <a:close/>
                    <a:moveTo>
                      <a:pt x="14" y="2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0" name="Freeform 734"/>
              <p:cNvSpPr>
                <a:spLocks noEditPoints="1"/>
              </p:cNvSpPr>
              <p:nvPr/>
            </p:nvSpPr>
            <p:spPr bwMode="auto">
              <a:xfrm>
                <a:off x="4694" y="2600"/>
                <a:ext cx="15" cy="91"/>
              </a:xfrm>
              <a:custGeom>
                <a:avLst/>
                <a:gdLst>
                  <a:gd name="T0" fmla="*/ 12 w 15"/>
                  <a:gd name="T1" fmla="*/ 0 h 91"/>
                  <a:gd name="T2" fmla="*/ 10 w 15"/>
                  <a:gd name="T3" fmla="*/ 0 h 91"/>
                  <a:gd name="T4" fmla="*/ 7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1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7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4 w 15"/>
                  <a:gd name="T23" fmla="*/ 2 h 91"/>
                  <a:gd name="T24" fmla="*/ 12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7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4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7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90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2" y="0"/>
                    </a:move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4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1" name="Freeform 735"/>
              <p:cNvSpPr>
                <a:spLocks noEditPoints="1"/>
              </p:cNvSpPr>
              <p:nvPr/>
            </p:nvSpPr>
            <p:spPr bwMode="auto">
              <a:xfrm>
                <a:off x="4692" y="2602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2 w 19"/>
                  <a:gd name="T3" fmla="*/ 0 h 88"/>
                  <a:gd name="T4" fmla="*/ 9 w 19"/>
                  <a:gd name="T5" fmla="*/ 0 h 88"/>
                  <a:gd name="T6" fmla="*/ 5 w 19"/>
                  <a:gd name="T7" fmla="*/ 0 h 88"/>
                  <a:gd name="T8" fmla="*/ 3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9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6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9 w 19"/>
                  <a:gd name="T31" fmla="*/ 88 h 88"/>
                  <a:gd name="T32" fmla="*/ 12 w 19"/>
                  <a:gd name="T33" fmla="*/ 88 h 88"/>
                  <a:gd name="T34" fmla="*/ 16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9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9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2" name="Freeform 736"/>
              <p:cNvSpPr>
                <a:spLocks noEditPoints="1"/>
              </p:cNvSpPr>
              <p:nvPr/>
            </p:nvSpPr>
            <p:spPr bwMode="auto">
              <a:xfrm>
                <a:off x="4690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1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4 h 85"/>
                  <a:gd name="T12" fmla="*/ 2 w 21"/>
                  <a:gd name="T13" fmla="*/ 6 h 85"/>
                  <a:gd name="T14" fmla="*/ 5 w 21"/>
                  <a:gd name="T15" fmla="*/ 4 h 85"/>
                  <a:gd name="T16" fmla="*/ 11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21 w 21"/>
                  <a:gd name="T23" fmla="*/ 4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1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1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1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1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3" name="Freeform 737"/>
              <p:cNvSpPr>
                <a:spLocks noEditPoints="1"/>
              </p:cNvSpPr>
              <p:nvPr/>
            </p:nvSpPr>
            <p:spPr bwMode="auto">
              <a:xfrm>
                <a:off x="4690" y="2605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1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0 w 23"/>
                  <a:gd name="T11" fmla="*/ 4 h 81"/>
                  <a:gd name="T12" fmla="*/ 0 w 23"/>
                  <a:gd name="T13" fmla="*/ 5 h 81"/>
                  <a:gd name="T14" fmla="*/ 5 w 23"/>
                  <a:gd name="T15" fmla="*/ 4 h 81"/>
                  <a:gd name="T16" fmla="*/ 11 w 23"/>
                  <a:gd name="T17" fmla="*/ 4 h 81"/>
                  <a:gd name="T18" fmla="*/ 18 w 23"/>
                  <a:gd name="T19" fmla="*/ 4 h 81"/>
                  <a:gd name="T20" fmla="*/ 23 w 23"/>
                  <a:gd name="T21" fmla="*/ 5 h 81"/>
                  <a:gd name="T22" fmla="*/ 21 w 23"/>
                  <a:gd name="T23" fmla="*/ 4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1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1 w 23"/>
                  <a:gd name="T37" fmla="*/ 78 h 81"/>
                  <a:gd name="T38" fmla="*/ 23 w 23"/>
                  <a:gd name="T39" fmla="*/ 76 h 81"/>
                  <a:gd name="T40" fmla="*/ 18 w 23"/>
                  <a:gd name="T41" fmla="*/ 78 h 81"/>
                  <a:gd name="T42" fmla="*/ 11 w 23"/>
                  <a:gd name="T43" fmla="*/ 78 h 81"/>
                  <a:gd name="T44" fmla="*/ 5 w 23"/>
                  <a:gd name="T45" fmla="*/ 78 h 81"/>
                  <a:gd name="T46" fmla="*/ 0 w 23"/>
                  <a:gd name="T47" fmla="*/ 76 h 81"/>
                  <a:gd name="T48" fmla="*/ 0 w 23"/>
                  <a:gd name="T49" fmla="*/ 78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1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1" y="78"/>
                    </a:lnTo>
                    <a:lnTo>
                      <a:pt x="23" y="76"/>
                    </a:lnTo>
                    <a:lnTo>
                      <a:pt x="18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4" name="Freeform 738"/>
              <p:cNvSpPr>
                <a:spLocks noEditPoints="1"/>
              </p:cNvSpPr>
              <p:nvPr/>
            </p:nvSpPr>
            <p:spPr bwMode="auto">
              <a:xfrm>
                <a:off x="4689" y="2607"/>
                <a:ext cx="25" cy="78"/>
              </a:xfrm>
              <a:custGeom>
                <a:avLst/>
                <a:gdLst>
                  <a:gd name="T0" fmla="*/ 22 w 25"/>
                  <a:gd name="T1" fmla="*/ 2 h 78"/>
                  <a:gd name="T2" fmla="*/ 17 w 25"/>
                  <a:gd name="T3" fmla="*/ 0 h 78"/>
                  <a:gd name="T4" fmla="*/ 12 w 25"/>
                  <a:gd name="T5" fmla="*/ 0 h 78"/>
                  <a:gd name="T6" fmla="*/ 6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0 w 25"/>
                  <a:gd name="T13" fmla="*/ 5 h 78"/>
                  <a:gd name="T14" fmla="*/ 6 w 25"/>
                  <a:gd name="T15" fmla="*/ 3 h 78"/>
                  <a:gd name="T16" fmla="*/ 12 w 25"/>
                  <a:gd name="T17" fmla="*/ 3 h 78"/>
                  <a:gd name="T18" fmla="*/ 19 w 25"/>
                  <a:gd name="T19" fmla="*/ 3 h 78"/>
                  <a:gd name="T20" fmla="*/ 24 w 25"/>
                  <a:gd name="T21" fmla="*/ 5 h 78"/>
                  <a:gd name="T22" fmla="*/ 24 w 25"/>
                  <a:gd name="T23" fmla="*/ 3 h 78"/>
                  <a:gd name="T24" fmla="*/ 22 w 25"/>
                  <a:gd name="T25" fmla="*/ 2 h 78"/>
                  <a:gd name="T26" fmla="*/ 1 w 25"/>
                  <a:gd name="T27" fmla="*/ 76 h 78"/>
                  <a:gd name="T28" fmla="*/ 6 w 25"/>
                  <a:gd name="T29" fmla="*/ 78 h 78"/>
                  <a:gd name="T30" fmla="*/ 12 w 25"/>
                  <a:gd name="T31" fmla="*/ 78 h 78"/>
                  <a:gd name="T32" fmla="*/ 17 w 25"/>
                  <a:gd name="T33" fmla="*/ 78 h 78"/>
                  <a:gd name="T34" fmla="*/ 22 w 25"/>
                  <a:gd name="T35" fmla="*/ 76 h 78"/>
                  <a:gd name="T36" fmla="*/ 24 w 25"/>
                  <a:gd name="T37" fmla="*/ 74 h 78"/>
                  <a:gd name="T38" fmla="*/ 25 w 25"/>
                  <a:gd name="T39" fmla="*/ 72 h 78"/>
                  <a:gd name="T40" fmla="*/ 19 w 25"/>
                  <a:gd name="T41" fmla="*/ 74 h 78"/>
                  <a:gd name="T42" fmla="*/ 12 w 25"/>
                  <a:gd name="T43" fmla="*/ 74 h 78"/>
                  <a:gd name="T44" fmla="*/ 5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1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6"/>
                    </a:moveTo>
                    <a:lnTo>
                      <a:pt x="6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2" y="76"/>
                    </a:lnTo>
                    <a:lnTo>
                      <a:pt x="24" y="74"/>
                    </a:lnTo>
                    <a:lnTo>
                      <a:pt x="25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5" name="Freeform 739"/>
              <p:cNvSpPr>
                <a:spLocks noEditPoints="1"/>
              </p:cNvSpPr>
              <p:nvPr/>
            </p:nvSpPr>
            <p:spPr bwMode="auto">
              <a:xfrm>
                <a:off x="4687" y="2609"/>
                <a:ext cx="27" cy="74"/>
              </a:xfrm>
              <a:custGeom>
                <a:avLst/>
                <a:gdLst>
                  <a:gd name="T0" fmla="*/ 26 w 27"/>
                  <a:gd name="T1" fmla="*/ 1 h 74"/>
                  <a:gd name="T2" fmla="*/ 21 w 27"/>
                  <a:gd name="T3" fmla="*/ 0 h 74"/>
                  <a:gd name="T4" fmla="*/ 14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2 w 27"/>
                  <a:gd name="T11" fmla="*/ 3 h 74"/>
                  <a:gd name="T12" fmla="*/ 2 w 27"/>
                  <a:gd name="T13" fmla="*/ 5 h 74"/>
                  <a:gd name="T14" fmla="*/ 7 w 27"/>
                  <a:gd name="T15" fmla="*/ 3 h 74"/>
                  <a:gd name="T16" fmla="*/ 14 w 27"/>
                  <a:gd name="T17" fmla="*/ 3 h 74"/>
                  <a:gd name="T18" fmla="*/ 21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6 w 27"/>
                  <a:gd name="T25" fmla="*/ 1 h 74"/>
                  <a:gd name="T26" fmla="*/ 3 w 27"/>
                  <a:gd name="T27" fmla="*/ 72 h 74"/>
                  <a:gd name="T28" fmla="*/ 8 w 27"/>
                  <a:gd name="T29" fmla="*/ 74 h 74"/>
                  <a:gd name="T30" fmla="*/ 14 w 27"/>
                  <a:gd name="T31" fmla="*/ 74 h 74"/>
                  <a:gd name="T32" fmla="*/ 21 w 27"/>
                  <a:gd name="T33" fmla="*/ 74 h 74"/>
                  <a:gd name="T34" fmla="*/ 26 w 27"/>
                  <a:gd name="T35" fmla="*/ 72 h 74"/>
                  <a:gd name="T36" fmla="*/ 27 w 27"/>
                  <a:gd name="T37" fmla="*/ 70 h 74"/>
                  <a:gd name="T38" fmla="*/ 27 w 27"/>
                  <a:gd name="T39" fmla="*/ 69 h 74"/>
                  <a:gd name="T40" fmla="*/ 22 w 27"/>
                  <a:gd name="T41" fmla="*/ 70 h 74"/>
                  <a:gd name="T42" fmla="*/ 14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2 w 27"/>
                  <a:gd name="T49" fmla="*/ 70 h 74"/>
                  <a:gd name="T50" fmla="*/ 3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6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3" y="72"/>
                    </a:moveTo>
                    <a:lnTo>
                      <a:pt x="8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7" y="69"/>
                    </a:lnTo>
                    <a:lnTo>
                      <a:pt x="22" y="70"/>
                    </a:lnTo>
                    <a:lnTo>
                      <a:pt x="14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6" name="Freeform 740"/>
              <p:cNvSpPr>
                <a:spLocks noEditPoints="1"/>
              </p:cNvSpPr>
              <p:nvPr/>
            </p:nvSpPr>
            <p:spPr bwMode="auto">
              <a:xfrm>
                <a:off x="4687" y="2610"/>
                <a:ext cx="29" cy="71"/>
              </a:xfrm>
              <a:custGeom>
                <a:avLst/>
                <a:gdLst>
                  <a:gd name="T0" fmla="*/ 26 w 29"/>
                  <a:gd name="T1" fmla="*/ 2 h 71"/>
                  <a:gd name="T2" fmla="*/ 21 w 29"/>
                  <a:gd name="T3" fmla="*/ 0 h 71"/>
                  <a:gd name="T4" fmla="*/ 14 w 29"/>
                  <a:gd name="T5" fmla="*/ 0 h 71"/>
                  <a:gd name="T6" fmla="*/ 8 w 29"/>
                  <a:gd name="T7" fmla="*/ 0 h 71"/>
                  <a:gd name="T8" fmla="*/ 2 w 29"/>
                  <a:gd name="T9" fmla="*/ 2 h 71"/>
                  <a:gd name="T10" fmla="*/ 2 w 29"/>
                  <a:gd name="T11" fmla="*/ 4 h 71"/>
                  <a:gd name="T12" fmla="*/ 0 w 29"/>
                  <a:gd name="T13" fmla="*/ 7 h 71"/>
                  <a:gd name="T14" fmla="*/ 7 w 29"/>
                  <a:gd name="T15" fmla="*/ 4 h 71"/>
                  <a:gd name="T16" fmla="*/ 14 w 29"/>
                  <a:gd name="T17" fmla="*/ 4 h 71"/>
                  <a:gd name="T18" fmla="*/ 22 w 29"/>
                  <a:gd name="T19" fmla="*/ 4 h 71"/>
                  <a:gd name="T20" fmla="*/ 29 w 29"/>
                  <a:gd name="T21" fmla="*/ 7 h 71"/>
                  <a:gd name="T22" fmla="*/ 27 w 29"/>
                  <a:gd name="T23" fmla="*/ 4 h 71"/>
                  <a:gd name="T24" fmla="*/ 26 w 29"/>
                  <a:gd name="T25" fmla="*/ 2 h 71"/>
                  <a:gd name="T26" fmla="*/ 2 w 29"/>
                  <a:gd name="T27" fmla="*/ 69 h 71"/>
                  <a:gd name="T28" fmla="*/ 7 w 29"/>
                  <a:gd name="T29" fmla="*/ 71 h 71"/>
                  <a:gd name="T30" fmla="*/ 14 w 29"/>
                  <a:gd name="T31" fmla="*/ 71 h 71"/>
                  <a:gd name="T32" fmla="*/ 21 w 29"/>
                  <a:gd name="T33" fmla="*/ 71 h 71"/>
                  <a:gd name="T34" fmla="*/ 27 w 29"/>
                  <a:gd name="T35" fmla="*/ 69 h 71"/>
                  <a:gd name="T36" fmla="*/ 27 w 29"/>
                  <a:gd name="T37" fmla="*/ 68 h 71"/>
                  <a:gd name="T38" fmla="*/ 29 w 29"/>
                  <a:gd name="T39" fmla="*/ 64 h 71"/>
                  <a:gd name="T40" fmla="*/ 22 w 29"/>
                  <a:gd name="T41" fmla="*/ 68 h 71"/>
                  <a:gd name="T42" fmla="*/ 14 w 29"/>
                  <a:gd name="T43" fmla="*/ 68 h 71"/>
                  <a:gd name="T44" fmla="*/ 7 w 29"/>
                  <a:gd name="T45" fmla="*/ 68 h 71"/>
                  <a:gd name="T46" fmla="*/ 0 w 29"/>
                  <a:gd name="T47" fmla="*/ 64 h 71"/>
                  <a:gd name="T48" fmla="*/ 0 w 29"/>
                  <a:gd name="T49" fmla="*/ 68 h 71"/>
                  <a:gd name="T50" fmla="*/ 2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7" y="4"/>
                    </a:lnTo>
                    <a:lnTo>
                      <a:pt x="26" y="2"/>
                    </a:lnTo>
                    <a:close/>
                    <a:moveTo>
                      <a:pt x="2" y="69"/>
                    </a:moveTo>
                    <a:lnTo>
                      <a:pt x="7" y="71"/>
                    </a:lnTo>
                    <a:lnTo>
                      <a:pt x="14" y="71"/>
                    </a:lnTo>
                    <a:lnTo>
                      <a:pt x="21" y="71"/>
                    </a:lnTo>
                    <a:lnTo>
                      <a:pt x="27" y="69"/>
                    </a:lnTo>
                    <a:lnTo>
                      <a:pt x="27" y="68"/>
                    </a:lnTo>
                    <a:lnTo>
                      <a:pt x="29" y="64"/>
                    </a:lnTo>
                    <a:lnTo>
                      <a:pt x="22" y="68"/>
                    </a:lnTo>
                    <a:lnTo>
                      <a:pt x="14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7" name="Freeform 741"/>
              <p:cNvSpPr>
                <a:spLocks noEditPoints="1"/>
              </p:cNvSpPr>
              <p:nvPr/>
            </p:nvSpPr>
            <p:spPr bwMode="auto">
              <a:xfrm>
                <a:off x="4685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3 w 33"/>
                  <a:gd name="T3" fmla="*/ 0 h 67"/>
                  <a:gd name="T4" fmla="*/ 16 w 33"/>
                  <a:gd name="T5" fmla="*/ 0 h 67"/>
                  <a:gd name="T6" fmla="*/ 9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4 h 67"/>
                  <a:gd name="T16" fmla="*/ 16 w 33"/>
                  <a:gd name="T17" fmla="*/ 4 h 67"/>
                  <a:gd name="T18" fmla="*/ 24 w 33"/>
                  <a:gd name="T19" fmla="*/ 4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6 w 33"/>
                  <a:gd name="T31" fmla="*/ 67 h 67"/>
                  <a:gd name="T32" fmla="*/ 24 w 33"/>
                  <a:gd name="T33" fmla="*/ 67 h 67"/>
                  <a:gd name="T34" fmla="*/ 29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4 h 67"/>
                  <a:gd name="T42" fmla="*/ 16 w 33"/>
                  <a:gd name="T43" fmla="*/ 64 h 67"/>
                  <a:gd name="T44" fmla="*/ 7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7"/>
                    </a:lnTo>
                    <a:lnTo>
                      <a:pt x="24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4"/>
                    </a:lnTo>
                    <a:lnTo>
                      <a:pt x="16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8" name="Freeform 742"/>
              <p:cNvSpPr>
                <a:spLocks noEditPoints="1"/>
              </p:cNvSpPr>
              <p:nvPr/>
            </p:nvSpPr>
            <p:spPr bwMode="auto">
              <a:xfrm>
                <a:off x="4683" y="2614"/>
                <a:ext cx="35" cy="64"/>
              </a:xfrm>
              <a:custGeom>
                <a:avLst/>
                <a:gdLst>
                  <a:gd name="T0" fmla="*/ 33 w 35"/>
                  <a:gd name="T1" fmla="*/ 3 h 64"/>
                  <a:gd name="T2" fmla="*/ 26 w 35"/>
                  <a:gd name="T3" fmla="*/ 0 h 64"/>
                  <a:gd name="T4" fmla="*/ 18 w 35"/>
                  <a:gd name="T5" fmla="*/ 0 h 64"/>
                  <a:gd name="T6" fmla="*/ 11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2 w 35"/>
                  <a:gd name="T13" fmla="*/ 8 h 64"/>
                  <a:gd name="T14" fmla="*/ 9 w 35"/>
                  <a:gd name="T15" fmla="*/ 5 h 64"/>
                  <a:gd name="T16" fmla="*/ 18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3 w 35"/>
                  <a:gd name="T25" fmla="*/ 3 h 64"/>
                  <a:gd name="T26" fmla="*/ 4 w 35"/>
                  <a:gd name="T27" fmla="*/ 60 h 64"/>
                  <a:gd name="T28" fmla="*/ 11 w 35"/>
                  <a:gd name="T29" fmla="*/ 64 h 64"/>
                  <a:gd name="T30" fmla="*/ 18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5 w 35"/>
                  <a:gd name="T37" fmla="*/ 58 h 64"/>
                  <a:gd name="T38" fmla="*/ 35 w 35"/>
                  <a:gd name="T39" fmla="*/ 55 h 64"/>
                  <a:gd name="T40" fmla="*/ 28 w 35"/>
                  <a:gd name="T41" fmla="*/ 60 h 64"/>
                  <a:gd name="T42" fmla="*/ 18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4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3"/>
                    </a:moveTo>
                    <a:lnTo>
                      <a:pt x="26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4" y="60"/>
                    </a:moveTo>
                    <a:lnTo>
                      <a:pt x="11" y="64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5" y="58"/>
                    </a:lnTo>
                    <a:lnTo>
                      <a:pt x="35" y="55"/>
                    </a:lnTo>
                    <a:lnTo>
                      <a:pt x="28" y="60"/>
                    </a:lnTo>
                    <a:lnTo>
                      <a:pt x="18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4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9" name="Freeform 743"/>
              <p:cNvSpPr>
                <a:spLocks noEditPoints="1"/>
              </p:cNvSpPr>
              <p:nvPr/>
            </p:nvSpPr>
            <p:spPr bwMode="auto">
              <a:xfrm>
                <a:off x="4683" y="2616"/>
                <a:ext cx="37" cy="60"/>
              </a:xfrm>
              <a:custGeom>
                <a:avLst/>
                <a:gdLst>
                  <a:gd name="T0" fmla="*/ 33 w 37"/>
                  <a:gd name="T1" fmla="*/ 3 h 60"/>
                  <a:gd name="T2" fmla="*/ 26 w 37"/>
                  <a:gd name="T3" fmla="*/ 0 h 60"/>
                  <a:gd name="T4" fmla="*/ 18 w 37"/>
                  <a:gd name="T5" fmla="*/ 0 h 60"/>
                  <a:gd name="T6" fmla="*/ 11 w 37"/>
                  <a:gd name="T7" fmla="*/ 0 h 60"/>
                  <a:gd name="T8" fmla="*/ 2 w 37"/>
                  <a:gd name="T9" fmla="*/ 3 h 60"/>
                  <a:gd name="T10" fmla="*/ 2 w 37"/>
                  <a:gd name="T11" fmla="*/ 6 h 60"/>
                  <a:gd name="T12" fmla="*/ 0 w 37"/>
                  <a:gd name="T13" fmla="*/ 8 h 60"/>
                  <a:gd name="T14" fmla="*/ 9 w 37"/>
                  <a:gd name="T15" fmla="*/ 5 h 60"/>
                  <a:gd name="T16" fmla="*/ 18 w 37"/>
                  <a:gd name="T17" fmla="*/ 3 h 60"/>
                  <a:gd name="T18" fmla="*/ 28 w 37"/>
                  <a:gd name="T19" fmla="*/ 5 h 60"/>
                  <a:gd name="T20" fmla="*/ 35 w 37"/>
                  <a:gd name="T21" fmla="*/ 8 h 60"/>
                  <a:gd name="T22" fmla="*/ 35 w 37"/>
                  <a:gd name="T23" fmla="*/ 6 h 60"/>
                  <a:gd name="T24" fmla="*/ 33 w 37"/>
                  <a:gd name="T25" fmla="*/ 3 h 60"/>
                  <a:gd name="T26" fmla="*/ 2 w 37"/>
                  <a:gd name="T27" fmla="*/ 56 h 60"/>
                  <a:gd name="T28" fmla="*/ 9 w 37"/>
                  <a:gd name="T29" fmla="*/ 60 h 60"/>
                  <a:gd name="T30" fmla="*/ 18 w 37"/>
                  <a:gd name="T31" fmla="*/ 60 h 60"/>
                  <a:gd name="T32" fmla="*/ 26 w 37"/>
                  <a:gd name="T33" fmla="*/ 60 h 60"/>
                  <a:gd name="T34" fmla="*/ 35 w 37"/>
                  <a:gd name="T35" fmla="*/ 56 h 60"/>
                  <a:gd name="T36" fmla="*/ 35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3 w 37"/>
                  <a:gd name="T45" fmla="*/ 56 h 60"/>
                  <a:gd name="T46" fmla="*/ 18 w 37"/>
                  <a:gd name="T47" fmla="*/ 56 h 60"/>
                  <a:gd name="T48" fmla="*/ 12 w 37"/>
                  <a:gd name="T49" fmla="*/ 56 h 60"/>
                  <a:gd name="T50" fmla="*/ 9 w 37"/>
                  <a:gd name="T51" fmla="*/ 55 h 60"/>
                  <a:gd name="T52" fmla="*/ 4 w 37"/>
                  <a:gd name="T53" fmla="*/ 53 h 60"/>
                  <a:gd name="T54" fmla="*/ 0 w 37"/>
                  <a:gd name="T55" fmla="*/ 50 h 60"/>
                  <a:gd name="T56" fmla="*/ 0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3" y="3"/>
                    </a:moveTo>
                    <a:lnTo>
                      <a:pt x="26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8" y="60"/>
                    </a:lnTo>
                    <a:lnTo>
                      <a:pt x="26" y="60"/>
                    </a:lnTo>
                    <a:lnTo>
                      <a:pt x="35" y="56"/>
                    </a:lnTo>
                    <a:lnTo>
                      <a:pt x="35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8" y="56"/>
                    </a:lnTo>
                    <a:lnTo>
                      <a:pt x="12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0" name="Freeform 744"/>
              <p:cNvSpPr>
                <a:spLocks noEditPoints="1"/>
              </p:cNvSpPr>
              <p:nvPr/>
            </p:nvSpPr>
            <p:spPr bwMode="auto">
              <a:xfrm>
                <a:off x="4682" y="2617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7 w 38"/>
                  <a:gd name="T3" fmla="*/ 2 h 57"/>
                  <a:gd name="T4" fmla="*/ 19 w 38"/>
                  <a:gd name="T5" fmla="*/ 0 h 57"/>
                  <a:gd name="T6" fmla="*/ 10 w 38"/>
                  <a:gd name="T7" fmla="*/ 2 h 57"/>
                  <a:gd name="T8" fmla="*/ 3 w 38"/>
                  <a:gd name="T9" fmla="*/ 5 h 57"/>
                  <a:gd name="T10" fmla="*/ 1 w 38"/>
                  <a:gd name="T11" fmla="*/ 9 h 57"/>
                  <a:gd name="T12" fmla="*/ 1 w 38"/>
                  <a:gd name="T13" fmla="*/ 11 h 57"/>
                  <a:gd name="T14" fmla="*/ 5 w 38"/>
                  <a:gd name="T15" fmla="*/ 7 h 57"/>
                  <a:gd name="T16" fmla="*/ 8 w 38"/>
                  <a:gd name="T17" fmla="*/ 5 h 57"/>
                  <a:gd name="T18" fmla="*/ 13 w 38"/>
                  <a:gd name="T19" fmla="*/ 4 h 57"/>
                  <a:gd name="T20" fmla="*/ 19 w 38"/>
                  <a:gd name="T21" fmla="*/ 4 h 57"/>
                  <a:gd name="T22" fmla="*/ 24 w 38"/>
                  <a:gd name="T23" fmla="*/ 4 h 57"/>
                  <a:gd name="T24" fmla="*/ 29 w 38"/>
                  <a:gd name="T25" fmla="*/ 5 h 57"/>
                  <a:gd name="T26" fmla="*/ 34 w 38"/>
                  <a:gd name="T27" fmla="*/ 7 h 57"/>
                  <a:gd name="T28" fmla="*/ 38 w 38"/>
                  <a:gd name="T29" fmla="*/ 11 h 57"/>
                  <a:gd name="T30" fmla="*/ 36 w 38"/>
                  <a:gd name="T31" fmla="*/ 9 h 57"/>
                  <a:gd name="T32" fmla="*/ 36 w 38"/>
                  <a:gd name="T33" fmla="*/ 5 h 57"/>
                  <a:gd name="T34" fmla="*/ 1 w 38"/>
                  <a:gd name="T35" fmla="*/ 52 h 57"/>
                  <a:gd name="T36" fmla="*/ 10 w 38"/>
                  <a:gd name="T37" fmla="*/ 57 h 57"/>
                  <a:gd name="T38" fmla="*/ 19 w 38"/>
                  <a:gd name="T39" fmla="*/ 57 h 57"/>
                  <a:gd name="T40" fmla="*/ 29 w 38"/>
                  <a:gd name="T41" fmla="*/ 57 h 57"/>
                  <a:gd name="T42" fmla="*/ 36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4 w 38"/>
                  <a:gd name="T49" fmla="*/ 50 h 57"/>
                  <a:gd name="T50" fmla="*/ 29 w 38"/>
                  <a:gd name="T51" fmla="*/ 52 h 57"/>
                  <a:gd name="T52" fmla="*/ 26 w 38"/>
                  <a:gd name="T53" fmla="*/ 54 h 57"/>
                  <a:gd name="T54" fmla="*/ 19 w 38"/>
                  <a:gd name="T55" fmla="*/ 54 h 57"/>
                  <a:gd name="T56" fmla="*/ 13 w 38"/>
                  <a:gd name="T57" fmla="*/ 54 h 57"/>
                  <a:gd name="T58" fmla="*/ 8 w 38"/>
                  <a:gd name="T59" fmla="*/ 52 h 57"/>
                  <a:gd name="T60" fmla="*/ 5 w 38"/>
                  <a:gd name="T61" fmla="*/ 50 h 57"/>
                  <a:gd name="T62" fmla="*/ 0 w 38"/>
                  <a:gd name="T63" fmla="*/ 47 h 57"/>
                  <a:gd name="T64" fmla="*/ 1 w 38"/>
                  <a:gd name="T65" fmla="*/ 49 h 57"/>
                  <a:gd name="T66" fmla="*/ 1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5"/>
                    </a:lnTo>
                    <a:lnTo>
                      <a:pt x="34" y="7"/>
                    </a:lnTo>
                    <a:lnTo>
                      <a:pt x="38" y="11"/>
                    </a:lnTo>
                    <a:lnTo>
                      <a:pt x="36" y="9"/>
                    </a:lnTo>
                    <a:lnTo>
                      <a:pt x="36" y="5"/>
                    </a:lnTo>
                    <a:close/>
                    <a:moveTo>
                      <a:pt x="1" y="52"/>
                    </a:moveTo>
                    <a:lnTo>
                      <a:pt x="10" y="57"/>
                    </a:lnTo>
                    <a:lnTo>
                      <a:pt x="19" y="57"/>
                    </a:lnTo>
                    <a:lnTo>
                      <a:pt x="29" y="57"/>
                    </a:lnTo>
                    <a:lnTo>
                      <a:pt x="36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6" y="54"/>
                    </a:lnTo>
                    <a:lnTo>
                      <a:pt x="19" y="54"/>
                    </a:lnTo>
                    <a:lnTo>
                      <a:pt x="13" y="54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1" name="Freeform 745"/>
              <p:cNvSpPr>
                <a:spLocks noEditPoints="1"/>
              </p:cNvSpPr>
              <p:nvPr/>
            </p:nvSpPr>
            <p:spPr bwMode="auto">
              <a:xfrm>
                <a:off x="4682" y="2619"/>
                <a:ext cx="39" cy="53"/>
              </a:xfrm>
              <a:custGeom>
                <a:avLst/>
                <a:gdLst>
                  <a:gd name="T0" fmla="*/ 36 w 39"/>
                  <a:gd name="T1" fmla="*/ 5 h 53"/>
                  <a:gd name="T2" fmla="*/ 29 w 39"/>
                  <a:gd name="T3" fmla="*/ 2 h 53"/>
                  <a:gd name="T4" fmla="*/ 19 w 39"/>
                  <a:gd name="T5" fmla="*/ 0 h 53"/>
                  <a:gd name="T6" fmla="*/ 10 w 39"/>
                  <a:gd name="T7" fmla="*/ 2 h 53"/>
                  <a:gd name="T8" fmla="*/ 1 w 39"/>
                  <a:gd name="T9" fmla="*/ 5 h 53"/>
                  <a:gd name="T10" fmla="*/ 1 w 39"/>
                  <a:gd name="T11" fmla="*/ 9 h 53"/>
                  <a:gd name="T12" fmla="*/ 0 w 39"/>
                  <a:gd name="T13" fmla="*/ 12 h 53"/>
                  <a:gd name="T14" fmla="*/ 3 w 39"/>
                  <a:gd name="T15" fmla="*/ 9 h 53"/>
                  <a:gd name="T16" fmla="*/ 8 w 39"/>
                  <a:gd name="T17" fmla="*/ 5 h 53"/>
                  <a:gd name="T18" fmla="*/ 13 w 39"/>
                  <a:gd name="T19" fmla="*/ 3 h 53"/>
                  <a:gd name="T20" fmla="*/ 19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4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6 w 39"/>
                  <a:gd name="T33" fmla="*/ 5 h 53"/>
                  <a:gd name="T34" fmla="*/ 1 w 39"/>
                  <a:gd name="T35" fmla="*/ 47 h 53"/>
                  <a:gd name="T36" fmla="*/ 5 w 39"/>
                  <a:gd name="T37" fmla="*/ 50 h 53"/>
                  <a:gd name="T38" fmla="*/ 10 w 39"/>
                  <a:gd name="T39" fmla="*/ 52 h 53"/>
                  <a:gd name="T40" fmla="*/ 13 w 39"/>
                  <a:gd name="T41" fmla="*/ 53 h 53"/>
                  <a:gd name="T42" fmla="*/ 19 w 39"/>
                  <a:gd name="T43" fmla="*/ 53 h 53"/>
                  <a:gd name="T44" fmla="*/ 24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8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19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0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6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5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4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6" y="5"/>
                    </a:lnTo>
                    <a:close/>
                    <a:moveTo>
                      <a:pt x="1" y="47"/>
                    </a:moveTo>
                    <a:lnTo>
                      <a:pt x="5" y="50"/>
                    </a:lnTo>
                    <a:lnTo>
                      <a:pt x="10" y="52"/>
                    </a:lnTo>
                    <a:lnTo>
                      <a:pt x="13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8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2" name="Freeform 746"/>
              <p:cNvSpPr>
                <a:spLocks noEditPoints="1"/>
              </p:cNvSpPr>
              <p:nvPr/>
            </p:nvSpPr>
            <p:spPr bwMode="auto">
              <a:xfrm>
                <a:off x="4680" y="2621"/>
                <a:ext cx="41" cy="50"/>
              </a:xfrm>
              <a:custGeom>
                <a:avLst/>
                <a:gdLst>
                  <a:gd name="T0" fmla="*/ 40 w 41"/>
                  <a:gd name="T1" fmla="*/ 7 h 50"/>
                  <a:gd name="T2" fmla="*/ 36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1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3 w 41"/>
                  <a:gd name="T17" fmla="*/ 7 h 50"/>
                  <a:gd name="T18" fmla="*/ 2 w 41"/>
                  <a:gd name="T19" fmla="*/ 12 h 50"/>
                  <a:gd name="T20" fmla="*/ 2 w 41"/>
                  <a:gd name="T21" fmla="*/ 15 h 50"/>
                  <a:gd name="T22" fmla="*/ 5 w 41"/>
                  <a:gd name="T23" fmla="*/ 10 h 50"/>
                  <a:gd name="T24" fmla="*/ 9 w 41"/>
                  <a:gd name="T25" fmla="*/ 7 h 50"/>
                  <a:gd name="T26" fmla="*/ 15 w 41"/>
                  <a:gd name="T27" fmla="*/ 3 h 50"/>
                  <a:gd name="T28" fmla="*/ 21 w 41"/>
                  <a:gd name="T29" fmla="*/ 3 h 50"/>
                  <a:gd name="T30" fmla="*/ 28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41 w 41"/>
                  <a:gd name="T39" fmla="*/ 12 h 50"/>
                  <a:gd name="T40" fmla="*/ 40 w 41"/>
                  <a:gd name="T41" fmla="*/ 7 h 50"/>
                  <a:gd name="T42" fmla="*/ 2 w 41"/>
                  <a:gd name="T43" fmla="*/ 43 h 50"/>
                  <a:gd name="T44" fmla="*/ 7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1 w 41"/>
                  <a:gd name="T51" fmla="*/ 50 h 50"/>
                  <a:gd name="T52" fmla="*/ 28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40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4 w 41"/>
                  <a:gd name="T67" fmla="*/ 43 h 50"/>
                  <a:gd name="T68" fmla="*/ 28 w 41"/>
                  <a:gd name="T69" fmla="*/ 46 h 50"/>
                  <a:gd name="T70" fmla="*/ 21 w 41"/>
                  <a:gd name="T71" fmla="*/ 46 h 50"/>
                  <a:gd name="T72" fmla="*/ 14 w 41"/>
                  <a:gd name="T73" fmla="*/ 46 h 50"/>
                  <a:gd name="T74" fmla="*/ 9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2 w 41"/>
                  <a:gd name="T81" fmla="*/ 38 h 50"/>
                  <a:gd name="T82" fmla="*/ 2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40" y="7"/>
                    </a:moveTo>
                    <a:lnTo>
                      <a:pt x="36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41" y="12"/>
                    </a:lnTo>
                    <a:lnTo>
                      <a:pt x="40" y="7"/>
                    </a:lnTo>
                    <a:close/>
                    <a:moveTo>
                      <a:pt x="2" y="43"/>
                    </a:moveTo>
                    <a:lnTo>
                      <a:pt x="7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1" y="50"/>
                    </a:lnTo>
                    <a:lnTo>
                      <a:pt x="28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4" y="43"/>
                    </a:lnTo>
                    <a:lnTo>
                      <a:pt x="28" y="46"/>
                    </a:lnTo>
                    <a:lnTo>
                      <a:pt x="21" y="46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3" name="Freeform 747"/>
              <p:cNvSpPr>
                <a:spLocks noEditPoints="1"/>
              </p:cNvSpPr>
              <p:nvPr/>
            </p:nvSpPr>
            <p:spPr bwMode="auto">
              <a:xfrm>
                <a:off x="4680" y="2622"/>
                <a:ext cx="41" cy="47"/>
              </a:xfrm>
              <a:custGeom>
                <a:avLst/>
                <a:gdLst>
                  <a:gd name="T0" fmla="*/ 41 w 41"/>
                  <a:gd name="T1" fmla="*/ 9 h 47"/>
                  <a:gd name="T2" fmla="*/ 36 w 41"/>
                  <a:gd name="T3" fmla="*/ 6 h 47"/>
                  <a:gd name="T4" fmla="*/ 33 w 41"/>
                  <a:gd name="T5" fmla="*/ 2 h 47"/>
                  <a:gd name="T6" fmla="*/ 28 w 41"/>
                  <a:gd name="T7" fmla="*/ 0 h 47"/>
                  <a:gd name="T8" fmla="*/ 21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2 w 41"/>
                  <a:gd name="T17" fmla="*/ 9 h 47"/>
                  <a:gd name="T18" fmla="*/ 0 w 41"/>
                  <a:gd name="T19" fmla="*/ 23 h 47"/>
                  <a:gd name="T20" fmla="*/ 2 w 41"/>
                  <a:gd name="T21" fmla="*/ 37 h 47"/>
                  <a:gd name="T22" fmla="*/ 5 w 41"/>
                  <a:gd name="T23" fmla="*/ 42 h 47"/>
                  <a:gd name="T24" fmla="*/ 10 w 41"/>
                  <a:gd name="T25" fmla="*/ 45 h 47"/>
                  <a:gd name="T26" fmla="*/ 15 w 41"/>
                  <a:gd name="T27" fmla="*/ 47 h 47"/>
                  <a:gd name="T28" fmla="*/ 21 w 41"/>
                  <a:gd name="T29" fmla="*/ 47 h 47"/>
                  <a:gd name="T30" fmla="*/ 28 w 41"/>
                  <a:gd name="T31" fmla="*/ 47 h 47"/>
                  <a:gd name="T32" fmla="*/ 33 w 41"/>
                  <a:gd name="T33" fmla="*/ 45 h 47"/>
                  <a:gd name="T34" fmla="*/ 38 w 41"/>
                  <a:gd name="T35" fmla="*/ 42 h 47"/>
                  <a:gd name="T36" fmla="*/ 41 w 41"/>
                  <a:gd name="T37" fmla="*/ 37 h 47"/>
                  <a:gd name="T38" fmla="*/ 41 w 41"/>
                  <a:gd name="T39" fmla="*/ 23 h 47"/>
                  <a:gd name="T40" fmla="*/ 41 w 41"/>
                  <a:gd name="T41" fmla="*/ 9 h 47"/>
                  <a:gd name="T42" fmla="*/ 41 w 41"/>
                  <a:gd name="T43" fmla="*/ 25 h 47"/>
                  <a:gd name="T44" fmla="*/ 40 w 41"/>
                  <a:gd name="T45" fmla="*/ 31 h 47"/>
                  <a:gd name="T46" fmla="*/ 36 w 41"/>
                  <a:gd name="T47" fmla="*/ 38 h 47"/>
                  <a:gd name="T48" fmla="*/ 29 w 41"/>
                  <a:gd name="T49" fmla="*/ 44 h 47"/>
                  <a:gd name="T50" fmla="*/ 21 w 41"/>
                  <a:gd name="T51" fmla="*/ 44 h 47"/>
                  <a:gd name="T52" fmla="*/ 14 w 41"/>
                  <a:gd name="T53" fmla="*/ 44 h 47"/>
                  <a:gd name="T54" fmla="*/ 7 w 41"/>
                  <a:gd name="T55" fmla="*/ 38 h 47"/>
                  <a:gd name="T56" fmla="*/ 2 w 41"/>
                  <a:gd name="T57" fmla="*/ 31 h 47"/>
                  <a:gd name="T58" fmla="*/ 2 w 41"/>
                  <a:gd name="T59" fmla="*/ 25 h 47"/>
                  <a:gd name="T60" fmla="*/ 2 w 41"/>
                  <a:gd name="T61" fmla="*/ 16 h 47"/>
                  <a:gd name="T62" fmla="*/ 7 w 41"/>
                  <a:gd name="T63" fmla="*/ 9 h 47"/>
                  <a:gd name="T64" fmla="*/ 14 w 41"/>
                  <a:gd name="T65" fmla="*/ 6 h 47"/>
                  <a:gd name="T66" fmla="*/ 21 w 41"/>
                  <a:gd name="T67" fmla="*/ 4 h 47"/>
                  <a:gd name="T68" fmla="*/ 29 w 41"/>
                  <a:gd name="T69" fmla="*/ 6 h 47"/>
                  <a:gd name="T70" fmla="*/ 36 w 41"/>
                  <a:gd name="T71" fmla="*/ 9 h 47"/>
                  <a:gd name="T72" fmla="*/ 40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41" y="9"/>
                    </a:moveTo>
                    <a:lnTo>
                      <a:pt x="36" y="6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1" y="23"/>
                    </a:lnTo>
                    <a:lnTo>
                      <a:pt x="41" y="9"/>
                    </a:lnTo>
                    <a:close/>
                    <a:moveTo>
                      <a:pt x="41" y="25"/>
                    </a:moveTo>
                    <a:lnTo>
                      <a:pt x="40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1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2" y="25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1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40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4" name="Freeform 748"/>
              <p:cNvSpPr>
                <a:spLocks noEditPoints="1"/>
              </p:cNvSpPr>
              <p:nvPr/>
            </p:nvSpPr>
            <p:spPr bwMode="auto">
              <a:xfrm>
                <a:off x="4680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8 w 41"/>
                  <a:gd name="T7" fmla="*/ 0 h 43"/>
                  <a:gd name="T8" fmla="*/ 21 w 41"/>
                  <a:gd name="T9" fmla="*/ 0 h 43"/>
                  <a:gd name="T10" fmla="*/ 15 w 41"/>
                  <a:gd name="T11" fmla="*/ 0 h 43"/>
                  <a:gd name="T12" fmla="*/ 9 w 41"/>
                  <a:gd name="T13" fmla="*/ 4 h 43"/>
                  <a:gd name="T14" fmla="*/ 5 w 41"/>
                  <a:gd name="T15" fmla="*/ 7 h 43"/>
                  <a:gd name="T16" fmla="*/ 2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9 w 41"/>
                  <a:gd name="T25" fmla="*/ 40 h 43"/>
                  <a:gd name="T26" fmla="*/ 14 w 41"/>
                  <a:gd name="T27" fmla="*/ 43 h 43"/>
                  <a:gd name="T28" fmla="*/ 21 w 41"/>
                  <a:gd name="T29" fmla="*/ 43 h 43"/>
                  <a:gd name="T30" fmla="*/ 28 w 41"/>
                  <a:gd name="T31" fmla="*/ 43 h 43"/>
                  <a:gd name="T32" fmla="*/ 34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40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9 w 41"/>
                  <a:gd name="T49" fmla="*/ 40 h 43"/>
                  <a:gd name="T50" fmla="*/ 21 w 41"/>
                  <a:gd name="T51" fmla="*/ 40 h 43"/>
                  <a:gd name="T52" fmla="*/ 14 w 41"/>
                  <a:gd name="T53" fmla="*/ 40 h 43"/>
                  <a:gd name="T54" fmla="*/ 9 w 41"/>
                  <a:gd name="T55" fmla="*/ 35 h 43"/>
                  <a:gd name="T56" fmla="*/ 3 w 41"/>
                  <a:gd name="T57" fmla="*/ 29 h 43"/>
                  <a:gd name="T58" fmla="*/ 2 w 41"/>
                  <a:gd name="T59" fmla="*/ 23 h 43"/>
                  <a:gd name="T60" fmla="*/ 3 w 41"/>
                  <a:gd name="T61" fmla="*/ 14 h 43"/>
                  <a:gd name="T62" fmla="*/ 9 w 41"/>
                  <a:gd name="T63" fmla="*/ 9 h 43"/>
                  <a:gd name="T64" fmla="*/ 14 w 41"/>
                  <a:gd name="T65" fmla="*/ 5 h 43"/>
                  <a:gd name="T66" fmla="*/ 21 w 41"/>
                  <a:gd name="T67" fmla="*/ 4 h 43"/>
                  <a:gd name="T68" fmla="*/ 29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40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4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40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9" y="40"/>
                    </a:lnTo>
                    <a:lnTo>
                      <a:pt x="21" y="40"/>
                    </a:lnTo>
                    <a:lnTo>
                      <a:pt x="14" y="40"/>
                    </a:lnTo>
                    <a:lnTo>
                      <a:pt x="9" y="35"/>
                    </a:lnTo>
                    <a:lnTo>
                      <a:pt x="3" y="29"/>
                    </a:lnTo>
                    <a:lnTo>
                      <a:pt x="2" y="23"/>
                    </a:lnTo>
                    <a:lnTo>
                      <a:pt x="3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9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5" name="Freeform 749"/>
              <p:cNvSpPr>
                <a:spLocks noEditPoints="1"/>
              </p:cNvSpPr>
              <p:nvPr/>
            </p:nvSpPr>
            <p:spPr bwMode="auto">
              <a:xfrm>
                <a:off x="4682" y="2626"/>
                <a:ext cx="39" cy="40"/>
              </a:xfrm>
              <a:custGeom>
                <a:avLst/>
                <a:gdLst>
                  <a:gd name="T0" fmla="*/ 39 w 39"/>
                  <a:gd name="T1" fmla="*/ 21 h 40"/>
                  <a:gd name="T2" fmla="*/ 38 w 39"/>
                  <a:gd name="T3" fmla="*/ 12 h 40"/>
                  <a:gd name="T4" fmla="*/ 34 w 39"/>
                  <a:gd name="T5" fmla="*/ 5 h 40"/>
                  <a:gd name="T6" fmla="*/ 27 w 39"/>
                  <a:gd name="T7" fmla="*/ 2 h 40"/>
                  <a:gd name="T8" fmla="*/ 19 w 39"/>
                  <a:gd name="T9" fmla="*/ 0 h 40"/>
                  <a:gd name="T10" fmla="*/ 12 w 39"/>
                  <a:gd name="T11" fmla="*/ 2 h 40"/>
                  <a:gd name="T12" fmla="*/ 5 w 39"/>
                  <a:gd name="T13" fmla="*/ 5 h 40"/>
                  <a:gd name="T14" fmla="*/ 0 w 39"/>
                  <a:gd name="T15" fmla="*/ 12 h 40"/>
                  <a:gd name="T16" fmla="*/ 0 w 39"/>
                  <a:gd name="T17" fmla="*/ 21 h 40"/>
                  <a:gd name="T18" fmla="*/ 0 w 39"/>
                  <a:gd name="T19" fmla="*/ 27 h 40"/>
                  <a:gd name="T20" fmla="*/ 5 w 39"/>
                  <a:gd name="T21" fmla="*/ 34 h 40"/>
                  <a:gd name="T22" fmla="*/ 12 w 39"/>
                  <a:gd name="T23" fmla="*/ 40 h 40"/>
                  <a:gd name="T24" fmla="*/ 19 w 39"/>
                  <a:gd name="T25" fmla="*/ 40 h 40"/>
                  <a:gd name="T26" fmla="*/ 27 w 39"/>
                  <a:gd name="T27" fmla="*/ 40 h 40"/>
                  <a:gd name="T28" fmla="*/ 34 w 39"/>
                  <a:gd name="T29" fmla="*/ 34 h 40"/>
                  <a:gd name="T30" fmla="*/ 38 w 39"/>
                  <a:gd name="T31" fmla="*/ 27 h 40"/>
                  <a:gd name="T32" fmla="*/ 39 w 39"/>
                  <a:gd name="T33" fmla="*/ 21 h 40"/>
                  <a:gd name="T34" fmla="*/ 36 w 39"/>
                  <a:gd name="T35" fmla="*/ 21 h 40"/>
                  <a:gd name="T36" fmla="*/ 34 w 39"/>
                  <a:gd name="T37" fmla="*/ 26 h 40"/>
                  <a:gd name="T38" fmla="*/ 31 w 39"/>
                  <a:gd name="T39" fmla="*/ 33 h 40"/>
                  <a:gd name="T40" fmla="*/ 26 w 39"/>
                  <a:gd name="T41" fmla="*/ 36 h 40"/>
                  <a:gd name="T42" fmla="*/ 19 w 39"/>
                  <a:gd name="T43" fmla="*/ 36 h 40"/>
                  <a:gd name="T44" fmla="*/ 13 w 39"/>
                  <a:gd name="T45" fmla="*/ 36 h 40"/>
                  <a:gd name="T46" fmla="*/ 7 w 39"/>
                  <a:gd name="T47" fmla="*/ 33 h 40"/>
                  <a:gd name="T48" fmla="*/ 3 w 39"/>
                  <a:gd name="T49" fmla="*/ 26 h 40"/>
                  <a:gd name="T50" fmla="*/ 1 w 39"/>
                  <a:gd name="T51" fmla="*/ 21 h 40"/>
                  <a:gd name="T52" fmla="*/ 3 w 39"/>
                  <a:gd name="T53" fmla="*/ 14 h 40"/>
                  <a:gd name="T54" fmla="*/ 7 w 39"/>
                  <a:gd name="T55" fmla="*/ 8 h 40"/>
                  <a:gd name="T56" fmla="*/ 13 w 39"/>
                  <a:gd name="T57" fmla="*/ 5 h 40"/>
                  <a:gd name="T58" fmla="*/ 19 w 39"/>
                  <a:gd name="T59" fmla="*/ 3 h 40"/>
                  <a:gd name="T60" fmla="*/ 26 w 39"/>
                  <a:gd name="T61" fmla="*/ 5 h 40"/>
                  <a:gd name="T62" fmla="*/ 31 w 39"/>
                  <a:gd name="T63" fmla="*/ 8 h 40"/>
                  <a:gd name="T64" fmla="*/ 34 w 39"/>
                  <a:gd name="T65" fmla="*/ 14 h 40"/>
                  <a:gd name="T66" fmla="*/ 36 w 39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"/>
                  <a:gd name="T103" fmla="*/ 0 h 40"/>
                  <a:gd name="T104" fmla="*/ 39 w 39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" h="40">
                    <a:moveTo>
                      <a:pt x="39" y="21"/>
                    </a:moveTo>
                    <a:lnTo>
                      <a:pt x="38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19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8" y="27"/>
                    </a:lnTo>
                    <a:lnTo>
                      <a:pt x="39" y="21"/>
                    </a:lnTo>
                    <a:close/>
                    <a:moveTo>
                      <a:pt x="36" y="21"/>
                    </a:moveTo>
                    <a:lnTo>
                      <a:pt x="34" y="26"/>
                    </a:lnTo>
                    <a:lnTo>
                      <a:pt x="31" y="33"/>
                    </a:lnTo>
                    <a:lnTo>
                      <a:pt x="26" y="36"/>
                    </a:lnTo>
                    <a:lnTo>
                      <a:pt x="19" y="36"/>
                    </a:lnTo>
                    <a:lnTo>
                      <a:pt x="13" y="36"/>
                    </a:lnTo>
                    <a:lnTo>
                      <a:pt x="7" y="33"/>
                    </a:lnTo>
                    <a:lnTo>
                      <a:pt x="3" y="26"/>
                    </a:lnTo>
                    <a:lnTo>
                      <a:pt x="1" y="21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3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1" y="8"/>
                    </a:lnTo>
                    <a:lnTo>
                      <a:pt x="34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6" name="Freeform 750"/>
              <p:cNvSpPr>
                <a:spLocks noEditPoints="1"/>
              </p:cNvSpPr>
              <p:nvPr/>
            </p:nvSpPr>
            <p:spPr bwMode="auto">
              <a:xfrm>
                <a:off x="4682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6 w 38"/>
                  <a:gd name="T3" fmla="*/ 10 h 36"/>
                  <a:gd name="T4" fmla="*/ 32 w 38"/>
                  <a:gd name="T5" fmla="*/ 5 h 36"/>
                  <a:gd name="T6" fmla="*/ 27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7 w 38"/>
                  <a:gd name="T13" fmla="*/ 5 h 36"/>
                  <a:gd name="T14" fmla="*/ 1 w 38"/>
                  <a:gd name="T15" fmla="*/ 10 h 36"/>
                  <a:gd name="T16" fmla="*/ 0 w 38"/>
                  <a:gd name="T17" fmla="*/ 19 h 36"/>
                  <a:gd name="T18" fmla="*/ 1 w 38"/>
                  <a:gd name="T19" fmla="*/ 25 h 36"/>
                  <a:gd name="T20" fmla="*/ 7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7 w 38"/>
                  <a:gd name="T27" fmla="*/ 36 h 36"/>
                  <a:gd name="T28" fmla="*/ 32 w 38"/>
                  <a:gd name="T29" fmla="*/ 31 h 36"/>
                  <a:gd name="T30" fmla="*/ 36 w 38"/>
                  <a:gd name="T31" fmla="*/ 25 h 36"/>
                  <a:gd name="T32" fmla="*/ 38 w 38"/>
                  <a:gd name="T33" fmla="*/ 19 h 36"/>
                  <a:gd name="T34" fmla="*/ 34 w 38"/>
                  <a:gd name="T35" fmla="*/ 19 h 36"/>
                  <a:gd name="T36" fmla="*/ 34 w 38"/>
                  <a:gd name="T37" fmla="*/ 24 h 36"/>
                  <a:gd name="T38" fmla="*/ 31 w 38"/>
                  <a:gd name="T39" fmla="*/ 29 h 36"/>
                  <a:gd name="T40" fmla="*/ 26 w 38"/>
                  <a:gd name="T41" fmla="*/ 32 h 36"/>
                  <a:gd name="T42" fmla="*/ 19 w 38"/>
                  <a:gd name="T43" fmla="*/ 34 h 36"/>
                  <a:gd name="T44" fmla="*/ 13 w 38"/>
                  <a:gd name="T45" fmla="*/ 32 h 36"/>
                  <a:gd name="T46" fmla="*/ 8 w 38"/>
                  <a:gd name="T47" fmla="*/ 29 h 36"/>
                  <a:gd name="T48" fmla="*/ 5 w 38"/>
                  <a:gd name="T49" fmla="*/ 24 h 36"/>
                  <a:gd name="T50" fmla="*/ 3 w 38"/>
                  <a:gd name="T51" fmla="*/ 19 h 36"/>
                  <a:gd name="T52" fmla="*/ 5 w 38"/>
                  <a:gd name="T53" fmla="*/ 12 h 36"/>
                  <a:gd name="T54" fmla="*/ 8 w 38"/>
                  <a:gd name="T55" fmla="*/ 6 h 36"/>
                  <a:gd name="T56" fmla="*/ 13 w 38"/>
                  <a:gd name="T57" fmla="*/ 3 h 36"/>
                  <a:gd name="T58" fmla="*/ 19 w 38"/>
                  <a:gd name="T59" fmla="*/ 3 h 36"/>
                  <a:gd name="T60" fmla="*/ 26 w 38"/>
                  <a:gd name="T61" fmla="*/ 3 h 36"/>
                  <a:gd name="T62" fmla="*/ 31 w 38"/>
                  <a:gd name="T63" fmla="*/ 6 h 36"/>
                  <a:gd name="T64" fmla="*/ 34 w 38"/>
                  <a:gd name="T65" fmla="*/ 12 h 36"/>
                  <a:gd name="T66" fmla="*/ 34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6" y="10"/>
                    </a:lnTo>
                    <a:lnTo>
                      <a:pt x="32" y="5"/>
                    </a:lnTo>
                    <a:lnTo>
                      <a:pt x="27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7" y="5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7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7" y="36"/>
                    </a:lnTo>
                    <a:lnTo>
                      <a:pt x="32" y="31"/>
                    </a:lnTo>
                    <a:lnTo>
                      <a:pt x="36" y="25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4" y="24"/>
                    </a:lnTo>
                    <a:lnTo>
                      <a:pt x="31" y="29"/>
                    </a:lnTo>
                    <a:lnTo>
                      <a:pt x="26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6"/>
                    </a:lnTo>
                    <a:lnTo>
                      <a:pt x="34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7" name="Freeform 751"/>
              <p:cNvSpPr>
                <a:spLocks noEditPoints="1"/>
              </p:cNvSpPr>
              <p:nvPr/>
            </p:nvSpPr>
            <p:spPr bwMode="auto">
              <a:xfrm>
                <a:off x="4683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5 w 35"/>
                  <a:gd name="T7" fmla="*/ 2 h 33"/>
                  <a:gd name="T8" fmla="*/ 18 w 35"/>
                  <a:gd name="T9" fmla="*/ 0 h 33"/>
                  <a:gd name="T10" fmla="*/ 12 w 35"/>
                  <a:gd name="T11" fmla="*/ 2 h 33"/>
                  <a:gd name="T12" fmla="*/ 6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6 w 35"/>
                  <a:gd name="T21" fmla="*/ 30 h 33"/>
                  <a:gd name="T22" fmla="*/ 12 w 35"/>
                  <a:gd name="T23" fmla="*/ 33 h 33"/>
                  <a:gd name="T24" fmla="*/ 18 w 35"/>
                  <a:gd name="T25" fmla="*/ 33 h 33"/>
                  <a:gd name="T26" fmla="*/ 25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1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8 w 35"/>
                  <a:gd name="T43" fmla="*/ 31 h 33"/>
                  <a:gd name="T44" fmla="*/ 12 w 35"/>
                  <a:gd name="T45" fmla="*/ 30 h 33"/>
                  <a:gd name="T46" fmla="*/ 9 w 35"/>
                  <a:gd name="T47" fmla="*/ 26 h 33"/>
                  <a:gd name="T48" fmla="*/ 6 w 35"/>
                  <a:gd name="T49" fmla="*/ 23 h 33"/>
                  <a:gd name="T50" fmla="*/ 4 w 35"/>
                  <a:gd name="T51" fmla="*/ 18 h 33"/>
                  <a:gd name="T52" fmla="*/ 6 w 35"/>
                  <a:gd name="T53" fmla="*/ 12 h 33"/>
                  <a:gd name="T54" fmla="*/ 9 w 35"/>
                  <a:gd name="T55" fmla="*/ 7 h 33"/>
                  <a:gd name="T56" fmla="*/ 12 w 35"/>
                  <a:gd name="T57" fmla="*/ 4 h 33"/>
                  <a:gd name="T58" fmla="*/ 18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31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5" y="2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6" y="30"/>
                    </a:lnTo>
                    <a:lnTo>
                      <a:pt x="12" y="33"/>
                    </a:lnTo>
                    <a:lnTo>
                      <a:pt x="18" y="33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1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8" y="31"/>
                    </a:lnTo>
                    <a:lnTo>
                      <a:pt x="12" y="30"/>
                    </a:lnTo>
                    <a:lnTo>
                      <a:pt x="9" y="26"/>
                    </a:lnTo>
                    <a:lnTo>
                      <a:pt x="6" y="23"/>
                    </a:lnTo>
                    <a:lnTo>
                      <a:pt x="4" y="18"/>
                    </a:lnTo>
                    <a:lnTo>
                      <a:pt x="6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31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8" name="Freeform 752"/>
              <p:cNvSpPr>
                <a:spLocks noEditPoints="1"/>
              </p:cNvSpPr>
              <p:nvPr/>
            </p:nvSpPr>
            <p:spPr bwMode="auto">
              <a:xfrm>
                <a:off x="4685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31 w 31"/>
                  <a:gd name="T3" fmla="*/ 9 h 29"/>
                  <a:gd name="T4" fmla="*/ 28 w 31"/>
                  <a:gd name="T5" fmla="*/ 3 h 29"/>
                  <a:gd name="T6" fmla="*/ 23 w 31"/>
                  <a:gd name="T7" fmla="*/ 0 h 29"/>
                  <a:gd name="T8" fmla="*/ 16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6 w 31"/>
                  <a:gd name="T25" fmla="*/ 29 h 29"/>
                  <a:gd name="T26" fmla="*/ 23 w 31"/>
                  <a:gd name="T27" fmla="*/ 29 h 29"/>
                  <a:gd name="T28" fmla="*/ 28 w 31"/>
                  <a:gd name="T29" fmla="*/ 26 h 29"/>
                  <a:gd name="T30" fmla="*/ 31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8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6 w 31"/>
                  <a:gd name="T43" fmla="*/ 28 h 29"/>
                  <a:gd name="T44" fmla="*/ 12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4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2 w 31"/>
                  <a:gd name="T57" fmla="*/ 3 h 29"/>
                  <a:gd name="T58" fmla="*/ 16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8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31" y="9"/>
                    </a:lnTo>
                    <a:lnTo>
                      <a:pt x="28" y="3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6" y="29"/>
                    </a:lnTo>
                    <a:lnTo>
                      <a:pt x="23" y="29"/>
                    </a:lnTo>
                    <a:lnTo>
                      <a:pt x="28" y="26"/>
                    </a:lnTo>
                    <a:lnTo>
                      <a:pt x="31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8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2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4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8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9" name="Freeform 753"/>
              <p:cNvSpPr>
                <a:spLocks noEditPoints="1"/>
              </p:cNvSpPr>
              <p:nvPr/>
            </p:nvSpPr>
            <p:spPr bwMode="auto">
              <a:xfrm>
                <a:off x="4687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7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4 w 27"/>
                  <a:gd name="T9" fmla="*/ 0 h 27"/>
                  <a:gd name="T10" fmla="*/ 8 w 27"/>
                  <a:gd name="T11" fmla="*/ 0 h 27"/>
                  <a:gd name="T12" fmla="*/ 5 w 27"/>
                  <a:gd name="T13" fmla="*/ 3 h 27"/>
                  <a:gd name="T14" fmla="*/ 2 w 27"/>
                  <a:gd name="T15" fmla="*/ 8 h 27"/>
                  <a:gd name="T16" fmla="*/ 0 w 27"/>
                  <a:gd name="T17" fmla="*/ 14 h 27"/>
                  <a:gd name="T18" fmla="*/ 2 w 27"/>
                  <a:gd name="T19" fmla="*/ 19 h 27"/>
                  <a:gd name="T20" fmla="*/ 5 w 27"/>
                  <a:gd name="T21" fmla="*/ 22 h 27"/>
                  <a:gd name="T22" fmla="*/ 8 w 27"/>
                  <a:gd name="T23" fmla="*/ 26 h 27"/>
                  <a:gd name="T24" fmla="*/ 14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7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4 w 27"/>
                  <a:gd name="T37" fmla="*/ 17 h 27"/>
                  <a:gd name="T38" fmla="*/ 22 w 27"/>
                  <a:gd name="T39" fmla="*/ 20 h 27"/>
                  <a:gd name="T40" fmla="*/ 19 w 27"/>
                  <a:gd name="T41" fmla="*/ 22 h 27"/>
                  <a:gd name="T42" fmla="*/ 14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4 w 27"/>
                  <a:gd name="T59" fmla="*/ 3 h 27"/>
                  <a:gd name="T60" fmla="*/ 19 w 27"/>
                  <a:gd name="T61" fmla="*/ 3 h 27"/>
                  <a:gd name="T62" fmla="*/ 22 w 27"/>
                  <a:gd name="T63" fmla="*/ 5 h 27"/>
                  <a:gd name="T64" fmla="*/ 24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7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0" name="Freeform 754"/>
              <p:cNvSpPr>
                <a:spLocks noEditPoints="1"/>
              </p:cNvSpPr>
              <p:nvPr/>
            </p:nvSpPr>
            <p:spPr bwMode="auto">
              <a:xfrm>
                <a:off x="4689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4 w 24"/>
                  <a:gd name="T3" fmla="*/ 7 h 25"/>
                  <a:gd name="T4" fmla="*/ 20 w 24"/>
                  <a:gd name="T5" fmla="*/ 4 h 25"/>
                  <a:gd name="T6" fmla="*/ 17 w 24"/>
                  <a:gd name="T7" fmla="*/ 0 h 25"/>
                  <a:gd name="T8" fmla="*/ 12 w 24"/>
                  <a:gd name="T9" fmla="*/ 0 h 25"/>
                  <a:gd name="T10" fmla="*/ 8 w 24"/>
                  <a:gd name="T11" fmla="*/ 0 h 25"/>
                  <a:gd name="T12" fmla="*/ 3 w 24"/>
                  <a:gd name="T13" fmla="*/ 4 h 25"/>
                  <a:gd name="T14" fmla="*/ 1 w 24"/>
                  <a:gd name="T15" fmla="*/ 7 h 25"/>
                  <a:gd name="T16" fmla="*/ 0 w 24"/>
                  <a:gd name="T17" fmla="*/ 13 h 25"/>
                  <a:gd name="T18" fmla="*/ 1 w 24"/>
                  <a:gd name="T19" fmla="*/ 16 h 25"/>
                  <a:gd name="T20" fmla="*/ 3 w 24"/>
                  <a:gd name="T21" fmla="*/ 21 h 25"/>
                  <a:gd name="T22" fmla="*/ 8 w 24"/>
                  <a:gd name="T23" fmla="*/ 23 h 25"/>
                  <a:gd name="T24" fmla="*/ 12 w 24"/>
                  <a:gd name="T25" fmla="*/ 25 h 25"/>
                  <a:gd name="T26" fmla="*/ 17 w 24"/>
                  <a:gd name="T27" fmla="*/ 23 h 25"/>
                  <a:gd name="T28" fmla="*/ 20 w 24"/>
                  <a:gd name="T29" fmla="*/ 21 h 25"/>
                  <a:gd name="T30" fmla="*/ 24 w 24"/>
                  <a:gd name="T31" fmla="*/ 16 h 25"/>
                  <a:gd name="T32" fmla="*/ 24 w 24"/>
                  <a:gd name="T33" fmla="*/ 13 h 25"/>
                  <a:gd name="T34" fmla="*/ 20 w 24"/>
                  <a:gd name="T35" fmla="*/ 13 h 25"/>
                  <a:gd name="T36" fmla="*/ 20 w 24"/>
                  <a:gd name="T37" fmla="*/ 16 h 25"/>
                  <a:gd name="T38" fmla="*/ 19 w 24"/>
                  <a:gd name="T39" fmla="*/ 18 h 25"/>
                  <a:gd name="T40" fmla="*/ 15 w 24"/>
                  <a:gd name="T41" fmla="*/ 19 h 25"/>
                  <a:gd name="T42" fmla="*/ 12 w 24"/>
                  <a:gd name="T43" fmla="*/ 21 h 25"/>
                  <a:gd name="T44" fmla="*/ 8 w 24"/>
                  <a:gd name="T45" fmla="*/ 19 h 25"/>
                  <a:gd name="T46" fmla="*/ 6 w 24"/>
                  <a:gd name="T47" fmla="*/ 18 h 25"/>
                  <a:gd name="T48" fmla="*/ 5 w 24"/>
                  <a:gd name="T49" fmla="*/ 16 h 25"/>
                  <a:gd name="T50" fmla="*/ 3 w 24"/>
                  <a:gd name="T51" fmla="*/ 13 h 25"/>
                  <a:gd name="T52" fmla="*/ 5 w 24"/>
                  <a:gd name="T53" fmla="*/ 9 h 25"/>
                  <a:gd name="T54" fmla="*/ 6 w 24"/>
                  <a:gd name="T55" fmla="*/ 6 h 25"/>
                  <a:gd name="T56" fmla="*/ 8 w 24"/>
                  <a:gd name="T57" fmla="*/ 4 h 25"/>
                  <a:gd name="T58" fmla="*/ 12 w 24"/>
                  <a:gd name="T59" fmla="*/ 4 h 25"/>
                  <a:gd name="T60" fmla="*/ 15 w 24"/>
                  <a:gd name="T61" fmla="*/ 4 h 25"/>
                  <a:gd name="T62" fmla="*/ 19 w 24"/>
                  <a:gd name="T63" fmla="*/ 6 h 25"/>
                  <a:gd name="T64" fmla="*/ 20 w 24"/>
                  <a:gd name="T65" fmla="*/ 9 h 25"/>
                  <a:gd name="T66" fmla="*/ 20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4" y="7"/>
                    </a:lnTo>
                    <a:lnTo>
                      <a:pt x="20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3" y="21"/>
                    </a:lnTo>
                    <a:lnTo>
                      <a:pt x="8" y="23"/>
                    </a:lnTo>
                    <a:lnTo>
                      <a:pt x="12" y="25"/>
                    </a:lnTo>
                    <a:lnTo>
                      <a:pt x="17" y="23"/>
                    </a:lnTo>
                    <a:lnTo>
                      <a:pt x="20" y="21"/>
                    </a:lnTo>
                    <a:lnTo>
                      <a:pt x="24" y="16"/>
                    </a:lnTo>
                    <a:lnTo>
                      <a:pt x="24" y="13"/>
                    </a:lnTo>
                    <a:close/>
                    <a:moveTo>
                      <a:pt x="20" y="13"/>
                    </a:moveTo>
                    <a:lnTo>
                      <a:pt x="20" y="16"/>
                    </a:lnTo>
                    <a:lnTo>
                      <a:pt x="19" y="18"/>
                    </a:lnTo>
                    <a:lnTo>
                      <a:pt x="15" y="19"/>
                    </a:lnTo>
                    <a:lnTo>
                      <a:pt x="12" y="21"/>
                    </a:lnTo>
                    <a:lnTo>
                      <a:pt x="8" y="19"/>
                    </a:lnTo>
                    <a:lnTo>
                      <a:pt x="6" y="18"/>
                    </a:lnTo>
                    <a:lnTo>
                      <a:pt x="5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20" y="9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1" name="Freeform 755"/>
              <p:cNvSpPr>
                <a:spLocks noEditPoints="1"/>
              </p:cNvSpPr>
              <p:nvPr/>
            </p:nvSpPr>
            <p:spPr bwMode="auto">
              <a:xfrm>
                <a:off x="4690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5 h 21"/>
                  <a:gd name="T4" fmla="*/ 19 w 21"/>
                  <a:gd name="T5" fmla="*/ 2 h 21"/>
                  <a:gd name="T6" fmla="*/ 16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1 w 21"/>
                  <a:gd name="T25" fmla="*/ 21 h 21"/>
                  <a:gd name="T26" fmla="*/ 16 w 21"/>
                  <a:gd name="T27" fmla="*/ 19 h 21"/>
                  <a:gd name="T28" fmla="*/ 19 w 21"/>
                  <a:gd name="T29" fmla="*/ 17 h 21"/>
                  <a:gd name="T30" fmla="*/ 21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8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1 w 21"/>
                  <a:gd name="T43" fmla="*/ 17 h 21"/>
                  <a:gd name="T44" fmla="*/ 9 w 21"/>
                  <a:gd name="T45" fmla="*/ 16 h 21"/>
                  <a:gd name="T46" fmla="*/ 7 w 21"/>
                  <a:gd name="T47" fmla="*/ 14 h 21"/>
                  <a:gd name="T48" fmla="*/ 5 w 21"/>
                  <a:gd name="T49" fmla="*/ 12 h 21"/>
                  <a:gd name="T50" fmla="*/ 4 w 21"/>
                  <a:gd name="T51" fmla="*/ 11 h 21"/>
                  <a:gd name="T52" fmla="*/ 5 w 21"/>
                  <a:gd name="T53" fmla="*/ 7 h 21"/>
                  <a:gd name="T54" fmla="*/ 7 w 21"/>
                  <a:gd name="T55" fmla="*/ 5 h 21"/>
                  <a:gd name="T56" fmla="*/ 9 w 21"/>
                  <a:gd name="T57" fmla="*/ 4 h 21"/>
                  <a:gd name="T58" fmla="*/ 11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8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6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8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7"/>
                    </a:lnTo>
                    <a:lnTo>
                      <a:pt x="9" y="16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4" y="11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2" name="Freeform 756"/>
              <p:cNvSpPr>
                <a:spLocks noEditPoints="1"/>
              </p:cNvSpPr>
              <p:nvPr/>
            </p:nvSpPr>
            <p:spPr bwMode="auto">
              <a:xfrm>
                <a:off x="4692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6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9 w 17"/>
                  <a:gd name="T25" fmla="*/ 17 h 17"/>
                  <a:gd name="T26" fmla="*/ 12 w 17"/>
                  <a:gd name="T27" fmla="*/ 15 h 17"/>
                  <a:gd name="T28" fmla="*/ 16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9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7"/>
                    </a:lnTo>
                    <a:lnTo>
                      <a:pt x="12" y="15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3" name="Freeform 757"/>
              <p:cNvSpPr>
                <a:spLocks noEditPoints="1"/>
              </p:cNvSpPr>
              <p:nvPr/>
            </p:nvSpPr>
            <p:spPr bwMode="auto">
              <a:xfrm>
                <a:off x="469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3 h 13"/>
                  <a:gd name="T4" fmla="*/ 12 w 14"/>
                  <a:gd name="T5" fmla="*/ 1 h 13"/>
                  <a:gd name="T6" fmla="*/ 10 w 14"/>
                  <a:gd name="T7" fmla="*/ 0 h 13"/>
                  <a:gd name="T8" fmla="*/ 7 w 14"/>
                  <a:gd name="T9" fmla="*/ 0 h 13"/>
                  <a:gd name="T10" fmla="*/ 5 w 14"/>
                  <a:gd name="T11" fmla="*/ 0 h 13"/>
                  <a:gd name="T12" fmla="*/ 3 w 14"/>
                  <a:gd name="T13" fmla="*/ 1 h 13"/>
                  <a:gd name="T14" fmla="*/ 1 w 14"/>
                  <a:gd name="T15" fmla="*/ 3 h 13"/>
                  <a:gd name="T16" fmla="*/ 0 w 14"/>
                  <a:gd name="T17" fmla="*/ 7 h 13"/>
                  <a:gd name="T18" fmla="*/ 1 w 14"/>
                  <a:gd name="T19" fmla="*/ 8 h 13"/>
                  <a:gd name="T20" fmla="*/ 3 w 14"/>
                  <a:gd name="T21" fmla="*/ 10 h 13"/>
                  <a:gd name="T22" fmla="*/ 5 w 14"/>
                  <a:gd name="T23" fmla="*/ 12 h 13"/>
                  <a:gd name="T24" fmla="*/ 7 w 14"/>
                  <a:gd name="T25" fmla="*/ 13 h 13"/>
                  <a:gd name="T26" fmla="*/ 10 w 14"/>
                  <a:gd name="T27" fmla="*/ 12 h 13"/>
                  <a:gd name="T28" fmla="*/ 12 w 14"/>
                  <a:gd name="T29" fmla="*/ 10 h 13"/>
                  <a:gd name="T30" fmla="*/ 14 w 14"/>
                  <a:gd name="T31" fmla="*/ 8 h 13"/>
                  <a:gd name="T32" fmla="*/ 14 w 14"/>
                  <a:gd name="T33" fmla="*/ 7 h 13"/>
                  <a:gd name="T34" fmla="*/ 10 w 14"/>
                  <a:gd name="T35" fmla="*/ 7 h 13"/>
                  <a:gd name="T36" fmla="*/ 10 w 14"/>
                  <a:gd name="T37" fmla="*/ 8 h 13"/>
                  <a:gd name="T38" fmla="*/ 7 w 14"/>
                  <a:gd name="T39" fmla="*/ 10 h 13"/>
                  <a:gd name="T40" fmla="*/ 5 w 14"/>
                  <a:gd name="T41" fmla="*/ 8 h 13"/>
                  <a:gd name="T42" fmla="*/ 3 w 14"/>
                  <a:gd name="T43" fmla="*/ 7 h 13"/>
                  <a:gd name="T44" fmla="*/ 5 w 14"/>
                  <a:gd name="T45" fmla="*/ 3 h 13"/>
                  <a:gd name="T46" fmla="*/ 7 w 14"/>
                  <a:gd name="T47" fmla="*/ 3 h 13"/>
                  <a:gd name="T48" fmla="*/ 10 w 14"/>
                  <a:gd name="T49" fmla="*/ 3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4" name="Freeform 758"/>
              <p:cNvSpPr>
                <a:spLocks/>
              </p:cNvSpPr>
              <p:nvPr/>
            </p:nvSpPr>
            <p:spPr bwMode="auto">
              <a:xfrm>
                <a:off x="4695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6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5" name="Freeform 759"/>
              <p:cNvSpPr>
                <a:spLocks/>
              </p:cNvSpPr>
              <p:nvPr/>
            </p:nvSpPr>
            <p:spPr bwMode="auto">
              <a:xfrm>
                <a:off x="4697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6" name="Freeform 760"/>
              <p:cNvSpPr>
                <a:spLocks/>
              </p:cNvSpPr>
              <p:nvPr/>
            </p:nvSpPr>
            <p:spPr bwMode="auto">
              <a:xfrm>
                <a:off x="4699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2 w 3"/>
                  <a:gd name="T7" fmla="*/ 0 h 3"/>
                  <a:gd name="T8" fmla="*/ 0 w 3"/>
                  <a:gd name="T9" fmla="*/ 2 h 3"/>
                  <a:gd name="T10" fmla="*/ 2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7" name="Freeform 761"/>
              <p:cNvSpPr>
                <a:spLocks/>
              </p:cNvSpPr>
              <p:nvPr/>
            </p:nvSpPr>
            <p:spPr bwMode="auto">
              <a:xfrm>
                <a:off x="4680" y="2600"/>
                <a:ext cx="41" cy="93"/>
              </a:xfrm>
              <a:custGeom>
                <a:avLst/>
                <a:gdLst>
                  <a:gd name="T0" fmla="*/ 17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7 w 41"/>
                  <a:gd name="T21" fmla="*/ 0 h 93"/>
                  <a:gd name="T22" fmla="*/ 9 w 41"/>
                  <a:gd name="T23" fmla="*/ 12 h 93"/>
                  <a:gd name="T24" fmla="*/ 5 w 41"/>
                  <a:gd name="T25" fmla="*/ 24 h 93"/>
                  <a:gd name="T26" fmla="*/ 2 w 41"/>
                  <a:gd name="T27" fmla="*/ 34 h 93"/>
                  <a:gd name="T28" fmla="*/ 0 w 41"/>
                  <a:gd name="T29" fmla="*/ 47 h 93"/>
                  <a:gd name="T30" fmla="*/ 2 w 41"/>
                  <a:gd name="T31" fmla="*/ 59 h 93"/>
                  <a:gd name="T32" fmla="*/ 5 w 41"/>
                  <a:gd name="T33" fmla="*/ 71 h 93"/>
                  <a:gd name="T34" fmla="*/ 9 w 41"/>
                  <a:gd name="T35" fmla="*/ 81 h 93"/>
                  <a:gd name="T36" fmla="*/ 17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9" y="12"/>
                    </a:lnTo>
                    <a:lnTo>
                      <a:pt x="5" y="24"/>
                    </a:lnTo>
                    <a:lnTo>
                      <a:pt x="2" y="34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9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8" name="Freeform 762"/>
              <p:cNvSpPr>
                <a:spLocks noEditPoints="1"/>
              </p:cNvSpPr>
              <p:nvPr/>
            </p:nvSpPr>
            <p:spPr bwMode="auto">
              <a:xfrm>
                <a:off x="4609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7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7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9" name="Freeform 763"/>
              <p:cNvSpPr>
                <a:spLocks noEditPoints="1"/>
              </p:cNvSpPr>
              <p:nvPr/>
            </p:nvSpPr>
            <p:spPr bwMode="auto">
              <a:xfrm>
                <a:off x="4607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3 w 14"/>
                  <a:gd name="T3" fmla="*/ 93 h 93"/>
                  <a:gd name="T4" fmla="*/ 13 w 14"/>
                  <a:gd name="T5" fmla="*/ 91 h 93"/>
                  <a:gd name="T6" fmla="*/ 14 w 14"/>
                  <a:gd name="T7" fmla="*/ 90 h 93"/>
                  <a:gd name="T8" fmla="*/ 11 w 14"/>
                  <a:gd name="T9" fmla="*/ 90 h 93"/>
                  <a:gd name="T10" fmla="*/ 7 w 14"/>
                  <a:gd name="T11" fmla="*/ 90 h 93"/>
                  <a:gd name="T12" fmla="*/ 4 w 14"/>
                  <a:gd name="T13" fmla="*/ 90 h 93"/>
                  <a:gd name="T14" fmla="*/ 0 w 14"/>
                  <a:gd name="T15" fmla="*/ 90 h 93"/>
                  <a:gd name="T16" fmla="*/ 0 w 14"/>
                  <a:gd name="T17" fmla="*/ 91 h 93"/>
                  <a:gd name="T18" fmla="*/ 2 w 14"/>
                  <a:gd name="T19" fmla="*/ 93 h 93"/>
                  <a:gd name="T20" fmla="*/ 14 w 14"/>
                  <a:gd name="T21" fmla="*/ 2 h 93"/>
                  <a:gd name="T22" fmla="*/ 13 w 14"/>
                  <a:gd name="T23" fmla="*/ 0 h 93"/>
                  <a:gd name="T24" fmla="*/ 13 w 14"/>
                  <a:gd name="T25" fmla="*/ 0 h 93"/>
                  <a:gd name="T26" fmla="*/ 2 w 14"/>
                  <a:gd name="T27" fmla="*/ 0 h 93"/>
                  <a:gd name="T28" fmla="*/ 0 w 14"/>
                  <a:gd name="T29" fmla="*/ 0 h 93"/>
                  <a:gd name="T30" fmla="*/ 0 w 14"/>
                  <a:gd name="T31" fmla="*/ 2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3" y="93"/>
                    </a:lnTo>
                    <a:lnTo>
                      <a:pt x="13" y="91"/>
                    </a:lnTo>
                    <a:lnTo>
                      <a:pt x="14" y="90"/>
                    </a:lnTo>
                    <a:lnTo>
                      <a:pt x="11" y="90"/>
                    </a:lnTo>
                    <a:lnTo>
                      <a:pt x="7" y="90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0" name="Freeform 764"/>
              <p:cNvSpPr>
                <a:spLocks noEditPoints="1"/>
              </p:cNvSpPr>
              <p:nvPr/>
            </p:nvSpPr>
            <p:spPr bwMode="auto">
              <a:xfrm>
                <a:off x="4606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2 h 91"/>
                  <a:gd name="T24" fmla="*/ 14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90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1" name="Freeform 765"/>
              <p:cNvSpPr>
                <a:spLocks noEditPoints="1"/>
              </p:cNvSpPr>
              <p:nvPr/>
            </p:nvSpPr>
            <p:spPr bwMode="auto">
              <a:xfrm>
                <a:off x="4604" y="2602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1 h 88"/>
                  <a:gd name="T12" fmla="*/ 2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6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2" name="Freeform 766"/>
              <p:cNvSpPr>
                <a:spLocks noEditPoints="1"/>
              </p:cNvSpPr>
              <p:nvPr/>
            </p:nvSpPr>
            <p:spPr bwMode="auto">
              <a:xfrm>
                <a:off x="4604" y="2603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5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3" name="Freeform 767"/>
              <p:cNvSpPr>
                <a:spLocks noEditPoints="1"/>
              </p:cNvSpPr>
              <p:nvPr/>
            </p:nvSpPr>
            <p:spPr bwMode="auto">
              <a:xfrm>
                <a:off x="4602" y="2605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4 h 81"/>
                  <a:gd name="T12" fmla="*/ 0 w 24"/>
                  <a:gd name="T13" fmla="*/ 5 h 81"/>
                  <a:gd name="T14" fmla="*/ 5 w 24"/>
                  <a:gd name="T15" fmla="*/ 4 h 81"/>
                  <a:gd name="T16" fmla="*/ 12 w 24"/>
                  <a:gd name="T17" fmla="*/ 4 h 81"/>
                  <a:gd name="T18" fmla="*/ 18 w 24"/>
                  <a:gd name="T19" fmla="*/ 4 h 81"/>
                  <a:gd name="T20" fmla="*/ 23 w 24"/>
                  <a:gd name="T21" fmla="*/ 5 h 81"/>
                  <a:gd name="T22" fmla="*/ 23 w 24"/>
                  <a:gd name="T23" fmla="*/ 4 h 81"/>
                  <a:gd name="T24" fmla="*/ 21 w 24"/>
                  <a:gd name="T25" fmla="*/ 0 h 81"/>
                  <a:gd name="T26" fmla="*/ 2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8 w 24"/>
                  <a:gd name="T33" fmla="*/ 81 h 81"/>
                  <a:gd name="T34" fmla="*/ 21 w 24"/>
                  <a:gd name="T35" fmla="*/ 81 h 81"/>
                  <a:gd name="T36" fmla="*/ 23 w 24"/>
                  <a:gd name="T37" fmla="*/ 78 h 81"/>
                  <a:gd name="T38" fmla="*/ 24 w 24"/>
                  <a:gd name="T39" fmla="*/ 76 h 81"/>
                  <a:gd name="T40" fmla="*/ 18 w 24"/>
                  <a:gd name="T41" fmla="*/ 78 h 81"/>
                  <a:gd name="T42" fmla="*/ 12 w 24"/>
                  <a:gd name="T43" fmla="*/ 78 h 81"/>
                  <a:gd name="T44" fmla="*/ 5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2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4" name="Freeform 768"/>
              <p:cNvSpPr>
                <a:spLocks noEditPoints="1"/>
              </p:cNvSpPr>
              <p:nvPr/>
            </p:nvSpPr>
            <p:spPr bwMode="auto">
              <a:xfrm>
                <a:off x="4601" y="2607"/>
                <a:ext cx="25" cy="78"/>
              </a:xfrm>
              <a:custGeom>
                <a:avLst/>
                <a:gdLst>
                  <a:gd name="T0" fmla="*/ 24 w 25"/>
                  <a:gd name="T1" fmla="*/ 2 h 78"/>
                  <a:gd name="T2" fmla="*/ 19 w 25"/>
                  <a:gd name="T3" fmla="*/ 0 h 78"/>
                  <a:gd name="T4" fmla="*/ 13 w 25"/>
                  <a:gd name="T5" fmla="*/ 0 h 78"/>
                  <a:gd name="T6" fmla="*/ 8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1 w 25"/>
                  <a:gd name="T13" fmla="*/ 5 h 78"/>
                  <a:gd name="T14" fmla="*/ 6 w 25"/>
                  <a:gd name="T15" fmla="*/ 3 h 78"/>
                  <a:gd name="T16" fmla="*/ 13 w 25"/>
                  <a:gd name="T17" fmla="*/ 3 h 78"/>
                  <a:gd name="T18" fmla="*/ 19 w 25"/>
                  <a:gd name="T19" fmla="*/ 3 h 78"/>
                  <a:gd name="T20" fmla="*/ 25 w 25"/>
                  <a:gd name="T21" fmla="*/ 5 h 78"/>
                  <a:gd name="T22" fmla="*/ 24 w 25"/>
                  <a:gd name="T23" fmla="*/ 3 h 78"/>
                  <a:gd name="T24" fmla="*/ 24 w 25"/>
                  <a:gd name="T25" fmla="*/ 2 h 78"/>
                  <a:gd name="T26" fmla="*/ 3 w 25"/>
                  <a:gd name="T27" fmla="*/ 76 h 78"/>
                  <a:gd name="T28" fmla="*/ 8 w 25"/>
                  <a:gd name="T29" fmla="*/ 78 h 78"/>
                  <a:gd name="T30" fmla="*/ 13 w 25"/>
                  <a:gd name="T31" fmla="*/ 78 h 78"/>
                  <a:gd name="T32" fmla="*/ 19 w 25"/>
                  <a:gd name="T33" fmla="*/ 78 h 78"/>
                  <a:gd name="T34" fmla="*/ 24 w 25"/>
                  <a:gd name="T35" fmla="*/ 76 h 78"/>
                  <a:gd name="T36" fmla="*/ 25 w 25"/>
                  <a:gd name="T37" fmla="*/ 74 h 78"/>
                  <a:gd name="T38" fmla="*/ 25 w 25"/>
                  <a:gd name="T39" fmla="*/ 72 h 78"/>
                  <a:gd name="T40" fmla="*/ 20 w 25"/>
                  <a:gd name="T41" fmla="*/ 74 h 78"/>
                  <a:gd name="T42" fmla="*/ 13 w 25"/>
                  <a:gd name="T43" fmla="*/ 74 h 78"/>
                  <a:gd name="T44" fmla="*/ 6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3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4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6"/>
                    </a:moveTo>
                    <a:lnTo>
                      <a:pt x="8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5" y="74"/>
                    </a:lnTo>
                    <a:lnTo>
                      <a:pt x="25" y="72"/>
                    </a:lnTo>
                    <a:lnTo>
                      <a:pt x="20" y="74"/>
                    </a:lnTo>
                    <a:lnTo>
                      <a:pt x="13" y="74"/>
                    </a:lnTo>
                    <a:lnTo>
                      <a:pt x="6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5" name="Freeform 769"/>
              <p:cNvSpPr>
                <a:spLocks noEditPoints="1"/>
              </p:cNvSpPr>
              <p:nvPr/>
            </p:nvSpPr>
            <p:spPr bwMode="auto">
              <a:xfrm>
                <a:off x="4601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6 w 27"/>
                  <a:gd name="T7" fmla="*/ 0 h 74"/>
                  <a:gd name="T8" fmla="*/ 1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6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5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6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5 w 27"/>
                  <a:gd name="T35" fmla="*/ 72 h 74"/>
                  <a:gd name="T36" fmla="*/ 25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6 w 27"/>
                  <a:gd name="T45" fmla="*/ 70 h 74"/>
                  <a:gd name="T46" fmla="*/ 0 w 27"/>
                  <a:gd name="T47" fmla="*/ 69 h 74"/>
                  <a:gd name="T48" fmla="*/ 0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6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6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6" name="Freeform 770"/>
              <p:cNvSpPr>
                <a:spLocks noEditPoints="1"/>
              </p:cNvSpPr>
              <p:nvPr/>
            </p:nvSpPr>
            <p:spPr bwMode="auto">
              <a:xfrm>
                <a:off x="4599" y="2610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1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0 w 31"/>
                  <a:gd name="T13" fmla="*/ 7 h 71"/>
                  <a:gd name="T14" fmla="*/ 7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2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2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2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2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7" name="Freeform 771"/>
              <p:cNvSpPr>
                <a:spLocks noEditPoints="1"/>
              </p:cNvSpPr>
              <p:nvPr/>
            </p:nvSpPr>
            <p:spPr bwMode="auto">
              <a:xfrm>
                <a:off x="4597" y="2612"/>
                <a:ext cx="33" cy="67"/>
              </a:xfrm>
              <a:custGeom>
                <a:avLst/>
                <a:gdLst>
                  <a:gd name="T0" fmla="*/ 31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4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2 h 67"/>
                  <a:gd name="T26" fmla="*/ 4 w 33"/>
                  <a:gd name="T27" fmla="*/ 66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4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2"/>
                    </a:lnTo>
                    <a:close/>
                    <a:moveTo>
                      <a:pt x="4" y="66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8" name="Freeform 772"/>
              <p:cNvSpPr>
                <a:spLocks noEditPoints="1"/>
              </p:cNvSpPr>
              <p:nvPr/>
            </p:nvSpPr>
            <p:spPr bwMode="auto">
              <a:xfrm>
                <a:off x="4597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7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9" name="Freeform 773"/>
              <p:cNvSpPr>
                <a:spLocks noEditPoints="1"/>
              </p:cNvSpPr>
              <p:nvPr/>
            </p:nvSpPr>
            <p:spPr bwMode="auto">
              <a:xfrm>
                <a:off x="4595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6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2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6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6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0" name="Freeform 774"/>
              <p:cNvSpPr>
                <a:spLocks noEditPoints="1"/>
              </p:cNvSpPr>
              <p:nvPr/>
            </p:nvSpPr>
            <p:spPr bwMode="auto">
              <a:xfrm>
                <a:off x="4595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1" name="Freeform 775"/>
              <p:cNvSpPr>
                <a:spLocks noEditPoints="1"/>
              </p:cNvSpPr>
              <p:nvPr/>
            </p:nvSpPr>
            <p:spPr bwMode="auto">
              <a:xfrm>
                <a:off x="4594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3 w 39"/>
                  <a:gd name="T9" fmla="*/ 5 h 53"/>
                  <a:gd name="T10" fmla="*/ 1 w 39"/>
                  <a:gd name="T11" fmla="*/ 9 h 53"/>
                  <a:gd name="T12" fmla="*/ 1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3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7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7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2" name="Freeform 776"/>
              <p:cNvSpPr>
                <a:spLocks noEditPoints="1"/>
              </p:cNvSpPr>
              <p:nvPr/>
            </p:nvSpPr>
            <p:spPr bwMode="auto">
              <a:xfrm>
                <a:off x="4594" y="2621"/>
                <a:ext cx="41" cy="50"/>
              </a:xfrm>
              <a:custGeom>
                <a:avLst/>
                <a:gdLst>
                  <a:gd name="T0" fmla="*/ 38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5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3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2 w 41"/>
                  <a:gd name="T33" fmla="*/ 7 h 50"/>
                  <a:gd name="T34" fmla="*/ 38 w 41"/>
                  <a:gd name="T35" fmla="*/ 10 h 50"/>
                  <a:gd name="T36" fmla="*/ 39 w 41"/>
                  <a:gd name="T37" fmla="*/ 15 h 50"/>
                  <a:gd name="T38" fmla="*/ 39 w 41"/>
                  <a:gd name="T39" fmla="*/ 12 h 50"/>
                  <a:gd name="T40" fmla="*/ 38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39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2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3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8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8" y="10"/>
                    </a:lnTo>
                    <a:lnTo>
                      <a:pt x="39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3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3" name="Freeform 777"/>
              <p:cNvSpPr>
                <a:spLocks noEditPoints="1"/>
              </p:cNvSpPr>
              <p:nvPr/>
            </p:nvSpPr>
            <p:spPr bwMode="auto">
              <a:xfrm>
                <a:off x="4594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3 w 41"/>
                  <a:gd name="T11" fmla="*/ 0 h 47"/>
                  <a:gd name="T12" fmla="*/ 8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0 w 41"/>
                  <a:gd name="T21" fmla="*/ 37 h 47"/>
                  <a:gd name="T22" fmla="*/ 3 w 41"/>
                  <a:gd name="T23" fmla="*/ 42 h 47"/>
                  <a:gd name="T24" fmla="*/ 8 w 41"/>
                  <a:gd name="T25" fmla="*/ 45 h 47"/>
                  <a:gd name="T26" fmla="*/ 13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1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7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0" y="37"/>
                    </a:lnTo>
                    <a:lnTo>
                      <a:pt x="3" y="42"/>
                    </a:lnTo>
                    <a:lnTo>
                      <a:pt x="8" y="45"/>
                    </a:lnTo>
                    <a:lnTo>
                      <a:pt x="13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4" name="Freeform 778"/>
              <p:cNvSpPr>
                <a:spLocks noEditPoints="1"/>
              </p:cNvSpPr>
              <p:nvPr/>
            </p:nvSpPr>
            <p:spPr bwMode="auto">
              <a:xfrm>
                <a:off x="4594" y="2624"/>
                <a:ext cx="41" cy="43"/>
              </a:xfrm>
              <a:custGeom>
                <a:avLst/>
                <a:gdLst>
                  <a:gd name="T0" fmla="*/ 39 w 41"/>
                  <a:gd name="T1" fmla="*/ 12 h 43"/>
                  <a:gd name="T2" fmla="*/ 38 w 41"/>
                  <a:gd name="T3" fmla="*/ 7 h 43"/>
                  <a:gd name="T4" fmla="*/ 32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39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2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3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3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2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39" y="12"/>
                    </a:moveTo>
                    <a:lnTo>
                      <a:pt x="38" y="7"/>
                    </a:lnTo>
                    <a:lnTo>
                      <a:pt x="32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39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2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3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2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5" name="Freeform 779"/>
              <p:cNvSpPr>
                <a:spLocks noEditPoints="1"/>
              </p:cNvSpPr>
              <p:nvPr/>
            </p:nvSpPr>
            <p:spPr bwMode="auto">
              <a:xfrm>
                <a:off x="4594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7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5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5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7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2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3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3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2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6" name="Freeform 780"/>
              <p:cNvSpPr>
                <a:spLocks noEditPoints="1"/>
              </p:cNvSpPr>
              <p:nvPr/>
            </p:nvSpPr>
            <p:spPr bwMode="auto">
              <a:xfrm>
                <a:off x="4595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1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1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2 w 38"/>
                  <a:gd name="T45" fmla="*/ 32 h 36"/>
                  <a:gd name="T46" fmla="*/ 7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7 w 38"/>
                  <a:gd name="T55" fmla="*/ 6 h 36"/>
                  <a:gd name="T56" fmla="*/ 12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7" y="6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7" name="Freeform 781"/>
              <p:cNvSpPr>
                <a:spLocks noEditPoints="1"/>
              </p:cNvSpPr>
              <p:nvPr/>
            </p:nvSpPr>
            <p:spPr bwMode="auto">
              <a:xfrm>
                <a:off x="4597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29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0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0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29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29 w 35"/>
                  <a:gd name="T37" fmla="*/ 23 h 33"/>
                  <a:gd name="T38" fmla="*/ 26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4 w 35"/>
                  <a:gd name="T49" fmla="*/ 23 h 33"/>
                  <a:gd name="T50" fmla="*/ 4 w 35"/>
                  <a:gd name="T51" fmla="*/ 18 h 33"/>
                  <a:gd name="T52" fmla="*/ 4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6 w 35"/>
                  <a:gd name="T63" fmla="*/ 7 h 33"/>
                  <a:gd name="T64" fmla="*/ 29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8" name="Freeform 782"/>
              <p:cNvSpPr>
                <a:spLocks noEditPoints="1"/>
              </p:cNvSpPr>
              <p:nvPr/>
            </p:nvSpPr>
            <p:spPr bwMode="auto">
              <a:xfrm>
                <a:off x="4599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3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3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7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19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3 w 31"/>
                  <a:gd name="T49" fmla="*/ 19 h 29"/>
                  <a:gd name="T50" fmla="*/ 3 w 31"/>
                  <a:gd name="T51" fmla="*/ 16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19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3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19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9" name="Freeform 783"/>
              <p:cNvSpPr>
                <a:spLocks noEditPoints="1"/>
              </p:cNvSpPr>
              <p:nvPr/>
            </p:nvSpPr>
            <p:spPr bwMode="auto">
              <a:xfrm>
                <a:off x="4601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5 w 27"/>
                  <a:gd name="T3" fmla="*/ 8 h 27"/>
                  <a:gd name="T4" fmla="*/ 22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0 w 27"/>
                  <a:gd name="T15" fmla="*/ 8 h 27"/>
                  <a:gd name="T16" fmla="*/ 0 w 27"/>
                  <a:gd name="T17" fmla="*/ 14 h 27"/>
                  <a:gd name="T18" fmla="*/ 0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2 w 27"/>
                  <a:gd name="T29" fmla="*/ 22 h 27"/>
                  <a:gd name="T30" fmla="*/ 25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8 w 27"/>
                  <a:gd name="T45" fmla="*/ 22 h 27"/>
                  <a:gd name="T46" fmla="*/ 6 w 27"/>
                  <a:gd name="T47" fmla="*/ 20 h 27"/>
                  <a:gd name="T48" fmla="*/ 3 w 27"/>
                  <a:gd name="T49" fmla="*/ 17 h 27"/>
                  <a:gd name="T50" fmla="*/ 3 w 27"/>
                  <a:gd name="T51" fmla="*/ 14 h 27"/>
                  <a:gd name="T52" fmla="*/ 3 w 27"/>
                  <a:gd name="T53" fmla="*/ 8 h 27"/>
                  <a:gd name="T54" fmla="*/ 6 w 27"/>
                  <a:gd name="T55" fmla="*/ 5 h 27"/>
                  <a:gd name="T56" fmla="*/ 8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5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5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6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0" name="Freeform 784"/>
              <p:cNvSpPr>
                <a:spLocks noEditPoints="1"/>
              </p:cNvSpPr>
              <p:nvPr/>
            </p:nvSpPr>
            <p:spPr bwMode="auto">
              <a:xfrm>
                <a:off x="4602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3 w 24"/>
                  <a:gd name="T3" fmla="*/ 7 h 25"/>
                  <a:gd name="T4" fmla="*/ 21 w 24"/>
                  <a:gd name="T5" fmla="*/ 4 h 25"/>
                  <a:gd name="T6" fmla="*/ 16 w 24"/>
                  <a:gd name="T7" fmla="*/ 0 h 25"/>
                  <a:gd name="T8" fmla="*/ 12 w 24"/>
                  <a:gd name="T9" fmla="*/ 0 h 25"/>
                  <a:gd name="T10" fmla="*/ 7 w 24"/>
                  <a:gd name="T11" fmla="*/ 0 h 25"/>
                  <a:gd name="T12" fmla="*/ 4 w 24"/>
                  <a:gd name="T13" fmla="*/ 4 h 25"/>
                  <a:gd name="T14" fmla="*/ 0 w 24"/>
                  <a:gd name="T15" fmla="*/ 7 h 25"/>
                  <a:gd name="T16" fmla="*/ 0 w 24"/>
                  <a:gd name="T17" fmla="*/ 13 h 25"/>
                  <a:gd name="T18" fmla="*/ 0 w 24"/>
                  <a:gd name="T19" fmla="*/ 16 h 25"/>
                  <a:gd name="T20" fmla="*/ 4 w 24"/>
                  <a:gd name="T21" fmla="*/ 21 h 25"/>
                  <a:gd name="T22" fmla="*/ 7 w 24"/>
                  <a:gd name="T23" fmla="*/ 23 h 25"/>
                  <a:gd name="T24" fmla="*/ 12 w 24"/>
                  <a:gd name="T25" fmla="*/ 25 h 25"/>
                  <a:gd name="T26" fmla="*/ 16 w 24"/>
                  <a:gd name="T27" fmla="*/ 23 h 25"/>
                  <a:gd name="T28" fmla="*/ 21 w 24"/>
                  <a:gd name="T29" fmla="*/ 21 h 25"/>
                  <a:gd name="T30" fmla="*/ 23 w 24"/>
                  <a:gd name="T31" fmla="*/ 16 h 25"/>
                  <a:gd name="T32" fmla="*/ 24 w 24"/>
                  <a:gd name="T33" fmla="*/ 13 h 25"/>
                  <a:gd name="T34" fmla="*/ 21 w 24"/>
                  <a:gd name="T35" fmla="*/ 13 h 25"/>
                  <a:gd name="T36" fmla="*/ 19 w 24"/>
                  <a:gd name="T37" fmla="*/ 16 h 25"/>
                  <a:gd name="T38" fmla="*/ 18 w 24"/>
                  <a:gd name="T39" fmla="*/ 18 h 25"/>
                  <a:gd name="T40" fmla="*/ 16 w 24"/>
                  <a:gd name="T41" fmla="*/ 19 h 25"/>
                  <a:gd name="T42" fmla="*/ 12 w 24"/>
                  <a:gd name="T43" fmla="*/ 21 h 25"/>
                  <a:gd name="T44" fmla="*/ 9 w 24"/>
                  <a:gd name="T45" fmla="*/ 19 h 25"/>
                  <a:gd name="T46" fmla="*/ 5 w 24"/>
                  <a:gd name="T47" fmla="*/ 18 h 25"/>
                  <a:gd name="T48" fmla="*/ 4 w 24"/>
                  <a:gd name="T49" fmla="*/ 16 h 25"/>
                  <a:gd name="T50" fmla="*/ 4 w 24"/>
                  <a:gd name="T51" fmla="*/ 13 h 25"/>
                  <a:gd name="T52" fmla="*/ 4 w 24"/>
                  <a:gd name="T53" fmla="*/ 9 h 25"/>
                  <a:gd name="T54" fmla="*/ 5 w 24"/>
                  <a:gd name="T55" fmla="*/ 6 h 25"/>
                  <a:gd name="T56" fmla="*/ 9 w 24"/>
                  <a:gd name="T57" fmla="*/ 4 h 25"/>
                  <a:gd name="T58" fmla="*/ 12 w 24"/>
                  <a:gd name="T59" fmla="*/ 4 h 25"/>
                  <a:gd name="T60" fmla="*/ 16 w 24"/>
                  <a:gd name="T61" fmla="*/ 4 h 25"/>
                  <a:gd name="T62" fmla="*/ 18 w 24"/>
                  <a:gd name="T63" fmla="*/ 6 h 25"/>
                  <a:gd name="T64" fmla="*/ 19 w 24"/>
                  <a:gd name="T65" fmla="*/ 9 h 25"/>
                  <a:gd name="T66" fmla="*/ 21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4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5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1" name="Freeform 785"/>
              <p:cNvSpPr>
                <a:spLocks noEditPoints="1"/>
              </p:cNvSpPr>
              <p:nvPr/>
            </p:nvSpPr>
            <p:spPr bwMode="auto">
              <a:xfrm>
                <a:off x="4604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5 w 21"/>
                  <a:gd name="T11" fmla="*/ 0 h 21"/>
                  <a:gd name="T12" fmla="*/ 3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3 w 21"/>
                  <a:gd name="T21" fmla="*/ 17 h 21"/>
                  <a:gd name="T22" fmla="*/ 5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6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3 w 21"/>
                  <a:gd name="T49" fmla="*/ 12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6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2" name="Freeform 786"/>
              <p:cNvSpPr>
                <a:spLocks noEditPoints="1"/>
              </p:cNvSpPr>
              <p:nvPr/>
            </p:nvSpPr>
            <p:spPr bwMode="auto">
              <a:xfrm>
                <a:off x="4606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1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1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3" name="Freeform 787"/>
              <p:cNvSpPr>
                <a:spLocks noEditPoints="1"/>
              </p:cNvSpPr>
              <p:nvPr/>
            </p:nvSpPr>
            <p:spPr bwMode="auto">
              <a:xfrm>
                <a:off x="4607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3 w 14"/>
                  <a:gd name="T3" fmla="*/ 3 h 13"/>
                  <a:gd name="T4" fmla="*/ 13 w 14"/>
                  <a:gd name="T5" fmla="*/ 1 h 13"/>
                  <a:gd name="T6" fmla="*/ 9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9 w 14"/>
                  <a:gd name="T27" fmla="*/ 12 h 13"/>
                  <a:gd name="T28" fmla="*/ 13 w 14"/>
                  <a:gd name="T29" fmla="*/ 10 h 13"/>
                  <a:gd name="T30" fmla="*/ 13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4 w 14"/>
                  <a:gd name="T41" fmla="*/ 8 h 13"/>
                  <a:gd name="T42" fmla="*/ 4 w 14"/>
                  <a:gd name="T43" fmla="*/ 7 h 13"/>
                  <a:gd name="T44" fmla="*/ 4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3" y="3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4" name="Freeform 788"/>
              <p:cNvSpPr>
                <a:spLocks/>
              </p:cNvSpPr>
              <p:nvPr/>
            </p:nvSpPr>
            <p:spPr bwMode="auto">
              <a:xfrm>
                <a:off x="4609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5" name="Freeform 789"/>
              <p:cNvSpPr>
                <a:spLocks/>
              </p:cNvSpPr>
              <p:nvPr/>
            </p:nvSpPr>
            <p:spPr bwMode="auto">
              <a:xfrm>
                <a:off x="4611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6" name="Freeform 790"/>
              <p:cNvSpPr>
                <a:spLocks/>
              </p:cNvSpPr>
              <p:nvPr/>
            </p:nvSpPr>
            <p:spPr bwMode="auto">
              <a:xfrm>
                <a:off x="4613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7" name="Freeform 791"/>
              <p:cNvSpPr>
                <a:spLocks/>
              </p:cNvSpPr>
              <p:nvPr/>
            </p:nvSpPr>
            <p:spPr bwMode="auto">
              <a:xfrm>
                <a:off x="4594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2 w 41"/>
                  <a:gd name="T5" fmla="*/ 81 h 93"/>
                  <a:gd name="T6" fmla="*/ 38 w 41"/>
                  <a:gd name="T7" fmla="*/ 71 h 93"/>
                  <a:gd name="T8" fmla="*/ 39 w 41"/>
                  <a:gd name="T9" fmla="*/ 59 h 93"/>
                  <a:gd name="T10" fmla="*/ 41 w 41"/>
                  <a:gd name="T11" fmla="*/ 47 h 93"/>
                  <a:gd name="T12" fmla="*/ 39 w 41"/>
                  <a:gd name="T13" fmla="*/ 34 h 93"/>
                  <a:gd name="T14" fmla="*/ 38 w 41"/>
                  <a:gd name="T15" fmla="*/ 24 h 93"/>
                  <a:gd name="T16" fmla="*/ 32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2" y="81"/>
                    </a:lnTo>
                    <a:lnTo>
                      <a:pt x="38" y="71"/>
                    </a:lnTo>
                    <a:lnTo>
                      <a:pt x="39" y="59"/>
                    </a:lnTo>
                    <a:lnTo>
                      <a:pt x="41" y="47"/>
                    </a:lnTo>
                    <a:lnTo>
                      <a:pt x="39" y="34"/>
                    </a:lnTo>
                    <a:lnTo>
                      <a:pt x="38" y="24"/>
                    </a:lnTo>
                    <a:lnTo>
                      <a:pt x="32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8" name="Freeform 792"/>
              <p:cNvSpPr>
                <a:spLocks noEditPoints="1"/>
              </p:cNvSpPr>
              <p:nvPr/>
            </p:nvSpPr>
            <p:spPr bwMode="auto">
              <a:xfrm>
                <a:off x="4635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3 w 47"/>
                  <a:gd name="T7" fmla="*/ 90 h 93"/>
                  <a:gd name="T8" fmla="*/ 40 w 47"/>
                  <a:gd name="T9" fmla="*/ 91 h 93"/>
                  <a:gd name="T10" fmla="*/ 36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0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6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3 w 47"/>
                  <a:gd name="T45" fmla="*/ 2 h 93"/>
                  <a:gd name="T46" fmla="*/ 40 w 47"/>
                  <a:gd name="T47" fmla="*/ 0 h 93"/>
                  <a:gd name="T48" fmla="*/ 36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3" y="90"/>
                    </a:lnTo>
                    <a:lnTo>
                      <a:pt x="40" y="91"/>
                    </a:lnTo>
                    <a:lnTo>
                      <a:pt x="36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6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9" name="Freeform 793"/>
              <p:cNvSpPr>
                <a:spLocks noEditPoints="1"/>
              </p:cNvSpPr>
              <p:nvPr/>
            </p:nvSpPr>
            <p:spPr bwMode="auto">
              <a:xfrm>
                <a:off x="4635" y="2600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1 w 45"/>
                  <a:gd name="T5" fmla="*/ 0 h 93"/>
                  <a:gd name="T6" fmla="*/ 28 w 45"/>
                  <a:gd name="T7" fmla="*/ 0 h 93"/>
                  <a:gd name="T8" fmla="*/ 36 w 45"/>
                  <a:gd name="T9" fmla="*/ 2 h 93"/>
                  <a:gd name="T10" fmla="*/ 43 w 45"/>
                  <a:gd name="T11" fmla="*/ 3 h 93"/>
                  <a:gd name="T12" fmla="*/ 43 w 45"/>
                  <a:gd name="T13" fmla="*/ 2 h 93"/>
                  <a:gd name="T14" fmla="*/ 45 w 45"/>
                  <a:gd name="T15" fmla="*/ 0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2 h 93"/>
                  <a:gd name="T24" fmla="*/ 2 w 45"/>
                  <a:gd name="T25" fmla="*/ 3 h 93"/>
                  <a:gd name="T26" fmla="*/ 9 w 45"/>
                  <a:gd name="T27" fmla="*/ 2 h 93"/>
                  <a:gd name="T28" fmla="*/ 17 w 45"/>
                  <a:gd name="T29" fmla="*/ 0 h 93"/>
                  <a:gd name="T30" fmla="*/ 4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4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1 h 93"/>
                  <a:gd name="T48" fmla="*/ 41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3 w 45"/>
                  <a:gd name="T55" fmla="*/ 90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36" y="2"/>
                    </a:lnTo>
                    <a:lnTo>
                      <a:pt x="43" y="3"/>
                    </a:lnTo>
                    <a:lnTo>
                      <a:pt x="43" y="2"/>
                    </a:lnTo>
                    <a:lnTo>
                      <a:pt x="45" y="0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9" y="2"/>
                    </a:lnTo>
                    <a:lnTo>
                      <a:pt x="17" y="0"/>
                    </a:lnTo>
                    <a:lnTo>
                      <a:pt x="4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4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0" name="Freeform 794"/>
              <p:cNvSpPr>
                <a:spLocks noEditPoints="1"/>
              </p:cNvSpPr>
              <p:nvPr/>
            </p:nvSpPr>
            <p:spPr bwMode="auto">
              <a:xfrm>
                <a:off x="4637" y="2600"/>
                <a:ext cx="41" cy="93"/>
              </a:xfrm>
              <a:custGeom>
                <a:avLst/>
                <a:gdLst>
                  <a:gd name="T0" fmla="*/ 41 w 41"/>
                  <a:gd name="T1" fmla="*/ 2 h 93"/>
                  <a:gd name="T2" fmla="*/ 38 w 41"/>
                  <a:gd name="T3" fmla="*/ 0 h 93"/>
                  <a:gd name="T4" fmla="*/ 34 w 41"/>
                  <a:gd name="T5" fmla="*/ 0 h 93"/>
                  <a:gd name="T6" fmla="*/ 7 w 41"/>
                  <a:gd name="T7" fmla="*/ 0 h 93"/>
                  <a:gd name="T8" fmla="*/ 3 w 41"/>
                  <a:gd name="T9" fmla="*/ 0 h 93"/>
                  <a:gd name="T10" fmla="*/ 0 w 41"/>
                  <a:gd name="T11" fmla="*/ 2 h 93"/>
                  <a:gd name="T12" fmla="*/ 0 w 41"/>
                  <a:gd name="T13" fmla="*/ 3 h 93"/>
                  <a:gd name="T14" fmla="*/ 2 w 41"/>
                  <a:gd name="T15" fmla="*/ 5 h 93"/>
                  <a:gd name="T16" fmla="*/ 10 w 41"/>
                  <a:gd name="T17" fmla="*/ 2 h 93"/>
                  <a:gd name="T18" fmla="*/ 21 w 41"/>
                  <a:gd name="T19" fmla="*/ 0 h 93"/>
                  <a:gd name="T20" fmla="*/ 31 w 41"/>
                  <a:gd name="T21" fmla="*/ 2 h 93"/>
                  <a:gd name="T22" fmla="*/ 39 w 41"/>
                  <a:gd name="T23" fmla="*/ 5 h 93"/>
                  <a:gd name="T24" fmla="*/ 41 w 41"/>
                  <a:gd name="T25" fmla="*/ 3 h 93"/>
                  <a:gd name="T26" fmla="*/ 41 w 41"/>
                  <a:gd name="T27" fmla="*/ 2 h 93"/>
                  <a:gd name="T28" fmla="*/ 0 w 41"/>
                  <a:gd name="T29" fmla="*/ 90 h 93"/>
                  <a:gd name="T30" fmla="*/ 3 w 41"/>
                  <a:gd name="T31" fmla="*/ 91 h 93"/>
                  <a:gd name="T32" fmla="*/ 7 w 41"/>
                  <a:gd name="T33" fmla="*/ 93 h 93"/>
                  <a:gd name="T34" fmla="*/ 34 w 41"/>
                  <a:gd name="T35" fmla="*/ 93 h 93"/>
                  <a:gd name="T36" fmla="*/ 38 w 41"/>
                  <a:gd name="T37" fmla="*/ 91 h 93"/>
                  <a:gd name="T38" fmla="*/ 41 w 41"/>
                  <a:gd name="T39" fmla="*/ 90 h 93"/>
                  <a:gd name="T40" fmla="*/ 41 w 41"/>
                  <a:gd name="T41" fmla="*/ 88 h 93"/>
                  <a:gd name="T42" fmla="*/ 39 w 41"/>
                  <a:gd name="T43" fmla="*/ 86 h 93"/>
                  <a:gd name="T44" fmla="*/ 31 w 41"/>
                  <a:gd name="T45" fmla="*/ 90 h 93"/>
                  <a:gd name="T46" fmla="*/ 21 w 41"/>
                  <a:gd name="T47" fmla="*/ 91 h 93"/>
                  <a:gd name="T48" fmla="*/ 10 w 41"/>
                  <a:gd name="T49" fmla="*/ 90 h 93"/>
                  <a:gd name="T50" fmla="*/ 2 w 41"/>
                  <a:gd name="T51" fmla="*/ 86 h 93"/>
                  <a:gd name="T52" fmla="*/ 0 w 41"/>
                  <a:gd name="T53" fmla="*/ 88 h 93"/>
                  <a:gd name="T54" fmla="*/ 0 w 41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2"/>
                    </a:moveTo>
                    <a:lnTo>
                      <a:pt x="38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10" y="2"/>
                    </a:lnTo>
                    <a:lnTo>
                      <a:pt x="21" y="0"/>
                    </a:lnTo>
                    <a:lnTo>
                      <a:pt x="31" y="2"/>
                    </a:lnTo>
                    <a:lnTo>
                      <a:pt x="39" y="5"/>
                    </a:lnTo>
                    <a:lnTo>
                      <a:pt x="41" y="3"/>
                    </a:lnTo>
                    <a:lnTo>
                      <a:pt x="41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38" y="91"/>
                    </a:lnTo>
                    <a:lnTo>
                      <a:pt x="41" y="90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0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1" name="Freeform 795"/>
              <p:cNvSpPr>
                <a:spLocks noEditPoints="1"/>
              </p:cNvSpPr>
              <p:nvPr/>
            </p:nvSpPr>
            <p:spPr bwMode="auto">
              <a:xfrm>
                <a:off x="4637" y="2600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2 h 93"/>
                  <a:gd name="T4" fmla="*/ 26 w 41"/>
                  <a:gd name="T5" fmla="*/ 0 h 93"/>
                  <a:gd name="T6" fmla="*/ 15 w 41"/>
                  <a:gd name="T7" fmla="*/ 0 h 93"/>
                  <a:gd name="T8" fmla="*/ 7 w 41"/>
                  <a:gd name="T9" fmla="*/ 2 h 93"/>
                  <a:gd name="T10" fmla="*/ 0 w 41"/>
                  <a:gd name="T11" fmla="*/ 3 h 93"/>
                  <a:gd name="T12" fmla="*/ 2 w 41"/>
                  <a:gd name="T13" fmla="*/ 5 h 93"/>
                  <a:gd name="T14" fmla="*/ 2 w 41"/>
                  <a:gd name="T15" fmla="*/ 7 h 93"/>
                  <a:gd name="T16" fmla="*/ 10 w 41"/>
                  <a:gd name="T17" fmla="*/ 3 h 93"/>
                  <a:gd name="T18" fmla="*/ 21 w 41"/>
                  <a:gd name="T19" fmla="*/ 2 h 93"/>
                  <a:gd name="T20" fmla="*/ 31 w 41"/>
                  <a:gd name="T21" fmla="*/ 3 h 93"/>
                  <a:gd name="T22" fmla="*/ 39 w 41"/>
                  <a:gd name="T23" fmla="*/ 7 h 93"/>
                  <a:gd name="T24" fmla="*/ 39 w 41"/>
                  <a:gd name="T25" fmla="*/ 5 h 93"/>
                  <a:gd name="T26" fmla="*/ 41 w 41"/>
                  <a:gd name="T27" fmla="*/ 3 h 93"/>
                  <a:gd name="T28" fmla="*/ 0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39 w 41"/>
                  <a:gd name="T41" fmla="*/ 86 h 93"/>
                  <a:gd name="T42" fmla="*/ 39 w 41"/>
                  <a:gd name="T43" fmla="*/ 85 h 93"/>
                  <a:gd name="T44" fmla="*/ 31 w 41"/>
                  <a:gd name="T45" fmla="*/ 88 h 93"/>
                  <a:gd name="T46" fmla="*/ 21 w 41"/>
                  <a:gd name="T47" fmla="*/ 90 h 93"/>
                  <a:gd name="T48" fmla="*/ 10 w 41"/>
                  <a:gd name="T49" fmla="*/ 88 h 93"/>
                  <a:gd name="T50" fmla="*/ 2 w 41"/>
                  <a:gd name="T51" fmla="*/ 85 h 93"/>
                  <a:gd name="T52" fmla="*/ 2 w 41"/>
                  <a:gd name="T53" fmla="*/ 86 h 93"/>
                  <a:gd name="T54" fmla="*/ 0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41" y="3"/>
                    </a:lnTo>
                    <a:close/>
                    <a:moveTo>
                      <a:pt x="0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9" y="85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0" y="88"/>
                    </a:lnTo>
                    <a:lnTo>
                      <a:pt x="2" y="85"/>
                    </a:lnTo>
                    <a:lnTo>
                      <a:pt x="2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2" name="Freeform 796"/>
              <p:cNvSpPr>
                <a:spLocks noEditPoints="1"/>
              </p:cNvSpPr>
              <p:nvPr/>
            </p:nvSpPr>
            <p:spPr bwMode="auto">
              <a:xfrm>
                <a:off x="4639" y="2600"/>
                <a:ext cx="37" cy="91"/>
              </a:xfrm>
              <a:custGeom>
                <a:avLst/>
                <a:gdLst>
                  <a:gd name="T0" fmla="*/ 37 w 37"/>
                  <a:gd name="T1" fmla="*/ 5 h 91"/>
                  <a:gd name="T2" fmla="*/ 29 w 37"/>
                  <a:gd name="T3" fmla="*/ 2 h 91"/>
                  <a:gd name="T4" fmla="*/ 19 w 37"/>
                  <a:gd name="T5" fmla="*/ 0 h 91"/>
                  <a:gd name="T6" fmla="*/ 8 w 37"/>
                  <a:gd name="T7" fmla="*/ 2 h 91"/>
                  <a:gd name="T8" fmla="*/ 0 w 37"/>
                  <a:gd name="T9" fmla="*/ 5 h 91"/>
                  <a:gd name="T10" fmla="*/ 0 w 37"/>
                  <a:gd name="T11" fmla="*/ 7 h 91"/>
                  <a:gd name="T12" fmla="*/ 1 w 37"/>
                  <a:gd name="T13" fmla="*/ 9 h 91"/>
                  <a:gd name="T14" fmla="*/ 10 w 37"/>
                  <a:gd name="T15" fmla="*/ 5 h 91"/>
                  <a:gd name="T16" fmla="*/ 19 w 37"/>
                  <a:gd name="T17" fmla="*/ 3 h 91"/>
                  <a:gd name="T18" fmla="*/ 27 w 37"/>
                  <a:gd name="T19" fmla="*/ 5 h 91"/>
                  <a:gd name="T20" fmla="*/ 36 w 37"/>
                  <a:gd name="T21" fmla="*/ 9 h 91"/>
                  <a:gd name="T22" fmla="*/ 37 w 37"/>
                  <a:gd name="T23" fmla="*/ 7 h 91"/>
                  <a:gd name="T24" fmla="*/ 37 w 37"/>
                  <a:gd name="T25" fmla="*/ 5 h 91"/>
                  <a:gd name="T26" fmla="*/ 0 w 37"/>
                  <a:gd name="T27" fmla="*/ 86 h 91"/>
                  <a:gd name="T28" fmla="*/ 8 w 37"/>
                  <a:gd name="T29" fmla="*/ 90 h 91"/>
                  <a:gd name="T30" fmla="*/ 19 w 37"/>
                  <a:gd name="T31" fmla="*/ 91 h 91"/>
                  <a:gd name="T32" fmla="*/ 29 w 37"/>
                  <a:gd name="T33" fmla="*/ 90 h 91"/>
                  <a:gd name="T34" fmla="*/ 37 w 37"/>
                  <a:gd name="T35" fmla="*/ 86 h 91"/>
                  <a:gd name="T36" fmla="*/ 37 w 37"/>
                  <a:gd name="T37" fmla="*/ 85 h 91"/>
                  <a:gd name="T38" fmla="*/ 36 w 37"/>
                  <a:gd name="T39" fmla="*/ 85 h 91"/>
                  <a:gd name="T40" fmla="*/ 27 w 37"/>
                  <a:gd name="T41" fmla="*/ 86 h 91"/>
                  <a:gd name="T42" fmla="*/ 19 w 37"/>
                  <a:gd name="T43" fmla="*/ 88 h 91"/>
                  <a:gd name="T44" fmla="*/ 10 w 37"/>
                  <a:gd name="T45" fmla="*/ 86 h 91"/>
                  <a:gd name="T46" fmla="*/ 1 w 37"/>
                  <a:gd name="T47" fmla="*/ 85 h 91"/>
                  <a:gd name="T48" fmla="*/ 0 w 37"/>
                  <a:gd name="T49" fmla="*/ 85 h 91"/>
                  <a:gd name="T50" fmla="*/ 0 w 37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91"/>
                  <a:gd name="T80" fmla="*/ 37 w 3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91">
                    <a:moveTo>
                      <a:pt x="37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9"/>
                    </a:lnTo>
                    <a:lnTo>
                      <a:pt x="37" y="7"/>
                    </a:lnTo>
                    <a:lnTo>
                      <a:pt x="37" y="5"/>
                    </a:lnTo>
                    <a:close/>
                    <a:moveTo>
                      <a:pt x="0" y="86"/>
                    </a:moveTo>
                    <a:lnTo>
                      <a:pt x="8" y="90"/>
                    </a:lnTo>
                    <a:lnTo>
                      <a:pt x="19" y="91"/>
                    </a:lnTo>
                    <a:lnTo>
                      <a:pt x="29" y="90"/>
                    </a:lnTo>
                    <a:lnTo>
                      <a:pt x="37" y="86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27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3" name="Freeform 797"/>
              <p:cNvSpPr>
                <a:spLocks noEditPoints="1"/>
              </p:cNvSpPr>
              <p:nvPr/>
            </p:nvSpPr>
            <p:spPr bwMode="auto">
              <a:xfrm>
                <a:off x="4639" y="2602"/>
                <a:ext cx="37" cy="88"/>
              </a:xfrm>
              <a:custGeom>
                <a:avLst/>
                <a:gdLst>
                  <a:gd name="T0" fmla="*/ 37 w 37"/>
                  <a:gd name="T1" fmla="*/ 5 h 88"/>
                  <a:gd name="T2" fmla="*/ 29 w 37"/>
                  <a:gd name="T3" fmla="*/ 1 h 88"/>
                  <a:gd name="T4" fmla="*/ 19 w 37"/>
                  <a:gd name="T5" fmla="*/ 0 h 88"/>
                  <a:gd name="T6" fmla="*/ 8 w 37"/>
                  <a:gd name="T7" fmla="*/ 1 h 88"/>
                  <a:gd name="T8" fmla="*/ 0 w 37"/>
                  <a:gd name="T9" fmla="*/ 5 h 88"/>
                  <a:gd name="T10" fmla="*/ 1 w 37"/>
                  <a:gd name="T11" fmla="*/ 7 h 88"/>
                  <a:gd name="T12" fmla="*/ 1 w 37"/>
                  <a:gd name="T13" fmla="*/ 8 h 88"/>
                  <a:gd name="T14" fmla="*/ 10 w 37"/>
                  <a:gd name="T15" fmla="*/ 5 h 88"/>
                  <a:gd name="T16" fmla="*/ 19 w 37"/>
                  <a:gd name="T17" fmla="*/ 3 h 88"/>
                  <a:gd name="T18" fmla="*/ 27 w 37"/>
                  <a:gd name="T19" fmla="*/ 5 h 88"/>
                  <a:gd name="T20" fmla="*/ 36 w 37"/>
                  <a:gd name="T21" fmla="*/ 8 h 88"/>
                  <a:gd name="T22" fmla="*/ 36 w 37"/>
                  <a:gd name="T23" fmla="*/ 7 h 88"/>
                  <a:gd name="T24" fmla="*/ 37 w 37"/>
                  <a:gd name="T25" fmla="*/ 5 h 88"/>
                  <a:gd name="T26" fmla="*/ 0 w 37"/>
                  <a:gd name="T27" fmla="*/ 83 h 88"/>
                  <a:gd name="T28" fmla="*/ 8 w 37"/>
                  <a:gd name="T29" fmla="*/ 86 h 88"/>
                  <a:gd name="T30" fmla="*/ 19 w 37"/>
                  <a:gd name="T31" fmla="*/ 88 h 88"/>
                  <a:gd name="T32" fmla="*/ 29 w 37"/>
                  <a:gd name="T33" fmla="*/ 86 h 88"/>
                  <a:gd name="T34" fmla="*/ 37 w 37"/>
                  <a:gd name="T35" fmla="*/ 83 h 88"/>
                  <a:gd name="T36" fmla="*/ 36 w 37"/>
                  <a:gd name="T37" fmla="*/ 83 h 88"/>
                  <a:gd name="T38" fmla="*/ 36 w 37"/>
                  <a:gd name="T39" fmla="*/ 81 h 88"/>
                  <a:gd name="T40" fmla="*/ 27 w 37"/>
                  <a:gd name="T41" fmla="*/ 83 h 88"/>
                  <a:gd name="T42" fmla="*/ 19 w 37"/>
                  <a:gd name="T43" fmla="*/ 84 h 88"/>
                  <a:gd name="T44" fmla="*/ 10 w 37"/>
                  <a:gd name="T45" fmla="*/ 83 h 88"/>
                  <a:gd name="T46" fmla="*/ 1 w 37"/>
                  <a:gd name="T47" fmla="*/ 81 h 88"/>
                  <a:gd name="T48" fmla="*/ 1 w 37"/>
                  <a:gd name="T49" fmla="*/ 83 h 88"/>
                  <a:gd name="T50" fmla="*/ 0 w 37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8"/>
                  <a:gd name="T80" fmla="*/ 37 w 3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8">
                    <a:moveTo>
                      <a:pt x="37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8" y="1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8"/>
                    </a:lnTo>
                    <a:lnTo>
                      <a:pt x="36" y="7"/>
                    </a:lnTo>
                    <a:lnTo>
                      <a:pt x="37" y="5"/>
                    </a:lnTo>
                    <a:close/>
                    <a:moveTo>
                      <a:pt x="0" y="83"/>
                    </a:moveTo>
                    <a:lnTo>
                      <a:pt x="8" y="86"/>
                    </a:lnTo>
                    <a:lnTo>
                      <a:pt x="19" y="88"/>
                    </a:lnTo>
                    <a:lnTo>
                      <a:pt x="29" y="86"/>
                    </a:lnTo>
                    <a:lnTo>
                      <a:pt x="37" y="83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27" y="83"/>
                    </a:lnTo>
                    <a:lnTo>
                      <a:pt x="19" y="84"/>
                    </a:lnTo>
                    <a:lnTo>
                      <a:pt x="10" y="83"/>
                    </a:lnTo>
                    <a:lnTo>
                      <a:pt x="1" y="81"/>
                    </a:lnTo>
                    <a:lnTo>
                      <a:pt x="1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4" name="Freeform 798"/>
              <p:cNvSpPr>
                <a:spLocks noEditPoints="1"/>
              </p:cNvSpPr>
              <p:nvPr/>
            </p:nvSpPr>
            <p:spPr bwMode="auto">
              <a:xfrm>
                <a:off x="4640" y="2603"/>
                <a:ext cx="35" cy="85"/>
              </a:xfrm>
              <a:custGeom>
                <a:avLst/>
                <a:gdLst>
                  <a:gd name="T0" fmla="*/ 35 w 35"/>
                  <a:gd name="T1" fmla="*/ 6 h 85"/>
                  <a:gd name="T2" fmla="*/ 26 w 35"/>
                  <a:gd name="T3" fmla="*/ 2 h 85"/>
                  <a:gd name="T4" fmla="*/ 18 w 35"/>
                  <a:gd name="T5" fmla="*/ 0 h 85"/>
                  <a:gd name="T6" fmla="*/ 9 w 35"/>
                  <a:gd name="T7" fmla="*/ 2 h 85"/>
                  <a:gd name="T8" fmla="*/ 0 w 35"/>
                  <a:gd name="T9" fmla="*/ 6 h 85"/>
                  <a:gd name="T10" fmla="*/ 0 w 35"/>
                  <a:gd name="T11" fmla="*/ 7 h 85"/>
                  <a:gd name="T12" fmla="*/ 2 w 35"/>
                  <a:gd name="T13" fmla="*/ 9 h 85"/>
                  <a:gd name="T14" fmla="*/ 9 w 35"/>
                  <a:gd name="T15" fmla="*/ 6 h 85"/>
                  <a:gd name="T16" fmla="*/ 18 w 35"/>
                  <a:gd name="T17" fmla="*/ 4 h 85"/>
                  <a:gd name="T18" fmla="*/ 26 w 35"/>
                  <a:gd name="T19" fmla="*/ 6 h 85"/>
                  <a:gd name="T20" fmla="*/ 35 w 35"/>
                  <a:gd name="T21" fmla="*/ 9 h 85"/>
                  <a:gd name="T22" fmla="*/ 35 w 35"/>
                  <a:gd name="T23" fmla="*/ 7 h 85"/>
                  <a:gd name="T24" fmla="*/ 35 w 35"/>
                  <a:gd name="T25" fmla="*/ 6 h 85"/>
                  <a:gd name="T26" fmla="*/ 0 w 35"/>
                  <a:gd name="T27" fmla="*/ 82 h 85"/>
                  <a:gd name="T28" fmla="*/ 9 w 35"/>
                  <a:gd name="T29" fmla="*/ 83 h 85"/>
                  <a:gd name="T30" fmla="*/ 18 w 35"/>
                  <a:gd name="T31" fmla="*/ 85 h 85"/>
                  <a:gd name="T32" fmla="*/ 26 w 35"/>
                  <a:gd name="T33" fmla="*/ 83 h 85"/>
                  <a:gd name="T34" fmla="*/ 35 w 35"/>
                  <a:gd name="T35" fmla="*/ 82 h 85"/>
                  <a:gd name="T36" fmla="*/ 35 w 35"/>
                  <a:gd name="T37" fmla="*/ 80 h 85"/>
                  <a:gd name="T38" fmla="*/ 33 w 35"/>
                  <a:gd name="T39" fmla="*/ 78 h 85"/>
                  <a:gd name="T40" fmla="*/ 26 w 35"/>
                  <a:gd name="T41" fmla="*/ 80 h 85"/>
                  <a:gd name="T42" fmla="*/ 18 w 35"/>
                  <a:gd name="T43" fmla="*/ 82 h 85"/>
                  <a:gd name="T44" fmla="*/ 9 w 35"/>
                  <a:gd name="T45" fmla="*/ 80 h 85"/>
                  <a:gd name="T46" fmla="*/ 2 w 35"/>
                  <a:gd name="T47" fmla="*/ 78 h 85"/>
                  <a:gd name="T48" fmla="*/ 0 w 35"/>
                  <a:gd name="T49" fmla="*/ 80 h 85"/>
                  <a:gd name="T50" fmla="*/ 0 w 35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5"/>
                  <a:gd name="T80" fmla="*/ 35 w 35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5">
                    <a:moveTo>
                      <a:pt x="35" y="6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8" y="85"/>
                    </a:lnTo>
                    <a:lnTo>
                      <a:pt x="26" y="83"/>
                    </a:lnTo>
                    <a:lnTo>
                      <a:pt x="35" y="82"/>
                    </a:lnTo>
                    <a:lnTo>
                      <a:pt x="35" y="80"/>
                    </a:lnTo>
                    <a:lnTo>
                      <a:pt x="33" y="78"/>
                    </a:lnTo>
                    <a:lnTo>
                      <a:pt x="26" y="80"/>
                    </a:lnTo>
                    <a:lnTo>
                      <a:pt x="18" y="82"/>
                    </a:lnTo>
                    <a:lnTo>
                      <a:pt x="9" y="80"/>
                    </a:lnTo>
                    <a:lnTo>
                      <a:pt x="2" y="78"/>
                    </a:lnTo>
                    <a:lnTo>
                      <a:pt x="0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5" name="Freeform 799"/>
              <p:cNvSpPr>
                <a:spLocks noEditPoints="1"/>
              </p:cNvSpPr>
              <p:nvPr/>
            </p:nvSpPr>
            <p:spPr bwMode="auto">
              <a:xfrm>
                <a:off x="4640" y="2605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2 h 81"/>
                  <a:gd name="T4" fmla="*/ 18 w 35"/>
                  <a:gd name="T5" fmla="*/ 0 h 81"/>
                  <a:gd name="T6" fmla="*/ 9 w 35"/>
                  <a:gd name="T7" fmla="*/ 2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9 w 35"/>
                  <a:gd name="T15" fmla="*/ 5 h 81"/>
                  <a:gd name="T16" fmla="*/ 18 w 35"/>
                  <a:gd name="T17" fmla="*/ 4 h 81"/>
                  <a:gd name="T18" fmla="*/ 26 w 35"/>
                  <a:gd name="T19" fmla="*/ 5 h 81"/>
                  <a:gd name="T20" fmla="*/ 33 w 35"/>
                  <a:gd name="T21" fmla="*/ 7 h 81"/>
                  <a:gd name="T22" fmla="*/ 33 w 35"/>
                  <a:gd name="T23" fmla="*/ 7 h 81"/>
                  <a:gd name="T24" fmla="*/ 35 w 35"/>
                  <a:gd name="T25" fmla="*/ 5 h 81"/>
                  <a:gd name="T26" fmla="*/ 0 w 35"/>
                  <a:gd name="T27" fmla="*/ 78 h 81"/>
                  <a:gd name="T28" fmla="*/ 9 w 35"/>
                  <a:gd name="T29" fmla="*/ 80 h 81"/>
                  <a:gd name="T30" fmla="*/ 18 w 35"/>
                  <a:gd name="T31" fmla="*/ 81 h 81"/>
                  <a:gd name="T32" fmla="*/ 26 w 35"/>
                  <a:gd name="T33" fmla="*/ 80 h 81"/>
                  <a:gd name="T34" fmla="*/ 35 w 35"/>
                  <a:gd name="T35" fmla="*/ 78 h 81"/>
                  <a:gd name="T36" fmla="*/ 33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8 w 35"/>
                  <a:gd name="T43" fmla="*/ 78 h 81"/>
                  <a:gd name="T44" fmla="*/ 11 w 35"/>
                  <a:gd name="T45" fmla="*/ 76 h 81"/>
                  <a:gd name="T46" fmla="*/ 2 w 35"/>
                  <a:gd name="T47" fmla="*/ 74 h 81"/>
                  <a:gd name="T48" fmla="*/ 2 w 35"/>
                  <a:gd name="T49" fmla="*/ 76 h 81"/>
                  <a:gd name="T50" fmla="*/ 0 w 35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5"/>
                    </a:lnTo>
                    <a:close/>
                    <a:moveTo>
                      <a:pt x="0" y="78"/>
                    </a:moveTo>
                    <a:lnTo>
                      <a:pt x="9" y="80"/>
                    </a:lnTo>
                    <a:lnTo>
                      <a:pt x="18" y="81"/>
                    </a:lnTo>
                    <a:lnTo>
                      <a:pt x="26" y="80"/>
                    </a:lnTo>
                    <a:lnTo>
                      <a:pt x="35" y="78"/>
                    </a:lnTo>
                    <a:lnTo>
                      <a:pt x="33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8" y="78"/>
                    </a:lnTo>
                    <a:lnTo>
                      <a:pt x="11" y="76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6" name="Freeform 800"/>
              <p:cNvSpPr>
                <a:spLocks noEditPoints="1"/>
              </p:cNvSpPr>
              <p:nvPr/>
            </p:nvSpPr>
            <p:spPr bwMode="auto">
              <a:xfrm>
                <a:off x="4642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6 w 33"/>
                  <a:gd name="T5" fmla="*/ 0 h 78"/>
                  <a:gd name="T6" fmla="*/ 7 w 33"/>
                  <a:gd name="T7" fmla="*/ 2 h 78"/>
                  <a:gd name="T8" fmla="*/ 0 w 33"/>
                  <a:gd name="T9" fmla="*/ 5 h 78"/>
                  <a:gd name="T10" fmla="*/ 0 w 33"/>
                  <a:gd name="T11" fmla="*/ 5 h 78"/>
                  <a:gd name="T12" fmla="*/ 0 w 33"/>
                  <a:gd name="T13" fmla="*/ 7 h 78"/>
                  <a:gd name="T14" fmla="*/ 9 w 33"/>
                  <a:gd name="T15" fmla="*/ 5 h 78"/>
                  <a:gd name="T16" fmla="*/ 16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1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7 w 33"/>
                  <a:gd name="T29" fmla="*/ 76 h 78"/>
                  <a:gd name="T30" fmla="*/ 16 w 33"/>
                  <a:gd name="T31" fmla="*/ 78 h 78"/>
                  <a:gd name="T32" fmla="*/ 24 w 33"/>
                  <a:gd name="T33" fmla="*/ 76 h 78"/>
                  <a:gd name="T34" fmla="*/ 31 w 33"/>
                  <a:gd name="T35" fmla="*/ 74 h 78"/>
                  <a:gd name="T36" fmla="*/ 31 w 33"/>
                  <a:gd name="T37" fmla="*/ 72 h 78"/>
                  <a:gd name="T38" fmla="*/ 29 w 33"/>
                  <a:gd name="T39" fmla="*/ 71 h 78"/>
                  <a:gd name="T40" fmla="*/ 22 w 33"/>
                  <a:gd name="T41" fmla="*/ 72 h 78"/>
                  <a:gd name="T42" fmla="*/ 16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0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7" y="76"/>
                    </a:lnTo>
                    <a:lnTo>
                      <a:pt x="16" y="78"/>
                    </a:lnTo>
                    <a:lnTo>
                      <a:pt x="24" y="76"/>
                    </a:lnTo>
                    <a:lnTo>
                      <a:pt x="31" y="74"/>
                    </a:lnTo>
                    <a:lnTo>
                      <a:pt x="31" y="72"/>
                    </a:lnTo>
                    <a:lnTo>
                      <a:pt x="29" y="71"/>
                    </a:lnTo>
                    <a:lnTo>
                      <a:pt x="22" y="72"/>
                    </a:lnTo>
                    <a:lnTo>
                      <a:pt x="16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7" name="Freeform 801"/>
              <p:cNvSpPr>
                <a:spLocks noEditPoints="1"/>
              </p:cNvSpPr>
              <p:nvPr/>
            </p:nvSpPr>
            <p:spPr bwMode="auto">
              <a:xfrm>
                <a:off x="4642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4 w 31"/>
                  <a:gd name="T3" fmla="*/ 1 h 74"/>
                  <a:gd name="T4" fmla="*/ 16 w 31"/>
                  <a:gd name="T5" fmla="*/ 0 h 74"/>
                  <a:gd name="T6" fmla="*/ 7 w 31"/>
                  <a:gd name="T7" fmla="*/ 1 h 74"/>
                  <a:gd name="T8" fmla="*/ 0 w 31"/>
                  <a:gd name="T9" fmla="*/ 3 h 74"/>
                  <a:gd name="T10" fmla="*/ 0 w 31"/>
                  <a:gd name="T11" fmla="*/ 5 h 74"/>
                  <a:gd name="T12" fmla="*/ 2 w 31"/>
                  <a:gd name="T13" fmla="*/ 7 h 74"/>
                  <a:gd name="T14" fmla="*/ 9 w 31"/>
                  <a:gd name="T15" fmla="*/ 5 h 74"/>
                  <a:gd name="T16" fmla="*/ 16 w 31"/>
                  <a:gd name="T17" fmla="*/ 3 h 74"/>
                  <a:gd name="T18" fmla="*/ 22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3 h 74"/>
                  <a:gd name="T26" fmla="*/ 0 w 31"/>
                  <a:gd name="T27" fmla="*/ 70 h 74"/>
                  <a:gd name="T28" fmla="*/ 9 w 31"/>
                  <a:gd name="T29" fmla="*/ 72 h 74"/>
                  <a:gd name="T30" fmla="*/ 16 w 31"/>
                  <a:gd name="T31" fmla="*/ 74 h 74"/>
                  <a:gd name="T32" fmla="*/ 24 w 31"/>
                  <a:gd name="T33" fmla="*/ 72 h 74"/>
                  <a:gd name="T34" fmla="*/ 31 w 31"/>
                  <a:gd name="T35" fmla="*/ 70 h 74"/>
                  <a:gd name="T36" fmla="*/ 29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6 w 31"/>
                  <a:gd name="T43" fmla="*/ 70 h 74"/>
                  <a:gd name="T44" fmla="*/ 9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0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4" y="1"/>
                    </a:lnTo>
                    <a:lnTo>
                      <a:pt x="16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3"/>
                    </a:lnTo>
                    <a:close/>
                    <a:moveTo>
                      <a:pt x="0" y="70"/>
                    </a:moveTo>
                    <a:lnTo>
                      <a:pt x="9" y="72"/>
                    </a:lnTo>
                    <a:lnTo>
                      <a:pt x="16" y="74"/>
                    </a:lnTo>
                    <a:lnTo>
                      <a:pt x="24" y="72"/>
                    </a:lnTo>
                    <a:lnTo>
                      <a:pt x="31" y="70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6" y="70"/>
                    </a:lnTo>
                    <a:lnTo>
                      <a:pt x="9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8" name="Freeform 802"/>
              <p:cNvSpPr>
                <a:spLocks noEditPoints="1"/>
              </p:cNvSpPr>
              <p:nvPr/>
            </p:nvSpPr>
            <p:spPr bwMode="auto">
              <a:xfrm>
                <a:off x="4642" y="2610"/>
                <a:ext cx="31" cy="71"/>
              </a:xfrm>
              <a:custGeom>
                <a:avLst/>
                <a:gdLst>
                  <a:gd name="T0" fmla="*/ 31 w 31"/>
                  <a:gd name="T1" fmla="*/ 4 h 71"/>
                  <a:gd name="T2" fmla="*/ 24 w 31"/>
                  <a:gd name="T3" fmla="*/ 2 h 71"/>
                  <a:gd name="T4" fmla="*/ 16 w 31"/>
                  <a:gd name="T5" fmla="*/ 0 h 71"/>
                  <a:gd name="T6" fmla="*/ 9 w 31"/>
                  <a:gd name="T7" fmla="*/ 2 h 71"/>
                  <a:gd name="T8" fmla="*/ 0 w 31"/>
                  <a:gd name="T9" fmla="*/ 4 h 71"/>
                  <a:gd name="T10" fmla="*/ 2 w 31"/>
                  <a:gd name="T11" fmla="*/ 6 h 71"/>
                  <a:gd name="T12" fmla="*/ 2 w 31"/>
                  <a:gd name="T13" fmla="*/ 7 h 71"/>
                  <a:gd name="T14" fmla="*/ 9 w 31"/>
                  <a:gd name="T15" fmla="*/ 6 h 71"/>
                  <a:gd name="T16" fmla="*/ 16 w 31"/>
                  <a:gd name="T17" fmla="*/ 4 h 71"/>
                  <a:gd name="T18" fmla="*/ 22 w 31"/>
                  <a:gd name="T19" fmla="*/ 6 h 71"/>
                  <a:gd name="T20" fmla="*/ 29 w 31"/>
                  <a:gd name="T21" fmla="*/ 7 h 71"/>
                  <a:gd name="T22" fmla="*/ 29 w 31"/>
                  <a:gd name="T23" fmla="*/ 6 h 71"/>
                  <a:gd name="T24" fmla="*/ 31 w 31"/>
                  <a:gd name="T25" fmla="*/ 4 h 71"/>
                  <a:gd name="T26" fmla="*/ 2 w 31"/>
                  <a:gd name="T27" fmla="*/ 68 h 71"/>
                  <a:gd name="T28" fmla="*/ 9 w 31"/>
                  <a:gd name="T29" fmla="*/ 69 h 71"/>
                  <a:gd name="T30" fmla="*/ 16 w 31"/>
                  <a:gd name="T31" fmla="*/ 71 h 71"/>
                  <a:gd name="T32" fmla="*/ 22 w 31"/>
                  <a:gd name="T33" fmla="*/ 69 h 71"/>
                  <a:gd name="T34" fmla="*/ 29 w 31"/>
                  <a:gd name="T35" fmla="*/ 68 h 71"/>
                  <a:gd name="T36" fmla="*/ 29 w 31"/>
                  <a:gd name="T37" fmla="*/ 66 h 71"/>
                  <a:gd name="T38" fmla="*/ 29 w 31"/>
                  <a:gd name="T39" fmla="*/ 64 h 71"/>
                  <a:gd name="T40" fmla="*/ 22 w 31"/>
                  <a:gd name="T41" fmla="*/ 66 h 71"/>
                  <a:gd name="T42" fmla="*/ 16 w 31"/>
                  <a:gd name="T43" fmla="*/ 68 h 71"/>
                  <a:gd name="T44" fmla="*/ 9 w 31"/>
                  <a:gd name="T45" fmla="*/ 66 h 71"/>
                  <a:gd name="T46" fmla="*/ 3 w 31"/>
                  <a:gd name="T47" fmla="*/ 64 h 71"/>
                  <a:gd name="T48" fmla="*/ 2 w 31"/>
                  <a:gd name="T49" fmla="*/ 66 h 71"/>
                  <a:gd name="T50" fmla="*/ 2 w 31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31" y="4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6" y="4"/>
                    </a:lnTo>
                    <a:lnTo>
                      <a:pt x="22" y="6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31" y="4"/>
                    </a:lnTo>
                    <a:close/>
                    <a:moveTo>
                      <a:pt x="2" y="68"/>
                    </a:moveTo>
                    <a:lnTo>
                      <a:pt x="9" y="69"/>
                    </a:lnTo>
                    <a:lnTo>
                      <a:pt x="16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9" y="66"/>
                    </a:lnTo>
                    <a:lnTo>
                      <a:pt x="29" y="64"/>
                    </a:lnTo>
                    <a:lnTo>
                      <a:pt x="22" y="66"/>
                    </a:lnTo>
                    <a:lnTo>
                      <a:pt x="16" y="68"/>
                    </a:lnTo>
                    <a:lnTo>
                      <a:pt x="9" y="66"/>
                    </a:lnTo>
                    <a:lnTo>
                      <a:pt x="3" y="64"/>
                    </a:lnTo>
                    <a:lnTo>
                      <a:pt x="2" y="66"/>
                    </a:lnTo>
                    <a:lnTo>
                      <a:pt x="2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9" name="Freeform 803"/>
              <p:cNvSpPr>
                <a:spLocks noEditPoints="1"/>
              </p:cNvSpPr>
              <p:nvPr/>
            </p:nvSpPr>
            <p:spPr bwMode="auto">
              <a:xfrm>
                <a:off x="4644" y="2612"/>
                <a:ext cx="27" cy="67"/>
              </a:xfrm>
              <a:custGeom>
                <a:avLst/>
                <a:gdLst>
                  <a:gd name="T0" fmla="*/ 27 w 27"/>
                  <a:gd name="T1" fmla="*/ 4 h 67"/>
                  <a:gd name="T2" fmla="*/ 20 w 27"/>
                  <a:gd name="T3" fmla="*/ 2 h 67"/>
                  <a:gd name="T4" fmla="*/ 14 w 27"/>
                  <a:gd name="T5" fmla="*/ 0 h 67"/>
                  <a:gd name="T6" fmla="*/ 7 w 27"/>
                  <a:gd name="T7" fmla="*/ 2 h 67"/>
                  <a:gd name="T8" fmla="*/ 0 w 27"/>
                  <a:gd name="T9" fmla="*/ 4 h 67"/>
                  <a:gd name="T10" fmla="*/ 0 w 27"/>
                  <a:gd name="T11" fmla="*/ 5 h 67"/>
                  <a:gd name="T12" fmla="*/ 1 w 27"/>
                  <a:gd name="T13" fmla="*/ 7 h 67"/>
                  <a:gd name="T14" fmla="*/ 7 w 27"/>
                  <a:gd name="T15" fmla="*/ 5 h 67"/>
                  <a:gd name="T16" fmla="*/ 14 w 27"/>
                  <a:gd name="T17" fmla="*/ 4 h 67"/>
                  <a:gd name="T18" fmla="*/ 20 w 27"/>
                  <a:gd name="T19" fmla="*/ 5 h 67"/>
                  <a:gd name="T20" fmla="*/ 26 w 27"/>
                  <a:gd name="T21" fmla="*/ 7 h 67"/>
                  <a:gd name="T22" fmla="*/ 27 w 27"/>
                  <a:gd name="T23" fmla="*/ 5 h 67"/>
                  <a:gd name="T24" fmla="*/ 27 w 27"/>
                  <a:gd name="T25" fmla="*/ 4 h 67"/>
                  <a:gd name="T26" fmla="*/ 0 w 27"/>
                  <a:gd name="T27" fmla="*/ 64 h 67"/>
                  <a:gd name="T28" fmla="*/ 7 w 27"/>
                  <a:gd name="T29" fmla="*/ 66 h 67"/>
                  <a:gd name="T30" fmla="*/ 14 w 27"/>
                  <a:gd name="T31" fmla="*/ 67 h 67"/>
                  <a:gd name="T32" fmla="*/ 20 w 27"/>
                  <a:gd name="T33" fmla="*/ 66 h 67"/>
                  <a:gd name="T34" fmla="*/ 27 w 27"/>
                  <a:gd name="T35" fmla="*/ 64 h 67"/>
                  <a:gd name="T36" fmla="*/ 27 w 27"/>
                  <a:gd name="T37" fmla="*/ 62 h 67"/>
                  <a:gd name="T38" fmla="*/ 26 w 27"/>
                  <a:gd name="T39" fmla="*/ 60 h 67"/>
                  <a:gd name="T40" fmla="*/ 20 w 27"/>
                  <a:gd name="T41" fmla="*/ 62 h 67"/>
                  <a:gd name="T42" fmla="*/ 14 w 27"/>
                  <a:gd name="T43" fmla="*/ 64 h 67"/>
                  <a:gd name="T44" fmla="*/ 7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4"/>
                    </a:moveTo>
                    <a:lnTo>
                      <a:pt x="20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20" y="5"/>
                    </a:lnTo>
                    <a:lnTo>
                      <a:pt x="26" y="7"/>
                    </a:lnTo>
                    <a:lnTo>
                      <a:pt x="27" y="5"/>
                    </a:lnTo>
                    <a:lnTo>
                      <a:pt x="27" y="4"/>
                    </a:lnTo>
                    <a:close/>
                    <a:moveTo>
                      <a:pt x="0" y="64"/>
                    </a:moveTo>
                    <a:lnTo>
                      <a:pt x="7" y="66"/>
                    </a:lnTo>
                    <a:lnTo>
                      <a:pt x="14" y="67"/>
                    </a:lnTo>
                    <a:lnTo>
                      <a:pt x="20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6" y="60"/>
                    </a:lnTo>
                    <a:lnTo>
                      <a:pt x="20" y="62"/>
                    </a:lnTo>
                    <a:lnTo>
                      <a:pt x="14" y="64"/>
                    </a:lnTo>
                    <a:lnTo>
                      <a:pt x="7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0" name="Freeform 804"/>
              <p:cNvSpPr>
                <a:spLocks noEditPoints="1"/>
              </p:cNvSpPr>
              <p:nvPr/>
            </p:nvSpPr>
            <p:spPr bwMode="auto">
              <a:xfrm>
                <a:off x="4644" y="2614"/>
                <a:ext cx="27" cy="64"/>
              </a:xfrm>
              <a:custGeom>
                <a:avLst/>
                <a:gdLst>
                  <a:gd name="T0" fmla="*/ 27 w 27"/>
                  <a:gd name="T1" fmla="*/ 3 h 64"/>
                  <a:gd name="T2" fmla="*/ 20 w 27"/>
                  <a:gd name="T3" fmla="*/ 2 h 64"/>
                  <a:gd name="T4" fmla="*/ 14 w 27"/>
                  <a:gd name="T5" fmla="*/ 0 h 64"/>
                  <a:gd name="T6" fmla="*/ 7 w 27"/>
                  <a:gd name="T7" fmla="*/ 2 h 64"/>
                  <a:gd name="T8" fmla="*/ 0 w 27"/>
                  <a:gd name="T9" fmla="*/ 3 h 64"/>
                  <a:gd name="T10" fmla="*/ 1 w 27"/>
                  <a:gd name="T11" fmla="*/ 5 h 64"/>
                  <a:gd name="T12" fmla="*/ 1 w 27"/>
                  <a:gd name="T13" fmla="*/ 7 h 64"/>
                  <a:gd name="T14" fmla="*/ 7 w 27"/>
                  <a:gd name="T15" fmla="*/ 5 h 64"/>
                  <a:gd name="T16" fmla="*/ 14 w 27"/>
                  <a:gd name="T17" fmla="*/ 5 h 64"/>
                  <a:gd name="T18" fmla="*/ 20 w 27"/>
                  <a:gd name="T19" fmla="*/ 5 h 64"/>
                  <a:gd name="T20" fmla="*/ 26 w 27"/>
                  <a:gd name="T21" fmla="*/ 7 h 64"/>
                  <a:gd name="T22" fmla="*/ 26 w 27"/>
                  <a:gd name="T23" fmla="*/ 5 h 64"/>
                  <a:gd name="T24" fmla="*/ 27 w 27"/>
                  <a:gd name="T25" fmla="*/ 3 h 64"/>
                  <a:gd name="T26" fmla="*/ 1 w 27"/>
                  <a:gd name="T27" fmla="*/ 60 h 64"/>
                  <a:gd name="T28" fmla="*/ 7 w 27"/>
                  <a:gd name="T29" fmla="*/ 62 h 64"/>
                  <a:gd name="T30" fmla="*/ 14 w 27"/>
                  <a:gd name="T31" fmla="*/ 64 h 64"/>
                  <a:gd name="T32" fmla="*/ 20 w 27"/>
                  <a:gd name="T33" fmla="*/ 62 h 64"/>
                  <a:gd name="T34" fmla="*/ 27 w 27"/>
                  <a:gd name="T35" fmla="*/ 60 h 64"/>
                  <a:gd name="T36" fmla="*/ 26 w 27"/>
                  <a:gd name="T37" fmla="*/ 58 h 64"/>
                  <a:gd name="T38" fmla="*/ 26 w 27"/>
                  <a:gd name="T39" fmla="*/ 57 h 64"/>
                  <a:gd name="T40" fmla="*/ 20 w 27"/>
                  <a:gd name="T41" fmla="*/ 58 h 64"/>
                  <a:gd name="T42" fmla="*/ 14 w 27"/>
                  <a:gd name="T43" fmla="*/ 60 h 64"/>
                  <a:gd name="T44" fmla="*/ 8 w 27"/>
                  <a:gd name="T45" fmla="*/ 58 h 64"/>
                  <a:gd name="T46" fmla="*/ 1 w 27"/>
                  <a:gd name="T47" fmla="*/ 57 h 64"/>
                  <a:gd name="T48" fmla="*/ 1 w 27"/>
                  <a:gd name="T49" fmla="*/ 58 h 64"/>
                  <a:gd name="T50" fmla="*/ 1 w 27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4"/>
                  <a:gd name="T80" fmla="*/ 27 w 27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4">
                    <a:moveTo>
                      <a:pt x="27" y="3"/>
                    </a:moveTo>
                    <a:lnTo>
                      <a:pt x="20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20" y="5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7" y="3"/>
                    </a:lnTo>
                    <a:close/>
                    <a:moveTo>
                      <a:pt x="1" y="60"/>
                    </a:moveTo>
                    <a:lnTo>
                      <a:pt x="7" y="62"/>
                    </a:lnTo>
                    <a:lnTo>
                      <a:pt x="14" y="64"/>
                    </a:lnTo>
                    <a:lnTo>
                      <a:pt x="20" y="62"/>
                    </a:lnTo>
                    <a:lnTo>
                      <a:pt x="27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20" y="58"/>
                    </a:lnTo>
                    <a:lnTo>
                      <a:pt x="14" y="60"/>
                    </a:lnTo>
                    <a:lnTo>
                      <a:pt x="8" y="58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1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1" name="Freeform 805"/>
              <p:cNvSpPr>
                <a:spLocks noEditPoints="1"/>
              </p:cNvSpPr>
              <p:nvPr/>
            </p:nvSpPr>
            <p:spPr bwMode="auto">
              <a:xfrm>
                <a:off x="4645" y="2616"/>
                <a:ext cx="25" cy="60"/>
              </a:xfrm>
              <a:custGeom>
                <a:avLst/>
                <a:gdLst>
                  <a:gd name="T0" fmla="*/ 25 w 25"/>
                  <a:gd name="T1" fmla="*/ 3 h 60"/>
                  <a:gd name="T2" fmla="*/ 19 w 25"/>
                  <a:gd name="T3" fmla="*/ 1 h 60"/>
                  <a:gd name="T4" fmla="*/ 13 w 25"/>
                  <a:gd name="T5" fmla="*/ 0 h 60"/>
                  <a:gd name="T6" fmla="*/ 6 w 25"/>
                  <a:gd name="T7" fmla="*/ 1 h 60"/>
                  <a:gd name="T8" fmla="*/ 0 w 25"/>
                  <a:gd name="T9" fmla="*/ 3 h 60"/>
                  <a:gd name="T10" fmla="*/ 0 w 25"/>
                  <a:gd name="T11" fmla="*/ 5 h 60"/>
                  <a:gd name="T12" fmla="*/ 0 w 25"/>
                  <a:gd name="T13" fmla="*/ 6 h 60"/>
                  <a:gd name="T14" fmla="*/ 7 w 25"/>
                  <a:gd name="T15" fmla="*/ 5 h 60"/>
                  <a:gd name="T16" fmla="*/ 13 w 25"/>
                  <a:gd name="T17" fmla="*/ 5 h 60"/>
                  <a:gd name="T18" fmla="*/ 19 w 25"/>
                  <a:gd name="T19" fmla="*/ 5 h 60"/>
                  <a:gd name="T20" fmla="*/ 25 w 25"/>
                  <a:gd name="T21" fmla="*/ 6 h 60"/>
                  <a:gd name="T22" fmla="*/ 25 w 25"/>
                  <a:gd name="T23" fmla="*/ 5 h 60"/>
                  <a:gd name="T24" fmla="*/ 25 w 25"/>
                  <a:gd name="T25" fmla="*/ 3 h 60"/>
                  <a:gd name="T26" fmla="*/ 0 w 25"/>
                  <a:gd name="T27" fmla="*/ 56 h 60"/>
                  <a:gd name="T28" fmla="*/ 6 w 25"/>
                  <a:gd name="T29" fmla="*/ 58 h 60"/>
                  <a:gd name="T30" fmla="*/ 13 w 25"/>
                  <a:gd name="T31" fmla="*/ 60 h 60"/>
                  <a:gd name="T32" fmla="*/ 19 w 25"/>
                  <a:gd name="T33" fmla="*/ 58 h 60"/>
                  <a:gd name="T34" fmla="*/ 25 w 25"/>
                  <a:gd name="T35" fmla="*/ 56 h 60"/>
                  <a:gd name="T36" fmla="*/ 25 w 25"/>
                  <a:gd name="T37" fmla="*/ 55 h 60"/>
                  <a:gd name="T38" fmla="*/ 23 w 25"/>
                  <a:gd name="T39" fmla="*/ 53 h 60"/>
                  <a:gd name="T40" fmla="*/ 18 w 25"/>
                  <a:gd name="T41" fmla="*/ 55 h 60"/>
                  <a:gd name="T42" fmla="*/ 13 w 25"/>
                  <a:gd name="T43" fmla="*/ 56 h 60"/>
                  <a:gd name="T44" fmla="*/ 7 w 25"/>
                  <a:gd name="T45" fmla="*/ 55 h 60"/>
                  <a:gd name="T46" fmla="*/ 2 w 25"/>
                  <a:gd name="T47" fmla="*/ 53 h 60"/>
                  <a:gd name="T48" fmla="*/ 0 w 25"/>
                  <a:gd name="T49" fmla="*/ 55 h 60"/>
                  <a:gd name="T50" fmla="*/ 0 w 25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60"/>
                  <a:gd name="T80" fmla="*/ 25 w 25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60">
                    <a:moveTo>
                      <a:pt x="25" y="3"/>
                    </a:moveTo>
                    <a:lnTo>
                      <a:pt x="19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5" y="5"/>
                    </a:lnTo>
                    <a:lnTo>
                      <a:pt x="25" y="3"/>
                    </a:lnTo>
                    <a:close/>
                    <a:moveTo>
                      <a:pt x="0" y="56"/>
                    </a:moveTo>
                    <a:lnTo>
                      <a:pt x="6" y="58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25" y="56"/>
                    </a:lnTo>
                    <a:lnTo>
                      <a:pt x="25" y="55"/>
                    </a:lnTo>
                    <a:lnTo>
                      <a:pt x="23" y="53"/>
                    </a:lnTo>
                    <a:lnTo>
                      <a:pt x="18" y="55"/>
                    </a:lnTo>
                    <a:lnTo>
                      <a:pt x="13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0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2" name="Freeform 806"/>
              <p:cNvSpPr>
                <a:spLocks noEditPoints="1"/>
              </p:cNvSpPr>
              <p:nvPr/>
            </p:nvSpPr>
            <p:spPr bwMode="auto">
              <a:xfrm>
                <a:off x="4645" y="2619"/>
                <a:ext cx="25" cy="55"/>
              </a:xfrm>
              <a:custGeom>
                <a:avLst/>
                <a:gdLst>
                  <a:gd name="T0" fmla="*/ 25 w 25"/>
                  <a:gd name="T1" fmla="*/ 2 h 55"/>
                  <a:gd name="T2" fmla="*/ 19 w 25"/>
                  <a:gd name="T3" fmla="*/ 0 h 55"/>
                  <a:gd name="T4" fmla="*/ 13 w 25"/>
                  <a:gd name="T5" fmla="*/ 0 h 55"/>
                  <a:gd name="T6" fmla="*/ 6 w 25"/>
                  <a:gd name="T7" fmla="*/ 0 h 55"/>
                  <a:gd name="T8" fmla="*/ 0 w 25"/>
                  <a:gd name="T9" fmla="*/ 2 h 55"/>
                  <a:gd name="T10" fmla="*/ 0 w 25"/>
                  <a:gd name="T11" fmla="*/ 3 h 55"/>
                  <a:gd name="T12" fmla="*/ 2 w 25"/>
                  <a:gd name="T13" fmla="*/ 5 h 55"/>
                  <a:gd name="T14" fmla="*/ 7 w 25"/>
                  <a:gd name="T15" fmla="*/ 3 h 55"/>
                  <a:gd name="T16" fmla="*/ 13 w 25"/>
                  <a:gd name="T17" fmla="*/ 3 h 55"/>
                  <a:gd name="T18" fmla="*/ 18 w 25"/>
                  <a:gd name="T19" fmla="*/ 3 h 55"/>
                  <a:gd name="T20" fmla="*/ 23 w 25"/>
                  <a:gd name="T21" fmla="*/ 5 h 55"/>
                  <a:gd name="T22" fmla="*/ 25 w 25"/>
                  <a:gd name="T23" fmla="*/ 3 h 55"/>
                  <a:gd name="T24" fmla="*/ 25 w 25"/>
                  <a:gd name="T25" fmla="*/ 2 h 55"/>
                  <a:gd name="T26" fmla="*/ 0 w 25"/>
                  <a:gd name="T27" fmla="*/ 52 h 55"/>
                  <a:gd name="T28" fmla="*/ 7 w 25"/>
                  <a:gd name="T29" fmla="*/ 53 h 55"/>
                  <a:gd name="T30" fmla="*/ 13 w 25"/>
                  <a:gd name="T31" fmla="*/ 55 h 55"/>
                  <a:gd name="T32" fmla="*/ 19 w 25"/>
                  <a:gd name="T33" fmla="*/ 53 h 55"/>
                  <a:gd name="T34" fmla="*/ 25 w 25"/>
                  <a:gd name="T35" fmla="*/ 52 h 55"/>
                  <a:gd name="T36" fmla="*/ 23 w 25"/>
                  <a:gd name="T37" fmla="*/ 50 h 55"/>
                  <a:gd name="T38" fmla="*/ 23 w 25"/>
                  <a:gd name="T39" fmla="*/ 48 h 55"/>
                  <a:gd name="T40" fmla="*/ 18 w 25"/>
                  <a:gd name="T41" fmla="*/ 50 h 55"/>
                  <a:gd name="T42" fmla="*/ 13 w 25"/>
                  <a:gd name="T43" fmla="*/ 52 h 55"/>
                  <a:gd name="T44" fmla="*/ 7 w 25"/>
                  <a:gd name="T45" fmla="*/ 50 h 55"/>
                  <a:gd name="T46" fmla="*/ 2 w 25"/>
                  <a:gd name="T47" fmla="*/ 48 h 55"/>
                  <a:gd name="T48" fmla="*/ 2 w 25"/>
                  <a:gd name="T49" fmla="*/ 50 h 55"/>
                  <a:gd name="T50" fmla="*/ 0 w 25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5"/>
                  <a:gd name="T80" fmla="*/ 25 w 25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5">
                    <a:moveTo>
                      <a:pt x="25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5" y="3"/>
                    </a:lnTo>
                    <a:lnTo>
                      <a:pt x="25" y="2"/>
                    </a:lnTo>
                    <a:close/>
                    <a:moveTo>
                      <a:pt x="0" y="52"/>
                    </a:moveTo>
                    <a:lnTo>
                      <a:pt x="7" y="53"/>
                    </a:lnTo>
                    <a:lnTo>
                      <a:pt x="13" y="55"/>
                    </a:lnTo>
                    <a:lnTo>
                      <a:pt x="19" y="53"/>
                    </a:lnTo>
                    <a:lnTo>
                      <a:pt x="25" y="52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18" y="50"/>
                    </a:lnTo>
                    <a:lnTo>
                      <a:pt x="13" y="52"/>
                    </a:lnTo>
                    <a:lnTo>
                      <a:pt x="7" y="50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3" name="Freeform 807"/>
              <p:cNvSpPr>
                <a:spLocks noEditPoints="1"/>
              </p:cNvSpPr>
              <p:nvPr/>
            </p:nvSpPr>
            <p:spPr bwMode="auto">
              <a:xfrm>
                <a:off x="4645" y="2621"/>
                <a:ext cx="25" cy="51"/>
              </a:xfrm>
              <a:custGeom>
                <a:avLst/>
                <a:gdLst>
                  <a:gd name="T0" fmla="*/ 25 w 25"/>
                  <a:gd name="T1" fmla="*/ 1 h 51"/>
                  <a:gd name="T2" fmla="*/ 19 w 25"/>
                  <a:gd name="T3" fmla="*/ 0 h 51"/>
                  <a:gd name="T4" fmla="*/ 13 w 25"/>
                  <a:gd name="T5" fmla="*/ 0 h 51"/>
                  <a:gd name="T6" fmla="*/ 7 w 25"/>
                  <a:gd name="T7" fmla="*/ 0 h 51"/>
                  <a:gd name="T8" fmla="*/ 0 w 25"/>
                  <a:gd name="T9" fmla="*/ 1 h 51"/>
                  <a:gd name="T10" fmla="*/ 2 w 25"/>
                  <a:gd name="T11" fmla="*/ 3 h 51"/>
                  <a:gd name="T12" fmla="*/ 2 w 25"/>
                  <a:gd name="T13" fmla="*/ 5 h 51"/>
                  <a:gd name="T14" fmla="*/ 7 w 25"/>
                  <a:gd name="T15" fmla="*/ 3 h 51"/>
                  <a:gd name="T16" fmla="*/ 13 w 25"/>
                  <a:gd name="T17" fmla="*/ 3 h 51"/>
                  <a:gd name="T18" fmla="*/ 18 w 25"/>
                  <a:gd name="T19" fmla="*/ 3 h 51"/>
                  <a:gd name="T20" fmla="*/ 23 w 25"/>
                  <a:gd name="T21" fmla="*/ 5 h 51"/>
                  <a:gd name="T22" fmla="*/ 23 w 25"/>
                  <a:gd name="T23" fmla="*/ 3 h 51"/>
                  <a:gd name="T24" fmla="*/ 25 w 25"/>
                  <a:gd name="T25" fmla="*/ 1 h 51"/>
                  <a:gd name="T26" fmla="*/ 2 w 25"/>
                  <a:gd name="T27" fmla="*/ 48 h 51"/>
                  <a:gd name="T28" fmla="*/ 7 w 25"/>
                  <a:gd name="T29" fmla="*/ 50 h 51"/>
                  <a:gd name="T30" fmla="*/ 13 w 25"/>
                  <a:gd name="T31" fmla="*/ 51 h 51"/>
                  <a:gd name="T32" fmla="*/ 18 w 25"/>
                  <a:gd name="T33" fmla="*/ 50 h 51"/>
                  <a:gd name="T34" fmla="*/ 23 w 25"/>
                  <a:gd name="T35" fmla="*/ 48 h 51"/>
                  <a:gd name="T36" fmla="*/ 23 w 25"/>
                  <a:gd name="T37" fmla="*/ 46 h 51"/>
                  <a:gd name="T38" fmla="*/ 23 w 25"/>
                  <a:gd name="T39" fmla="*/ 45 h 51"/>
                  <a:gd name="T40" fmla="*/ 18 w 25"/>
                  <a:gd name="T41" fmla="*/ 46 h 51"/>
                  <a:gd name="T42" fmla="*/ 13 w 25"/>
                  <a:gd name="T43" fmla="*/ 48 h 51"/>
                  <a:gd name="T44" fmla="*/ 7 w 25"/>
                  <a:gd name="T45" fmla="*/ 46 h 51"/>
                  <a:gd name="T46" fmla="*/ 2 w 25"/>
                  <a:gd name="T47" fmla="*/ 45 h 51"/>
                  <a:gd name="T48" fmla="*/ 2 w 25"/>
                  <a:gd name="T49" fmla="*/ 46 h 51"/>
                  <a:gd name="T50" fmla="*/ 2 w 25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1"/>
                  <a:gd name="T80" fmla="*/ 25 w 25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1">
                    <a:moveTo>
                      <a:pt x="25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5" y="1"/>
                    </a:lnTo>
                    <a:close/>
                    <a:moveTo>
                      <a:pt x="2" y="48"/>
                    </a:moveTo>
                    <a:lnTo>
                      <a:pt x="7" y="50"/>
                    </a:lnTo>
                    <a:lnTo>
                      <a:pt x="13" y="51"/>
                    </a:lnTo>
                    <a:lnTo>
                      <a:pt x="18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18" y="46"/>
                    </a:lnTo>
                    <a:lnTo>
                      <a:pt x="13" y="48"/>
                    </a:lnTo>
                    <a:lnTo>
                      <a:pt x="7" y="46"/>
                    </a:lnTo>
                    <a:lnTo>
                      <a:pt x="2" y="45"/>
                    </a:lnTo>
                    <a:lnTo>
                      <a:pt x="2" y="46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4" name="Freeform 808"/>
              <p:cNvSpPr>
                <a:spLocks noEditPoints="1"/>
              </p:cNvSpPr>
              <p:nvPr/>
            </p:nvSpPr>
            <p:spPr bwMode="auto">
              <a:xfrm>
                <a:off x="4647" y="2622"/>
                <a:ext cx="21" cy="49"/>
              </a:xfrm>
              <a:custGeom>
                <a:avLst/>
                <a:gdLst>
                  <a:gd name="T0" fmla="*/ 21 w 21"/>
                  <a:gd name="T1" fmla="*/ 2 h 49"/>
                  <a:gd name="T2" fmla="*/ 16 w 21"/>
                  <a:gd name="T3" fmla="*/ 0 h 49"/>
                  <a:gd name="T4" fmla="*/ 11 w 21"/>
                  <a:gd name="T5" fmla="*/ 0 h 49"/>
                  <a:gd name="T6" fmla="*/ 5 w 21"/>
                  <a:gd name="T7" fmla="*/ 0 h 49"/>
                  <a:gd name="T8" fmla="*/ 0 w 21"/>
                  <a:gd name="T9" fmla="*/ 2 h 49"/>
                  <a:gd name="T10" fmla="*/ 0 w 21"/>
                  <a:gd name="T11" fmla="*/ 4 h 49"/>
                  <a:gd name="T12" fmla="*/ 0 w 21"/>
                  <a:gd name="T13" fmla="*/ 6 h 49"/>
                  <a:gd name="T14" fmla="*/ 5 w 21"/>
                  <a:gd name="T15" fmla="*/ 4 h 49"/>
                  <a:gd name="T16" fmla="*/ 11 w 21"/>
                  <a:gd name="T17" fmla="*/ 4 h 49"/>
                  <a:gd name="T18" fmla="*/ 16 w 21"/>
                  <a:gd name="T19" fmla="*/ 4 h 49"/>
                  <a:gd name="T20" fmla="*/ 21 w 21"/>
                  <a:gd name="T21" fmla="*/ 6 h 49"/>
                  <a:gd name="T22" fmla="*/ 21 w 21"/>
                  <a:gd name="T23" fmla="*/ 4 h 49"/>
                  <a:gd name="T24" fmla="*/ 21 w 21"/>
                  <a:gd name="T25" fmla="*/ 2 h 49"/>
                  <a:gd name="T26" fmla="*/ 0 w 21"/>
                  <a:gd name="T27" fmla="*/ 45 h 49"/>
                  <a:gd name="T28" fmla="*/ 5 w 21"/>
                  <a:gd name="T29" fmla="*/ 47 h 49"/>
                  <a:gd name="T30" fmla="*/ 11 w 21"/>
                  <a:gd name="T31" fmla="*/ 49 h 49"/>
                  <a:gd name="T32" fmla="*/ 16 w 21"/>
                  <a:gd name="T33" fmla="*/ 47 h 49"/>
                  <a:gd name="T34" fmla="*/ 21 w 21"/>
                  <a:gd name="T35" fmla="*/ 45 h 49"/>
                  <a:gd name="T36" fmla="*/ 21 w 21"/>
                  <a:gd name="T37" fmla="*/ 44 h 49"/>
                  <a:gd name="T38" fmla="*/ 21 w 21"/>
                  <a:gd name="T39" fmla="*/ 42 h 49"/>
                  <a:gd name="T40" fmla="*/ 16 w 21"/>
                  <a:gd name="T41" fmla="*/ 44 h 49"/>
                  <a:gd name="T42" fmla="*/ 11 w 21"/>
                  <a:gd name="T43" fmla="*/ 45 h 49"/>
                  <a:gd name="T44" fmla="*/ 5 w 21"/>
                  <a:gd name="T45" fmla="*/ 44 h 49"/>
                  <a:gd name="T46" fmla="*/ 2 w 21"/>
                  <a:gd name="T47" fmla="*/ 42 h 49"/>
                  <a:gd name="T48" fmla="*/ 0 w 21"/>
                  <a:gd name="T49" fmla="*/ 44 h 49"/>
                  <a:gd name="T50" fmla="*/ 0 w 21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9"/>
                  <a:gd name="T80" fmla="*/ 21 w 21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9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1" y="49"/>
                    </a:lnTo>
                    <a:lnTo>
                      <a:pt x="16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1" y="45"/>
                    </a:lnTo>
                    <a:lnTo>
                      <a:pt x="5" y="44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5" name="Freeform 809"/>
              <p:cNvSpPr>
                <a:spLocks noEditPoints="1"/>
              </p:cNvSpPr>
              <p:nvPr/>
            </p:nvSpPr>
            <p:spPr bwMode="auto">
              <a:xfrm>
                <a:off x="4647" y="2624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5 w 21"/>
                  <a:gd name="T7" fmla="*/ 0 h 45"/>
                  <a:gd name="T8" fmla="*/ 0 w 21"/>
                  <a:gd name="T9" fmla="*/ 2 h 45"/>
                  <a:gd name="T10" fmla="*/ 0 w 21"/>
                  <a:gd name="T11" fmla="*/ 4 h 45"/>
                  <a:gd name="T12" fmla="*/ 2 w 21"/>
                  <a:gd name="T13" fmla="*/ 5 h 45"/>
                  <a:gd name="T14" fmla="*/ 5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21 w 21"/>
                  <a:gd name="T21" fmla="*/ 5 h 45"/>
                  <a:gd name="T22" fmla="*/ 21 w 21"/>
                  <a:gd name="T23" fmla="*/ 4 h 45"/>
                  <a:gd name="T24" fmla="*/ 21 w 21"/>
                  <a:gd name="T25" fmla="*/ 2 h 45"/>
                  <a:gd name="T26" fmla="*/ 0 w 21"/>
                  <a:gd name="T27" fmla="*/ 42 h 45"/>
                  <a:gd name="T28" fmla="*/ 5 w 21"/>
                  <a:gd name="T29" fmla="*/ 43 h 45"/>
                  <a:gd name="T30" fmla="*/ 11 w 21"/>
                  <a:gd name="T31" fmla="*/ 45 h 45"/>
                  <a:gd name="T32" fmla="*/ 16 w 21"/>
                  <a:gd name="T33" fmla="*/ 43 h 45"/>
                  <a:gd name="T34" fmla="*/ 21 w 21"/>
                  <a:gd name="T35" fmla="*/ 42 h 45"/>
                  <a:gd name="T36" fmla="*/ 21 w 21"/>
                  <a:gd name="T37" fmla="*/ 40 h 45"/>
                  <a:gd name="T38" fmla="*/ 19 w 21"/>
                  <a:gd name="T39" fmla="*/ 38 h 45"/>
                  <a:gd name="T40" fmla="*/ 16 w 21"/>
                  <a:gd name="T41" fmla="*/ 40 h 45"/>
                  <a:gd name="T42" fmla="*/ 11 w 21"/>
                  <a:gd name="T43" fmla="*/ 42 h 45"/>
                  <a:gd name="T44" fmla="*/ 5 w 21"/>
                  <a:gd name="T45" fmla="*/ 40 h 45"/>
                  <a:gd name="T46" fmla="*/ 2 w 21"/>
                  <a:gd name="T47" fmla="*/ 38 h 45"/>
                  <a:gd name="T48" fmla="*/ 2 w 21"/>
                  <a:gd name="T49" fmla="*/ 40 h 45"/>
                  <a:gd name="T50" fmla="*/ 0 w 21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2"/>
                    </a:moveTo>
                    <a:lnTo>
                      <a:pt x="5" y="43"/>
                    </a:lnTo>
                    <a:lnTo>
                      <a:pt x="11" y="45"/>
                    </a:lnTo>
                    <a:lnTo>
                      <a:pt x="16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19" y="38"/>
                    </a:lnTo>
                    <a:lnTo>
                      <a:pt x="16" y="40"/>
                    </a:lnTo>
                    <a:lnTo>
                      <a:pt x="11" y="42"/>
                    </a:lnTo>
                    <a:lnTo>
                      <a:pt x="5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6" name="Freeform 810"/>
              <p:cNvSpPr>
                <a:spLocks noEditPoints="1"/>
              </p:cNvSpPr>
              <p:nvPr/>
            </p:nvSpPr>
            <p:spPr bwMode="auto">
              <a:xfrm>
                <a:off x="4647" y="2626"/>
                <a:ext cx="21" cy="41"/>
              </a:xfrm>
              <a:custGeom>
                <a:avLst/>
                <a:gdLst>
                  <a:gd name="T0" fmla="*/ 21 w 21"/>
                  <a:gd name="T1" fmla="*/ 2 h 41"/>
                  <a:gd name="T2" fmla="*/ 16 w 21"/>
                  <a:gd name="T3" fmla="*/ 0 h 41"/>
                  <a:gd name="T4" fmla="*/ 11 w 21"/>
                  <a:gd name="T5" fmla="*/ 0 h 41"/>
                  <a:gd name="T6" fmla="*/ 5 w 21"/>
                  <a:gd name="T7" fmla="*/ 0 h 41"/>
                  <a:gd name="T8" fmla="*/ 0 w 21"/>
                  <a:gd name="T9" fmla="*/ 2 h 41"/>
                  <a:gd name="T10" fmla="*/ 2 w 21"/>
                  <a:gd name="T11" fmla="*/ 3 h 41"/>
                  <a:gd name="T12" fmla="*/ 2 w 21"/>
                  <a:gd name="T13" fmla="*/ 5 h 41"/>
                  <a:gd name="T14" fmla="*/ 5 w 21"/>
                  <a:gd name="T15" fmla="*/ 3 h 41"/>
                  <a:gd name="T16" fmla="*/ 11 w 21"/>
                  <a:gd name="T17" fmla="*/ 3 h 41"/>
                  <a:gd name="T18" fmla="*/ 16 w 21"/>
                  <a:gd name="T19" fmla="*/ 3 h 41"/>
                  <a:gd name="T20" fmla="*/ 19 w 21"/>
                  <a:gd name="T21" fmla="*/ 5 h 41"/>
                  <a:gd name="T22" fmla="*/ 21 w 21"/>
                  <a:gd name="T23" fmla="*/ 3 h 41"/>
                  <a:gd name="T24" fmla="*/ 21 w 21"/>
                  <a:gd name="T25" fmla="*/ 2 h 41"/>
                  <a:gd name="T26" fmla="*/ 2 w 21"/>
                  <a:gd name="T27" fmla="*/ 38 h 41"/>
                  <a:gd name="T28" fmla="*/ 5 w 21"/>
                  <a:gd name="T29" fmla="*/ 40 h 41"/>
                  <a:gd name="T30" fmla="*/ 11 w 21"/>
                  <a:gd name="T31" fmla="*/ 41 h 41"/>
                  <a:gd name="T32" fmla="*/ 16 w 21"/>
                  <a:gd name="T33" fmla="*/ 40 h 41"/>
                  <a:gd name="T34" fmla="*/ 21 w 21"/>
                  <a:gd name="T35" fmla="*/ 38 h 41"/>
                  <a:gd name="T36" fmla="*/ 19 w 21"/>
                  <a:gd name="T37" fmla="*/ 36 h 41"/>
                  <a:gd name="T38" fmla="*/ 19 w 21"/>
                  <a:gd name="T39" fmla="*/ 34 h 41"/>
                  <a:gd name="T40" fmla="*/ 16 w 21"/>
                  <a:gd name="T41" fmla="*/ 36 h 41"/>
                  <a:gd name="T42" fmla="*/ 11 w 21"/>
                  <a:gd name="T43" fmla="*/ 38 h 41"/>
                  <a:gd name="T44" fmla="*/ 5 w 21"/>
                  <a:gd name="T45" fmla="*/ 36 h 41"/>
                  <a:gd name="T46" fmla="*/ 2 w 21"/>
                  <a:gd name="T47" fmla="*/ 34 h 41"/>
                  <a:gd name="T48" fmla="*/ 2 w 21"/>
                  <a:gd name="T49" fmla="*/ 36 h 41"/>
                  <a:gd name="T50" fmla="*/ 2 w 21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1"/>
                  <a:gd name="T80" fmla="*/ 21 w 21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1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1" y="3"/>
                    </a:lnTo>
                    <a:lnTo>
                      <a:pt x="21" y="2"/>
                    </a:lnTo>
                    <a:close/>
                    <a:moveTo>
                      <a:pt x="2" y="38"/>
                    </a:moveTo>
                    <a:lnTo>
                      <a:pt x="5" y="40"/>
                    </a:lnTo>
                    <a:lnTo>
                      <a:pt x="11" y="41"/>
                    </a:lnTo>
                    <a:lnTo>
                      <a:pt x="16" y="40"/>
                    </a:lnTo>
                    <a:lnTo>
                      <a:pt x="21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6" y="36"/>
                    </a:lnTo>
                    <a:lnTo>
                      <a:pt x="11" y="38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7" name="Freeform 811"/>
              <p:cNvSpPr>
                <a:spLocks noEditPoints="1"/>
              </p:cNvSpPr>
              <p:nvPr/>
            </p:nvSpPr>
            <p:spPr bwMode="auto">
              <a:xfrm>
                <a:off x="4649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3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3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7 w 19"/>
                  <a:gd name="T21" fmla="*/ 5 h 38"/>
                  <a:gd name="T22" fmla="*/ 17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3 w 19"/>
                  <a:gd name="T29" fmla="*/ 36 h 38"/>
                  <a:gd name="T30" fmla="*/ 9 w 19"/>
                  <a:gd name="T31" fmla="*/ 38 h 38"/>
                  <a:gd name="T32" fmla="*/ 14 w 19"/>
                  <a:gd name="T33" fmla="*/ 36 h 38"/>
                  <a:gd name="T34" fmla="*/ 17 w 19"/>
                  <a:gd name="T35" fmla="*/ 34 h 38"/>
                  <a:gd name="T36" fmla="*/ 17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9 w 19"/>
                  <a:gd name="T43" fmla="*/ 34 h 38"/>
                  <a:gd name="T44" fmla="*/ 5 w 19"/>
                  <a:gd name="T45" fmla="*/ 32 h 38"/>
                  <a:gd name="T46" fmla="*/ 0 w 19"/>
                  <a:gd name="T47" fmla="*/ 31 h 38"/>
                  <a:gd name="T48" fmla="*/ 0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3" y="36"/>
                    </a:lnTo>
                    <a:lnTo>
                      <a:pt x="9" y="38"/>
                    </a:lnTo>
                    <a:lnTo>
                      <a:pt x="14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9" y="34"/>
                    </a:lnTo>
                    <a:lnTo>
                      <a:pt x="5" y="32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8" name="Freeform 812"/>
              <p:cNvSpPr>
                <a:spLocks noEditPoints="1"/>
              </p:cNvSpPr>
              <p:nvPr/>
            </p:nvSpPr>
            <p:spPr bwMode="auto">
              <a:xfrm>
                <a:off x="4649" y="2629"/>
                <a:ext cx="17" cy="35"/>
              </a:xfrm>
              <a:custGeom>
                <a:avLst/>
                <a:gdLst>
                  <a:gd name="T0" fmla="*/ 17 w 17"/>
                  <a:gd name="T1" fmla="*/ 2 h 35"/>
                  <a:gd name="T2" fmla="*/ 14 w 17"/>
                  <a:gd name="T3" fmla="*/ 0 h 35"/>
                  <a:gd name="T4" fmla="*/ 9 w 17"/>
                  <a:gd name="T5" fmla="*/ 0 h 35"/>
                  <a:gd name="T6" fmla="*/ 3 w 17"/>
                  <a:gd name="T7" fmla="*/ 0 h 35"/>
                  <a:gd name="T8" fmla="*/ 0 w 17"/>
                  <a:gd name="T9" fmla="*/ 2 h 35"/>
                  <a:gd name="T10" fmla="*/ 0 w 17"/>
                  <a:gd name="T11" fmla="*/ 4 h 35"/>
                  <a:gd name="T12" fmla="*/ 0 w 17"/>
                  <a:gd name="T13" fmla="*/ 5 h 35"/>
                  <a:gd name="T14" fmla="*/ 3 w 17"/>
                  <a:gd name="T15" fmla="*/ 4 h 35"/>
                  <a:gd name="T16" fmla="*/ 9 w 17"/>
                  <a:gd name="T17" fmla="*/ 4 h 35"/>
                  <a:gd name="T18" fmla="*/ 14 w 17"/>
                  <a:gd name="T19" fmla="*/ 4 h 35"/>
                  <a:gd name="T20" fmla="*/ 17 w 17"/>
                  <a:gd name="T21" fmla="*/ 5 h 35"/>
                  <a:gd name="T22" fmla="*/ 17 w 17"/>
                  <a:gd name="T23" fmla="*/ 4 h 35"/>
                  <a:gd name="T24" fmla="*/ 17 w 17"/>
                  <a:gd name="T25" fmla="*/ 2 h 35"/>
                  <a:gd name="T26" fmla="*/ 0 w 17"/>
                  <a:gd name="T27" fmla="*/ 31 h 35"/>
                  <a:gd name="T28" fmla="*/ 3 w 17"/>
                  <a:gd name="T29" fmla="*/ 33 h 35"/>
                  <a:gd name="T30" fmla="*/ 9 w 17"/>
                  <a:gd name="T31" fmla="*/ 35 h 35"/>
                  <a:gd name="T32" fmla="*/ 14 w 17"/>
                  <a:gd name="T33" fmla="*/ 33 h 35"/>
                  <a:gd name="T34" fmla="*/ 17 w 17"/>
                  <a:gd name="T35" fmla="*/ 31 h 35"/>
                  <a:gd name="T36" fmla="*/ 17 w 17"/>
                  <a:gd name="T37" fmla="*/ 30 h 35"/>
                  <a:gd name="T38" fmla="*/ 17 w 17"/>
                  <a:gd name="T39" fmla="*/ 28 h 35"/>
                  <a:gd name="T40" fmla="*/ 14 w 17"/>
                  <a:gd name="T41" fmla="*/ 30 h 35"/>
                  <a:gd name="T42" fmla="*/ 9 w 17"/>
                  <a:gd name="T43" fmla="*/ 31 h 35"/>
                  <a:gd name="T44" fmla="*/ 5 w 17"/>
                  <a:gd name="T45" fmla="*/ 30 h 35"/>
                  <a:gd name="T46" fmla="*/ 0 w 17"/>
                  <a:gd name="T47" fmla="*/ 28 h 35"/>
                  <a:gd name="T48" fmla="*/ 0 w 17"/>
                  <a:gd name="T49" fmla="*/ 30 h 35"/>
                  <a:gd name="T50" fmla="*/ 0 w 17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5"/>
                  <a:gd name="T80" fmla="*/ 17 w 17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1"/>
                    </a:moveTo>
                    <a:lnTo>
                      <a:pt x="3" y="33"/>
                    </a:lnTo>
                    <a:lnTo>
                      <a:pt x="9" y="35"/>
                    </a:lnTo>
                    <a:lnTo>
                      <a:pt x="14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9" y="31"/>
                    </a:lnTo>
                    <a:lnTo>
                      <a:pt x="5" y="30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7" name="Group 813"/>
            <p:cNvGrpSpPr>
              <a:grpSpLocks/>
            </p:cNvGrpSpPr>
            <p:nvPr/>
          </p:nvGrpSpPr>
          <p:grpSpPr bwMode="auto">
            <a:xfrm>
              <a:off x="4087" y="2600"/>
              <a:ext cx="1434" cy="652"/>
              <a:chOff x="4283" y="2600"/>
              <a:chExt cx="1434" cy="652"/>
            </a:xfrm>
          </p:grpSpPr>
          <p:sp>
            <p:nvSpPr>
              <p:cNvPr id="40109" name="Freeform 814"/>
              <p:cNvSpPr>
                <a:spLocks noEditPoints="1"/>
              </p:cNvSpPr>
              <p:nvPr/>
            </p:nvSpPr>
            <p:spPr bwMode="auto">
              <a:xfrm>
                <a:off x="4649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3 w 17"/>
                  <a:gd name="T7" fmla="*/ 0 h 31"/>
                  <a:gd name="T8" fmla="*/ 0 w 17"/>
                  <a:gd name="T9" fmla="*/ 2 h 31"/>
                  <a:gd name="T10" fmla="*/ 0 w 17"/>
                  <a:gd name="T11" fmla="*/ 3 h 31"/>
                  <a:gd name="T12" fmla="*/ 0 w 17"/>
                  <a:gd name="T13" fmla="*/ 5 h 31"/>
                  <a:gd name="T14" fmla="*/ 5 w 17"/>
                  <a:gd name="T15" fmla="*/ 3 h 31"/>
                  <a:gd name="T16" fmla="*/ 9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5 w 17"/>
                  <a:gd name="T29" fmla="*/ 29 h 31"/>
                  <a:gd name="T30" fmla="*/ 9 w 17"/>
                  <a:gd name="T31" fmla="*/ 31 h 31"/>
                  <a:gd name="T32" fmla="*/ 14 w 17"/>
                  <a:gd name="T33" fmla="*/ 29 h 31"/>
                  <a:gd name="T34" fmla="*/ 17 w 17"/>
                  <a:gd name="T35" fmla="*/ 28 h 31"/>
                  <a:gd name="T36" fmla="*/ 17 w 17"/>
                  <a:gd name="T37" fmla="*/ 26 h 31"/>
                  <a:gd name="T38" fmla="*/ 17 w 17"/>
                  <a:gd name="T39" fmla="*/ 24 h 31"/>
                  <a:gd name="T40" fmla="*/ 12 w 17"/>
                  <a:gd name="T41" fmla="*/ 26 h 31"/>
                  <a:gd name="T42" fmla="*/ 9 w 17"/>
                  <a:gd name="T43" fmla="*/ 28 h 31"/>
                  <a:gd name="T44" fmla="*/ 5 w 17"/>
                  <a:gd name="T45" fmla="*/ 26 h 31"/>
                  <a:gd name="T46" fmla="*/ 2 w 17"/>
                  <a:gd name="T47" fmla="*/ 24 h 31"/>
                  <a:gd name="T48" fmla="*/ 0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5" y="29"/>
                    </a:lnTo>
                    <a:lnTo>
                      <a:pt x="9" y="31"/>
                    </a:lnTo>
                    <a:lnTo>
                      <a:pt x="14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7" y="24"/>
                    </a:lnTo>
                    <a:lnTo>
                      <a:pt x="12" y="26"/>
                    </a:lnTo>
                    <a:lnTo>
                      <a:pt x="9" y="28"/>
                    </a:lnTo>
                    <a:lnTo>
                      <a:pt x="5" y="26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0" name="Freeform 815"/>
              <p:cNvSpPr>
                <a:spLocks noEditPoints="1"/>
              </p:cNvSpPr>
              <p:nvPr/>
            </p:nvSpPr>
            <p:spPr bwMode="auto">
              <a:xfrm>
                <a:off x="4649" y="2633"/>
                <a:ext cx="17" cy="27"/>
              </a:xfrm>
              <a:custGeom>
                <a:avLst/>
                <a:gdLst>
                  <a:gd name="T0" fmla="*/ 17 w 17"/>
                  <a:gd name="T1" fmla="*/ 1 h 27"/>
                  <a:gd name="T2" fmla="*/ 14 w 17"/>
                  <a:gd name="T3" fmla="*/ 0 h 27"/>
                  <a:gd name="T4" fmla="*/ 9 w 17"/>
                  <a:gd name="T5" fmla="*/ 0 h 27"/>
                  <a:gd name="T6" fmla="*/ 3 w 17"/>
                  <a:gd name="T7" fmla="*/ 0 h 27"/>
                  <a:gd name="T8" fmla="*/ 0 w 17"/>
                  <a:gd name="T9" fmla="*/ 1 h 27"/>
                  <a:gd name="T10" fmla="*/ 0 w 17"/>
                  <a:gd name="T11" fmla="*/ 3 h 27"/>
                  <a:gd name="T12" fmla="*/ 2 w 17"/>
                  <a:gd name="T13" fmla="*/ 7 h 27"/>
                  <a:gd name="T14" fmla="*/ 5 w 17"/>
                  <a:gd name="T15" fmla="*/ 3 h 27"/>
                  <a:gd name="T16" fmla="*/ 9 w 17"/>
                  <a:gd name="T17" fmla="*/ 3 h 27"/>
                  <a:gd name="T18" fmla="*/ 14 w 17"/>
                  <a:gd name="T19" fmla="*/ 3 h 27"/>
                  <a:gd name="T20" fmla="*/ 17 w 17"/>
                  <a:gd name="T21" fmla="*/ 7 h 27"/>
                  <a:gd name="T22" fmla="*/ 17 w 17"/>
                  <a:gd name="T23" fmla="*/ 3 h 27"/>
                  <a:gd name="T24" fmla="*/ 17 w 17"/>
                  <a:gd name="T25" fmla="*/ 1 h 27"/>
                  <a:gd name="T26" fmla="*/ 0 w 17"/>
                  <a:gd name="T27" fmla="*/ 24 h 27"/>
                  <a:gd name="T28" fmla="*/ 5 w 17"/>
                  <a:gd name="T29" fmla="*/ 26 h 27"/>
                  <a:gd name="T30" fmla="*/ 9 w 17"/>
                  <a:gd name="T31" fmla="*/ 27 h 27"/>
                  <a:gd name="T32" fmla="*/ 14 w 17"/>
                  <a:gd name="T33" fmla="*/ 26 h 27"/>
                  <a:gd name="T34" fmla="*/ 17 w 17"/>
                  <a:gd name="T35" fmla="*/ 24 h 27"/>
                  <a:gd name="T36" fmla="*/ 17 w 17"/>
                  <a:gd name="T37" fmla="*/ 22 h 27"/>
                  <a:gd name="T38" fmla="*/ 15 w 17"/>
                  <a:gd name="T39" fmla="*/ 20 h 27"/>
                  <a:gd name="T40" fmla="*/ 12 w 17"/>
                  <a:gd name="T41" fmla="*/ 22 h 27"/>
                  <a:gd name="T42" fmla="*/ 9 w 17"/>
                  <a:gd name="T43" fmla="*/ 24 h 27"/>
                  <a:gd name="T44" fmla="*/ 5 w 17"/>
                  <a:gd name="T45" fmla="*/ 22 h 27"/>
                  <a:gd name="T46" fmla="*/ 2 w 17"/>
                  <a:gd name="T47" fmla="*/ 20 h 27"/>
                  <a:gd name="T48" fmla="*/ 2 w 17"/>
                  <a:gd name="T49" fmla="*/ 22 h 27"/>
                  <a:gd name="T50" fmla="*/ 0 w 17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7"/>
                  <a:gd name="T80" fmla="*/ 17 w 17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7">
                    <a:moveTo>
                      <a:pt x="17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7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24"/>
                    </a:moveTo>
                    <a:lnTo>
                      <a:pt x="5" y="26"/>
                    </a:lnTo>
                    <a:lnTo>
                      <a:pt x="9" y="27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1" name="Freeform 816"/>
              <p:cNvSpPr>
                <a:spLocks noEditPoints="1"/>
              </p:cNvSpPr>
              <p:nvPr/>
            </p:nvSpPr>
            <p:spPr bwMode="auto">
              <a:xfrm>
                <a:off x="4649" y="2634"/>
                <a:ext cx="17" cy="25"/>
              </a:xfrm>
              <a:custGeom>
                <a:avLst/>
                <a:gdLst>
                  <a:gd name="T0" fmla="*/ 17 w 17"/>
                  <a:gd name="T1" fmla="*/ 2 h 25"/>
                  <a:gd name="T2" fmla="*/ 14 w 17"/>
                  <a:gd name="T3" fmla="*/ 0 h 25"/>
                  <a:gd name="T4" fmla="*/ 9 w 17"/>
                  <a:gd name="T5" fmla="*/ 0 h 25"/>
                  <a:gd name="T6" fmla="*/ 5 w 17"/>
                  <a:gd name="T7" fmla="*/ 0 h 25"/>
                  <a:gd name="T8" fmla="*/ 0 w 17"/>
                  <a:gd name="T9" fmla="*/ 2 h 25"/>
                  <a:gd name="T10" fmla="*/ 2 w 17"/>
                  <a:gd name="T11" fmla="*/ 6 h 25"/>
                  <a:gd name="T12" fmla="*/ 2 w 17"/>
                  <a:gd name="T13" fmla="*/ 7 h 25"/>
                  <a:gd name="T14" fmla="*/ 5 w 17"/>
                  <a:gd name="T15" fmla="*/ 4 h 25"/>
                  <a:gd name="T16" fmla="*/ 9 w 17"/>
                  <a:gd name="T17" fmla="*/ 4 h 25"/>
                  <a:gd name="T18" fmla="*/ 14 w 17"/>
                  <a:gd name="T19" fmla="*/ 4 h 25"/>
                  <a:gd name="T20" fmla="*/ 15 w 17"/>
                  <a:gd name="T21" fmla="*/ 7 h 25"/>
                  <a:gd name="T22" fmla="*/ 15 w 17"/>
                  <a:gd name="T23" fmla="*/ 6 h 25"/>
                  <a:gd name="T24" fmla="*/ 17 w 17"/>
                  <a:gd name="T25" fmla="*/ 2 h 25"/>
                  <a:gd name="T26" fmla="*/ 2 w 17"/>
                  <a:gd name="T27" fmla="*/ 21 h 25"/>
                  <a:gd name="T28" fmla="*/ 5 w 17"/>
                  <a:gd name="T29" fmla="*/ 23 h 25"/>
                  <a:gd name="T30" fmla="*/ 9 w 17"/>
                  <a:gd name="T31" fmla="*/ 25 h 25"/>
                  <a:gd name="T32" fmla="*/ 12 w 17"/>
                  <a:gd name="T33" fmla="*/ 23 h 25"/>
                  <a:gd name="T34" fmla="*/ 17 w 17"/>
                  <a:gd name="T35" fmla="*/ 21 h 25"/>
                  <a:gd name="T36" fmla="*/ 15 w 17"/>
                  <a:gd name="T37" fmla="*/ 19 h 25"/>
                  <a:gd name="T38" fmla="*/ 15 w 17"/>
                  <a:gd name="T39" fmla="*/ 16 h 25"/>
                  <a:gd name="T40" fmla="*/ 12 w 17"/>
                  <a:gd name="T41" fmla="*/ 19 h 25"/>
                  <a:gd name="T42" fmla="*/ 9 w 17"/>
                  <a:gd name="T43" fmla="*/ 21 h 25"/>
                  <a:gd name="T44" fmla="*/ 5 w 17"/>
                  <a:gd name="T45" fmla="*/ 19 h 25"/>
                  <a:gd name="T46" fmla="*/ 2 w 17"/>
                  <a:gd name="T47" fmla="*/ 16 h 25"/>
                  <a:gd name="T48" fmla="*/ 2 w 17"/>
                  <a:gd name="T49" fmla="*/ 19 h 25"/>
                  <a:gd name="T50" fmla="*/ 2 w 17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5"/>
                  <a:gd name="T80" fmla="*/ 17 w 17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7" y="2"/>
                    </a:lnTo>
                    <a:close/>
                    <a:moveTo>
                      <a:pt x="2" y="21"/>
                    </a:moveTo>
                    <a:lnTo>
                      <a:pt x="5" y="23"/>
                    </a:lnTo>
                    <a:lnTo>
                      <a:pt x="9" y="25"/>
                    </a:lnTo>
                    <a:lnTo>
                      <a:pt x="12" y="23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2" name="Freeform 817"/>
              <p:cNvSpPr>
                <a:spLocks noEditPoints="1"/>
              </p:cNvSpPr>
              <p:nvPr/>
            </p:nvSpPr>
            <p:spPr bwMode="auto">
              <a:xfrm>
                <a:off x="4651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7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7 w 15"/>
                  <a:gd name="T17" fmla="*/ 21 h 21"/>
                  <a:gd name="T18" fmla="*/ 10 w 15"/>
                  <a:gd name="T19" fmla="*/ 19 h 21"/>
                  <a:gd name="T20" fmla="*/ 13 w 15"/>
                  <a:gd name="T21" fmla="*/ 17 h 21"/>
                  <a:gd name="T22" fmla="*/ 13 w 15"/>
                  <a:gd name="T23" fmla="*/ 11 h 21"/>
                  <a:gd name="T24" fmla="*/ 15 w 15"/>
                  <a:gd name="T25" fmla="*/ 4 h 21"/>
                  <a:gd name="T26" fmla="*/ 13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7 w 15"/>
                  <a:gd name="T35" fmla="*/ 17 h 21"/>
                  <a:gd name="T36" fmla="*/ 3 w 15"/>
                  <a:gd name="T37" fmla="*/ 16 h 21"/>
                  <a:gd name="T38" fmla="*/ 1 w 15"/>
                  <a:gd name="T39" fmla="*/ 14 h 21"/>
                  <a:gd name="T40" fmla="*/ 0 w 15"/>
                  <a:gd name="T41" fmla="*/ 12 h 21"/>
                  <a:gd name="T42" fmla="*/ 0 w 15"/>
                  <a:gd name="T43" fmla="*/ 11 h 21"/>
                  <a:gd name="T44" fmla="*/ 0 w 15"/>
                  <a:gd name="T45" fmla="*/ 7 h 21"/>
                  <a:gd name="T46" fmla="*/ 1 w 15"/>
                  <a:gd name="T47" fmla="*/ 5 h 21"/>
                  <a:gd name="T48" fmla="*/ 3 w 15"/>
                  <a:gd name="T49" fmla="*/ 4 h 21"/>
                  <a:gd name="T50" fmla="*/ 7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3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19"/>
                    </a:lnTo>
                    <a:lnTo>
                      <a:pt x="13" y="17"/>
                    </a:lnTo>
                    <a:lnTo>
                      <a:pt x="13" y="11"/>
                    </a:lnTo>
                    <a:lnTo>
                      <a:pt x="15" y="4"/>
                    </a:lnTo>
                    <a:close/>
                    <a:moveTo>
                      <a:pt x="13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7" y="17"/>
                    </a:lnTo>
                    <a:lnTo>
                      <a:pt x="3" y="16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3" name="Freeform 818"/>
              <p:cNvSpPr>
                <a:spLocks noEditPoints="1"/>
              </p:cNvSpPr>
              <p:nvPr/>
            </p:nvSpPr>
            <p:spPr bwMode="auto">
              <a:xfrm>
                <a:off x="4651" y="2638"/>
                <a:ext cx="13" cy="17"/>
              </a:xfrm>
              <a:custGeom>
                <a:avLst/>
                <a:gdLst>
                  <a:gd name="T0" fmla="*/ 13 w 13"/>
                  <a:gd name="T1" fmla="*/ 3 h 17"/>
                  <a:gd name="T2" fmla="*/ 12 w 13"/>
                  <a:gd name="T3" fmla="*/ 0 h 17"/>
                  <a:gd name="T4" fmla="*/ 7 w 13"/>
                  <a:gd name="T5" fmla="*/ 0 h 17"/>
                  <a:gd name="T6" fmla="*/ 3 w 13"/>
                  <a:gd name="T7" fmla="*/ 0 h 17"/>
                  <a:gd name="T8" fmla="*/ 0 w 13"/>
                  <a:gd name="T9" fmla="*/ 3 h 17"/>
                  <a:gd name="T10" fmla="*/ 0 w 13"/>
                  <a:gd name="T11" fmla="*/ 9 h 17"/>
                  <a:gd name="T12" fmla="*/ 0 w 13"/>
                  <a:gd name="T13" fmla="*/ 12 h 17"/>
                  <a:gd name="T14" fmla="*/ 3 w 13"/>
                  <a:gd name="T15" fmla="*/ 15 h 17"/>
                  <a:gd name="T16" fmla="*/ 7 w 13"/>
                  <a:gd name="T17" fmla="*/ 17 h 17"/>
                  <a:gd name="T18" fmla="*/ 10 w 13"/>
                  <a:gd name="T19" fmla="*/ 15 h 17"/>
                  <a:gd name="T20" fmla="*/ 13 w 13"/>
                  <a:gd name="T21" fmla="*/ 12 h 17"/>
                  <a:gd name="T22" fmla="*/ 13 w 13"/>
                  <a:gd name="T23" fmla="*/ 9 h 17"/>
                  <a:gd name="T24" fmla="*/ 13 w 13"/>
                  <a:gd name="T25" fmla="*/ 3 h 17"/>
                  <a:gd name="T26" fmla="*/ 12 w 13"/>
                  <a:gd name="T27" fmla="*/ 9 h 17"/>
                  <a:gd name="T28" fmla="*/ 10 w 13"/>
                  <a:gd name="T29" fmla="*/ 12 h 17"/>
                  <a:gd name="T30" fmla="*/ 7 w 13"/>
                  <a:gd name="T31" fmla="*/ 14 h 17"/>
                  <a:gd name="T32" fmla="*/ 3 w 13"/>
                  <a:gd name="T33" fmla="*/ 12 h 17"/>
                  <a:gd name="T34" fmla="*/ 1 w 13"/>
                  <a:gd name="T35" fmla="*/ 9 h 17"/>
                  <a:gd name="T36" fmla="*/ 3 w 13"/>
                  <a:gd name="T37" fmla="*/ 3 h 17"/>
                  <a:gd name="T38" fmla="*/ 7 w 13"/>
                  <a:gd name="T39" fmla="*/ 3 h 17"/>
                  <a:gd name="T40" fmla="*/ 10 w 13"/>
                  <a:gd name="T41" fmla="*/ 3 h 17"/>
                  <a:gd name="T42" fmla="*/ 12 w 13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"/>
                  <a:gd name="T67" fmla="*/ 0 h 17"/>
                  <a:gd name="T68" fmla="*/ 13 w 13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" h="17">
                    <a:moveTo>
                      <a:pt x="13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7" y="17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3" y="9"/>
                    </a:lnTo>
                    <a:lnTo>
                      <a:pt x="13" y="3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4" name="Freeform 819"/>
              <p:cNvSpPr>
                <a:spLocks noEditPoints="1"/>
              </p:cNvSpPr>
              <p:nvPr/>
            </p:nvSpPr>
            <p:spPr bwMode="auto">
              <a:xfrm>
                <a:off x="4651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7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7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7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7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5" name="Freeform 820"/>
              <p:cNvSpPr>
                <a:spLocks/>
              </p:cNvSpPr>
              <p:nvPr/>
            </p:nvSpPr>
            <p:spPr bwMode="auto">
              <a:xfrm>
                <a:off x="4652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0 h 11"/>
                  <a:gd name="T4" fmla="*/ 6 w 11"/>
                  <a:gd name="T5" fmla="*/ 0 h 11"/>
                  <a:gd name="T6" fmla="*/ 2 w 11"/>
                  <a:gd name="T7" fmla="*/ 0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6" name="Freeform 821"/>
              <p:cNvSpPr>
                <a:spLocks/>
              </p:cNvSpPr>
              <p:nvPr/>
            </p:nvSpPr>
            <p:spPr bwMode="auto">
              <a:xfrm>
                <a:off x="4654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7" name="Freeform 822"/>
              <p:cNvSpPr>
                <a:spLocks/>
              </p:cNvSpPr>
              <p:nvPr/>
            </p:nvSpPr>
            <p:spPr bwMode="auto">
              <a:xfrm>
                <a:off x="4656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8" name="Freeform 823"/>
              <p:cNvSpPr>
                <a:spLocks/>
              </p:cNvSpPr>
              <p:nvPr/>
            </p:nvSpPr>
            <p:spPr bwMode="auto">
              <a:xfrm>
                <a:off x="4635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4 w 47"/>
                  <a:gd name="T9" fmla="*/ 59 h 93"/>
                  <a:gd name="T10" fmla="*/ 16 w 47"/>
                  <a:gd name="T11" fmla="*/ 47 h 93"/>
                  <a:gd name="T12" fmla="*/ 14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38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29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38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4" y="59"/>
                    </a:lnTo>
                    <a:lnTo>
                      <a:pt x="16" y="47"/>
                    </a:lnTo>
                    <a:lnTo>
                      <a:pt x="14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38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29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38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9" name="Freeform 824"/>
              <p:cNvSpPr>
                <a:spLocks noEditPoints="1"/>
              </p:cNvSpPr>
              <p:nvPr/>
            </p:nvSpPr>
            <p:spPr bwMode="auto">
              <a:xfrm>
                <a:off x="4297" y="3159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2 h 93"/>
                  <a:gd name="T8" fmla="*/ 8 w 12"/>
                  <a:gd name="T9" fmla="*/ 92 h 93"/>
                  <a:gd name="T10" fmla="*/ 7 w 12"/>
                  <a:gd name="T11" fmla="*/ 93 h 93"/>
                  <a:gd name="T12" fmla="*/ 3 w 12"/>
                  <a:gd name="T13" fmla="*/ 92 h 93"/>
                  <a:gd name="T14" fmla="*/ 0 w 12"/>
                  <a:gd name="T15" fmla="*/ 92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0 h 93"/>
                  <a:gd name="T22" fmla="*/ 12 w 12"/>
                  <a:gd name="T23" fmla="*/ 0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0 h 93"/>
                  <a:gd name="T30" fmla="*/ 0 w 12"/>
                  <a:gd name="T31" fmla="*/ 0 h 93"/>
                  <a:gd name="T32" fmla="*/ 3 w 12"/>
                  <a:gd name="T33" fmla="*/ 0 h 93"/>
                  <a:gd name="T34" fmla="*/ 7 w 12"/>
                  <a:gd name="T35" fmla="*/ 0 h 93"/>
                  <a:gd name="T36" fmla="*/ 8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2" y="92"/>
                    </a:lnTo>
                    <a:lnTo>
                      <a:pt x="8" y="92"/>
                    </a:lnTo>
                    <a:lnTo>
                      <a:pt x="7" y="93"/>
                    </a:lnTo>
                    <a:lnTo>
                      <a:pt x="3" y="92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0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0" name="Freeform 825"/>
              <p:cNvSpPr>
                <a:spLocks noEditPoints="1"/>
              </p:cNvSpPr>
              <p:nvPr/>
            </p:nvSpPr>
            <p:spPr bwMode="auto">
              <a:xfrm>
                <a:off x="4297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0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0 w 14"/>
                  <a:gd name="T17" fmla="*/ 92 h 93"/>
                  <a:gd name="T18" fmla="*/ 2 w 14"/>
                  <a:gd name="T19" fmla="*/ 93 h 93"/>
                  <a:gd name="T20" fmla="*/ 12 w 14"/>
                  <a:gd name="T21" fmla="*/ 2 h 93"/>
                  <a:gd name="T22" fmla="*/ 12 w 14"/>
                  <a:gd name="T23" fmla="*/ 2 h 93"/>
                  <a:gd name="T24" fmla="*/ 10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2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1" name="Freeform 826"/>
              <p:cNvSpPr>
                <a:spLocks noEditPoints="1"/>
              </p:cNvSpPr>
              <p:nvPr/>
            </p:nvSpPr>
            <p:spPr bwMode="auto">
              <a:xfrm>
                <a:off x="4295" y="3159"/>
                <a:ext cx="16" cy="93"/>
              </a:xfrm>
              <a:custGeom>
                <a:avLst/>
                <a:gdLst>
                  <a:gd name="T0" fmla="*/ 14 w 16"/>
                  <a:gd name="T1" fmla="*/ 0 h 93"/>
                  <a:gd name="T2" fmla="*/ 10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0 h 93"/>
                  <a:gd name="T10" fmla="*/ 2 w 16"/>
                  <a:gd name="T11" fmla="*/ 4 h 93"/>
                  <a:gd name="T12" fmla="*/ 0 w 16"/>
                  <a:gd name="T13" fmla="*/ 5 h 93"/>
                  <a:gd name="T14" fmla="*/ 4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0 h 93"/>
                  <a:gd name="T26" fmla="*/ 2 w 16"/>
                  <a:gd name="T27" fmla="*/ 92 h 93"/>
                  <a:gd name="T28" fmla="*/ 5 w 16"/>
                  <a:gd name="T29" fmla="*/ 92 h 93"/>
                  <a:gd name="T30" fmla="*/ 9 w 16"/>
                  <a:gd name="T31" fmla="*/ 93 h 93"/>
                  <a:gd name="T32" fmla="*/ 10 w 16"/>
                  <a:gd name="T33" fmla="*/ 92 h 93"/>
                  <a:gd name="T34" fmla="*/ 14 w 16"/>
                  <a:gd name="T35" fmla="*/ 92 h 93"/>
                  <a:gd name="T36" fmla="*/ 16 w 16"/>
                  <a:gd name="T37" fmla="*/ 90 h 93"/>
                  <a:gd name="T38" fmla="*/ 16 w 16"/>
                  <a:gd name="T39" fmla="*/ 88 h 93"/>
                  <a:gd name="T40" fmla="*/ 12 w 16"/>
                  <a:gd name="T41" fmla="*/ 88 h 93"/>
                  <a:gd name="T42" fmla="*/ 9 w 16"/>
                  <a:gd name="T43" fmla="*/ 90 h 93"/>
                  <a:gd name="T44" fmla="*/ 4 w 16"/>
                  <a:gd name="T45" fmla="*/ 88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0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  <a:moveTo>
                      <a:pt x="2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2" name="Freeform 827"/>
              <p:cNvSpPr>
                <a:spLocks noEditPoints="1"/>
              </p:cNvSpPr>
              <p:nvPr/>
            </p:nvSpPr>
            <p:spPr bwMode="auto">
              <a:xfrm>
                <a:off x="4293" y="3161"/>
                <a:ext cx="19" cy="90"/>
              </a:xfrm>
              <a:custGeom>
                <a:avLst/>
                <a:gdLst>
                  <a:gd name="T0" fmla="*/ 16 w 19"/>
                  <a:gd name="T1" fmla="*/ 0 h 90"/>
                  <a:gd name="T2" fmla="*/ 14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0 h 90"/>
                  <a:gd name="T10" fmla="*/ 2 w 19"/>
                  <a:gd name="T11" fmla="*/ 3 h 90"/>
                  <a:gd name="T12" fmla="*/ 0 w 19"/>
                  <a:gd name="T13" fmla="*/ 5 h 90"/>
                  <a:gd name="T14" fmla="*/ 6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6 w 19"/>
                  <a:gd name="T25" fmla="*/ 0 h 90"/>
                  <a:gd name="T26" fmla="*/ 4 w 19"/>
                  <a:gd name="T27" fmla="*/ 88 h 90"/>
                  <a:gd name="T28" fmla="*/ 7 w 19"/>
                  <a:gd name="T29" fmla="*/ 88 h 90"/>
                  <a:gd name="T30" fmla="*/ 11 w 19"/>
                  <a:gd name="T31" fmla="*/ 90 h 90"/>
                  <a:gd name="T32" fmla="*/ 14 w 19"/>
                  <a:gd name="T33" fmla="*/ 88 h 90"/>
                  <a:gd name="T34" fmla="*/ 18 w 19"/>
                  <a:gd name="T35" fmla="*/ 88 h 90"/>
                  <a:gd name="T36" fmla="*/ 18 w 19"/>
                  <a:gd name="T37" fmla="*/ 86 h 90"/>
                  <a:gd name="T38" fmla="*/ 19 w 19"/>
                  <a:gd name="T39" fmla="*/ 84 h 90"/>
                  <a:gd name="T40" fmla="*/ 14 w 19"/>
                  <a:gd name="T41" fmla="*/ 84 h 90"/>
                  <a:gd name="T42" fmla="*/ 11 w 19"/>
                  <a:gd name="T43" fmla="*/ 86 h 90"/>
                  <a:gd name="T44" fmla="*/ 6 w 19"/>
                  <a:gd name="T45" fmla="*/ 84 h 90"/>
                  <a:gd name="T46" fmla="*/ 0 w 19"/>
                  <a:gd name="T47" fmla="*/ 84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0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6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1" y="90"/>
                    </a:lnTo>
                    <a:lnTo>
                      <a:pt x="14" y="88"/>
                    </a:lnTo>
                    <a:lnTo>
                      <a:pt x="18" y="88"/>
                    </a:lnTo>
                    <a:lnTo>
                      <a:pt x="18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11" y="86"/>
                    </a:lnTo>
                    <a:lnTo>
                      <a:pt x="6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3" name="Freeform 828"/>
              <p:cNvSpPr>
                <a:spLocks noEditPoints="1"/>
              </p:cNvSpPr>
              <p:nvPr/>
            </p:nvSpPr>
            <p:spPr bwMode="auto">
              <a:xfrm>
                <a:off x="4293" y="3163"/>
                <a:ext cx="21" cy="86"/>
              </a:xfrm>
              <a:custGeom>
                <a:avLst/>
                <a:gdLst>
                  <a:gd name="T0" fmla="*/ 18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6 w 21"/>
                  <a:gd name="T7" fmla="*/ 0 h 86"/>
                  <a:gd name="T8" fmla="*/ 2 w 21"/>
                  <a:gd name="T9" fmla="*/ 1 h 86"/>
                  <a:gd name="T10" fmla="*/ 0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19 w 21"/>
                  <a:gd name="T21" fmla="*/ 5 h 86"/>
                  <a:gd name="T22" fmla="*/ 19 w 21"/>
                  <a:gd name="T23" fmla="*/ 3 h 86"/>
                  <a:gd name="T24" fmla="*/ 18 w 21"/>
                  <a:gd name="T25" fmla="*/ 1 h 86"/>
                  <a:gd name="T26" fmla="*/ 2 w 21"/>
                  <a:gd name="T27" fmla="*/ 84 h 86"/>
                  <a:gd name="T28" fmla="*/ 6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8 w 21"/>
                  <a:gd name="T35" fmla="*/ 84 h 86"/>
                  <a:gd name="T36" fmla="*/ 19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0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8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8" y="1"/>
                    </a:lnTo>
                    <a:close/>
                    <a:moveTo>
                      <a:pt x="2" y="84"/>
                    </a:moveTo>
                    <a:lnTo>
                      <a:pt x="6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19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4" name="Freeform 829"/>
              <p:cNvSpPr>
                <a:spLocks noEditPoints="1"/>
              </p:cNvSpPr>
              <p:nvPr/>
            </p:nvSpPr>
            <p:spPr bwMode="auto">
              <a:xfrm>
                <a:off x="4292" y="3164"/>
                <a:ext cx="22" cy="83"/>
              </a:xfrm>
              <a:custGeom>
                <a:avLst/>
                <a:gdLst>
                  <a:gd name="T0" fmla="*/ 20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7 w 22"/>
                  <a:gd name="T7" fmla="*/ 0 h 83"/>
                  <a:gd name="T8" fmla="*/ 1 w 22"/>
                  <a:gd name="T9" fmla="*/ 2 h 83"/>
                  <a:gd name="T10" fmla="*/ 1 w 22"/>
                  <a:gd name="T11" fmla="*/ 4 h 83"/>
                  <a:gd name="T12" fmla="*/ 0 w 22"/>
                  <a:gd name="T13" fmla="*/ 5 h 83"/>
                  <a:gd name="T14" fmla="*/ 5 w 22"/>
                  <a:gd name="T15" fmla="*/ 4 h 83"/>
                  <a:gd name="T16" fmla="*/ 12 w 22"/>
                  <a:gd name="T17" fmla="*/ 4 h 83"/>
                  <a:gd name="T18" fmla="*/ 17 w 22"/>
                  <a:gd name="T19" fmla="*/ 4 h 83"/>
                  <a:gd name="T20" fmla="*/ 22 w 22"/>
                  <a:gd name="T21" fmla="*/ 5 h 83"/>
                  <a:gd name="T22" fmla="*/ 20 w 22"/>
                  <a:gd name="T23" fmla="*/ 4 h 83"/>
                  <a:gd name="T24" fmla="*/ 20 w 22"/>
                  <a:gd name="T25" fmla="*/ 2 h 83"/>
                  <a:gd name="T26" fmla="*/ 1 w 22"/>
                  <a:gd name="T27" fmla="*/ 81 h 83"/>
                  <a:gd name="T28" fmla="*/ 7 w 22"/>
                  <a:gd name="T29" fmla="*/ 81 h 83"/>
                  <a:gd name="T30" fmla="*/ 12 w 22"/>
                  <a:gd name="T31" fmla="*/ 83 h 83"/>
                  <a:gd name="T32" fmla="*/ 15 w 22"/>
                  <a:gd name="T33" fmla="*/ 81 h 83"/>
                  <a:gd name="T34" fmla="*/ 20 w 22"/>
                  <a:gd name="T35" fmla="*/ 81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1 w 22"/>
                  <a:gd name="T49" fmla="*/ 80 h 83"/>
                  <a:gd name="T50" fmla="*/ 1 w 22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1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5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1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5" name="Freeform 830"/>
              <p:cNvSpPr>
                <a:spLocks noEditPoints="1"/>
              </p:cNvSpPr>
              <p:nvPr/>
            </p:nvSpPr>
            <p:spPr bwMode="auto">
              <a:xfrm>
                <a:off x="4290" y="3166"/>
                <a:ext cx="26" cy="79"/>
              </a:xfrm>
              <a:custGeom>
                <a:avLst/>
                <a:gdLst>
                  <a:gd name="T0" fmla="*/ 22 w 26"/>
                  <a:gd name="T1" fmla="*/ 2 h 79"/>
                  <a:gd name="T2" fmla="*/ 19 w 26"/>
                  <a:gd name="T3" fmla="*/ 0 h 79"/>
                  <a:gd name="T4" fmla="*/ 14 w 26"/>
                  <a:gd name="T5" fmla="*/ 0 h 79"/>
                  <a:gd name="T6" fmla="*/ 9 w 26"/>
                  <a:gd name="T7" fmla="*/ 0 h 79"/>
                  <a:gd name="T8" fmla="*/ 3 w 26"/>
                  <a:gd name="T9" fmla="*/ 2 h 79"/>
                  <a:gd name="T10" fmla="*/ 2 w 26"/>
                  <a:gd name="T11" fmla="*/ 3 h 79"/>
                  <a:gd name="T12" fmla="*/ 0 w 26"/>
                  <a:gd name="T13" fmla="*/ 5 h 79"/>
                  <a:gd name="T14" fmla="*/ 7 w 26"/>
                  <a:gd name="T15" fmla="*/ 3 h 79"/>
                  <a:gd name="T16" fmla="*/ 14 w 26"/>
                  <a:gd name="T17" fmla="*/ 3 h 79"/>
                  <a:gd name="T18" fmla="*/ 19 w 26"/>
                  <a:gd name="T19" fmla="*/ 3 h 79"/>
                  <a:gd name="T20" fmla="*/ 26 w 26"/>
                  <a:gd name="T21" fmla="*/ 5 h 79"/>
                  <a:gd name="T22" fmla="*/ 24 w 26"/>
                  <a:gd name="T23" fmla="*/ 3 h 79"/>
                  <a:gd name="T24" fmla="*/ 22 w 26"/>
                  <a:gd name="T25" fmla="*/ 2 h 79"/>
                  <a:gd name="T26" fmla="*/ 3 w 26"/>
                  <a:gd name="T27" fmla="*/ 78 h 79"/>
                  <a:gd name="T28" fmla="*/ 9 w 26"/>
                  <a:gd name="T29" fmla="*/ 78 h 79"/>
                  <a:gd name="T30" fmla="*/ 14 w 26"/>
                  <a:gd name="T31" fmla="*/ 79 h 79"/>
                  <a:gd name="T32" fmla="*/ 19 w 26"/>
                  <a:gd name="T33" fmla="*/ 78 h 79"/>
                  <a:gd name="T34" fmla="*/ 24 w 26"/>
                  <a:gd name="T35" fmla="*/ 78 h 79"/>
                  <a:gd name="T36" fmla="*/ 24 w 26"/>
                  <a:gd name="T37" fmla="*/ 74 h 79"/>
                  <a:gd name="T38" fmla="*/ 26 w 26"/>
                  <a:gd name="T39" fmla="*/ 72 h 79"/>
                  <a:gd name="T40" fmla="*/ 19 w 26"/>
                  <a:gd name="T41" fmla="*/ 74 h 79"/>
                  <a:gd name="T42" fmla="*/ 14 w 26"/>
                  <a:gd name="T43" fmla="*/ 76 h 79"/>
                  <a:gd name="T44" fmla="*/ 7 w 26"/>
                  <a:gd name="T45" fmla="*/ 74 h 79"/>
                  <a:gd name="T46" fmla="*/ 0 w 26"/>
                  <a:gd name="T47" fmla="*/ 72 h 79"/>
                  <a:gd name="T48" fmla="*/ 2 w 26"/>
                  <a:gd name="T49" fmla="*/ 74 h 79"/>
                  <a:gd name="T50" fmla="*/ 3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2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3" y="78"/>
                    </a:moveTo>
                    <a:lnTo>
                      <a:pt x="9" y="78"/>
                    </a:lnTo>
                    <a:lnTo>
                      <a:pt x="14" y="79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3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6" name="Freeform 831"/>
              <p:cNvSpPr>
                <a:spLocks noEditPoints="1"/>
              </p:cNvSpPr>
              <p:nvPr/>
            </p:nvSpPr>
            <p:spPr bwMode="auto">
              <a:xfrm>
                <a:off x="4288" y="3168"/>
                <a:ext cx="30" cy="76"/>
              </a:xfrm>
              <a:custGeom>
                <a:avLst/>
                <a:gdLst>
                  <a:gd name="T0" fmla="*/ 26 w 30"/>
                  <a:gd name="T1" fmla="*/ 1 h 76"/>
                  <a:gd name="T2" fmla="*/ 21 w 30"/>
                  <a:gd name="T3" fmla="*/ 0 h 76"/>
                  <a:gd name="T4" fmla="*/ 16 w 30"/>
                  <a:gd name="T5" fmla="*/ 0 h 76"/>
                  <a:gd name="T6" fmla="*/ 9 w 30"/>
                  <a:gd name="T7" fmla="*/ 0 h 76"/>
                  <a:gd name="T8" fmla="*/ 4 w 30"/>
                  <a:gd name="T9" fmla="*/ 1 h 76"/>
                  <a:gd name="T10" fmla="*/ 2 w 30"/>
                  <a:gd name="T11" fmla="*/ 3 h 76"/>
                  <a:gd name="T12" fmla="*/ 2 w 30"/>
                  <a:gd name="T13" fmla="*/ 7 h 76"/>
                  <a:gd name="T14" fmla="*/ 9 w 30"/>
                  <a:gd name="T15" fmla="*/ 5 h 76"/>
                  <a:gd name="T16" fmla="*/ 16 w 30"/>
                  <a:gd name="T17" fmla="*/ 3 h 76"/>
                  <a:gd name="T18" fmla="*/ 23 w 30"/>
                  <a:gd name="T19" fmla="*/ 5 h 76"/>
                  <a:gd name="T20" fmla="*/ 28 w 30"/>
                  <a:gd name="T21" fmla="*/ 7 h 76"/>
                  <a:gd name="T22" fmla="*/ 28 w 30"/>
                  <a:gd name="T23" fmla="*/ 3 h 76"/>
                  <a:gd name="T24" fmla="*/ 26 w 30"/>
                  <a:gd name="T25" fmla="*/ 1 h 76"/>
                  <a:gd name="T26" fmla="*/ 4 w 30"/>
                  <a:gd name="T27" fmla="*/ 74 h 76"/>
                  <a:gd name="T28" fmla="*/ 9 w 30"/>
                  <a:gd name="T29" fmla="*/ 74 h 76"/>
                  <a:gd name="T30" fmla="*/ 16 w 30"/>
                  <a:gd name="T31" fmla="*/ 76 h 76"/>
                  <a:gd name="T32" fmla="*/ 21 w 30"/>
                  <a:gd name="T33" fmla="*/ 74 h 76"/>
                  <a:gd name="T34" fmla="*/ 26 w 30"/>
                  <a:gd name="T35" fmla="*/ 74 h 76"/>
                  <a:gd name="T36" fmla="*/ 28 w 30"/>
                  <a:gd name="T37" fmla="*/ 70 h 76"/>
                  <a:gd name="T38" fmla="*/ 30 w 30"/>
                  <a:gd name="T39" fmla="*/ 69 h 76"/>
                  <a:gd name="T40" fmla="*/ 23 w 30"/>
                  <a:gd name="T41" fmla="*/ 70 h 76"/>
                  <a:gd name="T42" fmla="*/ 16 w 30"/>
                  <a:gd name="T43" fmla="*/ 72 h 76"/>
                  <a:gd name="T44" fmla="*/ 7 w 30"/>
                  <a:gd name="T45" fmla="*/ 70 h 76"/>
                  <a:gd name="T46" fmla="*/ 0 w 30"/>
                  <a:gd name="T47" fmla="*/ 69 h 76"/>
                  <a:gd name="T48" fmla="*/ 2 w 30"/>
                  <a:gd name="T49" fmla="*/ 70 h 76"/>
                  <a:gd name="T50" fmla="*/ 4 w 30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6"/>
                  <a:gd name="T80" fmla="*/ 30 w 30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6">
                    <a:moveTo>
                      <a:pt x="26" y="1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3"/>
                    </a:lnTo>
                    <a:lnTo>
                      <a:pt x="26" y="1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0"/>
                    </a:lnTo>
                    <a:lnTo>
                      <a:pt x="30" y="69"/>
                    </a:lnTo>
                    <a:lnTo>
                      <a:pt x="23" y="70"/>
                    </a:lnTo>
                    <a:lnTo>
                      <a:pt x="16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7" name="Freeform 832"/>
              <p:cNvSpPr>
                <a:spLocks noEditPoints="1"/>
              </p:cNvSpPr>
              <p:nvPr/>
            </p:nvSpPr>
            <p:spPr bwMode="auto">
              <a:xfrm>
                <a:off x="4288" y="3169"/>
                <a:ext cx="30" cy="73"/>
              </a:xfrm>
              <a:custGeom>
                <a:avLst/>
                <a:gdLst>
                  <a:gd name="T0" fmla="*/ 28 w 30"/>
                  <a:gd name="T1" fmla="*/ 2 h 73"/>
                  <a:gd name="T2" fmla="*/ 21 w 30"/>
                  <a:gd name="T3" fmla="*/ 0 h 73"/>
                  <a:gd name="T4" fmla="*/ 16 w 30"/>
                  <a:gd name="T5" fmla="*/ 0 h 73"/>
                  <a:gd name="T6" fmla="*/ 9 w 30"/>
                  <a:gd name="T7" fmla="*/ 0 h 73"/>
                  <a:gd name="T8" fmla="*/ 2 w 30"/>
                  <a:gd name="T9" fmla="*/ 2 h 73"/>
                  <a:gd name="T10" fmla="*/ 2 w 30"/>
                  <a:gd name="T11" fmla="*/ 6 h 73"/>
                  <a:gd name="T12" fmla="*/ 0 w 30"/>
                  <a:gd name="T13" fmla="*/ 7 h 73"/>
                  <a:gd name="T14" fmla="*/ 7 w 30"/>
                  <a:gd name="T15" fmla="*/ 6 h 73"/>
                  <a:gd name="T16" fmla="*/ 16 w 30"/>
                  <a:gd name="T17" fmla="*/ 4 h 73"/>
                  <a:gd name="T18" fmla="*/ 23 w 30"/>
                  <a:gd name="T19" fmla="*/ 6 h 73"/>
                  <a:gd name="T20" fmla="*/ 30 w 30"/>
                  <a:gd name="T21" fmla="*/ 7 h 73"/>
                  <a:gd name="T22" fmla="*/ 28 w 30"/>
                  <a:gd name="T23" fmla="*/ 6 h 73"/>
                  <a:gd name="T24" fmla="*/ 28 w 30"/>
                  <a:gd name="T25" fmla="*/ 2 h 73"/>
                  <a:gd name="T26" fmla="*/ 2 w 30"/>
                  <a:gd name="T27" fmla="*/ 69 h 73"/>
                  <a:gd name="T28" fmla="*/ 9 w 30"/>
                  <a:gd name="T29" fmla="*/ 71 h 73"/>
                  <a:gd name="T30" fmla="*/ 16 w 30"/>
                  <a:gd name="T31" fmla="*/ 73 h 73"/>
                  <a:gd name="T32" fmla="*/ 21 w 30"/>
                  <a:gd name="T33" fmla="*/ 71 h 73"/>
                  <a:gd name="T34" fmla="*/ 28 w 30"/>
                  <a:gd name="T35" fmla="*/ 69 h 73"/>
                  <a:gd name="T36" fmla="*/ 30 w 30"/>
                  <a:gd name="T37" fmla="*/ 68 h 73"/>
                  <a:gd name="T38" fmla="*/ 30 w 30"/>
                  <a:gd name="T39" fmla="*/ 64 h 73"/>
                  <a:gd name="T40" fmla="*/ 23 w 30"/>
                  <a:gd name="T41" fmla="*/ 68 h 73"/>
                  <a:gd name="T42" fmla="*/ 16 w 30"/>
                  <a:gd name="T43" fmla="*/ 69 h 73"/>
                  <a:gd name="T44" fmla="*/ 7 w 30"/>
                  <a:gd name="T45" fmla="*/ 68 h 73"/>
                  <a:gd name="T46" fmla="*/ 0 w 30"/>
                  <a:gd name="T47" fmla="*/ 64 h 73"/>
                  <a:gd name="T48" fmla="*/ 0 w 30"/>
                  <a:gd name="T49" fmla="*/ 68 h 73"/>
                  <a:gd name="T50" fmla="*/ 2 w 30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3"/>
                  <a:gd name="T80" fmla="*/ 30 w 30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3">
                    <a:moveTo>
                      <a:pt x="28" y="2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28" y="6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1" y="71"/>
                    </a:lnTo>
                    <a:lnTo>
                      <a:pt x="28" y="69"/>
                    </a:lnTo>
                    <a:lnTo>
                      <a:pt x="30" y="68"/>
                    </a:lnTo>
                    <a:lnTo>
                      <a:pt x="30" y="64"/>
                    </a:lnTo>
                    <a:lnTo>
                      <a:pt x="23" y="68"/>
                    </a:lnTo>
                    <a:lnTo>
                      <a:pt x="16" y="69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8" name="Freeform 833"/>
              <p:cNvSpPr>
                <a:spLocks noEditPoints="1"/>
              </p:cNvSpPr>
              <p:nvPr/>
            </p:nvSpPr>
            <p:spPr bwMode="auto">
              <a:xfrm>
                <a:off x="4286" y="3171"/>
                <a:ext cx="33" cy="69"/>
              </a:xfrm>
              <a:custGeom>
                <a:avLst/>
                <a:gdLst>
                  <a:gd name="T0" fmla="*/ 30 w 33"/>
                  <a:gd name="T1" fmla="*/ 4 h 69"/>
                  <a:gd name="T2" fmla="*/ 25 w 33"/>
                  <a:gd name="T3" fmla="*/ 2 h 69"/>
                  <a:gd name="T4" fmla="*/ 18 w 33"/>
                  <a:gd name="T5" fmla="*/ 0 h 69"/>
                  <a:gd name="T6" fmla="*/ 11 w 33"/>
                  <a:gd name="T7" fmla="*/ 2 h 69"/>
                  <a:gd name="T8" fmla="*/ 4 w 33"/>
                  <a:gd name="T9" fmla="*/ 4 h 69"/>
                  <a:gd name="T10" fmla="*/ 2 w 33"/>
                  <a:gd name="T11" fmla="*/ 5 h 69"/>
                  <a:gd name="T12" fmla="*/ 2 w 33"/>
                  <a:gd name="T13" fmla="*/ 9 h 69"/>
                  <a:gd name="T14" fmla="*/ 9 w 33"/>
                  <a:gd name="T15" fmla="*/ 5 h 69"/>
                  <a:gd name="T16" fmla="*/ 18 w 33"/>
                  <a:gd name="T17" fmla="*/ 4 h 69"/>
                  <a:gd name="T18" fmla="*/ 25 w 33"/>
                  <a:gd name="T19" fmla="*/ 5 h 69"/>
                  <a:gd name="T20" fmla="*/ 33 w 33"/>
                  <a:gd name="T21" fmla="*/ 9 h 69"/>
                  <a:gd name="T22" fmla="*/ 32 w 33"/>
                  <a:gd name="T23" fmla="*/ 5 h 69"/>
                  <a:gd name="T24" fmla="*/ 30 w 33"/>
                  <a:gd name="T25" fmla="*/ 4 h 69"/>
                  <a:gd name="T26" fmla="*/ 2 w 33"/>
                  <a:gd name="T27" fmla="*/ 66 h 69"/>
                  <a:gd name="T28" fmla="*/ 9 w 33"/>
                  <a:gd name="T29" fmla="*/ 67 h 69"/>
                  <a:gd name="T30" fmla="*/ 18 w 33"/>
                  <a:gd name="T31" fmla="*/ 69 h 69"/>
                  <a:gd name="T32" fmla="*/ 25 w 33"/>
                  <a:gd name="T33" fmla="*/ 67 h 69"/>
                  <a:gd name="T34" fmla="*/ 32 w 33"/>
                  <a:gd name="T35" fmla="*/ 66 h 69"/>
                  <a:gd name="T36" fmla="*/ 32 w 33"/>
                  <a:gd name="T37" fmla="*/ 62 h 69"/>
                  <a:gd name="T38" fmla="*/ 33 w 33"/>
                  <a:gd name="T39" fmla="*/ 61 h 69"/>
                  <a:gd name="T40" fmla="*/ 26 w 33"/>
                  <a:gd name="T41" fmla="*/ 64 h 69"/>
                  <a:gd name="T42" fmla="*/ 18 w 33"/>
                  <a:gd name="T43" fmla="*/ 66 h 69"/>
                  <a:gd name="T44" fmla="*/ 9 w 33"/>
                  <a:gd name="T45" fmla="*/ 64 h 69"/>
                  <a:gd name="T46" fmla="*/ 0 w 33"/>
                  <a:gd name="T47" fmla="*/ 61 h 69"/>
                  <a:gd name="T48" fmla="*/ 2 w 33"/>
                  <a:gd name="T49" fmla="*/ 62 h 69"/>
                  <a:gd name="T50" fmla="*/ 2 w 33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9"/>
                  <a:gd name="T80" fmla="*/ 33 w 33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9">
                    <a:moveTo>
                      <a:pt x="30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8" y="4"/>
                    </a:lnTo>
                    <a:lnTo>
                      <a:pt x="25" y="5"/>
                    </a:lnTo>
                    <a:lnTo>
                      <a:pt x="33" y="9"/>
                    </a:lnTo>
                    <a:lnTo>
                      <a:pt x="32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8" y="69"/>
                    </a:lnTo>
                    <a:lnTo>
                      <a:pt x="25" y="67"/>
                    </a:lnTo>
                    <a:lnTo>
                      <a:pt x="32" y="66"/>
                    </a:lnTo>
                    <a:lnTo>
                      <a:pt x="32" y="62"/>
                    </a:lnTo>
                    <a:lnTo>
                      <a:pt x="33" y="61"/>
                    </a:lnTo>
                    <a:lnTo>
                      <a:pt x="26" y="64"/>
                    </a:lnTo>
                    <a:lnTo>
                      <a:pt x="18" y="66"/>
                    </a:lnTo>
                    <a:lnTo>
                      <a:pt x="9" y="64"/>
                    </a:lnTo>
                    <a:lnTo>
                      <a:pt x="0" y="61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9" name="Freeform 834"/>
              <p:cNvSpPr>
                <a:spLocks noEditPoints="1"/>
              </p:cNvSpPr>
              <p:nvPr/>
            </p:nvSpPr>
            <p:spPr bwMode="auto">
              <a:xfrm>
                <a:off x="4286" y="3173"/>
                <a:ext cx="35" cy="65"/>
              </a:xfrm>
              <a:custGeom>
                <a:avLst/>
                <a:gdLst>
                  <a:gd name="T0" fmla="*/ 32 w 35"/>
                  <a:gd name="T1" fmla="*/ 3 h 65"/>
                  <a:gd name="T2" fmla="*/ 25 w 35"/>
                  <a:gd name="T3" fmla="*/ 2 h 65"/>
                  <a:gd name="T4" fmla="*/ 18 w 35"/>
                  <a:gd name="T5" fmla="*/ 0 h 65"/>
                  <a:gd name="T6" fmla="*/ 9 w 35"/>
                  <a:gd name="T7" fmla="*/ 2 h 65"/>
                  <a:gd name="T8" fmla="*/ 2 w 35"/>
                  <a:gd name="T9" fmla="*/ 3 h 65"/>
                  <a:gd name="T10" fmla="*/ 2 w 35"/>
                  <a:gd name="T11" fmla="*/ 7 h 65"/>
                  <a:gd name="T12" fmla="*/ 0 w 35"/>
                  <a:gd name="T13" fmla="*/ 9 h 65"/>
                  <a:gd name="T14" fmla="*/ 9 w 35"/>
                  <a:gd name="T15" fmla="*/ 5 h 65"/>
                  <a:gd name="T16" fmla="*/ 18 w 35"/>
                  <a:gd name="T17" fmla="*/ 3 h 65"/>
                  <a:gd name="T18" fmla="*/ 26 w 35"/>
                  <a:gd name="T19" fmla="*/ 5 h 65"/>
                  <a:gd name="T20" fmla="*/ 33 w 35"/>
                  <a:gd name="T21" fmla="*/ 9 h 65"/>
                  <a:gd name="T22" fmla="*/ 33 w 35"/>
                  <a:gd name="T23" fmla="*/ 7 h 65"/>
                  <a:gd name="T24" fmla="*/ 32 w 35"/>
                  <a:gd name="T25" fmla="*/ 3 h 65"/>
                  <a:gd name="T26" fmla="*/ 2 w 35"/>
                  <a:gd name="T27" fmla="*/ 60 h 65"/>
                  <a:gd name="T28" fmla="*/ 9 w 35"/>
                  <a:gd name="T29" fmla="*/ 64 h 65"/>
                  <a:gd name="T30" fmla="*/ 18 w 35"/>
                  <a:gd name="T31" fmla="*/ 65 h 65"/>
                  <a:gd name="T32" fmla="*/ 25 w 35"/>
                  <a:gd name="T33" fmla="*/ 64 h 65"/>
                  <a:gd name="T34" fmla="*/ 32 w 35"/>
                  <a:gd name="T35" fmla="*/ 60 h 65"/>
                  <a:gd name="T36" fmla="*/ 33 w 35"/>
                  <a:gd name="T37" fmla="*/ 59 h 65"/>
                  <a:gd name="T38" fmla="*/ 35 w 35"/>
                  <a:gd name="T39" fmla="*/ 55 h 65"/>
                  <a:gd name="T40" fmla="*/ 26 w 35"/>
                  <a:gd name="T41" fmla="*/ 60 h 65"/>
                  <a:gd name="T42" fmla="*/ 18 w 35"/>
                  <a:gd name="T43" fmla="*/ 62 h 65"/>
                  <a:gd name="T44" fmla="*/ 7 w 35"/>
                  <a:gd name="T45" fmla="*/ 60 h 65"/>
                  <a:gd name="T46" fmla="*/ 0 w 35"/>
                  <a:gd name="T47" fmla="*/ 55 h 65"/>
                  <a:gd name="T48" fmla="*/ 0 w 35"/>
                  <a:gd name="T49" fmla="*/ 59 h 65"/>
                  <a:gd name="T50" fmla="*/ 2 w 35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5"/>
                  <a:gd name="T80" fmla="*/ 35 w 35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5">
                    <a:moveTo>
                      <a:pt x="32" y="3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2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2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8" y="65"/>
                    </a:lnTo>
                    <a:lnTo>
                      <a:pt x="25" y="64"/>
                    </a:lnTo>
                    <a:lnTo>
                      <a:pt x="32" y="60"/>
                    </a:lnTo>
                    <a:lnTo>
                      <a:pt x="33" y="59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9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0" name="Freeform 835"/>
              <p:cNvSpPr>
                <a:spLocks noEditPoints="1"/>
              </p:cNvSpPr>
              <p:nvPr/>
            </p:nvSpPr>
            <p:spPr bwMode="auto">
              <a:xfrm>
                <a:off x="4285" y="3175"/>
                <a:ext cx="36" cy="62"/>
              </a:xfrm>
              <a:custGeom>
                <a:avLst/>
                <a:gdLst>
                  <a:gd name="T0" fmla="*/ 34 w 36"/>
                  <a:gd name="T1" fmla="*/ 5 h 62"/>
                  <a:gd name="T2" fmla="*/ 26 w 36"/>
                  <a:gd name="T3" fmla="*/ 1 h 62"/>
                  <a:gd name="T4" fmla="*/ 19 w 36"/>
                  <a:gd name="T5" fmla="*/ 0 h 62"/>
                  <a:gd name="T6" fmla="*/ 10 w 36"/>
                  <a:gd name="T7" fmla="*/ 1 h 62"/>
                  <a:gd name="T8" fmla="*/ 3 w 36"/>
                  <a:gd name="T9" fmla="*/ 5 h 62"/>
                  <a:gd name="T10" fmla="*/ 1 w 36"/>
                  <a:gd name="T11" fmla="*/ 7 h 62"/>
                  <a:gd name="T12" fmla="*/ 1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4 w 36"/>
                  <a:gd name="T25" fmla="*/ 5 h 62"/>
                  <a:gd name="T26" fmla="*/ 1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7 w 36"/>
                  <a:gd name="T33" fmla="*/ 60 h 62"/>
                  <a:gd name="T34" fmla="*/ 34 w 36"/>
                  <a:gd name="T35" fmla="*/ 57 h 62"/>
                  <a:gd name="T36" fmla="*/ 36 w 36"/>
                  <a:gd name="T37" fmla="*/ 53 h 62"/>
                  <a:gd name="T38" fmla="*/ 36 w 36"/>
                  <a:gd name="T39" fmla="*/ 51 h 62"/>
                  <a:gd name="T40" fmla="*/ 33 w 36"/>
                  <a:gd name="T41" fmla="*/ 53 h 62"/>
                  <a:gd name="T42" fmla="*/ 27 w 36"/>
                  <a:gd name="T43" fmla="*/ 57 h 62"/>
                  <a:gd name="T44" fmla="*/ 24 w 36"/>
                  <a:gd name="T45" fmla="*/ 57 h 62"/>
                  <a:gd name="T46" fmla="*/ 19 w 36"/>
                  <a:gd name="T47" fmla="*/ 58 h 62"/>
                  <a:gd name="T48" fmla="*/ 14 w 36"/>
                  <a:gd name="T49" fmla="*/ 57 h 62"/>
                  <a:gd name="T50" fmla="*/ 8 w 36"/>
                  <a:gd name="T51" fmla="*/ 57 h 62"/>
                  <a:gd name="T52" fmla="*/ 3 w 36"/>
                  <a:gd name="T53" fmla="*/ 53 h 62"/>
                  <a:gd name="T54" fmla="*/ 0 w 36"/>
                  <a:gd name="T55" fmla="*/ 51 h 62"/>
                  <a:gd name="T56" fmla="*/ 1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4" y="5"/>
                    </a:moveTo>
                    <a:lnTo>
                      <a:pt x="26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1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4" y="5"/>
                    </a:lnTo>
                    <a:close/>
                    <a:moveTo>
                      <a:pt x="1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7" y="60"/>
                    </a:lnTo>
                    <a:lnTo>
                      <a:pt x="34" y="57"/>
                    </a:lnTo>
                    <a:lnTo>
                      <a:pt x="36" y="53"/>
                    </a:lnTo>
                    <a:lnTo>
                      <a:pt x="36" y="51"/>
                    </a:lnTo>
                    <a:lnTo>
                      <a:pt x="33" y="53"/>
                    </a:lnTo>
                    <a:lnTo>
                      <a:pt x="27" y="57"/>
                    </a:lnTo>
                    <a:lnTo>
                      <a:pt x="24" y="57"/>
                    </a:lnTo>
                    <a:lnTo>
                      <a:pt x="19" y="58"/>
                    </a:lnTo>
                    <a:lnTo>
                      <a:pt x="14" y="57"/>
                    </a:lnTo>
                    <a:lnTo>
                      <a:pt x="8" y="57"/>
                    </a:lnTo>
                    <a:lnTo>
                      <a:pt x="3" y="53"/>
                    </a:lnTo>
                    <a:lnTo>
                      <a:pt x="0" y="51"/>
                    </a:lnTo>
                    <a:lnTo>
                      <a:pt x="1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1" name="Freeform 836"/>
              <p:cNvSpPr>
                <a:spLocks noEditPoints="1"/>
              </p:cNvSpPr>
              <p:nvPr/>
            </p:nvSpPr>
            <p:spPr bwMode="auto">
              <a:xfrm>
                <a:off x="4285" y="3176"/>
                <a:ext cx="38" cy="59"/>
              </a:xfrm>
              <a:custGeom>
                <a:avLst/>
                <a:gdLst>
                  <a:gd name="T0" fmla="*/ 34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1 w 38"/>
                  <a:gd name="T9" fmla="*/ 6 h 59"/>
                  <a:gd name="T10" fmla="*/ 1 w 38"/>
                  <a:gd name="T11" fmla="*/ 9 h 59"/>
                  <a:gd name="T12" fmla="*/ 0 w 38"/>
                  <a:gd name="T13" fmla="*/ 12 h 59"/>
                  <a:gd name="T14" fmla="*/ 3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7 w 38"/>
                  <a:gd name="T25" fmla="*/ 6 h 59"/>
                  <a:gd name="T26" fmla="*/ 33 w 38"/>
                  <a:gd name="T27" fmla="*/ 9 h 59"/>
                  <a:gd name="T28" fmla="*/ 36 w 38"/>
                  <a:gd name="T29" fmla="*/ 12 h 59"/>
                  <a:gd name="T30" fmla="*/ 36 w 38"/>
                  <a:gd name="T31" fmla="*/ 9 h 59"/>
                  <a:gd name="T32" fmla="*/ 34 w 38"/>
                  <a:gd name="T33" fmla="*/ 6 h 59"/>
                  <a:gd name="T34" fmla="*/ 1 w 38"/>
                  <a:gd name="T35" fmla="*/ 52 h 59"/>
                  <a:gd name="T36" fmla="*/ 8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6 w 38"/>
                  <a:gd name="T45" fmla="*/ 50 h 59"/>
                  <a:gd name="T46" fmla="*/ 38 w 38"/>
                  <a:gd name="T47" fmla="*/ 47 h 59"/>
                  <a:gd name="T48" fmla="*/ 33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2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0 w 38"/>
                  <a:gd name="T65" fmla="*/ 50 h 59"/>
                  <a:gd name="T66" fmla="*/ 1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4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7" y="6"/>
                    </a:lnTo>
                    <a:lnTo>
                      <a:pt x="33" y="9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4" y="6"/>
                    </a:lnTo>
                    <a:close/>
                    <a:moveTo>
                      <a:pt x="1" y="52"/>
                    </a:moveTo>
                    <a:lnTo>
                      <a:pt x="8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8" y="47"/>
                    </a:lnTo>
                    <a:lnTo>
                      <a:pt x="33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2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2" name="Freeform 837"/>
              <p:cNvSpPr>
                <a:spLocks noEditPoints="1"/>
              </p:cNvSpPr>
              <p:nvPr/>
            </p:nvSpPr>
            <p:spPr bwMode="auto">
              <a:xfrm>
                <a:off x="4283" y="3178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3 w 40"/>
                  <a:gd name="T9" fmla="*/ 7 h 55"/>
                  <a:gd name="T10" fmla="*/ 2 w 40"/>
                  <a:gd name="T11" fmla="*/ 10 h 55"/>
                  <a:gd name="T12" fmla="*/ 0 w 40"/>
                  <a:gd name="T13" fmla="*/ 14 h 55"/>
                  <a:gd name="T14" fmla="*/ 5 w 40"/>
                  <a:gd name="T15" fmla="*/ 9 h 55"/>
                  <a:gd name="T16" fmla="*/ 9 w 40"/>
                  <a:gd name="T17" fmla="*/ 7 h 55"/>
                  <a:gd name="T18" fmla="*/ 14 w 40"/>
                  <a:gd name="T19" fmla="*/ 4 h 55"/>
                  <a:gd name="T20" fmla="*/ 21 w 40"/>
                  <a:gd name="T21" fmla="*/ 4 h 55"/>
                  <a:gd name="T22" fmla="*/ 26 w 40"/>
                  <a:gd name="T23" fmla="*/ 4 h 55"/>
                  <a:gd name="T24" fmla="*/ 31 w 40"/>
                  <a:gd name="T25" fmla="*/ 7 h 55"/>
                  <a:gd name="T26" fmla="*/ 36 w 40"/>
                  <a:gd name="T27" fmla="*/ 9 h 55"/>
                  <a:gd name="T28" fmla="*/ 40 w 40"/>
                  <a:gd name="T29" fmla="*/ 14 h 55"/>
                  <a:gd name="T30" fmla="*/ 38 w 40"/>
                  <a:gd name="T31" fmla="*/ 10 h 55"/>
                  <a:gd name="T32" fmla="*/ 38 w 40"/>
                  <a:gd name="T33" fmla="*/ 7 h 55"/>
                  <a:gd name="T34" fmla="*/ 2 w 40"/>
                  <a:gd name="T35" fmla="*/ 48 h 55"/>
                  <a:gd name="T36" fmla="*/ 5 w 40"/>
                  <a:gd name="T37" fmla="*/ 50 h 55"/>
                  <a:gd name="T38" fmla="*/ 10 w 40"/>
                  <a:gd name="T39" fmla="*/ 54 h 55"/>
                  <a:gd name="T40" fmla="*/ 16 w 40"/>
                  <a:gd name="T41" fmla="*/ 54 h 55"/>
                  <a:gd name="T42" fmla="*/ 21 w 40"/>
                  <a:gd name="T43" fmla="*/ 55 h 55"/>
                  <a:gd name="T44" fmla="*/ 26 w 40"/>
                  <a:gd name="T45" fmla="*/ 54 h 55"/>
                  <a:gd name="T46" fmla="*/ 29 w 40"/>
                  <a:gd name="T47" fmla="*/ 54 h 55"/>
                  <a:gd name="T48" fmla="*/ 35 w 40"/>
                  <a:gd name="T49" fmla="*/ 50 h 55"/>
                  <a:gd name="T50" fmla="*/ 38 w 40"/>
                  <a:gd name="T51" fmla="*/ 48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8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8 h 55"/>
                  <a:gd name="T68" fmla="*/ 3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5" y="9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6" y="9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8" y="7"/>
                    </a:lnTo>
                    <a:close/>
                    <a:moveTo>
                      <a:pt x="2" y="48"/>
                    </a:moveTo>
                    <a:lnTo>
                      <a:pt x="5" y="50"/>
                    </a:lnTo>
                    <a:lnTo>
                      <a:pt x="10" y="54"/>
                    </a:lnTo>
                    <a:lnTo>
                      <a:pt x="16" y="54"/>
                    </a:lnTo>
                    <a:lnTo>
                      <a:pt x="21" y="55"/>
                    </a:lnTo>
                    <a:lnTo>
                      <a:pt x="26" y="54"/>
                    </a:lnTo>
                    <a:lnTo>
                      <a:pt x="29" y="54"/>
                    </a:lnTo>
                    <a:lnTo>
                      <a:pt x="35" y="50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3" name="Freeform 838"/>
              <p:cNvSpPr>
                <a:spLocks noEditPoints="1"/>
              </p:cNvSpPr>
              <p:nvPr/>
            </p:nvSpPr>
            <p:spPr bwMode="auto">
              <a:xfrm>
                <a:off x="4283" y="3180"/>
                <a:ext cx="41" cy="52"/>
              </a:xfrm>
              <a:custGeom>
                <a:avLst/>
                <a:gdLst>
                  <a:gd name="T0" fmla="*/ 38 w 41"/>
                  <a:gd name="T1" fmla="*/ 8 h 52"/>
                  <a:gd name="T2" fmla="*/ 35 w 41"/>
                  <a:gd name="T3" fmla="*/ 5 h 52"/>
                  <a:gd name="T4" fmla="*/ 29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5 w 41"/>
                  <a:gd name="T15" fmla="*/ 5 h 52"/>
                  <a:gd name="T16" fmla="*/ 2 w 41"/>
                  <a:gd name="T17" fmla="*/ 8 h 52"/>
                  <a:gd name="T18" fmla="*/ 0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6 w 41"/>
                  <a:gd name="T31" fmla="*/ 5 h 52"/>
                  <a:gd name="T32" fmla="*/ 33 w 41"/>
                  <a:gd name="T33" fmla="*/ 7 h 52"/>
                  <a:gd name="T34" fmla="*/ 36 w 41"/>
                  <a:gd name="T35" fmla="*/ 12 h 52"/>
                  <a:gd name="T36" fmla="*/ 40 w 41"/>
                  <a:gd name="T37" fmla="*/ 17 h 52"/>
                  <a:gd name="T38" fmla="*/ 40 w 41"/>
                  <a:gd name="T39" fmla="*/ 12 h 52"/>
                  <a:gd name="T40" fmla="*/ 38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4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5 w 41"/>
                  <a:gd name="T57" fmla="*/ 46 h 52"/>
                  <a:gd name="T58" fmla="*/ 40 w 41"/>
                  <a:gd name="T59" fmla="*/ 43 h 52"/>
                  <a:gd name="T60" fmla="*/ 40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6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7 w 41"/>
                  <a:gd name="T75" fmla="*/ 43 h 52"/>
                  <a:gd name="T76" fmla="*/ 3 w 41"/>
                  <a:gd name="T77" fmla="*/ 40 h 52"/>
                  <a:gd name="T78" fmla="*/ 0 w 41"/>
                  <a:gd name="T79" fmla="*/ 34 h 52"/>
                  <a:gd name="T80" fmla="*/ 0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8" y="8"/>
                    </a:moveTo>
                    <a:lnTo>
                      <a:pt x="35" y="5"/>
                    </a:lnTo>
                    <a:lnTo>
                      <a:pt x="29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5" y="46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6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4" name="Freeform 839"/>
              <p:cNvSpPr>
                <a:spLocks noEditPoints="1"/>
              </p:cNvSpPr>
              <p:nvPr/>
            </p:nvSpPr>
            <p:spPr bwMode="auto">
              <a:xfrm>
                <a:off x="4283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4 w 41"/>
                  <a:gd name="T11" fmla="*/ 0 h 48"/>
                  <a:gd name="T12" fmla="*/ 9 w 41"/>
                  <a:gd name="T13" fmla="*/ 3 h 48"/>
                  <a:gd name="T14" fmla="*/ 5 w 41"/>
                  <a:gd name="T15" fmla="*/ 5 h 48"/>
                  <a:gd name="T16" fmla="*/ 0 w 41"/>
                  <a:gd name="T17" fmla="*/ 10 h 48"/>
                  <a:gd name="T18" fmla="*/ 0 w 41"/>
                  <a:gd name="T19" fmla="*/ 24 h 48"/>
                  <a:gd name="T20" fmla="*/ 0 w 41"/>
                  <a:gd name="T21" fmla="*/ 38 h 48"/>
                  <a:gd name="T22" fmla="*/ 3 w 41"/>
                  <a:gd name="T23" fmla="*/ 41 h 48"/>
                  <a:gd name="T24" fmla="*/ 9 w 41"/>
                  <a:gd name="T25" fmla="*/ 44 h 48"/>
                  <a:gd name="T26" fmla="*/ 14 w 41"/>
                  <a:gd name="T27" fmla="*/ 46 h 48"/>
                  <a:gd name="T28" fmla="*/ 21 w 41"/>
                  <a:gd name="T29" fmla="*/ 48 h 48"/>
                  <a:gd name="T30" fmla="*/ 26 w 41"/>
                  <a:gd name="T31" fmla="*/ 46 h 48"/>
                  <a:gd name="T32" fmla="*/ 31 w 41"/>
                  <a:gd name="T33" fmla="*/ 44 h 48"/>
                  <a:gd name="T34" fmla="*/ 36 w 41"/>
                  <a:gd name="T35" fmla="*/ 41 h 48"/>
                  <a:gd name="T36" fmla="*/ 40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0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8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5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5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8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0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3" y="41"/>
                    </a:lnTo>
                    <a:lnTo>
                      <a:pt x="9" y="44"/>
                    </a:lnTo>
                    <a:lnTo>
                      <a:pt x="14" y="46"/>
                    </a:lnTo>
                    <a:lnTo>
                      <a:pt x="21" y="48"/>
                    </a:lnTo>
                    <a:lnTo>
                      <a:pt x="26" y="46"/>
                    </a:lnTo>
                    <a:lnTo>
                      <a:pt x="31" y="44"/>
                    </a:lnTo>
                    <a:lnTo>
                      <a:pt x="36" y="41"/>
                    </a:lnTo>
                    <a:lnTo>
                      <a:pt x="40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0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0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5" name="Freeform 840"/>
              <p:cNvSpPr>
                <a:spLocks noEditPoints="1"/>
              </p:cNvSpPr>
              <p:nvPr/>
            </p:nvSpPr>
            <p:spPr bwMode="auto">
              <a:xfrm>
                <a:off x="4283" y="3183"/>
                <a:ext cx="41" cy="45"/>
              </a:xfrm>
              <a:custGeom>
                <a:avLst/>
                <a:gdLst>
                  <a:gd name="T0" fmla="*/ 40 w 41"/>
                  <a:gd name="T1" fmla="*/ 14 h 45"/>
                  <a:gd name="T2" fmla="*/ 36 w 41"/>
                  <a:gd name="T3" fmla="*/ 9 h 45"/>
                  <a:gd name="T4" fmla="*/ 33 w 41"/>
                  <a:gd name="T5" fmla="*/ 4 h 45"/>
                  <a:gd name="T6" fmla="*/ 26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7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6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0 w 41"/>
                  <a:gd name="T41" fmla="*/ 14 h 45"/>
                  <a:gd name="T42" fmla="*/ 38 w 41"/>
                  <a:gd name="T43" fmla="*/ 23 h 45"/>
                  <a:gd name="T44" fmla="*/ 38 w 41"/>
                  <a:gd name="T45" fmla="*/ 30 h 45"/>
                  <a:gd name="T46" fmla="*/ 33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2 w 41"/>
                  <a:gd name="T53" fmla="*/ 40 h 45"/>
                  <a:gd name="T54" fmla="*/ 7 w 41"/>
                  <a:gd name="T55" fmla="*/ 37 h 45"/>
                  <a:gd name="T56" fmla="*/ 3 w 41"/>
                  <a:gd name="T57" fmla="*/ 30 h 45"/>
                  <a:gd name="T58" fmla="*/ 2 w 41"/>
                  <a:gd name="T59" fmla="*/ 23 h 45"/>
                  <a:gd name="T60" fmla="*/ 3 w 41"/>
                  <a:gd name="T61" fmla="*/ 16 h 45"/>
                  <a:gd name="T62" fmla="*/ 7 w 41"/>
                  <a:gd name="T63" fmla="*/ 9 h 45"/>
                  <a:gd name="T64" fmla="*/ 12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3 w 41"/>
                  <a:gd name="T71" fmla="*/ 9 h 45"/>
                  <a:gd name="T72" fmla="*/ 38 w 41"/>
                  <a:gd name="T73" fmla="*/ 16 h 45"/>
                  <a:gd name="T74" fmla="*/ 38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0" y="14"/>
                    </a:moveTo>
                    <a:lnTo>
                      <a:pt x="36" y="9"/>
                    </a:lnTo>
                    <a:lnTo>
                      <a:pt x="33" y="4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7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6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0" y="14"/>
                    </a:lnTo>
                    <a:close/>
                    <a:moveTo>
                      <a:pt x="38" y="23"/>
                    </a:moveTo>
                    <a:lnTo>
                      <a:pt x="38" y="30"/>
                    </a:lnTo>
                    <a:lnTo>
                      <a:pt x="33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2" y="40"/>
                    </a:lnTo>
                    <a:lnTo>
                      <a:pt x="7" y="37"/>
                    </a:lnTo>
                    <a:lnTo>
                      <a:pt x="3" y="30"/>
                    </a:lnTo>
                    <a:lnTo>
                      <a:pt x="2" y="23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8" y="16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6" name="Freeform 841"/>
              <p:cNvSpPr>
                <a:spLocks noEditPoints="1"/>
              </p:cNvSpPr>
              <p:nvPr/>
            </p:nvSpPr>
            <p:spPr bwMode="auto">
              <a:xfrm>
                <a:off x="4283" y="3185"/>
                <a:ext cx="40" cy="41"/>
              </a:xfrm>
              <a:custGeom>
                <a:avLst/>
                <a:gdLst>
                  <a:gd name="T0" fmla="*/ 40 w 40"/>
                  <a:gd name="T1" fmla="*/ 21 h 41"/>
                  <a:gd name="T2" fmla="*/ 40 w 40"/>
                  <a:gd name="T3" fmla="*/ 12 h 41"/>
                  <a:gd name="T4" fmla="*/ 35 w 40"/>
                  <a:gd name="T5" fmla="*/ 7 h 41"/>
                  <a:gd name="T6" fmla="*/ 28 w 40"/>
                  <a:gd name="T7" fmla="*/ 2 h 41"/>
                  <a:gd name="T8" fmla="*/ 21 w 40"/>
                  <a:gd name="T9" fmla="*/ 0 h 41"/>
                  <a:gd name="T10" fmla="*/ 12 w 40"/>
                  <a:gd name="T11" fmla="*/ 2 h 41"/>
                  <a:gd name="T12" fmla="*/ 5 w 40"/>
                  <a:gd name="T13" fmla="*/ 7 h 41"/>
                  <a:gd name="T14" fmla="*/ 2 w 40"/>
                  <a:gd name="T15" fmla="*/ 12 h 41"/>
                  <a:gd name="T16" fmla="*/ 0 w 40"/>
                  <a:gd name="T17" fmla="*/ 21 h 41"/>
                  <a:gd name="T18" fmla="*/ 2 w 40"/>
                  <a:gd name="T19" fmla="*/ 28 h 41"/>
                  <a:gd name="T20" fmla="*/ 5 w 40"/>
                  <a:gd name="T21" fmla="*/ 35 h 41"/>
                  <a:gd name="T22" fmla="*/ 12 w 40"/>
                  <a:gd name="T23" fmla="*/ 40 h 41"/>
                  <a:gd name="T24" fmla="*/ 21 w 40"/>
                  <a:gd name="T25" fmla="*/ 41 h 41"/>
                  <a:gd name="T26" fmla="*/ 28 w 40"/>
                  <a:gd name="T27" fmla="*/ 40 h 41"/>
                  <a:gd name="T28" fmla="*/ 35 w 40"/>
                  <a:gd name="T29" fmla="*/ 35 h 41"/>
                  <a:gd name="T30" fmla="*/ 40 w 40"/>
                  <a:gd name="T31" fmla="*/ 28 h 41"/>
                  <a:gd name="T32" fmla="*/ 40 w 40"/>
                  <a:gd name="T33" fmla="*/ 21 h 41"/>
                  <a:gd name="T34" fmla="*/ 38 w 40"/>
                  <a:gd name="T35" fmla="*/ 21 h 41"/>
                  <a:gd name="T36" fmla="*/ 36 w 40"/>
                  <a:gd name="T37" fmla="*/ 28 h 41"/>
                  <a:gd name="T38" fmla="*/ 33 w 40"/>
                  <a:gd name="T39" fmla="*/ 33 h 41"/>
                  <a:gd name="T40" fmla="*/ 26 w 40"/>
                  <a:gd name="T41" fmla="*/ 36 h 41"/>
                  <a:gd name="T42" fmla="*/ 21 w 40"/>
                  <a:gd name="T43" fmla="*/ 38 h 41"/>
                  <a:gd name="T44" fmla="*/ 14 w 40"/>
                  <a:gd name="T45" fmla="*/ 36 h 41"/>
                  <a:gd name="T46" fmla="*/ 9 w 40"/>
                  <a:gd name="T47" fmla="*/ 33 h 41"/>
                  <a:gd name="T48" fmla="*/ 5 w 40"/>
                  <a:gd name="T49" fmla="*/ 28 h 41"/>
                  <a:gd name="T50" fmla="*/ 3 w 40"/>
                  <a:gd name="T51" fmla="*/ 21 h 41"/>
                  <a:gd name="T52" fmla="*/ 5 w 40"/>
                  <a:gd name="T53" fmla="*/ 14 h 41"/>
                  <a:gd name="T54" fmla="*/ 9 w 40"/>
                  <a:gd name="T55" fmla="*/ 9 h 41"/>
                  <a:gd name="T56" fmla="*/ 14 w 40"/>
                  <a:gd name="T57" fmla="*/ 5 h 41"/>
                  <a:gd name="T58" fmla="*/ 21 w 40"/>
                  <a:gd name="T59" fmla="*/ 3 h 41"/>
                  <a:gd name="T60" fmla="*/ 26 w 40"/>
                  <a:gd name="T61" fmla="*/ 5 h 41"/>
                  <a:gd name="T62" fmla="*/ 33 w 40"/>
                  <a:gd name="T63" fmla="*/ 9 h 41"/>
                  <a:gd name="T64" fmla="*/ 36 w 40"/>
                  <a:gd name="T65" fmla="*/ 14 h 41"/>
                  <a:gd name="T66" fmla="*/ 38 w 40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1"/>
                  <a:gd name="T104" fmla="*/ 40 w 40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1">
                    <a:moveTo>
                      <a:pt x="40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0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7" name="Freeform 842"/>
              <p:cNvSpPr>
                <a:spLocks noEditPoints="1"/>
              </p:cNvSpPr>
              <p:nvPr/>
            </p:nvSpPr>
            <p:spPr bwMode="auto">
              <a:xfrm>
                <a:off x="4285" y="3187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1 h 38"/>
                  <a:gd name="T8" fmla="*/ 19 w 36"/>
                  <a:gd name="T9" fmla="*/ 0 h 38"/>
                  <a:gd name="T10" fmla="*/ 10 w 36"/>
                  <a:gd name="T11" fmla="*/ 1 h 38"/>
                  <a:gd name="T12" fmla="*/ 5 w 36"/>
                  <a:gd name="T13" fmla="*/ 5 h 38"/>
                  <a:gd name="T14" fmla="*/ 1 w 36"/>
                  <a:gd name="T15" fmla="*/ 12 h 38"/>
                  <a:gd name="T16" fmla="*/ 0 w 36"/>
                  <a:gd name="T17" fmla="*/ 19 h 38"/>
                  <a:gd name="T18" fmla="*/ 1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4 w 36"/>
                  <a:gd name="T35" fmla="*/ 19 h 38"/>
                  <a:gd name="T36" fmla="*/ 33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2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3 w 36"/>
                  <a:gd name="T65" fmla="*/ 12 h 38"/>
                  <a:gd name="T66" fmla="*/ 34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8" name="Freeform 843"/>
              <p:cNvSpPr>
                <a:spLocks noEditPoints="1"/>
              </p:cNvSpPr>
              <p:nvPr/>
            </p:nvSpPr>
            <p:spPr bwMode="auto">
              <a:xfrm>
                <a:off x="4286" y="3188"/>
                <a:ext cx="35" cy="35"/>
              </a:xfrm>
              <a:custGeom>
                <a:avLst/>
                <a:gdLst>
                  <a:gd name="T0" fmla="*/ 35 w 35"/>
                  <a:gd name="T1" fmla="*/ 18 h 35"/>
                  <a:gd name="T2" fmla="*/ 33 w 35"/>
                  <a:gd name="T3" fmla="*/ 11 h 35"/>
                  <a:gd name="T4" fmla="*/ 30 w 35"/>
                  <a:gd name="T5" fmla="*/ 6 h 35"/>
                  <a:gd name="T6" fmla="*/ 23 w 35"/>
                  <a:gd name="T7" fmla="*/ 2 h 35"/>
                  <a:gd name="T8" fmla="*/ 18 w 35"/>
                  <a:gd name="T9" fmla="*/ 0 h 35"/>
                  <a:gd name="T10" fmla="*/ 11 w 35"/>
                  <a:gd name="T11" fmla="*/ 2 h 35"/>
                  <a:gd name="T12" fmla="*/ 6 w 35"/>
                  <a:gd name="T13" fmla="*/ 6 h 35"/>
                  <a:gd name="T14" fmla="*/ 2 w 35"/>
                  <a:gd name="T15" fmla="*/ 11 h 35"/>
                  <a:gd name="T16" fmla="*/ 0 w 35"/>
                  <a:gd name="T17" fmla="*/ 18 h 35"/>
                  <a:gd name="T18" fmla="*/ 2 w 35"/>
                  <a:gd name="T19" fmla="*/ 25 h 35"/>
                  <a:gd name="T20" fmla="*/ 6 w 35"/>
                  <a:gd name="T21" fmla="*/ 30 h 35"/>
                  <a:gd name="T22" fmla="*/ 11 w 35"/>
                  <a:gd name="T23" fmla="*/ 33 h 35"/>
                  <a:gd name="T24" fmla="*/ 18 w 35"/>
                  <a:gd name="T25" fmla="*/ 35 h 35"/>
                  <a:gd name="T26" fmla="*/ 23 w 35"/>
                  <a:gd name="T27" fmla="*/ 33 h 35"/>
                  <a:gd name="T28" fmla="*/ 30 w 35"/>
                  <a:gd name="T29" fmla="*/ 30 h 35"/>
                  <a:gd name="T30" fmla="*/ 33 w 35"/>
                  <a:gd name="T31" fmla="*/ 25 h 35"/>
                  <a:gd name="T32" fmla="*/ 35 w 35"/>
                  <a:gd name="T33" fmla="*/ 18 h 35"/>
                  <a:gd name="T34" fmla="*/ 32 w 35"/>
                  <a:gd name="T35" fmla="*/ 18 h 35"/>
                  <a:gd name="T36" fmla="*/ 30 w 35"/>
                  <a:gd name="T37" fmla="*/ 23 h 35"/>
                  <a:gd name="T38" fmla="*/ 26 w 35"/>
                  <a:gd name="T39" fmla="*/ 26 h 35"/>
                  <a:gd name="T40" fmla="*/ 23 w 35"/>
                  <a:gd name="T41" fmla="*/ 30 h 35"/>
                  <a:gd name="T42" fmla="*/ 18 w 35"/>
                  <a:gd name="T43" fmla="*/ 32 h 35"/>
                  <a:gd name="T44" fmla="*/ 13 w 35"/>
                  <a:gd name="T45" fmla="*/ 30 h 35"/>
                  <a:gd name="T46" fmla="*/ 7 w 35"/>
                  <a:gd name="T47" fmla="*/ 26 h 35"/>
                  <a:gd name="T48" fmla="*/ 4 w 35"/>
                  <a:gd name="T49" fmla="*/ 23 h 35"/>
                  <a:gd name="T50" fmla="*/ 4 w 35"/>
                  <a:gd name="T51" fmla="*/ 18 h 35"/>
                  <a:gd name="T52" fmla="*/ 4 w 35"/>
                  <a:gd name="T53" fmla="*/ 13 h 35"/>
                  <a:gd name="T54" fmla="*/ 7 w 35"/>
                  <a:gd name="T55" fmla="*/ 7 h 35"/>
                  <a:gd name="T56" fmla="*/ 13 w 35"/>
                  <a:gd name="T57" fmla="*/ 6 h 35"/>
                  <a:gd name="T58" fmla="*/ 18 w 35"/>
                  <a:gd name="T59" fmla="*/ 4 h 35"/>
                  <a:gd name="T60" fmla="*/ 23 w 35"/>
                  <a:gd name="T61" fmla="*/ 6 h 35"/>
                  <a:gd name="T62" fmla="*/ 26 w 35"/>
                  <a:gd name="T63" fmla="*/ 7 h 35"/>
                  <a:gd name="T64" fmla="*/ 30 w 35"/>
                  <a:gd name="T65" fmla="*/ 13 h 35"/>
                  <a:gd name="T66" fmla="*/ 32 w 35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5"/>
                  <a:gd name="T104" fmla="*/ 35 w 35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5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6"/>
                    </a:lnTo>
                    <a:lnTo>
                      <a:pt x="23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6" y="30"/>
                    </a:lnTo>
                    <a:lnTo>
                      <a:pt x="11" y="33"/>
                    </a:lnTo>
                    <a:lnTo>
                      <a:pt x="18" y="35"/>
                    </a:lnTo>
                    <a:lnTo>
                      <a:pt x="23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close/>
                    <a:moveTo>
                      <a:pt x="32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8" y="32"/>
                    </a:lnTo>
                    <a:lnTo>
                      <a:pt x="13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3"/>
                    </a:lnTo>
                    <a:lnTo>
                      <a:pt x="7" y="7"/>
                    </a:lnTo>
                    <a:lnTo>
                      <a:pt x="13" y="6"/>
                    </a:lnTo>
                    <a:lnTo>
                      <a:pt x="18" y="4"/>
                    </a:lnTo>
                    <a:lnTo>
                      <a:pt x="23" y="6"/>
                    </a:lnTo>
                    <a:lnTo>
                      <a:pt x="26" y="7"/>
                    </a:lnTo>
                    <a:lnTo>
                      <a:pt x="30" y="13"/>
                    </a:lnTo>
                    <a:lnTo>
                      <a:pt x="32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9" name="Freeform 844"/>
              <p:cNvSpPr>
                <a:spLocks noEditPoints="1"/>
              </p:cNvSpPr>
              <p:nvPr/>
            </p:nvSpPr>
            <p:spPr bwMode="auto">
              <a:xfrm>
                <a:off x="4288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4 w 31"/>
                  <a:gd name="T13" fmla="*/ 5 h 31"/>
                  <a:gd name="T14" fmla="*/ 0 w 31"/>
                  <a:gd name="T15" fmla="*/ 9 h 31"/>
                  <a:gd name="T16" fmla="*/ 0 w 31"/>
                  <a:gd name="T17" fmla="*/ 16 h 31"/>
                  <a:gd name="T18" fmla="*/ 0 w 31"/>
                  <a:gd name="T19" fmla="*/ 21 h 31"/>
                  <a:gd name="T20" fmla="*/ 4 w 31"/>
                  <a:gd name="T21" fmla="*/ 26 h 31"/>
                  <a:gd name="T22" fmla="*/ 9 w 31"/>
                  <a:gd name="T23" fmla="*/ 30 h 31"/>
                  <a:gd name="T24" fmla="*/ 16 w 31"/>
                  <a:gd name="T25" fmla="*/ 31 h 31"/>
                  <a:gd name="T26" fmla="*/ 21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19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6 h 31"/>
                  <a:gd name="T52" fmla="*/ 4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19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0" name="Freeform 845"/>
              <p:cNvSpPr>
                <a:spLocks noEditPoints="1"/>
              </p:cNvSpPr>
              <p:nvPr/>
            </p:nvSpPr>
            <p:spPr bwMode="auto">
              <a:xfrm>
                <a:off x="4290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2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3 w 28"/>
                  <a:gd name="T13" fmla="*/ 3 h 28"/>
                  <a:gd name="T14" fmla="*/ 0 w 28"/>
                  <a:gd name="T15" fmla="*/ 9 h 28"/>
                  <a:gd name="T16" fmla="*/ 0 w 28"/>
                  <a:gd name="T17" fmla="*/ 14 h 28"/>
                  <a:gd name="T18" fmla="*/ 0 w 28"/>
                  <a:gd name="T19" fmla="*/ 19 h 28"/>
                  <a:gd name="T20" fmla="*/ 3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2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2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9 w 28"/>
                  <a:gd name="T45" fmla="*/ 22 h 28"/>
                  <a:gd name="T46" fmla="*/ 5 w 28"/>
                  <a:gd name="T47" fmla="*/ 21 h 28"/>
                  <a:gd name="T48" fmla="*/ 3 w 28"/>
                  <a:gd name="T49" fmla="*/ 17 h 28"/>
                  <a:gd name="T50" fmla="*/ 3 w 28"/>
                  <a:gd name="T51" fmla="*/ 14 h 28"/>
                  <a:gd name="T52" fmla="*/ 3 w 28"/>
                  <a:gd name="T53" fmla="*/ 10 h 28"/>
                  <a:gd name="T54" fmla="*/ 5 w 28"/>
                  <a:gd name="T55" fmla="*/ 7 h 28"/>
                  <a:gd name="T56" fmla="*/ 9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2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9" y="22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1" name="Freeform 846"/>
              <p:cNvSpPr>
                <a:spLocks noEditPoints="1"/>
              </p:cNvSpPr>
              <p:nvPr/>
            </p:nvSpPr>
            <p:spPr bwMode="auto">
              <a:xfrm>
                <a:off x="4292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5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0 w 24"/>
                  <a:gd name="T15" fmla="*/ 7 h 24"/>
                  <a:gd name="T16" fmla="*/ 0 w 24"/>
                  <a:gd name="T17" fmla="*/ 12 h 24"/>
                  <a:gd name="T18" fmla="*/ 0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5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19 w 24"/>
                  <a:gd name="T37" fmla="*/ 15 h 24"/>
                  <a:gd name="T38" fmla="*/ 17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5 w 24"/>
                  <a:gd name="T47" fmla="*/ 17 h 24"/>
                  <a:gd name="T48" fmla="*/ 3 w 24"/>
                  <a:gd name="T49" fmla="*/ 15 h 24"/>
                  <a:gd name="T50" fmla="*/ 3 w 24"/>
                  <a:gd name="T51" fmla="*/ 12 h 24"/>
                  <a:gd name="T52" fmla="*/ 3 w 24"/>
                  <a:gd name="T53" fmla="*/ 8 h 24"/>
                  <a:gd name="T54" fmla="*/ 5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7 w 24"/>
                  <a:gd name="T63" fmla="*/ 5 h 24"/>
                  <a:gd name="T64" fmla="*/ 19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9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2" name="Freeform 847"/>
              <p:cNvSpPr>
                <a:spLocks noEditPoints="1"/>
              </p:cNvSpPr>
              <p:nvPr/>
            </p:nvSpPr>
            <p:spPr bwMode="auto">
              <a:xfrm>
                <a:off x="4293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6 w 21"/>
                  <a:gd name="T11" fmla="*/ 0 h 21"/>
                  <a:gd name="T12" fmla="*/ 2 w 21"/>
                  <a:gd name="T13" fmla="*/ 4 h 21"/>
                  <a:gd name="T14" fmla="*/ 0 w 21"/>
                  <a:gd name="T15" fmla="*/ 7 h 21"/>
                  <a:gd name="T16" fmla="*/ 0 w 21"/>
                  <a:gd name="T17" fmla="*/ 11 h 21"/>
                  <a:gd name="T18" fmla="*/ 0 w 21"/>
                  <a:gd name="T19" fmla="*/ 14 h 21"/>
                  <a:gd name="T20" fmla="*/ 2 w 21"/>
                  <a:gd name="T21" fmla="*/ 18 h 21"/>
                  <a:gd name="T22" fmla="*/ 6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19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6 w 21"/>
                  <a:gd name="T37" fmla="*/ 12 h 21"/>
                  <a:gd name="T38" fmla="*/ 14 w 21"/>
                  <a:gd name="T39" fmla="*/ 16 h 21"/>
                  <a:gd name="T40" fmla="*/ 12 w 21"/>
                  <a:gd name="T41" fmla="*/ 18 h 21"/>
                  <a:gd name="T42" fmla="*/ 11 w 21"/>
                  <a:gd name="T43" fmla="*/ 18 h 21"/>
                  <a:gd name="T44" fmla="*/ 7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7 w 21"/>
                  <a:gd name="T57" fmla="*/ 4 h 21"/>
                  <a:gd name="T58" fmla="*/ 11 w 21"/>
                  <a:gd name="T59" fmla="*/ 4 h 21"/>
                  <a:gd name="T60" fmla="*/ 12 w 21"/>
                  <a:gd name="T61" fmla="*/ 4 h 21"/>
                  <a:gd name="T62" fmla="*/ 14 w 21"/>
                  <a:gd name="T63" fmla="*/ 6 h 21"/>
                  <a:gd name="T64" fmla="*/ 16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6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6" y="12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3" name="Freeform 848"/>
              <p:cNvSpPr>
                <a:spLocks noEditPoints="1"/>
              </p:cNvSpPr>
              <p:nvPr/>
            </p:nvSpPr>
            <p:spPr bwMode="auto">
              <a:xfrm>
                <a:off x="4295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6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4 w 17"/>
                  <a:gd name="T29" fmla="*/ 14 h 17"/>
                  <a:gd name="T30" fmla="*/ 16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4" name="Freeform 849"/>
              <p:cNvSpPr>
                <a:spLocks noEditPoints="1"/>
              </p:cNvSpPr>
              <p:nvPr/>
            </p:nvSpPr>
            <p:spPr bwMode="auto">
              <a:xfrm>
                <a:off x="4297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3 h 14"/>
                  <a:gd name="T4" fmla="*/ 10 w 14"/>
                  <a:gd name="T5" fmla="*/ 2 h 14"/>
                  <a:gd name="T6" fmla="*/ 8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8 w 14"/>
                  <a:gd name="T27" fmla="*/ 14 h 14"/>
                  <a:gd name="T28" fmla="*/ 10 w 14"/>
                  <a:gd name="T29" fmla="*/ 12 h 14"/>
                  <a:gd name="T30" fmla="*/ 12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8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8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5" name="Freeform 850"/>
              <p:cNvSpPr>
                <a:spLocks/>
              </p:cNvSpPr>
              <p:nvPr/>
            </p:nvSpPr>
            <p:spPr bwMode="auto">
              <a:xfrm>
                <a:off x="4299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6" name="Freeform 851"/>
              <p:cNvSpPr>
                <a:spLocks/>
              </p:cNvSpPr>
              <p:nvPr/>
            </p:nvSpPr>
            <p:spPr bwMode="auto">
              <a:xfrm>
                <a:off x="4300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7" name="Freeform 852"/>
              <p:cNvSpPr>
                <a:spLocks/>
              </p:cNvSpPr>
              <p:nvPr/>
            </p:nvSpPr>
            <p:spPr bwMode="auto">
              <a:xfrm>
                <a:off x="4302" y="320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3 h 3"/>
                  <a:gd name="T12" fmla="*/ 2 w 3"/>
                  <a:gd name="T13" fmla="*/ 3 h 3"/>
                  <a:gd name="T14" fmla="*/ 2 w 3"/>
                  <a:gd name="T15" fmla="*/ 3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8" name="Freeform 853"/>
              <p:cNvSpPr>
                <a:spLocks/>
              </p:cNvSpPr>
              <p:nvPr/>
            </p:nvSpPr>
            <p:spPr bwMode="auto">
              <a:xfrm>
                <a:off x="4283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4 w 41"/>
                  <a:gd name="T3" fmla="*/ 93 h 93"/>
                  <a:gd name="T4" fmla="*/ 31 w 41"/>
                  <a:gd name="T5" fmla="*/ 81 h 93"/>
                  <a:gd name="T6" fmla="*/ 36 w 41"/>
                  <a:gd name="T7" fmla="*/ 71 h 93"/>
                  <a:gd name="T8" fmla="*/ 40 w 41"/>
                  <a:gd name="T9" fmla="*/ 59 h 93"/>
                  <a:gd name="T10" fmla="*/ 41 w 41"/>
                  <a:gd name="T11" fmla="*/ 47 h 93"/>
                  <a:gd name="T12" fmla="*/ 40 w 41"/>
                  <a:gd name="T13" fmla="*/ 36 h 93"/>
                  <a:gd name="T14" fmla="*/ 36 w 41"/>
                  <a:gd name="T15" fmla="*/ 24 h 93"/>
                  <a:gd name="T16" fmla="*/ 31 w 41"/>
                  <a:gd name="T17" fmla="*/ 12 h 93"/>
                  <a:gd name="T18" fmla="*/ 24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4" y="93"/>
                    </a:lnTo>
                    <a:lnTo>
                      <a:pt x="31" y="81"/>
                    </a:lnTo>
                    <a:lnTo>
                      <a:pt x="36" y="71"/>
                    </a:lnTo>
                    <a:lnTo>
                      <a:pt x="40" y="59"/>
                    </a:lnTo>
                    <a:lnTo>
                      <a:pt x="41" y="47"/>
                    </a:lnTo>
                    <a:lnTo>
                      <a:pt x="40" y="36"/>
                    </a:lnTo>
                    <a:lnTo>
                      <a:pt x="36" y="24"/>
                    </a:lnTo>
                    <a:lnTo>
                      <a:pt x="31" y="12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9" name="Freeform 854"/>
              <p:cNvSpPr>
                <a:spLocks noEditPoints="1"/>
              </p:cNvSpPr>
              <p:nvPr/>
            </p:nvSpPr>
            <p:spPr bwMode="auto">
              <a:xfrm>
                <a:off x="4323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46 w 46"/>
                  <a:gd name="T3" fmla="*/ 93 h 93"/>
                  <a:gd name="T4" fmla="*/ 46 w 46"/>
                  <a:gd name="T5" fmla="*/ 92 h 93"/>
                  <a:gd name="T6" fmla="*/ 45 w 46"/>
                  <a:gd name="T7" fmla="*/ 90 h 93"/>
                  <a:gd name="T8" fmla="*/ 41 w 46"/>
                  <a:gd name="T9" fmla="*/ 92 h 93"/>
                  <a:gd name="T10" fmla="*/ 38 w 46"/>
                  <a:gd name="T11" fmla="*/ 93 h 93"/>
                  <a:gd name="T12" fmla="*/ 46 w 46"/>
                  <a:gd name="T13" fmla="*/ 93 h 93"/>
                  <a:gd name="T14" fmla="*/ 10 w 46"/>
                  <a:gd name="T15" fmla="*/ 93 h 93"/>
                  <a:gd name="T16" fmla="*/ 0 w 46"/>
                  <a:gd name="T17" fmla="*/ 93 h 93"/>
                  <a:gd name="T18" fmla="*/ 1 w 46"/>
                  <a:gd name="T19" fmla="*/ 92 h 93"/>
                  <a:gd name="T20" fmla="*/ 3 w 46"/>
                  <a:gd name="T21" fmla="*/ 90 h 93"/>
                  <a:gd name="T22" fmla="*/ 7 w 46"/>
                  <a:gd name="T23" fmla="*/ 92 h 93"/>
                  <a:gd name="T24" fmla="*/ 10 w 46"/>
                  <a:gd name="T25" fmla="*/ 93 h 93"/>
                  <a:gd name="T26" fmla="*/ 3 w 46"/>
                  <a:gd name="T27" fmla="*/ 4 h 93"/>
                  <a:gd name="T28" fmla="*/ 1 w 46"/>
                  <a:gd name="T29" fmla="*/ 2 h 93"/>
                  <a:gd name="T30" fmla="*/ 0 w 46"/>
                  <a:gd name="T31" fmla="*/ 0 h 93"/>
                  <a:gd name="T32" fmla="*/ 10 w 46"/>
                  <a:gd name="T33" fmla="*/ 0 h 93"/>
                  <a:gd name="T34" fmla="*/ 7 w 46"/>
                  <a:gd name="T35" fmla="*/ 2 h 93"/>
                  <a:gd name="T36" fmla="*/ 3 w 46"/>
                  <a:gd name="T37" fmla="*/ 4 h 93"/>
                  <a:gd name="T38" fmla="*/ 38 w 46"/>
                  <a:gd name="T39" fmla="*/ 0 h 93"/>
                  <a:gd name="T40" fmla="*/ 46 w 46"/>
                  <a:gd name="T41" fmla="*/ 0 h 93"/>
                  <a:gd name="T42" fmla="*/ 46 w 46"/>
                  <a:gd name="T43" fmla="*/ 2 h 93"/>
                  <a:gd name="T44" fmla="*/ 45 w 46"/>
                  <a:gd name="T45" fmla="*/ 4 h 93"/>
                  <a:gd name="T46" fmla="*/ 41 w 46"/>
                  <a:gd name="T47" fmla="*/ 2 h 93"/>
                  <a:gd name="T48" fmla="*/ 38 w 46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6"/>
                  <a:gd name="T76" fmla="*/ 0 h 93"/>
                  <a:gd name="T77" fmla="*/ 46 w 46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6" h="93">
                    <a:moveTo>
                      <a:pt x="46" y="93"/>
                    </a:moveTo>
                    <a:lnTo>
                      <a:pt x="46" y="93"/>
                    </a:lnTo>
                    <a:lnTo>
                      <a:pt x="46" y="92"/>
                    </a:lnTo>
                    <a:lnTo>
                      <a:pt x="45" y="90"/>
                    </a:lnTo>
                    <a:lnTo>
                      <a:pt x="41" y="92"/>
                    </a:lnTo>
                    <a:lnTo>
                      <a:pt x="38" y="93"/>
                    </a:lnTo>
                    <a:lnTo>
                      <a:pt x="46" y="93"/>
                    </a:lnTo>
                    <a:close/>
                    <a:moveTo>
                      <a:pt x="10" y="93"/>
                    </a:moveTo>
                    <a:lnTo>
                      <a:pt x="0" y="93"/>
                    </a:lnTo>
                    <a:lnTo>
                      <a:pt x="1" y="92"/>
                    </a:lnTo>
                    <a:lnTo>
                      <a:pt x="3" y="90"/>
                    </a:lnTo>
                    <a:lnTo>
                      <a:pt x="7" y="92"/>
                    </a:lnTo>
                    <a:lnTo>
                      <a:pt x="10" y="9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0" name="Freeform 855"/>
              <p:cNvSpPr>
                <a:spLocks noEditPoints="1"/>
              </p:cNvSpPr>
              <p:nvPr/>
            </p:nvSpPr>
            <p:spPr bwMode="auto">
              <a:xfrm>
                <a:off x="4324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4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2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88 h 93"/>
                  <a:gd name="T58" fmla="*/ 35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2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35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1" name="Freeform 856"/>
              <p:cNvSpPr>
                <a:spLocks noEditPoints="1"/>
              </p:cNvSpPr>
              <p:nvPr/>
            </p:nvSpPr>
            <p:spPr bwMode="auto">
              <a:xfrm>
                <a:off x="4326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8 w 42"/>
                  <a:gd name="T3" fmla="*/ 2 h 93"/>
                  <a:gd name="T4" fmla="*/ 35 w 42"/>
                  <a:gd name="T5" fmla="*/ 0 h 93"/>
                  <a:gd name="T6" fmla="*/ 7 w 42"/>
                  <a:gd name="T7" fmla="*/ 0 h 93"/>
                  <a:gd name="T8" fmla="*/ 4 w 42"/>
                  <a:gd name="T9" fmla="*/ 2 h 93"/>
                  <a:gd name="T10" fmla="*/ 0 w 42"/>
                  <a:gd name="T11" fmla="*/ 4 h 93"/>
                  <a:gd name="T12" fmla="*/ 0 w 42"/>
                  <a:gd name="T13" fmla="*/ 4 h 93"/>
                  <a:gd name="T14" fmla="*/ 2 w 42"/>
                  <a:gd name="T15" fmla="*/ 5 h 93"/>
                  <a:gd name="T16" fmla="*/ 11 w 42"/>
                  <a:gd name="T17" fmla="*/ 2 h 93"/>
                  <a:gd name="T18" fmla="*/ 21 w 42"/>
                  <a:gd name="T19" fmla="*/ 2 h 93"/>
                  <a:gd name="T20" fmla="*/ 31 w 42"/>
                  <a:gd name="T21" fmla="*/ 2 h 93"/>
                  <a:gd name="T22" fmla="*/ 40 w 42"/>
                  <a:gd name="T23" fmla="*/ 5 h 93"/>
                  <a:gd name="T24" fmla="*/ 42 w 42"/>
                  <a:gd name="T25" fmla="*/ 4 h 93"/>
                  <a:gd name="T26" fmla="*/ 42 w 42"/>
                  <a:gd name="T27" fmla="*/ 4 h 93"/>
                  <a:gd name="T28" fmla="*/ 0 w 42"/>
                  <a:gd name="T29" fmla="*/ 90 h 93"/>
                  <a:gd name="T30" fmla="*/ 4 w 42"/>
                  <a:gd name="T31" fmla="*/ 92 h 93"/>
                  <a:gd name="T32" fmla="*/ 7 w 42"/>
                  <a:gd name="T33" fmla="*/ 93 h 93"/>
                  <a:gd name="T34" fmla="*/ 35 w 42"/>
                  <a:gd name="T35" fmla="*/ 93 h 93"/>
                  <a:gd name="T36" fmla="*/ 38 w 42"/>
                  <a:gd name="T37" fmla="*/ 92 h 93"/>
                  <a:gd name="T38" fmla="*/ 42 w 42"/>
                  <a:gd name="T39" fmla="*/ 90 h 93"/>
                  <a:gd name="T40" fmla="*/ 42 w 42"/>
                  <a:gd name="T41" fmla="*/ 88 h 93"/>
                  <a:gd name="T42" fmla="*/ 40 w 42"/>
                  <a:gd name="T43" fmla="*/ 88 h 93"/>
                  <a:gd name="T44" fmla="*/ 31 w 42"/>
                  <a:gd name="T45" fmla="*/ 90 h 93"/>
                  <a:gd name="T46" fmla="*/ 21 w 42"/>
                  <a:gd name="T47" fmla="*/ 92 h 93"/>
                  <a:gd name="T48" fmla="*/ 11 w 42"/>
                  <a:gd name="T49" fmla="*/ 90 h 93"/>
                  <a:gd name="T50" fmla="*/ 2 w 42"/>
                  <a:gd name="T51" fmla="*/ 88 h 93"/>
                  <a:gd name="T52" fmla="*/ 0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0" y="5"/>
                    </a:lnTo>
                    <a:lnTo>
                      <a:pt x="42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1" y="90"/>
                    </a:lnTo>
                    <a:lnTo>
                      <a:pt x="2" y="88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2" name="Freeform 857"/>
              <p:cNvSpPr>
                <a:spLocks noEditPoints="1"/>
              </p:cNvSpPr>
              <p:nvPr/>
            </p:nvSpPr>
            <p:spPr bwMode="auto">
              <a:xfrm>
                <a:off x="4326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4 h 93"/>
                  <a:gd name="T28" fmla="*/ 0 w 42"/>
                  <a:gd name="T29" fmla="*/ 88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88 h 93"/>
                  <a:gd name="T40" fmla="*/ 40 w 42"/>
                  <a:gd name="T41" fmla="*/ 88 h 93"/>
                  <a:gd name="T42" fmla="*/ 40 w 42"/>
                  <a:gd name="T43" fmla="*/ 86 h 93"/>
                  <a:gd name="T44" fmla="*/ 29 w 42"/>
                  <a:gd name="T45" fmla="*/ 88 h 93"/>
                  <a:gd name="T46" fmla="*/ 21 w 42"/>
                  <a:gd name="T47" fmla="*/ 90 h 93"/>
                  <a:gd name="T48" fmla="*/ 11 w 42"/>
                  <a:gd name="T49" fmla="*/ 88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4"/>
                    </a:lnTo>
                    <a:close/>
                    <a:moveTo>
                      <a:pt x="0" y="88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29" y="88"/>
                    </a:lnTo>
                    <a:lnTo>
                      <a:pt x="21" y="90"/>
                    </a:lnTo>
                    <a:lnTo>
                      <a:pt x="11" y="88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3" name="Freeform 858"/>
              <p:cNvSpPr>
                <a:spLocks noEditPoints="1"/>
              </p:cNvSpPr>
              <p:nvPr/>
            </p:nvSpPr>
            <p:spPr bwMode="auto">
              <a:xfrm>
                <a:off x="4328" y="3161"/>
                <a:ext cx="38" cy="90"/>
              </a:xfrm>
              <a:custGeom>
                <a:avLst/>
                <a:gdLst>
                  <a:gd name="T0" fmla="*/ 38 w 38"/>
                  <a:gd name="T1" fmla="*/ 3 h 90"/>
                  <a:gd name="T2" fmla="*/ 29 w 38"/>
                  <a:gd name="T3" fmla="*/ 0 h 90"/>
                  <a:gd name="T4" fmla="*/ 19 w 38"/>
                  <a:gd name="T5" fmla="*/ 0 h 90"/>
                  <a:gd name="T6" fmla="*/ 9 w 38"/>
                  <a:gd name="T7" fmla="*/ 0 h 90"/>
                  <a:gd name="T8" fmla="*/ 0 w 38"/>
                  <a:gd name="T9" fmla="*/ 3 h 90"/>
                  <a:gd name="T10" fmla="*/ 0 w 38"/>
                  <a:gd name="T11" fmla="*/ 5 h 90"/>
                  <a:gd name="T12" fmla="*/ 2 w 38"/>
                  <a:gd name="T13" fmla="*/ 7 h 90"/>
                  <a:gd name="T14" fmla="*/ 10 w 38"/>
                  <a:gd name="T15" fmla="*/ 3 h 90"/>
                  <a:gd name="T16" fmla="*/ 19 w 38"/>
                  <a:gd name="T17" fmla="*/ 3 h 90"/>
                  <a:gd name="T18" fmla="*/ 27 w 38"/>
                  <a:gd name="T19" fmla="*/ 3 h 90"/>
                  <a:gd name="T20" fmla="*/ 36 w 38"/>
                  <a:gd name="T21" fmla="*/ 7 h 90"/>
                  <a:gd name="T22" fmla="*/ 38 w 38"/>
                  <a:gd name="T23" fmla="*/ 5 h 90"/>
                  <a:gd name="T24" fmla="*/ 38 w 38"/>
                  <a:gd name="T25" fmla="*/ 3 h 90"/>
                  <a:gd name="T26" fmla="*/ 0 w 38"/>
                  <a:gd name="T27" fmla="*/ 86 h 90"/>
                  <a:gd name="T28" fmla="*/ 9 w 38"/>
                  <a:gd name="T29" fmla="*/ 88 h 90"/>
                  <a:gd name="T30" fmla="*/ 19 w 38"/>
                  <a:gd name="T31" fmla="*/ 90 h 90"/>
                  <a:gd name="T32" fmla="*/ 29 w 38"/>
                  <a:gd name="T33" fmla="*/ 88 h 90"/>
                  <a:gd name="T34" fmla="*/ 38 w 38"/>
                  <a:gd name="T35" fmla="*/ 86 h 90"/>
                  <a:gd name="T36" fmla="*/ 38 w 38"/>
                  <a:gd name="T37" fmla="*/ 84 h 90"/>
                  <a:gd name="T38" fmla="*/ 36 w 38"/>
                  <a:gd name="T39" fmla="*/ 83 h 90"/>
                  <a:gd name="T40" fmla="*/ 27 w 38"/>
                  <a:gd name="T41" fmla="*/ 84 h 90"/>
                  <a:gd name="T42" fmla="*/ 19 w 38"/>
                  <a:gd name="T43" fmla="*/ 86 h 90"/>
                  <a:gd name="T44" fmla="*/ 10 w 38"/>
                  <a:gd name="T45" fmla="*/ 84 h 90"/>
                  <a:gd name="T46" fmla="*/ 2 w 38"/>
                  <a:gd name="T47" fmla="*/ 83 h 90"/>
                  <a:gd name="T48" fmla="*/ 0 w 38"/>
                  <a:gd name="T49" fmla="*/ 84 h 90"/>
                  <a:gd name="T50" fmla="*/ 0 w 38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0"/>
                  <a:gd name="T80" fmla="*/ 38 w 38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0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7"/>
                    </a:lnTo>
                    <a:lnTo>
                      <a:pt x="38" y="5"/>
                    </a:lnTo>
                    <a:lnTo>
                      <a:pt x="38" y="3"/>
                    </a:lnTo>
                    <a:close/>
                    <a:moveTo>
                      <a:pt x="0" y="86"/>
                    </a:moveTo>
                    <a:lnTo>
                      <a:pt x="9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3"/>
                    </a:lnTo>
                    <a:lnTo>
                      <a:pt x="27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4" name="Freeform 859"/>
              <p:cNvSpPr>
                <a:spLocks noEditPoints="1"/>
              </p:cNvSpPr>
              <p:nvPr/>
            </p:nvSpPr>
            <p:spPr bwMode="auto">
              <a:xfrm>
                <a:off x="4328" y="3163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9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2 w 38"/>
                  <a:gd name="T11" fmla="*/ 5 h 86"/>
                  <a:gd name="T12" fmla="*/ 2 w 38"/>
                  <a:gd name="T13" fmla="*/ 6 h 86"/>
                  <a:gd name="T14" fmla="*/ 10 w 38"/>
                  <a:gd name="T15" fmla="*/ 3 h 86"/>
                  <a:gd name="T16" fmla="*/ 19 w 38"/>
                  <a:gd name="T17" fmla="*/ 3 h 86"/>
                  <a:gd name="T18" fmla="*/ 27 w 38"/>
                  <a:gd name="T19" fmla="*/ 3 h 86"/>
                  <a:gd name="T20" fmla="*/ 36 w 38"/>
                  <a:gd name="T21" fmla="*/ 6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2 h 86"/>
                  <a:gd name="T28" fmla="*/ 9 w 38"/>
                  <a:gd name="T29" fmla="*/ 84 h 86"/>
                  <a:gd name="T30" fmla="*/ 19 w 38"/>
                  <a:gd name="T31" fmla="*/ 86 h 86"/>
                  <a:gd name="T32" fmla="*/ 27 w 38"/>
                  <a:gd name="T33" fmla="*/ 84 h 86"/>
                  <a:gd name="T34" fmla="*/ 38 w 38"/>
                  <a:gd name="T35" fmla="*/ 82 h 86"/>
                  <a:gd name="T36" fmla="*/ 36 w 38"/>
                  <a:gd name="T37" fmla="*/ 81 h 86"/>
                  <a:gd name="T38" fmla="*/ 36 w 38"/>
                  <a:gd name="T39" fmla="*/ 79 h 86"/>
                  <a:gd name="T40" fmla="*/ 27 w 38"/>
                  <a:gd name="T41" fmla="*/ 81 h 86"/>
                  <a:gd name="T42" fmla="*/ 19 w 38"/>
                  <a:gd name="T43" fmla="*/ 82 h 86"/>
                  <a:gd name="T44" fmla="*/ 10 w 38"/>
                  <a:gd name="T45" fmla="*/ 81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6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2"/>
                    </a:moveTo>
                    <a:lnTo>
                      <a:pt x="9" y="84"/>
                    </a:lnTo>
                    <a:lnTo>
                      <a:pt x="19" y="86"/>
                    </a:lnTo>
                    <a:lnTo>
                      <a:pt x="27" y="84"/>
                    </a:lnTo>
                    <a:lnTo>
                      <a:pt x="38" y="82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7" y="81"/>
                    </a:lnTo>
                    <a:lnTo>
                      <a:pt x="19" y="82"/>
                    </a:lnTo>
                    <a:lnTo>
                      <a:pt x="10" y="81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5" name="Freeform 860"/>
              <p:cNvSpPr>
                <a:spLocks noEditPoints="1"/>
              </p:cNvSpPr>
              <p:nvPr/>
            </p:nvSpPr>
            <p:spPr bwMode="auto">
              <a:xfrm>
                <a:off x="4330" y="3164"/>
                <a:ext cx="34" cy="83"/>
              </a:xfrm>
              <a:custGeom>
                <a:avLst/>
                <a:gdLst>
                  <a:gd name="T0" fmla="*/ 34 w 34"/>
                  <a:gd name="T1" fmla="*/ 4 h 83"/>
                  <a:gd name="T2" fmla="*/ 25 w 34"/>
                  <a:gd name="T3" fmla="*/ 0 h 83"/>
                  <a:gd name="T4" fmla="*/ 17 w 34"/>
                  <a:gd name="T5" fmla="*/ 0 h 83"/>
                  <a:gd name="T6" fmla="*/ 8 w 34"/>
                  <a:gd name="T7" fmla="*/ 0 h 83"/>
                  <a:gd name="T8" fmla="*/ 0 w 34"/>
                  <a:gd name="T9" fmla="*/ 4 h 83"/>
                  <a:gd name="T10" fmla="*/ 0 w 34"/>
                  <a:gd name="T11" fmla="*/ 5 h 83"/>
                  <a:gd name="T12" fmla="*/ 0 w 34"/>
                  <a:gd name="T13" fmla="*/ 7 h 83"/>
                  <a:gd name="T14" fmla="*/ 8 w 34"/>
                  <a:gd name="T15" fmla="*/ 4 h 83"/>
                  <a:gd name="T16" fmla="*/ 17 w 34"/>
                  <a:gd name="T17" fmla="*/ 4 h 83"/>
                  <a:gd name="T18" fmla="*/ 25 w 34"/>
                  <a:gd name="T19" fmla="*/ 4 h 83"/>
                  <a:gd name="T20" fmla="*/ 32 w 34"/>
                  <a:gd name="T21" fmla="*/ 7 h 83"/>
                  <a:gd name="T22" fmla="*/ 34 w 34"/>
                  <a:gd name="T23" fmla="*/ 5 h 83"/>
                  <a:gd name="T24" fmla="*/ 34 w 34"/>
                  <a:gd name="T25" fmla="*/ 4 h 83"/>
                  <a:gd name="T26" fmla="*/ 0 w 34"/>
                  <a:gd name="T27" fmla="*/ 80 h 83"/>
                  <a:gd name="T28" fmla="*/ 8 w 34"/>
                  <a:gd name="T29" fmla="*/ 81 h 83"/>
                  <a:gd name="T30" fmla="*/ 17 w 34"/>
                  <a:gd name="T31" fmla="*/ 83 h 83"/>
                  <a:gd name="T32" fmla="*/ 25 w 34"/>
                  <a:gd name="T33" fmla="*/ 81 h 83"/>
                  <a:gd name="T34" fmla="*/ 34 w 34"/>
                  <a:gd name="T35" fmla="*/ 80 h 83"/>
                  <a:gd name="T36" fmla="*/ 34 w 34"/>
                  <a:gd name="T37" fmla="*/ 78 h 83"/>
                  <a:gd name="T38" fmla="*/ 32 w 34"/>
                  <a:gd name="T39" fmla="*/ 76 h 83"/>
                  <a:gd name="T40" fmla="*/ 25 w 34"/>
                  <a:gd name="T41" fmla="*/ 80 h 83"/>
                  <a:gd name="T42" fmla="*/ 17 w 34"/>
                  <a:gd name="T43" fmla="*/ 80 h 83"/>
                  <a:gd name="T44" fmla="*/ 8 w 34"/>
                  <a:gd name="T45" fmla="*/ 80 h 83"/>
                  <a:gd name="T46" fmla="*/ 1 w 34"/>
                  <a:gd name="T47" fmla="*/ 76 h 83"/>
                  <a:gd name="T48" fmla="*/ 0 w 34"/>
                  <a:gd name="T49" fmla="*/ 78 h 83"/>
                  <a:gd name="T50" fmla="*/ 0 w 34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3"/>
                  <a:gd name="T80" fmla="*/ 34 w 3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3">
                    <a:moveTo>
                      <a:pt x="34" y="4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5" y="81"/>
                    </a:lnTo>
                    <a:lnTo>
                      <a:pt x="34" y="80"/>
                    </a:lnTo>
                    <a:lnTo>
                      <a:pt x="34" y="78"/>
                    </a:lnTo>
                    <a:lnTo>
                      <a:pt x="32" y="76"/>
                    </a:lnTo>
                    <a:lnTo>
                      <a:pt x="25" y="80"/>
                    </a:lnTo>
                    <a:lnTo>
                      <a:pt x="17" y="80"/>
                    </a:lnTo>
                    <a:lnTo>
                      <a:pt x="8" y="80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6" name="Freeform 861"/>
              <p:cNvSpPr>
                <a:spLocks noEditPoints="1"/>
              </p:cNvSpPr>
              <p:nvPr/>
            </p:nvSpPr>
            <p:spPr bwMode="auto">
              <a:xfrm>
                <a:off x="4330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5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0 w 34"/>
                  <a:gd name="T11" fmla="*/ 5 h 79"/>
                  <a:gd name="T12" fmla="*/ 1 w 34"/>
                  <a:gd name="T13" fmla="*/ 7 h 79"/>
                  <a:gd name="T14" fmla="*/ 8 w 34"/>
                  <a:gd name="T15" fmla="*/ 3 h 79"/>
                  <a:gd name="T16" fmla="*/ 17 w 34"/>
                  <a:gd name="T17" fmla="*/ 3 h 79"/>
                  <a:gd name="T18" fmla="*/ 25 w 34"/>
                  <a:gd name="T19" fmla="*/ 3 h 79"/>
                  <a:gd name="T20" fmla="*/ 32 w 34"/>
                  <a:gd name="T21" fmla="*/ 7 h 79"/>
                  <a:gd name="T22" fmla="*/ 32 w 34"/>
                  <a:gd name="T23" fmla="*/ 5 h 79"/>
                  <a:gd name="T24" fmla="*/ 34 w 34"/>
                  <a:gd name="T25" fmla="*/ 3 h 79"/>
                  <a:gd name="T26" fmla="*/ 0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5 w 34"/>
                  <a:gd name="T33" fmla="*/ 78 h 79"/>
                  <a:gd name="T34" fmla="*/ 34 w 34"/>
                  <a:gd name="T35" fmla="*/ 76 h 79"/>
                  <a:gd name="T36" fmla="*/ 32 w 34"/>
                  <a:gd name="T37" fmla="*/ 74 h 79"/>
                  <a:gd name="T38" fmla="*/ 32 w 34"/>
                  <a:gd name="T39" fmla="*/ 72 h 79"/>
                  <a:gd name="T40" fmla="*/ 24 w 34"/>
                  <a:gd name="T41" fmla="*/ 76 h 79"/>
                  <a:gd name="T42" fmla="*/ 17 w 34"/>
                  <a:gd name="T43" fmla="*/ 76 h 79"/>
                  <a:gd name="T44" fmla="*/ 8 w 34"/>
                  <a:gd name="T45" fmla="*/ 76 h 79"/>
                  <a:gd name="T46" fmla="*/ 1 w 34"/>
                  <a:gd name="T47" fmla="*/ 72 h 79"/>
                  <a:gd name="T48" fmla="*/ 1 w 34"/>
                  <a:gd name="T49" fmla="*/ 74 h 79"/>
                  <a:gd name="T50" fmla="*/ 0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5" y="3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5" y="78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2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7" name="Freeform 862"/>
              <p:cNvSpPr>
                <a:spLocks noEditPoints="1"/>
              </p:cNvSpPr>
              <p:nvPr/>
            </p:nvSpPr>
            <p:spPr bwMode="auto">
              <a:xfrm>
                <a:off x="4330" y="3168"/>
                <a:ext cx="32" cy="76"/>
              </a:xfrm>
              <a:custGeom>
                <a:avLst/>
                <a:gdLst>
                  <a:gd name="T0" fmla="*/ 32 w 32"/>
                  <a:gd name="T1" fmla="*/ 3 h 76"/>
                  <a:gd name="T2" fmla="*/ 25 w 32"/>
                  <a:gd name="T3" fmla="*/ 0 h 76"/>
                  <a:gd name="T4" fmla="*/ 17 w 32"/>
                  <a:gd name="T5" fmla="*/ 0 h 76"/>
                  <a:gd name="T6" fmla="*/ 8 w 32"/>
                  <a:gd name="T7" fmla="*/ 0 h 76"/>
                  <a:gd name="T8" fmla="*/ 0 w 32"/>
                  <a:gd name="T9" fmla="*/ 3 h 76"/>
                  <a:gd name="T10" fmla="*/ 1 w 32"/>
                  <a:gd name="T11" fmla="*/ 5 h 76"/>
                  <a:gd name="T12" fmla="*/ 1 w 32"/>
                  <a:gd name="T13" fmla="*/ 7 h 76"/>
                  <a:gd name="T14" fmla="*/ 8 w 32"/>
                  <a:gd name="T15" fmla="*/ 3 h 76"/>
                  <a:gd name="T16" fmla="*/ 17 w 32"/>
                  <a:gd name="T17" fmla="*/ 3 h 76"/>
                  <a:gd name="T18" fmla="*/ 24 w 32"/>
                  <a:gd name="T19" fmla="*/ 3 h 76"/>
                  <a:gd name="T20" fmla="*/ 31 w 32"/>
                  <a:gd name="T21" fmla="*/ 7 h 76"/>
                  <a:gd name="T22" fmla="*/ 32 w 32"/>
                  <a:gd name="T23" fmla="*/ 5 h 76"/>
                  <a:gd name="T24" fmla="*/ 32 w 32"/>
                  <a:gd name="T25" fmla="*/ 3 h 76"/>
                  <a:gd name="T26" fmla="*/ 1 w 32"/>
                  <a:gd name="T27" fmla="*/ 72 h 76"/>
                  <a:gd name="T28" fmla="*/ 8 w 32"/>
                  <a:gd name="T29" fmla="*/ 76 h 76"/>
                  <a:gd name="T30" fmla="*/ 17 w 32"/>
                  <a:gd name="T31" fmla="*/ 76 h 76"/>
                  <a:gd name="T32" fmla="*/ 25 w 32"/>
                  <a:gd name="T33" fmla="*/ 76 h 76"/>
                  <a:gd name="T34" fmla="*/ 32 w 32"/>
                  <a:gd name="T35" fmla="*/ 72 h 76"/>
                  <a:gd name="T36" fmla="*/ 32 w 32"/>
                  <a:gd name="T37" fmla="*/ 70 h 76"/>
                  <a:gd name="T38" fmla="*/ 31 w 32"/>
                  <a:gd name="T39" fmla="*/ 69 h 76"/>
                  <a:gd name="T40" fmla="*/ 24 w 32"/>
                  <a:gd name="T41" fmla="*/ 72 h 76"/>
                  <a:gd name="T42" fmla="*/ 17 w 32"/>
                  <a:gd name="T43" fmla="*/ 72 h 76"/>
                  <a:gd name="T44" fmla="*/ 10 w 32"/>
                  <a:gd name="T45" fmla="*/ 72 h 76"/>
                  <a:gd name="T46" fmla="*/ 3 w 32"/>
                  <a:gd name="T47" fmla="*/ 69 h 76"/>
                  <a:gd name="T48" fmla="*/ 1 w 32"/>
                  <a:gd name="T49" fmla="*/ 70 h 76"/>
                  <a:gd name="T50" fmla="*/ 1 w 32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6"/>
                  <a:gd name="T80" fmla="*/ 32 w 32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6">
                    <a:moveTo>
                      <a:pt x="32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1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5" y="76"/>
                    </a:lnTo>
                    <a:lnTo>
                      <a:pt x="32" y="72"/>
                    </a:lnTo>
                    <a:lnTo>
                      <a:pt x="32" y="70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10" y="72"/>
                    </a:lnTo>
                    <a:lnTo>
                      <a:pt x="3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8" name="Freeform 863"/>
              <p:cNvSpPr>
                <a:spLocks noEditPoints="1"/>
              </p:cNvSpPr>
              <p:nvPr/>
            </p:nvSpPr>
            <p:spPr bwMode="auto">
              <a:xfrm>
                <a:off x="4331" y="3169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4 w 31"/>
                  <a:gd name="T3" fmla="*/ 0 h 73"/>
                  <a:gd name="T4" fmla="*/ 16 w 31"/>
                  <a:gd name="T5" fmla="*/ 0 h 73"/>
                  <a:gd name="T6" fmla="*/ 7 w 31"/>
                  <a:gd name="T7" fmla="*/ 0 h 73"/>
                  <a:gd name="T8" fmla="*/ 0 w 31"/>
                  <a:gd name="T9" fmla="*/ 4 h 73"/>
                  <a:gd name="T10" fmla="*/ 0 w 31"/>
                  <a:gd name="T11" fmla="*/ 6 h 73"/>
                  <a:gd name="T12" fmla="*/ 2 w 31"/>
                  <a:gd name="T13" fmla="*/ 7 h 73"/>
                  <a:gd name="T14" fmla="*/ 9 w 31"/>
                  <a:gd name="T15" fmla="*/ 4 h 73"/>
                  <a:gd name="T16" fmla="*/ 16 w 31"/>
                  <a:gd name="T17" fmla="*/ 4 h 73"/>
                  <a:gd name="T18" fmla="*/ 23 w 31"/>
                  <a:gd name="T19" fmla="*/ 4 h 73"/>
                  <a:gd name="T20" fmla="*/ 30 w 31"/>
                  <a:gd name="T21" fmla="*/ 7 h 73"/>
                  <a:gd name="T22" fmla="*/ 30 w 31"/>
                  <a:gd name="T23" fmla="*/ 6 h 73"/>
                  <a:gd name="T24" fmla="*/ 31 w 31"/>
                  <a:gd name="T25" fmla="*/ 4 h 73"/>
                  <a:gd name="T26" fmla="*/ 0 w 31"/>
                  <a:gd name="T27" fmla="*/ 69 h 73"/>
                  <a:gd name="T28" fmla="*/ 7 w 31"/>
                  <a:gd name="T29" fmla="*/ 73 h 73"/>
                  <a:gd name="T30" fmla="*/ 16 w 31"/>
                  <a:gd name="T31" fmla="*/ 73 h 73"/>
                  <a:gd name="T32" fmla="*/ 23 w 31"/>
                  <a:gd name="T33" fmla="*/ 73 h 73"/>
                  <a:gd name="T34" fmla="*/ 31 w 31"/>
                  <a:gd name="T35" fmla="*/ 69 h 73"/>
                  <a:gd name="T36" fmla="*/ 30 w 31"/>
                  <a:gd name="T37" fmla="*/ 68 h 73"/>
                  <a:gd name="T38" fmla="*/ 30 w 31"/>
                  <a:gd name="T39" fmla="*/ 66 h 73"/>
                  <a:gd name="T40" fmla="*/ 23 w 31"/>
                  <a:gd name="T41" fmla="*/ 69 h 73"/>
                  <a:gd name="T42" fmla="*/ 16 w 31"/>
                  <a:gd name="T43" fmla="*/ 69 h 73"/>
                  <a:gd name="T44" fmla="*/ 9 w 31"/>
                  <a:gd name="T45" fmla="*/ 69 h 73"/>
                  <a:gd name="T46" fmla="*/ 2 w 31"/>
                  <a:gd name="T47" fmla="*/ 66 h 73"/>
                  <a:gd name="T48" fmla="*/ 2 w 31"/>
                  <a:gd name="T49" fmla="*/ 68 h 73"/>
                  <a:gd name="T50" fmla="*/ 0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4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1" y="4"/>
                    </a:lnTo>
                    <a:close/>
                    <a:moveTo>
                      <a:pt x="0" y="69"/>
                    </a:moveTo>
                    <a:lnTo>
                      <a:pt x="7" y="73"/>
                    </a:lnTo>
                    <a:lnTo>
                      <a:pt x="16" y="73"/>
                    </a:lnTo>
                    <a:lnTo>
                      <a:pt x="23" y="73"/>
                    </a:lnTo>
                    <a:lnTo>
                      <a:pt x="31" y="69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9" name="Freeform 864"/>
              <p:cNvSpPr>
                <a:spLocks noEditPoints="1"/>
              </p:cNvSpPr>
              <p:nvPr/>
            </p:nvSpPr>
            <p:spPr bwMode="auto">
              <a:xfrm>
                <a:off x="4331" y="3171"/>
                <a:ext cx="30" cy="69"/>
              </a:xfrm>
              <a:custGeom>
                <a:avLst/>
                <a:gdLst>
                  <a:gd name="T0" fmla="*/ 30 w 30"/>
                  <a:gd name="T1" fmla="*/ 4 h 69"/>
                  <a:gd name="T2" fmla="*/ 23 w 30"/>
                  <a:gd name="T3" fmla="*/ 0 h 69"/>
                  <a:gd name="T4" fmla="*/ 16 w 30"/>
                  <a:gd name="T5" fmla="*/ 0 h 69"/>
                  <a:gd name="T6" fmla="*/ 7 w 30"/>
                  <a:gd name="T7" fmla="*/ 0 h 69"/>
                  <a:gd name="T8" fmla="*/ 0 w 30"/>
                  <a:gd name="T9" fmla="*/ 4 h 69"/>
                  <a:gd name="T10" fmla="*/ 2 w 30"/>
                  <a:gd name="T11" fmla="*/ 5 h 69"/>
                  <a:gd name="T12" fmla="*/ 2 w 30"/>
                  <a:gd name="T13" fmla="*/ 5 h 69"/>
                  <a:gd name="T14" fmla="*/ 9 w 30"/>
                  <a:gd name="T15" fmla="*/ 4 h 69"/>
                  <a:gd name="T16" fmla="*/ 16 w 30"/>
                  <a:gd name="T17" fmla="*/ 4 h 69"/>
                  <a:gd name="T18" fmla="*/ 23 w 30"/>
                  <a:gd name="T19" fmla="*/ 4 h 69"/>
                  <a:gd name="T20" fmla="*/ 30 w 30"/>
                  <a:gd name="T21" fmla="*/ 5 h 69"/>
                  <a:gd name="T22" fmla="*/ 30 w 30"/>
                  <a:gd name="T23" fmla="*/ 5 h 69"/>
                  <a:gd name="T24" fmla="*/ 30 w 30"/>
                  <a:gd name="T25" fmla="*/ 4 h 69"/>
                  <a:gd name="T26" fmla="*/ 2 w 30"/>
                  <a:gd name="T27" fmla="*/ 66 h 69"/>
                  <a:gd name="T28" fmla="*/ 9 w 30"/>
                  <a:gd name="T29" fmla="*/ 69 h 69"/>
                  <a:gd name="T30" fmla="*/ 16 w 30"/>
                  <a:gd name="T31" fmla="*/ 69 h 69"/>
                  <a:gd name="T32" fmla="*/ 23 w 30"/>
                  <a:gd name="T33" fmla="*/ 69 h 69"/>
                  <a:gd name="T34" fmla="*/ 30 w 30"/>
                  <a:gd name="T35" fmla="*/ 66 h 69"/>
                  <a:gd name="T36" fmla="*/ 30 w 30"/>
                  <a:gd name="T37" fmla="*/ 64 h 69"/>
                  <a:gd name="T38" fmla="*/ 28 w 30"/>
                  <a:gd name="T39" fmla="*/ 62 h 69"/>
                  <a:gd name="T40" fmla="*/ 23 w 30"/>
                  <a:gd name="T41" fmla="*/ 66 h 69"/>
                  <a:gd name="T42" fmla="*/ 16 w 30"/>
                  <a:gd name="T43" fmla="*/ 66 h 69"/>
                  <a:gd name="T44" fmla="*/ 9 w 30"/>
                  <a:gd name="T45" fmla="*/ 66 h 69"/>
                  <a:gd name="T46" fmla="*/ 2 w 30"/>
                  <a:gd name="T47" fmla="*/ 62 h 69"/>
                  <a:gd name="T48" fmla="*/ 2 w 30"/>
                  <a:gd name="T49" fmla="*/ 64 h 69"/>
                  <a:gd name="T50" fmla="*/ 2 w 30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9"/>
                  <a:gd name="T80" fmla="*/ 30 w 30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9">
                    <a:moveTo>
                      <a:pt x="30" y="4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9"/>
                    </a:lnTo>
                    <a:lnTo>
                      <a:pt x="16" y="69"/>
                    </a:lnTo>
                    <a:lnTo>
                      <a:pt x="23" y="69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66"/>
                    </a:lnTo>
                    <a:lnTo>
                      <a:pt x="16" y="66"/>
                    </a:lnTo>
                    <a:lnTo>
                      <a:pt x="9" y="66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0" name="Freeform 865"/>
              <p:cNvSpPr>
                <a:spLocks noEditPoints="1"/>
              </p:cNvSpPr>
              <p:nvPr/>
            </p:nvSpPr>
            <p:spPr bwMode="auto">
              <a:xfrm>
                <a:off x="4333" y="3173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0 h 65"/>
                  <a:gd name="T4" fmla="*/ 14 w 28"/>
                  <a:gd name="T5" fmla="*/ 0 h 65"/>
                  <a:gd name="T6" fmla="*/ 7 w 28"/>
                  <a:gd name="T7" fmla="*/ 0 h 65"/>
                  <a:gd name="T8" fmla="*/ 0 w 28"/>
                  <a:gd name="T9" fmla="*/ 3 h 65"/>
                  <a:gd name="T10" fmla="*/ 0 w 28"/>
                  <a:gd name="T11" fmla="*/ 3 h 65"/>
                  <a:gd name="T12" fmla="*/ 2 w 28"/>
                  <a:gd name="T13" fmla="*/ 5 h 65"/>
                  <a:gd name="T14" fmla="*/ 7 w 28"/>
                  <a:gd name="T15" fmla="*/ 3 h 65"/>
                  <a:gd name="T16" fmla="*/ 14 w 28"/>
                  <a:gd name="T17" fmla="*/ 3 h 65"/>
                  <a:gd name="T18" fmla="*/ 21 w 28"/>
                  <a:gd name="T19" fmla="*/ 3 h 65"/>
                  <a:gd name="T20" fmla="*/ 26 w 28"/>
                  <a:gd name="T21" fmla="*/ 5 h 65"/>
                  <a:gd name="T22" fmla="*/ 28 w 28"/>
                  <a:gd name="T23" fmla="*/ 3 h 65"/>
                  <a:gd name="T24" fmla="*/ 28 w 28"/>
                  <a:gd name="T25" fmla="*/ 3 h 65"/>
                  <a:gd name="T26" fmla="*/ 0 w 28"/>
                  <a:gd name="T27" fmla="*/ 62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2 h 65"/>
                  <a:gd name="T36" fmla="*/ 26 w 28"/>
                  <a:gd name="T37" fmla="*/ 60 h 65"/>
                  <a:gd name="T38" fmla="*/ 26 w 28"/>
                  <a:gd name="T39" fmla="*/ 59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59 h 65"/>
                  <a:gd name="T48" fmla="*/ 0 w 28"/>
                  <a:gd name="T49" fmla="*/ 60 h 65"/>
                  <a:gd name="T50" fmla="*/ 0 w 28"/>
                  <a:gd name="T51" fmla="*/ 62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2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6" y="59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59"/>
                    </a:lnTo>
                    <a:lnTo>
                      <a:pt x="0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1" name="Freeform 866"/>
              <p:cNvSpPr>
                <a:spLocks noEditPoints="1"/>
              </p:cNvSpPr>
              <p:nvPr/>
            </p:nvSpPr>
            <p:spPr bwMode="auto">
              <a:xfrm>
                <a:off x="4333" y="3175"/>
                <a:ext cx="28" cy="62"/>
              </a:xfrm>
              <a:custGeom>
                <a:avLst/>
                <a:gdLst>
                  <a:gd name="T0" fmla="*/ 28 w 28"/>
                  <a:gd name="T1" fmla="*/ 1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1 h 62"/>
                  <a:gd name="T10" fmla="*/ 2 w 28"/>
                  <a:gd name="T11" fmla="*/ 3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21 w 28"/>
                  <a:gd name="T19" fmla="*/ 3 h 62"/>
                  <a:gd name="T20" fmla="*/ 26 w 28"/>
                  <a:gd name="T21" fmla="*/ 5 h 62"/>
                  <a:gd name="T22" fmla="*/ 26 w 28"/>
                  <a:gd name="T23" fmla="*/ 3 h 62"/>
                  <a:gd name="T24" fmla="*/ 28 w 28"/>
                  <a:gd name="T25" fmla="*/ 1 h 62"/>
                  <a:gd name="T26" fmla="*/ 0 w 28"/>
                  <a:gd name="T27" fmla="*/ 58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58 h 62"/>
                  <a:gd name="T36" fmla="*/ 26 w 28"/>
                  <a:gd name="T37" fmla="*/ 57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7 h 62"/>
                  <a:gd name="T50" fmla="*/ 0 w 28"/>
                  <a:gd name="T51" fmla="*/ 58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8" y="1"/>
                    </a:lnTo>
                    <a:close/>
                    <a:moveTo>
                      <a:pt x="0" y="58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2" name="Freeform 867"/>
              <p:cNvSpPr>
                <a:spLocks noEditPoints="1"/>
              </p:cNvSpPr>
              <p:nvPr/>
            </p:nvSpPr>
            <p:spPr bwMode="auto">
              <a:xfrm>
                <a:off x="4335" y="3176"/>
                <a:ext cx="24" cy="59"/>
              </a:xfrm>
              <a:custGeom>
                <a:avLst/>
                <a:gdLst>
                  <a:gd name="T0" fmla="*/ 24 w 24"/>
                  <a:gd name="T1" fmla="*/ 2 h 59"/>
                  <a:gd name="T2" fmla="*/ 19 w 24"/>
                  <a:gd name="T3" fmla="*/ 0 h 59"/>
                  <a:gd name="T4" fmla="*/ 12 w 24"/>
                  <a:gd name="T5" fmla="*/ 0 h 59"/>
                  <a:gd name="T6" fmla="*/ 5 w 24"/>
                  <a:gd name="T7" fmla="*/ 0 h 59"/>
                  <a:gd name="T8" fmla="*/ 0 w 24"/>
                  <a:gd name="T9" fmla="*/ 2 h 59"/>
                  <a:gd name="T10" fmla="*/ 0 w 24"/>
                  <a:gd name="T11" fmla="*/ 4 h 59"/>
                  <a:gd name="T12" fmla="*/ 0 w 24"/>
                  <a:gd name="T13" fmla="*/ 6 h 59"/>
                  <a:gd name="T14" fmla="*/ 5 w 24"/>
                  <a:gd name="T15" fmla="*/ 4 h 59"/>
                  <a:gd name="T16" fmla="*/ 12 w 24"/>
                  <a:gd name="T17" fmla="*/ 4 h 59"/>
                  <a:gd name="T18" fmla="*/ 17 w 24"/>
                  <a:gd name="T19" fmla="*/ 4 h 59"/>
                  <a:gd name="T20" fmla="*/ 24 w 24"/>
                  <a:gd name="T21" fmla="*/ 6 h 59"/>
                  <a:gd name="T22" fmla="*/ 24 w 24"/>
                  <a:gd name="T23" fmla="*/ 4 h 59"/>
                  <a:gd name="T24" fmla="*/ 24 w 24"/>
                  <a:gd name="T25" fmla="*/ 2 h 59"/>
                  <a:gd name="T26" fmla="*/ 0 w 24"/>
                  <a:gd name="T27" fmla="*/ 56 h 59"/>
                  <a:gd name="T28" fmla="*/ 5 w 24"/>
                  <a:gd name="T29" fmla="*/ 59 h 59"/>
                  <a:gd name="T30" fmla="*/ 12 w 24"/>
                  <a:gd name="T31" fmla="*/ 59 h 59"/>
                  <a:gd name="T32" fmla="*/ 19 w 24"/>
                  <a:gd name="T33" fmla="*/ 59 h 59"/>
                  <a:gd name="T34" fmla="*/ 24 w 24"/>
                  <a:gd name="T35" fmla="*/ 56 h 59"/>
                  <a:gd name="T36" fmla="*/ 24 w 24"/>
                  <a:gd name="T37" fmla="*/ 56 h 59"/>
                  <a:gd name="T38" fmla="*/ 22 w 24"/>
                  <a:gd name="T39" fmla="*/ 54 h 59"/>
                  <a:gd name="T40" fmla="*/ 17 w 24"/>
                  <a:gd name="T41" fmla="*/ 56 h 59"/>
                  <a:gd name="T42" fmla="*/ 12 w 24"/>
                  <a:gd name="T43" fmla="*/ 56 h 59"/>
                  <a:gd name="T44" fmla="*/ 7 w 24"/>
                  <a:gd name="T45" fmla="*/ 56 h 59"/>
                  <a:gd name="T46" fmla="*/ 2 w 24"/>
                  <a:gd name="T47" fmla="*/ 54 h 59"/>
                  <a:gd name="T48" fmla="*/ 0 w 24"/>
                  <a:gd name="T49" fmla="*/ 56 h 59"/>
                  <a:gd name="T50" fmla="*/ 0 w 24"/>
                  <a:gd name="T51" fmla="*/ 56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9"/>
                  <a:gd name="T80" fmla="*/ 24 w 24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9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6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6"/>
                    </a:lnTo>
                    <a:lnTo>
                      <a:pt x="22" y="54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6"/>
                    </a:lnTo>
                    <a:lnTo>
                      <a:pt x="2" y="5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3" name="Freeform 868"/>
              <p:cNvSpPr>
                <a:spLocks noEditPoints="1"/>
              </p:cNvSpPr>
              <p:nvPr/>
            </p:nvSpPr>
            <p:spPr bwMode="auto">
              <a:xfrm>
                <a:off x="4335" y="3178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9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2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4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4" name="Freeform 869"/>
              <p:cNvSpPr>
                <a:spLocks noEditPoints="1"/>
              </p:cNvSpPr>
              <p:nvPr/>
            </p:nvSpPr>
            <p:spPr bwMode="auto">
              <a:xfrm>
                <a:off x="4335" y="3180"/>
                <a:ext cx="24" cy="52"/>
              </a:xfrm>
              <a:custGeom>
                <a:avLst/>
                <a:gdLst>
                  <a:gd name="T0" fmla="*/ 24 w 24"/>
                  <a:gd name="T1" fmla="*/ 2 h 52"/>
                  <a:gd name="T2" fmla="*/ 17 w 24"/>
                  <a:gd name="T3" fmla="*/ 0 h 52"/>
                  <a:gd name="T4" fmla="*/ 12 w 24"/>
                  <a:gd name="T5" fmla="*/ 0 h 52"/>
                  <a:gd name="T6" fmla="*/ 5 w 24"/>
                  <a:gd name="T7" fmla="*/ 0 h 52"/>
                  <a:gd name="T8" fmla="*/ 0 w 24"/>
                  <a:gd name="T9" fmla="*/ 2 h 52"/>
                  <a:gd name="T10" fmla="*/ 2 w 24"/>
                  <a:gd name="T11" fmla="*/ 3 h 52"/>
                  <a:gd name="T12" fmla="*/ 2 w 24"/>
                  <a:gd name="T13" fmla="*/ 5 h 52"/>
                  <a:gd name="T14" fmla="*/ 7 w 24"/>
                  <a:gd name="T15" fmla="*/ 3 h 52"/>
                  <a:gd name="T16" fmla="*/ 12 w 24"/>
                  <a:gd name="T17" fmla="*/ 3 h 52"/>
                  <a:gd name="T18" fmla="*/ 17 w 24"/>
                  <a:gd name="T19" fmla="*/ 3 h 52"/>
                  <a:gd name="T20" fmla="*/ 22 w 24"/>
                  <a:gd name="T21" fmla="*/ 5 h 52"/>
                  <a:gd name="T22" fmla="*/ 22 w 24"/>
                  <a:gd name="T23" fmla="*/ 3 h 52"/>
                  <a:gd name="T24" fmla="*/ 24 w 24"/>
                  <a:gd name="T25" fmla="*/ 2 h 52"/>
                  <a:gd name="T26" fmla="*/ 2 w 24"/>
                  <a:gd name="T27" fmla="*/ 50 h 52"/>
                  <a:gd name="T28" fmla="*/ 7 w 24"/>
                  <a:gd name="T29" fmla="*/ 52 h 52"/>
                  <a:gd name="T30" fmla="*/ 12 w 24"/>
                  <a:gd name="T31" fmla="*/ 52 h 52"/>
                  <a:gd name="T32" fmla="*/ 17 w 24"/>
                  <a:gd name="T33" fmla="*/ 52 h 52"/>
                  <a:gd name="T34" fmla="*/ 22 w 24"/>
                  <a:gd name="T35" fmla="*/ 50 h 52"/>
                  <a:gd name="T36" fmla="*/ 22 w 24"/>
                  <a:gd name="T37" fmla="*/ 48 h 52"/>
                  <a:gd name="T38" fmla="*/ 22 w 24"/>
                  <a:gd name="T39" fmla="*/ 46 h 52"/>
                  <a:gd name="T40" fmla="*/ 17 w 24"/>
                  <a:gd name="T41" fmla="*/ 48 h 52"/>
                  <a:gd name="T42" fmla="*/ 12 w 24"/>
                  <a:gd name="T43" fmla="*/ 48 h 52"/>
                  <a:gd name="T44" fmla="*/ 7 w 24"/>
                  <a:gd name="T45" fmla="*/ 48 h 52"/>
                  <a:gd name="T46" fmla="*/ 2 w 24"/>
                  <a:gd name="T47" fmla="*/ 46 h 52"/>
                  <a:gd name="T48" fmla="*/ 2 w 24"/>
                  <a:gd name="T49" fmla="*/ 48 h 52"/>
                  <a:gd name="T50" fmla="*/ 2 w 24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2"/>
                  <a:gd name="T80" fmla="*/ 24 w 24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2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4" y="2"/>
                    </a:lnTo>
                    <a:close/>
                    <a:moveTo>
                      <a:pt x="2" y="50"/>
                    </a:moveTo>
                    <a:lnTo>
                      <a:pt x="7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5" name="Freeform 870"/>
              <p:cNvSpPr>
                <a:spLocks noEditPoints="1"/>
              </p:cNvSpPr>
              <p:nvPr/>
            </p:nvSpPr>
            <p:spPr bwMode="auto">
              <a:xfrm>
                <a:off x="4337" y="3182"/>
                <a:ext cx="20" cy="48"/>
              </a:xfrm>
              <a:custGeom>
                <a:avLst/>
                <a:gdLst>
                  <a:gd name="T0" fmla="*/ 20 w 20"/>
                  <a:gd name="T1" fmla="*/ 1 h 48"/>
                  <a:gd name="T2" fmla="*/ 15 w 20"/>
                  <a:gd name="T3" fmla="*/ 0 h 48"/>
                  <a:gd name="T4" fmla="*/ 10 w 20"/>
                  <a:gd name="T5" fmla="*/ 0 h 48"/>
                  <a:gd name="T6" fmla="*/ 5 w 20"/>
                  <a:gd name="T7" fmla="*/ 0 h 48"/>
                  <a:gd name="T8" fmla="*/ 0 w 20"/>
                  <a:gd name="T9" fmla="*/ 1 h 48"/>
                  <a:gd name="T10" fmla="*/ 0 w 20"/>
                  <a:gd name="T11" fmla="*/ 3 h 48"/>
                  <a:gd name="T12" fmla="*/ 0 w 20"/>
                  <a:gd name="T13" fmla="*/ 5 h 48"/>
                  <a:gd name="T14" fmla="*/ 5 w 20"/>
                  <a:gd name="T15" fmla="*/ 3 h 48"/>
                  <a:gd name="T16" fmla="*/ 10 w 20"/>
                  <a:gd name="T17" fmla="*/ 3 h 48"/>
                  <a:gd name="T18" fmla="*/ 15 w 20"/>
                  <a:gd name="T19" fmla="*/ 3 h 48"/>
                  <a:gd name="T20" fmla="*/ 20 w 20"/>
                  <a:gd name="T21" fmla="*/ 5 h 48"/>
                  <a:gd name="T22" fmla="*/ 20 w 20"/>
                  <a:gd name="T23" fmla="*/ 3 h 48"/>
                  <a:gd name="T24" fmla="*/ 20 w 20"/>
                  <a:gd name="T25" fmla="*/ 1 h 48"/>
                  <a:gd name="T26" fmla="*/ 0 w 20"/>
                  <a:gd name="T27" fmla="*/ 46 h 48"/>
                  <a:gd name="T28" fmla="*/ 5 w 20"/>
                  <a:gd name="T29" fmla="*/ 48 h 48"/>
                  <a:gd name="T30" fmla="*/ 10 w 20"/>
                  <a:gd name="T31" fmla="*/ 48 h 48"/>
                  <a:gd name="T32" fmla="*/ 15 w 20"/>
                  <a:gd name="T33" fmla="*/ 48 h 48"/>
                  <a:gd name="T34" fmla="*/ 20 w 20"/>
                  <a:gd name="T35" fmla="*/ 46 h 48"/>
                  <a:gd name="T36" fmla="*/ 20 w 20"/>
                  <a:gd name="T37" fmla="*/ 44 h 48"/>
                  <a:gd name="T38" fmla="*/ 18 w 20"/>
                  <a:gd name="T39" fmla="*/ 43 h 48"/>
                  <a:gd name="T40" fmla="*/ 15 w 20"/>
                  <a:gd name="T41" fmla="*/ 44 h 48"/>
                  <a:gd name="T42" fmla="*/ 10 w 20"/>
                  <a:gd name="T43" fmla="*/ 44 h 48"/>
                  <a:gd name="T44" fmla="*/ 5 w 20"/>
                  <a:gd name="T45" fmla="*/ 44 h 48"/>
                  <a:gd name="T46" fmla="*/ 0 w 20"/>
                  <a:gd name="T47" fmla="*/ 43 h 48"/>
                  <a:gd name="T48" fmla="*/ 0 w 20"/>
                  <a:gd name="T49" fmla="*/ 44 h 48"/>
                  <a:gd name="T50" fmla="*/ 0 w 20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8"/>
                  <a:gd name="T80" fmla="*/ 20 w 20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8">
                    <a:moveTo>
                      <a:pt x="20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0" y="1"/>
                    </a:lnTo>
                    <a:close/>
                    <a:moveTo>
                      <a:pt x="0" y="46"/>
                    </a:moveTo>
                    <a:lnTo>
                      <a:pt x="5" y="48"/>
                    </a:lnTo>
                    <a:lnTo>
                      <a:pt x="10" y="48"/>
                    </a:lnTo>
                    <a:lnTo>
                      <a:pt x="15" y="48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18" y="43"/>
                    </a:lnTo>
                    <a:lnTo>
                      <a:pt x="15" y="44"/>
                    </a:lnTo>
                    <a:lnTo>
                      <a:pt x="10" y="44"/>
                    </a:lnTo>
                    <a:lnTo>
                      <a:pt x="5" y="44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6" name="Freeform 871"/>
              <p:cNvSpPr>
                <a:spLocks noEditPoints="1"/>
              </p:cNvSpPr>
              <p:nvPr/>
            </p:nvSpPr>
            <p:spPr bwMode="auto">
              <a:xfrm>
                <a:off x="4337" y="3183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0 w 20"/>
                  <a:gd name="T13" fmla="*/ 5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18 w 20"/>
                  <a:gd name="T21" fmla="*/ 5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18 w 20"/>
                  <a:gd name="T37" fmla="*/ 42 h 45"/>
                  <a:gd name="T38" fmla="*/ 18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0 w 20"/>
                  <a:gd name="T49" fmla="*/ 42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8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7" name="Freeform 872"/>
              <p:cNvSpPr>
                <a:spLocks noEditPoints="1"/>
              </p:cNvSpPr>
              <p:nvPr/>
            </p:nvSpPr>
            <p:spPr bwMode="auto">
              <a:xfrm>
                <a:off x="4337" y="3185"/>
                <a:ext cx="20" cy="41"/>
              </a:xfrm>
              <a:custGeom>
                <a:avLst/>
                <a:gdLst>
                  <a:gd name="T0" fmla="*/ 20 w 20"/>
                  <a:gd name="T1" fmla="*/ 2 h 41"/>
                  <a:gd name="T2" fmla="*/ 15 w 20"/>
                  <a:gd name="T3" fmla="*/ 0 h 41"/>
                  <a:gd name="T4" fmla="*/ 10 w 20"/>
                  <a:gd name="T5" fmla="*/ 0 h 41"/>
                  <a:gd name="T6" fmla="*/ 5 w 20"/>
                  <a:gd name="T7" fmla="*/ 0 h 41"/>
                  <a:gd name="T8" fmla="*/ 0 w 20"/>
                  <a:gd name="T9" fmla="*/ 2 h 41"/>
                  <a:gd name="T10" fmla="*/ 0 w 20"/>
                  <a:gd name="T11" fmla="*/ 3 h 41"/>
                  <a:gd name="T12" fmla="*/ 1 w 20"/>
                  <a:gd name="T13" fmla="*/ 5 h 41"/>
                  <a:gd name="T14" fmla="*/ 5 w 20"/>
                  <a:gd name="T15" fmla="*/ 3 h 41"/>
                  <a:gd name="T16" fmla="*/ 10 w 20"/>
                  <a:gd name="T17" fmla="*/ 3 h 41"/>
                  <a:gd name="T18" fmla="*/ 15 w 20"/>
                  <a:gd name="T19" fmla="*/ 3 h 41"/>
                  <a:gd name="T20" fmla="*/ 18 w 20"/>
                  <a:gd name="T21" fmla="*/ 5 h 41"/>
                  <a:gd name="T22" fmla="*/ 18 w 20"/>
                  <a:gd name="T23" fmla="*/ 3 h 41"/>
                  <a:gd name="T24" fmla="*/ 20 w 20"/>
                  <a:gd name="T25" fmla="*/ 2 h 41"/>
                  <a:gd name="T26" fmla="*/ 0 w 20"/>
                  <a:gd name="T27" fmla="*/ 40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18 w 20"/>
                  <a:gd name="T35" fmla="*/ 40 h 41"/>
                  <a:gd name="T36" fmla="*/ 18 w 20"/>
                  <a:gd name="T37" fmla="*/ 38 h 41"/>
                  <a:gd name="T38" fmla="*/ 18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5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0 w 20"/>
                  <a:gd name="T51" fmla="*/ 40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20" y="2"/>
                    </a:lnTo>
                    <a:close/>
                    <a:moveTo>
                      <a:pt x="0" y="40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8" name="Freeform 873"/>
              <p:cNvSpPr>
                <a:spLocks noEditPoints="1"/>
              </p:cNvSpPr>
              <p:nvPr/>
            </p:nvSpPr>
            <p:spPr bwMode="auto">
              <a:xfrm>
                <a:off x="4337" y="3187"/>
                <a:ext cx="18" cy="38"/>
              </a:xfrm>
              <a:custGeom>
                <a:avLst/>
                <a:gdLst>
                  <a:gd name="T0" fmla="*/ 18 w 18"/>
                  <a:gd name="T1" fmla="*/ 1 h 38"/>
                  <a:gd name="T2" fmla="*/ 15 w 18"/>
                  <a:gd name="T3" fmla="*/ 0 h 38"/>
                  <a:gd name="T4" fmla="*/ 10 w 18"/>
                  <a:gd name="T5" fmla="*/ 0 h 38"/>
                  <a:gd name="T6" fmla="*/ 5 w 18"/>
                  <a:gd name="T7" fmla="*/ 0 h 38"/>
                  <a:gd name="T8" fmla="*/ 0 w 18"/>
                  <a:gd name="T9" fmla="*/ 1 h 38"/>
                  <a:gd name="T10" fmla="*/ 1 w 18"/>
                  <a:gd name="T11" fmla="*/ 3 h 38"/>
                  <a:gd name="T12" fmla="*/ 1 w 18"/>
                  <a:gd name="T13" fmla="*/ 5 h 38"/>
                  <a:gd name="T14" fmla="*/ 5 w 18"/>
                  <a:gd name="T15" fmla="*/ 3 h 38"/>
                  <a:gd name="T16" fmla="*/ 10 w 18"/>
                  <a:gd name="T17" fmla="*/ 3 h 38"/>
                  <a:gd name="T18" fmla="*/ 15 w 18"/>
                  <a:gd name="T19" fmla="*/ 3 h 38"/>
                  <a:gd name="T20" fmla="*/ 18 w 18"/>
                  <a:gd name="T21" fmla="*/ 5 h 38"/>
                  <a:gd name="T22" fmla="*/ 18 w 18"/>
                  <a:gd name="T23" fmla="*/ 3 h 38"/>
                  <a:gd name="T24" fmla="*/ 18 w 18"/>
                  <a:gd name="T25" fmla="*/ 1 h 38"/>
                  <a:gd name="T26" fmla="*/ 1 w 18"/>
                  <a:gd name="T27" fmla="*/ 36 h 38"/>
                  <a:gd name="T28" fmla="*/ 5 w 18"/>
                  <a:gd name="T29" fmla="*/ 38 h 38"/>
                  <a:gd name="T30" fmla="*/ 10 w 18"/>
                  <a:gd name="T31" fmla="*/ 38 h 38"/>
                  <a:gd name="T32" fmla="*/ 15 w 18"/>
                  <a:gd name="T33" fmla="*/ 38 h 38"/>
                  <a:gd name="T34" fmla="*/ 18 w 18"/>
                  <a:gd name="T35" fmla="*/ 36 h 38"/>
                  <a:gd name="T36" fmla="*/ 18 w 18"/>
                  <a:gd name="T37" fmla="*/ 34 h 38"/>
                  <a:gd name="T38" fmla="*/ 18 w 18"/>
                  <a:gd name="T39" fmla="*/ 33 h 38"/>
                  <a:gd name="T40" fmla="*/ 13 w 18"/>
                  <a:gd name="T41" fmla="*/ 34 h 38"/>
                  <a:gd name="T42" fmla="*/ 10 w 18"/>
                  <a:gd name="T43" fmla="*/ 34 h 38"/>
                  <a:gd name="T44" fmla="*/ 5 w 18"/>
                  <a:gd name="T45" fmla="*/ 34 h 38"/>
                  <a:gd name="T46" fmla="*/ 1 w 18"/>
                  <a:gd name="T47" fmla="*/ 33 h 38"/>
                  <a:gd name="T48" fmla="*/ 1 w 18"/>
                  <a:gd name="T49" fmla="*/ 34 h 38"/>
                  <a:gd name="T50" fmla="*/ 1 w 18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8"/>
                  <a:gd name="T80" fmla="*/ 18 w 18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8">
                    <a:moveTo>
                      <a:pt x="18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8" y="1"/>
                    </a:lnTo>
                    <a:close/>
                    <a:moveTo>
                      <a:pt x="1" y="36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3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9" name="Freeform 874"/>
              <p:cNvSpPr>
                <a:spLocks noEditPoints="1"/>
              </p:cNvSpPr>
              <p:nvPr/>
            </p:nvSpPr>
            <p:spPr bwMode="auto">
              <a:xfrm>
                <a:off x="4338" y="3188"/>
                <a:ext cx="17" cy="35"/>
              </a:xfrm>
              <a:custGeom>
                <a:avLst/>
                <a:gdLst>
                  <a:gd name="T0" fmla="*/ 17 w 17"/>
                  <a:gd name="T1" fmla="*/ 2 h 35"/>
                  <a:gd name="T2" fmla="*/ 14 w 17"/>
                  <a:gd name="T3" fmla="*/ 0 h 35"/>
                  <a:gd name="T4" fmla="*/ 9 w 17"/>
                  <a:gd name="T5" fmla="*/ 0 h 35"/>
                  <a:gd name="T6" fmla="*/ 4 w 17"/>
                  <a:gd name="T7" fmla="*/ 0 h 35"/>
                  <a:gd name="T8" fmla="*/ 0 w 17"/>
                  <a:gd name="T9" fmla="*/ 2 h 35"/>
                  <a:gd name="T10" fmla="*/ 0 w 17"/>
                  <a:gd name="T11" fmla="*/ 4 h 35"/>
                  <a:gd name="T12" fmla="*/ 0 w 17"/>
                  <a:gd name="T13" fmla="*/ 6 h 35"/>
                  <a:gd name="T14" fmla="*/ 4 w 17"/>
                  <a:gd name="T15" fmla="*/ 4 h 35"/>
                  <a:gd name="T16" fmla="*/ 9 w 17"/>
                  <a:gd name="T17" fmla="*/ 4 h 35"/>
                  <a:gd name="T18" fmla="*/ 12 w 17"/>
                  <a:gd name="T19" fmla="*/ 4 h 35"/>
                  <a:gd name="T20" fmla="*/ 17 w 17"/>
                  <a:gd name="T21" fmla="*/ 6 h 35"/>
                  <a:gd name="T22" fmla="*/ 17 w 17"/>
                  <a:gd name="T23" fmla="*/ 4 h 35"/>
                  <a:gd name="T24" fmla="*/ 17 w 17"/>
                  <a:gd name="T25" fmla="*/ 2 h 35"/>
                  <a:gd name="T26" fmla="*/ 0 w 17"/>
                  <a:gd name="T27" fmla="*/ 33 h 35"/>
                  <a:gd name="T28" fmla="*/ 4 w 17"/>
                  <a:gd name="T29" fmla="*/ 35 h 35"/>
                  <a:gd name="T30" fmla="*/ 9 w 17"/>
                  <a:gd name="T31" fmla="*/ 35 h 35"/>
                  <a:gd name="T32" fmla="*/ 14 w 17"/>
                  <a:gd name="T33" fmla="*/ 35 h 35"/>
                  <a:gd name="T34" fmla="*/ 17 w 17"/>
                  <a:gd name="T35" fmla="*/ 33 h 35"/>
                  <a:gd name="T36" fmla="*/ 17 w 17"/>
                  <a:gd name="T37" fmla="*/ 32 h 35"/>
                  <a:gd name="T38" fmla="*/ 17 w 17"/>
                  <a:gd name="T39" fmla="*/ 28 h 35"/>
                  <a:gd name="T40" fmla="*/ 12 w 17"/>
                  <a:gd name="T41" fmla="*/ 32 h 35"/>
                  <a:gd name="T42" fmla="*/ 9 w 17"/>
                  <a:gd name="T43" fmla="*/ 32 h 35"/>
                  <a:gd name="T44" fmla="*/ 4 w 17"/>
                  <a:gd name="T45" fmla="*/ 32 h 35"/>
                  <a:gd name="T46" fmla="*/ 0 w 17"/>
                  <a:gd name="T47" fmla="*/ 28 h 35"/>
                  <a:gd name="T48" fmla="*/ 0 w 17"/>
                  <a:gd name="T49" fmla="*/ 32 h 35"/>
                  <a:gd name="T50" fmla="*/ 0 w 17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5"/>
                  <a:gd name="T80" fmla="*/ 17 w 17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3"/>
                    </a:moveTo>
                    <a:lnTo>
                      <a:pt x="4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7" y="28"/>
                    </a:lnTo>
                    <a:lnTo>
                      <a:pt x="12" y="32"/>
                    </a:lnTo>
                    <a:lnTo>
                      <a:pt x="9" y="32"/>
                    </a:lnTo>
                    <a:lnTo>
                      <a:pt x="4" y="32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0" name="Freeform 875"/>
              <p:cNvSpPr>
                <a:spLocks noEditPoints="1"/>
              </p:cNvSpPr>
              <p:nvPr/>
            </p:nvSpPr>
            <p:spPr bwMode="auto">
              <a:xfrm>
                <a:off x="4338" y="3190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4 w 17"/>
                  <a:gd name="T7" fmla="*/ 0 h 31"/>
                  <a:gd name="T8" fmla="*/ 0 w 17"/>
                  <a:gd name="T9" fmla="*/ 2 h 31"/>
                  <a:gd name="T10" fmla="*/ 0 w 17"/>
                  <a:gd name="T11" fmla="*/ 4 h 31"/>
                  <a:gd name="T12" fmla="*/ 0 w 17"/>
                  <a:gd name="T13" fmla="*/ 7 h 31"/>
                  <a:gd name="T14" fmla="*/ 4 w 17"/>
                  <a:gd name="T15" fmla="*/ 4 h 31"/>
                  <a:gd name="T16" fmla="*/ 9 w 17"/>
                  <a:gd name="T17" fmla="*/ 4 h 31"/>
                  <a:gd name="T18" fmla="*/ 12 w 17"/>
                  <a:gd name="T19" fmla="*/ 4 h 31"/>
                  <a:gd name="T20" fmla="*/ 17 w 17"/>
                  <a:gd name="T21" fmla="*/ 7 h 31"/>
                  <a:gd name="T22" fmla="*/ 17 w 17"/>
                  <a:gd name="T23" fmla="*/ 4 h 31"/>
                  <a:gd name="T24" fmla="*/ 17 w 17"/>
                  <a:gd name="T25" fmla="*/ 2 h 31"/>
                  <a:gd name="T26" fmla="*/ 0 w 17"/>
                  <a:gd name="T27" fmla="*/ 30 h 31"/>
                  <a:gd name="T28" fmla="*/ 4 w 17"/>
                  <a:gd name="T29" fmla="*/ 31 h 31"/>
                  <a:gd name="T30" fmla="*/ 9 w 17"/>
                  <a:gd name="T31" fmla="*/ 31 h 31"/>
                  <a:gd name="T32" fmla="*/ 12 w 17"/>
                  <a:gd name="T33" fmla="*/ 31 h 31"/>
                  <a:gd name="T34" fmla="*/ 17 w 17"/>
                  <a:gd name="T35" fmla="*/ 30 h 31"/>
                  <a:gd name="T36" fmla="*/ 17 w 17"/>
                  <a:gd name="T37" fmla="*/ 26 h 31"/>
                  <a:gd name="T38" fmla="*/ 16 w 17"/>
                  <a:gd name="T39" fmla="*/ 24 h 31"/>
                  <a:gd name="T40" fmla="*/ 12 w 17"/>
                  <a:gd name="T41" fmla="*/ 28 h 31"/>
                  <a:gd name="T42" fmla="*/ 9 w 17"/>
                  <a:gd name="T43" fmla="*/ 28 h 31"/>
                  <a:gd name="T44" fmla="*/ 5 w 17"/>
                  <a:gd name="T45" fmla="*/ 28 h 31"/>
                  <a:gd name="T46" fmla="*/ 0 w 17"/>
                  <a:gd name="T47" fmla="*/ 24 h 31"/>
                  <a:gd name="T48" fmla="*/ 0 w 17"/>
                  <a:gd name="T49" fmla="*/ 26 h 31"/>
                  <a:gd name="T50" fmla="*/ 0 w 17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7" y="30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5" y="28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1" name="Freeform 876"/>
              <p:cNvSpPr>
                <a:spLocks noEditPoints="1"/>
              </p:cNvSpPr>
              <p:nvPr/>
            </p:nvSpPr>
            <p:spPr bwMode="auto">
              <a:xfrm>
                <a:off x="4338" y="3192"/>
                <a:ext cx="17" cy="28"/>
              </a:xfrm>
              <a:custGeom>
                <a:avLst/>
                <a:gdLst>
                  <a:gd name="T0" fmla="*/ 17 w 17"/>
                  <a:gd name="T1" fmla="*/ 2 h 28"/>
                  <a:gd name="T2" fmla="*/ 12 w 17"/>
                  <a:gd name="T3" fmla="*/ 0 h 28"/>
                  <a:gd name="T4" fmla="*/ 9 w 17"/>
                  <a:gd name="T5" fmla="*/ 0 h 28"/>
                  <a:gd name="T6" fmla="*/ 4 w 17"/>
                  <a:gd name="T7" fmla="*/ 0 h 28"/>
                  <a:gd name="T8" fmla="*/ 0 w 17"/>
                  <a:gd name="T9" fmla="*/ 2 h 28"/>
                  <a:gd name="T10" fmla="*/ 0 w 17"/>
                  <a:gd name="T11" fmla="*/ 5 h 28"/>
                  <a:gd name="T12" fmla="*/ 0 w 17"/>
                  <a:gd name="T13" fmla="*/ 7 h 28"/>
                  <a:gd name="T14" fmla="*/ 4 w 17"/>
                  <a:gd name="T15" fmla="*/ 3 h 28"/>
                  <a:gd name="T16" fmla="*/ 9 w 17"/>
                  <a:gd name="T17" fmla="*/ 3 h 28"/>
                  <a:gd name="T18" fmla="*/ 12 w 17"/>
                  <a:gd name="T19" fmla="*/ 3 h 28"/>
                  <a:gd name="T20" fmla="*/ 16 w 17"/>
                  <a:gd name="T21" fmla="*/ 7 h 28"/>
                  <a:gd name="T22" fmla="*/ 17 w 17"/>
                  <a:gd name="T23" fmla="*/ 5 h 28"/>
                  <a:gd name="T24" fmla="*/ 17 w 17"/>
                  <a:gd name="T25" fmla="*/ 2 h 28"/>
                  <a:gd name="T26" fmla="*/ 0 w 17"/>
                  <a:gd name="T27" fmla="*/ 24 h 28"/>
                  <a:gd name="T28" fmla="*/ 4 w 17"/>
                  <a:gd name="T29" fmla="*/ 28 h 28"/>
                  <a:gd name="T30" fmla="*/ 9 w 17"/>
                  <a:gd name="T31" fmla="*/ 28 h 28"/>
                  <a:gd name="T32" fmla="*/ 12 w 17"/>
                  <a:gd name="T33" fmla="*/ 28 h 28"/>
                  <a:gd name="T34" fmla="*/ 17 w 17"/>
                  <a:gd name="T35" fmla="*/ 24 h 28"/>
                  <a:gd name="T36" fmla="*/ 16 w 17"/>
                  <a:gd name="T37" fmla="*/ 22 h 28"/>
                  <a:gd name="T38" fmla="*/ 16 w 17"/>
                  <a:gd name="T39" fmla="*/ 21 h 28"/>
                  <a:gd name="T40" fmla="*/ 12 w 17"/>
                  <a:gd name="T41" fmla="*/ 22 h 28"/>
                  <a:gd name="T42" fmla="*/ 9 w 17"/>
                  <a:gd name="T43" fmla="*/ 24 h 28"/>
                  <a:gd name="T44" fmla="*/ 5 w 17"/>
                  <a:gd name="T45" fmla="*/ 22 h 28"/>
                  <a:gd name="T46" fmla="*/ 2 w 17"/>
                  <a:gd name="T47" fmla="*/ 21 h 28"/>
                  <a:gd name="T48" fmla="*/ 0 w 17"/>
                  <a:gd name="T49" fmla="*/ 22 h 28"/>
                  <a:gd name="T50" fmla="*/ 0 w 17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0" y="24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7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2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1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2" name="Freeform 877"/>
              <p:cNvSpPr>
                <a:spLocks noEditPoints="1"/>
              </p:cNvSpPr>
              <p:nvPr/>
            </p:nvSpPr>
            <p:spPr bwMode="auto">
              <a:xfrm>
                <a:off x="4338" y="3194"/>
                <a:ext cx="17" cy="24"/>
              </a:xfrm>
              <a:custGeom>
                <a:avLst/>
                <a:gdLst>
                  <a:gd name="T0" fmla="*/ 17 w 17"/>
                  <a:gd name="T1" fmla="*/ 3 h 24"/>
                  <a:gd name="T2" fmla="*/ 12 w 17"/>
                  <a:gd name="T3" fmla="*/ 0 h 24"/>
                  <a:gd name="T4" fmla="*/ 9 w 17"/>
                  <a:gd name="T5" fmla="*/ 0 h 24"/>
                  <a:gd name="T6" fmla="*/ 4 w 17"/>
                  <a:gd name="T7" fmla="*/ 0 h 24"/>
                  <a:gd name="T8" fmla="*/ 0 w 17"/>
                  <a:gd name="T9" fmla="*/ 3 h 24"/>
                  <a:gd name="T10" fmla="*/ 0 w 17"/>
                  <a:gd name="T11" fmla="*/ 5 h 24"/>
                  <a:gd name="T12" fmla="*/ 2 w 17"/>
                  <a:gd name="T13" fmla="*/ 7 h 24"/>
                  <a:gd name="T14" fmla="*/ 4 w 17"/>
                  <a:gd name="T15" fmla="*/ 5 h 24"/>
                  <a:gd name="T16" fmla="*/ 9 w 17"/>
                  <a:gd name="T17" fmla="*/ 3 h 24"/>
                  <a:gd name="T18" fmla="*/ 12 w 17"/>
                  <a:gd name="T19" fmla="*/ 5 h 24"/>
                  <a:gd name="T20" fmla="*/ 16 w 17"/>
                  <a:gd name="T21" fmla="*/ 7 h 24"/>
                  <a:gd name="T22" fmla="*/ 16 w 17"/>
                  <a:gd name="T23" fmla="*/ 5 h 24"/>
                  <a:gd name="T24" fmla="*/ 17 w 17"/>
                  <a:gd name="T25" fmla="*/ 3 h 24"/>
                  <a:gd name="T26" fmla="*/ 0 w 17"/>
                  <a:gd name="T27" fmla="*/ 20 h 24"/>
                  <a:gd name="T28" fmla="*/ 5 w 17"/>
                  <a:gd name="T29" fmla="*/ 24 h 24"/>
                  <a:gd name="T30" fmla="*/ 9 w 17"/>
                  <a:gd name="T31" fmla="*/ 24 h 24"/>
                  <a:gd name="T32" fmla="*/ 12 w 17"/>
                  <a:gd name="T33" fmla="*/ 24 h 24"/>
                  <a:gd name="T34" fmla="*/ 16 w 17"/>
                  <a:gd name="T35" fmla="*/ 20 h 24"/>
                  <a:gd name="T36" fmla="*/ 16 w 17"/>
                  <a:gd name="T37" fmla="*/ 19 h 24"/>
                  <a:gd name="T38" fmla="*/ 16 w 17"/>
                  <a:gd name="T39" fmla="*/ 17 h 24"/>
                  <a:gd name="T40" fmla="*/ 12 w 17"/>
                  <a:gd name="T41" fmla="*/ 19 h 24"/>
                  <a:gd name="T42" fmla="*/ 9 w 17"/>
                  <a:gd name="T43" fmla="*/ 20 h 24"/>
                  <a:gd name="T44" fmla="*/ 4 w 17"/>
                  <a:gd name="T45" fmla="*/ 19 h 24"/>
                  <a:gd name="T46" fmla="*/ 2 w 17"/>
                  <a:gd name="T47" fmla="*/ 17 h 24"/>
                  <a:gd name="T48" fmla="*/ 2 w 17"/>
                  <a:gd name="T49" fmla="*/ 19 h 24"/>
                  <a:gd name="T50" fmla="*/ 0 w 17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4"/>
                  <a:gd name="T80" fmla="*/ 17 w 17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4">
                    <a:moveTo>
                      <a:pt x="17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7" y="3"/>
                    </a:lnTo>
                    <a:close/>
                    <a:moveTo>
                      <a:pt x="0" y="20"/>
                    </a:moveTo>
                    <a:lnTo>
                      <a:pt x="5" y="24"/>
                    </a:lnTo>
                    <a:lnTo>
                      <a:pt x="9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3" name="Freeform 878"/>
              <p:cNvSpPr>
                <a:spLocks noEditPoints="1"/>
              </p:cNvSpPr>
              <p:nvPr/>
            </p:nvSpPr>
            <p:spPr bwMode="auto">
              <a:xfrm>
                <a:off x="4338" y="3195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2 w 16"/>
                  <a:gd name="T13" fmla="*/ 18 h 21"/>
                  <a:gd name="T14" fmla="*/ 5 w 16"/>
                  <a:gd name="T15" fmla="*/ 19 h 21"/>
                  <a:gd name="T16" fmla="*/ 9 w 16"/>
                  <a:gd name="T17" fmla="*/ 21 h 21"/>
                  <a:gd name="T18" fmla="*/ 12 w 16"/>
                  <a:gd name="T19" fmla="*/ 19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2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5 w 16"/>
                  <a:gd name="T37" fmla="*/ 18 h 21"/>
                  <a:gd name="T38" fmla="*/ 4 w 16"/>
                  <a:gd name="T39" fmla="*/ 16 h 21"/>
                  <a:gd name="T40" fmla="*/ 2 w 16"/>
                  <a:gd name="T41" fmla="*/ 12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5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2" y="18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2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4" name="Freeform 879"/>
              <p:cNvSpPr>
                <a:spLocks noEditPoints="1"/>
              </p:cNvSpPr>
              <p:nvPr/>
            </p:nvSpPr>
            <p:spPr bwMode="auto">
              <a:xfrm>
                <a:off x="4340" y="3197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0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0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0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0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5" name="Freeform 880"/>
              <p:cNvSpPr>
                <a:spLocks noEditPoints="1"/>
              </p:cNvSpPr>
              <p:nvPr/>
            </p:nvSpPr>
            <p:spPr bwMode="auto">
              <a:xfrm>
                <a:off x="4340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9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6" name="Freeform 881"/>
              <p:cNvSpPr>
                <a:spLocks/>
              </p:cNvSpPr>
              <p:nvPr/>
            </p:nvSpPr>
            <p:spPr bwMode="auto">
              <a:xfrm>
                <a:off x="4342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7" name="Freeform 882"/>
              <p:cNvSpPr>
                <a:spLocks/>
              </p:cNvSpPr>
              <p:nvPr/>
            </p:nvSpPr>
            <p:spPr bwMode="auto">
              <a:xfrm>
                <a:off x="4343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6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8" name="Freeform 883"/>
              <p:cNvSpPr>
                <a:spLocks/>
              </p:cNvSpPr>
              <p:nvPr/>
            </p:nvSpPr>
            <p:spPr bwMode="auto">
              <a:xfrm>
                <a:off x="4345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9" name="Freeform 884"/>
              <p:cNvSpPr>
                <a:spLocks/>
              </p:cNvSpPr>
              <p:nvPr/>
            </p:nvSpPr>
            <p:spPr bwMode="auto">
              <a:xfrm>
                <a:off x="4323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8 w 46"/>
                  <a:gd name="T5" fmla="*/ 81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7 h 93"/>
                  <a:gd name="T12" fmla="*/ 15 w 46"/>
                  <a:gd name="T13" fmla="*/ 36 h 93"/>
                  <a:gd name="T14" fmla="*/ 12 w 46"/>
                  <a:gd name="T15" fmla="*/ 24 h 93"/>
                  <a:gd name="T16" fmla="*/ 8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2 w 46"/>
                  <a:gd name="T27" fmla="*/ 36 h 93"/>
                  <a:gd name="T28" fmla="*/ 31 w 46"/>
                  <a:gd name="T29" fmla="*/ 47 h 93"/>
                  <a:gd name="T30" fmla="*/ 32 w 46"/>
                  <a:gd name="T31" fmla="*/ 59 h 93"/>
                  <a:gd name="T32" fmla="*/ 34 w 46"/>
                  <a:gd name="T33" fmla="*/ 71 h 93"/>
                  <a:gd name="T34" fmla="*/ 39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8" y="81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7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8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2" y="36"/>
                    </a:lnTo>
                    <a:lnTo>
                      <a:pt x="31" y="47"/>
                    </a:lnTo>
                    <a:lnTo>
                      <a:pt x="32" y="59"/>
                    </a:lnTo>
                    <a:lnTo>
                      <a:pt x="34" y="71"/>
                    </a:lnTo>
                    <a:lnTo>
                      <a:pt x="39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0" name="Freeform 885"/>
              <p:cNvSpPr>
                <a:spLocks noEditPoints="1"/>
              </p:cNvSpPr>
              <p:nvPr/>
            </p:nvSpPr>
            <p:spPr bwMode="auto">
              <a:xfrm>
                <a:off x="5691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7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7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1" name="Freeform 886"/>
              <p:cNvSpPr>
                <a:spLocks noEditPoints="1"/>
              </p:cNvSpPr>
              <p:nvPr/>
            </p:nvSpPr>
            <p:spPr bwMode="auto">
              <a:xfrm>
                <a:off x="5690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2 w 13"/>
                  <a:gd name="T3" fmla="*/ 93 h 93"/>
                  <a:gd name="T4" fmla="*/ 12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0 w 13"/>
                  <a:gd name="T17" fmla="*/ 91 h 93"/>
                  <a:gd name="T18" fmla="*/ 1 w 13"/>
                  <a:gd name="T19" fmla="*/ 93 h 93"/>
                  <a:gd name="T20" fmla="*/ 13 w 13"/>
                  <a:gd name="T21" fmla="*/ 2 h 93"/>
                  <a:gd name="T22" fmla="*/ 12 w 13"/>
                  <a:gd name="T23" fmla="*/ 0 h 93"/>
                  <a:gd name="T24" fmla="*/ 12 w 13"/>
                  <a:gd name="T25" fmla="*/ 0 h 93"/>
                  <a:gd name="T26" fmla="*/ 1 w 13"/>
                  <a:gd name="T27" fmla="*/ 0 h 93"/>
                  <a:gd name="T28" fmla="*/ 1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3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2" y="93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1" y="93"/>
                    </a:lnTo>
                    <a:close/>
                    <a:moveTo>
                      <a:pt x="13" y="2"/>
                    </a:moveTo>
                    <a:lnTo>
                      <a:pt x="1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2" name="Freeform 887"/>
              <p:cNvSpPr>
                <a:spLocks noEditPoints="1"/>
              </p:cNvSpPr>
              <p:nvPr/>
            </p:nvSpPr>
            <p:spPr bwMode="auto">
              <a:xfrm>
                <a:off x="5688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2 w 15"/>
                  <a:gd name="T11" fmla="*/ 2 h 91"/>
                  <a:gd name="T12" fmla="*/ 0 w 15"/>
                  <a:gd name="T13" fmla="*/ 3 h 91"/>
                  <a:gd name="T14" fmla="*/ 5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2 h 91"/>
                  <a:gd name="T24" fmla="*/ 14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2 w 15"/>
                  <a:gd name="T49" fmla="*/ 90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3" name="Freeform 888"/>
              <p:cNvSpPr>
                <a:spLocks noEditPoints="1"/>
              </p:cNvSpPr>
              <p:nvPr/>
            </p:nvSpPr>
            <p:spPr bwMode="auto">
              <a:xfrm>
                <a:off x="5686" y="2602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4 w 19"/>
                  <a:gd name="T9" fmla="*/ 0 h 88"/>
                  <a:gd name="T10" fmla="*/ 2 w 19"/>
                  <a:gd name="T11" fmla="*/ 1 h 88"/>
                  <a:gd name="T12" fmla="*/ 2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7 w 19"/>
                  <a:gd name="T25" fmla="*/ 0 h 88"/>
                  <a:gd name="T26" fmla="*/ 4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9 w 19"/>
                  <a:gd name="T37" fmla="*/ 86 h 88"/>
                  <a:gd name="T38" fmla="*/ 19 w 19"/>
                  <a:gd name="T39" fmla="*/ 84 h 88"/>
                  <a:gd name="T40" fmla="*/ 16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4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7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4" name="Freeform 889"/>
              <p:cNvSpPr>
                <a:spLocks noEditPoints="1"/>
              </p:cNvSpPr>
              <p:nvPr/>
            </p:nvSpPr>
            <p:spPr bwMode="auto">
              <a:xfrm>
                <a:off x="5686" y="2603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5" name="Freeform 890"/>
              <p:cNvSpPr>
                <a:spLocks noEditPoints="1"/>
              </p:cNvSpPr>
              <p:nvPr/>
            </p:nvSpPr>
            <p:spPr bwMode="auto">
              <a:xfrm>
                <a:off x="5684" y="2605"/>
                <a:ext cx="25" cy="81"/>
              </a:xfrm>
              <a:custGeom>
                <a:avLst/>
                <a:gdLst>
                  <a:gd name="T0" fmla="*/ 21 w 25"/>
                  <a:gd name="T1" fmla="*/ 0 h 81"/>
                  <a:gd name="T2" fmla="*/ 16 w 25"/>
                  <a:gd name="T3" fmla="*/ 0 h 81"/>
                  <a:gd name="T4" fmla="*/ 12 w 25"/>
                  <a:gd name="T5" fmla="*/ 0 h 81"/>
                  <a:gd name="T6" fmla="*/ 7 w 25"/>
                  <a:gd name="T7" fmla="*/ 0 h 81"/>
                  <a:gd name="T8" fmla="*/ 4 w 25"/>
                  <a:gd name="T9" fmla="*/ 0 h 81"/>
                  <a:gd name="T10" fmla="*/ 2 w 25"/>
                  <a:gd name="T11" fmla="*/ 4 h 81"/>
                  <a:gd name="T12" fmla="*/ 0 w 25"/>
                  <a:gd name="T13" fmla="*/ 5 h 81"/>
                  <a:gd name="T14" fmla="*/ 6 w 25"/>
                  <a:gd name="T15" fmla="*/ 4 h 81"/>
                  <a:gd name="T16" fmla="*/ 12 w 25"/>
                  <a:gd name="T17" fmla="*/ 4 h 81"/>
                  <a:gd name="T18" fmla="*/ 18 w 25"/>
                  <a:gd name="T19" fmla="*/ 4 h 81"/>
                  <a:gd name="T20" fmla="*/ 23 w 25"/>
                  <a:gd name="T21" fmla="*/ 5 h 81"/>
                  <a:gd name="T22" fmla="*/ 23 w 25"/>
                  <a:gd name="T23" fmla="*/ 4 h 81"/>
                  <a:gd name="T24" fmla="*/ 21 w 25"/>
                  <a:gd name="T25" fmla="*/ 0 h 81"/>
                  <a:gd name="T26" fmla="*/ 2 w 25"/>
                  <a:gd name="T27" fmla="*/ 81 h 81"/>
                  <a:gd name="T28" fmla="*/ 7 w 25"/>
                  <a:gd name="T29" fmla="*/ 81 h 81"/>
                  <a:gd name="T30" fmla="*/ 12 w 25"/>
                  <a:gd name="T31" fmla="*/ 81 h 81"/>
                  <a:gd name="T32" fmla="*/ 18 w 25"/>
                  <a:gd name="T33" fmla="*/ 81 h 81"/>
                  <a:gd name="T34" fmla="*/ 21 w 25"/>
                  <a:gd name="T35" fmla="*/ 81 h 81"/>
                  <a:gd name="T36" fmla="*/ 23 w 25"/>
                  <a:gd name="T37" fmla="*/ 78 h 81"/>
                  <a:gd name="T38" fmla="*/ 25 w 25"/>
                  <a:gd name="T39" fmla="*/ 76 h 81"/>
                  <a:gd name="T40" fmla="*/ 18 w 25"/>
                  <a:gd name="T41" fmla="*/ 78 h 81"/>
                  <a:gd name="T42" fmla="*/ 12 w 25"/>
                  <a:gd name="T43" fmla="*/ 78 h 81"/>
                  <a:gd name="T44" fmla="*/ 6 w 25"/>
                  <a:gd name="T45" fmla="*/ 78 h 81"/>
                  <a:gd name="T46" fmla="*/ 0 w 25"/>
                  <a:gd name="T47" fmla="*/ 76 h 81"/>
                  <a:gd name="T48" fmla="*/ 2 w 25"/>
                  <a:gd name="T49" fmla="*/ 78 h 81"/>
                  <a:gd name="T50" fmla="*/ 2 w 25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81"/>
                  <a:gd name="T80" fmla="*/ 25 w 2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6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5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6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6" name="Freeform 891"/>
              <p:cNvSpPr>
                <a:spLocks noEditPoints="1"/>
              </p:cNvSpPr>
              <p:nvPr/>
            </p:nvSpPr>
            <p:spPr bwMode="auto">
              <a:xfrm>
                <a:off x="5683" y="2607"/>
                <a:ext cx="26" cy="78"/>
              </a:xfrm>
              <a:custGeom>
                <a:avLst/>
                <a:gdLst>
                  <a:gd name="T0" fmla="*/ 24 w 26"/>
                  <a:gd name="T1" fmla="*/ 2 h 78"/>
                  <a:gd name="T2" fmla="*/ 19 w 26"/>
                  <a:gd name="T3" fmla="*/ 0 h 78"/>
                  <a:gd name="T4" fmla="*/ 13 w 26"/>
                  <a:gd name="T5" fmla="*/ 0 h 78"/>
                  <a:gd name="T6" fmla="*/ 8 w 26"/>
                  <a:gd name="T7" fmla="*/ 0 h 78"/>
                  <a:gd name="T8" fmla="*/ 3 w 26"/>
                  <a:gd name="T9" fmla="*/ 2 h 78"/>
                  <a:gd name="T10" fmla="*/ 1 w 26"/>
                  <a:gd name="T11" fmla="*/ 3 h 78"/>
                  <a:gd name="T12" fmla="*/ 1 w 26"/>
                  <a:gd name="T13" fmla="*/ 5 h 78"/>
                  <a:gd name="T14" fmla="*/ 7 w 26"/>
                  <a:gd name="T15" fmla="*/ 3 h 78"/>
                  <a:gd name="T16" fmla="*/ 13 w 26"/>
                  <a:gd name="T17" fmla="*/ 3 h 78"/>
                  <a:gd name="T18" fmla="*/ 19 w 26"/>
                  <a:gd name="T19" fmla="*/ 3 h 78"/>
                  <a:gd name="T20" fmla="*/ 26 w 26"/>
                  <a:gd name="T21" fmla="*/ 5 h 78"/>
                  <a:gd name="T22" fmla="*/ 24 w 26"/>
                  <a:gd name="T23" fmla="*/ 3 h 78"/>
                  <a:gd name="T24" fmla="*/ 24 w 26"/>
                  <a:gd name="T25" fmla="*/ 2 h 78"/>
                  <a:gd name="T26" fmla="*/ 3 w 26"/>
                  <a:gd name="T27" fmla="*/ 76 h 78"/>
                  <a:gd name="T28" fmla="*/ 8 w 26"/>
                  <a:gd name="T29" fmla="*/ 78 h 78"/>
                  <a:gd name="T30" fmla="*/ 13 w 26"/>
                  <a:gd name="T31" fmla="*/ 78 h 78"/>
                  <a:gd name="T32" fmla="*/ 19 w 26"/>
                  <a:gd name="T33" fmla="*/ 78 h 78"/>
                  <a:gd name="T34" fmla="*/ 24 w 26"/>
                  <a:gd name="T35" fmla="*/ 76 h 78"/>
                  <a:gd name="T36" fmla="*/ 26 w 26"/>
                  <a:gd name="T37" fmla="*/ 74 h 78"/>
                  <a:gd name="T38" fmla="*/ 26 w 26"/>
                  <a:gd name="T39" fmla="*/ 72 h 78"/>
                  <a:gd name="T40" fmla="*/ 20 w 26"/>
                  <a:gd name="T41" fmla="*/ 74 h 78"/>
                  <a:gd name="T42" fmla="*/ 13 w 26"/>
                  <a:gd name="T43" fmla="*/ 74 h 78"/>
                  <a:gd name="T44" fmla="*/ 7 w 26"/>
                  <a:gd name="T45" fmla="*/ 74 h 78"/>
                  <a:gd name="T46" fmla="*/ 0 w 26"/>
                  <a:gd name="T47" fmla="*/ 72 h 78"/>
                  <a:gd name="T48" fmla="*/ 1 w 26"/>
                  <a:gd name="T49" fmla="*/ 74 h 78"/>
                  <a:gd name="T50" fmla="*/ 3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4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6"/>
                    </a:moveTo>
                    <a:lnTo>
                      <a:pt x="8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0" y="74"/>
                    </a:lnTo>
                    <a:lnTo>
                      <a:pt x="13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7" name="Freeform 892"/>
              <p:cNvSpPr>
                <a:spLocks noEditPoints="1"/>
              </p:cNvSpPr>
              <p:nvPr/>
            </p:nvSpPr>
            <p:spPr bwMode="auto">
              <a:xfrm>
                <a:off x="5683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7 w 27"/>
                  <a:gd name="T7" fmla="*/ 0 h 74"/>
                  <a:gd name="T8" fmla="*/ 1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7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7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6 w 27"/>
                  <a:gd name="T35" fmla="*/ 72 h 74"/>
                  <a:gd name="T36" fmla="*/ 26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0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7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8" name="Freeform 893"/>
              <p:cNvSpPr>
                <a:spLocks noEditPoints="1"/>
              </p:cNvSpPr>
              <p:nvPr/>
            </p:nvSpPr>
            <p:spPr bwMode="auto">
              <a:xfrm>
                <a:off x="5681" y="2610"/>
                <a:ext cx="31" cy="71"/>
              </a:xfrm>
              <a:custGeom>
                <a:avLst/>
                <a:gdLst>
                  <a:gd name="T0" fmla="*/ 28 w 31"/>
                  <a:gd name="T1" fmla="*/ 2 h 71"/>
                  <a:gd name="T2" fmla="*/ 21 w 31"/>
                  <a:gd name="T3" fmla="*/ 0 h 71"/>
                  <a:gd name="T4" fmla="*/ 15 w 31"/>
                  <a:gd name="T5" fmla="*/ 0 h 71"/>
                  <a:gd name="T6" fmla="*/ 9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0 w 31"/>
                  <a:gd name="T13" fmla="*/ 7 h 71"/>
                  <a:gd name="T14" fmla="*/ 7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8 w 31"/>
                  <a:gd name="T25" fmla="*/ 2 h 71"/>
                  <a:gd name="T26" fmla="*/ 2 w 31"/>
                  <a:gd name="T27" fmla="*/ 69 h 71"/>
                  <a:gd name="T28" fmla="*/ 9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8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2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2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8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9" name="Freeform 894"/>
              <p:cNvSpPr>
                <a:spLocks noEditPoints="1"/>
              </p:cNvSpPr>
              <p:nvPr/>
            </p:nvSpPr>
            <p:spPr bwMode="auto">
              <a:xfrm>
                <a:off x="5679" y="2612"/>
                <a:ext cx="33" cy="67"/>
              </a:xfrm>
              <a:custGeom>
                <a:avLst/>
                <a:gdLst>
                  <a:gd name="T0" fmla="*/ 31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1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6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2 h 67"/>
                  <a:gd name="T26" fmla="*/ 4 w 33"/>
                  <a:gd name="T27" fmla="*/ 66 h 67"/>
                  <a:gd name="T28" fmla="*/ 11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4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2"/>
                    </a:lnTo>
                    <a:close/>
                    <a:moveTo>
                      <a:pt x="4" y="66"/>
                    </a:moveTo>
                    <a:lnTo>
                      <a:pt x="11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0" name="Freeform 895"/>
              <p:cNvSpPr>
                <a:spLocks noEditPoints="1"/>
              </p:cNvSpPr>
              <p:nvPr/>
            </p:nvSpPr>
            <p:spPr bwMode="auto">
              <a:xfrm>
                <a:off x="5679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1" name="Freeform 896"/>
              <p:cNvSpPr>
                <a:spLocks noEditPoints="1"/>
              </p:cNvSpPr>
              <p:nvPr/>
            </p:nvSpPr>
            <p:spPr bwMode="auto">
              <a:xfrm>
                <a:off x="5677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8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2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30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6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6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2" name="Freeform 897"/>
              <p:cNvSpPr>
                <a:spLocks noEditPoints="1"/>
              </p:cNvSpPr>
              <p:nvPr/>
            </p:nvSpPr>
            <p:spPr bwMode="auto">
              <a:xfrm>
                <a:off x="5677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3" name="Freeform 898"/>
              <p:cNvSpPr>
                <a:spLocks noEditPoints="1"/>
              </p:cNvSpPr>
              <p:nvPr/>
            </p:nvSpPr>
            <p:spPr bwMode="auto">
              <a:xfrm>
                <a:off x="5676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3 w 39"/>
                  <a:gd name="T9" fmla="*/ 5 h 53"/>
                  <a:gd name="T10" fmla="*/ 1 w 39"/>
                  <a:gd name="T11" fmla="*/ 9 h 53"/>
                  <a:gd name="T12" fmla="*/ 1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4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7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31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4 w 39"/>
                  <a:gd name="T65" fmla="*/ 50 h 53"/>
                  <a:gd name="T66" fmla="*/ 8 w 39"/>
                  <a:gd name="T67" fmla="*/ 48 h 53"/>
                  <a:gd name="T68" fmla="*/ 5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7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31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5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4" name="Freeform 899"/>
              <p:cNvSpPr>
                <a:spLocks noEditPoints="1"/>
              </p:cNvSpPr>
              <p:nvPr/>
            </p:nvSpPr>
            <p:spPr bwMode="auto">
              <a:xfrm>
                <a:off x="5676" y="2621"/>
                <a:ext cx="41" cy="50"/>
              </a:xfrm>
              <a:custGeom>
                <a:avLst/>
                <a:gdLst>
                  <a:gd name="T0" fmla="*/ 38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5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4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8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39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3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4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8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3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5" name="Freeform 900"/>
              <p:cNvSpPr>
                <a:spLocks noEditPoints="1"/>
              </p:cNvSpPr>
              <p:nvPr/>
            </p:nvSpPr>
            <p:spPr bwMode="auto">
              <a:xfrm>
                <a:off x="5676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4 w 41"/>
                  <a:gd name="T11" fmla="*/ 0 h 47"/>
                  <a:gd name="T12" fmla="*/ 8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0 w 41"/>
                  <a:gd name="T21" fmla="*/ 37 h 47"/>
                  <a:gd name="T22" fmla="*/ 5 w 41"/>
                  <a:gd name="T23" fmla="*/ 42 h 47"/>
                  <a:gd name="T24" fmla="*/ 8 w 41"/>
                  <a:gd name="T25" fmla="*/ 45 h 47"/>
                  <a:gd name="T26" fmla="*/ 14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1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7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0" y="37"/>
                    </a:lnTo>
                    <a:lnTo>
                      <a:pt x="5" y="42"/>
                    </a:lnTo>
                    <a:lnTo>
                      <a:pt x="8" y="45"/>
                    </a:lnTo>
                    <a:lnTo>
                      <a:pt x="14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6" name="Freeform 901"/>
              <p:cNvSpPr>
                <a:spLocks noEditPoints="1"/>
              </p:cNvSpPr>
              <p:nvPr/>
            </p:nvSpPr>
            <p:spPr bwMode="auto">
              <a:xfrm>
                <a:off x="5676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4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4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3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3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4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4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3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4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3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3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4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7" name="Freeform 902"/>
              <p:cNvSpPr>
                <a:spLocks noEditPoints="1"/>
              </p:cNvSpPr>
              <p:nvPr/>
            </p:nvSpPr>
            <p:spPr bwMode="auto">
              <a:xfrm>
                <a:off x="5676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7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5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5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7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3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4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4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3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3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3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8" name="Freeform 903"/>
              <p:cNvSpPr>
                <a:spLocks noEditPoints="1"/>
              </p:cNvSpPr>
              <p:nvPr/>
            </p:nvSpPr>
            <p:spPr bwMode="auto">
              <a:xfrm>
                <a:off x="5677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2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3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3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2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3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3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2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3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2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9" name="Freeform 904"/>
              <p:cNvSpPr>
                <a:spLocks noEditPoints="1"/>
              </p:cNvSpPr>
              <p:nvPr/>
            </p:nvSpPr>
            <p:spPr bwMode="auto">
              <a:xfrm>
                <a:off x="5679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1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1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0 w 35"/>
                  <a:gd name="T37" fmla="*/ 23 h 33"/>
                  <a:gd name="T38" fmla="*/ 26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6 w 35"/>
                  <a:gd name="T63" fmla="*/ 7 h 33"/>
                  <a:gd name="T64" fmla="*/ 30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30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0" name="Freeform 905"/>
              <p:cNvSpPr>
                <a:spLocks noEditPoints="1"/>
              </p:cNvSpPr>
              <p:nvPr/>
            </p:nvSpPr>
            <p:spPr bwMode="auto">
              <a:xfrm>
                <a:off x="5681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9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9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3 w 31"/>
                  <a:gd name="T49" fmla="*/ 19 h 29"/>
                  <a:gd name="T50" fmla="*/ 3 w 31"/>
                  <a:gd name="T51" fmla="*/ 16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1" name="Freeform 906"/>
              <p:cNvSpPr>
                <a:spLocks noEditPoints="1"/>
              </p:cNvSpPr>
              <p:nvPr/>
            </p:nvSpPr>
            <p:spPr bwMode="auto">
              <a:xfrm>
                <a:off x="5683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6 w 27"/>
                  <a:gd name="T3" fmla="*/ 8 h 27"/>
                  <a:gd name="T4" fmla="*/ 22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2 w 27"/>
                  <a:gd name="T29" fmla="*/ 22 h 27"/>
                  <a:gd name="T30" fmla="*/ 26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3 w 27"/>
                  <a:gd name="T49" fmla="*/ 17 h 27"/>
                  <a:gd name="T50" fmla="*/ 3 w 27"/>
                  <a:gd name="T51" fmla="*/ 14 h 27"/>
                  <a:gd name="T52" fmla="*/ 3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6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2" name="Freeform 907"/>
              <p:cNvSpPr>
                <a:spLocks noEditPoints="1"/>
              </p:cNvSpPr>
              <p:nvPr/>
            </p:nvSpPr>
            <p:spPr bwMode="auto">
              <a:xfrm>
                <a:off x="5684" y="2634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23 w 25"/>
                  <a:gd name="T3" fmla="*/ 7 h 25"/>
                  <a:gd name="T4" fmla="*/ 21 w 25"/>
                  <a:gd name="T5" fmla="*/ 4 h 25"/>
                  <a:gd name="T6" fmla="*/ 18 w 25"/>
                  <a:gd name="T7" fmla="*/ 0 h 25"/>
                  <a:gd name="T8" fmla="*/ 12 w 25"/>
                  <a:gd name="T9" fmla="*/ 0 h 25"/>
                  <a:gd name="T10" fmla="*/ 7 w 25"/>
                  <a:gd name="T11" fmla="*/ 0 h 25"/>
                  <a:gd name="T12" fmla="*/ 4 w 25"/>
                  <a:gd name="T13" fmla="*/ 4 h 25"/>
                  <a:gd name="T14" fmla="*/ 0 w 25"/>
                  <a:gd name="T15" fmla="*/ 7 h 25"/>
                  <a:gd name="T16" fmla="*/ 0 w 25"/>
                  <a:gd name="T17" fmla="*/ 13 h 25"/>
                  <a:gd name="T18" fmla="*/ 0 w 25"/>
                  <a:gd name="T19" fmla="*/ 16 h 25"/>
                  <a:gd name="T20" fmla="*/ 4 w 25"/>
                  <a:gd name="T21" fmla="*/ 21 h 25"/>
                  <a:gd name="T22" fmla="*/ 7 w 25"/>
                  <a:gd name="T23" fmla="*/ 23 h 25"/>
                  <a:gd name="T24" fmla="*/ 12 w 25"/>
                  <a:gd name="T25" fmla="*/ 25 h 25"/>
                  <a:gd name="T26" fmla="*/ 18 w 25"/>
                  <a:gd name="T27" fmla="*/ 23 h 25"/>
                  <a:gd name="T28" fmla="*/ 21 w 25"/>
                  <a:gd name="T29" fmla="*/ 21 h 25"/>
                  <a:gd name="T30" fmla="*/ 23 w 25"/>
                  <a:gd name="T31" fmla="*/ 16 h 25"/>
                  <a:gd name="T32" fmla="*/ 25 w 25"/>
                  <a:gd name="T33" fmla="*/ 13 h 25"/>
                  <a:gd name="T34" fmla="*/ 21 w 25"/>
                  <a:gd name="T35" fmla="*/ 13 h 25"/>
                  <a:gd name="T36" fmla="*/ 19 w 25"/>
                  <a:gd name="T37" fmla="*/ 16 h 25"/>
                  <a:gd name="T38" fmla="*/ 18 w 25"/>
                  <a:gd name="T39" fmla="*/ 18 h 25"/>
                  <a:gd name="T40" fmla="*/ 16 w 25"/>
                  <a:gd name="T41" fmla="*/ 19 h 25"/>
                  <a:gd name="T42" fmla="*/ 12 w 25"/>
                  <a:gd name="T43" fmla="*/ 21 h 25"/>
                  <a:gd name="T44" fmla="*/ 9 w 25"/>
                  <a:gd name="T45" fmla="*/ 19 h 25"/>
                  <a:gd name="T46" fmla="*/ 6 w 25"/>
                  <a:gd name="T47" fmla="*/ 18 h 25"/>
                  <a:gd name="T48" fmla="*/ 4 w 25"/>
                  <a:gd name="T49" fmla="*/ 16 h 25"/>
                  <a:gd name="T50" fmla="*/ 4 w 25"/>
                  <a:gd name="T51" fmla="*/ 13 h 25"/>
                  <a:gd name="T52" fmla="*/ 4 w 25"/>
                  <a:gd name="T53" fmla="*/ 9 h 25"/>
                  <a:gd name="T54" fmla="*/ 6 w 25"/>
                  <a:gd name="T55" fmla="*/ 6 h 25"/>
                  <a:gd name="T56" fmla="*/ 9 w 25"/>
                  <a:gd name="T57" fmla="*/ 4 h 25"/>
                  <a:gd name="T58" fmla="*/ 12 w 25"/>
                  <a:gd name="T59" fmla="*/ 4 h 25"/>
                  <a:gd name="T60" fmla="*/ 16 w 25"/>
                  <a:gd name="T61" fmla="*/ 4 h 25"/>
                  <a:gd name="T62" fmla="*/ 18 w 25"/>
                  <a:gd name="T63" fmla="*/ 6 h 25"/>
                  <a:gd name="T64" fmla="*/ 19 w 25"/>
                  <a:gd name="T65" fmla="*/ 9 h 25"/>
                  <a:gd name="T66" fmla="*/ 21 w 25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5"/>
                  <a:gd name="T104" fmla="*/ 25 w 25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5">
                    <a:moveTo>
                      <a:pt x="25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5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3" name="Freeform 908"/>
              <p:cNvSpPr>
                <a:spLocks noEditPoints="1"/>
              </p:cNvSpPr>
              <p:nvPr/>
            </p:nvSpPr>
            <p:spPr bwMode="auto">
              <a:xfrm>
                <a:off x="5686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6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6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4" name="Freeform 909"/>
              <p:cNvSpPr>
                <a:spLocks noEditPoints="1"/>
              </p:cNvSpPr>
              <p:nvPr/>
            </p:nvSpPr>
            <p:spPr bwMode="auto">
              <a:xfrm>
                <a:off x="5688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5" name="Freeform 910"/>
              <p:cNvSpPr>
                <a:spLocks noEditPoints="1"/>
              </p:cNvSpPr>
              <p:nvPr/>
            </p:nvSpPr>
            <p:spPr bwMode="auto">
              <a:xfrm>
                <a:off x="5690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2 w 13"/>
                  <a:gd name="T3" fmla="*/ 3 h 13"/>
                  <a:gd name="T4" fmla="*/ 12 w 13"/>
                  <a:gd name="T5" fmla="*/ 1 h 13"/>
                  <a:gd name="T6" fmla="*/ 8 w 13"/>
                  <a:gd name="T7" fmla="*/ 0 h 13"/>
                  <a:gd name="T8" fmla="*/ 6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6 w 13"/>
                  <a:gd name="T25" fmla="*/ 13 h 13"/>
                  <a:gd name="T26" fmla="*/ 8 w 13"/>
                  <a:gd name="T27" fmla="*/ 12 h 13"/>
                  <a:gd name="T28" fmla="*/ 12 w 13"/>
                  <a:gd name="T29" fmla="*/ 10 h 13"/>
                  <a:gd name="T30" fmla="*/ 12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6 w 13"/>
                  <a:gd name="T39" fmla="*/ 10 h 13"/>
                  <a:gd name="T40" fmla="*/ 3 w 13"/>
                  <a:gd name="T41" fmla="*/ 8 h 13"/>
                  <a:gd name="T42" fmla="*/ 3 w 13"/>
                  <a:gd name="T43" fmla="*/ 7 h 13"/>
                  <a:gd name="T44" fmla="*/ 3 w 13"/>
                  <a:gd name="T45" fmla="*/ 3 h 13"/>
                  <a:gd name="T46" fmla="*/ 6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2" y="3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6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6" name="Freeform 911"/>
              <p:cNvSpPr>
                <a:spLocks/>
              </p:cNvSpPr>
              <p:nvPr/>
            </p:nvSpPr>
            <p:spPr bwMode="auto">
              <a:xfrm>
                <a:off x="5691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7" name="Freeform 912"/>
              <p:cNvSpPr>
                <a:spLocks/>
              </p:cNvSpPr>
              <p:nvPr/>
            </p:nvSpPr>
            <p:spPr bwMode="auto">
              <a:xfrm>
                <a:off x="5693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8" name="Freeform 913"/>
              <p:cNvSpPr>
                <a:spLocks/>
              </p:cNvSpPr>
              <p:nvPr/>
            </p:nvSpPr>
            <p:spPr bwMode="auto">
              <a:xfrm>
                <a:off x="5695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9" name="Freeform 914"/>
              <p:cNvSpPr>
                <a:spLocks/>
              </p:cNvSpPr>
              <p:nvPr/>
            </p:nvSpPr>
            <p:spPr bwMode="auto">
              <a:xfrm>
                <a:off x="5676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39 w 41"/>
                  <a:gd name="T9" fmla="*/ 59 h 93"/>
                  <a:gd name="T10" fmla="*/ 41 w 41"/>
                  <a:gd name="T11" fmla="*/ 47 h 93"/>
                  <a:gd name="T12" fmla="*/ 39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39" y="59"/>
                    </a:lnTo>
                    <a:lnTo>
                      <a:pt x="41" y="47"/>
                    </a:lnTo>
                    <a:lnTo>
                      <a:pt x="39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0" name="Freeform 915"/>
              <p:cNvSpPr>
                <a:spLocks noEditPoints="1"/>
              </p:cNvSpPr>
              <p:nvPr/>
            </p:nvSpPr>
            <p:spPr bwMode="auto">
              <a:xfrm>
                <a:off x="5603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9 w 11"/>
                  <a:gd name="T9" fmla="*/ 91 h 93"/>
                  <a:gd name="T10" fmla="*/ 5 w 11"/>
                  <a:gd name="T11" fmla="*/ 91 h 93"/>
                  <a:gd name="T12" fmla="*/ 4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4 w 11"/>
                  <a:gd name="T33" fmla="*/ 0 h 93"/>
                  <a:gd name="T34" fmla="*/ 5 w 11"/>
                  <a:gd name="T35" fmla="*/ 0 h 93"/>
                  <a:gd name="T36" fmla="*/ 9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1" name="Freeform 916"/>
              <p:cNvSpPr>
                <a:spLocks noEditPoints="1"/>
              </p:cNvSpPr>
              <p:nvPr/>
            </p:nvSpPr>
            <p:spPr bwMode="auto">
              <a:xfrm>
                <a:off x="5602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2 w 13"/>
                  <a:gd name="T3" fmla="*/ 93 h 93"/>
                  <a:gd name="T4" fmla="*/ 13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1 w 13"/>
                  <a:gd name="T17" fmla="*/ 91 h 93"/>
                  <a:gd name="T18" fmla="*/ 1 w 13"/>
                  <a:gd name="T19" fmla="*/ 93 h 93"/>
                  <a:gd name="T20" fmla="*/ 13 w 13"/>
                  <a:gd name="T21" fmla="*/ 2 h 93"/>
                  <a:gd name="T22" fmla="*/ 13 w 13"/>
                  <a:gd name="T23" fmla="*/ 0 h 93"/>
                  <a:gd name="T24" fmla="*/ 12 w 13"/>
                  <a:gd name="T25" fmla="*/ 0 h 93"/>
                  <a:gd name="T26" fmla="*/ 1 w 13"/>
                  <a:gd name="T27" fmla="*/ 0 h 93"/>
                  <a:gd name="T28" fmla="*/ 1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3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2" y="93"/>
                    </a:lnTo>
                    <a:lnTo>
                      <a:pt x="13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1" y="91"/>
                    </a:lnTo>
                    <a:lnTo>
                      <a:pt x="1" y="93"/>
                    </a:lnTo>
                    <a:close/>
                    <a:moveTo>
                      <a:pt x="13" y="2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2" name="Freeform 917"/>
              <p:cNvSpPr>
                <a:spLocks noEditPoints="1"/>
              </p:cNvSpPr>
              <p:nvPr/>
            </p:nvSpPr>
            <p:spPr bwMode="auto">
              <a:xfrm>
                <a:off x="5602" y="2600"/>
                <a:ext cx="15" cy="91"/>
              </a:xfrm>
              <a:custGeom>
                <a:avLst/>
                <a:gdLst>
                  <a:gd name="T0" fmla="*/ 12 w 15"/>
                  <a:gd name="T1" fmla="*/ 0 h 91"/>
                  <a:gd name="T2" fmla="*/ 10 w 15"/>
                  <a:gd name="T3" fmla="*/ 0 h 91"/>
                  <a:gd name="T4" fmla="*/ 6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0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6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3 w 15"/>
                  <a:gd name="T23" fmla="*/ 2 h 91"/>
                  <a:gd name="T24" fmla="*/ 12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6 w 15"/>
                  <a:gd name="T31" fmla="*/ 91 h 91"/>
                  <a:gd name="T32" fmla="*/ 10 w 15"/>
                  <a:gd name="T33" fmla="*/ 91 h 91"/>
                  <a:gd name="T34" fmla="*/ 12 w 15"/>
                  <a:gd name="T35" fmla="*/ 91 h 91"/>
                  <a:gd name="T36" fmla="*/ 13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6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90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2" y="0"/>
                    </a:move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3" y="2"/>
                    </a:lnTo>
                    <a:lnTo>
                      <a:pt x="12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3" name="Freeform 918"/>
              <p:cNvSpPr>
                <a:spLocks noEditPoints="1"/>
              </p:cNvSpPr>
              <p:nvPr/>
            </p:nvSpPr>
            <p:spPr bwMode="auto">
              <a:xfrm>
                <a:off x="5600" y="2602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2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8 w 19"/>
                  <a:gd name="T17" fmla="*/ 3 h 88"/>
                  <a:gd name="T18" fmla="*/ 14 w 19"/>
                  <a:gd name="T19" fmla="*/ 3 h 88"/>
                  <a:gd name="T20" fmla="*/ 17 w 19"/>
                  <a:gd name="T21" fmla="*/ 3 h 88"/>
                  <a:gd name="T22" fmla="*/ 17 w 19"/>
                  <a:gd name="T23" fmla="*/ 1 h 88"/>
                  <a:gd name="T24" fmla="*/ 15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8 w 19"/>
                  <a:gd name="T43" fmla="*/ 84 h 88"/>
                  <a:gd name="T44" fmla="*/ 3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8" y="84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4" name="Freeform 919"/>
              <p:cNvSpPr>
                <a:spLocks noEditPoints="1"/>
              </p:cNvSpPr>
              <p:nvPr/>
            </p:nvSpPr>
            <p:spPr bwMode="auto">
              <a:xfrm>
                <a:off x="5598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5" name="Freeform 920"/>
              <p:cNvSpPr>
                <a:spLocks noEditPoints="1"/>
              </p:cNvSpPr>
              <p:nvPr/>
            </p:nvSpPr>
            <p:spPr bwMode="auto">
              <a:xfrm>
                <a:off x="5596" y="2605"/>
                <a:ext cx="25" cy="81"/>
              </a:xfrm>
              <a:custGeom>
                <a:avLst/>
                <a:gdLst>
                  <a:gd name="T0" fmla="*/ 21 w 25"/>
                  <a:gd name="T1" fmla="*/ 0 h 81"/>
                  <a:gd name="T2" fmla="*/ 18 w 25"/>
                  <a:gd name="T3" fmla="*/ 0 h 81"/>
                  <a:gd name="T4" fmla="*/ 12 w 25"/>
                  <a:gd name="T5" fmla="*/ 0 h 81"/>
                  <a:gd name="T6" fmla="*/ 9 w 25"/>
                  <a:gd name="T7" fmla="*/ 0 h 81"/>
                  <a:gd name="T8" fmla="*/ 4 w 25"/>
                  <a:gd name="T9" fmla="*/ 0 h 81"/>
                  <a:gd name="T10" fmla="*/ 2 w 25"/>
                  <a:gd name="T11" fmla="*/ 4 h 81"/>
                  <a:gd name="T12" fmla="*/ 2 w 25"/>
                  <a:gd name="T13" fmla="*/ 5 h 81"/>
                  <a:gd name="T14" fmla="*/ 7 w 25"/>
                  <a:gd name="T15" fmla="*/ 4 h 81"/>
                  <a:gd name="T16" fmla="*/ 12 w 25"/>
                  <a:gd name="T17" fmla="*/ 4 h 81"/>
                  <a:gd name="T18" fmla="*/ 19 w 25"/>
                  <a:gd name="T19" fmla="*/ 4 h 81"/>
                  <a:gd name="T20" fmla="*/ 25 w 25"/>
                  <a:gd name="T21" fmla="*/ 5 h 81"/>
                  <a:gd name="T22" fmla="*/ 23 w 25"/>
                  <a:gd name="T23" fmla="*/ 4 h 81"/>
                  <a:gd name="T24" fmla="*/ 21 w 25"/>
                  <a:gd name="T25" fmla="*/ 0 h 81"/>
                  <a:gd name="T26" fmla="*/ 4 w 25"/>
                  <a:gd name="T27" fmla="*/ 81 h 81"/>
                  <a:gd name="T28" fmla="*/ 7 w 25"/>
                  <a:gd name="T29" fmla="*/ 81 h 81"/>
                  <a:gd name="T30" fmla="*/ 12 w 25"/>
                  <a:gd name="T31" fmla="*/ 81 h 81"/>
                  <a:gd name="T32" fmla="*/ 18 w 25"/>
                  <a:gd name="T33" fmla="*/ 81 h 81"/>
                  <a:gd name="T34" fmla="*/ 23 w 25"/>
                  <a:gd name="T35" fmla="*/ 81 h 81"/>
                  <a:gd name="T36" fmla="*/ 23 w 25"/>
                  <a:gd name="T37" fmla="*/ 78 h 81"/>
                  <a:gd name="T38" fmla="*/ 25 w 25"/>
                  <a:gd name="T39" fmla="*/ 76 h 81"/>
                  <a:gd name="T40" fmla="*/ 19 w 25"/>
                  <a:gd name="T41" fmla="*/ 78 h 81"/>
                  <a:gd name="T42" fmla="*/ 12 w 25"/>
                  <a:gd name="T43" fmla="*/ 78 h 81"/>
                  <a:gd name="T44" fmla="*/ 7 w 25"/>
                  <a:gd name="T45" fmla="*/ 78 h 81"/>
                  <a:gd name="T46" fmla="*/ 0 w 25"/>
                  <a:gd name="T47" fmla="*/ 76 h 81"/>
                  <a:gd name="T48" fmla="*/ 2 w 25"/>
                  <a:gd name="T49" fmla="*/ 78 h 81"/>
                  <a:gd name="T50" fmla="*/ 4 w 25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81"/>
                  <a:gd name="T80" fmla="*/ 25 w 2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81">
                    <a:moveTo>
                      <a:pt x="21" y="0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5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4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3" y="81"/>
                    </a:lnTo>
                    <a:lnTo>
                      <a:pt x="23" y="78"/>
                    </a:lnTo>
                    <a:lnTo>
                      <a:pt x="25" y="76"/>
                    </a:lnTo>
                    <a:lnTo>
                      <a:pt x="19" y="78"/>
                    </a:lnTo>
                    <a:lnTo>
                      <a:pt x="12" y="78"/>
                    </a:lnTo>
                    <a:lnTo>
                      <a:pt x="7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4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6" name="Freeform 921"/>
              <p:cNvSpPr>
                <a:spLocks noEditPoints="1"/>
              </p:cNvSpPr>
              <p:nvPr/>
            </p:nvSpPr>
            <p:spPr bwMode="auto">
              <a:xfrm>
                <a:off x="5596" y="2607"/>
                <a:ext cx="26" cy="78"/>
              </a:xfrm>
              <a:custGeom>
                <a:avLst/>
                <a:gdLst>
                  <a:gd name="T0" fmla="*/ 23 w 26"/>
                  <a:gd name="T1" fmla="*/ 2 h 78"/>
                  <a:gd name="T2" fmla="*/ 18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2 h 78"/>
                  <a:gd name="T10" fmla="*/ 2 w 26"/>
                  <a:gd name="T11" fmla="*/ 3 h 78"/>
                  <a:gd name="T12" fmla="*/ 0 w 26"/>
                  <a:gd name="T13" fmla="*/ 5 h 78"/>
                  <a:gd name="T14" fmla="*/ 7 w 26"/>
                  <a:gd name="T15" fmla="*/ 3 h 78"/>
                  <a:gd name="T16" fmla="*/ 12 w 26"/>
                  <a:gd name="T17" fmla="*/ 3 h 78"/>
                  <a:gd name="T18" fmla="*/ 19 w 26"/>
                  <a:gd name="T19" fmla="*/ 3 h 78"/>
                  <a:gd name="T20" fmla="*/ 25 w 26"/>
                  <a:gd name="T21" fmla="*/ 5 h 78"/>
                  <a:gd name="T22" fmla="*/ 25 w 26"/>
                  <a:gd name="T23" fmla="*/ 3 h 78"/>
                  <a:gd name="T24" fmla="*/ 23 w 26"/>
                  <a:gd name="T25" fmla="*/ 2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8 w 26"/>
                  <a:gd name="T33" fmla="*/ 78 h 78"/>
                  <a:gd name="T34" fmla="*/ 23 w 26"/>
                  <a:gd name="T35" fmla="*/ 76 h 78"/>
                  <a:gd name="T36" fmla="*/ 25 w 26"/>
                  <a:gd name="T37" fmla="*/ 74 h 78"/>
                  <a:gd name="T38" fmla="*/ 26 w 26"/>
                  <a:gd name="T39" fmla="*/ 72 h 78"/>
                  <a:gd name="T40" fmla="*/ 19 w 26"/>
                  <a:gd name="T41" fmla="*/ 74 h 78"/>
                  <a:gd name="T42" fmla="*/ 12 w 26"/>
                  <a:gd name="T43" fmla="*/ 74 h 78"/>
                  <a:gd name="T44" fmla="*/ 6 w 26"/>
                  <a:gd name="T45" fmla="*/ 74 h 78"/>
                  <a:gd name="T46" fmla="*/ 0 w 26"/>
                  <a:gd name="T47" fmla="*/ 72 h 78"/>
                  <a:gd name="T48" fmla="*/ 0 w 26"/>
                  <a:gd name="T49" fmla="*/ 74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5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6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7" name="Freeform 922"/>
              <p:cNvSpPr>
                <a:spLocks noEditPoints="1"/>
              </p:cNvSpPr>
              <p:nvPr/>
            </p:nvSpPr>
            <p:spPr bwMode="auto">
              <a:xfrm>
                <a:off x="5595" y="2609"/>
                <a:ext cx="27" cy="74"/>
              </a:xfrm>
              <a:custGeom>
                <a:avLst/>
                <a:gdLst>
                  <a:gd name="T0" fmla="*/ 26 w 27"/>
                  <a:gd name="T1" fmla="*/ 1 h 74"/>
                  <a:gd name="T2" fmla="*/ 20 w 27"/>
                  <a:gd name="T3" fmla="*/ 0 h 74"/>
                  <a:gd name="T4" fmla="*/ 13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7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6 w 27"/>
                  <a:gd name="T25" fmla="*/ 1 h 74"/>
                  <a:gd name="T26" fmla="*/ 1 w 27"/>
                  <a:gd name="T27" fmla="*/ 72 h 74"/>
                  <a:gd name="T28" fmla="*/ 8 w 27"/>
                  <a:gd name="T29" fmla="*/ 74 h 74"/>
                  <a:gd name="T30" fmla="*/ 13 w 27"/>
                  <a:gd name="T31" fmla="*/ 74 h 74"/>
                  <a:gd name="T32" fmla="*/ 20 w 27"/>
                  <a:gd name="T33" fmla="*/ 74 h 74"/>
                  <a:gd name="T34" fmla="*/ 26 w 27"/>
                  <a:gd name="T35" fmla="*/ 72 h 74"/>
                  <a:gd name="T36" fmla="*/ 27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1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6" y="1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1" y="72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20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8" name="Freeform 923"/>
              <p:cNvSpPr>
                <a:spLocks noEditPoints="1"/>
              </p:cNvSpPr>
              <p:nvPr/>
            </p:nvSpPr>
            <p:spPr bwMode="auto">
              <a:xfrm>
                <a:off x="5593" y="2610"/>
                <a:ext cx="31" cy="71"/>
              </a:xfrm>
              <a:custGeom>
                <a:avLst/>
                <a:gdLst>
                  <a:gd name="T0" fmla="*/ 28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10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2 w 31"/>
                  <a:gd name="T13" fmla="*/ 7 h 71"/>
                  <a:gd name="T14" fmla="*/ 9 w 31"/>
                  <a:gd name="T15" fmla="*/ 4 h 71"/>
                  <a:gd name="T16" fmla="*/ 15 w 31"/>
                  <a:gd name="T17" fmla="*/ 4 h 71"/>
                  <a:gd name="T18" fmla="*/ 24 w 31"/>
                  <a:gd name="T19" fmla="*/ 4 h 71"/>
                  <a:gd name="T20" fmla="*/ 31 w 31"/>
                  <a:gd name="T21" fmla="*/ 7 h 71"/>
                  <a:gd name="T22" fmla="*/ 29 w 31"/>
                  <a:gd name="T23" fmla="*/ 4 h 71"/>
                  <a:gd name="T24" fmla="*/ 28 w 31"/>
                  <a:gd name="T25" fmla="*/ 2 h 71"/>
                  <a:gd name="T26" fmla="*/ 3 w 31"/>
                  <a:gd name="T27" fmla="*/ 69 h 71"/>
                  <a:gd name="T28" fmla="*/ 9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4 w 31"/>
                  <a:gd name="T41" fmla="*/ 68 h 71"/>
                  <a:gd name="T42" fmla="*/ 15 w 31"/>
                  <a:gd name="T43" fmla="*/ 68 h 71"/>
                  <a:gd name="T44" fmla="*/ 9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8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29" y="4"/>
                    </a:lnTo>
                    <a:lnTo>
                      <a:pt x="28" y="2"/>
                    </a:lnTo>
                    <a:close/>
                    <a:moveTo>
                      <a:pt x="3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5" y="68"/>
                    </a:lnTo>
                    <a:lnTo>
                      <a:pt x="9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9" name="Freeform 924"/>
              <p:cNvSpPr>
                <a:spLocks noEditPoints="1"/>
              </p:cNvSpPr>
              <p:nvPr/>
            </p:nvSpPr>
            <p:spPr bwMode="auto">
              <a:xfrm>
                <a:off x="5593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2 w 33"/>
                  <a:gd name="T3" fmla="*/ 0 h 67"/>
                  <a:gd name="T4" fmla="*/ 15 w 33"/>
                  <a:gd name="T5" fmla="*/ 0 h 67"/>
                  <a:gd name="T6" fmla="*/ 9 w 33"/>
                  <a:gd name="T7" fmla="*/ 0 h 67"/>
                  <a:gd name="T8" fmla="*/ 2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4 h 67"/>
                  <a:gd name="T16" fmla="*/ 15 w 33"/>
                  <a:gd name="T17" fmla="*/ 4 h 67"/>
                  <a:gd name="T18" fmla="*/ 24 w 33"/>
                  <a:gd name="T19" fmla="*/ 4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5 w 33"/>
                  <a:gd name="T31" fmla="*/ 67 h 67"/>
                  <a:gd name="T32" fmla="*/ 22 w 33"/>
                  <a:gd name="T33" fmla="*/ 67 h 67"/>
                  <a:gd name="T34" fmla="*/ 29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4 h 67"/>
                  <a:gd name="T42" fmla="*/ 15 w 33"/>
                  <a:gd name="T43" fmla="*/ 64 h 67"/>
                  <a:gd name="T44" fmla="*/ 7 w 33"/>
                  <a:gd name="T45" fmla="*/ 64 h 67"/>
                  <a:gd name="T46" fmla="*/ 0 w 33"/>
                  <a:gd name="T47" fmla="*/ 60 h 67"/>
                  <a:gd name="T48" fmla="*/ 0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4"/>
                    </a:lnTo>
                    <a:lnTo>
                      <a:pt x="15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0" name="Freeform 925"/>
              <p:cNvSpPr>
                <a:spLocks noEditPoints="1"/>
              </p:cNvSpPr>
              <p:nvPr/>
            </p:nvSpPr>
            <p:spPr bwMode="auto">
              <a:xfrm>
                <a:off x="5591" y="2614"/>
                <a:ext cx="35" cy="64"/>
              </a:xfrm>
              <a:custGeom>
                <a:avLst/>
                <a:gdLst>
                  <a:gd name="T0" fmla="*/ 33 w 35"/>
                  <a:gd name="T1" fmla="*/ 3 h 64"/>
                  <a:gd name="T2" fmla="*/ 26 w 35"/>
                  <a:gd name="T3" fmla="*/ 0 h 64"/>
                  <a:gd name="T4" fmla="*/ 17 w 35"/>
                  <a:gd name="T5" fmla="*/ 0 h 64"/>
                  <a:gd name="T6" fmla="*/ 11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2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3 w 35"/>
                  <a:gd name="T25" fmla="*/ 3 h 64"/>
                  <a:gd name="T26" fmla="*/ 2 w 35"/>
                  <a:gd name="T27" fmla="*/ 60 h 64"/>
                  <a:gd name="T28" fmla="*/ 11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5 w 35"/>
                  <a:gd name="T37" fmla="*/ 58 h 64"/>
                  <a:gd name="T38" fmla="*/ 35 w 35"/>
                  <a:gd name="T39" fmla="*/ 55 h 64"/>
                  <a:gd name="T40" fmla="*/ 28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2" y="60"/>
                    </a:moveTo>
                    <a:lnTo>
                      <a:pt x="11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5" y="58"/>
                    </a:lnTo>
                    <a:lnTo>
                      <a:pt x="35" y="55"/>
                    </a:lnTo>
                    <a:lnTo>
                      <a:pt x="28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1" name="Freeform 926"/>
              <p:cNvSpPr>
                <a:spLocks noEditPoints="1"/>
              </p:cNvSpPr>
              <p:nvPr/>
            </p:nvSpPr>
            <p:spPr bwMode="auto">
              <a:xfrm>
                <a:off x="5591" y="2616"/>
                <a:ext cx="36" cy="60"/>
              </a:xfrm>
              <a:custGeom>
                <a:avLst/>
                <a:gdLst>
                  <a:gd name="T0" fmla="*/ 33 w 36"/>
                  <a:gd name="T1" fmla="*/ 3 h 60"/>
                  <a:gd name="T2" fmla="*/ 26 w 36"/>
                  <a:gd name="T3" fmla="*/ 0 h 60"/>
                  <a:gd name="T4" fmla="*/ 17 w 36"/>
                  <a:gd name="T5" fmla="*/ 0 h 60"/>
                  <a:gd name="T6" fmla="*/ 11 w 36"/>
                  <a:gd name="T7" fmla="*/ 0 h 60"/>
                  <a:gd name="T8" fmla="*/ 2 w 36"/>
                  <a:gd name="T9" fmla="*/ 3 h 60"/>
                  <a:gd name="T10" fmla="*/ 2 w 36"/>
                  <a:gd name="T11" fmla="*/ 6 h 60"/>
                  <a:gd name="T12" fmla="*/ 0 w 36"/>
                  <a:gd name="T13" fmla="*/ 8 h 60"/>
                  <a:gd name="T14" fmla="*/ 9 w 36"/>
                  <a:gd name="T15" fmla="*/ 5 h 60"/>
                  <a:gd name="T16" fmla="*/ 17 w 36"/>
                  <a:gd name="T17" fmla="*/ 3 h 60"/>
                  <a:gd name="T18" fmla="*/ 28 w 36"/>
                  <a:gd name="T19" fmla="*/ 5 h 60"/>
                  <a:gd name="T20" fmla="*/ 35 w 36"/>
                  <a:gd name="T21" fmla="*/ 8 h 60"/>
                  <a:gd name="T22" fmla="*/ 35 w 36"/>
                  <a:gd name="T23" fmla="*/ 6 h 60"/>
                  <a:gd name="T24" fmla="*/ 33 w 36"/>
                  <a:gd name="T25" fmla="*/ 3 h 60"/>
                  <a:gd name="T26" fmla="*/ 2 w 36"/>
                  <a:gd name="T27" fmla="*/ 56 h 60"/>
                  <a:gd name="T28" fmla="*/ 9 w 36"/>
                  <a:gd name="T29" fmla="*/ 60 h 60"/>
                  <a:gd name="T30" fmla="*/ 17 w 36"/>
                  <a:gd name="T31" fmla="*/ 60 h 60"/>
                  <a:gd name="T32" fmla="*/ 26 w 36"/>
                  <a:gd name="T33" fmla="*/ 60 h 60"/>
                  <a:gd name="T34" fmla="*/ 35 w 36"/>
                  <a:gd name="T35" fmla="*/ 56 h 60"/>
                  <a:gd name="T36" fmla="*/ 35 w 36"/>
                  <a:gd name="T37" fmla="*/ 53 h 60"/>
                  <a:gd name="T38" fmla="*/ 36 w 36"/>
                  <a:gd name="T39" fmla="*/ 50 h 60"/>
                  <a:gd name="T40" fmla="*/ 31 w 36"/>
                  <a:gd name="T41" fmla="*/ 53 h 60"/>
                  <a:gd name="T42" fmla="*/ 28 w 36"/>
                  <a:gd name="T43" fmla="*/ 55 h 60"/>
                  <a:gd name="T44" fmla="*/ 23 w 36"/>
                  <a:gd name="T45" fmla="*/ 56 h 60"/>
                  <a:gd name="T46" fmla="*/ 17 w 36"/>
                  <a:gd name="T47" fmla="*/ 56 h 60"/>
                  <a:gd name="T48" fmla="*/ 12 w 36"/>
                  <a:gd name="T49" fmla="*/ 56 h 60"/>
                  <a:gd name="T50" fmla="*/ 9 w 36"/>
                  <a:gd name="T51" fmla="*/ 55 h 60"/>
                  <a:gd name="T52" fmla="*/ 4 w 36"/>
                  <a:gd name="T53" fmla="*/ 53 h 60"/>
                  <a:gd name="T54" fmla="*/ 0 w 36"/>
                  <a:gd name="T55" fmla="*/ 50 h 60"/>
                  <a:gd name="T56" fmla="*/ 0 w 36"/>
                  <a:gd name="T57" fmla="*/ 53 h 60"/>
                  <a:gd name="T58" fmla="*/ 2 w 36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5" y="56"/>
                    </a:lnTo>
                    <a:lnTo>
                      <a:pt x="35" y="53"/>
                    </a:lnTo>
                    <a:lnTo>
                      <a:pt x="36" y="50"/>
                    </a:lnTo>
                    <a:lnTo>
                      <a:pt x="31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2" name="Freeform 927"/>
              <p:cNvSpPr>
                <a:spLocks noEditPoints="1"/>
              </p:cNvSpPr>
              <p:nvPr/>
            </p:nvSpPr>
            <p:spPr bwMode="auto">
              <a:xfrm>
                <a:off x="5589" y="2617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4 w 38"/>
                  <a:gd name="T9" fmla="*/ 5 h 57"/>
                  <a:gd name="T10" fmla="*/ 2 w 38"/>
                  <a:gd name="T11" fmla="*/ 9 h 57"/>
                  <a:gd name="T12" fmla="*/ 2 w 38"/>
                  <a:gd name="T13" fmla="*/ 11 h 57"/>
                  <a:gd name="T14" fmla="*/ 6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1 h 57"/>
                  <a:gd name="T30" fmla="*/ 37 w 38"/>
                  <a:gd name="T31" fmla="*/ 9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30 w 38"/>
                  <a:gd name="T41" fmla="*/ 57 h 57"/>
                  <a:gd name="T42" fmla="*/ 37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2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4" y="5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6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1"/>
                    </a:lnTo>
                    <a:lnTo>
                      <a:pt x="37" y="9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30" y="57"/>
                    </a:lnTo>
                    <a:lnTo>
                      <a:pt x="37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3" name="Freeform 928"/>
              <p:cNvSpPr>
                <a:spLocks noEditPoints="1"/>
              </p:cNvSpPr>
              <p:nvPr/>
            </p:nvSpPr>
            <p:spPr bwMode="auto">
              <a:xfrm>
                <a:off x="5589" y="2619"/>
                <a:ext cx="40" cy="53"/>
              </a:xfrm>
              <a:custGeom>
                <a:avLst/>
                <a:gdLst>
                  <a:gd name="T0" fmla="*/ 37 w 40"/>
                  <a:gd name="T1" fmla="*/ 5 h 53"/>
                  <a:gd name="T2" fmla="*/ 30 w 40"/>
                  <a:gd name="T3" fmla="*/ 2 h 53"/>
                  <a:gd name="T4" fmla="*/ 19 w 40"/>
                  <a:gd name="T5" fmla="*/ 0 h 53"/>
                  <a:gd name="T6" fmla="*/ 11 w 40"/>
                  <a:gd name="T7" fmla="*/ 2 h 53"/>
                  <a:gd name="T8" fmla="*/ 2 w 40"/>
                  <a:gd name="T9" fmla="*/ 5 h 53"/>
                  <a:gd name="T10" fmla="*/ 2 w 40"/>
                  <a:gd name="T11" fmla="*/ 9 h 53"/>
                  <a:gd name="T12" fmla="*/ 0 w 40"/>
                  <a:gd name="T13" fmla="*/ 12 h 53"/>
                  <a:gd name="T14" fmla="*/ 4 w 40"/>
                  <a:gd name="T15" fmla="*/ 9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5 w 40"/>
                  <a:gd name="T27" fmla="*/ 9 h 53"/>
                  <a:gd name="T28" fmla="*/ 38 w 40"/>
                  <a:gd name="T29" fmla="*/ 12 h 53"/>
                  <a:gd name="T30" fmla="*/ 38 w 40"/>
                  <a:gd name="T31" fmla="*/ 9 h 53"/>
                  <a:gd name="T32" fmla="*/ 37 w 40"/>
                  <a:gd name="T33" fmla="*/ 5 h 53"/>
                  <a:gd name="T34" fmla="*/ 2 w 40"/>
                  <a:gd name="T35" fmla="*/ 47 h 53"/>
                  <a:gd name="T36" fmla="*/ 6 w 40"/>
                  <a:gd name="T37" fmla="*/ 50 h 53"/>
                  <a:gd name="T38" fmla="*/ 11 w 40"/>
                  <a:gd name="T39" fmla="*/ 52 h 53"/>
                  <a:gd name="T40" fmla="*/ 14 w 40"/>
                  <a:gd name="T41" fmla="*/ 53 h 53"/>
                  <a:gd name="T42" fmla="*/ 19 w 40"/>
                  <a:gd name="T43" fmla="*/ 53 h 53"/>
                  <a:gd name="T44" fmla="*/ 25 w 40"/>
                  <a:gd name="T45" fmla="*/ 53 h 53"/>
                  <a:gd name="T46" fmla="*/ 30 w 40"/>
                  <a:gd name="T47" fmla="*/ 52 h 53"/>
                  <a:gd name="T48" fmla="*/ 33 w 40"/>
                  <a:gd name="T49" fmla="*/ 50 h 53"/>
                  <a:gd name="T50" fmla="*/ 38 w 40"/>
                  <a:gd name="T51" fmla="*/ 47 h 53"/>
                  <a:gd name="T52" fmla="*/ 38 w 40"/>
                  <a:gd name="T53" fmla="*/ 43 h 53"/>
                  <a:gd name="T54" fmla="*/ 40 w 40"/>
                  <a:gd name="T55" fmla="*/ 40 h 53"/>
                  <a:gd name="T56" fmla="*/ 37 w 40"/>
                  <a:gd name="T57" fmla="*/ 45 h 53"/>
                  <a:gd name="T58" fmla="*/ 32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5 h 53"/>
                  <a:gd name="T70" fmla="*/ 0 w 40"/>
                  <a:gd name="T71" fmla="*/ 40 h 53"/>
                  <a:gd name="T72" fmla="*/ 0 w 40"/>
                  <a:gd name="T73" fmla="*/ 43 h 53"/>
                  <a:gd name="T74" fmla="*/ 2 w 40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7" y="5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5" y="9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7" y="5"/>
                    </a:lnTo>
                    <a:close/>
                    <a:moveTo>
                      <a:pt x="2" y="47"/>
                    </a:moveTo>
                    <a:lnTo>
                      <a:pt x="6" y="50"/>
                    </a:lnTo>
                    <a:lnTo>
                      <a:pt x="11" y="52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2"/>
                    </a:lnTo>
                    <a:lnTo>
                      <a:pt x="33" y="50"/>
                    </a:lnTo>
                    <a:lnTo>
                      <a:pt x="38" y="47"/>
                    </a:lnTo>
                    <a:lnTo>
                      <a:pt x="38" y="43"/>
                    </a:lnTo>
                    <a:lnTo>
                      <a:pt x="40" y="40"/>
                    </a:lnTo>
                    <a:lnTo>
                      <a:pt x="37" y="45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4" name="Freeform 929"/>
              <p:cNvSpPr>
                <a:spLocks noEditPoints="1"/>
              </p:cNvSpPr>
              <p:nvPr/>
            </p:nvSpPr>
            <p:spPr bwMode="auto">
              <a:xfrm>
                <a:off x="5588" y="2621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3 w 41"/>
                  <a:gd name="T17" fmla="*/ 7 h 50"/>
                  <a:gd name="T18" fmla="*/ 1 w 41"/>
                  <a:gd name="T19" fmla="*/ 12 h 50"/>
                  <a:gd name="T20" fmla="*/ 1 w 41"/>
                  <a:gd name="T21" fmla="*/ 15 h 50"/>
                  <a:gd name="T22" fmla="*/ 5 w 41"/>
                  <a:gd name="T23" fmla="*/ 10 h 50"/>
                  <a:gd name="T24" fmla="*/ 8 w 41"/>
                  <a:gd name="T25" fmla="*/ 7 h 50"/>
                  <a:gd name="T26" fmla="*/ 15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3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4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1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1" y="15"/>
                    </a:lnTo>
                    <a:lnTo>
                      <a:pt x="5" y="10"/>
                    </a:lnTo>
                    <a:lnTo>
                      <a:pt x="8" y="7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3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5" name="Freeform 930"/>
              <p:cNvSpPr>
                <a:spLocks noEditPoints="1"/>
              </p:cNvSpPr>
              <p:nvPr/>
            </p:nvSpPr>
            <p:spPr bwMode="auto">
              <a:xfrm>
                <a:off x="5588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3 w 41"/>
                  <a:gd name="T5" fmla="*/ 2 h 47"/>
                  <a:gd name="T6" fmla="*/ 27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1 w 41"/>
                  <a:gd name="T21" fmla="*/ 37 h 47"/>
                  <a:gd name="T22" fmla="*/ 5 w 41"/>
                  <a:gd name="T23" fmla="*/ 42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3 w 41"/>
                  <a:gd name="T33" fmla="*/ 45 h 47"/>
                  <a:gd name="T34" fmla="*/ 38 w 41"/>
                  <a:gd name="T35" fmla="*/ 42 h 47"/>
                  <a:gd name="T36" fmla="*/ 41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4 h 47"/>
                  <a:gd name="T50" fmla="*/ 20 w 41"/>
                  <a:gd name="T51" fmla="*/ 44 h 47"/>
                  <a:gd name="T52" fmla="*/ 14 w 41"/>
                  <a:gd name="T53" fmla="*/ 44 h 47"/>
                  <a:gd name="T54" fmla="*/ 7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7 w 41"/>
                  <a:gd name="T63" fmla="*/ 9 h 47"/>
                  <a:gd name="T64" fmla="*/ 14 w 41"/>
                  <a:gd name="T65" fmla="*/ 6 h 47"/>
                  <a:gd name="T66" fmla="*/ 20 w 41"/>
                  <a:gd name="T67" fmla="*/ 4 h 47"/>
                  <a:gd name="T68" fmla="*/ 29 w 41"/>
                  <a:gd name="T69" fmla="*/ 6 h 47"/>
                  <a:gd name="T70" fmla="*/ 36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1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6" name="Freeform 931"/>
              <p:cNvSpPr>
                <a:spLocks noEditPoints="1"/>
              </p:cNvSpPr>
              <p:nvPr/>
            </p:nvSpPr>
            <p:spPr bwMode="auto">
              <a:xfrm>
                <a:off x="5588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5 w 41"/>
                  <a:gd name="T11" fmla="*/ 0 h 43"/>
                  <a:gd name="T12" fmla="*/ 8 w 41"/>
                  <a:gd name="T13" fmla="*/ 4 h 43"/>
                  <a:gd name="T14" fmla="*/ 5 w 41"/>
                  <a:gd name="T15" fmla="*/ 7 h 43"/>
                  <a:gd name="T16" fmla="*/ 1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4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3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4 w 41"/>
                  <a:gd name="T53" fmla="*/ 40 h 43"/>
                  <a:gd name="T54" fmla="*/ 8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8 w 41"/>
                  <a:gd name="T63" fmla="*/ 9 h 43"/>
                  <a:gd name="T64" fmla="*/ 14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4"/>
                    </a:lnTo>
                    <a:lnTo>
                      <a:pt x="5" y="7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4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3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4" y="40"/>
                    </a:lnTo>
                    <a:lnTo>
                      <a:pt x="8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7" name="Freeform 932"/>
              <p:cNvSpPr>
                <a:spLocks noEditPoints="1"/>
              </p:cNvSpPr>
              <p:nvPr/>
            </p:nvSpPr>
            <p:spPr bwMode="auto">
              <a:xfrm>
                <a:off x="5588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6 w 41"/>
                  <a:gd name="T5" fmla="*/ 5 h 40"/>
                  <a:gd name="T6" fmla="*/ 29 w 41"/>
                  <a:gd name="T7" fmla="*/ 2 h 40"/>
                  <a:gd name="T8" fmla="*/ 20 w 41"/>
                  <a:gd name="T9" fmla="*/ 0 h 40"/>
                  <a:gd name="T10" fmla="*/ 14 w 41"/>
                  <a:gd name="T11" fmla="*/ 2 h 40"/>
                  <a:gd name="T12" fmla="*/ 7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7 w 41"/>
                  <a:gd name="T21" fmla="*/ 34 h 40"/>
                  <a:gd name="T22" fmla="*/ 14 w 41"/>
                  <a:gd name="T23" fmla="*/ 40 h 40"/>
                  <a:gd name="T24" fmla="*/ 20 w 41"/>
                  <a:gd name="T25" fmla="*/ 40 h 40"/>
                  <a:gd name="T26" fmla="*/ 29 w 41"/>
                  <a:gd name="T27" fmla="*/ 40 h 40"/>
                  <a:gd name="T28" fmla="*/ 36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3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4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4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3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6" y="5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7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7" y="34"/>
                    </a:lnTo>
                    <a:lnTo>
                      <a:pt x="14" y="40"/>
                    </a:lnTo>
                    <a:lnTo>
                      <a:pt x="20" y="40"/>
                    </a:lnTo>
                    <a:lnTo>
                      <a:pt x="29" y="40"/>
                    </a:lnTo>
                    <a:lnTo>
                      <a:pt x="36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3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3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8" name="Freeform 933"/>
              <p:cNvSpPr>
                <a:spLocks noEditPoints="1"/>
              </p:cNvSpPr>
              <p:nvPr/>
            </p:nvSpPr>
            <p:spPr bwMode="auto">
              <a:xfrm>
                <a:off x="5589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3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3 w 38"/>
                  <a:gd name="T11" fmla="*/ 1 h 36"/>
                  <a:gd name="T12" fmla="*/ 7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7 w 38"/>
                  <a:gd name="T21" fmla="*/ 31 h 36"/>
                  <a:gd name="T22" fmla="*/ 13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3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2 w 38"/>
                  <a:gd name="T39" fmla="*/ 29 h 36"/>
                  <a:gd name="T40" fmla="*/ 26 w 38"/>
                  <a:gd name="T41" fmla="*/ 32 h 36"/>
                  <a:gd name="T42" fmla="*/ 19 w 38"/>
                  <a:gd name="T43" fmla="*/ 34 h 36"/>
                  <a:gd name="T44" fmla="*/ 14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4 w 38"/>
                  <a:gd name="T57" fmla="*/ 3 h 36"/>
                  <a:gd name="T58" fmla="*/ 19 w 38"/>
                  <a:gd name="T59" fmla="*/ 3 h 36"/>
                  <a:gd name="T60" fmla="*/ 26 w 38"/>
                  <a:gd name="T61" fmla="*/ 3 h 36"/>
                  <a:gd name="T62" fmla="*/ 32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7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7" y="31"/>
                    </a:lnTo>
                    <a:lnTo>
                      <a:pt x="13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3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2" y="29"/>
                    </a:lnTo>
                    <a:lnTo>
                      <a:pt x="26" y="32"/>
                    </a:lnTo>
                    <a:lnTo>
                      <a:pt x="19" y="34"/>
                    </a:lnTo>
                    <a:lnTo>
                      <a:pt x="14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9" name="Freeform 934"/>
              <p:cNvSpPr>
                <a:spLocks noEditPoints="1"/>
              </p:cNvSpPr>
              <p:nvPr/>
            </p:nvSpPr>
            <p:spPr bwMode="auto">
              <a:xfrm>
                <a:off x="5591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1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1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1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9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9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31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1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9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31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0" name="Freeform 935"/>
              <p:cNvSpPr>
                <a:spLocks noEditPoints="1"/>
              </p:cNvSpPr>
              <p:nvPr/>
            </p:nvSpPr>
            <p:spPr bwMode="auto">
              <a:xfrm>
                <a:off x="5593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8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8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8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2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3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2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8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8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8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8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2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8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1" name="Freeform 936"/>
              <p:cNvSpPr>
                <a:spLocks noEditPoints="1"/>
              </p:cNvSpPr>
              <p:nvPr/>
            </p:nvSpPr>
            <p:spPr bwMode="auto">
              <a:xfrm>
                <a:off x="5595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7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5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5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7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4 w 27"/>
                  <a:gd name="T37" fmla="*/ 17 h 27"/>
                  <a:gd name="T38" fmla="*/ 20 w 27"/>
                  <a:gd name="T39" fmla="*/ 20 h 27"/>
                  <a:gd name="T40" fmla="*/ 19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9 w 27"/>
                  <a:gd name="T61" fmla="*/ 3 h 27"/>
                  <a:gd name="T62" fmla="*/ 20 w 27"/>
                  <a:gd name="T63" fmla="*/ 5 h 27"/>
                  <a:gd name="T64" fmla="*/ 24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7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0" y="5"/>
                    </a:lnTo>
                    <a:lnTo>
                      <a:pt x="24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2" name="Freeform 937"/>
              <p:cNvSpPr>
                <a:spLocks noEditPoints="1"/>
              </p:cNvSpPr>
              <p:nvPr/>
            </p:nvSpPr>
            <p:spPr bwMode="auto">
              <a:xfrm>
                <a:off x="5596" y="2634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25 w 25"/>
                  <a:gd name="T3" fmla="*/ 7 h 25"/>
                  <a:gd name="T4" fmla="*/ 21 w 25"/>
                  <a:gd name="T5" fmla="*/ 4 h 25"/>
                  <a:gd name="T6" fmla="*/ 18 w 25"/>
                  <a:gd name="T7" fmla="*/ 0 h 25"/>
                  <a:gd name="T8" fmla="*/ 12 w 25"/>
                  <a:gd name="T9" fmla="*/ 0 h 25"/>
                  <a:gd name="T10" fmla="*/ 9 w 25"/>
                  <a:gd name="T11" fmla="*/ 0 h 25"/>
                  <a:gd name="T12" fmla="*/ 4 w 25"/>
                  <a:gd name="T13" fmla="*/ 4 h 25"/>
                  <a:gd name="T14" fmla="*/ 2 w 25"/>
                  <a:gd name="T15" fmla="*/ 7 h 25"/>
                  <a:gd name="T16" fmla="*/ 0 w 25"/>
                  <a:gd name="T17" fmla="*/ 13 h 25"/>
                  <a:gd name="T18" fmla="*/ 2 w 25"/>
                  <a:gd name="T19" fmla="*/ 16 h 25"/>
                  <a:gd name="T20" fmla="*/ 4 w 25"/>
                  <a:gd name="T21" fmla="*/ 21 h 25"/>
                  <a:gd name="T22" fmla="*/ 9 w 25"/>
                  <a:gd name="T23" fmla="*/ 23 h 25"/>
                  <a:gd name="T24" fmla="*/ 12 w 25"/>
                  <a:gd name="T25" fmla="*/ 25 h 25"/>
                  <a:gd name="T26" fmla="*/ 18 w 25"/>
                  <a:gd name="T27" fmla="*/ 23 h 25"/>
                  <a:gd name="T28" fmla="*/ 21 w 25"/>
                  <a:gd name="T29" fmla="*/ 21 h 25"/>
                  <a:gd name="T30" fmla="*/ 25 w 25"/>
                  <a:gd name="T31" fmla="*/ 16 h 25"/>
                  <a:gd name="T32" fmla="*/ 25 w 25"/>
                  <a:gd name="T33" fmla="*/ 13 h 25"/>
                  <a:gd name="T34" fmla="*/ 21 w 25"/>
                  <a:gd name="T35" fmla="*/ 13 h 25"/>
                  <a:gd name="T36" fmla="*/ 21 w 25"/>
                  <a:gd name="T37" fmla="*/ 16 h 25"/>
                  <a:gd name="T38" fmla="*/ 19 w 25"/>
                  <a:gd name="T39" fmla="*/ 18 h 25"/>
                  <a:gd name="T40" fmla="*/ 16 w 25"/>
                  <a:gd name="T41" fmla="*/ 19 h 25"/>
                  <a:gd name="T42" fmla="*/ 12 w 25"/>
                  <a:gd name="T43" fmla="*/ 21 h 25"/>
                  <a:gd name="T44" fmla="*/ 9 w 25"/>
                  <a:gd name="T45" fmla="*/ 19 h 25"/>
                  <a:gd name="T46" fmla="*/ 7 w 25"/>
                  <a:gd name="T47" fmla="*/ 18 h 25"/>
                  <a:gd name="T48" fmla="*/ 6 w 25"/>
                  <a:gd name="T49" fmla="*/ 16 h 25"/>
                  <a:gd name="T50" fmla="*/ 4 w 25"/>
                  <a:gd name="T51" fmla="*/ 13 h 25"/>
                  <a:gd name="T52" fmla="*/ 6 w 25"/>
                  <a:gd name="T53" fmla="*/ 9 h 25"/>
                  <a:gd name="T54" fmla="*/ 7 w 25"/>
                  <a:gd name="T55" fmla="*/ 6 h 25"/>
                  <a:gd name="T56" fmla="*/ 9 w 25"/>
                  <a:gd name="T57" fmla="*/ 4 h 25"/>
                  <a:gd name="T58" fmla="*/ 12 w 25"/>
                  <a:gd name="T59" fmla="*/ 4 h 25"/>
                  <a:gd name="T60" fmla="*/ 16 w 25"/>
                  <a:gd name="T61" fmla="*/ 4 h 25"/>
                  <a:gd name="T62" fmla="*/ 19 w 25"/>
                  <a:gd name="T63" fmla="*/ 6 h 25"/>
                  <a:gd name="T64" fmla="*/ 21 w 25"/>
                  <a:gd name="T65" fmla="*/ 9 h 25"/>
                  <a:gd name="T66" fmla="*/ 21 w 25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5"/>
                  <a:gd name="T104" fmla="*/ 25 w 25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5">
                    <a:moveTo>
                      <a:pt x="25" y="13"/>
                    </a:moveTo>
                    <a:lnTo>
                      <a:pt x="25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4" y="21"/>
                    </a:lnTo>
                    <a:lnTo>
                      <a:pt x="9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5" y="16"/>
                    </a:lnTo>
                    <a:lnTo>
                      <a:pt x="25" y="13"/>
                    </a:lnTo>
                    <a:close/>
                    <a:moveTo>
                      <a:pt x="21" y="13"/>
                    </a:moveTo>
                    <a:lnTo>
                      <a:pt x="21" y="16"/>
                    </a:lnTo>
                    <a:lnTo>
                      <a:pt x="19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9" y="6"/>
                    </a:lnTo>
                    <a:lnTo>
                      <a:pt x="21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3" name="Freeform 938"/>
              <p:cNvSpPr>
                <a:spLocks noEditPoints="1"/>
              </p:cNvSpPr>
              <p:nvPr/>
            </p:nvSpPr>
            <p:spPr bwMode="auto">
              <a:xfrm>
                <a:off x="5598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5 h 21"/>
                  <a:gd name="T4" fmla="*/ 17 w 21"/>
                  <a:gd name="T5" fmla="*/ 2 h 21"/>
                  <a:gd name="T6" fmla="*/ 16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6 w 21"/>
                  <a:gd name="T27" fmla="*/ 19 h 21"/>
                  <a:gd name="T28" fmla="*/ 17 w 21"/>
                  <a:gd name="T29" fmla="*/ 17 h 21"/>
                  <a:gd name="T30" fmla="*/ 21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0 w 21"/>
                  <a:gd name="T43" fmla="*/ 17 h 21"/>
                  <a:gd name="T44" fmla="*/ 9 w 21"/>
                  <a:gd name="T45" fmla="*/ 16 h 21"/>
                  <a:gd name="T46" fmla="*/ 5 w 21"/>
                  <a:gd name="T47" fmla="*/ 14 h 21"/>
                  <a:gd name="T48" fmla="*/ 5 w 21"/>
                  <a:gd name="T49" fmla="*/ 12 h 21"/>
                  <a:gd name="T50" fmla="*/ 4 w 21"/>
                  <a:gd name="T51" fmla="*/ 11 h 21"/>
                  <a:gd name="T52" fmla="*/ 5 w 21"/>
                  <a:gd name="T53" fmla="*/ 7 h 21"/>
                  <a:gd name="T54" fmla="*/ 5 w 21"/>
                  <a:gd name="T55" fmla="*/ 5 h 21"/>
                  <a:gd name="T56" fmla="*/ 9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5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4" y="11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4" name="Freeform 939"/>
              <p:cNvSpPr>
                <a:spLocks noEditPoints="1"/>
              </p:cNvSpPr>
              <p:nvPr/>
            </p:nvSpPr>
            <p:spPr bwMode="auto">
              <a:xfrm>
                <a:off x="5600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5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5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5" name="Freeform 940"/>
              <p:cNvSpPr>
                <a:spLocks noEditPoints="1"/>
              </p:cNvSpPr>
              <p:nvPr/>
            </p:nvSpPr>
            <p:spPr bwMode="auto">
              <a:xfrm>
                <a:off x="5602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6 w 13"/>
                  <a:gd name="T9" fmla="*/ 0 h 13"/>
                  <a:gd name="T10" fmla="*/ 5 w 13"/>
                  <a:gd name="T11" fmla="*/ 0 h 13"/>
                  <a:gd name="T12" fmla="*/ 1 w 13"/>
                  <a:gd name="T13" fmla="*/ 1 h 13"/>
                  <a:gd name="T14" fmla="*/ 1 w 13"/>
                  <a:gd name="T15" fmla="*/ 3 h 13"/>
                  <a:gd name="T16" fmla="*/ 0 w 13"/>
                  <a:gd name="T17" fmla="*/ 7 h 13"/>
                  <a:gd name="T18" fmla="*/ 1 w 13"/>
                  <a:gd name="T19" fmla="*/ 8 h 13"/>
                  <a:gd name="T20" fmla="*/ 1 w 13"/>
                  <a:gd name="T21" fmla="*/ 10 h 13"/>
                  <a:gd name="T22" fmla="*/ 5 w 13"/>
                  <a:gd name="T23" fmla="*/ 12 h 13"/>
                  <a:gd name="T24" fmla="*/ 6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10 w 13"/>
                  <a:gd name="T37" fmla="*/ 8 h 13"/>
                  <a:gd name="T38" fmla="*/ 6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6 w 13"/>
                  <a:gd name="T47" fmla="*/ 3 h 13"/>
                  <a:gd name="T48" fmla="*/ 10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5" y="12"/>
                    </a:lnTo>
                    <a:lnTo>
                      <a:pt x="6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6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6" name="Freeform 941"/>
              <p:cNvSpPr>
                <a:spLocks/>
              </p:cNvSpPr>
              <p:nvPr/>
            </p:nvSpPr>
            <p:spPr bwMode="auto">
              <a:xfrm>
                <a:off x="5603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7" name="Freeform 942"/>
              <p:cNvSpPr>
                <a:spLocks/>
              </p:cNvSpPr>
              <p:nvPr/>
            </p:nvSpPr>
            <p:spPr bwMode="auto">
              <a:xfrm>
                <a:off x="5605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8" name="Freeform 943"/>
              <p:cNvSpPr>
                <a:spLocks/>
              </p:cNvSpPr>
              <p:nvPr/>
            </p:nvSpPr>
            <p:spPr bwMode="auto">
              <a:xfrm>
                <a:off x="5607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0 w 3"/>
                  <a:gd name="T9" fmla="*/ 2 h 3"/>
                  <a:gd name="T10" fmla="*/ 1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9" name="Freeform 944"/>
              <p:cNvSpPr>
                <a:spLocks/>
              </p:cNvSpPr>
              <p:nvPr/>
            </p:nvSpPr>
            <p:spPr bwMode="auto">
              <a:xfrm>
                <a:off x="5588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4 h 93"/>
                  <a:gd name="T28" fmla="*/ 0 w 41"/>
                  <a:gd name="T29" fmla="*/ 47 h 93"/>
                  <a:gd name="T30" fmla="*/ 1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4"/>
                    </a:lnTo>
                    <a:lnTo>
                      <a:pt x="0" y="47"/>
                    </a:lnTo>
                    <a:lnTo>
                      <a:pt x="1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0" name="Freeform 945"/>
              <p:cNvSpPr>
                <a:spLocks noEditPoints="1"/>
              </p:cNvSpPr>
              <p:nvPr/>
            </p:nvSpPr>
            <p:spPr bwMode="auto">
              <a:xfrm>
                <a:off x="5629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5 w 47"/>
                  <a:gd name="T7" fmla="*/ 90 h 93"/>
                  <a:gd name="T8" fmla="*/ 42 w 47"/>
                  <a:gd name="T9" fmla="*/ 91 h 93"/>
                  <a:gd name="T10" fmla="*/ 38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2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2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8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5 w 47"/>
                  <a:gd name="T45" fmla="*/ 2 h 93"/>
                  <a:gd name="T46" fmla="*/ 42 w 47"/>
                  <a:gd name="T47" fmla="*/ 0 h 93"/>
                  <a:gd name="T48" fmla="*/ 38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2" y="91"/>
                    </a:lnTo>
                    <a:lnTo>
                      <a:pt x="38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2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2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1" name="Freeform 946"/>
              <p:cNvSpPr>
                <a:spLocks noEditPoints="1"/>
              </p:cNvSpPr>
              <p:nvPr/>
            </p:nvSpPr>
            <p:spPr bwMode="auto">
              <a:xfrm>
                <a:off x="5631" y="2600"/>
                <a:ext cx="43" cy="93"/>
              </a:xfrm>
              <a:custGeom>
                <a:avLst/>
                <a:gdLst>
                  <a:gd name="T0" fmla="*/ 43 w 43"/>
                  <a:gd name="T1" fmla="*/ 0 h 93"/>
                  <a:gd name="T2" fmla="*/ 43 w 43"/>
                  <a:gd name="T3" fmla="*/ 0 h 93"/>
                  <a:gd name="T4" fmla="*/ 41 w 43"/>
                  <a:gd name="T5" fmla="*/ 0 h 93"/>
                  <a:gd name="T6" fmla="*/ 27 w 43"/>
                  <a:gd name="T7" fmla="*/ 0 h 93"/>
                  <a:gd name="T8" fmla="*/ 34 w 43"/>
                  <a:gd name="T9" fmla="*/ 2 h 93"/>
                  <a:gd name="T10" fmla="*/ 41 w 43"/>
                  <a:gd name="T11" fmla="*/ 3 h 93"/>
                  <a:gd name="T12" fmla="*/ 43 w 43"/>
                  <a:gd name="T13" fmla="*/ 2 h 93"/>
                  <a:gd name="T14" fmla="*/ 43 w 43"/>
                  <a:gd name="T15" fmla="*/ 0 h 93"/>
                  <a:gd name="T16" fmla="*/ 2 w 43"/>
                  <a:gd name="T17" fmla="*/ 0 h 93"/>
                  <a:gd name="T18" fmla="*/ 0 w 43"/>
                  <a:gd name="T19" fmla="*/ 0 h 93"/>
                  <a:gd name="T20" fmla="*/ 0 w 43"/>
                  <a:gd name="T21" fmla="*/ 0 h 93"/>
                  <a:gd name="T22" fmla="*/ 0 w 43"/>
                  <a:gd name="T23" fmla="*/ 2 h 93"/>
                  <a:gd name="T24" fmla="*/ 2 w 43"/>
                  <a:gd name="T25" fmla="*/ 3 h 93"/>
                  <a:gd name="T26" fmla="*/ 8 w 43"/>
                  <a:gd name="T27" fmla="*/ 2 h 93"/>
                  <a:gd name="T28" fmla="*/ 15 w 43"/>
                  <a:gd name="T29" fmla="*/ 0 h 93"/>
                  <a:gd name="T30" fmla="*/ 2 w 43"/>
                  <a:gd name="T31" fmla="*/ 0 h 93"/>
                  <a:gd name="T32" fmla="*/ 0 w 43"/>
                  <a:gd name="T33" fmla="*/ 91 h 93"/>
                  <a:gd name="T34" fmla="*/ 2 w 43"/>
                  <a:gd name="T35" fmla="*/ 91 h 93"/>
                  <a:gd name="T36" fmla="*/ 2 w 43"/>
                  <a:gd name="T37" fmla="*/ 93 h 93"/>
                  <a:gd name="T38" fmla="*/ 17 w 43"/>
                  <a:gd name="T39" fmla="*/ 93 h 93"/>
                  <a:gd name="T40" fmla="*/ 8 w 43"/>
                  <a:gd name="T41" fmla="*/ 91 h 93"/>
                  <a:gd name="T42" fmla="*/ 2 w 43"/>
                  <a:gd name="T43" fmla="*/ 88 h 93"/>
                  <a:gd name="T44" fmla="*/ 0 w 43"/>
                  <a:gd name="T45" fmla="*/ 90 h 93"/>
                  <a:gd name="T46" fmla="*/ 0 w 43"/>
                  <a:gd name="T47" fmla="*/ 91 h 93"/>
                  <a:gd name="T48" fmla="*/ 41 w 43"/>
                  <a:gd name="T49" fmla="*/ 93 h 93"/>
                  <a:gd name="T50" fmla="*/ 43 w 43"/>
                  <a:gd name="T51" fmla="*/ 91 h 93"/>
                  <a:gd name="T52" fmla="*/ 43 w 43"/>
                  <a:gd name="T53" fmla="*/ 91 h 93"/>
                  <a:gd name="T54" fmla="*/ 43 w 43"/>
                  <a:gd name="T55" fmla="*/ 90 h 93"/>
                  <a:gd name="T56" fmla="*/ 41 w 43"/>
                  <a:gd name="T57" fmla="*/ 88 h 93"/>
                  <a:gd name="T58" fmla="*/ 34 w 43"/>
                  <a:gd name="T59" fmla="*/ 91 h 93"/>
                  <a:gd name="T60" fmla="*/ 27 w 43"/>
                  <a:gd name="T61" fmla="*/ 93 h 93"/>
                  <a:gd name="T62" fmla="*/ 41 w 43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"/>
                  <a:gd name="T97" fmla="*/ 0 h 93"/>
                  <a:gd name="T98" fmla="*/ 43 w 43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" h="93">
                    <a:moveTo>
                      <a:pt x="43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4" y="2"/>
                    </a:lnTo>
                    <a:lnTo>
                      <a:pt x="41" y="3"/>
                    </a:lnTo>
                    <a:lnTo>
                      <a:pt x="43" y="2"/>
                    </a:lnTo>
                    <a:lnTo>
                      <a:pt x="43" y="0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2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2" y="93"/>
                    </a:lnTo>
                    <a:lnTo>
                      <a:pt x="17" y="93"/>
                    </a:lnTo>
                    <a:lnTo>
                      <a:pt x="8" y="91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34" y="91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2" name="Freeform 947"/>
              <p:cNvSpPr>
                <a:spLocks noEditPoints="1"/>
              </p:cNvSpPr>
              <p:nvPr/>
            </p:nvSpPr>
            <p:spPr bwMode="auto">
              <a:xfrm>
                <a:off x="5631" y="2600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0 w 43"/>
                  <a:gd name="T3" fmla="*/ 0 h 93"/>
                  <a:gd name="T4" fmla="*/ 36 w 43"/>
                  <a:gd name="T5" fmla="*/ 0 h 93"/>
                  <a:gd name="T6" fmla="*/ 7 w 43"/>
                  <a:gd name="T7" fmla="*/ 0 h 93"/>
                  <a:gd name="T8" fmla="*/ 3 w 43"/>
                  <a:gd name="T9" fmla="*/ 0 h 93"/>
                  <a:gd name="T10" fmla="*/ 0 w 43"/>
                  <a:gd name="T11" fmla="*/ 2 h 93"/>
                  <a:gd name="T12" fmla="*/ 2 w 43"/>
                  <a:gd name="T13" fmla="*/ 3 h 93"/>
                  <a:gd name="T14" fmla="*/ 2 w 43"/>
                  <a:gd name="T15" fmla="*/ 5 h 93"/>
                  <a:gd name="T16" fmla="*/ 12 w 43"/>
                  <a:gd name="T17" fmla="*/ 2 h 93"/>
                  <a:gd name="T18" fmla="*/ 22 w 43"/>
                  <a:gd name="T19" fmla="*/ 0 h 93"/>
                  <a:gd name="T20" fmla="*/ 31 w 43"/>
                  <a:gd name="T21" fmla="*/ 2 h 93"/>
                  <a:gd name="T22" fmla="*/ 41 w 43"/>
                  <a:gd name="T23" fmla="*/ 5 h 93"/>
                  <a:gd name="T24" fmla="*/ 41 w 43"/>
                  <a:gd name="T25" fmla="*/ 3 h 93"/>
                  <a:gd name="T26" fmla="*/ 43 w 43"/>
                  <a:gd name="T27" fmla="*/ 2 h 93"/>
                  <a:gd name="T28" fmla="*/ 0 w 43"/>
                  <a:gd name="T29" fmla="*/ 90 h 93"/>
                  <a:gd name="T30" fmla="*/ 3 w 43"/>
                  <a:gd name="T31" fmla="*/ 91 h 93"/>
                  <a:gd name="T32" fmla="*/ 7 w 43"/>
                  <a:gd name="T33" fmla="*/ 93 h 93"/>
                  <a:gd name="T34" fmla="*/ 36 w 43"/>
                  <a:gd name="T35" fmla="*/ 93 h 93"/>
                  <a:gd name="T36" fmla="*/ 40 w 43"/>
                  <a:gd name="T37" fmla="*/ 91 h 93"/>
                  <a:gd name="T38" fmla="*/ 43 w 43"/>
                  <a:gd name="T39" fmla="*/ 90 h 93"/>
                  <a:gd name="T40" fmla="*/ 41 w 43"/>
                  <a:gd name="T41" fmla="*/ 88 h 93"/>
                  <a:gd name="T42" fmla="*/ 41 w 43"/>
                  <a:gd name="T43" fmla="*/ 86 h 93"/>
                  <a:gd name="T44" fmla="*/ 31 w 43"/>
                  <a:gd name="T45" fmla="*/ 90 h 93"/>
                  <a:gd name="T46" fmla="*/ 22 w 43"/>
                  <a:gd name="T47" fmla="*/ 91 h 93"/>
                  <a:gd name="T48" fmla="*/ 12 w 43"/>
                  <a:gd name="T49" fmla="*/ 90 h 93"/>
                  <a:gd name="T50" fmla="*/ 2 w 43"/>
                  <a:gd name="T51" fmla="*/ 86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2"/>
                    </a:moveTo>
                    <a:lnTo>
                      <a:pt x="40" y="0"/>
                    </a:lnTo>
                    <a:lnTo>
                      <a:pt x="36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1" y="2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3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6" y="93"/>
                    </a:lnTo>
                    <a:lnTo>
                      <a:pt x="40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31" y="90"/>
                    </a:lnTo>
                    <a:lnTo>
                      <a:pt x="22" y="91"/>
                    </a:lnTo>
                    <a:lnTo>
                      <a:pt x="12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3" name="Freeform 948"/>
              <p:cNvSpPr>
                <a:spLocks noEditPoints="1"/>
              </p:cNvSpPr>
              <p:nvPr/>
            </p:nvSpPr>
            <p:spPr bwMode="auto">
              <a:xfrm>
                <a:off x="5633" y="2600"/>
                <a:ext cx="39" cy="93"/>
              </a:xfrm>
              <a:custGeom>
                <a:avLst/>
                <a:gdLst>
                  <a:gd name="T0" fmla="*/ 39 w 39"/>
                  <a:gd name="T1" fmla="*/ 3 h 93"/>
                  <a:gd name="T2" fmla="*/ 32 w 39"/>
                  <a:gd name="T3" fmla="*/ 2 h 93"/>
                  <a:gd name="T4" fmla="*/ 25 w 39"/>
                  <a:gd name="T5" fmla="*/ 0 h 93"/>
                  <a:gd name="T6" fmla="*/ 13 w 39"/>
                  <a:gd name="T7" fmla="*/ 0 h 93"/>
                  <a:gd name="T8" fmla="*/ 6 w 39"/>
                  <a:gd name="T9" fmla="*/ 2 h 93"/>
                  <a:gd name="T10" fmla="*/ 0 w 39"/>
                  <a:gd name="T11" fmla="*/ 3 h 93"/>
                  <a:gd name="T12" fmla="*/ 0 w 39"/>
                  <a:gd name="T13" fmla="*/ 5 h 93"/>
                  <a:gd name="T14" fmla="*/ 1 w 39"/>
                  <a:gd name="T15" fmla="*/ 7 h 93"/>
                  <a:gd name="T16" fmla="*/ 10 w 39"/>
                  <a:gd name="T17" fmla="*/ 3 h 93"/>
                  <a:gd name="T18" fmla="*/ 20 w 39"/>
                  <a:gd name="T19" fmla="*/ 2 h 93"/>
                  <a:gd name="T20" fmla="*/ 29 w 39"/>
                  <a:gd name="T21" fmla="*/ 3 h 93"/>
                  <a:gd name="T22" fmla="*/ 38 w 39"/>
                  <a:gd name="T23" fmla="*/ 7 h 93"/>
                  <a:gd name="T24" fmla="*/ 39 w 39"/>
                  <a:gd name="T25" fmla="*/ 5 h 93"/>
                  <a:gd name="T26" fmla="*/ 39 w 39"/>
                  <a:gd name="T27" fmla="*/ 3 h 93"/>
                  <a:gd name="T28" fmla="*/ 0 w 39"/>
                  <a:gd name="T29" fmla="*/ 88 h 93"/>
                  <a:gd name="T30" fmla="*/ 6 w 39"/>
                  <a:gd name="T31" fmla="*/ 91 h 93"/>
                  <a:gd name="T32" fmla="*/ 15 w 39"/>
                  <a:gd name="T33" fmla="*/ 93 h 93"/>
                  <a:gd name="T34" fmla="*/ 25 w 39"/>
                  <a:gd name="T35" fmla="*/ 93 h 93"/>
                  <a:gd name="T36" fmla="*/ 32 w 39"/>
                  <a:gd name="T37" fmla="*/ 91 h 93"/>
                  <a:gd name="T38" fmla="*/ 39 w 39"/>
                  <a:gd name="T39" fmla="*/ 88 h 93"/>
                  <a:gd name="T40" fmla="*/ 39 w 39"/>
                  <a:gd name="T41" fmla="*/ 86 h 93"/>
                  <a:gd name="T42" fmla="*/ 38 w 39"/>
                  <a:gd name="T43" fmla="*/ 85 h 93"/>
                  <a:gd name="T44" fmla="*/ 29 w 39"/>
                  <a:gd name="T45" fmla="*/ 88 h 93"/>
                  <a:gd name="T46" fmla="*/ 20 w 39"/>
                  <a:gd name="T47" fmla="*/ 90 h 93"/>
                  <a:gd name="T48" fmla="*/ 10 w 39"/>
                  <a:gd name="T49" fmla="*/ 88 h 93"/>
                  <a:gd name="T50" fmla="*/ 1 w 39"/>
                  <a:gd name="T51" fmla="*/ 85 h 93"/>
                  <a:gd name="T52" fmla="*/ 0 w 39"/>
                  <a:gd name="T53" fmla="*/ 86 h 93"/>
                  <a:gd name="T54" fmla="*/ 0 w 39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93"/>
                  <a:gd name="T86" fmla="*/ 39 w 39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93">
                    <a:moveTo>
                      <a:pt x="39" y="3"/>
                    </a:moveTo>
                    <a:lnTo>
                      <a:pt x="32" y="2"/>
                    </a:lnTo>
                    <a:lnTo>
                      <a:pt x="25" y="0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0" y="3"/>
                    </a:lnTo>
                    <a:lnTo>
                      <a:pt x="20" y="2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3"/>
                    </a:lnTo>
                    <a:close/>
                    <a:moveTo>
                      <a:pt x="0" y="88"/>
                    </a:moveTo>
                    <a:lnTo>
                      <a:pt x="6" y="91"/>
                    </a:lnTo>
                    <a:lnTo>
                      <a:pt x="15" y="93"/>
                    </a:lnTo>
                    <a:lnTo>
                      <a:pt x="25" y="93"/>
                    </a:lnTo>
                    <a:lnTo>
                      <a:pt x="32" y="91"/>
                    </a:lnTo>
                    <a:lnTo>
                      <a:pt x="39" y="88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29" y="88"/>
                    </a:lnTo>
                    <a:lnTo>
                      <a:pt x="20" y="90"/>
                    </a:lnTo>
                    <a:lnTo>
                      <a:pt x="10" y="88"/>
                    </a:lnTo>
                    <a:lnTo>
                      <a:pt x="1" y="85"/>
                    </a:lnTo>
                    <a:lnTo>
                      <a:pt x="0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4" name="Freeform 949"/>
              <p:cNvSpPr>
                <a:spLocks noEditPoints="1"/>
              </p:cNvSpPr>
              <p:nvPr/>
            </p:nvSpPr>
            <p:spPr bwMode="auto">
              <a:xfrm>
                <a:off x="5633" y="2600"/>
                <a:ext cx="39" cy="91"/>
              </a:xfrm>
              <a:custGeom>
                <a:avLst/>
                <a:gdLst>
                  <a:gd name="T0" fmla="*/ 39 w 39"/>
                  <a:gd name="T1" fmla="*/ 5 h 91"/>
                  <a:gd name="T2" fmla="*/ 29 w 39"/>
                  <a:gd name="T3" fmla="*/ 2 h 91"/>
                  <a:gd name="T4" fmla="*/ 20 w 39"/>
                  <a:gd name="T5" fmla="*/ 0 h 91"/>
                  <a:gd name="T6" fmla="*/ 10 w 39"/>
                  <a:gd name="T7" fmla="*/ 2 h 91"/>
                  <a:gd name="T8" fmla="*/ 0 w 39"/>
                  <a:gd name="T9" fmla="*/ 5 h 91"/>
                  <a:gd name="T10" fmla="*/ 1 w 39"/>
                  <a:gd name="T11" fmla="*/ 7 h 91"/>
                  <a:gd name="T12" fmla="*/ 1 w 39"/>
                  <a:gd name="T13" fmla="*/ 9 h 91"/>
                  <a:gd name="T14" fmla="*/ 10 w 39"/>
                  <a:gd name="T15" fmla="*/ 5 h 91"/>
                  <a:gd name="T16" fmla="*/ 20 w 39"/>
                  <a:gd name="T17" fmla="*/ 3 h 91"/>
                  <a:gd name="T18" fmla="*/ 29 w 39"/>
                  <a:gd name="T19" fmla="*/ 5 h 91"/>
                  <a:gd name="T20" fmla="*/ 38 w 39"/>
                  <a:gd name="T21" fmla="*/ 9 h 91"/>
                  <a:gd name="T22" fmla="*/ 38 w 39"/>
                  <a:gd name="T23" fmla="*/ 7 h 91"/>
                  <a:gd name="T24" fmla="*/ 39 w 39"/>
                  <a:gd name="T25" fmla="*/ 5 h 91"/>
                  <a:gd name="T26" fmla="*/ 0 w 39"/>
                  <a:gd name="T27" fmla="*/ 86 h 91"/>
                  <a:gd name="T28" fmla="*/ 10 w 39"/>
                  <a:gd name="T29" fmla="*/ 90 h 91"/>
                  <a:gd name="T30" fmla="*/ 20 w 39"/>
                  <a:gd name="T31" fmla="*/ 91 h 91"/>
                  <a:gd name="T32" fmla="*/ 29 w 39"/>
                  <a:gd name="T33" fmla="*/ 90 h 91"/>
                  <a:gd name="T34" fmla="*/ 39 w 39"/>
                  <a:gd name="T35" fmla="*/ 86 h 91"/>
                  <a:gd name="T36" fmla="*/ 38 w 39"/>
                  <a:gd name="T37" fmla="*/ 85 h 91"/>
                  <a:gd name="T38" fmla="*/ 38 w 39"/>
                  <a:gd name="T39" fmla="*/ 85 h 91"/>
                  <a:gd name="T40" fmla="*/ 29 w 39"/>
                  <a:gd name="T41" fmla="*/ 86 h 91"/>
                  <a:gd name="T42" fmla="*/ 20 w 39"/>
                  <a:gd name="T43" fmla="*/ 88 h 91"/>
                  <a:gd name="T44" fmla="*/ 10 w 39"/>
                  <a:gd name="T45" fmla="*/ 86 h 91"/>
                  <a:gd name="T46" fmla="*/ 1 w 39"/>
                  <a:gd name="T47" fmla="*/ 85 h 91"/>
                  <a:gd name="T48" fmla="*/ 1 w 39"/>
                  <a:gd name="T49" fmla="*/ 85 h 91"/>
                  <a:gd name="T50" fmla="*/ 0 w 39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9"/>
                  <a:gd name="T79" fmla="*/ 0 h 91"/>
                  <a:gd name="T80" fmla="*/ 39 w 39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9" h="91">
                    <a:moveTo>
                      <a:pt x="39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9" y="5"/>
                    </a:lnTo>
                    <a:close/>
                    <a:moveTo>
                      <a:pt x="0" y="86"/>
                    </a:moveTo>
                    <a:lnTo>
                      <a:pt x="10" y="90"/>
                    </a:lnTo>
                    <a:lnTo>
                      <a:pt x="20" y="91"/>
                    </a:lnTo>
                    <a:lnTo>
                      <a:pt x="29" y="90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29" y="86"/>
                    </a:lnTo>
                    <a:lnTo>
                      <a:pt x="20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5" name="Freeform 950"/>
              <p:cNvSpPr>
                <a:spLocks noEditPoints="1"/>
              </p:cNvSpPr>
              <p:nvPr/>
            </p:nvSpPr>
            <p:spPr bwMode="auto">
              <a:xfrm>
                <a:off x="5634" y="2602"/>
                <a:ext cx="37" cy="88"/>
              </a:xfrm>
              <a:custGeom>
                <a:avLst/>
                <a:gdLst>
                  <a:gd name="T0" fmla="*/ 37 w 37"/>
                  <a:gd name="T1" fmla="*/ 5 h 88"/>
                  <a:gd name="T2" fmla="*/ 28 w 37"/>
                  <a:gd name="T3" fmla="*/ 1 h 88"/>
                  <a:gd name="T4" fmla="*/ 19 w 37"/>
                  <a:gd name="T5" fmla="*/ 0 h 88"/>
                  <a:gd name="T6" fmla="*/ 9 w 37"/>
                  <a:gd name="T7" fmla="*/ 1 h 88"/>
                  <a:gd name="T8" fmla="*/ 0 w 37"/>
                  <a:gd name="T9" fmla="*/ 5 h 88"/>
                  <a:gd name="T10" fmla="*/ 0 w 37"/>
                  <a:gd name="T11" fmla="*/ 7 h 88"/>
                  <a:gd name="T12" fmla="*/ 2 w 37"/>
                  <a:gd name="T13" fmla="*/ 8 h 88"/>
                  <a:gd name="T14" fmla="*/ 9 w 37"/>
                  <a:gd name="T15" fmla="*/ 5 h 88"/>
                  <a:gd name="T16" fmla="*/ 19 w 37"/>
                  <a:gd name="T17" fmla="*/ 3 h 88"/>
                  <a:gd name="T18" fmla="*/ 28 w 37"/>
                  <a:gd name="T19" fmla="*/ 5 h 88"/>
                  <a:gd name="T20" fmla="*/ 35 w 37"/>
                  <a:gd name="T21" fmla="*/ 8 h 88"/>
                  <a:gd name="T22" fmla="*/ 37 w 37"/>
                  <a:gd name="T23" fmla="*/ 7 h 88"/>
                  <a:gd name="T24" fmla="*/ 37 w 37"/>
                  <a:gd name="T25" fmla="*/ 5 h 88"/>
                  <a:gd name="T26" fmla="*/ 0 w 37"/>
                  <a:gd name="T27" fmla="*/ 83 h 88"/>
                  <a:gd name="T28" fmla="*/ 9 w 37"/>
                  <a:gd name="T29" fmla="*/ 86 h 88"/>
                  <a:gd name="T30" fmla="*/ 19 w 37"/>
                  <a:gd name="T31" fmla="*/ 88 h 88"/>
                  <a:gd name="T32" fmla="*/ 28 w 37"/>
                  <a:gd name="T33" fmla="*/ 86 h 88"/>
                  <a:gd name="T34" fmla="*/ 37 w 37"/>
                  <a:gd name="T35" fmla="*/ 83 h 88"/>
                  <a:gd name="T36" fmla="*/ 37 w 37"/>
                  <a:gd name="T37" fmla="*/ 83 h 88"/>
                  <a:gd name="T38" fmla="*/ 35 w 37"/>
                  <a:gd name="T39" fmla="*/ 81 h 88"/>
                  <a:gd name="T40" fmla="*/ 28 w 37"/>
                  <a:gd name="T41" fmla="*/ 83 h 88"/>
                  <a:gd name="T42" fmla="*/ 19 w 37"/>
                  <a:gd name="T43" fmla="*/ 84 h 88"/>
                  <a:gd name="T44" fmla="*/ 9 w 37"/>
                  <a:gd name="T45" fmla="*/ 83 h 88"/>
                  <a:gd name="T46" fmla="*/ 2 w 37"/>
                  <a:gd name="T47" fmla="*/ 81 h 88"/>
                  <a:gd name="T48" fmla="*/ 0 w 37"/>
                  <a:gd name="T49" fmla="*/ 83 h 88"/>
                  <a:gd name="T50" fmla="*/ 0 w 37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8"/>
                  <a:gd name="T80" fmla="*/ 37 w 3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8">
                    <a:moveTo>
                      <a:pt x="37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7" y="7"/>
                    </a:lnTo>
                    <a:lnTo>
                      <a:pt x="37" y="5"/>
                    </a:lnTo>
                    <a:close/>
                    <a:moveTo>
                      <a:pt x="0" y="83"/>
                    </a:moveTo>
                    <a:lnTo>
                      <a:pt x="9" y="86"/>
                    </a:lnTo>
                    <a:lnTo>
                      <a:pt x="19" y="88"/>
                    </a:lnTo>
                    <a:lnTo>
                      <a:pt x="28" y="86"/>
                    </a:lnTo>
                    <a:lnTo>
                      <a:pt x="37" y="83"/>
                    </a:lnTo>
                    <a:lnTo>
                      <a:pt x="35" y="81"/>
                    </a:lnTo>
                    <a:lnTo>
                      <a:pt x="28" y="83"/>
                    </a:lnTo>
                    <a:lnTo>
                      <a:pt x="19" y="84"/>
                    </a:lnTo>
                    <a:lnTo>
                      <a:pt x="9" y="83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6" name="Freeform 951"/>
              <p:cNvSpPr>
                <a:spLocks noEditPoints="1"/>
              </p:cNvSpPr>
              <p:nvPr/>
            </p:nvSpPr>
            <p:spPr bwMode="auto">
              <a:xfrm>
                <a:off x="5634" y="2603"/>
                <a:ext cx="37" cy="85"/>
              </a:xfrm>
              <a:custGeom>
                <a:avLst/>
                <a:gdLst>
                  <a:gd name="T0" fmla="*/ 37 w 37"/>
                  <a:gd name="T1" fmla="*/ 6 h 85"/>
                  <a:gd name="T2" fmla="*/ 28 w 37"/>
                  <a:gd name="T3" fmla="*/ 2 h 85"/>
                  <a:gd name="T4" fmla="*/ 19 w 37"/>
                  <a:gd name="T5" fmla="*/ 0 h 85"/>
                  <a:gd name="T6" fmla="*/ 9 w 37"/>
                  <a:gd name="T7" fmla="*/ 2 h 85"/>
                  <a:gd name="T8" fmla="*/ 0 w 37"/>
                  <a:gd name="T9" fmla="*/ 6 h 85"/>
                  <a:gd name="T10" fmla="*/ 2 w 37"/>
                  <a:gd name="T11" fmla="*/ 7 h 85"/>
                  <a:gd name="T12" fmla="*/ 2 w 37"/>
                  <a:gd name="T13" fmla="*/ 9 h 85"/>
                  <a:gd name="T14" fmla="*/ 11 w 37"/>
                  <a:gd name="T15" fmla="*/ 6 h 85"/>
                  <a:gd name="T16" fmla="*/ 19 w 37"/>
                  <a:gd name="T17" fmla="*/ 4 h 85"/>
                  <a:gd name="T18" fmla="*/ 26 w 37"/>
                  <a:gd name="T19" fmla="*/ 6 h 85"/>
                  <a:gd name="T20" fmla="*/ 35 w 37"/>
                  <a:gd name="T21" fmla="*/ 9 h 85"/>
                  <a:gd name="T22" fmla="*/ 35 w 37"/>
                  <a:gd name="T23" fmla="*/ 7 h 85"/>
                  <a:gd name="T24" fmla="*/ 37 w 37"/>
                  <a:gd name="T25" fmla="*/ 6 h 85"/>
                  <a:gd name="T26" fmla="*/ 0 w 37"/>
                  <a:gd name="T27" fmla="*/ 82 h 85"/>
                  <a:gd name="T28" fmla="*/ 9 w 37"/>
                  <a:gd name="T29" fmla="*/ 83 h 85"/>
                  <a:gd name="T30" fmla="*/ 19 w 37"/>
                  <a:gd name="T31" fmla="*/ 85 h 85"/>
                  <a:gd name="T32" fmla="*/ 28 w 37"/>
                  <a:gd name="T33" fmla="*/ 83 h 85"/>
                  <a:gd name="T34" fmla="*/ 37 w 37"/>
                  <a:gd name="T35" fmla="*/ 82 h 85"/>
                  <a:gd name="T36" fmla="*/ 35 w 37"/>
                  <a:gd name="T37" fmla="*/ 80 h 85"/>
                  <a:gd name="T38" fmla="*/ 35 w 37"/>
                  <a:gd name="T39" fmla="*/ 78 h 85"/>
                  <a:gd name="T40" fmla="*/ 26 w 37"/>
                  <a:gd name="T41" fmla="*/ 80 h 85"/>
                  <a:gd name="T42" fmla="*/ 19 w 37"/>
                  <a:gd name="T43" fmla="*/ 82 h 85"/>
                  <a:gd name="T44" fmla="*/ 11 w 37"/>
                  <a:gd name="T45" fmla="*/ 80 h 85"/>
                  <a:gd name="T46" fmla="*/ 2 w 37"/>
                  <a:gd name="T47" fmla="*/ 78 h 85"/>
                  <a:gd name="T48" fmla="*/ 2 w 37"/>
                  <a:gd name="T49" fmla="*/ 80 h 85"/>
                  <a:gd name="T50" fmla="*/ 0 w 37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5"/>
                  <a:gd name="T80" fmla="*/ 37 w 37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5">
                    <a:moveTo>
                      <a:pt x="37" y="6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11" y="6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9" y="85"/>
                    </a:lnTo>
                    <a:lnTo>
                      <a:pt x="28" y="83"/>
                    </a:lnTo>
                    <a:lnTo>
                      <a:pt x="37" y="82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26" y="80"/>
                    </a:lnTo>
                    <a:lnTo>
                      <a:pt x="19" y="82"/>
                    </a:lnTo>
                    <a:lnTo>
                      <a:pt x="11" y="80"/>
                    </a:lnTo>
                    <a:lnTo>
                      <a:pt x="2" y="78"/>
                    </a:lnTo>
                    <a:lnTo>
                      <a:pt x="2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7" name="Freeform 952"/>
              <p:cNvSpPr>
                <a:spLocks noEditPoints="1"/>
              </p:cNvSpPr>
              <p:nvPr/>
            </p:nvSpPr>
            <p:spPr bwMode="auto">
              <a:xfrm>
                <a:off x="5636" y="2605"/>
                <a:ext cx="33" cy="81"/>
              </a:xfrm>
              <a:custGeom>
                <a:avLst/>
                <a:gdLst>
                  <a:gd name="T0" fmla="*/ 33 w 33"/>
                  <a:gd name="T1" fmla="*/ 5 h 81"/>
                  <a:gd name="T2" fmla="*/ 26 w 33"/>
                  <a:gd name="T3" fmla="*/ 2 h 81"/>
                  <a:gd name="T4" fmla="*/ 17 w 33"/>
                  <a:gd name="T5" fmla="*/ 0 h 81"/>
                  <a:gd name="T6" fmla="*/ 7 w 33"/>
                  <a:gd name="T7" fmla="*/ 2 h 81"/>
                  <a:gd name="T8" fmla="*/ 0 w 33"/>
                  <a:gd name="T9" fmla="*/ 5 h 81"/>
                  <a:gd name="T10" fmla="*/ 0 w 33"/>
                  <a:gd name="T11" fmla="*/ 7 h 81"/>
                  <a:gd name="T12" fmla="*/ 2 w 33"/>
                  <a:gd name="T13" fmla="*/ 7 h 81"/>
                  <a:gd name="T14" fmla="*/ 9 w 33"/>
                  <a:gd name="T15" fmla="*/ 5 h 81"/>
                  <a:gd name="T16" fmla="*/ 17 w 33"/>
                  <a:gd name="T17" fmla="*/ 4 h 81"/>
                  <a:gd name="T18" fmla="*/ 24 w 33"/>
                  <a:gd name="T19" fmla="*/ 5 h 81"/>
                  <a:gd name="T20" fmla="*/ 33 w 33"/>
                  <a:gd name="T21" fmla="*/ 7 h 81"/>
                  <a:gd name="T22" fmla="*/ 33 w 33"/>
                  <a:gd name="T23" fmla="*/ 7 h 81"/>
                  <a:gd name="T24" fmla="*/ 33 w 33"/>
                  <a:gd name="T25" fmla="*/ 5 h 81"/>
                  <a:gd name="T26" fmla="*/ 0 w 33"/>
                  <a:gd name="T27" fmla="*/ 78 h 81"/>
                  <a:gd name="T28" fmla="*/ 7 w 33"/>
                  <a:gd name="T29" fmla="*/ 80 h 81"/>
                  <a:gd name="T30" fmla="*/ 17 w 33"/>
                  <a:gd name="T31" fmla="*/ 81 h 81"/>
                  <a:gd name="T32" fmla="*/ 26 w 33"/>
                  <a:gd name="T33" fmla="*/ 80 h 81"/>
                  <a:gd name="T34" fmla="*/ 33 w 33"/>
                  <a:gd name="T35" fmla="*/ 78 h 81"/>
                  <a:gd name="T36" fmla="*/ 33 w 33"/>
                  <a:gd name="T37" fmla="*/ 76 h 81"/>
                  <a:gd name="T38" fmla="*/ 31 w 33"/>
                  <a:gd name="T39" fmla="*/ 74 h 81"/>
                  <a:gd name="T40" fmla="*/ 24 w 33"/>
                  <a:gd name="T41" fmla="*/ 76 h 81"/>
                  <a:gd name="T42" fmla="*/ 17 w 33"/>
                  <a:gd name="T43" fmla="*/ 78 h 81"/>
                  <a:gd name="T44" fmla="*/ 9 w 33"/>
                  <a:gd name="T45" fmla="*/ 76 h 81"/>
                  <a:gd name="T46" fmla="*/ 2 w 33"/>
                  <a:gd name="T47" fmla="*/ 74 h 81"/>
                  <a:gd name="T48" fmla="*/ 0 w 33"/>
                  <a:gd name="T49" fmla="*/ 76 h 81"/>
                  <a:gd name="T50" fmla="*/ 0 w 33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81"/>
                  <a:gd name="T80" fmla="*/ 33 w 3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81">
                    <a:moveTo>
                      <a:pt x="33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4" y="5"/>
                    </a:lnTo>
                    <a:lnTo>
                      <a:pt x="33" y="7"/>
                    </a:lnTo>
                    <a:lnTo>
                      <a:pt x="33" y="5"/>
                    </a:lnTo>
                    <a:close/>
                    <a:moveTo>
                      <a:pt x="0" y="78"/>
                    </a:moveTo>
                    <a:lnTo>
                      <a:pt x="7" y="80"/>
                    </a:lnTo>
                    <a:lnTo>
                      <a:pt x="17" y="81"/>
                    </a:lnTo>
                    <a:lnTo>
                      <a:pt x="26" y="80"/>
                    </a:lnTo>
                    <a:lnTo>
                      <a:pt x="33" y="78"/>
                    </a:lnTo>
                    <a:lnTo>
                      <a:pt x="33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9" y="76"/>
                    </a:lnTo>
                    <a:lnTo>
                      <a:pt x="2" y="74"/>
                    </a:lnTo>
                    <a:lnTo>
                      <a:pt x="0" y="76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8" name="Freeform 953"/>
              <p:cNvSpPr>
                <a:spLocks noEditPoints="1"/>
              </p:cNvSpPr>
              <p:nvPr/>
            </p:nvSpPr>
            <p:spPr bwMode="auto">
              <a:xfrm>
                <a:off x="5636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7 w 33"/>
                  <a:gd name="T5" fmla="*/ 0 h 78"/>
                  <a:gd name="T6" fmla="*/ 9 w 33"/>
                  <a:gd name="T7" fmla="*/ 2 h 78"/>
                  <a:gd name="T8" fmla="*/ 0 w 33"/>
                  <a:gd name="T9" fmla="*/ 5 h 78"/>
                  <a:gd name="T10" fmla="*/ 2 w 33"/>
                  <a:gd name="T11" fmla="*/ 5 h 78"/>
                  <a:gd name="T12" fmla="*/ 2 w 33"/>
                  <a:gd name="T13" fmla="*/ 7 h 78"/>
                  <a:gd name="T14" fmla="*/ 9 w 33"/>
                  <a:gd name="T15" fmla="*/ 5 h 78"/>
                  <a:gd name="T16" fmla="*/ 17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3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9 w 33"/>
                  <a:gd name="T29" fmla="*/ 76 h 78"/>
                  <a:gd name="T30" fmla="*/ 17 w 33"/>
                  <a:gd name="T31" fmla="*/ 78 h 78"/>
                  <a:gd name="T32" fmla="*/ 24 w 33"/>
                  <a:gd name="T33" fmla="*/ 76 h 78"/>
                  <a:gd name="T34" fmla="*/ 33 w 33"/>
                  <a:gd name="T35" fmla="*/ 74 h 78"/>
                  <a:gd name="T36" fmla="*/ 31 w 33"/>
                  <a:gd name="T37" fmla="*/ 72 h 78"/>
                  <a:gd name="T38" fmla="*/ 31 w 33"/>
                  <a:gd name="T39" fmla="*/ 71 h 78"/>
                  <a:gd name="T40" fmla="*/ 24 w 33"/>
                  <a:gd name="T41" fmla="*/ 72 h 78"/>
                  <a:gd name="T42" fmla="*/ 17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2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9" y="76"/>
                    </a:lnTo>
                    <a:lnTo>
                      <a:pt x="17" y="78"/>
                    </a:lnTo>
                    <a:lnTo>
                      <a:pt x="24" y="76"/>
                    </a:lnTo>
                    <a:lnTo>
                      <a:pt x="33" y="74"/>
                    </a:lnTo>
                    <a:lnTo>
                      <a:pt x="31" y="72"/>
                    </a:lnTo>
                    <a:lnTo>
                      <a:pt x="31" y="71"/>
                    </a:lnTo>
                    <a:lnTo>
                      <a:pt x="24" y="72"/>
                    </a:lnTo>
                    <a:lnTo>
                      <a:pt x="17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9" name="Freeform 954"/>
              <p:cNvSpPr>
                <a:spLocks noEditPoints="1"/>
              </p:cNvSpPr>
              <p:nvPr/>
            </p:nvSpPr>
            <p:spPr bwMode="auto">
              <a:xfrm>
                <a:off x="5638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2 w 31"/>
                  <a:gd name="T3" fmla="*/ 1 h 74"/>
                  <a:gd name="T4" fmla="*/ 15 w 31"/>
                  <a:gd name="T5" fmla="*/ 0 h 74"/>
                  <a:gd name="T6" fmla="*/ 7 w 31"/>
                  <a:gd name="T7" fmla="*/ 1 h 74"/>
                  <a:gd name="T8" fmla="*/ 0 w 31"/>
                  <a:gd name="T9" fmla="*/ 3 h 74"/>
                  <a:gd name="T10" fmla="*/ 0 w 31"/>
                  <a:gd name="T11" fmla="*/ 5 h 74"/>
                  <a:gd name="T12" fmla="*/ 0 w 31"/>
                  <a:gd name="T13" fmla="*/ 7 h 74"/>
                  <a:gd name="T14" fmla="*/ 7 w 31"/>
                  <a:gd name="T15" fmla="*/ 5 h 74"/>
                  <a:gd name="T16" fmla="*/ 15 w 31"/>
                  <a:gd name="T17" fmla="*/ 3 h 74"/>
                  <a:gd name="T18" fmla="*/ 22 w 31"/>
                  <a:gd name="T19" fmla="*/ 5 h 74"/>
                  <a:gd name="T20" fmla="*/ 29 w 31"/>
                  <a:gd name="T21" fmla="*/ 7 h 74"/>
                  <a:gd name="T22" fmla="*/ 29 w 31"/>
                  <a:gd name="T23" fmla="*/ 5 h 74"/>
                  <a:gd name="T24" fmla="*/ 31 w 31"/>
                  <a:gd name="T25" fmla="*/ 3 h 74"/>
                  <a:gd name="T26" fmla="*/ 0 w 31"/>
                  <a:gd name="T27" fmla="*/ 70 h 74"/>
                  <a:gd name="T28" fmla="*/ 7 w 31"/>
                  <a:gd name="T29" fmla="*/ 72 h 74"/>
                  <a:gd name="T30" fmla="*/ 15 w 31"/>
                  <a:gd name="T31" fmla="*/ 74 h 74"/>
                  <a:gd name="T32" fmla="*/ 22 w 31"/>
                  <a:gd name="T33" fmla="*/ 72 h 74"/>
                  <a:gd name="T34" fmla="*/ 29 w 31"/>
                  <a:gd name="T35" fmla="*/ 70 h 74"/>
                  <a:gd name="T36" fmla="*/ 29 w 31"/>
                  <a:gd name="T37" fmla="*/ 69 h 74"/>
                  <a:gd name="T38" fmla="*/ 27 w 31"/>
                  <a:gd name="T39" fmla="*/ 67 h 74"/>
                  <a:gd name="T40" fmla="*/ 22 w 31"/>
                  <a:gd name="T41" fmla="*/ 69 h 74"/>
                  <a:gd name="T42" fmla="*/ 15 w 31"/>
                  <a:gd name="T43" fmla="*/ 70 h 74"/>
                  <a:gd name="T44" fmla="*/ 7 w 31"/>
                  <a:gd name="T45" fmla="*/ 69 h 74"/>
                  <a:gd name="T46" fmla="*/ 1 w 31"/>
                  <a:gd name="T47" fmla="*/ 67 h 74"/>
                  <a:gd name="T48" fmla="*/ 0 w 31"/>
                  <a:gd name="T49" fmla="*/ 69 h 74"/>
                  <a:gd name="T50" fmla="*/ 0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2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0" y="70"/>
                    </a:moveTo>
                    <a:lnTo>
                      <a:pt x="7" y="72"/>
                    </a:lnTo>
                    <a:lnTo>
                      <a:pt x="15" y="74"/>
                    </a:lnTo>
                    <a:lnTo>
                      <a:pt x="22" y="72"/>
                    </a:lnTo>
                    <a:lnTo>
                      <a:pt x="29" y="70"/>
                    </a:lnTo>
                    <a:lnTo>
                      <a:pt x="29" y="69"/>
                    </a:lnTo>
                    <a:lnTo>
                      <a:pt x="27" y="67"/>
                    </a:lnTo>
                    <a:lnTo>
                      <a:pt x="22" y="69"/>
                    </a:lnTo>
                    <a:lnTo>
                      <a:pt x="15" y="70"/>
                    </a:lnTo>
                    <a:lnTo>
                      <a:pt x="7" y="69"/>
                    </a:lnTo>
                    <a:lnTo>
                      <a:pt x="1" y="67"/>
                    </a:lnTo>
                    <a:lnTo>
                      <a:pt x="0" y="69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0" name="Freeform 955"/>
              <p:cNvSpPr>
                <a:spLocks noEditPoints="1"/>
              </p:cNvSpPr>
              <p:nvPr/>
            </p:nvSpPr>
            <p:spPr bwMode="auto">
              <a:xfrm>
                <a:off x="5638" y="2610"/>
                <a:ext cx="29" cy="71"/>
              </a:xfrm>
              <a:custGeom>
                <a:avLst/>
                <a:gdLst>
                  <a:gd name="T0" fmla="*/ 29 w 29"/>
                  <a:gd name="T1" fmla="*/ 4 h 71"/>
                  <a:gd name="T2" fmla="*/ 22 w 29"/>
                  <a:gd name="T3" fmla="*/ 2 h 71"/>
                  <a:gd name="T4" fmla="*/ 15 w 29"/>
                  <a:gd name="T5" fmla="*/ 0 h 71"/>
                  <a:gd name="T6" fmla="*/ 7 w 29"/>
                  <a:gd name="T7" fmla="*/ 2 h 71"/>
                  <a:gd name="T8" fmla="*/ 0 w 29"/>
                  <a:gd name="T9" fmla="*/ 4 h 71"/>
                  <a:gd name="T10" fmla="*/ 0 w 29"/>
                  <a:gd name="T11" fmla="*/ 6 h 71"/>
                  <a:gd name="T12" fmla="*/ 1 w 29"/>
                  <a:gd name="T13" fmla="*/ 7 h 71"/>
                  <a:gd name="T14" fmla="*/ 7 w 29"/>
                  <a:gd name="T15" fmla="*/ 6 h 71"/>
                  <a:gd name="T16" fmla="*/ 15 w 29"/>
                  <a:gd name="T17" fmla="*/ 4 h 71"/>
                  <a:gd name="T18" fmla="*/ 22 w 29"/>
                  <a:gd name="T19" fmla="*/ 6 h 71"/>
                  <a:gd name="T20" fmla="*/ 27 w 29"/>
                  <a:gd name="T21" fmla="*/ 7 h 71"/>
                  <a:gd name="T22" fmla="*/ 29 w 29"/>
                  <a:gd name="T23" fmla="*/ 6 h 71"/>
                  <a:gd name="T24" fmla="*/ 29 w 29"/>
                  <a:gd name="T25" fmla="*/ 4 h 71"/>
                  <a:gd name="T26" fmla="*/ 0 w 29"/>
                  <a:gd name="T27" fmla="*/ 68 h 71"/>
                  <a:gd name="T28" fmla="*/ 7 w 29"/>
                  <a:gd name="T29" fmla="*/ 69 h 71"/>
                  <a:gd name="T30" fmla="*/ 15 w 29"/>
                  <a:gd name="T31" fmla="*/ 71 h 71"/>
                  <a:gd name="T32" fmla="*/ 22 w 29"/>
                  <a:gd name="T33" fmla="*/ 69 h 71"/>
                  <a:gd name="T34" fmla="*/ 29 w 29"/>
                  <a:gd name="T35" fmla="*/ 68 h 71"/>
                  <a:gd name="T36" fmla="*/ 27 w 29"/>
                  <a:gd name="T37" fmla="*/ 66 h 71"/>
                  <a:gd name="T38" fmla="*/ 27 w 29"/>
                  <a:gd name="T39" fmla="*/ 64 h 71"/>
                  <a:gd name="T40" fmla="*/ 20 w 29"/>
                  <a:gd name="T41" fmla="*/ 66 h 71"/>
                  <a:gd name="T42" fmla="*/ 15 w 29"/>
                  <a:gd name="T43" fmla="*/ 68 h 71"/>
                  <a:gd name="T44" fmla="*/ 8 w 29"/>
                  <a:gd name="T45" fmla="*/ 66 h 71"/>
                  <a:gd name="T46" fmla="*/ 1 w 29"/>
                  <a:gd name="T47" fmla="*/ 64 h 71"/>
                  <a:gd name="T48" fmla="*/ 1 w 29"/>
                  <a:gd name="T49" fmla="*/ 66 h 71"/>
                  <a:gd name="T50" fmla="*/ 0 w 29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2" y="6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0" y="68"/>
                    </a:moveTo>
                    <a:lnTo>
                      <a:pt x="7" y="69"/>
                    </a:lnTo>
                    <a:lnTo>
                      <a:pt x="15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7" y="64"/>
                    </a:lnTo>
                    <a:lnTo>
                      <a:pt x="20" y="66"/>
                    </a:lnTo>
                    <a:lnTo>
                      <a:pt x="15" y="68"/>
                    </a:lnTo>
                    <a:lnTo>
                      <a:pt x="8" y="66"/>
                    </a:lnTo>
                    <a:lnTo>
                      <a:pt x="1" y="64"/>
                    </a:lnTo>
                    <a:lnTo>
                      <a:pt x="1" y="6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1" name="Freeform 956"/>
              <p:cNvSpPr>
                <a:spLocks noEditPoints="1"/>
              </p:cNvSpPr>
              <p:nvPr/>
            </p:nvSpPr>
            <p:spPr bwMode="auto">
              <a:xfrm>
                <a:off x="5638" y="2612"/>
                <a:ext cx="29" cy="67"/>
              </a:xfrm>
              <a:custGeom>
                <a:avLst/>
                <a:gdLst>
                  <a:gd name="T0" fmla="*/ 29 w 29"/>
                  <a:gd name="T1" fmla="*/ 4 h 67"/>
                  <a:gd name="T2" fmla="*/ 22 w 29"/>
                  <a:gd name="T3" fmla="*/ 2 h 67"/>
                  <a:gd name="T4" fmla="*/ 15 w 29"/>
                  <a:gd name="T5" fmla="*/ 0 h 67"/>
                  <a:gd name="T6" fmla="*/ 7 w 29"/>
                  <a:gd name="T7" fmla="*/ 2 h 67"/>
                  <a:gd name="T8" fmla="*/ 0 w 29"/>
                  <a:gd name="T9" fmla="*/ 4 h 67"/>
                  <a:gd name="T10" fmla="*/ 1 w 29"/>
                  <a:gd name="T11" fmla="*/ 5 h 67"/>
                  <a:gd name="T12" fmla="*/ 1 w 29"/>
                  <a:gd name="T13" fmla="*/ 7 h 67"/>
                  <a:gd name="T14" fmla="*/ 8 w 29"/>
                  <a:gd name="T15" fmla="*/ 5 h 67"/>
                  <a:gd name="T16" fmla="*/ 15 w 29"/>
                  <a:gd name="T17" fmla="*/ 4 h 67"/>
                  <a:gd name="T18" fmla="*/ 20 w 29"/>
                  <a:gd name="T19" fmla="*/ 5 h 67"/>
                  <a:gd name="T20" fmla="*/ 27 w 29"/>
                  <a:gd name="T21" fmla="*/ 7 h 67"/>
                  <a:gd name="T22" fmla="*/ 27 w 29"/>
                  <a:gd name="T23" fmla="*/ 5 h 67"/>
                  <a:gd name="T24" fmla="*/ 29 w 29"/>
                  <a:gd name="T25" fmla="*/ 4 h 67"/>
                  <a:gd name="T26" fmla="*/ 1 w 29"/>
                  <a:gd name="T27" fmla="*/ 64 h 67"/>
                  <a:gd name="T28" fmla="*/ 7 w 29"/>
                  <a:gd name="T29" fmla="*/ 66 h 67"/>
                  <a:gd name="T30" fmla="*/ 15 w 29"/>
                  <a:gd name="T31" fmla="*/ 67 h 67"/>
                  <a:gd name="T32" fmla="*/ 22 w 29"/>
                  <a:gd name="T33" fmla="*/ 66 h 67"/>
                  <a:gd name="T34" fmla="*/ 27 w 29"/>
                  <a:gd name="T35" fmla="*/ 64 h 67"/>
                  <a:gd name="T36" fmla="*/ 27 w 29"/>
                  <a:gd name="T37" fmla="*/ 62 h 67"/>
                  <a:gd name="T38" fmla="*/ 27 w 29"/>
                  <a:gd name="T39" fmla="*/ 60 h 67"/>
                  <a:gd name="T40" fmla="*/ 20 w 29"/>
                  <a:gd name="T41" fmla="*/ 62 h 67"/>
                  <a:gd name="T42" fmla="*/ 15 w 29"/>
                  <a:gd name="T43" fmla="*/ 64 h 67"/>
                  <a:gd name="T44" fmla="*/ 8 w 29"/>
                  <a:gd name="T45" fmla="*/ 62 h 67"/>
                  <a:gd name="T46" fmla="*/ 1 w 29"/>
                  <a:gd name="T47" fmla="*/ 60 h 67"/>
                  <a:gd name="T48" fmla="*/ 1 w 29"/>
                  <a:gd name="T49" fmla="*/ 62 h 67"/>
                  <a:gd name="T50" fmla="*/ 1 w 29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7"/>
                  <a:gd name="T80" fmla="*/ 29 w 29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7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4"/>
                    </a:lnTo>
                    <a:close/>
                    <a:moveTo>
                      <a:pt x="1" y="64"/>
                    </a:moveTo>
                    <a:lnTo>
                      <a:pt x="7" y="66"/>
                    </a:lnTo>
                    <a:lnTo>
                      <a:pt x="15" y="67"/>
                    </a:lnTo>
                    <a:lnTo>
                      <a:pt x="22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0" y="62"/>
                    </a:lnTo>
                    <a:lnTo>
                      <a:pt x="15" y="64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2" name="Freeform 957"/>
              <p:cNvSpPr>
                <a:spLocks noEditPoints="1"/>
              </p:cNvSpPr>
              <p:nvPr/>
            </p:nvSpPr>
            <p:spPr bwMode="auto">
              <a:xfrm>
                <a:off x="5639" y="2614"/>
                <a:ext cx="26" cy="64"/>
              </a:xfrm>
              <a:custGeom>
                <a:avLst/>
                <a:gdLst>
                  <a:gd name="T0" fmla="*/ 26 w 26"/>
                  <a:gd name="T1" fmla="*/ 3 h 64"/>
                  <a:gd name="T2" fmla="*/ 21 w 26"/>
                  <a:gd name="T3" fmla="*/ 2 h 64"/>
                  <a:gd name="T4" fmla="*/ 14 w 26"/>
                  <a:gd name="T5" fmla="*/ 0 h 64"/>
                  <a:gd name="T6" fmla="*/ 6 w 26"/>
                  <a:gd name="T7" fmla="*/ 2 h 64"/>
                  <a:gd name="T8" fmla="*/ 0 w 26"/>
                  <a:gd name="T9" fmla="*/ 3 h 64"/>
                  <a:gd name="T10" fmla="*/ 0 w 26"/>
                  <a:gd name="T11" fmla="*/ 5 h 64"/>
                  <a:gd name="T12" fmla="*/ 2 w 26"/>
                  <a:gd name="T13" fmla="*/ 7 h 64"/>
                  <a:gd name="T14" fmla="*/ 7 w 26"/>
                  <a:gd name="T15" fmla="*/ 5 h 64"/>
                  <a:gd name="T16" fmla="*/ 14 w 26"/>
                  <a:gd name="T17" fmla="*/ 5 h 64"/>
                  <a:gd name="T18" fmla="*/ 19 w 26"/>
                  <a:gd name="T19" fmla="*/ 5 h 64"/>
                  <a:gd name="T20" fmla="*/ 26 w 26"/>
                  <a:gd name="T21" fmla="*/ 7 h 64"/>
                  <a:gd name="T22" fmla="*/ 26 w 26"/>
                  <a:gd name="T23" fmla="*/ 5 h 64"/>
                  <a:gd name="T24" fmla="*/ 26 w 26"/>
                  <a:gd name="T25" fmla="*/ 3 h 64"/>
                  <a:gd name="T26" fmla="*/ 0 w 26"/>
                  <a:gd name="T27" fmla="*/ 60 h 64"/>
                  <a:gd name="T28" fmla="*/ 7 w 26"/>
                  <a:gd name="T29" fmla="*/ 62 h 64"/>
                  <a:gd name="T30" fmla="*/ 14 w 26"/>
                  <a:gd name="T31" fmla="*/ 64 h 64"/>
                  <a:gd name="T32" fmla="*/ 19 w 26"/>
                  <a:gd name="T33" fmla="*/ 62 h 64"/>
                  <a:gd name="T34" fmla="*/ 26 w 26"/>
                  <a:gd name="T35" fmla="*/ 60 h 64"/>
                  <a:gd name="T36" fmla="*/ 26 w 26"/>
                  <a:gd name="T37" fmla="*/ 58 h 64"/>
                  <a:gd name="T38" fmla="*/ 25 w 26"/>
                  <a:gd name="T39" fmla="*/ 57 h 64"/>
                  <a:gd name="T40" fmla="*/ 19 w 26"/>
                  <a:gd name="T41" fmla="*/ 58 h 64"/>
                  <a:gd name="T42" fmla="*/ 14 w 26"/>
                  <a:gd name="T43" fmla="*/ 60 h 64"/>
                  <a:gd name="T44" fmla="*/ 7 w 26"/>
                  <a:gd name="T45" fmla="*/ 58 h 64"/>
                  <a:gd name="T46" fmla="*/ 2 w 26"/>
                  <a:gd name="T47" fmla="*/ 57 h 64"/>
                  <a:gd name="T48" fmla="*/ 0 w 26"/>
                  <a:gd name="T49" fmla="*/ 58 h 64"/>
                  <a:gd name="T50" fmla="*/ 0 w 26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3"/>
                    </a:moveTo>
                    <a:lnTo>
                      <a:pt x="21" y="2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4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5" y="57"/>
                    </a:lnTo>
                    <a:lnTo>
                      <a:pt x="19" y="58"/>
                    </a:lnTo>
                    <a:lnTo>
                      <a:pt x="14" y="60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3" name="Freeform 958"/>
              <p:cNvSpPr>
                <a:spLocks noEditPoints="1"/>
              </p:cNvSpPr>
              <p:nvPr/>
            </p:nvSpPr>
            <p:spPr bwMode="auto">
              <a:xfrm>
                <a:off x="5639" y="2616"/>
                <a:ext cx="26" cy="60"/>
              </a:xfrm>
              <a:custGeom>
                <a:avLst/>
                <a:gdLst>
                  <a:gd name="T0" fmla="*/ 26 w 26"/>
                  <a:gd name="T1" fmla="*/ 3 h 60"/>
                  <a:gd name="T2" fmla="*/ 19 w 26"/>
                  <a:gd name="T3" fmla="*/ 1 h 60"/>
                  <a:gd name="T4" fmla="*/ 14 w 26"/>
                  <a:gd name="T5" fmla="*/ 0 h 60"/>
                  <a:gd name="T6" fmla="*/ 7 w 26"/>
                  <a:gd name="T7" fmla="*/ 1 h 60"/>
                  <a:gd name="T8" fmla="*/ 0 w 26"/>
                  <a:gd name="T9" fmla="*/ 3 h 60"/>
                  <a:gd name="T10" fmla="*/ 2 w 26"/>
                  <a:gd name="T11" fmla="*/ 5 h 60"/>
                  <a:gd name="T12" fmla="*/ 2 w 26"/>
                  <a:gd name="T13" fmla="*/ 6 h 60"/>
                  <a:gd name="T14" fmla="*/ 7 w 26"/>
                  <a:gd name="T15" fmla="*/ 5 h 60"/>
                  <a:gd name="T16" fmla="*/ 14 w 26"/>
                  <a:gd name="T17" fmla="*/ 5 h 60"/>
                  <a:gd name="T18" fmla="*/ 19 w 26"/>
                  <a:gd name="T19" fmla="*/ 5 h 60"/>
                  <a:gd name="T20" fmla="*/ 25 w 26"/>
                  <a:gd name="T21" fmla="*/ 6 h 60"/>
                  <a:gd name="T22" fmla="*/ 26 w 26"/>
                  <a:gd name="T23" fmla="*/ 5 h 60"/>
                  <a:gd name="T24" fmla="*/ 26 w 26"/>
                  <a:gd name="T25" fmla="*/ 3 h 60"/>
                  <a:gd name="T26" fmla="*/ 0 w 26"/>
                  <a:gd name="T27" fmla="*/ 56 h 60"/>
                  <a:gd name="T28" fmla="*/ 7 w 26"/>
                  <a:gd name="T29" fmla="*/ 58 h 60"/>
                  <a:gd name="T30" fmla="*/ 14 w 26"/>
                  <a:gd name="T31" fmla="*/ 60 h 60"/>
                  <a:gd name="T32" fmla="*/ 19 w 26"/>
                  <a:gd name="T33" fmla="*/ 58 h 60"/>
                  <a:gd name="T34" fmla="*/ 26 w 26"/>
                  <a:gd name="T35" fmla="*/ 56 h 60"/>
                  <a:gd name="T36" fmla="*/ 25 w 26"/>
                  <a:gd name="T37" fmla="*/ 55 h 60"/>
                  <a:gd name="T38" fmla="*/ 25 w 26"/>
                  <a:gd name="T39" fmla="*/ 53 h 60"/>
                  <a:gd name="T40" fmla="*/ 19 w 26"/>
                  <a:gd name="T41" fmla="*/ 55 h 60"/>
                  <a:gd name="T42" fmla="*/ 14 w 26"/>
                  <a:gd name="T43" fmla="*/ 56 h 60"/>
                  <a:gd name="T44" fmla="*/ 7 w 26"/>
                  <a:gd name="T45" fmla="*/ 55 h 60"/>
                  <a:gd name="T46" fmla="*/ 2 w 26"/>
                  <a:gd name="T47" fmla="*/ 53 h 60"/>
                  <a:gd name="T48" fmla="*/ 2 w 26"/>
                  <a:gd name="T49" fmla="*/ 55 h 60"/>
                  <a:gd name="T50" fmla="*/ 0 w 26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3"/>
                    </a:moveTo>
                    <a:lnTo>
                      <a:pt x="19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56"/>
                    </a:moveTo>
                    <a:lnTo>
                      <a:pt x="7" y="58"/>
                    </a:lnTo>
                    <a:lnTo>
                      <a:pt x="14" y="60"/>
                    </a:lnTo>
                    <a:lnTo>
                      <a:pt x="19" y="58"/>
                    </a:lnTo>
                    <a:lnTo>
                      <a:pt x="26" y="56"/>
                    </a:lnTo>
                    <a:lnTo>
                      <a:pt x="25" y="55"/>
                    </a:lnTo>
                    <a:lnTo>
                      <a:pt x="25" y="53"/>
                    </a:lnTo>
                    <a:lnTo>
                      <a:pt x="19" y="55"/>
                    </a:lnTo>
                    <a:lnTo>
                      <a:pt x="14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4" name="Freeform 959"/>
              <p:cNvSpPr>
                <a:spLocks noEditPoints="1"/>
              </p:cNvSpPr>
              <p:nvPr/>
            </p:nvSpPr>
            <p:spPr bwMode="auto">
              <a:xfrm>
                <a:off x="5641" y="2619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3 h 55"/>
                  <a:gd name="T12" fmla="*/ 0 w 24"/>
                  <a:gd name="T13" fmla="*/ 5 h 55"/>
                  <a:gd name="T14" fmla="*/ 5 w 24"/>
                  <a:gd name="T15" fmla="*/ 3 h 55"/>
                  <a:gd name="T16" fmla="*/ 12 w 24"/>
                  <a:gd name="T17" fmla="*/ 3 h 55"/>
                  <a:gd name="T18" fmla="*/ 17 w 24"/>
                  <a:gd name="T19" fmla="*/ 3 h 55"/>
                  <a:gd name="T20" fmla="*/ 23 w 24"/>
                  <a:gd name="T21" fmla="*/ 5 h 55"/>
                  <a:gd name="T22" fmla="*/ 23 w 24"/>
                  <a:gd name="T23" fmla="*/ 3 h 55"/>
                  <a:gd name="T24" fmla="*/ 24 w 24"/>
                  <a:gd name="T25" fmla="*/ 2 h 55"/>
                  <a:gd name="T26" fmla="*/ 0 w 24"/>
                  <a:gd name="T27" fmla="*/ 52 h 55"/>
                  <a:gd name="T28" fmla="*/ 5 w 24"/>
                  <a:gd name="T29" fmla="*/ 53 h 55"/>
                  <a:gd name="T30" fmla="*/ 12 w 24"/>
                  <a:gd name="T31" fmla="*/ 55 h 55"/>
                  <a:gd name="T32" fmla="*/ 17 w 24"/>
                  <a:gd name="T33" fmla="*/ 53 h 55"/>
                  <a:gd name="T34" fmla="*/ 23 w 24"/>
                  <a:gd name="T35" fmla="*/ 52 h 55"/>
                  <a:gd name="T36" fmla="*/ 23 w 24"/>
                  <a:gd name="T37" fmla="*/ 50 h 55"/>
                  <a:gd name="T38" fmla="*/ 23 w 24"/>
                  <a:gd name="T39" fmla="*/ 48 h 55"/>
                  <a:gd name="T40" fmla="*/ 17 w 24"/>
                  <a:gd name="T41" fmla="*/ 50 h 55"/>
                  <a:gd name="T42" fmla="*/ 12 w 24"/>
                  <a:gd name="T43" fmla="*/ 52 h 55"/>
                  <a:gd name="T44" fmla="*/ 5 w 24"/>
                  <a:gd name="T45" fmla="*/ 50 h 55"/>
                  <a:gd name="T46" fmla="*/ 0 w 24"/>
                  <a:gd name="T47" fmla="*/ 48 h 55"/>
                  <a:gd name="T48" fmla="*/ 0 w 24"/>
                  <a:gd name="T49" fmla="*/ 50 h 55"/>
                  <a:gd name="T50" fmla="*/ 0 w 24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4" y="2"/>
                    </a:lnTo>
                    <a:close/>
                    <a:moveTo>
                      <a:pt x="0" y="52"/>
                    </a:moveTo>
                    <a:lnTo>
                      <a:pt x="5" y="53"/>
                    </a:lnTo>
                    <a:lnTo>
                      <a:pt x="12" y="55"/>
                    </a:lnTo>
                    <a:lnTo>
                      <a:pt x="17" y="53"/>
                    </a:lnTo>
                    <a:lnTo>
                      <a:pt x="23" y="52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5" name="Freeform 960"/>
              <p:cNvSpPr>
                <a:spLocks noEditPoints="1"/>
              </p:cNvSpPr>
              <p:nvPr/>
            </p:nvSpPr>
            <p:spPr bwMode="auto">
              <a:xfrm>
                <a:off x="5641" y="2621"/>
                <a:ext cx="23" cy="51"/>
              </a:xfrm>
              <a:custGeom>
                <a:avLst/>
                <a:gdLst>
                  <a:gd name="T0" fmla="*/ 23 w 23"/>
                  <a:gd name="T1" fmla="*/ 1 h 51"/>
                  <a:gd name="T2" fmla="*/ 17 w 23"/>
                  <a:gd name="T3" fmla="*/ 0 h 51"/>
                  <a:gd name="T4" fmla="*/ 12 w 23"/>
                  <a:gd name="T5" fmla="*/ 0 h 51"/>
                  <a:gd name="T6" fmla="*/ 5 w 23"/>
                  <a:gd name="T7" fmla="*/ 0 h 51"/>
                  <a:gd name="T8" fmla="*/ 0 w 23"/>
                  <a:gd name="T9" fmla="*/ 1 h 51"/>
                  <a:gd name="T10" fmla="*/ 0 w 23"/>
                  <a:gd name="T11" fmla="*/ 3 h 51"/>
                  <a:gd name="T12" fmla="*/ 0 w 23"/>
                  <a:gd name="T13" fmla="*/ 5 h 51"/>
                  <a:gd name="T14" fmla="*/ 5 w 23"/>
                  <a:gd name="T15" fmla="*/ 3 h 51"/>
                  <a:gd name="T16" fmla="*/ 12 w 23"/>
                  <a:gd name="T17" fmla="*/ 3 h 51"/>
                  <a:gd name="T18" fmla="*/ 17 w 23"/>
                  <a:gd name="T19" fmla="*/ 3 h 51"/>
                  <a:gd name="T20" fmla="*/ 23 w 23"/>
                  <a:gd name="T21" fmla="*/ 5 h 51"/>
                  <a:gd name="T22" fmla="*/ 23 w 23"/>
                  <a:gd name="T23" fmla="*/ 3 h 51"/>
                  <a:gd name="T24" fmla="*/ 23 w 23"/>
                  <a:gd name="T25" fmla="*/ 1 h 51"/>
                  <a:gd name="T26" fmla="*/ 0 w 23"/>
                  <a:gd name="T27" fmla="*/ 48 h 51"/>
                  <a:gd name="T28" fmla="*/ 5 w 23"/>
                  <a:gd name="T29" fmla="*/ 50 h 51"/>
                  <a:gd name="T30" fmla="*/ 12 w 23"/>
                  <a:gd name="T31" fmla="*/ 51 h 51"/>
                  <a:gd name="T32" fmla="*/ 17 w 23"/>
                  <a:gd name="T33" fmla="*/ 50 h 51"/>
                  <a:gd name="T34" fmla="*/ 23 w 23"/>
                  <a:gd name="T35" fmla="*/ 48 h 51"/>
                  <a:gd name="T36" fmla="*/ 23 w 23"/>
                  <a:gd name="T37" fmla="*/ 46 h 51"/>
                  <a:gd name="T38" fmla="*/ 21 w 23"/>
                  <a:gd name="T39" fmla="*/ 45 h 51"/>
                  <a:gd name="T40" fmla="*/ 17 w 23"/>
                  <a:gd name="T41" fmla="*/ 46 h 51"/>
                  <a:gd name="T42" fmla="*/ 12 w 23"/>
                  <a:gd name="T43" fmla="*/ 48 h 51"/>
                  <a:gd name="T44" fmla="*/ 7 w 23"/>
                  <a:gd name="T45" fmla="*/ 46 h 51"/>
                  <a:gd name="T46" fmla="*/ 2 w 23"/>
                  <a:gd name="T47" fmla="*/ 45 h 51"/>
                  <a:gd name="T48" fmla="*/ 0 w 23"/>
                  <a:gd name="T49" fmla="*/ 46 h 51"/>
                  <a:gd name="T50" fmla="*/ 0 w 23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51"/>
                  <a:gd name="T80" fmla="*/ 23 w 23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51">
                    <a:moveTo>
                      <a:pt x="23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3" y="1"/>
                    </a:lnTo>
                    <a:close/>
                    <a:moveTo>
                      <a:pt x="0" y="48"/>
                    </a:moveTo>
                    <a:lnTo>
                      <a:pt x="5" y="50"/>
                    </a:lnTo>
                    <a:lnTo>
                      <a:pt x="12" y="51"/>
                    </a:lnTo>
                    <a:lnTo>
                      <a:pt x="17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1" y="45"/>
                    </a:lnTo>
                    <a:lnTo>
                      <a:pt x="17" y="46"/>
                    </a:lnTo>
                    <a:lnTo>
                      <a:pt x="12" y="48"/>
                    </a:lnTo>
                    <a:lnTo>
                      <a:pt x="7" y="46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6" name="Freeform 961"/>
              <p:cNvSpPr>
                <a:spLocks noEditPoints="1"/>
              </p:cNvSpPr>
              <p:nvPr/>
            </p:nvSpPr>
            <p:spPr bwMode="auto">
              <a:xfrm>
                <a:off x="5641" y="2622"/>
                <a:ext cx="23" cy="49"/>
              </a:xfrm>
              <a:custGeom>
                <a:avLst/>
                <a:gdLst>
                  <a:gd name="T0" fmla="*/ 23 w 23"/>
                  <a:gd name="T1" fmla="*/ 2 h 49"/>
                  <a:gd name="T2" fmla="*/ 17 w 23"/>
                  <a:gd name="T3" fmla="*/ 0 h 49"/>
                  <a:gd name="T4" fmla="*/ 12 w 23"/>
                  <a:gd name="T5" fmla="*/ 0 h 49"/>
                  <a:gd name="T6" fmla="*/ 5 w 23"/>
                  <a:gd name="T7" fmla="*/ 0 h 49"/>
                  <a:gd name="T8" fmla="*/ 0 w 23"/>
                  <a:gd name="T9" fmla="*/ 2 h 49"/>
                  <a:gd name="T10" fmla="*/ 0 w 23"/>
                  <a:gd name="T11" fmla="*/ 4 h 49"/>
                  <a:gd name="T12" fmla="*/ 2 w 23"/>
                  <a:gd name="T13" fmla="*/ 6 h 49"/>
                  <a:gd name="T14" fmla="*/ 7 w 23"/>
                  <a:gd name="T15" fmla="*/ 4 h 49"/>
                  <a:gd name="T16" fmla="*/ 12 w 23"/>
                  <a:gd name="T17" fmla="*/ 4 h 49"/>
                  <a:gd name="T18" fmla="*/ 17 w 23"/>
                  <a:gd name="T19" fmla="*/ 4 h 49"/>
                  <a:gd name="T20" fmla="*/ 21 w 23"/>
                  <a:gd name="T21" fmla="*/ 6 h 49"/>
                  <a:gd name="T22" fmla="*/ 23 w 23"/>
                  <a:gd name="T23" fmla="*/ 4 h 49"/>
                  <a:gd name="T24" fmla="*/ 23 w 23"/>
                  <a:gd name="T25" fmla="*/ 2 h 49"/>
                  <a:gd name="T26" fmla="*/ 0 w 23"/>
                  <a:gd name="T27" fmla="*/ 45 h 49"/>
                  <a:gd name="T28" fmla="*/ 5 w 23"/>
                  <a:gd name="T29" fmla="*/ 47 h 49"/>
                  <a:gd name="T30" fmla="*/ 12 w 23"/>
                  <a:gd name="T31" fmla="*/ 49 h 49"/>
                  <a:gd name="T32" fmla="*/ 17 w 23"/>
                  <a:gd name="T33" fmla="*/ 47 h 49"/>
                  <a:gd name="T34" fmla="*/ 23 w 23"/>
                  <a:gd name="T35" fmla="*/ 45 h 49"/>
                  <a:gd name="T36" fmla="*/ 21 w 23"/>
                  <a:gd name="T37" fmla="*/ 44 h 49"/>
                  <a:gd name="T38" fmla="*/ 21 w 23"/>
                  <a:gd name="T39" fmla="*/ 42 h 49"/>
                  <a:gd name="T40" fmla="*/ 16 w 23"/>
                  <a:gd name="T41" fmla="*/ 44 h 49"/>
                  <a:gd name="T42" fmla="*/ 12 w 23"/>
                  <a:gd name="T43" fmla="*/ 45 h 49"/>
                  <a:gd name="T44" fmla="*/ 7 w 23"/>
                  <a:gd name="T45" fmla="*/ 44 h 49"/>
                  <a:gd name="T46" fmla="*/ 2 w 23"/>
                  <a:gd name="T47" fmla="*/ 42 h 49"/>
                  <a:gd name="T48" fmla="*/ 2 w 23"/>
                  <a:gd name="T49" fmla="*/ 44 h 49"/>
                  <a:gd name="T50" fmla="*/ 0 w 23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9"/>
                  <a:gd name="T80" fmla="*/ 23 w 23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9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1" y="6"/>
                    </a:lnTo>
                    <a:lnTo>
                      <a:pt x="23" y="4"/>
                    </a:lnTo>
                    <a:lnTo>
                      <a:pt x="23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2" y="49"/>
                    </a:lnTo>
                    <a:lnTo>
                      <a:pt x="17" y="47"/>
                    </a:lnTo>
                    <a:lnTo>
                      <a:pt x="23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2" y="45"/>
                    </a:lnTo>
                    <a:lnTo>
                      <a:pt x="7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7" name="Freeform 962"/>
              <p:cNvSpPr>
                <a:spLocks noEditPoints="1"/>
              </p:cNvSpPr>
              <p:nvPr/>
            </p:nvSpPr>
            <p:spPr bwMode="auto">
              <a:xfrm>
                <a:off x="5641" y="2624"/>
                <a:ext cx="23" cy="45"/>
              </a:xfrm>
              <a:custGeom>
                <a:avLst/>
                <a:gdLst>
                  <a:gd name="T0" fmla="*/ 23 w 23"/>
                  <a:gd name="T1" fmla="*/ 2 h 45"/>
                  <a:gd name="T2" fmla="*/ 17 w 23"/>
                  <a:gd name="T3" fmla="*/ 0 h 45"/>
                  <a:gd name="T4" fmla="*/ 12 w 23"/>
                  <a:gd name="T5" fmla="*/ 0 h 45"/>
                  <a:gd name="T6" fmla="*/ 5 w 23"/>
                  <a:gd name="T7" fmla="*/ 0 h 45"/>
                  <a:gd name="T8" fmla="*/ 0 w 23"/>
                  <a:gd name="T9" fmla="*/ 2 h 45"/>
                  <a:gd name="T10" fmla="*/ 2 w 23"/>
                  <a:gd name="T11" fmla="*/ 4 h 45"/>
                  <a:gd name="T12" fmla="*/ 2 w 23"/>
                  <a:gd name="T13" fmla="*/ 5 h 45"/>
                  <a:gd name="T14" fmla="*/ 7 w 23"/>
                  <a:gd name="T15" fmla="*/ 4 h 45"/>
                  <a:gd name="T16" fmla="*/ 12 w 23"/>
                  <a:gd name="T17" fmla="*/ 4 h 45"/>
                  <a:gd name="T18" fmla="*/ 16 w 23"/>
                  <a:gd name="T19" fmla="*/ 4 h 45"/>
                  <a:gd name="T20" fmla="*/ 21 w 23"/>
                  <a:gd name="T21" fmla="*/ 5 h 45"/>
                  <a:gd name="T22" fmla="*/ 21 w 23"/>
                  <a:gd name="T23" fmla="*/ 4 h 45"/>
                  <a:gd name="T24" fmla="*/ 23 w 23"/>
                  <a:gd name="T25" fmla="*/ 2 h 45"/>
                  <a:gd name="T26" fmla="*/ 2 w 23"/>
                  <a:gd name="T27" fmla="*/ 42 h 45"/>
                  <a:gd name="T28" fmla="*/ 7 w 23"/>
                  <a:gd name="T29" fmla="*/ 43 h 45"/>
                  <a:gd name="T30" fmla="*/ 12 w 23"/>
                  <a:gd name="T31" fmla="*/ 45 h 45"/>
                  <a:gd name="T32" fmla="*/ 17 w 23"/>
                  <a:gd name="T33" fmla="*/ 43 h 45"/>
                  <a:gd name="T34" fmla="*/ 21 w 23"/>
                  <a:gd name="T35" fmla="*/ 42 h 45"/>
                  <a:gd name="T36" fmla="*/ 21 w 23"/>
                  <a:gd name="T37" fmla="*/ 40 h 45"/>
                  <a:gd name="T38" fmla="*/ 21 w 23"/>
                  <a:gd name="T39" fmla="*/ 38 h 45"/>
                  <a:gd name="T40" fmla="*/ 16 w 23"/>
                  <a:gd name="T41" fmla="*/ 40 h 45"/>
                  <a:gd name="T42" fmla="*/ 12 w 23"/>
                  <a:gd name="T43" fmla="*/ 42 h 45"/>
                  <a:gd name="T44" fmla="*/ 7 w 23"/>
                  <a:gd name="T45" fmla="*/ 40 h 45"/>
                  <a:gd name="T46" fmla="*/ 2 w 23"/>
                  <a:gd name="T47" fmla="*/ 38 h 45"/>
                  <a:gd name="T48" fmla="*/ 2 w 23"/>
                  <a:gd name="T49" fmla="*/ 40 h 45"/>
                  <a:gd name="T50" fmla="*/ 2 w 23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5"/>
                  <a:gd name="T80" fmla="*/ 23 w 23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5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  <a:moveTo>
                      <a:pt x="2" y="42"/>
                    </a:moveTo>
                    <a:lnTo>
                      <a:pt x="7" y="43"/>
                    </a:lnTo>
                    <a:lnTo>
                      <a:pt x="12" y="45"/>
                    </a:lnTo>
                    <a:lnTo>
                      <a:pt x="17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2" y="42"/>
                    </a:lnTo>
                    <a:lnTo>
                      <a:pt x="7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8" name="Freeform 963"/>
              <p:cNvSpPr>
                <a:spLocks noEditPoints="1"/>
              </p:cNvSpPr>
              <p:nvPr/>
            </p:nvSpPr>
            <p:spPr bwMode="auto">
              <a:xfrm>
                <a:off x="5643" y="2626"/>
                <a:ext cx="19" cy="41"/>
              </a:xfrm>
              <a:custGeom>
                <a:avLst/>
                <a:gdLst>
                  <a:gd name="T0" fmla="*/ 19 w 19"/>
                  <a:gd name="T1" fmla="*/ 2 h 41"/>
                  <a:gd name="T2" fmla="*/ 15 w 19"/>
                  <a:gd name="T3" fmla="*/ 0 h 41"/>
                  <a:gd name="T4" fmla="*/ 10 w 19"/>
                  <a:gd name="T5" fmla="*/ 0 h 41"/>
                  <a:gd name="T6" fmla="*/ 5 w 19"/>
                  <a:gd name="T7" fmla="*/ 0 h 41"/>
                  <a:gd name="T8" fmla="*/ 0 w 19"/>
                  <a:gd name="T9" fmla="*/ 2 h 41"/>
                  <a:gd name="T10" fmla="*/ 0 w 19"/>
                  <a:gd name="T11" fmla="*/ 3 h 41"/>
                  <a:gd name="T12" fmla="*/ 0 w 19"/>
                  <a:gd name="T13" fmla="*/ 5 h 41"/>
                  <a:gd name="T14" fmla="*/ 5 w 19"/>
                  <a:gd name="T15" fmla="*/ 3 h 41"/>
                  <a:gd name="T16" fmla="*/ 10 w 19"/>
                  <a:gd name="T17" fmla="*/ 3 h 41"/>
                  <a:gd name="T18" fmla="*/ 14 w 19"/>
                  <a:gd name="T19" fmla="*/ 3 h 41"/>
                  <a:gd name="T20" fmla="*/ 19 w 19"/>
                  <a:gd name="T21" fmla="*/ 5 h 41"/>
                  <a:gd name="T22" fmla="*/ 19 w 19"/>
                  <a:gd name="T23" fmla="*/ 3 h 41"/>
                  <a:gd name="T24" fmla="*/ 19 w 19"/>
                  <a:gd name="T25" fmla="*/ 2 h 41"/>
                  <a:gd name="T26" fmla="*/ 0 w 19"/>
                  <a:gd name="T27" fmla="*/ 38 h 41"/>
                  <a:gd name="T28" fmla="*/ 5 w 19"/>
                  <a:gd name="T29" fmla="*/ 40 h 41"/>
                  <a:gd name="T30" fmla="*/ 10 w 19"/>
                  <a:gd name="T31" fmla="*/ 41 h 41"/>
                  <a:gd name="T32" fmla="*/ 14 w 19"/>
                  <a:gd name="T33" fmla="*/ 40 h 41"/>
                  <a:gd name="T34" fmla="*/ 19 w 19"/>
                  <a:gd name="T35" fmla="*/ 38 h 41"/>
                  <a:gd name="T36" fmla="*/ 19 w 19"/>
                  <a:gd name="T37" fmla="*/ 36 h 41"/>
                  <a:gd name="T38" fmla="*/ 19 w 19"/>
                  <a:gd name="T39" fmla="*/ 34 h 41"/>
                  <a:gd name="T40" fmla="*/ 14 w 19"/>
                  <a:gd name="T41" fmla="*/ 36 h 41"/>
                  <a:gd name="T42" fmla="*/ 10 w 19"/>
                  <a:gd name="T43" fmla="*/ 38 h 41"/>
                  <a:gd name="T44" fmla="*/ 5 w 19"/>
                  <a:gd name="T45" fmla="*/ 36 h 41"/>
                  <a:gd name="T46" fmla="*/ 2 w 19"/>
                  <a:gd name="T47" fmla="*/ 34 h 41"/>
                  <a:gd name="T48" fmla="*/ 0 w 19"/>
                  <a:gd name="T49" fmla="*/ 36 h 41"/>
                  <a:gd name="T50" fmla="*/ 0 w 19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0" y="38"/>
                    </a:moveTo>
                    <a:lnTo>
                      <a:pt x="5" y="40"/>
                    </a:lnTo>
                    <a:lnTo>
                      <a:pt x="10" y="41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9" name="Freeform 964"/>
              <p:cNvSpPr>
                <a:spLocks noEditPoints="1"/>
              </p:cNvSpPr>
              <p:nvPr/>
            </p:nvSpPr>
            <p:spPr bwMode="auto">
              <a:xfrm>
                <a:off x="5643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10 w 19"/>
                  <a:gd name="T5" fmla="*/ 0 h 38"/>
                  <a:gd name="T6" fmla="*/ 5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2 w 19"/>
                  <a:gd name="T13" fmla="*/ 5 h 38"/>
                  <a:gd name="T14" fmla="*/ 5 w 19"/>
                  <a:gd name="T15" fmla="*/ 3 h 38"/>
                  <a:gd name="T16" fmla="*/ 10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5 w 19"/>
                  <a:gd name="T29" fmla="*/ 36 h 38"/>
                  <a:gd name="T30" fmla="*/ 10 w 19"/>
                  <a:gd name="T31" fmla="*/ 38 h 38"/>
                  <a:gd name="T32" fmla="*/ 14 w 19"/>
                  <a:gd name="T33" fmla="*/ 36 h 38"/>
                  <a:gd name="T34" fmla="*/ 19 w 19"/>
                  <a:gd name="T35" fmla="*/ 34 h 38"/>
                  <a:gd name="T36" fmla="*/ 19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10 w 19"/>
                  <a:gd name="T43" fmla="*/ 34 h 38"/>
                  <a:gd name="T44" fmla="*/ 5 w 19"/>
                  <a:gd name="T45" fmla="*/ 32 h 38"/>
                  <a:gd name="T46" fmla="*/ 2 w 19"/>
                  <a:gd name="T47" fmla="*/ 31 h 38"/>
                  <a:gd name="T48" fmla="*/ 2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5" y="36"/>
                    </a:lnTo>
                    <a:lnTo>
                      <a:pt x="10" y="38"/>
                    </a:lnTo>
                    <a:lnTo>
                      <a:pt x="14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10" y="34"/>
                    </a:lnTo>
                    <a:lnTo>
                      <a:pt x="5" y="32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0" name="Freeform 965"/>
              <p:cNvSpPr>
                <a:spLocks noEditPoints="1"/>
              </p:cNvSpPr>
              <p:nvPr/>
            </p:nvSpPr>
            <p:spPr bwMode="auto">
              <a:xfrm>
                <a:off x="5643" y="2629"/>
                <a:ext cx="19" cy="35"/>
              </a:xfrm>
              <a:custGeom>
                <a:avLst/>
                <a:gdLst>
                  <a:gd name="T0" fmla="*/ 19 w 19"/>
                  <a:gd name="T1" fmla="*/ 2 h 35"/>
                  <a:gd name="T2" fmla="*/ 14 w 19"/>
                  <a:gd name="T3" fmla="*/ 0 h 35"/>
                  <a:gd name="T4" fmla="*/ 10 w 19"/>
                  <a:gd name="T5" fmla="*/ 0 h 35"/>
                  <a:gd name="T6" fmla="*/ 5 w 19"/>
                  <a:gd name="T7" fmla="*/ 0 h 35"/>
                  <a:gd name="T8" fmla="*/ 0 w 19"/>
                  <a:gd name="T9" fmla="*/ 2 h 35"/>
                  <a:gd name="T10" fmla="*/ 2 w 19"/>
                  <a:gd name="T11" fmla="*/ 4 h 35"/>
                  <a:gd name="T12" fmla="*/ 2 w 19"/>
                  <a:gd name="T13" fmla="*/ 5 h 35"/>
                  <a:gd name="T14" fmla="*/ 5 w 19"/>
                  <a:gd name="T15" fmla="*/ 4 h 35"/>
                  <a:gd name="T16" fmla="*/ 10 w 19"/>
                  <a:gd name="T17" fmla="*/ 4 h 35"/>
                  <a:gd name="T18" fmla="*/ 14 w 19"/>
                  <a:gd name="T19" fmla="*/ 4 h 35"/>
                  <a:gd name="T20" fmla="*/ 17 w 19"/>
                  <a:gd name="T21" fmla="*/ 5 h 35"/>
                  <a:gd name="T22" fmla="*/ 19 w 19"/>
                  <a:gd name="T23" fmla="*/ 4 h 35"/>
                  <a:gd name="T24" fmla="*/ 19 w 19"/>
                  <a:gd name="T25" fmla="*/ 2 h 35"/>
                  <a:gd name="T26" fmla="*/ 2 w 19"/>
                  <a:gd name="T27" fmla="*/ 31 h 35"/>
                  <a:gd name="T28" fmla="*/ 5 w 19"/>
                  <a:gd name="T29" fmla="*/ 33 h 35"/>
                  <a:gd name="T30" fmla="*/ 10 w 19"/>
                  <a:gd name="T31" fmla="*/ 35 h 35"/>
                  <a:gd name="T32" fmla="*/ 14 w 19"/>
                  <a:gd name="T33" fmla="*/ 33 h 35"/>
                  <a:gd name="T34" fmla="*/ 19 w 19"/>
                  <a:gd name="T35" fmla="*/ 31 h 35"/>
                  <a:gd name="T36" fmla="*/ 17 w 19"/>
                  <a:gd name="T37" fmla="*/ 30 h 35"/>
                  <a:gd name="T38" fmla="*/ 17 w 19"/>
                  <a:gd name="T39" fmla="*/ 28 h 35"/>
                  <a:gd name="T40" fmla="*/ 14 w 19"/>
                  <a:gd name="T41" fmla="*/ 30 h 35"/>
                  <a:gd name="T42" fmla="*/ 10 w 19"/>
                  <a:gd name="T43" fmla="*/ 31 h 35"/>
                  <a:gd name="T44" fmla="*/ 5 w 19"/>
                  <a:gd name="T45" fmla="*/ 30 h 35"/>
                  <a:gd name="T46" fmla="*/ 2 w 19"/>
                  <a:gd name="T47" fmla="*/ 28 h 35"/>
                  <a:gd name="T48" fmla="*/ 2 w 19"/>
                  <a:gd name="T49" fmla="*/ 30 h 35"/>
                  <a:gd name="T50" fmla="*/ 2 w 19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2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9" y="4"/>
                    </a:lnTo>
                    <a:lnTo>
                      <a:pt x="19" y="2"/>
                    </a:lnTo>
                    <a:close/>
                    <a:moveTo>
                      <a:pt x="2" y="31"/>
                    </a:moveTo>
                    <a:lnTo>
                      <a:pt x="5" y="33"/>
                    </a:lnTo>
                    <a:lnTo>
                      <a:pt x="10" y="35"/>
                    </a:lnTo>
                    <a:lnTo>
                      <a:pt x="14" y="33"/>
                    </a:lnTo>
                    <a:lnTo>
                      <a:pt x="19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10" y="31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1" name="Freeform 966"/>
              <p:cNvSpPr>
                <a:spLocks noEditPoints="1"/>
              </p:cNvSpPr>
              <p:nvPr/>
            </p:nvSpPr>
            <p:spPr bwMode="auto">
              <a:xfrm>
                <a:off x="5645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2 w 17"/>
                  <a:gd name="T3" fmla="*/ 0 h 31"/>
                  <a:gd name="T4" fmla="*/ 8 w 17"/>
                  <a:gd name="T5" fmla="*/ 0 h 31"/>
                  <a:gd name="T6" fmla="*/ 3 w 17"/>
                  <a:gd name="T7" fmla="*/ 0 h 31"/>
                  <a:gd name="T8" fmla="*/ 0 w 17"/>
                  <a:gd name="T9" fmla="*/ 2 h 31"/>
                  <a:gd name="T10" fmla="*/ 0 w 17"/>
                  <a:gd name="T11" fmla="*/ 3 h 31"/>
                  <a:gd name="T12" fmla="*/ 0 w 17"/>
                  <a:gd name="T13" fmla="*/ 5 h 31"/>
                  <a:gd name="T14" fmla="*/ 3 w 17"/>
                  <a:gd name="T15" fmla="*/ 3 h 31"/>
                  <a:gd name="T16" fmla="*/ 8 w 17"/>
                  <a:gd name="T17" fmla="*/ 3 h 31"/>
                  <a:gd name="T18" fmla="*/ 12 w 17"/>
                  <a:gd name="T19" fmla="*/ 3 h 31"/>
                  <a:gd name="T20" fmla="*/ 15 w 17"/>
                  <a:gd name="T21" fmla="*/ 5 h 31"/>
                  <a:gd name="T22" fmla="*/ 15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3 w 17"/>
                  <a:gd name="T29" fmla="*/ 29 h 31"/>
                  <a:gd name="T30" fmla="*/ 8 w 17"/>
                  <a:gd name="T31" fmla="*/ 31 h 31"/>
                  <a:gd name="T32" fmla="*/ 12 w 17"/>
                  <a:gd name="T33" fmla="*/ 29 h 31"/>
                  <a:gd name="T34" fmla="*/ 15 w 17"/>
                  <a:gd name="T35" fmla="*/ 28 h 31"/>
                  <a:gd name="T36" fmla="*/ 15 w 17"/>
                  <a:gd name="T37" fmla="*/ 26 h 31"/>
                  <a:gd name="T38" fmla="*/ 15 w 17"/>
                  <a:gd name="T39" fmla="*/ 24 h 31"/>
                  <a:gd name="T40" fmla="*/ 12 w 17"/>
                  <a:gd name="T41" fmla="*/ 26 h 31"/>
                  <a:gd name="T42" fmla="*/ 8 w 17"/>
                  <a:gd name="T43" fmla="*/ 28 h 31"/>
                  <a:gd name="T44" fmla="*/ 3 w 17"/>
                  <a:gd name="T45" fmla="*/ 26 h 31"/>
                  <a:gd name="T46" fmla="*/ 0 w 17"/>
                  <a:gd name="T47" fmla="*/ 24 h 31"/>
                  <a:gd name="T48" fmla="*/ 0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3" y="29"/>
                    </a:lnTo>
                    <a:lnTo>
                      <a:pt x="8" y="31"/>
                    </a:lnTo>
                    <a:lnTo>
                      <a:pt x="12" y="29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8" y="28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2" name="Freeform 967"/>
              <p:cNvSpPr>
                <a:spLocks noEditPoints="1"/>
              </p:cNvSpPr>
              <p:nvPr/>
            </p:nvSpPr>
            <p:spPr bwMode="auto">
              <a:xfrm>
                <a:off x="5645" y="2633"/>
                <a:ext cx="15" cy="27"/>
              </a:xfrm>
              <a:custGeom>
                <a:avLst/>
                <a:gdLst>
                  <a:gd name="T0" fmla="*/ 15 w 15"/>
                  <a:gd name="T1" fmla="*/ 1 h 27"/>
                  <a:gd name="T2" fmla="*/ 12 w 15"/>
                  <a:gd name="T3" fmla="*/ 0 h 27"/>
                  <a:gd name="T4" fmla="*/ 8 w 15"/>
                  <a:gd name="T5" fmla="*/ 0 h 27"/>
                  <a:gd name="T6" fmla="*/ 3 w 15"/>
                  <a:gd name="T7" fmla="*/ 0 h 27"/>
                  <a:gd name="T8" fmla="*/ 0 w 15"/>
                  <a:gd name="T9" fmla="*/ 1 h 27"/>
                  <a:gd name="T10" fmla="*/ 0 w 15"/>
                  <a:gd name="T11" fmla="*/ 3 h 27"/>
                  <a:gd name="T12" fmla="*/ 0 w 15"/>
                  <a:gd name="T13" fmla="*/ 7 h 27"/>
                  <a:gd name="T14" fmla="*/ 3 w 15"/>
                  <a:gd name="T15" fmla="*/ 3 h 27"/>
                  <a:gd name="T16" fmla="*/ 8 w 15"/>
                  <a:gd name="T17" fmla="*/ 3 h 27"/>
                  <a:gd name="T18" fmla="*/ 12 w 15"/>
                  <a:gd name="T19" fmla="*/ 3 h 27"/>
                  <a:gd name="T20" fmla="*/ 15 w 15"/>
                  <a:gd name="T21" fmla="*/ 7 h 27"/>
                  <a:gd name="T22" fmla="*/ 15 w 15"/>
                  <a:gd name="T23" fmla="*/ 3 h 27"/>
                  <a:gd name="T24" fmla="*/ 15 w 15"/>
                  <a:gd name="T25" fmla="*/ 1 h 27"/>
                  <a:gd name="T26" fmla="*/ 0 w 15"/>
                  <a:gd name="T27" fmla="*/ 24 h 27"/>
                  <a:gd name="T28" fmla="*/ 3 w 15"/>
                  <a:gd name="T29" fmla="*/ 26 h 27"/>
                  <a:gd name="T30" fmla="*/ 8 w 15"/>
                  <a:gd name="T31" fmla="*/ 27 h 27"/>
                  <a:gd name="T32" fmla="*/ 12 w 15"/>
                  <a:gd name="T33" fmla="*/ 26 h 27"/>
                  <a:gd name="T34" fmla="*/ 15 w 15"/>
                  <a:gd name="T35" fmla="*/ 24 h 27"/>
                  <a:gd name="T36" fmla="*/ 15 w 15"/>
                  <a:gd name="T37" fmla="*/ 22 h 27"/>
                  <a:gd name="T38" fmla="*/ 15 w 15"/>
                  <a:gd name="T39" fmla="*/ 20 h 27"/>
                  <a:gd name="T40" fmla="*/ 12 w 15"/>
                  <a:gd name="T41" fmla="*/ 22 h 27"/>
                  <a:gd name="T42" fmla="*/ 8 w 15"/>
                  <a:gd name="T43" fmla="*/ 24 h 27"/>
                  <a:gd name="T44" fmla="*/ 3 w 15"/>
                  <a:gd name="T45" fmla="*/ 22 h 27"/>
                  <a:gd name="T46" fmla="*/ 0 w 15"/>
                  <a:gd name="T47" fmla="*/ 20 h 27"/>
                  <a:gd name="T48" fmla="*/ 0 w 15"/>
                  <a:gd name="T49" fmla="*/ 22 h 27"/>
                  <a:gd name="T50" fmla="*/ 0 w 15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7"/>
                  <a:gd name="T80" fmla="*/ 15 w 15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7">
                    <a:moveTo>
                      <a:pt x="15" y="1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1"/>
                    </a:lnTo>
                    <a:close/>
                    <a:moveTo>
                      <a:pt x="0" y="24"/>
                    </a:moveTo>
                    <a:lnTo>
                      <a:pt x="3" y="26"/>
                    </a:lnTo>
                    <a:lnTo>
                      <a:pt x="8" y="27"/>
                    </a:lnTo>
                    <a:lnTo>
                      <a:pt x="12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3" name="Freeform 968"/>
              <p:cNvSpPr>
                <a:spLocks noEditPoints="1"/>
              </p:cNvSpPr>
              <p:nvPr/>
            </p:nvSpPr>
            <p:spPr bwMode="auto">
              <a:xfrm>
                <a:off x="5645" y="2634"/>
                <a:ext cx="15" cy="25"/>
              </a:xfrm>
              <a:custGeom>
                <a:avLst/>
                <a:gdLst>
                  <a:gd name="T0" fmla="*/ 15 w 15"/>
                  <a:gd name="T1" fmla="*/ 2 h 25"/>
                  <a:gd name="T2" fmla="*/ 12 w 15"/>
                  <a:gd name="T3" fmla="*/ 0 h 25"/>
                  <a:gd name="T4" fmla="*/ 8 w 15"/>
                  <a:gd name="T5" fmla="*/ 0 h 25"/>
                  <a:gd name="T6" fmla="*/ 3 w 15"/>
                  <a:gd name="T7" fmla="*/ 0 h 25"/>
                  <a:gd name="T8" fmla="*/ 0 w 15"/>
                  <a:gd name="T9" fmla="*/ 2 h 25"/>
                  <a:gd name="T10" fmla="*/ 0 w 15"/>
                  <a:gd name="T11" fmla="*/ 6 h 25"/>
                  <a:gd name="T12" fmla="*/ 0 w 15"/>
                  <a:gd name="T13" fmla="*/ 7 h 25"/>
                  <a:gd name="T14" fmla="*/ 3 w 15"/>
                  <a:gd name="T15" fmla="*/ 4 h 25"/>
                  <a:gd name="T16" fmla="*/ 8 w 15"/>
                  <a:gd name="T17" fmla="*/ 4 h 25"/>
                  <a:gd name="T18" fmla="*/ 12 w 15"/>
                  <a:gd name="T19" fmla="*/ 4 h 25"/>
                  <a:gd name="T20" fmla="*/ 15 w 15"/>
                  <a:gd name="T21" fmla="*/ 7 h 25"/>
                  <a:gd name="T22" fmla="*/ 15 w 15"/>
                  <a:gd name="T23" fmla="*/ 6 h 25"/>
                  <a:gd name="T24" fmla="*/ 15 w 15"/>
                  <a:gd name="T25" fmla="*/ 2 h 25"/>
                  <a:gd name="T26" fmla="*/ 0 w 15"/>
                  <a:gd name="T27" fmla="*/ 21 h 25"/>
                  <a:gd name="T28" fmla="*/ 3 w 15"/>
                  <a:gd name="T29" fmla="*/ 23 h 25"/>
                  <a:gd name="T30" fmla="*/ 8 w 15"/>
                  <a:gd name="T31" fmla="*/ 25 h 25"/>
                  <a:gd name="T32" fmla="*/ 12 w 15"/>
                  <a:gd name="T33" fmla="*/ 23 h 25"/>
                  <a:gd name="T34" fmla="*/ 15 w 15"/>
                  <a:gd name="T35" fmla="*/ 21 h 25"/>
                  <a:gd name="T36" fmla="*/ 15 w 15"/>
                  <a:gd name="T37" fmla="*/ 19 h 25"/>
                  <a:gd name="T38" fmla="*/ 15 w 15"/>
                  <a:gd name="T39" fmla="*/ 16 h 25"/>
                  <a:gd name="T40" fmla="*/ 12 w 15"/>
                  <a:gd name="T41" fmla="*/ 19 h 25"/>
                  <a:gd name="T42" fmla="*/ 8 w 15"/>
                  <a:gd name="T43" fmla="*/ 21 h 25"/>
                  <a:gd name="T44" fmla="*/ 3 w 15"/>
                  <a:gd name="T45" fmla="*/ 19 h 25"/>
                  <a:gd name="T46" fmla="*/ 0 w 15"/>
                  <a:gd name="T47" fmla="*/ 16 h 25"/>
                  <a:gd name="T48" fmla="*/ 0 w 15"/>
                  <a:gd name="T49" fmla="*/ 19 h 25"/>
                  <a:gd name="T50" fmla="*/ 0 w 15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5"/>
                  <a:gd name="T80" fmla="*/ 15 w 15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5">
                    <a:moveTo>
                      <a:pt x="15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2"/>
                    </a:lnTo>
                    <a:close/>
                    <a:moveTo>
                      <a:pt x="0" y="21"/>
                    </a:moveTo>
                    <a:lnTo>
                      <a:pt x="3" y="23"/>
                    </a:lnTo>
                    <a:lnTo>
                      <a:pt x="8" y="25"/>
                    </a:lnTo>
                    <a:lnTo>
                      <a:pt x="12" y="23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8" y="21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4" name="Freeform 969"/>
              <p:cNvSpPr>
                <a:spLocks noEditPoints="1"/>
              </p:cNvSpPr>
              <p:nvPr/>
            </p:nvSpPr>
            <p:spPr bwMode="auto">
              <a:xfrm>
                <a:off x="5645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8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8 w 15"/>
                  <a:gd name="T17" fmla="*/ 21 h 21"/>
                  <a:gd name="T18" fmla="*/ 12 w 15"/>
                  <a:gd name="T19" fmla="*/ 19 h 21"/>
                  <a:gd name="T20" fmla="*/ 15 w 15"/>
                  <a:gd name="T21" fmla="*/ 17 h 21"/>
                  <a:gd name="T22" fmla="*/ 15 w 15"/>
                  <a:gd name="T23" fmla="*/ 11 h 21"/>
                  <a:gd name="T24" fmla="*/ 15 w 15"/>
                  <a:gd name="T25" fmla="*/ 4 h 21"/>
                  <a:gd name="T26" fmla="*/ 15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8 w 15"/>
                  <a:gd name="T35" fmla="*/ 17 h 21"/>
                  <a:gd name="T36" fmla="*/ 5 w 15"/>
                  <a:gd name="T37" fmla="*/ 16 h 21"/>
                  <a:gd name="T38" fmla="*/ 3 w 15"/>
                  <a:gd name="T39" fmla="*/ 14 h 21"/>
                  <a:gd name="T40" fmla="*/ 1 w 15"/>
                  <a:gd name="T41" fmla="*/ 12 h 21"/>
                  <a:gd name="T42" fmla="*/ 1 w 15"/>
                  <a:gd name="T43" fmla="*/ 11 h 21"/>
                  <a:gd name="T44" fmla="*/ 1 w 15"/>
                  <a:gd name="T45" fmla="*/ 7 h 21"/>
                  <a:gd name="T46" fmla="*/ 3 w 15"/>
                  <a:gd name="T47" fmla="*/ 5 h 21"/>
                  <a:gd name="T48" fmla="*/ 5 w 15"/>
                  <a:gd name="T49" fmla="*/ 4 h 21"/>
                  <a:gd name="T50" fmla="*/ 8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5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8" y="21"/>
                    </a:lnTo>
                    <a:lnTo>
                      <a:pt x="12" y="19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5" y="4"/>
                    </a:lnTo>
                    <a:close/>
                    <a:moveTo>
                      <a:pt x="15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7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5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5" name="Freeform 970"/>
              <p:cNvSpPr>
                <a:spLocks noEditPoints="1"/>
              </p:cNvSpPr>
              <p:nvPr/>
            </p:nvSpPr>
            <p:spPr bwMode="auto">
              <a:xfrm>
                <a:off x="5645" y="2638"/>
                <a:ext cx="15" cy="17"/>
              </a:xfrm>
              <a:custGeom>
                <a:avLst/>
                <a:gdLst>
                  <a:gd name="T0" fmla="*/ 15 w 15"/>
                  <a:gd name="T1" fmla="*/ 3 h 17"/>
                  <a:gd name="T2" fmla="*/ 12 w 15"/>
                  <a:gd name="T3" fmla="*/ 0 h 17"/>
                  <a:gd name="T4" fmla="*/ 8 w 15"/>
                  <a:gd name="T5" fmla="*/ 0 h 17"/>
                  <a:gd name="T6" fmla="*/ 3 w 15"/>
                  <a:gd name="T7" fmla="*/ 0 h 17"/>
                  <a:gd name="T8" fmla="*/ 0 w 15"/>
                  <a:gd name="T9" fmla="*/ 3 h 17"/>
                  <a:gd name="T10" fmla="*/ 0 w 15"/>
                  <a:gd name="T11" fmla="*/ 9 h 17"/>
                  <a:gd name="T12" fmla="*/ 0 w 15"/>
                  <a:gd name="T13" fmla="*/ 12 h 17"/>
                  <a:gd name="T14" fmla="*/ 3 w 15"/>
                  <a:gd name="T15" fmla="*/ 15 h 17"/>
                  <a:gd name="T16" fmla="*/ 8 w 15"/>
                  <a:gd name="T17" fmla="*/ 17 h 17"/>
                  <a:gd name="T18" fmla="*/ 12 w 15"/>
                  <a:gd name="T19" fmla="*/ 15 h 17"/>
                  <a:gd name="T20" fmla="*/ 15 w 15"/>
                  <a:gd name="T21" fmla="*/ 12 h 17"/>
                  <a:gd name="T22" fmla="*/ 15 w 15"/>
                  <a:gd name="T23" fmla="*/ 9 h 17"/>
                  <a:gd name="T24" fmla="*/ 15 w 15"/>
                  <a:gd name="T25" fmla="*/ 3 h 17"/>
                  <a:gd name="T26" fmla="*/ 13 w 15"/>
                  <a:gd name="T27" fmla="*/ 9 h 17"/>
                  <a:gd name="T28" fmla="*/ 12 w 15"/>
                  <a:gd name="T29" fmla="*/ 12 h 17"/>
                  <a:gd name="T30" fmla="*/ 8 w 15"/>
                  <a:gd name="T31" fmla="*/ 14 h 17"/>
                  <a:gd name="T32" fmla="*/ 3 w 15"/>
                  <a:gd name="T33" fmla="*/ 12 h 17"/>
                  <a:gd name="T34" fmla="*/ 3 w 15"/>
                  <a:gd name="T35" fmla="*/ 9 h 17"/>
                  <a:gd name="T36" fmla="*/ 3 w 15"/>
                  <a:gd name="T37" fmla="*/ 3 h 17"/>
                  <a:gd name="T38" fmla="*/ 8 w 15"/>
                  <a:gd name="T39" fmla="*/ 3 h 17"/>
                  <a:gd name="T40" fmla="*/ 12 w 15"/>
                  <a:gd name="T41" fmla="*/ 3 h 17"/>
                  <a:gd name="T42" fmla="*/ 13 w 15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5"/>
                  <a:gd name="T67" fmla="*/ 0 h 17"/>
                  <a:gd name="T68" fmla="*/ 15 w 15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5" h="17">
                    <a:moveTo>
                      <a:pt x="15" y="3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3"/>
                    </a:lnTo>
                    <a:close/>
                    <a:moveTo>
                      <a:pt x="13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6" name="Freeform 971"/>
              <p:cNvSpPr>
                <a:spLocks noEditPoints="1"/>
              </p:cNvSpPr>
              <p:nvPr/>
            </p:nvSpPr>
            <p:spPr bwMode="auto">
              <a:xfrm>
                <a:off x="5646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2 w 14"/>
                  <a:gd name="T3" fmla="*/ 3 h 13"/>
                  <a:gd name="T4" fmla="*/ 11 w 14"/>
                  <a:gd name="T5" fmla="*/ 1 h 13"/>
                  <a:gd name="T6" fmla="*/ 9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9 w 14"/>
                  <a:gd name="T27" fmla="*/ 12 h 13"/>
                  <a:gd name="T28" fmla="*/ 11 w 14"/>
                  <a:gd name="T29" fmla="*/ 10 h 13"/>
                  <a:gd name="T30" fmla="*/ 12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4 w 14"/>
                  <a:gd name="T41" fmla="*/ 8 h 13"/>
                  <a:gd name="T42" fmla="*/ 4 w 14"/>
                  <a:gd name="T43" fmla="*/ 7 h 13"/>
                  <a:gd name="T44" fmla="*/ 4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2" y="3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7" name="Freeform 972"/>
              <p:cNvSpPr>
                <a:spLocks/>
              </p:cNvSpPr>
              <p:nvPr/>
            </p:nvSpPr>
            <p:spPr bwMode="auto">
              <a:xfrm>
                <a:off x="5648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9 w 10"/>
                  <a:gd name="T3" fmla="*/ 0 h 11"/>
                  <a:gd name="T4" fmla="*/ 5 w 10"/>
                  <a:gd name="T5" fmla="*/ 0 h 11"/>
                  <a:gd name="T6" fmla="*/ 0 w 10"/>
                  <a:gd name="T7" fmla="*/ 0 h 11"/>
                  <a:gd name="T8" fmla="*/ 0 w 10"/>
                  <a:gd name="T9" fmla="*/ 6 h 11"/>
                  <a:gd name="T10" fmla="*/ 0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8" name="Freeform 973"/>
              <p:cNvSpPr>
                <a:spLocks/>
              </p:cNvSpPr>
              <p:nvPr/>
            </p:nvSpPr>
            <p:spPr bwMode="auto">
              <a:xfrm>
                <a:off x="5650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9" name="Freeform 974"/>
              <p:cNvSpPr>
                <a:spLocks/>
              </p:cNvSpPr>
              <p:nvPr/>
            </p:nvSpPr>
            <p:spPr bwMode="auto">
              <a:xfrm>
                <a:off x="5652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0" name="Freeform 975"/>
              <p:cNvSpPr>
                <a:spLocks/>
              </p:cNvSpPr>
              <p:nvPr/>
            </p:nvSpPr>
            <p:spPr bwMode="auto">
              <a:xfrm>
                <a:off x="5629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6 w 47"/>
                  <a:gd name="T9" fmla="*/ 59 h 93"/>
                  <a:gd name="T10" fmla="*/ 16 w 47"/>
                  <a:gd name="T11" fmla="*/ 47 h 93"/>
                  <a:gd name="T12" fmla="*/ 16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31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6" y="59"/>
                    </a:lnTo>
                    <a:lnTo>
                      <a:pt x="16" y="47"/>
                    </a:lnTo>
                    <a:lnTo>
                      <a:pt x="16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31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1" name="Freeform 976"/>
              <p:cNvSpPr>
                <a:spLocks noEditPoints="1"/>
              </p:cNvSpPr>
              <p:nvPr/>
            </p:nvSpPr>
            <p:spPr bwMode="auto">
              <a:xfrm>
                <a:off x="5293" y="3159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8 w 10"/>
                  <a:gd name="T9" fmla="*/ 92 h 93"/>
                  <a:gd name="T10" fmla="*/ 5 w 10"/>
                  <a:gd name="T11" fmla="*/ 93 h 93"/>
                  <a:gd name="T12" fmla="*/ 1 w 10"/>
                  <a:gd name="T13" fmla="*/ 92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3 w 10"/>
                  <a:gd name="T33" fmla="*/ 0 h 93"/>
                  <a:gd name="T34" fmla="*/ 5 w 10"/>
                  <a:gd name="T35" fmla="*/ 0 h 93"/>
                  <a:gd name="T36" fmla="*/ 8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8" y="92"/>
                    </a:lnTo>
                    <a:lnTo>
                      <a:pt x="5" y="93"/>
                    </a:lnTo>
                    <a:lnTo>
                      <a:pt x="1" y="92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2" name="Freeform 977"/>
              <p:cNvSpPr>
                <a:spLocks noEditPoints="1"/>
              </p:cNvSpPr>
              <p:nvPr/>
            </p:nvSpPr>
            <p:spPr bwMode="auto">
              <a:xfrm>
                <a:off x="5291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2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3" name="Freeform 978"/>
              <p:cNvSpPr>
                <a:spLocks noEditPoints="1"/>
              </p:cNvSpPr>
              <p:nvPr/>
            </p:nvSpPr>
            <p:spPr bwMode="auto">
              <a:xfrm>
                <a:off x="5289" y="3159"/>
                <a:ext cx="17" cy="93"/>
              </a:xfrm>
              <a:custGeom>
                <a:avLst/>
                <a:gdLst>
                  <a:gd name="T0" fmla="*/ 14 w 17"/>
                  <a:gd name="T1" fmla="*/ 0 h 93"/>
                  <a:gd name="T2" fmla="*/ 12 w 17"/>
                  <a:gd name="T3" fmla="*/ 0 h 93"/>
                  <a:gd name="T4" fmla="*/ 9 w 17"/>
                  <a:gd name="T5" fmla="*/ 0 h 93"/>
                  <a:gd name="T6" fmla="*/ 7 w 17"/>
                  <a:gd name="T7" fmla="*/ 0 h 93"/>
                  <a:gd name="T8" fmla="*/ 4 w 17"/>
                  <a:gd name="T9" fmla="*/ 0 h 93"/>
                  <a:gd name="T10" fmla="*/ 2 w 17"/>
                  <a:gd name="T11" fmla="*/ 4 h 93"/>
                  <a:gd name="T12" fmla="*/ 2 w 17"/>
                  <a:gd name="T13" fmla="*/ 5 h 93"/>
                  <a:gd name="T14" fmla="*/ 5 w 17"/>
                  <a:gd name="T15" fmla="*/ 4 h 93"/>
                  <a:gd name="T16" fmla="*/ 9 w 17"/>
                  <a:gd name="T17" fmla="*/ 4 h 93"/>
                  <a:gd name="T18" fmla="*/ 12 w 17"/>
                  <a:gd name="T19" fmla="*/ 4 h 93"/>
                  <a:gd name="T20" fmla="*/ 17 w 17"/>
                  <a:gd name="T21" fmla="*/ 5 h 93"/>
                  <a:gd name="T22" fmla="*/ 16 w 17"/>
                  <a:gd name="T23" fmla="*/ 4 h 93"/>
                  <a:gd name="T24" fmla="*/ 14 w 17"/>
                  <a:gd name="T25" fmla="*/ 0 h 93"/>
                  <a:gd name="T26" fmla="*/ 4 w 17"/>
                  <a:gd name="T27" fmla="*/ 92 h 93"/>
                  <a:gd name="T28" fmla="*/ 5 w 17"/>
                  <a:gd name="T29" fmla="*/ 92 h 93"/>
                  <a:gd name="T30" fmla="*/ 9 w 17"/>
                  <a:gd name="T31" fmla="*/ 93 h 93"/>
                  <a:gd name="T32" fmla="*/ 12 w 17"/>
                  <a:gd name="T33" fmla="*/ 92 h 93"/>
                  <a:gd name="T34" fmla="*/ 14 w 17"/>
                  <a:gd name="T35" fmla="*/ 92 h 93"/>
                  <a:gd name="T36" fmla="*/ 16 w 17"/>
                  <a:gd name="T37" fmla="*/ 90 h 93"/>
                  <a:gd name="T38" fmla="*/ 17 w 17"/>
                  <a:gd name="T39" fmla="*/ 88 h 93"/>
                  <a:gd name="T40" fmla="*/ 12 w 17"/>
                  <a:gd name="T41" fmla="*/ 88 h 93"/>
                  <a:gd name="T42" fmla="*/ 9 w 17"/>
                  <a:gd name="T43" fmla="*/ 90 h 93"/>
                  <a:gd name="T44" fmla="*/ 5 w 17"/>
                  <a:gd name="T45" fmla="*/ 88 h 93"/>
                  <a:gd name="T46" fmla="*/ 0 w 17"/>
                  <a:gd name="T47" fmla="*/ 88 h 93"/>
                  <a:gd name="T48" fmla="*/ 2 w 17"/>
                  <a:gd name="T49" fmla="*/ 90 h 93"/>
                  <a:gd name="T50" fmla="*/ 4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4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4" y="0"/>
                    </a:lnTo>
                    <a:close/>
                    <a:moveTo>
                      <a:pt x="4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2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4" name="Freeform 979"/>
              <p:cNvSpPr>
                <a:spLocks noEditPoints="1"/>
              </p:cNvSpPr>
              <p:nvPr/>
            </p:nvSpPr>
            <p:spPr bwMode="auto">
              <a:xfrm>
                <a:off x="5289" y="3161"/>
                <a:ext cx="17" cy="90"/>
              </a:xfrm>
              <a:custGeom>
                <a:avLst/>
                <a:gdLst>
                  <a:gd name="T0" fmla="*/ 16 w 17"/>
                  <a:gd name="T1" fmla="*/ 0 h 90"/>
                  <a:gd name="T2" fmla="*/ 12 w 17"/>
                  <a:gd name="T3" fmla="*/ 0 h 90"/>
                  <a:gd name="T4" fmla="*/ 9 w 17"/>
                  <a:gd name="T5" fmla="*/ 0 h 90"/>
                  <a:gd name="T6" fmla="*/ 5 w 17"/>
                  <a:gd name="T7" fmla="*/ 0 h 90"/>
                  <a:gd name="T8" fmla="*/ 2 w 17"/>
                  <a:gd name="T9" fmla="*/ 0 h 90"/>
                  <a:gd name="T10" fmla="*/ 2 w 17"/>
                  <a:gd name="T11" fmla="*/ 3 h 90"/>
                  <a:gd name="T12" fmla="*/ 0 w 17"/>
                  <a:gd name="T13" fmla="*/ 5 h 90"/>
                  <a:gd name="T14" fmla="*/ 4 w 17"/>
                  <a:gd name="T15" fmla="*/ 3 h 90"/>
                  <a:gd name="T16" fmla="*/ 9 w 17"/>
                  <a:gd name="T17" fmla="*/ 3 h 90"/>
                  <a:gd name="T18" fmla="*/ 14 w 17"/>
                  <a:gd name="T19" fmla="*/ 3 h 90"/>
                  <a:gd name="T20" fmla="*/ 17 w 17"/>
                  <a:gd name="T21" fmla="*/ 5 h 90"/>
                  <a:gd name="T22" fmla="*/ 17 w 17"/>
                  <a:gd name="T23" fmla="*/ 3 h 90"/>
                  <a:gd name="T24" fmla="*/ 16 w 17"/>
                  <a:gd name="T25" fmla="*/ 0 h 90"/>
                  <a:gd name="T26" fmla="*/ 2 w 17"/>
                  <a:gd name="T27" fmla="*/ 88 h 90"/>
                  <a:gd name="T28" fmla="*/ 5 w 17"/>
                  <a:gd name="T29" fmla="*/ 88 h 90"/>
                  <a:gd name="T30" fmla="*/ 9 w 17"/>
                  <a:gd name="T31" fmla="*/ 90 h 90"/>
                  <a:gd name="T32" fmla="*/ 12 w 17"/>
                  <a:gd name="T33" fmla="*/ 88 h 90"/>
                  <a:gd name="T34" fmla="*/ 16 w 17"/>
                  <a:gd name="T35" fmla="*/ 88 h 90"/>
                  <a:gd name="T36" fmla="*/ 17 w 17"/>
                  <a:gd name="T37" fmla="*/ 86 h 90"/>
                  <a:gd name="T38" fmla="*/ 17 w 17"/>
                  <a:gd name="T39" fmla="*/ 84 h 90"/>
                  <a:gd name="T40" fmla="*/ 14 w 17"/>
                  <a:gd name="T41" fmla="*/ 84 h 90"/>
                  <a:gd name="T42" fmla="*/ 9 w 17"/>
                  <a:gd name="T43" fmla="*/ 86 h 90"/>
                  <a:gd name="T44" fmla="*/ 4 w 17"/>
                  <a:gd name="T45" fmla="*/ 84 h 90"/>
                  <a:gd name="T46" fmla="*/ 0 w 17"/>
                  <a:gd name="T47" fmla="*/ 84 h 90"/>
                  <a:gd name="T48" fmla="*/ 0 w 17"/>
                  <a:gd name="T49" fmla="*/ 86 h 90"/>
                  <a:gd name="T50" fmla="*/ 2 w 17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0"/>
                  <a:gd name="T80" fmla="*/ 17 w 17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0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9" y="90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4" y="84"/>
                    </a:lnTo>
                    <a:lnTo>
                      <a:pt x="9" y="86"/>
                    </a:lnTo>
                    <a:lnTo>
                      <a:pt x="4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5" name="Freeform 980"/>
              <p:cNvSpPr>
                <a:spLocks noEditPoints="1"/>
              </p:cNvSpPr>
              <p:nvPr/>
            </p:nvSpPr>
            <p:spPr bwMode="auto">
              <a:xfrm>
                <a:off x="5287" y="3163"/>
                <a:ext cx="21" cy="86"/>
              </a:xfrm>
              <a:custGeom>
                <a:avLst/>
                <a:gdLst>
                  <a:gd name="T0" fmla="*/ 19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7 w 21"/>
                  <a:gd name="T7" fmla="*/ 0 h 86"/>
                  <a:gd name="T8" fmla="*/ 4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9 w 21"/>
                  <a:gd name="T25" fmla="*/ 1 h 86"/>
                  <a:gd name="T26" fmla="*/ 2 w 21"/>
                  <a:gd name="T27" fmla="*/ 84 h 86"/>
                  <a:gd name="T28" fmla="*/ 7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9 w 21"/>
                  <a:gd name="T35" fmla="*/ 84 h 86"/>
                  <a:gd name="T36" fmla="*/ 21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2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9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2" y="84"/>
                    </a:moveTo>
                    <a:lnTo>
                      <a:pt x="7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9" y="84"/>
                    </a:lnTo>
                    <a:lnTo>
                      <a:pt x="21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6" name="Freeform 981"/>
              <p:cNvSpPr>
                <a:spLocks noEditPoints="1"/>
              </p:cNvSpPr>
              <p:nvPr/>
            </p:nvSpPr>
            <p:spPr bwMode="auto">
              <a:xfrm>
                <a:off x="5286" y="3164"/>
                <a:ext cx="24" cy="83"/>
              </a:xfrm>
              <a:custGeom>
                <a:avLst/>
                <a:gdLst>
                  <a:gd name="T0" fmla="*/ 20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1 w 24"/>
                  <a:gd name="T11" fmla="*/ 4 h 83"/>
                  <a:gd name="T12" fmla="*/ 1 w 24"/>
                  <a:gd name="T13" fmla="*/ 5 h 83"/>
                  <a:gd name="T14" fmla="*/ 7 w 24"/>
                  <a:gd name="T15" fmla="*/ 4 h 83"/>
                  <a:gd name="T16" fmla="*/ 12 w 24"/>
                  <a:gd name="T17" fmla="*/ 4 h 83"/>
                  <a:gd name="T18" fmla="*/ 17 w 24"/>
                  <a:gd name="T19" fmla="*/ 4 h 83"/>
                  <a:gd name="T20" fmla="*/ 24 w 24"/>
                  <a:gd name="T21" fmla="*/ 5 h 83"/>
                  <a:gd name="T22" fmla="*/ 22 w 24"/>
                  <a:gd name="T23" fmla="*/ 4 h 83"/>
                  <a:gd name="T24" fmla="*/ 20 w 24"/>
                  <a:gd name="T25" fmla="*/ 2 h 83"/>
                  <a:gd name="T26" fmla="*/ 3 w 24"/>
                  <a:gd name="T27" fmla="*/ 81 h 83"/>
                  <a:gd name="T28" fmla="*/ 7 w 24"/>
                  <a:gd name="T29" fmla="*/ 81 h 83"/>
                  <a:gd name="T30" fmla="*/ 12 w 24"/>
                  <a:gd name="T31" fmla="*/ 83 h 83"/>
                  <a:gd name="T32" fmla="*/ 17 w 24"/>
                  <a:gd name="T33" fmla="*/ 81 h 83"/>
                  <a:gd name="T34" fmla="*/ 20 w 24"/>
                  <a:gd name="T35" fmla="*/ 81 h 83"/>
                  <a:gd name="T36" fmla="*/ 22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1 w 24"/>
                  <a:gd name="T49" fmla="*/ 80 h 83"/>
                  <a:gd name="T50" fmla="*/ 3 w 24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0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5"/>
                    </a:lnTo>
                    <a:lnTo>
                      <a:pt x="22" y="4"/>
                    </a:lnTo>
                    <a:lnTo>
                      <a:pt x="20" y="2"/>
                    </a:lnTo>
                    <a:close/>
                    <a:moveTo>
                      <a:pt x="3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7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3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7" name="Freeform 982"/>
              <p:cNvSpPr>
                <a:spLocks noEditPoints="1"/>
              </p:cNvSpPr>
              <p:nvPr/>
            </p:nvSpPr>
            <p:spPr bwMode="auto">
              <a:xfrm>
                <a:off x="5286" y="3166"/>
                <a:ext cx="26" cy="79"/>
              </a:xfrm>
              <a:custGeom>
                <a:avLst/>
                <a:gdLst>
                  <a:gd name="T0" fmla="*/ 22 w 26"/>
                  <a:gd name="T1" fmla="*/ 2 h 79"/>
                  <a:gd name="T2" fmla="*/ 17 w 26"/>
                  <a:gd name="T3" fmla="*/ 0 h 79"/>
                  <a:gd name="T4" fmla="*/ 12 w 26"/>
                  <a:gd name="T5" fmla="*/ 0 h 79"/>
                  <a:gd name="T6" fmla="*/ 7 w 26"/>
                  <a:gd name="T7" fmla="*/ 0 h 79"/>
                  <a:gd name="T8" fmla="*/ 1 w 26"/>
                  <a:gd name="T9" fmla="*/ 2 h 79"/>
                  <a:gd name="T10" fmla="*/ 1 w 26"/>
                  <a:gd name="T11" fmla="*/ 3 h 79"/>
                  <a:gd name="T12" fmla="*/ 0 w 26"/>
                  <a:gd name="T13" fmla="*/ 5 h 79"/>
                  <a:gd name="T14" fmla="*/ 5 w 26"/>
                  <a:gd name="T15" fmla="*/ 3 h 79"/>
                  <a:gd name="T16" fmla="*/ 12 w 26"/>
                  <a:gd name="T17" fmla="*/ 3 h 79"/>
                  <a:gd name="T18" fmla="*/ 19 w 26"/>
                  <a:gd name="T19" fmla="*/ 3 h 79"/>
                  <a:gd name="T20" fmla="*/ 24 w 26"/>
                  <a:gd name="T21" fmla="*/ 5 h 79"/>
                  <a:gd name="T22" fmla="*/ 24 w 26"/>
                  <a:gd name="T23" fmla="*/ 3 h 79"/>
                  <a:gd name="T24" fmla="*/ 22 w 26"/>
                  <a:gd name="T25" fmla="*/ 2 h 79"/>
                  <a:gd name="T26" fmla="*/ 1 w 26"/>
                  <a:gd name="T27" fmla="*/ 78 h 79"/>
                  <a:gd name="T28" fmla="*/ 7 w 26"/>
                  <a:gd name="T29" fmla="*/ 78 h 79"/>
                  <a:gd name="T30" fmla="*/ 12 w 26"/>
                  <a:gd name="T31" fmla="*/ 79 h 79"/>
                  <a:gd name="T32" fmla="*/ 17 w 26"/>
                  <a:gd name="T33" fmla="*/ 78 h 79"/>
                  <a:gd name="T34" fmla="*/ 22 w 26"/>
                  <a:gd name="T35" fmla="*/ 78 h 79"/>
                  <a:gd name="T36" fmla="*/ 24 w 26"/>
                  <a:gd name="T37" fmla="*/ 74 h 79"/>
                  <a:gd name="T38" fmla="*/ 26 w 26"/>
                  <a:gd name="T39" fmla="*/ 72 h 79"/>
                  <a:gd name="T40" fmla="*/ 19 w 26"/>
                  <a:gd name="T41" fmla="*/ 74 h 79"/>
                  <a:gd name="T42" fmla="*/ 12 w 26"/>
                  <a:gd name="T43" fmla="*/ 76 h 79"/>
                  <a:gd name="T44" fmla="*/ 5 w 26"/>
                  <a:gd name="T45" fmla="*/ 74 h 79"/>
                  <a:gd name="T46" fmla="*/ 0 w 26"/>
                  <a:gd name="T47" fmla="*/ 72 h 79"/>
                  <a:gd name="T48" fmla="*/ 0 w 26"/>
                  <a:gd name="T49" fmla="*/ 74 h 79"/>
                  <a:gd name="T50" fmla="*/ 1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8"/>
                    </a:moveTo>
                    <a:lnTo>
                      <a:pt x="7" y="78"/>
                    </a:lnTo>
                    <a:lnTo>
                      <a:pt x="12" y="79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1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8" name="Freeform 983"/>
              <p:cNvSpPr>
                <a:spLocks noEditPoints="1"/>
              </p:cNvSpPr>
              <p:nvPr/>
            </p:nvSpPr>
            <p:spPr bwMode="auto">
              <a:xfrm>
                <a:off x="5284" y="3168"/>
                <a:ext cx="28" cy="76"/>
              </a:xfrm>
              <a:custGeom>
                <a:avLst/>
                <a:gdLst>
                  <a:gd name="T0" fmla="*/ 26 w 28"/>
                  <a:gd name="T1" fmla="*/ 1 h 76"/>
                  <a:gd name="T2" fmla="*/ 19 w 28"/>
                  <a:gd name="T3" fmla="*/ 0 h 76"/>
                  <a:gd name="T4" fmla="*/ 14 w 28"/>
                  <a:gd name="T5" fmla="*/ 0 h 76"/>
                  <a:gd name="T6" fmla="*/ 9 w 28"/>
                  <a:gd name="T7" fmla="*/ 0 h 76"/>
                  <a:gd name="T8" fmla="*/ 3 w 28"/>
                  <a:gd name="T9" fmla="*/ 1 h 76"/>
                  <a:gd name="T10" fmla="*/ 2 w 28"/>
                  <a:gd name="T11" fmla="*/ 3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3 h 76"/>
                  <a:gd name="T24" fmla="*/ 26 w 28"/>
                  <a:gd name="T25" fmla="*/ 1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0 h 76"/>
                  <a:gd name="T38" fmla="*/ 28 w 28"/>
                  <a:gd name="T39" fmla="*/ 69 h 76"/>
                  <a:gd name="T40" fmla="*/ 21 w 28"/>
                  <a:gd name="T41" fmla="*/ 70 h 76"/>
                  <a:gd name="T42" fmla="*/ 14 w 28"/>
                  <a:gd name="T43" fmla="*/ 72 h 76"/>
                  <a:gd name="T44" fmla="*/ 7 w 28"/>
                  <a:gd name="T45" fmla="*/ 70 h 76"/>
                  <a:gd name="T46" fmla="*/ 0 w 28"/>
                  <a:gd name="T47" fmla="*/ 69 h 76"/>
                  <a:gd name="T48" fmla="*/ 2 w 28"/>
                  <a:gd name="T49" fmla="*/ 70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1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0"/>
                    </a:lnTo>
                    <a:lnTo>
                      <a:pt x="28" y="69"/>
                    </a:lnTo>
                    <a:lnTo>
                      <a:pt x="21" y="70"/>
                    </a:lnTo>
                    <a:lnTo>
                      <a:pt x="14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9" name="Freeform 984"/>
              <p:cNvSpPr>
                <a:spLocks noEditPoints="1"/>
              </p:cNvSpPr>
              <p:nvPr/>
            </p:nvSpPr>
            <p:spPr bwMode="auto">
              <a:xfrm>
                <a:off x="5282" y="3169"/>
                <a:ext cx="31" cy="73"/>
              </a:xfrm>
              <a:custGeom>
                <a:avLst/>
                <a:gdLst>
                  <a:gd name="T0" fmla="*/ 28 w 31"/>
                  <a:gd name="T1" fmla="*/ 2 h 73"/>
                  <a:gd name="T2" fmla="*/ 23 w 31"/>
                  <a:gd name="T3" fmla="*/ 0 h 73"/>
                  <a:gd name="T4" fmla="*/ 16 w 31"/>
                  <a:gd name="T5" fmla="*/ 0 h 73"/>
                  <a:gd name="T6" fmla="*/ 9 w 31"/>
                  <a:gd name="T7" fmla="*/ 0 h 73"/>
                  <a:gd name="T8" fmla="*/ 4 w 31"/>
                  <a:gd name="T9" fmla="*/ 2 h 73"/>
                  <a:gd name="T10" fmla="*/ 2 w 31"/>
                  <a:gd name="T11" fmla="*/ 6 h 73"/>
                  <a:gd name="T12" fmla="*/ 2 w 31"/>
                  <a:gd name="T13" fmla="*/ 7 h 73"/>
                  <a:gd name="T14" fmla="*/ 9 w 31"/>
                  <a:gd name="T15" fmla="*/ 6 h 73"/>
                  <a:gd name="T16" fmla="*/ 16 w 31"/>
                  <a:gd name="T17" fmla="*/ 4 h 73"/>
                  <a:gd name="T18" fmla="*/ 23 w 31"/>
                  <a:gd name="T19" fmla="*/ 6 h 73"/>
                  <a:gd name="T20" fmla="*/ 30 w 31"/>
                  <a:gd name="T21" fmla="*/ 7 h 73"/>
                  <a:gd name="T22" fmla="*/ 30 w 31"/>
                  <a:gd name="T23" fmla="*/ 6 h 73"/>
                  <a:gd name="T24" fmla="*/ 28 w 31"/>
                  <a:gd name="T25" fmla="*/ 2 h 73"/>
                  <a:gd name="T26" fmla="*/ 4 w 31"/>
                  <a:gd name="T27" fmla="*/ 69 h 73"/>
                  <a:gd name="T28" fmla="*/ 9 w 31"/>
                  <a:gd name="T29" fmla="*/ 71 h 73"/>
                  <a:gd name="T30" fmla="*/ 16 w 31"/>
                  <a:gd name="T31" fmla="*/ 73 h 73"/>
                  <a:gd name="T32" fmla="*/ 23 w 31"/>
                  <a:gd name="T33" fmla="*/ 71 h 73"/>
                  <a:gd name="T34" fmla="*/ 30 w 31"/>
                  <a:gd name="T35" fmla="*/ 69 h 73"/>
                  <a:gd name="T36" fmla="*/ 30 w 31"/>
                  <a:gd name="T37" fmla="*/ 68 h 73"/>
                  <a:gd name="T38" fmla="*/ 31 w 31"/>
                  <a:gd name="T39" fmla="*/ 64 h 73"/>
                  <a:gd name="T40" fmla="*/ 24 w 31"/>
                  <a:gd name="T41" fmla="*/ 68 h 73"/>
                  <a:gd name="T42" fmla="*/ 16 w 31"/>
                  <a:gd name="T43" fmla="*/ 69 h 73"/>
                  <a:gd name="T44" fmla="*/ 9 w 31"/>
                  <a:gd name="T45" fmla="*/ 68 h 73"/>
                  <a:gd name="T46" fmla="*/ 0 w 31"/>
                  <a:gd name="T47" fmla="*/ 64 h 73"/>
                  <a:gd name="T48" fmla="*/ 2 w 31"/>
                  <a:gd name="T49" fmla="*/ 68 h 73"/>
                  <a:gd name="T50" fmla="*/ 4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28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28" y="2"/>
                    </a:lnTo>
                    <a:close/>
                    <a:moveTo>
                      <a:pt x="4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3" y="71"/>
                    </a:lnTo>
                    <a:lnTo>
                      <a:pt x="30" y="69"/>
                    </a:lnTo>
                    <a:lnTo>
                      <a:pt x="30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6" y="69"/>
                    </a:lnTo>
                    <a:lnTo>
                      <a:pt x="9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4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0" name="Freeform 985"/>
              <p:cNvSpPr>
                <a:spLocks noEditPoints="1"/>
              </p:cNvSpPr>
              <p:nvPr/>
            </p:nvSpPr>
            <p:spPr bwMode="auto">
              <a:xfrm>
                <a:off x="5282" y="3171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2 w 31"/>
                  <a:gd name="T11" fmla="*/ 5 h 69"/>
                  <a:gd name="T12" fmla="*/ 0 w 31"/>
                  <a:gd name="T13" fmla="*/ 9 h 69"/>
                  <a:gd name="T14" fmla="*/ 7 w 31"/>
                  <a:gd name="T15" fmla="*/ 5 h 69"/>
                  <a:gd name="T16" fmla="*/ 16 w 31"/>
                  <a:gd name="T17" fmla="*/ 4 h 69"/>
                  <a:gd name="T18" fmla="*/ 24 w 31"/>
                  <a:gd name="T19" fmla="*/ 5 h 69"/>
                  <a:gd name="T20" fmla="*/ 31 w 31"/>
                  <a:gd name="T21" fmla="*/ 9 h 69"/>
                  <a:gd name="T22" fmla="*/ 30 w 31"/>
                  <a:gd name="T23" fmla="*/ 5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7 h 69"/>
                  <a:gd name="T30" fmla="*/ 16 w 31"/>
                  <a:gd name="T31" fmla="*/ 69 h 69"/>
                  <a:gd name="T32" fmla="*/ 23 w 31"/>
                  <a:gd name="T33" fmla="*/ 67 h 69"/>
                  <a:gd name="T34" fmla="*/ 30 w 31"/>
                  <a:gd name="T35" fmla="*/ 66 h 69"/>
                  <a:gd name="T36" fmla="*/ 31 w 31"/>
                  <a:gd name="T37" fmla="*/ 62 h 69"/>
                  <a:gd name="T38" fmla="*/ 31 w 31"/>
                  <a:gd name="T39" fmla="*/ 61 h 69"/>
                  <a:gd name="T40" fmla="*/ 24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2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6" y="4"/>
                    </a:lnTo>
                    <a:lnTo>
                      <a:pt x="24" y="5"/>
                    </a:lnTo>
                    <a:lnTo>
                      <a:pt x="31" y="9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9"/>
                    </a:lnTo>
                    <a:lnTo>
                      <a:pt x="23" y="67"/>
                    </a:lnTo>
                    <a:lnTo>
                      <a:pt x="30" y="66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1" name="Freeform 986"/>
              <p:cNvSpPr>
                <a:spLocks noEditPoints="1"/>
              </p:cNvSpPr>
              <p:nvPr/>
            </p:nvSpPr>
            <p:spPr bwMode="auto">
              <a:xfrm>
                <a:off x="5281" y="3173"/>
                <a:ext cx="34" cy="65"/>
              </a:xfrm>
              <a:custGeom>
                <a:avLst/>
                <a:gdLst>
                  <a:gd name="T0" fmla="*/ 31 w 34"/>
                  <a:gd name="T1" fmla="*/ 3 h 65"/>
                  <a:gd name="T2" fmla="*/ 24 w 34"/>
                  <a:gd name="T3" fmla="*/ 2 h 65"/>
                  <a:gd name="T4" fmla="*/ 17 w 34"/>
                  <a:gd name="T5" fmla="*/ 0 h 65"/>
                  <a:gd name="T6" fmla="*/ 10 w 34"/>
                  <a:gd name="T7" fmla="*/ 2 h 65"/>
                  <a:gd name="T8" fmla="*/ 3 w 34"/>
                  <a:gd name="T9" fmla="*/ 3 h 65"/>
                  <a:gd name="T10" fmla="*/ 1 w 34"/>
                  <a:gd name="T11" fmla="*/ 7 h 65"/>
                  <a:gd name="T12" fmla="*/ 1 w 34"/>
                  <a:gd name="T13" fmla="*/ 9 h 65"/>
                  <a:gd name="T14" fmla="*/ 8 w 34"/>
                  <a:gd name="T15" fmla="*/ 5 h 65"/>
                  <a:gd name="T16" fmla="*/ 17 w 34"/>
                  <a:gd name="T17" fmla="*/ 3 h 65"/>
                  <a:gd name="T18" fmla="*/ 25 w 34"/>
                  <a:gd name="T19" fmla="*/ 5 h 65"/>
                  <a:gd name="T20" fmla="*/ 34 w 34"/>
                  <a:gd name="T21" fmla="*/ 9 h 65"/>
                  <a:gd name="T22" fmla="*/ 32 w 34"/>
                  <a:gd name="T23" fmla="*/ 7 h 65"/>
                  <a:gd name="T24" fmla="*/ 31 w 34"/>
                  <a:gd name="T25" fmla="*/ 3 h 65"/>
                  <a:gd name="T26" fmla="*/ 1 w 34"/>
                  <a:gd name="T27" fmla="*/ 60 h 65"/>
                  <a:gd name="T28" fmla="*/ 10 w 34"/>
                  <a:gd name="T29" fmla="*/ 64 h 65"/>
                  <a:gd name="T30" fmla="*/ 17 w 34"/>
                  <a:gd name="T31" fmla="*/ 65 h 65"/>
                  <a:gd name="T32" fmla="*/ 25 w 34"/>
                  <a:gd name="T33" fmla="*/ 64 h 65"/>
                  <a:gd name="T34" fmla="*/ 32 w 34"/>
                  <a:gd name="T35" fmla="*/ 60 h 65"/>
                  <a:gd name="T36" fmla="*/ 32 w 34"/>
                  <a:gd name="T37" fmla="*/ 59 h 65"/>
                  <a:gd name="T38" fmla="*/ 34 w 34"/>
                  <a:gd name="T39" fmla="*/ 55 h 65"/>
                  <a:gd name="T40" fmla="*/ 25 w 34"/>
                  <a:gd name="T41" fmla="*/ 60 h 65"/>
                  <a:gd name="T42" fmla="*/ 17 w 34"/>
                  <a:gd name="T43" fmla="*/ 62 h 65"/>
                  <a:gd name="T44" fmla="*/ 8 w 34"/>
                  <a:gd name="T45" fmla="*/ 60 h 65"/>
                  <a:gd name="T46" fmla="*/ 0 w 34"/>
                  <a:gd name="T47" fmla="*/ 55 h 65"/>
                  <a:gd name="T48" fmla="*/ 1 w 34"/>
                  <a:gd name="T49" fmla="*/ 59 h 65"/>
                  <a:gd name="T50" fmla="*/ 1 w 34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5"/>
                  <a:gd name="T80" fmla="*/ 34 w 34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5">
                    <a:moveTo>
                      <a:pt x="31" y="3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5" y="5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1" y="3"/>
                    </a:lnTo>
                    <a:close/>
                    <a:moveTo>
                      <a:pt x="1" y="60"/>
                    </a:moveTo>
                    <a:lnTo>
                      <a:pt x="10" y="64"/>
                    </a:lnTo>
                    <a:lnTo>
                      <a:pt x="17" y="65"/>
                    </a:lnTo>
                    <a:lnTo>
                      <a:pt x="25" y="64"/>
                    </a:lnTo>
                    <a:lnTo>
                      <a:pt x="32" y="60"/>
                    </a:lnTo>
                    <a:lnTo>
                      <a:pt x="32" y="59"/>
                    </a:lnTo>
                    <a:lnTo>
                      <a:pt x="34" y="55"/>
                    </a:lnTo>
                    <a:lnTo>
                      <a:pt x="25" y="60"/>
                    </a:lnTo>
                    <a:lnTo>
                      <a:pt x="17" y="62"/>
                    </a:lnTo>
                    <a:lnTo>
                      <a:pt x="8" y="60"/>
                    </a:lnTo>
                    <a:lnTo>
                      <a:pt x="0" y="55"/>
                    </a:lnTo>
                    <a:lnTo>
                      <a:pt x="1" y="59"/>
                    </a:lnTo>
                    <a:lnTo>
                      <a:pt x="1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2" name="Freeform 987"/>
              <p:cNvSpPr>
                <a:spLocks noEditPoints="1"/>
              </p:cNvSpPr>
              <p:nvPr/>
            </p:nvSpPr>
            <p:spPr bwMode="auto">
              <a:xfrm>
                <a:off x="5281" y="3175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5 w 36"/>
                  <a:gd name="T3" fmla="*/ 1 h 62"/>
                  <a:gd name="T4" fmla="*/ 17 w 36"/>
                  <a:gd name="T5" fmla="*/ 0 h 62"/>
                  <a:gd name="T6" fmla="*/ 8 w 36"/>
                  <a:gd name="T7" fmla="*/ 1 h 62"/>
                  <a:gd name="T8" fmla="*/ 1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7 w 36"/>
                  <a:gd name="T17" fmla="*/ 3 h 62"/>
                  <a:gd name="T18" fmla="*/ 27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8 w 36"/>
                  <a:gd name="T29" fmla="*/ 60 h 62"/>
                  <a:gd name="T30" fmla="*/ 17 w 36"/>
                  <a:gd name="T31" fmla="*/ 62 h 62"/>
                  <a:gd name="T32" fmla="*/ 25 w 36"/>
                  <a:gd name="T33" fmla="*/ 60 h 62"/>
                  <a:gd name="T34" fmla="*/ 32 w 36"/>
                  <a:gd name="T35" fmla="*/ 57 h 62"/>
                  <a:gd name="T36" fmla="*/ 34 w 36"/>
                  <a:gd name="T37" fmla="*/ 53 h 62"/>
                  <a:gd name="T38" fmla="*/ 36 w 36"/>
                  <a:gd name="T39" fmla="*/ 51 h 62"/>
                  <a:gd name="T40" fmla="*/ 31 w 36"/>
                  <a:gd name="T41" fmla="*/ 53 h 62"/>
                  <a:gd name="T42" fmla="*/ 27 w 36"/>
                  <a:gd name="T43" fmla="*/ 57 h 62"/>
                  <a:gd name="T44" fmla="*/ 22 w 36"/>
                  <a:gd name="T45" fmla="*/ 57 h 62"/>
                  <a:gd name="T46" fmla="*/ 17 w 36"/>
                  <a:gd name="T47" fmla="*/ 58 h 62"/>
                  <a:gd name="T48" fmla="*/ 12 w 36"/>
                  <a:gd name="T49" fmla="*/ 57 h 62"/>
                  <a:gd name="T50" fmla="*/ 6 w 36"/>
                  <a:gd name="T51" fmla="*/ 57 h 62"/>
                  <a:gd name="T52" fmla="*/ 3 w 36"/>
                  <a:gd name="T53" fmla="*/ 53 h 62"/>
                  <a:gd name="T54" fmla="*/ 0 w 36"/>
                  <a:gd name="T55" fmla="*/ 51 h 62"/>
                  <a:gd name="T56" fmla="*/ 0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5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7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8" y="60"/>
                    </a:lnTo>
                    <a:lnTo>
                      <a:pt x="17" y="62"/>
                    </a:lnTo>
                    <a:lnTo>
                      <a:pt x="25" y="60"/>
                    </a:lnTo>
                    <a:lnTo>
                      <a:pt x="32" y="57"/>
                    </a:lnTo>
                    <a:lnTo>
                      <a:pt x="34" y="53"/>
                    </a:lnTo>
                    <a:lnTo>
                      <a:pt x="36" y="51"/>
                    </a:lnTo>
                    <a:lnTo>
                      <a:pt x="31" y="53"/>
                    </a:lnTo>
                    <a:lnTo>
                      <a:pt x="27" y="57"/>
                    </a:lnTo>
                    <a:lnTo>
                      <a:pt x="22" y="57"/>
                    </a:lnTo>
                    <a:lnTo>
                      <a:pt x="17" y="58"/>
                    </a:lnTo>
                    <a:lnTo>
                      <a:pt x="12" y="57"/>
                    </a:lnTo>
                    <a:lnTo>
                      <a:pt x="6" y="57"/>
                    </a:lnTo>
                    <a:lnTo>
                      <a:pt x="3" y="53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3" name="Freeform 988"/>
              <p:cNvSpPr>
                <a:spLocks noEditPoints="1"/>
              </p:cNvSpPr>
              <p:nvPr/>
            </p:nvSpPr>
            <p:spPr bwMode="auto">
              <a:xfrm>
                <a:off x="5279" y="3176"/>
                <a:ext cx="38" cy="59"/>
              </a:xfrm>
              <a:custGeom>
                <a:avLst/>
                <a:gdLst>
                  <a:gd name="T0" fmla="*/ 36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3 w 38"/>
                  <a:gd name="T9" fmla="*/ 6 h 59"/>
                  <a:gd name="T10" fmla="*/ 2 w 38"/>
                  <a:gd name="T11" fmla="*/ 9 h 59"/>
                  <a:gd name="T12" fmla="*/ 0 w 38"/>
                  <a:gd name="T13" fmla="*/ 12 h 59"/>
                  <a:gd name="T14" fmla="*/ 5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9 w 38"/>
                  <a:gd name="T25" fmla="*/ 6 h 59"/>
                  <a:gd name="T26" fmla="*/ 34 w 38"/>
                  <a:gd name="T27" fmla="*/ 9 h 59"/>
                  <a:gd name="T28" fmla="*/ 38 w 38"/>
                  <a:gd name="T29" fmla="*/ 12 h 59"/>
                  <a:gd name="T30" fmla="*/ 36 w 38"/>
                  <a:gd name="T31" fmla="*/ 9 h 59"/>
                  <a:gd name="T32" fmla="*/ 36 w 38"/>
                  <a:gd name="T33" fmla="*/ 6 h 59"/>
                  <a:gd name="T34" fmla="*/ 2 w 38"/>
                  <a:gd name="T35" fmla="*/ 52 h 59"/>
                  <a:gd name="T36" fmla="*/ 10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8 w 38"/>
                  <a:gd name="T45" fmla="*/ 50 h 59"/>
                  <a:gd name="T46" fmla="*/ 38 w 38"/>
                  <a:gd name="T47" fmla="*/ 47 h 59"/>
                  <a:gd name="T48" fmla="*/ 34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4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2 w 38"/>
                  <a:gd name="T65" fmla="*/ 50 h 59"/>
                  <a:gd name="T66" fmla="*/ 2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6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5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8" y="12"/>
                    </a:lnTo>
                    <a:lnTo>
                      <a:pt x="36" y="9"/>
                    </a:lnTo>
                    <a:lnTo>
                      <a:pt x="36" y="6"/>
                    </a:lnTo>
                    <a:close/>
                    <a:moveTo>
                      <a:pt x="2" y="52"/>
                    </a:moveTo>
                    <a:lnTo>
                      <a:pt x="10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8" y="50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4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2" y="50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4" name="Freeform 989"/>
              <p:cNvSpPr>
                <a:spLocks noEditPoints="1"/>
              </p:cNvSpPr>
              <p:nvPr/>
            </p:nvSpPr>
            <p:spPr bwMode="auto">
              <a:xfrm>
                <a:off x="5279" y="3178"/>
                <a:ext cx="39" cy="55"/>
              </a:xfrm>
              <a:custGeom>
                <a:avLst/>
                <a:gdLst>
                  <a:gd name="T0" fmla="*/ 36 w 39"/>
                  <a:gd name="T1" fmla="*/ 7 h 55"/>
                  <a:gd name="T2" fmla="*/ 29 w 39"/>
                  <a:gd name="T3" fmla="*/ 2 h 55"/>
                  <a:gd name="T4" fmla="*/ 19 w 39"/>
                  <a:gd name="T5" fmla="*/ 0 h 55"/>
                  <a:gd name="T6" fmla="*/ 10 w 39"/>
                  <a:gd name="T7" fmla="*/ 2 h 55"/>
                  <a:gd name="T8" fmla="*/ 2 w 39"/>
                  <a:gd name="T9" fmla="*/ 7 h 55"/>
                  <a:gd name="T10" fmla="*/ 0 w 39"/>
                  <a:gd name="T11" fmla="*/ 10 h 55"/>
                  <a:gd name="T12" fmla="*/ 0 w 39"/>
                  <a:gd name="T13" fmla="*/ 14 h 55"/>
                  <a:gd name="T14" fmla="*/ 3 w 39"/>
                  <a:gd name="T15" fmla="*/ 9 h 55"/>
                  <a:gd name="T16" fmla="*/ 8 w 39"/>
                  <a:gd name="T17" fmla="*/ 7 h 55"/>
                  <a:gd name="T18" fmla="*/ 14 w 39"/>
                  <a:gd name="T19" fmla="*/ 4 h 55"/>
                  <a:gd name="T20" fmla="*/ 19 w 39"/>
                  <a:gd name="T21" fmla="*/ 4 h 55"/>
                  <a:gd name="T22" fmla="*/ 24 w 39"/>
                  <a:gd name="T23" fmla="*/ 4 h 55"/>
                  <a:gd name="T24" fmla="*/ 29 w 39"/>
                  <a:gd name="T25" fmla="*/ 7 h 55"/>
                  <a:gd name="T26" fmla="*/ 34 w 39"/>
                  <a:gd name="T27" fmla="*/ 9 h 55"/>
                  <a:gd name="T28" fmla="*/ 38 w 39"/>
                  <a:gd name="T29" fmla="*/ 14 h 55"/>
                  <a:gd name="T30" fmla="*/ 38 w 39"/>
                  <a:gd name="T31" fmla="*/ 10 h 55"/>
                  <a:gd name="T32" fmla="*/ 36 w 39"/>
                  <a:gd name="T33" fmla="*/ 7 h 55"/>
                  <a:gd name="T34" fmla="*/ 2 w 39"/>
                  <a:gd name="T35" fmla="*/ 48 h 55"/>
                  <a:gd name="T36" fmla="*/ 5 w 39"/>
                  <a:gd name="T37" fmla="*/ 50 h 55"/>
                  <a:gd name="T38" fmla="*/ 8 w 39"/>
                  <a:gd name="T39" fmla="*/ 54 h 55"/>
                  <a:gd name="T40" fmla="*/ 14 w 39"/>
                  <a:gd name="T41" fmla="*/ 54 h 55"/>
                  <a:gd name="T42" fmla="*/ 19 w 39"/>
                  <a:gd name="T43" fmla="*/ 55 h 55"/>
                  <a:gd name="T44" fmla="*/ 24 w 39"/>
                  <a:gd name="T45" fmla="*/ 54 h 55"/>
                  <a:gd name="T46" fmla="*/ 29 w 39"/>
                  <a:gd name="T47" fmla="*/ 54 h 55"/>
                  <a:gd name="T48" fmla="*/ 33 w 39"/>
                  <a:gd name="T49" fmla="*/ 50 h 55"/>
                  <a:gd name="T50" fmla="*/ 38 w 39"/>
                  <a:gd name="T51" fmla="*/ 48 h 55"/>
                  <a:gd name="T52" fmla="*/ 38 w 39"/>
                  <a:gd name="T53" fmla="*/ 45 h 55"/>
                  <a:gd name="T54" fmla="*/ 39 w 39"/>
                  <a:gd name="T55" fmla="*/ 42 h 55"/>
                  <a:gd name="T56" fmla="*/ 34 w 39"/>
                  <a:gd name="T57" fmla="*/ 45 h 55"/>
                  <a:gd name="T58" fmla="*/ 31 w 39"/>
                  <a:gd name="T59" fmla="*/ 48 h 55"/>
                  <a:gd name="T60" fmla="*/ 26 w 39"/>
                  <a:gd name="T61" fmla="*/ 50 h 55"/>
                  <a:gd name="T62" fmla="*/ 19 w 39"/>
                  <a:gd name="T63" fmla="*/ 52 h 55"/>
                  <a:gd name="T64" fmla="*/ 14 w 39"/>
                  <a:gd name="T65" fmla="*/ 50 h 55"/>
                  <a:gd name="T66" fmla="*/ 8 w 39"/>
                  <a:gd name="T67" fmla="*/ 48 h 55"/>
                  <a:gd name="T68" fmla="*/ 3 w 39"/>
                  <a:gd name="T69" fmla="*/ 45 h 55"/>
                  <a:gd name="T70" fmla="*/ 0 w 39"/>
                  <a:gd name="T71" fmla="*/ 42 h 55"/>
                  <a:gd name="T72" fmla="*/ 0 w 39"/>
                  <a:gd name="T73" fmla="*/ 45 h 55"/>
                  <a:gd name="T74" fmla="*/ 2 w 39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5"/>
                  <a:gd name="T116" fmla="*/ 39 w 39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5">
                    <a:moveTo>
                      <a:pt x="36" y="7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3" y="9"/>
                    </a:lnTo>
                    <a:lnTo>
                      <a:pt x="8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7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8" y="10"/>
                    </a:lnTo>
                    <a:lnTo>
                      <a:pt x="36" y="7"/>
                    </a:lnTo>
                    <a:close/>
                    <a:moveTo>
                      <a:pt x="2" y="48"/>
                    </a:moveTo>
                    <a:lnTo>
                      <a:pt x="5" y="50"/>
                    </a:lnTo>
                    <a:lnTo>
                      <a:pt x="8" y="54"/>
                    </a:lnTo>
                    <a:lnTo>
                      <a:pt x="14" y="54"/>
                    </a:lnTo>
                    <a:lnTo>
                      <a:pt x="19" y="55"/>
                    </a:lnTo>
                    <a:lnTo>
                      <a:pt x="24" y="54"/>
                    </a:lnTo>
                    <a:lnTo>
                      <a:pt x="29" y="54"/>
                    </a:lnTo>
                    <a:lnTo>
                      <a:pt x="33" y="50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9" y="42"/>
                    </a:lnTo>
                    <a:lnTo>
                      <a:pt x="34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5" name="Freeform 990"/>
              <p:cNvSpPr>
                <a:spLocks noEditPoints="1"/>
              </p:cNvSpPr>
              <p:nvPr/>
            </p:nvSpPr>
            <p:spPr bwMode="auto">
              <a:xfrm>
                <a:off x="5277" y="3180"/>
                <a:ext cx="41" cy="52"/>
              </a:xfrm>
              <a:custGeom>
                <a:avLst/>
                <a:gdLst>
                  <a:gd name="T0" fmla="*/ 40 w 41"/>
                  <a:gd name="T1" fmla="*/ 8 h 52"/>
                  <a:gd name="T2" fmla="*/ 36 w 41"/>
                  <a:gd name="T3" fmla="*/ 5 h 52"/>
                  <a:gd name="T4" fmla="*/ 31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7 w 41"/>
                  <a:gd name="T15" fmla="*/ 5 h 52"/>
                  <a:gd name="T16" fmla="*/ 2 w 41"/>
                  <a:gd name="T17" fmla="*/ 8 h 52"/>
                  <a:gd name="T18" fmla="*/ 2 w 41"/>
                  <a:gd name="T19" fmla="*/ 12 h 52"/>
                  <a:gd name="T20" fmla="*/ 0 w 41"/>
                  <a:gd name="T21" fmla="*/ 17 h 52"/>
                  <a:gd name="T22" fmla="*/ 4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8 w 41"/>
                  <a:gd name="T31" fmla="*/ 5 h 52"/>
                  <a:gd name="T32" fmla="*/ 33 w 41"/>
                  <a:gd name="T33" fmla="*/ 7 h 52"/>
                  <a:gd name="T34" fmla="*/ 38 w 41"/>
                  <a:gd name="T35" fmla="*/ 12 h 52"/>
                  <a:gd name="T36" fmla="*/ 41 w 41"/>
                  <a:gd name="T37" fmla="*/ 17 h 52"/>
                  <a:gd name="T38" fmla="*/ 40 w 41"/>
                  <a:gd name="T39" fmla="*/ 12 h 52"/>
                  <a:gd name="T40" fmla="*/ 40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6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6 w 41"/>
                  <a:gd name="T57" fmla="*/ 46 h 52"/>
                  <a:gd name="T58" fmla="*/ 40 w 41"/>
                  <a:gd name="T59" fmla="*/ 43 h 52"/>
                  <a:gd name="T60" fmla="*/ 41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8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9 w 41"/>
                  <a:gd name="T75" fmla="*/ 43 h 52"/>
                  <a:gd name="T76" fmla="*/ 4 w 41"/>
                  <a:gd name="T77" fmla="*/ 40 h 52"/>
                  <a:gd name="T78" fmla="*/ 0 w 41"/>
                  <a:gd name="T79" fmla="*/ 34 h 52"/>
                  <a:gd name="T80" fmla="*/ 2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40" y="8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7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1" y="17"/>
                    </a:lnTo>
                    <a:lnTo>
                      <a:pt x="40" y="12"/>
                    </a:lnTo>
                    <a:lnTo>
                      <a:pt x="40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1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6" name="Freeform 991"/>
              <p:cNvSpPr>
                <a:spLocks noEditPoints="1"/>
              </p:cNvSpPr>
              <p:nvPr/>
            </p:nvSpPr>
            <p:spPr bwMode="auto">
              <a:xfrm>
                <a:off x="5277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6 w 41"/>
                  <a:gd name="T11" fmla="*/ 0 h 48"/>
                  <a:gd name="T12" fmla="*/ 10 w 41"/>
                  <a:gd name="T13" fmla="*/ 3 h 48"/>
                  <a:gd name="T14" fmla="*/ 5 w 41"/>
                  <a:gd name="T15" fmla="*/ 5 h 48"/>
                  <a:gd name="T16" fmla="*/ 2 w 41"/>
                  <a:gd name="T17" fmla="*/ 10 h 48"/>
                  <a:gd name="T18" fmla="*/ 0 w 41"/>
                  <a:gd name="T19" fmla="*/ 24 h 48"/>
                  <a:gd name="T20" fmla="*/ 2 w 41"/>
                  <a:gd name="T21" fmla="*/ 38 h 48"/>
                  <a:gd name="T22" fmla="*/ 5 w 41"/>
                  <a:gd name="T23" fmla="*/ 41 h 48"/>
                  <a:gd name="T24" fmla="*/ 10 w 41"/>
                  <a:gd name="T25" fmla="*/ 44 h 48"/>
                  <a:gd name="T26" fmla="*/ 16 w 41"/>
                  <a:gd name="T27" fmla="*/ 46 h 48"/>
                  <a:gd name="T28" fmla="*/ 21 w 41"/>
                  <a:gd name="T29" fmla="*/ 48 h 48"/>
                  <a:gd name="T30" fmla="*/ 28 w 41"/>
                  <a:gd name="T31" fmla="*/ 46 h 48"/>
                  <a:gd name="T32" fmla="*/ 33 w 41"/>
                  <a:gd name="T33" fmla="*/ 44 h 48"/>
                  <a:gd name="T34" fmla="*/ 36 w 41"/>
                  <a:gd name="T35" fmla="*/ 41 h 48"/>
                  <a:gd name="T36" fmla="*/ 41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1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9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7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7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9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0" y="44"/>
                    </a:lnTo>
                    <a:lnTo>
                      <a:pt x="16" y="46"/>
                    </a:lnTo>
                    <a:lnTo>
                      <a:pt x="21" y="48"/>
                    </a:lnTo>
                    <a:lnTo>
                      <a:pt x="28" y="46"/>
                    </a:lnTo>
                    <a:lnTo>
                      <a:pt x="33" y="44"/>
                    </a:lnTo>
                    <a:lnTo>
                      <a:pt x="36" y="41"/>
                    </a:lnTo>
                    <a:lnTo>
                      <a:pt x="41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1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9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7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9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7" name="Freeform 992"/>
              <p:cNvSpPr>
                <a:spLocks noEditPoints="1"/>
              </p:cNvSpPr>
              <p:nvPr/>
            </p:nvSpPr>
            <p:spPr bwMode="auto">
              <a:xfrm>
                <a:off x="5277" y="3183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8 w 41"/>
                  <a:gd name="T3" fmla="*/ 9 h 45"/>
                  <a:gd name="T4" fmla="*/ 33 w 41"/>
                  <a:gd name="T5" fmla="*/ 4 h 45"/>
                  <a:gd name="T6" fmla="*/ 28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4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4 w 41"/>
                  <a:gd name="T23" fmla="*/ 37 h 45"/>
                  <a:gd name="T24" fmla="*/ 9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8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40 w 41"/>
                  <a:gd name="T43" fmla="*/ 23 h 45"/>
                  <a:gd name="T44" fmla="*/ 38 w 41"/>
                  <a:gd name="T45" fmla="*/ 30 h 45"/>
                  <a:gd name="T46" fmla="*/ 35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4 w 41"/>
                  <a:gd name="T53" fmla="*/ 40 h 45"/>
                  <a:gd name="T54" fmla="*/ 7 w 41"/>
                  <a:gd name="T55" fmla="*/ 37 h 45"/>
                  <a:gd name="T56" fmla="*/ 4 w 41"/>
                  <a:gd name="T57" fmla="*/ 30 h 45"/>
                  <a:gd name="T58" fmla="*/ 2 w 41"/>
                  <a:gd name="T59" fmla="*/ 23 h 45"/>
                  <a:gd name="T60" fmla="*/ 4 w 41"/>
                  <a:gd name="T61" fmla="*/ 16 h 45"/>
                  <a:gd name="T62" fmla="*/ 7 w 41"/>
                  <a:gd name="T63" fmla="*/ 9 h 45"/>
                  <a:gd name="T64" fmla="*/ 14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5 w 41"/>
                  <a:gd name="T71" fmla="*/ 9 h 45"/>
                  <a:gd name="T72" fmla="*/ 38 w 41"/>
                  <a:gd name="T73" fmla="*/ 16 h 45"/>
                  <a:gd name="T74" fmla="*/ 40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4" y="37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4" y="30"/>
                    </a:lnTo>
                    <a:lnTo>
                      <a:pt x="2" y="23"/>
                    </a:lnTo>
                    <a:lnTo>
                      <a:pt x="4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8" name="Freeform 993"/>
              <p:cNvSpPr>
                <a:spLocks noEditPoints="1"/>
              </p:cNvSpPr>
              <p:nvPr/>
            </p:nvSpPr>
            <p:spPr bwMode="auto">
              <a:xfrm>
                <a:off x="5277" y="3185"/>
                <a:ext cx="41" cy="41"/>
              </a:xfrm>
              <a:custGeom>
                <a:avLst/>
                <a:gdLst>
                  <a:gd name="T0" fmla="*/ 41 w 41"/>
                  <a:gd name="T1" fmla="*/ 21 h 41"/>
                  <a:gd name="T2" fmla="*/ 40 w 41"/>
                  <a:gd name="T3" fmla="*/ 12 h 41"/>
                  <a:gd name="T4" fmla="*/ 35 w 41"/>
                  <a:gd name="T5" fmla="*/ 7 h 41"/>
                  <a:gd name="T6" fmla="*/ 29 w 41"/>
                  <a:gd name="T7" fmla="*/ 2 h 41"/>
                  <a:gd name="T8" fmla="*/ 21 w 41"/>
                  <a:gd name="T9" fmla="*/ 0 h 41"/>
                  <a:gd name="T10" fmla="*/ 12 w 41"/>
                  <a:gd name="T11" fmla="*/ 2 h 41"/>
                  <a:gd name="T12" fmla="*/ 7 w 41"/>
                  <a:gd name="T13" fmla="*/ 7 h 41"/>
                  <a:gd name="T14" fmla="*/ 2 w 41"/>
                  <a:gd name="T15" fmla="*/ 12 h 41"/>
                  <a:gd name="T16" fmla="*/ 0 w 41"/>
                  <a:gd name="T17" fmla="*/ 21 h 41"/>
                  <a:gd name="T18" fmla="*/ 2 w 41"/>
                  <a:gd name="T19" fmla="*/ 28 h 41"/>
                  <a:gd name="T20" fmla="*/ 7 w 41"/>
                  <a:gd name="T21" fmla="*/ 35 h 41"/>
                  <a:gd name="T22" fmla="*/ 12 w 41"/>
                  <a:gd name="T23" fmla="*/ 40 h 41"/>
                  <a:gd name="T24" fmla="*/ 21 w 41"/>
                  <a:gd name="T25" fmla="*/ 41 h 41"/>
                  <a:gd name="T26" fmla="*/ 29 w 41"/>
                  <a:gd name="T27" fmla="*/ 40 h 41"/>
                  <a:gd name="T28" fmla="*/ 35 w 41"/>
                  <a:gd name="T29" fmla="*/ 35 h 41"/>
                  <a:gd name="T30" fmla="*/ 40 w 41"/>
                  <a:gd name="T31" fmla="*/ 28 h 41"/>
                  <a:gd name="T32" fmla="*/ 41 w 41"/>
                  <a:gd name="T33" fmla="*/ 21 h 41"/>
                  <a:gd name="T34" fmla="*/ 38 w 41"/>
                  <a:gd name="T35" fmla="*/ 21 h 41"/>
                  <a:gd name="T36" fmla="*/ 36 w 41"/>
                  <a:gd name="T37" fmla="*/ 28 h 41"/>
                  <a:gd name="T38" fmla="*/ 33 w 41"/>
                  <a:gd name="T39" fmla="*/ 33 h 41"/>
                  <a:gd name="T40" fmla="*/ 28 w 41"/>
                  <a:gd name="T41" fmla="*/ 36 h 41"/>
                  <a:gd name="T42" fmla="*/ 21 w 41"/>
                  <a:gd name="T43" fmla="*/ 38 h 41"/>
                  <a:gd name="T44" fmla="*/ 14 w 41"/>
                  <a:gd name="T45" fmla="*/ 36 h 41"/>
                  <a:gd name="T46" fmla="*/ 9 w 41"/>
                  <a:gd name="T47" fmla="*/ 33 h 41"/>
                  <a:gd name="T48" fmla="*/ 5 w 41"/>
                  <a:gd name="T49" fmla="*/ 28 h 41"/>
                  <a:gd name="T50" fmla="*/ 4 w 41"/>
                  <a:gd name="T51" fmla="*/ 21 h 41"/>
                  <a:gd name="T52" fmla="*/ 5 w 41"/>
                  <a:gd name="T53" fmla="*/ 14 h 41"/>
                  <a:gd name="T54" fmla="*/ 9 w 41"/>
                  <a:gd name="T55" fmla="*/ 9 h 41"/>
                  <a:gd name="T56" fmla="*/ 14 w 41"/>
                  <a:gd name="T57" fmla="*/ 5 h 41"/>
                  <a:gd name="T58" fmla="*/ 21 w 41"/>
                  <a:gd name="T59" fmla="*/ 3 h 41"/>
                  <a:gd name="T60" fmla="*/ 28 w 41"/>
                  <a:gd name="T61" fmla="*/ 5 h 41"/>
                  <a:gd name="T62" fmla="*/ 33 w 41"/>
                  <a:gd name="T63" fmla="*/ 9 h 41"/>
                  <a:gd name="T64" fmla="*/ 36 w 41"/>
                  <a:gd name="T65" fmla="*/ 14 h 41"/>
                  <a:gd name="T66" fmla="*/ 38 w 41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1"/>
                  <a:gd name="T104" fmla="*/ 41 w 41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1">
                    <a:moveTo>
                      <a:pt x="41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9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7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7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9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4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9" name="Freeform 994"/>
              <p:cNvSpPr>
                <a:spLocks noEditPoints="1"/>
              </p:cNvSpPr>
              <p:nvPr/>
            </p:nvSpPr>
            <p:spPr bwMode="auto">
              <a:xfrm>
                <a:off x="5279" y="3187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1 h 38"/>
                  <a:gd name="T8" fmla="*/ 19 w 38"/>
                  <a:gd name="T9" fmla="*/ 0 h 38"/>
                  <a:gd name="T10" fmla="*/ 12 w 38"/>
                  <a:gd name="T11" fmla="*/ 1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8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2 h 38"/>
                  <a:gd name="T54" fmla="*/ 8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29 w 38"/>
                  <a:gd name="T63" fmla="*/ 8 h 38"/>
                  <a:gd name="T64" fmla="*/ 33 w 38"/>
                  <a:gd name="T65" fmla="*/ 12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0" name="Freeform 995"/>
              <p:cNvSpPr>
                <a:spLocks noEditPoints="1"/>
              </p:cNvSpPr>
              <p:nvPr/>
            </p:nvSpPr>
            <p:spPr bwMode="auto">
              <a:xfrm>
                <a:off x="5281" y="3188"/>
                <a:ext cx="34" cy="35"/>
              </a:xfrm>
              <a:custGeom>
                <a:avLst/>
                <a:gdLst>
                  <a:gd name="T0" fmla="*/ 34 w 34"/>
                  <a:gd name="T1" fmla="*/ 18 h 35"/>
                  <a:gd name="T2" fmla="*/ 32 w 34"/>
                  <a:gd name="T3" fmla="*/ 11 h 35"/>
                  <a:gd name="T4" fmla="*/ 29 w 34"/>
                  <a:gd name="T5" fmla="*/ 6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6 h 35"/>
                  <a:gd name="T14" fmla="*/ 1 w 34"/>
                  <a:gd name="T15" fmla="*/ 11 h 35"/>
                  <a:gd name="T16" fmla="*/ 0 w 34"/>
                  <a:gd name="T17" fmla="*/ 18 h 35"/>
                  <a:gd name="T18" fmla="*/ 1 w 34"/>
                  <a:gd name="T19" fmla="*/ 25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2 w 34"/>
                  <a:gd name="T31" fmla="*/ 25 h 35"/>
                  <a:gd name="T32" fmla="*/ 34 w 34"/>
                  <a:gd name="T33" fmla="*/ 18 h 35"/>
                  <a:gd name="T34" fmla="*/ 31 w 34"/>
                  <a:gd name="T35" fmla="*/ 18 h 35"/>
                  <a:gd name="T36" fmla="*/ 29 w 34"/>
                  <a:gd name="T37" fmla="*/ 23 h 35"/>
                  <a:gd name="T38" fmla="*/ 27 w 34"/>
                  <a:gd name="T39" fmla="*/ 26 h 35"/>
                  <a:gd name="T40" fmla="*/ 22 w 34"/>
                  <a:gd name="T41" fmla="*/ 30 h 35"/>
                  <a:gd name="T42" fmla="*/ 17 w 34"/>
                  <a:gd name="T43" fmla="*/ 32 h 35"/>
                  <a:gd name="T44" fmla="*/ 12 w 34"/>
                  <a:gd name="T45" fmla="*/ 30 h 35"/>
                  <a:gd name="T46" fmla="*/ 8 w 34"/>
                  <a:gd name="T47" fmla="*/ 26 h 35"/>
                  <a:gd name="T48" fmla="*/ 5 w 34"/>
                  <a:gd name="T49" fmla="*/ 23 h 35"/>
                  <a:gd name="T50" fmla="*/ 3 w 34"/>
                  <a:gd name="T51" fmla="*/ 18 h 35"/>
                  <a:gd name="T52" fmla="*/ 5 w 34"/>
                  <a:gd name="T53" fmla="*/ 13 h 35"/>
                  <a:gd name="T54" fmla="*/ 8 w 34"/>
                  <a:gd name="T55" fmla="*/ 7 h 35"/>
                  <a:gd name="T56" fmla="*/ 12 w 34"/>
                  <a:gd name="T57" fmla="*/ 6 h 35"/>
                  <a:gd name="T58" fmla="*/ 17 w 34"/>
                  <a:gd name="T59" fmla="*/ 4 h 35"/>
                  <a:gd name="T60" fmla="*/ 22 w 34"/>
                  <a:gd name="T61" fmla="*/ 6 h 35"/>
                  <a:gd name="T62" fmla="*/ 27 w 34"/>
                  <a:gd name="T63" fmla="*/ 7 h 35"/>
                  <a:gd name="T64" fmla="*/ 29 w 34"/>
                  <a:gd name="T65" fmla="*/ 13 h 35"/>
                  <a:gd name="T66" fmla="*/ 31 w 34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8"/>
                    </a:moveTo>
                    <a:lnTo>
                      <a:pt x="32" y="11"/>
                    </a:lnTo>
                    <a:lnTo>
                      <a:pt x="29" y="6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11"/>
                    </a:lnTo>
                    <a:lnTo>
                      <a:pt x="0" y="18"/>
                    </a:lnTo>
                    <a:lnTo>
                      <a:pt x="1" y="25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2" y="25"/>
                    </a:lnTo>
                    <a:lnTo>
                      <a:pt x="34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7" y="26"/>
                    </a:lnTo>
                    <a:lnTo>
                      <a:pt x="22" y="30"/>
                    </a:lnTo>
                    <a:lnTo>
                      <a:pt x="17" y="32"/>
                    </a:lnTo>
                    <a:lnTo>
                      <a:pt x="12" y="30"/>
                    </a:lnTo>
                    <a:lnTo>
                      <a:pt x="8" y="26"/>
                    </a:lnTo>
                    <a:lnTo>
                      <a:pt x="5" y="23"/>
                    </a:lnTo>
                    <a:lnTo>
                      <a:pt x="3" y="18"/>
                    </a:lnTo>
                    <a:lnTo>
                      <a:pt x="5" y="13"/>
                    </a:lnTo>
                    <a:lnTo>
                      <a:pt x="8" y="7"/>
                    </a:lnTo>
                    <a:lnTo>
                      <a:pt x="12" y="6"/>
                    </a:lnTo>
                    <a:lnTo>
                      <a:pt x="17" y="4"/>
                    </a:lnTo>
                    <a:lnTo>
                      <a:pt x="22" y="6"/>
                    </a:lnTo>
                    <a:lnTo>
                      <a:pt x="27" y="7"/>
                    </a:lnTo>
                    <a:lnTo>
                      <a:pt x="29" y="13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1" name="Freeform 996"/>
              <p:cNvSpPr>
                <a:spLocks noEditPoints="1"/>
              </p:cNvSpPr>
              <p:nvPr/>
            </p:nvSpPr>
            <p:spPr bwMode="auto">
              <a:xfrm>
                <a:off x="5282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3 w 31"/>
                  <a:gd name="T7" fmla="*/ 2 h 31"/>
                  <a:gd name="T8" fmla="*/ 16 w 31"/>
                  <a:gd name="T9" fmla="*/ 0 h 31"/>
                  <a:gd name="T10" fmla="*/ 11 w 31"/>
                  <a:gd name="T11" fmla="*/ 2 h 31"/>
                  <a:gd name="T12" fmla="*/ 5 w 31"/>
                  <a:gd name="T13" fmla="*/ 5 h 31"/>
                  <a:gd name="T14" fmla="*/ 2 w 31"/>
                  <a:gd name="T15" fmla="*/ 9 h 31"/>
                  <a:gd name="T16" fmla="*/ 0 w 31"/>
                  <a:gd name="T17" fmla="*/ 16 h 31"/>
                  <a:gd name="T18" fmla="*/ 2 w 31"/>
                  <a:gd name="T19" fmla="*/ 21 h 31"/>
                  <a:gd name="T20" fmla="*/ 5 w 31"/>
                  <a:gd name="T21" fmla="*/ 26 h 31"/>
                  <a:gd name="T22" fmla="*/ 11 w 31"/>
                  <a:gd name="T23" fmla="*/ 30 h 31"/>
                  <a:gd name="T24" fmla="*/ 16 w 31"/>
                  <a:gd name="T25" fmla="*/ 31 h 31"/>
                  <a:gd name="T26" fmla="*/ 23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5 w 31"/>
                  <a:gd name="T49" fmla="*/ 21 h 31"/>
                  <a:gd name="T50" fmla="*/ 4 w 31"/>
                  <a:gd name="T51" fmla="*/ 16 h 31"/>
                  <a:gd name="T52" fmla="*/ 5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1" y="30"/>
                    </a:lnTo>
                    <a:lnTo>
                      <a:pt x="16" y="31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4" y="16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2" name="Freeform 997"/>
              <p:cNvSpPr>
                <a:spLocks noEditPoints="1"/>
              </p:cNvSpPr>
              <p:nvPr/>
            </p:nvSpPr>
            <p:spPr bwMode="auto">
              <a:xfrm>
                <a:off x="5284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4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5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5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4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4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5 w 28"/>
                  <a:gd name="T49" fmla="*/ 17 h 28"/>
                  <a:gd name="T50" fmla="*/ 3 w 28"/>
                  <a:gd name="T51" fmla="*/ 14 h 28"/>
                  <a:gd name="T52" fmla="*/ 5 w 28"/>
                  <a:gd name="T53" fmla="*/ 10 h 28"/>
                  <a:gd name="T54" fmla="*/ 7 w 28"/>
                  <a:gd name="T55" fmla="*/ 7 h 28"/>
                  <a:gd name="T56" fmla="*/ 10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4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4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3" name="Freeform 998"/>
              <p:cNvSpPr>
                <a:spLocks noEditPoints="1"/>
              </p:cNvSpPr>
              <p:nvPr/>
            </p:nvSpPr>
            <p:spPr bwMode="auto">
              <a:xfrm>
                <a:off x="5286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1 w 24"/>
                  <a:gd name="T15" fmla="*/ 7 h 24"/>
                  <a:gd name="T16" fmla="*/ 0 w 24"/>
                  <a:gd name="T17" fmla="*/ 12 h 24"/>
                  <a:gd name="T18" fmla="*/ 1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20 w 24"/>
                  <a:gd name="T37" fmla="*/ 15 h 24"/>
                  <a:gd name="T38" fmla="*/ 19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7 w 24"/>
                  <a:gd name="T47" fmla="*/ 17 h 24"/>
                  <a:gd name="T48" fmla="*/ 5 w 24"/>
                  <a:gd name="T49" fmla="*/ 15 h 24"/>
                  <a:gd name="T50" fmla="*/ 3 w 24"/>
                  <a:gd name="T51" fmla="*/ 12 h 24"/>
                  <a:gd name="T52" fmla="*/ 5 w 24"/>
                  <a:gd name="T53" fmla="*/ 8 h 24"/>
                  <a:gd name="T54" fmla="*/ 7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9 w 24"/>
                  <a:gd name="T63" fmla="*/ 5 h 24"/>
                  <a:gd name="T64" fmla="*/ 20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20" y="15"/>
                    </a:lnTo>
                    <a:lnTo>
                      <a:pt x="19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0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4" name="Freeform 999"/>
              <p:cNvSpPr>
                <a:spLocks noEditPoints="1"/>
              </p:cNvSpPr>
              <p:nvPr/>
            </p:nvSpPr>
            <p:spPr bwMode="auto">
              <a:xfrm>
                <a:off x="5287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4 h 21"/>
                  <a:gd name="T14" fmla="*/ 2 w 21"/>
                  <a:gd name="T15" fmla="*/ 7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8 h 21"/>
                  <a:gd name="T22" fmla="*/ 7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21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8 w 21"/>
                  <a:gd name="T37" fmla="*/ 12 h 21"/>
                  <a:gd name="T38" fmla="*/ 16 w 21"/>
                  <a:gd name="T39" fmla="*/ 16 h 21"/>
                  <a:gd name="T40" fmla="*/ 14 w 21"/>
                  <a:gd name="T41" fmla="*/ 18 h 21"/>
                  <a:gd name="T42" fmla="*/ 11 w 21"/>
                  <a:gd name="T43" fmla="*/ 18 h 21"/>
                  <a:gd name="T44" fmla="*/ 9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9 w 21"/>
                  <a:gd name="T57" fmla="*/ 4 h 21"/>
                  <a:gd name="T58" fmla="*/ 11 w 21"/>
                  <a:gd name="T59" fmla="*/ 4 h 21"/>
                  <a:gd name="T60" fmla="*/ 14 w 21"/>
                  <a:gd name="T61" fmla="*/ 4 h 21"/>
                  <a:gd name="T62" fmla="*/ 16 w 21"/>
                  <a:gd name="T63" fmla="*/ 6 h 21"/>
                  <a:gd name="T64" fmla="*/ 18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8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8" y="12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5" name="Freeform 1000"/>
              <p:cNvSpPr>
                <a:spLocks noEditPoints="1"/>
              </p:cNvSpPr>
              <p:nvPr/>
            </p:nvSpPr>
            <p:spPr bwMode="auto">
              <a:xfrm>
                <a:off x="5289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6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4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4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6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6" name="Freeform 1001"/>
              <p:cNvSpPr>
                <a:spLocks noEditPoints="1"/>
              </p:cNvSpPr>
              <p:nvPr/>
            </p:nvSpPr>
            <p:spPr bwMode="auto">
              <a:xfrm>
                <a:off x="5291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8 h 14"/>
                  <a:gd name="T38" fmla="*/ 7 w 14"/>
                  <a:gd name="T39" fmla="*/ 10 h 14"/>
                  <a:gd name="T40" fmla="*/ 5 w 14"/>
                  <a:gd name="T41" fmla="*/ 8 h 14"/>
                  <a:gd name="T42" fmla="*/ 3 w 14"/>
                  <a:gd name="T43" fmla="*/ 7 h 14"/>
                  <a:gd name="T44" fmla="*/ 5 w 14"/>
                  <a:gd name="T45" fmla="*/ 3 h 14"/>
                  <a:gd name="T46" fmla="*/ 7 w 14"/>
                  <a:gd name="T47" fmla="*/ 3 h 14"/>
                  <a:gd name="T48" fmla="*/ 9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7" name="Freeform 1002"/>
              <p:cNvSpPr>
                <a:spLocks/>
              </p:cNvSpPr>
              <p:nvPr/>
            </p:nvSpPr>
            <p:spPr bwMode="auto">
              <a:xfrm>
                <a:off x="5293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8" name="Freeform 1003"/>
              <p:cNvSpPr>
                <a:spLocks/>
              </p:cNvSpPr>
              <p:nvPr/>
            </p:nvSpPr>
            <p:spPr bwMode="auto">
              <a:xfrm>
                <a:off x="5294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6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9" name="Freeform 1004"/>
              <p:cNvSpPr>
                <a:spLocks/>
              </p:cNvSpPr>
              <p:nvPr/>
            </p:nvSpPr>
            <p:spPr bwMode="auto">
              <a:xfrm>
                <a:off x="5296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0" name="Freeform 1005"/>
              <p:cNvSpPr>
                <a:spLocks/>
              </p:cNvSpPr>
              <p:nvPr/>
            </p:nvSpPr>
            <p:spPr bwMode="auto">
              <a:xfrm>
                <a:off x="5277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6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4 w 41"/>
                  <a:gd name="T25" fmla="*/ 24 h 93"/>
                  <a:gd name="T26" fmla="*/ 2 w 41"/>
                  <a:gd name="T27" fmla="*/ 36 h 93"/>
                  <a:gd name="T28" fmla="*/ 0 w 41"/>
                  <a:gd name="T29" fmla="*/ 47 h 93"/>
                  <a:gd name="T30" fmla="*/ 2 w 41"/>
                  <a:gd name="T31" fmla="*/ 59 h 93"/>
                  <a:gd name="T32" fmla="*/ 4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4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1" name="Freeform 1006"/>
              <p:cNvSpPr>
                <a:spLocks noEditPoints="1"/>
              </p:cNvSpPr>
              <p:nvPr/>
            </p:nvSpPr>
            <p:spPr bwMode="auto">
              <a:xfrm>
                <a:off x="5318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2 h 93"/>
                  <a:gd name="T6" fmla="*/ 45 w 47"/>
                  <a:gd name="T7" fmla="*/ 90 h 93"/>
                  <a:gd name="T8" fmla="*/ 42 w 47"/>
                  <a:gd name="T9" fmla="*/ 92 h 93"/>
                  <a:gd name="T10" fmla="*/ 37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2 h 93"/>
                  <a:gd name="T20" fmla="*/ 2 w 47"/>
                  <a:gd name="T21" fmla="*/ 90 h 93"/>
                  <a:gd name="T22" fmla="*/ 6 w 47"/>
                  <a:gd name="T23" fmla="*/ 92 h 93"/>
                  <a:gd name="T24" fmla="*/ 9 w 47"/>
                  <a:gd name="T25" fmla="*/ 93 h 93"/>
                  <a:gd name="T26" fmla="*/ 2 w 47"/>
                  <a:gd name="T27" fmla="*/ 4 h 93"/>
                  <a:gd name="T28" fmla="*/ 0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6 w 47"/>
                  <a:gd name="T35" fmla="*/ 2 h 93"/>
                  <a:gd name="T36" fmla="*/ 2 w 47"/>
                  <a:gd name="T37" fmla="*/ 4 h 93"/>
                  <a:gd name="T38" fmla="*/ 37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4 h 93"/>
                  <a:gd name="T46" fmla="*/ 42 w 47"/>
                  <a:gd name="T47" fmla="*/ 2 h 93"/>
                  <a:gd name="T48" fmla="*/ 37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2"/>
                    </a:lnTo>
                    <a:lnTo>
                      <a:pt x="45" y="90"/>
                    </a:lnTo>
                    <a:lnTo>
                      <a:pt x="42" y="92"/>
                    </a:lnTo>
                    <a:lnTo>
                      <a:pt x="37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2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9" y="93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4"/>
                    </a:lnTo>
                    <a:close/>
                    <a:moveTo>
                      <a:pt x="37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2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2" name="Freeform 1007"/>
              <p:cNvSpPr>
                <a:spLocks noEditPoints="1"/>
              </p:cNvSpPr>
              <p:nvPr/>
            </p:nvSpPr>
            <p:spPr bwMode="auto">
              <a:xfrm>
                <a:off x="5318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5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11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11 w 45"/>
                  <a:gd name="T41" fmla="*/ 92 h 93"/>
                  <a:gd name="T42" fmla="*/ 4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5 w 45"/>
                  <a:gd name="T55" fmla="*/ 90 h 93"/>
                  <a:gd name="T56" fmla="*/ 44 w 45"/>
                  <a:gd name="T57" fmla="*/ 88 h 93"/>
                  <a:gd name="T58" fmla="*/ 37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11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11" y="9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5" y="90"/>
                    </a:lnTo>
                    <a:lnTo>
                      <a:pt x="44" y="88"/>
                    </a:lnTo>
                    <a:lnTo>
                      <a:pt x="37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3" name="Freeform 1008"/>
              <p:cNvSpPr>
                <a:spLocks noEditPoints="1"/>
              </p:cNvSpPr>
              <p:nvPr/>
            </p:nvSpPr>
            <p:spPr bwMode="auto">
              <a:xfrm>
                <a:off x="5320" y="3159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40 w 43"/>
                  <a:gd name="T3" fmla="*/ 2 h 93"/>
                  <a:gd name="T4" fmla="*/ 35 w 43"/>
                  <a:gd name="T5" fmla="*/ 0 h 93"/>
                  <a:gd name="T6" fmla="*/ 7 w 43"/>
                  <a:gd name="T7" fmla="*/ 0 h 93"/>
                  <a:gd name="T8" fmla="*/ 4 w 43"/>
                  <a:gd name="T9" fmla="*/ 2 h 93"/>
                  <a:gd name="T10" fmla="*/ 0 w 43"/>
                  <a:gd name="T11" fmla="*/ 4 h 93"/>
                  <a:gd name="T12" fmla="*/ 0 w 43"/>
                  <a:gd name="T13" fmla="*/ 4 h 93"/>
                  <a:gd name="T14" fmla="*/ 2 w 43"/>
                  <a:gd name="T15" fmla="*/ 5 h 93"/>
                  <a:gd name="T16" fmla="*/ 11 w 43"/>
                  <a:gd name="T17" fmla="*/ 2 h 93"/>
                  <a:gd name="T18" fmla="*/ 21 w 43"/>
                  <a:gd name="T19" fmla="*/ 2 h 93"/>
                  <a:gd name="T20" fmla="*/ 31 w 43"/>
                  <a:gd name="T21" fmla="*/ 2 h 93"/>
                  <a:gd name="T22" fmla="*/ 42 w 43"/>
                  <a:gd name="T23" fmla="*/ 5 h 93"/>
                  <a:gd name="T24" fmla="*/ 42 w 43"/>
                  <a:gd name="T25" fmla="*/ 4 h 93"/>
                  <a:gd name="T26" fmla="*/ 43 w 43"/>
                  <a:gd name="T27" fmla="*/ 4 h 93"/>
                  <a:gd name="T28" fmla="*/ 0 w 43"/>
                  <a:gd name="T29" fmla="*/ 90 h 93"/>
                  <a:gd name="T30" fmla="*/ 4 w 43"/>
                  <a:gd name="T31" fmla="*/ 92 h 93"/>
                  <a:gd name="T32" fmla="*/ 7 w 43"/>
                  <a:gd name="T33" fmla="*/ 93 h 93"/>
                  <a:gd name="T34" fmla="*/ 35 w 43"/>
                  <a:gd name="T35" fmla="*/ 93 h 93"/>
                  <a:gd name="T36" fmla="*/ 40 w 43"/>
                  <a:gd name="T37" fmla="*/ 92 h 93"/>
                  <a:gd name="T38" fmla="*/ 43 w 43"/>
                  <a:gd name="T39" fmla="*/ 90 h 93"/>
                  <a:gd name="T40" fmla="*/ 42 w 43"/>
                  <a:gd name="T41" fmla="*/ 88 h 93"/>
                  <a:gd name="T42" fmla="*/ 42 w 43"/>
                  <a:gd name="T43" fmla="*/ 88 h 93"/>
                  <a:gd name="T44" fmla="*/ 31 w 43"/>
                  <a:gd name="T45" fmla="*/ 90 h 93"/>
                  <a:gd name="T46" fmla="*/ 21 w 43"/>
                  <a:gd name="T47" fmla="*/ 92 h 93"/>
                  <a:gd name="T48" fmla="*/ 12 w 43"/>
                  <a:gd name="T49" fmla="*/ 90 h 93"/>
                  <a:gd name="T50" fmla="*/ 2 w 43"/>
                  <a:gd name="T51" fmla="*/ 88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40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40" y="92"/>
                    </a:lnTo>
                    <a:lnTo>
                      <a:pt x="43" y="90"/>
                    </a:lnTo>
                    <a:lnTo>
                      <a:pt x="42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2" y="90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4" name="Freeform 1009"/>
              <p:cNvSpPr>
                <a:spLocks noEditPoints="1"/>
              </p:cNvSpPr>
              <p:nvPr/>
            </p:nvSpPr>
            <p:spPr bwMode="auto">
              <a:xfrm>
                <a:off x="5320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9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4 w 42"/>
                  <a:gd name="T15" fmla="*/ 7 h 93"/>
                  <a:gd name="T16" fmla="*/ 12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4 h 93"/>
                  <a:gd name="T28" fmla="*/ 2 w 42"/>
                  <a:gd name="T29" fmla="*/ 88 h 93"/>
                  <a:gd name="T30" fmla="*/ 9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5 w 42"/>
                  <a:gd name="T37" fmla="*/ 92 h 93"/>
                  <a:gd name="T38" fmla="*/ 42 w 42"/>
                  <a:gd name="T39" fmla="*/ 88 h 93"/>
                  <a:gd name="T40" fmla="*/ 42 w 42"/>
                  <a:gd name="T41" fmla="*/ 88 h 93"/>
                  <a:gd name="T42" fmla="*/ 40 w 42"/>
                  <a:gd name="T43" fmla="*/ 86 h 93"/>
                  <a:gd name="T44" fmla="*/ 31 w 42"/>
                  <a:gd name="T45" fmla="*/ 88 h 93"/>
                  <a:gd name="T46" fmla="*/ 21 w 42"/>
                  <a:gd name="T47" fmla="*/ 90 h 93"/>
                  <a:gd name="T48" fmla="*/ 12 w 42"/>
                  <a:gd name="T49" fmla="*/ 88 h 93"/>
                  <a:gd name="T50" fmla="*/ 4 w 42"/>
                  <a:gd name="T51" fmla="*/ 86 h 93"/>
                  <a:gd name="T52" fmla="*/ 2 w 42"/>
                  <a:gd name="T53" fmla="*/ 88 h 93"/>
                  <a:gd name="T54" fmla="*/ 2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12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4"/>
                    </a:lnTo>
                    <a:close/>
                    <a:moveTo>
                      <a:pt x="2" y="88"/>
                    </a:moveTo>
                    <a:lnTo>
                      <a:pt x="9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5" y="92"/>
                    </a:lnTo>
                    <a:lnTo>
                      <a:pt x="42" y="88"/>
                    </a:lnTo>
                    <a:lnTo>
                      <a:pt x="40" y="86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4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5" name="Freeform 1010"/>
              <p:cNvSpPr>
                <a:spLocks noEditPoints="1"/>
              </p:cNvSpPr>
              <p:nvPr/>
            </p:nvSpPr>
            <p:spPr bwMode="auto">
              <a:xfrm>
                <a:off x="5322" y="3161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29 w 40"/>
                  <a:gd name="T3" fmla="*/ 0 h 90"/>
                  <a:gd name="T4" fmla="*/ 19 w 40"/>
                  <a:gd name="T5" fmla="*/ 0 h 90"/>
                  <a:gd name="T6" fmla="*/ 9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19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38 w 40"/>
                  <a:gd name="T23" fmla="*/ 5 h 90"/>
                  <a:gd name="T24" fmla="*/ 40 w 40"/>
                  <a:gd name="T25" fmla="*/ 3 h 90"/>
                  <a:gd name="T26" fmla="*/ 0 w 40"/>
                  <a:gd name="T27" fmla="*/ 86 h 90"/>
                  <a:gd name="T28" fmla="*/ 10 w 40"/>
                  <a:gd name="T29" fmla="*/ 88 h 90"/>
                  <a:gd name="T30" fmla="*/ 19 w 40"/>
                  <a:gd name="T31" fmla="*/ 90 h 90"/>
                  <a:gd name="T32" fmla="*/ 29 w 40"/>
                  <a:gd name="T33" fmla="*/ 88 h 90"/>
                  <a:gd name="T34" fmla="*/ 40 w 40"/>
                  <a:gd name="T35" fmla="*/ 86 h 90"/>
                  <a:gd name="T36" fmla="*/ 38 w 40"/>
                  <a:gd name="T37" fmla="*/ 84 h 90"/>
                  <a:gd name="T38" fmla="*/ 38 w 40"/>
                  <a:gd name="T39" fmla="*/ 83 h 90"/>
                  <a:gd name="T40" fmla="*/ 29 w 40"/>
                  <a:gd name="T41" fmla="*/ 84 h 90"/>
                  <a:gd name="T42" fmla="*/ 19 w 40"/>
                  <a:gd name="T43" fmla="*/ 86 h 90"/>
                  <a:gd name="T44" fmla="*/ 10 w 40"/>
                  <a:gd name="T45" fmla="*/ 84 h 90"/>
                  <a:gd name="T46" fmla="*/ 2 w 40"/>
                  <a:gd name="T47" fmla="*/ 83 h 90"/>
                  <a:gd name="T48" fmla="*/ 2 w 40"/>
                  <a:gd name="T49" fmla="*/ 84 h 90"/>
                  <a:gd name="T50" fmla="*/ 0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8" y="5"/>
                    </a:lnTo>
                    <a:lnTo>
                      <a:pt x="40" y="3"/>
                    </a:lnTo>
                    <a:close/>
                    <a:moveTo>
                      <a:pt x="0" y="86"/>
                    </a:moveTo>
                    <a:lnTo>
                      <a:pt x="10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3"/>
                    </a:lnTo>
                    <a:lnTo>
                      <a:pt x="29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6" name="Freeform 1011"/>
              <p:cNvSpPr>
                <a:spLocks noEditPoints="1"/>
              </p:cNvSpPr>
              <p:nvPr/>
            </p:nvSpPr>
            <p:spPr bwMode="auto">
              <a:xfrm>
                <a:off x="5324" y="3163"/>
                <a:ext cx="36" cy="86"/>
              </a:xfrm>
              <a:custGeom>
                <a:avLst/>
                <a:gdLst>
                  <a:gd name="T0" fmla="*/ 36 w 36"/>
                  <a:gd name="T1" fmla="*/ 3 h 86"/>
                  <a:gd name="T2" fmla="*/ 27 w 36"/>
                  <a:gd name="T3" fmla="*/ 0 h 86"/>
                  <a:gd name="T4" fmla="*/ 17 w 36"/>
                  <a:gd name="T5" fmla="*/ 0 h 86"/>
                  <a:gd name="T6" fmla="*/ 8 w 36"/>
                  <a:gd name="T7" fmla="*/ 0 h 86"/>
                  <a:gd name="T8" fmla="*/ 0 w 36"/>
                  <a:gd name="T9" fmla="*/ 3 h 86"/>
                  <a:gd name="T10" fmla="*/ 0 w 36"/>
                  <a:gd name="T11" fmla="*/ 5 h 86"/>
                  <a:gd name="T12" fmla="*/ 0 w 36"/>
                  <a:gd name="T13" fmla="*/ 6 h 86"/>
                  <a:gd name="T14" fmla="*/ 8 w 36"/>
                  <a:gd name="T15" fmla="*/ 3 h 86"/>
                  <a:gd name="T16" fmla="*/ 17 w 36"/>
                  <a:gd name="T17" fmla="*/ 3 h 86"/>
                  <a:gd name="T18" fmla="*/ 27 w 36"/>
                  <a:gd name="T19" fmla="*/ 3 h 86"/>
                  <a:gd name="T20" fmla="*/ 34 w 36"/>
                  <a:gd name="T21" fmla="*/ 6 h 86"/>
                  <a:gd name="T22" fmla="*/ 36 w 36"/>
                  <a:gd name="T23" fmla="*/ 5 h 86"/>
                  <a:gd name="T24" fmla="*/ 36 w 36"/>
                  <a:gd name="T25" fmla="*/ 3 h 86"/>
                  <a:gd name="T26" fmla="*/ 0 w 36"/>
                  <a:gd name="T27" fmla="*/ 82 h 86"/>
                  <a:gd name="T28" fmla="*/ 8 w 36"/>
                  <a:gd name="T29" fmla="*/ 84 h 86"/>
                  <a:gd name="T30" fmla="*/ 17 w 36"/>
                  <a:gd name="T31" fmla="*/ 86 h 86"/>
                  <a:gd name="T32" fmla="*/ 27 w 36"/>
                  <a:gd name="T33" fmla="*/ 84 h 86"/>
                  <a:gd name="T34" fmla="*/ 36 w 36"/>
                  <a:gd name="T35" fmla="*/ 82 h 86"/>
                  <a:gd name="T36" fmla="*/ 36 w 36"/>
                  <a:gd name="T37" fmla="*/ 81 h 86"/>
                  <a:gd name="T38" fmla="*/ 34 w 36"/>
                  <a:gd name="T39" fmla="*/ 79 h 86"/>
                  <a:gd name="T40" fmla="*/ 26 w 36"/>
                  <a:gd name="T41" fmla="*/ 81 h 86"/>
                  <a:gd name="T42" fmla="*/ 17 w 36"/>
                  <a:gd name="T43" fmla="*/ 82 h 86"/>
                  <a:gd name="T44" fmla="*/ 8 w 36"/>
                  <a:gd name="T45" fmla="*/ 81 h 86"/>
                  <a:gd name="T46" fmla="*/ 1 w 36"/>
                  <a:gd name="T47" fmla="*/ 79 h 86"/>
                  <a:gd name="T48" fmla="*/ 0 w 36"/>
                  <a:gd name="T49" fmla="*/ 81 h 86"/>
                  <a:gd name="T50" fmla="*/ 0 w 36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6"/>
                  <a:gd name="T80" fmla="*/ 36 w 3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6">
                    <a:moveTo>
                      <a:pt x="36" y="3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7" y="3"/>
                    </a:lnTo>
                    <a:lnTo>
                      <a:pt x="34" y="6"/>
                    </a:lnTo>
                    <a:lnTo>
                      <a:pt x="36" y="5"/>
                    </a:lnTo>
                    <a:lnTo>
                      <a:pt x="36" y="3"/>
                    </a:lnTo>
                    <a:close/>
                    <a:moveTo>
                      <a:pt x="0" y="82"/>
                    </a:moveTo>
                    <a:lnTo>
                      <a:pt x="8" y="84"/>
                    </a:lnTo>
                    <a:lnTo>
                      <a:pt x="17" y="86"/>
                    </a:lnTo>
                    <a:lnTo>
                      <a:pt x="27" y="84"/>
                    </a:lnTo>
                    <a:lnTo>
                      <a:pt x="36" y="82"/>
                    </a:lnTo>
                    <a:lnTo>
                      <a:pt x="36" y="81"/>
                    </a:lnTo>
                    <a:lnTo>
                      <a:pt x="34" y="79"/>
                    </a:lnTo>
                    <a:lnTo>
                      <a:pt x="26" y="81"/>
                    </a:lnTo>
                    <a:lnTo>
                      <a:pt x="17" y="82"/>
                    </a:lnTo>
                    <a:lnTo>
                      <a:pt x="8" y="81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7" name="Freeform 1012"/>
              <p:cNvSpPr>
                <a:spLocks noEditPoints="1"/>
              </p:cNvSpPr>
              <p:nvPr/>
            </p:nvSpPr>
            <p:spPr bwMode="auto">
              <a:xfrm>
                <a:off x="5324" y="3164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7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0 w 36"/>
                  <a:gd name="T11" fmla="*/ 5 h 83"/>
                  <a:gd name="T12" fmla="*/ 1 w 36"/>
                  <a:gd name="T13" fmla="*/ 7 h 83"/>
                  <a:gd name="T14" fmla="*/ 8 w 36"/>
                  <a:gd name="T15" fmla="*/ 4 h 83"/>
                  <a:gd name="T16" fmla="*/ 17 w 36"/>
                  <a:gd name="T17" fmla="*/ 4 h 83"/>
                  <a:gd name="T18" fmla="*/ 26 w 36"/>
                  <a:gd name="T19" fmla="*/ 4 h 83"/>
                  <a:gd name="T20" fmla="*/ 34 w 36"/>
                  <a:gd name="T21" fmla="*/ 7 h 83"/>
                  <a:gd name="T22" fmla="*/ 34 w 36"/>
                  <a:gd name="T23" fmla="*/ 5 h 83"/>
                  <a:gd name="T24" fmla="*/ 36 w 36"/>
                  <a:gd name="T25" fmla="*/ 4 h 83"/>
                  <a:gd name="T26" fmla="*/ 0 w 36"/>
                  <a:gd name="T27" fmla="*/ 80 h 83"/>
                  <a:gd name="T28" fmla="*/ 8 w 36"/>
                  <a:gd name="T29" fmla="*/ 81 h 83"/>
                  <a:gd name="T30" fmla="*/ 17 w 36"/>
                  <a:gd name="T31" fmla="*/ 83 h 83"/>
                  <a:gd name="T32" fmla="*/ 27 w 36"/>
                  <a:gd name="T33" fmla="*/ 81 h 83"/>
                  <a:gd name="T34" fmla="*/ 36 w 36"/>
                  <a:gd name="T35" fmla="*/ 80 h 83"/>
                  <a:gd name="T36" fmla="*/ 34 w 36"/>
                  <a:gd name="T37" fmla="*/ 78 h 83"/>
                  <a:gd name="T38" fmla="*/ 34 w 36"/>
                  <a:gd name="T39" fmla="*/ 76 h 83"/>
                  <a:gd name="T40" fmla="*/ 26 w 36"/>
                  <a:gd name="T41" fmla="*/ 80 h 83"/>
                  <a:gd name="T42" fmla="*/ 17 w 36"/>
                  <a:gd name="T43" fmla="*/ 80 h 83"/>
                  <a:gd name="T44" fmla="*/ 10 w 36"/>
                  <a:gd name="T45" fmla="*/ 80 h 83"/>
                  <a:gd name="T46" fmla="*/ 1 w 36"/>
                  <a:gd name="T47" fmla="*/ 76 h 83"/>
                  <a:gd name="T48" fmla="*/ 1 w 36"/>
                  <a:gd name="T49" fmla="*/ 78 h 83"/>
                  <a:gd name="T50" fmla="*/ 0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7"/>
                    </a:lnTo>
                    <a:lnTo>
                      <a:pt x="34" y="5"/>
                    </a:lnTo>
                    <a:lnTo>
                      <a:pt x="36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7" y="81"/>
                    </a:lnTo>
                    <a:lnTo>
                      <a:pt x="36" y="80"/>
                    </a:lnTo>
                    <a:lnTo>
                      <a:pt x="34" y="78"/>
                    </a:lnTo>
                    <a:lnTo>
                      <a:pt x="34" y="76"/>
                    </a:lnTo>
                    <a:lnTo>
                      <a:pt x="26" y="80"/>
                    </a:lnTo>
                    <a:lnTo>
                      <a:pt x="17" y="80"/>
                    </a:lnTo>
                    <a:lnTo>
                      <a:pt x="10" y="80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8" name="Freeform 1013"/>
              <p:cNvSpPr>
                <a:spLocks noEditPoints="1"/>
              </p:cNvSpPr>
              <p:nvPr/>
            </p:nvSpPr>
            <p:spPr bwMode="auto">
              <a:xfrm>
                <a:off x="5324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7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1 w 34"/>
                  <a:gd name="T11" fmla="*/ 5 h 79"/>
                  <a:gd name="T12" fmla="*/ 1 w 34"/>
                  <a:gd name="T13" fmla="*/ 7 h 79"/>
                  <a:gd name="T14" fmla="*/ 10 w 34"/>
                  <a:gd name="T15" fmla="*/ 3 h 79"/>
                  <a:gd name="T16" fmla="*/ 17 w 34"/>
                  <a:gd name="T17" fmla="*/ 3 h 79"/>
                  <a:gd name="T18" fmla="*/ 26 w 34"/>
                  <a:gd name="T19" fmla="*/ 3 h 79"/>
                  <a:gd name="T20" fmla="*/ 32 w 34"/>
                  <a:gd name="T21" fmla="*/ 7 h 79"/>
                  <a:gd name="T22" fmla="*/ 34 w 34"/>
                  <a:gd name="T23" fmla="*/ 5 h 79"/>
                  <a:gd name="T24" fmla="*/ 34 w 34"/>
                  <a:gd name="T25" fmla="*/ 3 h 79"/>
                  <a:gd name="T26" fmla="*/ 1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6 w 34"/>
                  <a:gd name="T33" fmla="*/ 78 h 79"/>
                  <a:gd name="T34" fmla="*/ 34 w 34"/>
                  <a:gd name="T35" fmla="*/ 76 h 79"/>
                  <a:gd name="T36" fmla="*/ 34 w 34"/>
                  <a:gd name="T37" fmla="*/ 74 h 79"/>
                  <a:gd name="T38" fmla="*/ 32 w 34"/>
                  <a:gd name="T39" fmla="*/ 72 h 79"/>
                  <a:gd name="T40" fmla="*/ 26 w 34"/>
                  <a:gd name="T41" fmla="*/ 76 h 79"/>
                  <a:gd name="T42" fmla="*/ 17 w 34"/>
                  <a:gd name="T43" fmla="*/ 76 h 79"/>
                  <a:gd name="T44" fmla="*/ 10 w 34"/>
                  <a:gd name="T45" fmla="*/ 76 h 79"/>
                  <a:gd name="T46" fmla="*/ 3 w 34"/>
                  <a:gd name="T47" fmla="*/ 72 h 79"/>
                  <a:gd name="T48" fmla="*/ 1 w 34"/>
                  <a:gd name="T49" fmla="*/ 74 h 79"/>
                  <a:gd name="T50" fmla="*/ 1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3"/>
                    </a:lnTo>
                    <a:close/>
                    <a:moveTo>
                      <a:pt x="1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6" y="78"/>
                    </a:lnTo>
                    <a:lnTo>
                      <a:pt x="34" y="76"/>
                    </a:lnTo>
                    <a:lnTo>
                      <a:pt x="34" y="7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10" y="76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39948" name="Freeform 1014"/>
            <p:cNvSpPr>
              <a:spLocks noEditPoints="1"/>
            </p:cNvSpPr>
            <p:nvPr/>
          </p:nvSpPr>
          <p:spPr bwMode="auto">
            <a:xfrm>
              <a:off x="5129" y="3168"/>
              <a:ext cx="33" cy="76"/>
            </a:xfrm>
            <a:custGeom>
              <a:avLst/>
              <a:gdLst>
                <a:gd name="T0" fmla="*/ 33 w 33"/>
                <a:gd name="T1" fmla="*/ 3 h 76"/>
                <a:gd name="T2" fmla="*/ 25 w 33"/>
                <a:gd name="T3" fmla="*/ 0 h 76"/>
                <a:gd name="T4" fmla="*/ 16 w 33"/>
                <a:gd name="T5" fmla="*/ 0 h 76"/>
                <a:gd name="T6" fmla="*/ 7 w 33"/>
                <a:gd name="T7" fmla="*/ 0 h 76"/>
                <a:gd name="T8" fmla="*/ 0 w 33"/>
                <a:gd name="T9" fmla="*/ 3 h 76"/>
                <a:gd name="T10" fmla="*/ 0 w 33"/>
                <a:gd name="T11" fmla="*/ 5 h 76"/>
                <a:gd name="T12" fmla="*/ 2 w 33"/>
                <a:gd name="T13" fmla="*/ 7 h 76"/>
                <a:gd name="T14" fmla="*/ 9 w 33"/>
                <a:gd name="T15" fmla="*/ 3 h 76"/>
                <a:gd name="T16" fmla="*/ 16 w 33"/>
                <a:gd name="T17" fmla="*/ 3 h 76"/>
                <a:gd name="T18" fmla="*/ 25 w 33"/>
                <a:gd name="T19" fmla="*/ 3 h 76"/>
                <a:gd name="T20" fmla="*/ 31 w 33"/>
                <a:gd name="T21" fmla="*/ 7 h 76"/>
                <a:gd name="T22" fmla="*/ 31 w 33"/>
                <a:gd name="T23" fmla="*/ 5 h 76"/>
                <a:gd name="T24" fmla="*/ 33 w 33"/>
                <a:gd name="T25" fmla="*/ 3 h 76"/>
                <a:gd name="T26" fmla="*/ 0 w 33"/>
                <a:gd name="T27" fmla="*/ 72 h 76"/>
                <a:gd name="T28" fmla="*/ 9 w 33"/>
                <a:gd name="T29" fmla="*/ 76 h 76"/>
                <a:gd name="T30" fmla="*/ 16 w 33"/>
                <a:gd name="T31" fmla="*/ 76 h 76"/>
                <a:gd name="T32" fmla="*/ 25 w 33"/>
                <a:gd name="T33" fmla="*/ 76 h 76"/>
                <a:gd name="T34" fmla="*/ 33 w 33"/>
                <a:gd name="T35" fmla="*/ 72 h 76"/>
                <a:gd name="T36" fmla="*/ 31 w 33"/>
                <a:gd name="T37" fmla="*/ 70 h 76"/>
                <a:gd name="T38" fmla="*/ 31 w 33"/>
                <a:gd name="T39" fmla="*/ 69 h 76"/>
                <a:gd name="T40" fmla="*/ 25 w 33"/>
                <a:gd name="T41" fmla="*/ 72 h 76"/>
                <a:gd name="T42" fmla="*/ 16 w 33"/>
                <a:gd name="T43" fmla="*/ 72 h 76"/>
                <a:gd name="T44" fmla="*/ 9 w 33"/>
                <a:gd name="T45" fmla="*/ 72 h 76"/>
                <a:gd name="T46" fmla="*/ 2 w 33"/>
                <a:gd name="T47" fmla="*/ 69 h 76"/>
                <a:gd name="T48" fmla="*/ 2 w 33"/>
                <a:gd name="T49" fmla="*/ 70 h 76"/>
                <a:gd name="T50" fmla="*/ 0 w 33"/>
                <a:gd name="T51" fmla="*/ 72 h 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3"/>
                <a:gd name="T79" fmla="*/ 0 h 76"/>
                <a:gd name="T80" fmla="*/ 33 w 33"/>
                <a:gd name="T81" fmla="*/ 76 h 7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3" h="76">
                  <a:moveTo>
                    <a:pt x="33" y="3"/>
                  </a:moveTo>
                  <a:lnTo>
                    <a:pt x="25" y="0"/>
                  </a:lnTo>
                  <a:lnTo>
                    <a:pt x="16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9" y="3"/>
                  </a:lnTo>
                  <a:lnTo>
                    <a:pt x="16" y="3"/>
                  </a:lnTo>
                  <a:lnTo>
                    <a:pt x="25" y="3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33" y="3"/>
                  </a:lnTo>
                  <a:close/>
                  <a:moveTo>
                    <a:pt x="0" y="72"/>
                  </a:moveTo>
                  <a:lnTo>
                    <a:pt x="9" y="76"/>
                  </a:lnTo>
                  <a:lnTo>
                    <a:pt x="16" y="76"/>
                  </a:lnTo>
                  <a:lnTo>
                    <a:pt x="25" y="76"/>
                  </a:lnTo>
                  <a:lnTo>
                    <a:pt x="33" y="72"/>
                  </a:lnTo>
                  <a:lnTo>
                    <a:pt x="31" y="70"/>
                  </a:lnTo>
                  <a:lnTo>
                    <a:pt x="31" y="69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9" y="72"/>
                  </a:lnTo>
                  <a:lnTo>
                    <a:pt x="2" y="69"/>
                  </a:lnTo>
                  <a:lnTo>
                    <a:pt x="2" y="7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B0AFA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49" name="Freeform 1015"/>
            <p:cNvSpPr>
              <a:spLocks noEditPoints="1"/>
            </p:cNvSpPr>
            <p:nvPr/>
          </p:nvSpPr>
          <p:spPr bwMode="auto">
            <a:xfrm>
              <a:off x="5129" y="3169"/>
              <a:ext cx="31" cy="73"/>
            </a:xfrm>
            <a:custGeom>
              <a:avLst/>
              <a:gdLst>
                <a:gd name="T0" fmla="*/ 31 w 31"/>
                <a:gd name="T1" fmla="*/ 4 h 73"/>
                <a:gd name="T2" fmla="*/ 25 w 31"/>
                <a:gd name="T3" fmla="*/ 0 h 73"/>
                <a:gd name="T4" fmla="*/ 16 w 31"/>
                <a:gd name="T5" fmla="*/ 0 h 73"/>
                <a:gd name="T6" fmla="*/ 9 w 31"/>
                <a:gd name="T7" fmla="*/ 0 h 73"/>
                <a:gd name="T8" fmla="*/ 0 w 31"/>
                <a:gd name="T9" fmla="*/ 4 h 73"/>
                <a:gd name="T10" fmla="*/ 2 w 31"/>
                <a:gd name="T11" fmla="*/ 6 h 73"/>
                <a:gd name="T12" fmla="*/ 2 w 31"/>
                <a:gd name="T13" fmla="*/ 7 h 73"/>
                <a:gd name="T14" fmla="*/ 9 w 31"/>
                <a:gd name="T15" fmla="*/ 4 h 73"/>
                <a:gd name="T16" fmla="*/ 16 w 31"/>
                <a:gd name="T17" fmla="*/ 4 h 73"/>
                <a:gd name="T18" fmla="*/ 25 w 31"/>
                <a:gd name="T19" fmla="*/ 4 h 73"/>
                <a:gd name="T20" fmla="*/ 31 w 31"/>
                <a:gd name="T21" fmla="*/ 7 h 73"/>
                <a:gd name="T22" fmla="*/ 31 w 31"/>
                <a:gd name="T23" fmla="*/ 6 h 73"/>
                <a:gd name="T24" fmla="*/ 31 w 31"/>
                <a:gd name="T25" fmla="*/ 4 h 73"/>
                <a:gd name="T26" fmla="*/ 2 w 31"/>
                <a:gd name="T27" fmla="*/ 69 h 73"/>
                <a:gd name="T28" fmla="*/ 9 w 31"/>
                <a:gd name="T29" fmla="*/ 73 h 73"/>
                <a:gd name="T30" fmla="*/ 16 w 31"/>
                <a:gd name="T31" fmla="*/ 73 h 73"/>
                <a:gd name="T32" fmla="*/ 25 w 31"/>
                <a:gd name="T33" fmla="*/ 73 h 73"/>
                <a:gd name="T34" fmla="*/ 31 w 31"/>
                <a:gd name="T35" fmla="*/ 69 h 73"/>
                <a:gd name="T36" fmla="*/ 31 w 31"/>
                <a:gd name="T37" fmla="*/ 68 h 73"/>
                <a:gd name="T38" fmla="*/ 30 w 31"/>
                <a:gd name="T39" fmla="*/ 66 h 73"/>
                <a:gd name="T40" fmla="*/ 23 w 31"/>
                <a:gd name="T41" fmla="*/ 69 h 73"/>
                <a:gd name="T42" fmla="*/ 16 w 31"/>
                <a:gd name="T43" fmla="*/ 69 h 73"/>
                <a:gd name="T44" fmla="*/ 9 w 31"/>
                <a:gd name="T45" fmla="*/ 69 h 73"/>
                <a:gd name="T46" fmla="*/ 2 w 31"/>
                <a:gd name="T47" fmla="*/ 66 h 73"/>
                <a:gd name="T48" fmla="*/ 2 w 31"/>
                <a:gd name="T49" fmla="*/ 68 h 73"/>
                <a:gd name="T50" fmla="*/ 2 w 31"/>
                <a:gd name="T51" fmla="*/ 69 h 7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1"/>
                <a:gd name="T79" fmla="*/ 0 h 73"/>
                <a:gd name="T80" fmla="*/ 31 w 31"/>
                <a:gd name="T81" fmla="*/ 73 h 7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1" h="73">
                  <a:moveTo>
                    <a:pt x="31" y="4"/>
                  </a:moveTo>
                  <a:lnTo>
                    <a:pt x="25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9" y="4"/>
                  </a:lnTo>
                  <a:lnTo>
                    <a:pt x="16" y="4"/>
                  </a:lnTo>
                  <a:lnTo>
                    <a:pt x="25" y="4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4"/>
                  </a:lnTo>
                  <a:close/>
                  <a:moveTo>
                    <a:pt x="2" y="69"/>
                  </a:moveTo>
                  <a:lnTo>
                    <a:pt x="9" y="73"/>
                  </a:lnTo>
                  <a:lnTo>
                    <a:pt x="16" y="73"/>
                  </a:lnTo>
                  <a:lnTo>
                    <a:pt x="25" y="73"/>
                  </a:lnTo>
                  <a:lnTo>
                    <a:pt x="31" y="69"/>
                  </a:lnTo>
                  <a:lnTo>
                    <a:pt x="31" y="68"/>
                  </a:lnTo>
                  <a:lnTo>
                    <a:pt x="30" y="66"/>
                  </a:lnTo>
                  <a:lnTo>
                    <a:pt x="23" y="69"/>
                  </a:lnTo>
                  <a:lnTo>
                    <a:pt x="16" y="69"/>
                  </a:lnTo>
                  <a:lnTo>
                    <a:pt x="9" y="69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A8A8A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0" name="Freeform 1016"/>
            <p:cNvSpPr>
              <a:spLocks noEditPoints="1"/>
            </p:cNvSpPr>
            <p:nvPr/>
          </p:nvSpPr>
          <p:spPr bwMode="auto">
            <a:xfrm>
              <a:off x="5131" y="3171"/>
              <a:ext cx="29" cy="69"/>
            </a:xfrm>
            <a:custGeom>
              <a:avLst/>
              <a:gdLst>
                <a:gd name="T0" fmla="*/ 29 w 29"/>
                <a:gd name="T1" fmla="*/ 4 h 69"/>
                <a:gd name="T2" fmla="*/ 23 w 29"/>
                <a:gd name="T3" fmla="*/ 0 h 69"/>
                <a:gd name="T4" fmla="*/ 14 w 29"/>
                <a:gd name="T5" fmla="*/ 0 h 69"/>
                <a:gd name="T6" fmla="*/ 7 w 29"/>
                <a:gd name="T7" fmla="*/ 0 h 69"/>
                <a:gd name="T8" fmla="*/ 0 w 29"/>
                <a:gd name="T9" fmla="*/ 4 h 69"/>
                <a:gd name="T10" fmla="*/ 0 w 29"/>
                <a:gd name="T11" fmla="*/ 5 h 69"/>
                <a:gd name="T12" fmla="*/ 2 w 29"/>
                <a:gd name="T13" fmla="*/ 5 h 69"/>
                <a:gd name="T14" fmla="*/ 7 w 29"/>
                <a:gd name="T15" fmla="*/ 4 h 69"/>
                <a:gd name="T16" fmla="*/ 14 w 29"/>
                <a:gd name="T17" fmla="*/ 4 h 69"/>
                <a:gd name="T18" fmla="*/ 21 w 29"/>
                <a:gd name="T19" fmla="*/ 4 h 69"/>
                <a:gd name="T20" fmla="*/ 28 w 29"/>
                <a:gd name="T21" fmla="*/ 5 h 69"/>
                <a:gd name="T22" fmla="*/ 29 w 29"/>
                <a:gd name="T23" fmla="*/ 5 h 69"/>
                <a:gd name="T24" fmla="*/ 29 w 29"/>
                <a:gd name="T25" fmla="*/ 4 h 69"/>
                <a:gd name="T26" fmla="*/ 0 w 29"/>
                <a:gd name="T27" fmla="*/ 66 h 69"/>
                <a:gd name="T28" fmla="*/ 7 w 29"/>
                <a:gd name="T29" fmla="*/ 69 h 69"/>
                <a:gd name="T30" fmla="*/ 14 w 29"/>
                <a:gd name="T31" fmla="*/ 69 h 69"/>
                <a:gd name="T32" fmla="*/ 23 w 29"/>
                <a:gd name="T33" fmla="*/ 69 h 69"/>
                <a:gd name="T34" fmla="*/ 29 w 29"/>
                <a:gd name="T35" fmla="*/ 66 h 69"/>
                <a:gd name="T36" fmla="*/ 28 w 29"/>
                <a:gd name="T37" fmla="*/ 64 h 69"/>
                <a:gd name="T38" fmla="*/ 28 w 29"/>
                <a:gd name="T39" fmla="*/ 62 h 69"/>
                <a:gd name="T40" fmla="*/ 21 w 29"/>
                <a:gd name="T41" fmla="*/ 66 h 69"/>
                <a:gd name="T42" fmla="*/ 14 w 29"/>
                <a:gd name="T43" fmla="*/ 66 h 69"/>
                <a:gd name="T44" fmla="*/ 7 w 29"/>
                <a:gd name="T45" fmla="*/ 66 h 69"/>
                <a:gd name="T46" fmla="*/ 2 w 29"/>
                <a:gd name="T47" fmla="*/ 62 h 69"/>
                <a:gd name="T48" fmla="*/ 0 w 29"/>
                <a:gd name="T49" fmla="*/ 64 h 69"/>
                <a:gd name="T50" fmla="*/ 0 w 29"/>
                <a:gd name="T51" fmla="*/ 66 h 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69"/>
                <a:gd name="T80" fmla="*/ 29 w 29"/>
                <a:gd name="T81" fmla="*/ 69 h 6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69">
                  <a:moveTo>
                    <a:pt x="29" y="4"/>
                  </a:moveTo>
                  <a:lnTo>
                    <a:pt x="23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7" y="4"/>
                  </a:lnTo>
                  <a:lnTo>
                    <a:pt x="14" y="4"/>
                  </a:lnTo>
                  <a:lnTo>
                    <a:pt x="21" y="4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close/>
                  <a:moveTo>
                    <a:pt x="0" y="66"/>
                  </a:moveTo>
                  <a:lnTo>
                    <a:pt x="7" y="69"/>
                  </a:lnTo>
                  <a:lnTo>
                    <a:pt x="14" y="69"/>
                  </a:lnTo>
                  <a:lnTo>
                    <a:pt x="23" y="69"/>
                  </a:lnTo>
                  <a:lnTo>
                    <a:pt x="29" y="66"/>
                  </a:lnTo>
                  <a:lnTo>
                    <a:pt x="28" y="64"/>
                  </a:lnTo>
                  <a:lnTo>
                    <a:pt x="28" y="62"/>
                  </a:lnTo>
                  <a:lnTo>
                    <a:pt x="21" y="66"/>
                  </a:lnTo>
                  <a:lnTo>
                    <a:pt x="14" y="66"/>
                  </a:lnTo>
                  <a:lnTo>
                    <a:pt x="7" y="66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A2A2A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1" name="Freeform 1017"/>
            <p:cNvSpPr>
              <a:spLocks noEditPoints="1"/>
            </p:cNvSpPr>
            <p:nvPr/>
          </p:nvSpPr>
          <p:spPr bwMode="auto">
            <a:xfrm>
              <a:off x="5131" y="3173"/>
              <a:ext cx="29" cy="65"/>
            </a:xfrm>
            <a:custGeom>
              <a:avLst/>
              <a:gdLst>
                <a:gd name="T0" fmla="*/ 29 w 29"/>
                <a:gd name="T1" fmla="*/ 3 h 65"/>
                <a:gd name="T2" fmla="*/ 23 w 29"/>
                <a:gd name="T3" fmla="*/ 0 h 65"/>
                <a:gd name="T4" fmla="*/ 14 w 29"/>
                <a:gd name="T5" fmla="*/ 0 h 65"/>
                <a:gd name="T6" fmla="*/ 7 w 29"/>
                <a:gd name="T7" fmla="*/ 0 h 65"/>
                <a:gd name="T8" fmla="*/ 0 w 29"/>
                <a:gd name="T9" fmla="*/ 3 h 65"/>
                <a:gd name="T10" fmla="*/ 2 w 29"/>
                <a:gd name="T11" fmla="*/ 3 h 65"/>
                <a:gd name="T12" fmla="*/ 2 w 29"/>
                <a:gd name="T13" fmla="*/ 5 h 65"/>
                <a:gd name="T14" fmla="*/ 9 w 29"/>
                <a:gd name="T15" fmla="*/ 3 h 65"/>
                <a:gd name="T16" fmla="*/ 14 w 29"/>
                <a:gd name="T17" fmla="*/ 3 h 65"/>
                <a:gd name="T18" fmla="*/ 21 w 29"/>
                <a:gd name="T19" fmla="*/ 3 h 65"/>
                <a:gd name="T20" fmla="*/ 28 w 29"/>
                <a:gd name="T21" fmla="*/ 5 h 65"/>
                <a:gd name="T22" fmla="*/ 28 w 29"/>
                <a:gd name="T23" fmla="*/ 3 h 65"/>
                <a:gd name="T24" fmla="*/ 29 w 29"/>
                <a:gd name="T25" fmla="*/ 3 h 65"/>
                <a:gd name="T26" fmla="*/ 0 w 29"/>
                <a:gd name="T27" fmla="*/ 62 h 65"/>
                <a:gd name="T28" fmla="*/ 7 w 29"/>
                <a:gd name="T29" fmla="*/ 65 h 65"/>
                <a:gd name="T30" fmla="*/ 14 w 29"/>
                <a:gd name="T31" fmla="*/ 65 h 65"/>
                <a:gd name="T32" fmla="*/ 21 w 29"/>
                <a:gd name="T33" fmla="*/ 65 h 65"/>
                <a:gd name="T34" fmla="*/ 28 w 29"/>
                <a:gd name="T35" fmla="*/ 62 h 65"/>
                <a:gd name="T36" fmla="*/ 28 w 29"/>
                <a:gd name="T37" fmla="*/ 60 h 65"/>
                <a:gd name="T38" fmla="*/ 26 w 29"/>
                <a:gd name="T39" fmla="*/ 59 h 65"/>
                <a:gd name="T40" fmla="*/ 21 w 29"/>
                <a:gd name="T41" fmla="*/ 62 h 65"/>
                <a:gd name="T42" fmla="*/ 14 w 29"/>
                <a:gd name="T43" fmla="*/ 62 h 65"/>
                <a:gd name="T44" fmla="*/ 9 w 29"/>
                <a:gd name="T45" fmla="*/ 62 h 65"/>
                <a:gd name="T46" fmla="*/ 2 w 29"/>
                <a:gd name="T47" fmla="*/ 59 h 65"/>
                <a:gd name="T48" fmla="*/ 2 w 29"/>
                <a:gd name="T49" fmla="*/ 60 h 65"/>
                <a:gd name="T50" fmla="*/ 0 w 29"/>
                <a:gd name="T51" fmla="*/ 62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65"/>
                <a:gd name="T80" fmla="*/ 29 w 29"/>
                <a:gd name="T81" fmla="*/ 65 h 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65">
                  <a:moveTo>
                    <a:pt x="29" y="3"/>
                  </a:moveTo>
                  <a:lnTo>
                    <a:pt x="23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9" y="3"/>
                  </a:lnTo>
                  <a:lnTo>
                    <a:pt x="14" y="3"/>
                  </a:lnTo>
                  <a:lnTo>
                    <a:pt x="21" y="3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9" y="3"/>
                  </a:lnTo>
                  <a:close/>
                  <a:moveTo>
                    <a:pt x="0" y="62"/>
                  </a:moveTo>
                  <a:lnTo>
                    <a:pt x="7" y="65"/>
                  </a:lnTo>
                  <a:lnTo>
                    <a:pt x="14" y="65"/>
                  </a:lnTo>
                  <a:lnTo>
                    <a:pt x="21" y="65"/>
                  </a:lnTo>
                  <a:lnTo>
                    <a:pt x="28" y="62"/>
                  </a:lnTo>
                  <a:lnTo>
                    <a:pt x="28" y="60"/>
                  </a:lnTo>
                  <a:lnTo>
                    <a:pt x="26" y="59"/>
                  </a:lnTo>
                  <a:lnTo>
                    <a:pt x="21" y="62"/>
                  </a:lnTo>
                  <a:lnTo>
                    <a:pt x="14" y="62"/>
                  </a:lnTo>
                  <a:lnTo>
                    <a:pt x="9" y="62"/>
                  </a:lnTo>
                  <a:lnTo>
                    <a:pt x="2" y="59"/>
                  </a:lnTo>
                  <a:lnTo>
                    <a:pt x="2" y="6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B9A9A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2" name="Freeform 1018"/>
            <p:cNvSpPr>
              <a:spLocks noEditPoints="1"/>
            </p:cNvSpPr>
            <p:nvPr/>
          </p:nvSpPr>
          <p:spPr bwMode="auto">
            <a:xfrm>
              <a:off x="5133" y="3175"/>
              <a:ext cx="26" cy="62"/>
            </a:xfrm>
            <a:custGeom>
              <a:avLst/>
              <a:gdLst>
                <a:gd name="T0" fmla="*/ 26 w 26"/>
                <a:gd name="T1" fmla="*/ 1 h 62"/>
                <a:gd name="T2" fmla="*/ 19 w 26"/>
                <a:gd name="T3" fmla="*/ 0 h 62"/>
                <a:gd name="T4" fmla="*/ 12 w 26"/>
                <a:gd name="T5" fmla="*/ 0 h 62"/>
                <a:gd name="T6" fmla="*/ 5 w 26"/>
                <a:gd name="T7" fmla="*/ 0 h 62"/>
                <a:gd name="T8" fmla="*/ 0 w 26"/>
                <a:gd name="T9" fmla="*/ 1 h 62"/>
                <a:gd name="T10" fmla="*/ 0 w 26"/>
                <a:gd name="T11" fmla="*/ 3 h 62"/>
                <a:gd name="T12" fmla="*/ 0 w 26"/>
                <a:gd name="T13" fmla="*/ 5 h 62"/>
                <a:gd name="T14" fmla="*/ 7 w 26"/>
                <a:gd name="T15" fmla="*/ 3 h 62"/>
                <a:gd name="T16" fmla="*/ 12 w 26"/>
                <a:gd name="T17" fmla="*/ 3 h 62"/>
                <a:gd name="T18" fmla="*/ 19 w 26"/>
                <a:gd name="T19" fmla="*/ 3 h 62"/>
                <a:gd name="T20" fmla="*/ 24 w 26"/>
                <a:gd name="T21" fmla="*/ 5 h 62"/>
                <a:gd name="T22" fmla="*/ 26 w 26"/>
                <a:gd name="T23" fmla="*/ 3 h 62"/>
                <a:gd name="T24" fmla="*/ 26 w 26"/>
                <a:gd name="T25" fmla="*/ 1 h 62"/>
                <a:gd name="T26" fmla="*/ 0 w 26"/>
                <a:gd name="T27" fmla="*/ 58 h 62"/>
                <a:gd name="T28" fmla="*/ 5 w 26"/>
                <a:gd name="T29" fmla="*/ 62 h 62"/>
                <a:gd name="T30" fmla="*/ 12 w 26"/>
                <a:gd name="T31" fmla="*/ 62 h 62"/>
                <a:gd name="T32" fmla="*/ 19 w 26"/>
                <a:gd name="T33" fmla="*/ 62 h 62"/>
                <a:gd name="T34" fmla="*/ 26 w 26"/>
                <a:gd name="T35" fmla="*/ 58 h 62"/>
                <a:gd name="T36" fmla="*/ 24 w 26"/>
                <a:gd name="T37" fmla="*/ 57 h 62"/>
                <a:gd name="T38" fmla="*/ 24 w 26"/>
                <a:gd name="T39" fmla="*/ 57 h 62"/>
                <a:gd name="T40" fmla="*/ 19 w 26"/>
                <a:gd name="T41" fmla="*/ 58 h 62"/>
                <a:gd name="T42" fmla="*/ 12 w 26"/>
                <a:gd name="T43" fmla="*/ 58 h 62"/>
                <a:gd name="T44" fmla="*/ 7 w 26"/>
                <a:gd name="T45" fmla="*/ 58 h 62"/>
                <a:gd name="T46" fmla="*/ 2 w 26"/>
                <a:gd name="T47" fmla="*/ 57 h 62"/>
                <a:gd name="T48" fmla="*/ 0 w 26"/>
                <a:gd name="T49" fmla="*/ 57 h 62"/>
                <a:gd name="T50" fmla="*/ 0 w 26"/>
                <a:gd name="T51" fmla="*/ 58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"/>
                <a:gd name="T79" fmla="*/ 0 h 62"/>
                <a:gd name="T80" fmla="*/ 26 w 26"/>
                <a:gd name="T81" fmla="*/ 62 h 6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" h="62">
                  <a:moveTo>
                    <a:pt x="26" y="1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7" y="3"/>
                  </a:lnTo>
                  <a:lnTo>
                    <a:pt x="12" y="3"/>
                  </a:lnTo>
                  <a:lnTo>
                    <a:pt x="19" y="3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6" y="1"/>
                  </a:lnTo>
                  <a:close/>
                  <a:moveTo>
                    <a:pt x="0" y="58"/>
                  </a:moveTo>
                  <a:lnTo>
                    <a:pt x="5" y="62"/>
                  </a:lnTo>
                  <a:lnTo>
                    <a:pt x="12" y="62"/>
                  </a:lnTo>
                  <a:lnTo>
                    <a:pt x="19" y="62"/>
                  </a:lnTo>
                  <a:lnTo>
                    <a:pt x="26" y="58"/>
                  </a:lnTo>
                  <a:lnTo>
                    <a:pt x="24" y="57"/>
                  </a:lnTo>
                  <a:lnTo>
                    <a:pt x="19" y="58"/>
                  </a:lnTo>
                  <a:lnTo>
                    <a:pt x="12" y="58"/>
                  </a:lnTo>
                  <a:lnTo>
                    <a:pt x="7" y="58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94939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3" name="Freeform 1019"/>
            <p:cNvSpPr>
              <a:spLocks noEditPoints="1"/>
            </p:cNvSpPr>
            <p:nvPr/>
          </p:nvSpPr>
          <p:spPr bwMode="auto">
            <a:xfrm>
              <a:off x="5133" y="3176"/>
              <a:ext cx="26" cy="59"/>
            </a:xfrm>
            <a:custGeom>
              <a:avLst/>
              <a:gdLst>
                <a:gd name="T0" fmla="*/ 26 w 26"/>
                <a:gd name="T1" fmla="*/ 2 h 59"/>
                <a:gd name="T2" fmla="*/ 19 w 26"/>
                <a:gd name="T3" fmla="*/ 0 h 59"/>
                <a:gd name="T4" fmla="*/ 12 w 26"/>
                <a:gd name="T5" fmla="*/ 0 h 59"/>
                <a:gd name="T6" fmla="*/ 7 w 26"/>
                <a:gd name="T7" fmla="*/ 0 h 59"/>
                <a:gd name="T8" fmla="*/ 0 w 26"/>
                <a:gd name="T9" fmla="*/ 2 h 59"/>
                <a:gd name="T10" fmla="*/ 0 w 26"/>
                <a:gd name="T11" fmla="*/ 4 h 59"/>
                <a:gd name="T12" fmla="*/ 2 w 26"/>
                <a:gd name="T13" fmla="*/ 6 h 59"/>
                <a:gd name="T14" fmla="*/ 7 w 26"/>
                <a:gd name="T15" fmla="*/ 4 h 59"/>
                <a:gd name="T16" fmla="*/ 12 w 26"/>
                <a:gd name="T17" fmla="*/ 4 h 59"/>
                <a:gd name="T18" fmla="*/ 19 w 26"/>
                <a:gd name="T19" fmla="*/ 4 h 59"/>
                <a:gd name="T20" fmla="*/ 24 w 26"/>
                <a:gd name="T21" fmla="*/ 6 h 59"/>
                <a:gd name="T22" fmla="*/ 24 w 26"/>
                <a:gd name="T23" fmla="*/ 4 h 59"/>
                <a:gd name="T24" fmla="*/ 26 w 26"/>
                <a:gd name="T25" fmla="*/ 2 h 59"/>
                <a:gd name="T26" fmla="*/ 0 w 26"/>
                <a:gd name="T27" fmla="*/ 56 h 59"/>
                <a:gd name="T28" fmla="*/ 7 w 26"/>
                <a:gd name="T29" fmla="*/ 59 h 59"/>
                <a:gd name="T30" fmla="*/ 12 w 26"/>
                <a:gd name="T31" fmla="*/ 59 h 59"/>
                <a:gd name="T32" fmla="*/ 19 w 26"/>
                <a:gd name="T33" fmla="*/ 59 h 59"/>
                <a:gd name="T34" fmla="*/ 24 w 26"/>
                <a:gd name="T35" fmla="*/ 56 h 59"/>
                <a:gd name="T36" fmla="*/ 24 w 26"/>
                <a:gd name="T37" fmla="*/ 56 h 59"/>
                <a:gd name="T38" fmla="*/ 24 w 26"/>
                <a:gd name="T39" fmla="*/ 54 h 59"/>
                <a:gd name="T40" fmla="*/ 19 w 26"/>
                <a:gd name="T41" fmla="*/ 56 h 59"/>
                <a:gd name="T42" fmla="*/ 12 w 26"/>
                <a:gd name="T43" fmla="*/ 56 h 59"/>
                <a:gd name="T44" fmla="*/ 7 w 26"/>
                <a:gd name="T45" fmla="*/ 56 h 59"/>
                <a:gd name="T46" fmla="*/ 2 w 26"/>
                <a:gd name="T47" fmla="*/ 54 h 59"/>
                <a:gd name="T48" fmla="*/ 2 w 26"/>
                <a:gd name="T49" fmla="*/ 56 h 59"/>
                <a:gd name="T50" fmla="*/ 0 w 26"/>
                <a:gd name="T51" fmla="*/ 56 h 5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"/>
                <a:gd name="T79" fmla="*/ 0 h 59"/>
                <a:gd name="T80" fmla="*/ 26 w 26"/>
                <a:gd name="T81" fmla="*/ 59 h 5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" h="59">
                  <a:moveTo>
                    <a:pt x="26" y="2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9" y="4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6" y="2"/>
                  </a:lnTo>
                  <a:close/>
                  <a:moveTo>
                    <a:pt x="0" y="56"/>
                  </a:moveTo>
                  <a:lnTo>
                    <a:pt x="7" y="59"/>
                  </a:lnTo>
                  <a:lnTo>
                    <a:pt x="12" y="59"/>
                  </a:lnTo>
                  <a:lnTo>
                    <a:pt x="19" y="59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19" y="56"/>
                  </a:lnTo>
                  <a:lnTo>
                    <a:pt x="12" y="56"/>
                  </a:lnTo>
                  <a:lnTo>
                    <a:pt x="7" y="56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D8C8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4" name="Freeform 1020"/>
            <p:cNvSpPr>
              <a:spLocks noEditPoints="1"/>
            </p:cNvSpPr>
            <p:nvPr/>
          </p:nvSpPr>
          <p:spPr bwMode="auto">
            <a:xfrm>
              <a:off x="5133" y="3178"/>
              <a:ext cx="24" cy="55"/>
            </a:xfrm>
            <a:custGeom>
              <a:avLst/>
              <a:gdLst>
                <a:gd name="T0" fmla="*/ 24 w 24"/>
                <a:gd name="T1" fmla="*/ 2 h 55"/>
                <a:gd name="T2" fmla="*/ 19 w 24"/>
                <a:gd name="T3" fmla="*/ 0 h 55"/>
                <a:gd name="T4" fmla="*/ 12 w 24"/>
                <a:gd name="T5" fmla="*/ 0 h 55"/>
                <a:gd name="T6" fmla="*/ 7 w 24"/>
                <a:gd name="T7" fmla="*/ 0 h 55"/>
                <a:gd name="T8" fmla="*/ 0 w 24"/>
                <a:gd name="T9" fmla="*/ 2 h 55"/>
                <a:gd name="T10" fmla="*/ 2 w 24"/>
                <a:gd name="T11" fmla="*/ 4 h 55"/>
                <a:gd name="T12" fmla="*/ 2 w 24"/>
                <a:gd name="T13" fmla="*/ 5 h 55"/>
                <a:gd name="T14" fmla="*/ 7 w 24"/>
                <a:gd name="T15" fmla="*/ 4 h 55"/>
                <a:gd name="T16" fmla="*/ 12 w 24"/>
                <a:gd name="T17" fmla="*/ 4 h 55"/>
                <a:gd name="T18" fmla="*/ 19 w 24"/>
                <a:gd name="T19" fmla="*/ 4 h 55"/>
                <a:gd name="T20" fmla="*/ 24 w 24"/>
                <a:gd name="T21" fmla="*/ 5 h 55"/>
                <a:gd name="T22" fmla="*/ 24 w 24"/>
                <a:gd name="T23" fmla="*/ 4 h 55"/>
                <a:gd name="T24" fmla="*/ 24 w 24"/>
                <a:gd name="T25" fmla="*/ 2 h 55"/>
                <a:gd name="T26" fmla="*/ 2 w 24"/>
                <a:gd name="T27" fmla="*/ 54 h 55"/>
                <a:gd name="T28" fmla="*/ 7 w 24"/>
                <a:gd name="T29" fmla="*/ 55 h 55"/>
                <a:gd name="T30" fmla="*/ 12 w 24"/>
                <a:gd name="T31" fmla="*/ 55 h 55"/>
                <a:gd name="T32" fmla="*/ 19 w 24"/>
                <a:gd name="T33" fmla="*/ 55 h 55"/>
                <a:gd name="T34" fmla="*/ 24 w 24"/>
                <a:gd name="T35" fmla="*/ 54 h 55"/>
                <a:gd name="T36" fmla="*/ 24 w 24"/>
                <a:gd name="T37" fmla="*/ 52 h 55"/>
                <a:gd name="T38" fmla="*/ 22 w 24"/>
                <a:gd name="T39" fmla="*/ 50 h 55"/>
                <a:gd name="T40" fmla="*/ 19 w 24"/>
                <a:gd name="T41" fmla="*/ 52 h 55"/>
                <a:gd name="T42" fmla="*/ 12 w 24"/>
                <a:gd name="T43" fmla="*/ 52 h 55"/>
                <a:gd name="T44" fmla="*/ 7 w 24"/>
                <a:gd name="T45" fmla="*/ 52 h 55"/>
                <a:gd name="T46" fmla="*/ 2 w 24"/>
                <a:gd name="T47" fmla="*/ 50 h 55"/>
                <a:gd name="T48" fmla="*/ 2 w 24"/>
                <a:gd name="T49" fmla="*/ 52 h 55"/>
                <a:gd name="T50" fmla="*/ 2 w 24"/>
                <a:gd name="T51" fmla="*/ 54 h 5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"/>
                <a:gd name="T79" fmla="*/ 0 h 55"/>
                <a:gd name="T80" fmla="*/ 24 w 24"/>
                <a:gd name="T81" fmla="*/ 55 h 5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" h="55">
                  <a:moveTo>
                    <a:pt x="24" y="2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9" y="4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4" y="2"/>
                  </a:lnTo>
                  <a:close/>
                  <a:moveTo>
                    <a:pt x="2" y="54"/>
                  </a:moveTo>
                  <a:lnTo>
                    <a:pt x="7" y="55"/>
                  </a:lnTo>
                  <a:lnTo>
                    <a:pt x="12" y="55"/>
                  </a:lnTo>
                  <a:lnTo>
                    <a:pt x="19" y="55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22" y="50"/>
                  </a:lnTo>
                  <a:lnTo>
                    <a:pt x="19" y="52"/>
                  </a:lnTo>
                  <a:lnTo>
                    <a:pt x="12" y="52"/>
                  </a:lnTo>
                  <a:lnTo>
                    <a:pt x="7" y="52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close/>
                </a:path>
              </a:pathLst>
            </a:custGeom>
            <a:solidFill>
              <a:srgbClr val="87868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5" name="Freeform 1021"/>
            <p:cNvSpPr>
              <a:spLocks noEditPoints="1"/>
            </p:cNvSpPr>
            <p:nvPr/>
          </p:nvSpPr>
          <p:spPr bwMode="auto">
            <a:xfrm>
              <a:off x="5135" y="3180"/>
              <a:ext cx="22" cy="52"/>
            </a:xfrm>
            <a:custGeom>
              <a:avLst/>
              <a:gdLst>
                <a:gd name="T0" fmla="*/ 22 w 22"/>
                <a:gd name="T1" fmla="*/ 2 h 52"/>
                <a:gd name="T2" fmla="*/ 17 w 22"/>
                <a:gd name="T3" fmla="*/ 0 h 52"/>
                <a:gd name="T4" fmla="*/ 10 w 22"/>
                <a:gd name="T5" fmla="*/ 0 h 52"/>
                <a:gd name="T6" fmla="*/ 5 w 22"/>
                <a:gd name="T7" fmla="*/ 0 h 52"/>
                <a:gd name="T8" fmla="*/ 0 w 22"/>
                <a:gd name="T9" fmla="*/ 2 h 52"/>
                <a:gd name="T10" fmla="*/ 0 w 22"/>
                <a:gd name="T11" fmla="*/ 3 h 52"/>
                <a:gd name="T12" fmla="*/ 0 w 22"/>
                <a:gd name="T13" fmla="*/ 5 h 52"/>
                <a:gd name="T14" fmla="*/ 5 w 22"/>
                <a:gd name="T15" fmla="*/ 3 h 52"/>
                <a:gd name="T16" fmla="*/ 10 w 22"/>
                <a:gd name="T17" fmla="*/ 3 h 52"/>
                <a:gd name="T18" fmla="*/ 17 w 22"/>
                <a:gd name="T19" fmla="*/ 3 h 52"/>
                <a:gd name="T20" fmla="*/ 20 w 22"/>
                <a:gd name="T21" fmla="*/ 5 h 52"/>
                <a:gd name="T22" fmla="*/ 22 w 22"/>
                <a:gd name="T23" fmla="*/ 3 h 52"/>
                <a:gd name="T24" fmla="*/ 22 w 22"/>
                <a:gd name="T25" fmla="*/ 2 h 52"/>
                <a:gd name="T26" fmla="*/ 0 w 22"/>
                <a:gd name="T27" fmla="*/ 50 h 52"/>
                <a:gd name="T28" fmla="*/ 5 w 22"/>
                <a:gd name="T29" fmla="*/ 52 h 52"/>
                <a:gd name="T30" fmla="*/ 10 w 22"/>
                <a:gd name="T31" fmla="*/ 52 h 52"/>
                <a:gd name="T32" fmla="*/ 17 w 22"/>
                <a:gd name="T33" fmla="*/ 52 h 52"/>
                <a:gd name="T34" fmla="*/ 22 w 22"/>
                <a:gd name="T35" fmla="*/ 50 h 52"/>
                <a:gd name="T36" fmla="*/ 20 w 22"/>
                <a:gd name="T37" fmla="*/ 48 h 52"/>
                <a:gd name="T38" fmla="*/ 20 w 22"/>
                <a:gd name="T39" fmla="*/ 46 h 52"/>
                <a:gd name="T40" fmla="*/ 15 w 22"/>
                <a:gd name="T41" fmla="*/ 48 h 52"/>
                <a:gd name="T42" fmla="*/ 10 w 22"/>
                <a:gd name="T43" fmla="*/ 48 h 52"/>
                <a:gd name="T44" fmla="*/ 5 w 22"/>
                <a:gd name="T45" fmla="*/ 48 h 52"/>
                <a:gd name="T46" fmla="*/ 1 w 22"/>
                <a:gd name="T47" fmla="*/ 46 h 52"/>
                <a:gd name="T48" fmla="*/ 0 w 22"/>
                <a:gd name="T49" fmla="*/ 48 h 52"/>
                <a:gd name="T50" fmla="*/ 0 w 22"/>
                <a:gd name="T51" fmla="*/ 50 h 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52"/>
                <a:gd name="T80" fmla="*/ 22 w 22"/>
                <a:gd name="T81" fmla="*/ 52 h 5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52">
                  <a:moveTo>
                    <a:pt x="22" y="2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7" y="3"/>
                  </a:lnTo>
                  <a:lnTo>
                    <a:pt x="20" y="5"/>
                  </a:lnTo>
                  <a:lnTo>
                    <a:pt x="22" y="3"/>
                  </a:lnTo>
                  <a:lnTo>
                    <a:pt x="22" y="2"/>
                  </a:lnTo>
                  <a:close/>
                  <a:moveTo>
                    <a:pt x="0" y="50"/>
                  </a:moveTo>
                  <a:lnTo>
                    <a:pt x="5" y="52"/>
                  </a:lnTo>
                  <a:lnTo>
                    <a:pt x="10" y="52"/>
                  </a:lnTo>
                  <a:lnTo>
                    <a:pt x="17" y="52"/>
                  </a:lnTo>
                  <a:lnTo>
                    <a:pt x="22" y="50"/>
                  </a:lnTo>
                  <a:lnTo>
                    <a:pt x="20" y="48"/>
                  </a:lnTo>
                  <a:lnTo>
                    <a:pt x="20" y="46"/>
                  </a:lnTo>
                  <a:lnTo>
                    <a:pt x="15" y="48"/>
                  </a:lnTo>
                  <a:lnTo>
                    <a:pt x="10" y="48"/>
                  </a:lnTo>
                  <a:lnTo>
                    <a:pt x="5" y="48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82807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6" name="Freeform 1022"/>
            <p:cNvSpPr>
              <a:spLocks noEditPoints="1"/>
            </p:cNvSpPr>
            <p:nvPr/>
          </p:nvSpPr>
          <p:spPr bwMode="auto">
            <a:xfrm>
              <a:off x="5135" y="3182"/>
              <a:ext cx="22" cy="48"/>
            </a:xfrm>
            <a:custGeom>
              <a:avLst/>
              <a:gdLst>
                <a:gd name="T0" fmla="*/ 22 w 22"/>
                <a:gd name="T1" fmla="*/ 1 h 48"/>
                <a:gd name="T2" fmla="*/ 17 w 22"/>
                <a:gd name="T3" fmla="*/ 0 h 48"/>
                <a:gd name="T4" fmla="*/ 10 w 22"/>
                <a:gd name="T5" fmla="*/ 0 h 48"/>
                <a:gd name="T6" fmla="*/ 5 w 22"/>
                <a:gd name="T7" fmla="*/ 0 h 48"/>
                <a:gd name="T8" fmla="*/ 0 w 22"/>
                <a:gd name="T9" fmla="*/ 1 h 48"/>
                <a:gd name="T10" fmla="*/ 0 w 22"/>
                <a:gd name="T11" fmla="*/ 3 h 48"/>
                <a:gd name="T12" fmla="*/ 1 w 22"/>
                <a:gd name="T13" fmla="*/ 5 h 48"/>
                <a:gd name="T14" fmla="*/ 5 w 22"/>
                <a:gd name="T15" fmla="*/ 3 h 48"/>
                <a:gd name="T16" fmla="*/ 10 w 22"/>
                <a:gd name="T17" fmla="*/ 3 h 48"/>
                <a:gd name="T18" fmla="*/ 15 w 22"/>
                <a:gd name="T19" fmla="*/ 3 h 48"/>
                <a:gd name="T20" fmla="*/ 20 w 22"/>
                <a:gd name="T21" fmla="*/ 5 h 48"/>
                <a:gd name="T22" fmla="*/ 20 w 22"/>
                <a:gd name="T23" fmla="*/ 3 h 48"/>
                <a:gd name="T24" fmla="*/ 22 w 22"/>
                <a:gd name="T25" fmla="*/ 1 h 48"/>
                <a:gd name="T26" fmla="*/ 0 w 22"/>
                <a:gd name="T27" fmla="*/ 46 h 48"/>
                <a:gd name="T28" fmla="*/ 5 w 22"/>
                <a:gd name="T29" fmla="*/ 48 h 48"/>
                <a:gd name="T30" fmla="*/ 10 w 22"/>
                <a:gd name="T31" fmla="*/ 48 h 48"/>
                <a:gd name="T32" fmla="*/ 17 w 22"/>
                <a:gd name="T33" fmla="*/ 48 h 48"/>
                <a:gd name="T34" fmla="*/ 20 w 22"/>
                <a:gd name="T35" fmla="*/ 46 h 48"/>
                <a:gd name="T36" fmla="*/ 20 w 22"/>
                <a:gd name="T37" fmla="*/ 44 h 48"/>
                <a:gd name="T38" fmla="*/ 20 w 22"/>
                <a:gd name="T39" fmla="*/ 43 h 48"/>
                <a:gd name="T40" fmla="*/ 15 w 22"/>
                <a:gd name="T41" fmla="*/ 44 h 48"/>
                <a:gd name="T42" fmla="*/ 10 w 22"/>
                <a:gd name="T43" fmla="*/ 44 h 48"/>
                <a:gd name="T44" fmla="*/ 6 w 22"/>
                <a:gd name="T45" fmla="*/ 44 h 48"/>
                <a:gd name="T46" fmla="*/ 1 w 22"/>
                <a:gd name="T47" fmla="*/ 43 h 48"/>
                <a:gd name="T48" fmla="*/ 1 w 22"/>
                <a:gd name="T49" fmla="*/ 44 h 48"/>
                <a:gd name="T50" fmla="*/ 0 w 22"/>
                <a:gd name="T51" fmla="*/ 46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48"/>
                <a:gd name="T80" fmla="*/ 22 w 22"/>
                <a:gd name="T81" fmla="*/ 48 h 4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48">
                  <a:moveTo>
                    <a:pt x="22" y="1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5" y="3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22" y="1"/>
                  </a:lnTo>
                  <a:close/>
                  <a:moveTo>
                    <a:pt x="0" y="46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15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B7A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7" name="Freeform 1023"/>
            <p:cNvSpPr>
              <a:spLocks noEditPoints="1"/>
            </p:cNvSpPr>
            <p:nvPr/>
          </p:nvSpPr>
          <p:spPr bwMode="auto">
            <a:xfrm>
              <a:off x="5135" y="3183"/>
              <a:ext cx="20" cy="45"/>
            </a:xfrm>
            <a:custGeom>
              <a:avLst/>
              <a:gdLst>
                <a:gd name="T0" fmla="*/ 20 w 20"/>
                <a:gd name="T1" fmla="*/ 2 h 45"/>
                <a:gd name="T2" fmla="*/ 17 w 20"/>
                <a:gd name="T3" fmla="*/ 0 h 45"/>
                <a:gd name="T4" fmla="*/ 10 w 20"/>
                <a:gd name="T5" fmla="*/ 0 h 45"/>
                <a:gd name="T6" fmla="*/ 5 w 20"/>
                <a:gd name="T7" fmla="*/ 0 h 45"/>
                <a:gd name="T8" fmla="*/ 0 w 20"/>
                <a:gd name="T9" fmla="*/ 2 h 45"/>
                <a:gd name="T10" fmla="*/ 1 w 20"/>
                <a:gd name="T11" fmla="*/ 4 h 45"/>
                <a:gd name="T12" fmla="*/ 1 w 20"/>
                <a:gd name="T13" fmla="*/ 5 h 45"/>
                <a:gd name="T14" fmla="*/ 6 w 20"/>
                <a:gd name="T15" fmla="*/ 4 h 45"/>
                <a:gd name="T16" fmla="*/ 10 w 20"/>
                <a:gd name="T17" fmla="*/ 4 h 45"/>
                <a:gd name="T18" fmla="*/ 15 w 20"/>
                <a:gd name="T19" fmla="*/ 4 h 45"/>
                <a:gd name="T20" fmla="*/ 20 w 20"/>
                <a:gd name="T21" fmla="*/ 5 h 45"/>
                <a:gd name="T22" fmla="*/ 20 w 20"/>
                <a:gd name="T23" fmla="*/ 4 h 45"/>
                <a:gd name="T24" fmla="*/ 20 w 20"/>
                <a:gd name="T25" fmla="*/ 2 h 45"/>
                <a:gd name="T26" fmla="*/ 1 w 20"/>
                <a:gd name="T27" fmla="*/ 43 h 45"/>
                <a:gd name="T28" fmla="*/ 5 w 20"/>
                <a:gd name="T29" fmla="*/ 45 h 45"/>
                <a:gd name="T30" fmla="*/ 10 w 20"/>
                <a:gd name="T31" fmla="*/ 45 h 45"/>
                <a:gd name="T32" fmla="*/ 15 w 20"/>
                <a:gd name="T33" fmla="*/ 45 h 45"/>
                <a:gd name="T34" fmla="*/ 20 w 20"/>
                <a:gd name="T35" fmla="*/ 43 h 45"/>
                <a:gd name="T36" fmla="*/ 20 w 20"/>
                <a:gd name="T37" fmla="*/ 42 h 45"/>
                <a:gd name="T38" fmla="*/ 20 w 20"/>
                <a:gd name="T39" fmla="*/ 40 h 45"/>
                <a:gd name="T40" fmla="*/ 15 w 20"/>
                <a:gd name="T41" fmla="*/ 42 h 45"/>
                <a:gd name="T42" fmla="*/ 10 w 20"/>
                <a:gd name="T43" fmla="*/ 42 h 45"/>
                <a:gd name="T44" fmla="*/ 6 w 20"/>
                <a:gd name="T45" fmla="*/ 42 h 45"/>
                <a:gd name="T46" fmla="*/ 1 w 20"/>
                <a:gd name="T47" fmla="*/ 40 h 45"/>
                <a:gd name="T48" fmla="*/ 1 w 20"/>
                <a:gd name="T49" fmla="*/ 42 h 45"/>
                <a:gd name="T50" fmla="*/ 1 w 20"/>
                <a:gd name="T51" fmla="*/ 43 h 4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"/>
                <a:gd name="T79" fmla="*/ 0 h 45"/>
                <a:gd name="T80" fmla="*/ 20 w 20"/>
                <a:gd name="T81" fmla="*/ 45 h 4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" h="45">
                  <a:moveTo>
                    <a:pt x="20" y="2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5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20" y="5"/>
                  </a:lnTo>
                  <a:lnTo>
                    <a:pt x="20" y="4"/>
                  </a:lnTo>
                  <a:lnTo>
                    <a:pt x="20" y="2"/>
                  </a:lnTo>
                  <a:close/>
                  <a:moveTo>
                    <a:pt x="1" y="43"/>
                  </a:moveTo>
                  <a:lnTo>
                    <a:pt x="5" y="45"/>
                  </a:lnTo>
                  <a:lnTo>
                    <a:pt x="10" y="45"/>
                  </a:lnTo>
                  <a:lnTo>
                    <a:pt x="15" y="45"/>
                  </a:lnTo>
                  <a:lnTo>
                    <a:pt x="20" y="43"/>
                  </a:lnTo>
                  <a:lnTo>
                    <a:pt x="20" y="42"/>
                  </a:lnTo>
                  <a:lnTo>
                    <a:pt x="20" y="40"/>
                  </a:lnTo>
                  <a:lnTo>
                    <a:pt x="15" y="42"/>
                  </a:lnTo>
                  <a:lnTo>
                    <a:pt x="10" y="42"/>
                  </a:lnTo>
                  <a:lnTo>
                    <a:pt x="6" y="42"/>
                  </a:lnTo>
                  <a:lnTo>
                    <a:pt x="1" y="40"/>
                  </a:lnTo>
                  <a:lnTo>
                    <a:pt x="1" y="42"/>
                  </a:lnTo>
                  <a:lnTo>
                    <a:pt x="1" y="43"/>
                  </a:lnTo>
                  <a:close/>
                </a:path>
              </a:pathLst>
            </a:custGeom>
            <a:solidFill>
              <a:srgbClr val="7573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8" name="Freeform 1024"/>
            <p:cNvSpPr>
              <a:spLocks noEditPoints="1"/>
            </p:cNvSpPr>
            <p:nvPr/>
          </p:nvSpPr>
          <p:spPr bwMode="auto">
            <a:xfrm>
              <a:off x="5136" y="3185"/>
              <a:ext cx="19" cy="41"/>
            </a:xfrm>
            <a:custGeom>
              <a:avLst/>
              <a:gdLst>
                <a:gd name="T0" fmla="*/ 19 w 19"/>
                <a:gd name="T1" fmla="*/ 2 h 41"/>
                <a:gd name="T2" fmla="*/ 14 w 19"/>
                <a:gd name="T3" fmla="*/ 0 h 41"/>
                <a:gd name="T4" fmla="*/ 9 w 19"/>
                <a:gd name="T5" fmla="*/ 0 h 41"/>
                <a:gd name="T6" fmla="*/ 4 w 19"/>
                <a:gd name="T7" fmla="*/ 0 h 41"/>
                <a:gd name="T8" fmla="*/ 0 w 19"/>
                <a:gd name="T9" fmla="*/ 2 h 41"/>
                <a:gd name="T10" fmla="*/ 0 w 19"/>
                <a:gd name="T11" fmla="*/ 3 h 41"/>
                <a:gd name="T12" fmla="*/ 0 w 19"/>
                <a:gd name="T13" fmla="*/ 5 h 41"/>
                <a:gd name="T14" fmla="*/ 5 w 19"/>
                <a:gd name="T15" fmla="*/ 3 h 41"/>
                <a:gd name="T16" fmla="*/ 9 w 19"/>
                <a:gd name="T17" fmla="*/ 3 h 41"/>
                <a:gd name="T18" fmla="*/ 14 w 19"/>
                <a:gd name="T19" fmla="*/ 3 h 41"/>
                <a:gd name="T20" fmla="*/ 19 w 19"/>
                <a:gd name="T21" fmla="*/ 5 h 41"/>
                <a:gd name="T22" fmla="*/ 19 w 19"/>
                <a:gd name="T23" fmla="*/ 3 h 41"/>
                <a:gd name="T24" fmla="*/ 19 w 19"/>
                <a:gd name="T25" fmla="*/ 2 h 41"/>
                <a:gd name="T26" fmla="*/ 0 w 19"/>
                <a:gd name="T27" fmla="*/ 40 h 41"/>
                <a:gd name="T28" fmla="*/ 5 w 19"/>
                <a:gd name="T29" fmla="*/ 41 h 41"/>
                <a:gd name="T30" fmla="*/ 9 w 19"/>
                <a:gd name="T31" fmla="*/ 41 h 41"/>
                <a:gd name="T32" fmla="*/ 14 w 19"/>
                <a:gd name="T33" fmla="*/ 41 h 41"/>
                <a:gd name="T34" fmla="*/ 19 w 19"/>
                <a:gd name="T35" fmla="*/ 40 h 41"/>
                <a:gd name="T36" fmla="*/ 19 w 19"/>
                <a:gd name="T37" fmla="*/ 38 h 41"/>
                <a:gd name="T38" fmla="*/ 18 w 19"/>
                <a:gd name="T39" fmla="*/ 36 h 41"/>
                <a:gd name="T40" fmla="*/ 14 w 19"/>
                <a:gd name="T41" fmla="*/ 38 h 41"/>
                <a:gd name="T42" fmla="*/ 9 w 19"/>
                <a:gd name="T43" fmla="*/ 38 h 41"/>
                <a:gd name="T44" fmla="*/ 5 w 19"/>
                <a:gd name="T45" fmla="*/ 38 h 41"/>
                <a:gd name="T46" fmla="*/ 0 w 19"/>
                <a:gd name="T47" fmla="*/ 36 h 41"/>
                <a:gd name="T48" fmla="*/ 0 w 19"/>
                <a:gd name="T49" fmla="*/ 38 h 41"/>
                <a:gd name="T50" fmla="*/ 0 w 19"/>
                <a:gd name="T51" fmla="*/ 40 h 4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41"/>
                <a:gd name="T80" fmla="*/ 19 w 19"/>
                <a:gd name="T81" fmla="*/ 41 h 4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41">
                  <a:moveTo>
                    <a:pt x="19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2"/>
                  </a:lnTo>
                  <a:close/>
                  <a:moveTo>
                    <a:pt x="0" y="40"/>
                  </a:moveTo>
                  <a:lnTo>
                    <a:pt x="5" y="41"/>
                  </a:lnTo>
                  <a:lnTo>
                    <a:pt x="9" y="41"/>
                  </a:lnTo>
                  <a:lnTo>
                    <a:pt x="14" y="41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5" y="3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6F6D6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9" name="Freeform 1025"/>
            <p:cNvSpPr>
              <a:spLocks noEditPoints="1"/>
            </p:cNvSpPr>
            <p:nvPr/>
          </p:nvSpPr>
          <p:spPr bwMode="auto">
            <a:xfrm>
              <a:off x="5136" y="3187"/>
              <a:ext cx="19" cy="38"/>
            </a:xfrm>
            <a:custGeom>
              <a:avLst/>
              <a:gdLst>
                <a:gd name="T0" fmla="*/ 19 w 19"/>
                <a:gd name="T1" fmla="*/ 1 h 38"/>
                <a:gd name="T2" fmla="*/ 14 w 19"/>
                <a:gd name="T3" fmla="*/ 0 h 38"/>
                <a:gd name="T4" fmla="*/ 9 w 19"/>
                <a:gd name="T5" fmla="*/ 0 h 38"/>
                <a:gd name="T6" fmla="*/ 5 w 19"/>
                <a:gd name="T7" fmla="*/ 0 h 38"/>
                <a:gd name="T8" fmla="*/ 0 w 19"/>
                <a:gd name="T9" fmla="*/ 1 h 38"/>
                <a:gd name="T10" fmla="*/ 0 w 19"/>
                <a:gd name="T11" fmla="*/ 3 h 38"/>
                <a:gd name="T12" fmla="*/ 0 w 19"/>
                <a:gd name="T13" fmla="*/ 5 h 38"/>
                <a:gd name="T14" fmla="*/ 5 w 19"/>
                <a:gd name="T15" fmla="*/ 3 h 38"/>
                <a:gd name="T16" fmla="*/ 9 w 19"/>
                <a:gd name="T17" fmla="*/ 3 h 38"/>
                <a:gd name="T18" fmla="*/ 14 w 19"/>
                <a:gd name="T19" fmla="*/ 3 h 38"/>
                <a:gd name="T20" fmla="*/ 18 w 19"/>
                <a:gd name="T21" fmla="*/ 5 h 38"/>
                <a:gd name="T22" fmla="*/ 19 w 19"/>
                <a:gd name="T23" fmla="*/ 3 h 38"/>
                <a:gd name="T24" fmla="*/ 19 w 19"/>
                <a:gd name="T25" fmla="*/ 1 h 38"/>
                <a:gd name="T26" fmla="*/ 0 w 19"/>
                <a:gd name="T27" fmla="*/ 36 h 38"/>
                <a:gd name="T28" fmla="*/ 5 w 19"/>
                <a:gd name="T29" fmla="*/ 38 h 38"/>
                <a:gd name="T30" fmla="*/ 9 w 19"/>
                <a:gd name="T31" fmla="*/ 38 h 38"/>
                <a:gd name="T32" fmla="*/ 14 w 19"/>
                <a:gd name="T33" fmla="*/ 38 h 38"/>
                <a:gd name="T34" fmla="*/ 19 w 19"/>
                <a:gd name="T35" fmla="*/ 36 h 38"/>
                <a:gd name="T36" fmla="*/ 18 w 19"/>
                <a:gd name="T37" fmla="*/ 34 h 38"/>
                <a:gd name="T38" fmla="*/ 18 w 19"/>
                <a:gd name="T39" fmla="*/ 33 h 38"/>
                <a:gd name="T40" fmla="*/ 14 w 19"/>
                <a:gd name="T41" fmla="*/ 34 h 38"/>
                <a:gd name="T42" fmla="*/ 9 w 19"/>
                <a:gd name="T43" fmla="*/ 34 h 38"/>
                <a:gd name="T44" fmla="*/ 5 w 19"/>
                <a:gd name="T45" fmla="*/ 34 h 38"/>
                <a:gd name="T46" fmla="*/ 2 w 19"/>
                <a:gd name="T47" fmla="*/ 33 h 38"/>
                <a:gd name="T48" fmla="*/ 0 w 19"/>
                <a:gd name="T49" fmla="*/ 34 h 38"/>
                <a:gd name="T50" fmla="*/ 0 w 19"/>
                <a:gd name="T51" fmla="*/ 36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38"/>
                <a:gd name="T80" fmla="*/ 19 w 19"/>
                <a:gd name="T81" fmla="*/ 38 h 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38">
                  <a:moveTo>
                    <a:pt x="19" y="1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8" y="5"/>
                  </a:lnTo>
                  <a:lnTo>
                    <a:pt x="19" y="3"/>
                  </a:lnTo>
                  <a:lnTo>
                    <a:pt x="19" y="1"/>
                  </a:lnTo>
                  <a:close/>
                  <a:moveTo>
                    <a:pt x="0" y="36"/>
                  </a:moveTo>
                  <a:lnTo>
                    <a:pt x="5" y="38"/>
                  </a:lnTo>
                  <a:lnTo>
                    <a:pt x="9" y="38"/>
                  </a:lnTo>
                  <a:lnTo>
                    <a:pt x="14" y="38"/>
                  </a:lnTo>
                  <a:lnTo>
                    <a:pt x="19" y="36"/>
                  </a:lnTo>
                  <a:lnTo>
                    <a:pt x="18" y="34"/>
                  </a:lnTo>
                  <a:lnTo>
                    <a:pt x="18" y="33"/>
                  </a:lnTo>
                  <a:lnTo>
                    <a:pt x="14" y="34"/>
                  </a:lnTo>
                  <a:lnTo>
                    <a:pt x="9" y="34"/>
                  </a:lnTo>
                  <a:lnTo>
                    <a:pt x="5" y="34"/>
                  </a:lnTo>
                  <a:lnTo>
                    <a:pt x="2" y="33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69676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0" name="Freeform 1026"/>
            <p:cNvSpPr>
              <a:spLocks noEditPoints="1"/>
            </p:cNvSpPr>
            <p:nvPr/>
          </p:nvSpPr>
          <p:spPr bwMode="auto">
            <a:xfrm>
              <a:off x="5136" y="3188"/>
              <a:ext cx="19" cy="35"/>
            </a:xfrm>
            <a:custGeom>
              <a:avLst/>
              <a:gdLst>
                <a:gd name="T0" fmla="*/ 19 w 19"/>
                <a:gd name="T1" fmla="*/ 2 h 35"/>
                <a:gd name="T2" fmla="*/ 14 w 19"/>
                <a:gd name="T3" fmla="*/ 0 h 35"/>
                <a:gd name="T4" fmla="*/ 9 w 19"/>
                <a:gd name="T5" fmla="*/ 0 h 35"/>
                <a:gd name="T6" fmla="*/ 5 w 19"/>
                <a:gd name="T7" fmla="*/ 0 h 35"/>
                <a:gd name="T8" fmla="*/ 0 w 19"/>
                <a:gd name="T9" fmla="*/ 2 h 35"/>
                <a:gd name="T10" fmla="*/ 0 w 19"/>
                <a:gd name="T11" fmla="*/ 4 h 35"/>
                <a:gd name="T12" fmla="*/ 2 w 19"/>
                <a:gd name="T13" fmla="*/ 6 h 35"/>
                <a:gd name="T14" fmla="*/ 5 w 19"/>
                <a:gd name="T15" fmla="*/ 4 h 35"/>
                <a:gd name="T16" fmla="*/ 9 w 19"/>
                <a:gd name="T17" fmla="*/ 4 h 35"/>
                <a:gd name="T18" fmla="*/ 14 w 19"/>
                <a:gd name="T19" fmla="*/ 4 h 35"/>
                <a:gd name="T20" fmla="*/ 18 w 19"/>
                <a:gd name="T21" fmla="*/ 6 h 35"/>
                <a:gd name="T22" fmla="*/ 18 w 19"/>
                <a:gd name="T23" fmla="*/ 4 h 35"/>
                <a:gd name="T24" fmla="*/ 19 w 19"/>
                <a:gd name="T25" fmla="*/ 2 h 35"/>
                <a:gd name="T26" fmla="*/ 0 w 19"/>
                <a:gd name="T27" fmla="*/ 33 h 35"/>
                <a:gd name="T28" fmla="*/ 5 w 19"/>
                <a:gd name="T29" fmla="*/ 35 h 35"/>
                <a:gd name="T30" fmla="*/ 9 w 19"/>
                <a:gd name="T31" fmla="*/ 35 h 35"/>
                <a:gd name="T32" fmla="*/ 14 w 19"/>
                <a:gd name="T33" fmla="*/ 35 h 35"/>
                <a:gd name="T34" fmla="*/ 18 w 19"/>
                <a:gd name="T35" fmla="*/ 33 h 35"/>
                <a:gd name="T36" fmla="*/ 18 w 19"/>
                <a:gd name="T37" fmla="*/ 32 h 35"/>
                <a:gd name="T38" fmla="*/ 18 w 19"/>
                <a:gd name="T39" fmla="*/ 28 h 35"/>
                <a:gd name="T40" fmla="*/ 14 w 19"/>
                <a:gd name="T41" fmla="*/ 32 h 35"/>
                <a:gd name="T42" fmla="*/ 9 w 19"/>
                <a:gd name="T43" fmla="*/ 32 h 35"/>
                <a:gd name="T44" fmla="*/ 5 w 19"/>
                <a:gd name="T45" fmla="*/ 32 h 35"/>
                <a:gd name="T46" fmla="*/ 2 w 19"/>
                <a:gd name="T47" fmla="*/ 28 h 35"/>
                <a:gd name="T48" fmla="*/ 2 w 19"/>
                <a:gd name="T49" fmla="*/ 32 h 35"/>
                <a:gd name="T50" fmla="*/ 0 w 19"/>
                <a:gd name="T51" fmla="*/ 33 h 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35"/>
                <a:gd name="T80" fmla="*/ 19 w 19"/>
                <a:gd name="T81" fmla="*/ 35 h 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35">
                  <a:moveTo>
                    <a:pt x="19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5" y="4"/>
                  </a:lnTo>
                  <a:lnTo>
                    <a:pt x="9" y="4"/>
                  </a:lnTo>
                  <a:lnTo>
                    <a:pt x="14" y="4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9" y="2"/>
                  </a:lnTo>
                  <a:close/>
                  <a:moveTo>
                    <a:pt x="0" y="33"/>
                  </a:moveTo>
                  <a:lnTo>
                    <a:pt x="5" y="35"/>
                  </a:lnTo>
                  <a:lnTo>
                    <a:pt x="9" y="35"/>
                  </a:lnTo>
                  <a:lnTo>
                    <a:pt x="14" y="35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4" y="32"/>
                  </a:lnTo>
                  <a:lnTo>
                    <a:pt x="9" y="32"/>
                  </a:lnTo>
                  <a:lnTo>
                    <a:pt x="5" y="32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63616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1" name="Freeform 1027"/>
            <p:cNvSpPr>
              <a:spLocks noEditPoints="1"/>
            </p:cNvSpPr>
            <p:nvPr/>
          </p:nvSpPr>
          <p:spPr bwMode="auto">
            <a:xfrm>
              <a:off x="5136" y="3190"/>
              <a:ext cx="18" cy="31"/>
            </a:xfrm>
            <a:custGeom>
              <a:avLst/>
              <a:gdLst>
                <a:gd name="T0" fmla="*/ 18 w 18"/>
                <a:gd name="T1" fmla="*/ 2 h 31"/>
                <a:gd name="T2" fmla="*/ 14 w 18"/>
                <a:gd name="T3" fmla="*/ 0 h 31"/>
                <a:gd name="T4" fmla="*/ 9 w 18"/>
                <a:gd name="T5" fmla="*/ 0 h 31"/>
                <a:gd name="T6" fmla="*/ 5 w 18"/>
                <a:gd name="T7" fmla="*/ 0 h 31"/>
                <a:gd name="T8" fmla="*/ 0 w 18"/>
                <a:gd name="T9" fmla="*/ 2 h 31"/>
                <a:gd name="T10" fmla="*/ 2 w 18"/>
                <a:gd name="T11" fmla="*/ 4 h 31"/>
                <a:gd name="T12" fmla="*/ 2 w 18"/>
                <a:gd name="T13" fmla="*/ 7 h 31"/>
                <a:gd name="T14" fmla="*/ 5 w 18"/>
                <a:gd name="T15" fmla="*/ 4 h 31"/>
                <a:gd name="T16" fmla="*/ 9 w 18"/>
                <a:gd name="T17" fmla="*/ 4 h 31"/>
                <a:gd name="T18" fmla="*/ 14 w 18"/>
                <a:gd name="T19" fmla="*/ 4 h 31"/>
                <a:gd name="T20" fmla="*/ 18 w 18"/>
                <a:gd name="T21" fmla="*/ 7 h 31"/>
                <a:gd name="T22" fmla="*/ 18 w 18"/>
                <a:gd name="T23" fmla="*/ 4 h 31"/>
                <a:gd name="T24" fmla="*/ 18 w 18"/>
                <a:gd name="T25" fmla="*/ 2 h 31"/>
                <a:gd name="T26" fmla="*/ 2 w 18"/>
                <a:gd name="T27" fmla="*/ 30 h 31"/>
                <a:gd name="T28" fmla="*/ 5 w 18"/>
                <a:gd name="T29" fmla="*/ 31 h 31"/>
                <a:gd name="T30" fmla="*/ 9 w 18"/>
                <a:gd name="T31" fmla="*/ 31 h 31"/>
                <a:gd name="T32" fmla="*/ 14 w 18"/>
                <a:gd name="T33" fmla="*/ 31 h 31"/>
                <a:gd name="T34" fmla="*/ 18 w 18"/>
                <a:gd name="T35" fmla="*/ 30 h 31"/>
                <a:gd name="T36" fmla="*/ 18 w 18"/>
                <a:gd name="T37" fmla="*/ 26 h 31"/>
                <a:gd name="T38" fmla="*/ 18 w 18"/>
                <a:gd name="T39" fmla="*/ 24 h 31"/>
                <a:gd name="T40" fmla="*/ 14 w 18"/>
                <a:gd name="T41" fmla="*/ 28 h 31"/>
                <a:gd name="T42" fmla="*/ 9 w 18"/>
                <a:gd name="T43" fmla="*/ 28 h 31"/>
                <a:gd name="T44" fmla="*/ 5 w 18"/>
                <a:gd name="T45" fmla="*/ 28 h 31"/>
                <a:gd name="T46" fmla="*/ 2 w 18"/>
                <a:gd name="T47" fmla="*/ 24 h 31"/>
                <a:gd name="T48" fmla="*/ 2 w 18"/>
                <a:gd name="T49" fmla="*/ 26 h 31"/>
                <a:gd name="T50" fmla="*/ 2 w 18"/>
                <a:gd name="T51" fmla="*/ 30 h 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"/>
                <a:gd name="T79" fmla="*/ 0 h 31"/>
                <a:gd name="T80" fmla="*/ 18 w 18"/>
                <a:gd name="T81" fmla="*/ 31 h 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" h="31">
                  <a:moveTo>
                    <a:pt x="18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7"/>
                  </a:lnTo>
                  <a:lnTo>
                    <a:pt x="5" y="4"/>
                  </a:lnTo>
                  <a:lnTo>
                    <a:pt x="9" y="4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18" y="4"/>
                  </a:lnTo>
                  <a:lnTo>
                    <a:pt x="18" y="2"/>
                  </a:lnTo>
                  <a:close/>
                  <a:moveTo>
                    <a:pt x="2" y="30"/>
                  </a:moveTo>
                  <a:lnTo>
                    <a:pt x="5" y="31"/>
                  </a:lnTo>
                  <a:lnTo>
                    <a:pt x="9" y="31"/>
                  </a:lnTo>
                  <a:lnTo>
                    <a:pt x="14" y="31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9" y="28"/>
                  </a:lnTo>
                  <a:lnTo>
                    <a:pt x="5" y="28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rgbClr val="5C5A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2" name="Freeform 1028"/>
            <p:cNvSpPr>
              <a:spLocks noEditPoints="1"/>
            </p:cNvSpPr>
            <p:nvPr/>
          </p:nvSpPr>
          <p:spPr bwMode="auto">
            <a:xfrm>
              <a:off x="5138" y="3192"/>
              <a:ext cx="16" cy="28"/>
            </a:xfrm>
            <a:custGeom>
              <a:avLst/>
              <a:gdLst>
                <a:gd name="T0" fmla="*/ 16 w 16"/>
                <a:gd name="T1" fmla="*/ 2 h 28"/>
                <a:gd name="T2" fmla="*/ 12 w 16"/>
                <a:gd name="T3" fmla="*/ 0 h 28"/>
                <a:gd name="T4" fmla="*/ 7 w 16"/>
                <a:gd name="T5" fmla="*/ 0 h 28"/>
                <a:gd name="T6" fmla="*/ 3 w 16"/>
                <a:gd name="T7" fmla="*/ 0 h 28"/>
                <a:gd name="T8" fmla="*/ 0 w 16"/>
                <a:gd name="T9" fmla="*/ 2 h 28"/>
                <a:gd name="T10" fmla="*/ 0 w 16"/>
                <a:gd name="T11" fmla="*/ 5 h 28"/>
                <a:gd name="T12" fmla="*/ 0 w 16"/>
                <a:gd name="T13" fmla="*/ 7 h 28"/>
                <a:gd name="T14" fmla="*/ 3 w 16"/>
                <a:gd name="T15" fmla="*/ 3 h 28"/>
                <a:gd name="T16" fmla="*/ 7 w 16"/>
                <a:gd name="T17" fmla="*/ 3 h 28"/>
                <a:gd name="T18" fmla="*/ 12 w 16"/>
                <a:gd name="T19" fmla="*/ 3 h 28"/>
                <a:gd name="T20" fmla="*/ 16 w 16"/>
                <a:gd name="T21" fmla="*/ 7 h 28"/>
                <a:gd name="T22" fmla="*/ 16 w 16"/>
                <a:gd name="T23" fmla="*/ 5 h 28"/>
                <a:gd name="T24" fmla="*/ 16 w 16"/>
                <a:gd name="T25" fmla="*/ 2 h 28"/>
                <a:gd name="T26" fmla="*/ 0 w 16"/>
                <a:gd name="T27" fmla="*/ 24 h 28"/>
                <a:gd name="T28" fmla="*/ 3 w 16"/>
                <a:gd name="T29" fmla="*/ 28 h 28"/>
                <a:gd name="T30" fmla="*/ 7 w 16"/>
                <a:gd name="T31" fmla="*/ 28 h 28"/>
                <a:gd name="T32" fmla="*/ 12 w 16"/>
                <a:gd name="T33" fmla="*/ 28 h 28"/>
                <a:gd name="T34" fmla="*/ 16 w 16"/>
                <a:gd name="T35" fmla="*/ 24 h 28"/>
                <a:gd name="T36" fmla="*/ 16 w 16"/>
                <a:gd name="T37" fmla="*/ 22 h 28"/>
                <a:gd name="T38" fmla="*/ 16 w 16"/>
                <a:gd name="T39" fmla="*/ 21 h 28"/>
                <a:gd name="T40" fmla="*/ 12 w 16"/>
                <a:gd name="T41" fmla="*/ 22 h 28"/>
                <a:gd name="T42" fmla="*/ 7 w 16"/>
                <a:gd name="T43" fmla="*/ 24 h 28"/>
                <a:gd name="T44" fmla="*/ 3 w 16"/>
                <a:gd name="T45" fmla="*/ 22 h 28"/>
                <a:gd name="T46" fmla="*/ 0 w 16"/>
                <a:gd name="T47" fmla="*/ 21 h 28"/>
                <a:gd name="T48" fmla="*/ 0 w 16"/>
                <a:gd name="T49" fmla="*/ 22 h 28"/>
                <a:gd name="T50" fmla="*/ 0 w 16"/>
                <a:gd name="T51" fmla="*/ 24 h 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28"/>
                <a:gd name="T80" fmla="*/ 16 w 16"/>
                <a:gd name="T81" fmla="*/ 28 h 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28">
                  <a:moveTo>
                    <a:pt x="16" y="2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3"/>
                  </a:lnTo>
                  <a:lnTo>
                    <a:pt x="7" y="3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2"/>
                  </a:lnTo>
                  <a:close/>
                  <a:moveTo>
                    <a:pt x="0" y="24"/>
                  </a:moveTo>
                  <a:lnTo>
                    <a:pt x="3" y="28"/>
                  </a:lnTo>
                  <a:lnTo>
                    <a:pt x="7" y="28"/>
                  </a:lnTo>
                  <a:lnTo>
                    <a:pt x="12" y="28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2" y="22"/>
                  </a:lnTo>
                  <a:lnTo>
                    <a:pt x="7" y="24"/>
                  </a:lnTo>
                  <a:lnTo>
                    <a:pt x="3" y="22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56545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3" name="Freeform 1029"/>
            <p:cNvSpPr>
              <a:spLocks noEditPoints="1"/>
            </p:cNvSpPr>
            <p:nvPr/>
          </p:nvSpPr>
          <p:spPr bwMode="auto">
            <a:xfrm>
              <a:off x="5138" y="3194"/>
              <a:ext cx="16" cy="24"/>
            </a:xfrm>
            <a:custGeom>
              <a:avLst/>
              <a:gdLst>
                <a:gd name="T0" fmla="*/ 16 w 16"/>
                <a:gd name="T1" fmla="*/ 3 h 24"/>
                <a:gd name="T2" fmla="*/ 12 w 16"/>
                <a:gd name="T3" fmla="*/ 0 h 24"/>
                <a:gd name="T4" fmla="*/ 7 w 16"/>
                <a:gd name="T5" fmla="*/ 0 h 24"/>
                <a:gd name="T6" fmla="*/ 3 w 16"/>
                <a:gd name="T7" fmla="*/ 0 h 24"/>
                <a:gd name="T8" fmla="*/ 0 w 16"/>
                <a:gd name="T9" fmla="*/ 3 h 24"/>
                <a:gd name="T10" fmla="*/ 0 w 16"/>
                <a:gd name="T11" fmla="*/ 5 h 24"/>
                <a:gd name="T12" fmla="*/ 0 w 16"/>
                <a:gd name="T13" fmla="*/ 7 h 24"/>
                <a:gd name="T14" fmla="*/ 3 w 16"/>
                <a:gd name="T15" fmla="*/ 5 h 24"/>
                <a:gd name="T16" fmla="*/ 7 w 16"/>
                <a:gd name="T17" fmla="*/ 3 h 24"/>
                <a:gd name="T18" fmla="*/ 12 w 16"/>
                <a:gd name="T19" fmla="*/ 5 h 24"/>
                <a:gd name="T20" fmla="*/ 16 w 16"/>
                <a:gd name="T21" fmla="*/ 7 h 24"/>
                <a:gd name="T22" fmla="*/ 16 w 16"/>
                <a:gd name="T23" fmla="*/ 5 h 24"/>
                <a:gd name="T24" fmla="*/ 16 w 16"/>
                <a:gd name="T25" fmla="*/ 3 h 24"/>
                <a:gd name="T26" fmla="*/ 0 w 16"/>
                <a:gd name="T27" fmla="*/ 20 h 24"/>
                <a:gd name="T28" fmla="*/ 3 w 16"/>
                <a:gd name="T29" fmla="*/ 24 h 24"/>
                <a:gd name="T30" fmla="*/ 7 w 16"/>
                <a:gd name="T31" fmla="*/ 24 h 24"/>
                <a:gd name="T32" fmla="*/ 12 w 16"/>
                <a:gd name="T33" fmla="*/ 24 h 24"/>
                <a:gd name="T34" fmla="*/ 16 w 16"/>
                <a:gd name="T35" fmla="*/ 20 h 24"/>
                <a:gd name="T36" fmla="*/ 16 w 16"/>
                <a:gd name="T37" fmla="*/ 19 h 24"/>
                <a:gd name="T38" fmla="*/ 16 w 16"/>
                <a:gd name="T39" fmla="*/ 17 h 24"/>
                <a:gd name="T40" fmla="*/ 12 w 16"/>
                <a:gd name="T41" fmla="*/ 19 h 24"/>
                <a:gd name="T42" fmla="*/ 7 w 16"/>
                <a:gd name="T43" fmla="*/ 20 h 24"/>
                <a:gd name="T44" fmla="*/ 3 w 16"/>
                <a:gd name="T45" fmla="*/ 19 h 24"/>
                <a:gd name="T46" fmla="*/ 0 w 16"/>
                <a:gd name="T47" fmla="*/ 17 h 24"/>
                <a:gd name="T48" fmla="*/ 0 w 16"/>
                <a:gd name="T49" fmla="*/ 19 h 24"/>
                <a:gd name="T50" fmla="*/ 0 w 16"/>
                <a:gd name="T51" fmla="*/ 20 h 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24"/>
                <a:gd name="T80" fmla="*/ 16 w 16"/>
                <a:gd name="T81" fmla="*/ 24 h 2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24">
                  <a:moveTo>
                    <a:pt x="16" y="3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5"/>
                  </a:lnTo>
                  <a:lnTo>
                    <a:pt x="7" y="3"/>
                  </a:lnTo>
                  <a:lnTo>
                    <a:pt x="12" y="5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3"/>
                  </a:lnTo>
                  <a:close/>
                  <a:moveTo>
                    <a:pt x="0" y="20"/>
                  </a:moveTo>
                  <a:lnTo>
                    <a:pt x="3" y="24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4F4D4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4" name="Freeform 1030"/>
            <p:cNvSpPr>
              <a:spLocks noEditPoints="1"/>
            </p:cNvSpPr>
            <p:nvPr/>
          </p:nvSpPr>
          <p:spPr bwMode="auto">
            <a:xfrm>
              <a:off x="5138" y="3195"/>
              <a:ext cx="16" cy="21"/>
            </a:xfrm>
            <a:custGeom>
              <a:avLst/>
              <a:gdLst>
                <a:gd name="T0" fmla="*/ 16 w 16"/>
                <a:gd name="T1" fmla="*/ 4 h 21"/>
                <a:gd name="T2" fmla="*/ 12 w 16"/>
                <a:gd name="T3" fmla="*/ 0 h 21"/>
                <a:gd name="T4" fmla="*/ 7 w 16"/>
                <a:gd name="T5" fmla="*/ 0 h 21"/>
                <a:gd name="T6" fmla="*/ 3 w 16"/>
                <a:gd name="T7" fmla="*/ 0 h 21"/>
                <a:gd name="T8" fmla="*/ 0 w 16"/>
                <a:gd name="T9" fmla="*/ 4 h 21"/>
                <a:gd name="T10" fmla="*/ 0 w 16"/>
                <a:gd name="T11" fmla="*/ 11 h 21"/>
                <a:gd name="T12" fmla="*/ 0 w 16"/>
                <a:gd name="T13" fmla="*/ 18 h 21"/>
                <a:gd name="T14" fmla="*/ 3 w 16"/>
                <a:gd name="T15" fmla="*/ 19 h 21"/>
                <a:gd name="T16" fmla="*/ 7 w 16"/>
                <a:gd name="T17" fmla="*/ 21 h 21"/>
                <a:gd name="T18" fmla="*/ 12 w 16"/>
                <a:gd name="T19" fmla="*/ 19 h 21"/>
                <a:gd name="T20" fmla="*/ 16 w 16"/>
                <a:gd name="T21" fmla="*/ 18 h 21"/>
                <a:gd name="T22" fmla="*/ 16 w 16"/>
                <a:gd name="T23" fmla="*/ 11 h 21"/>
                <a:gd name="T24" fmla="*/ 16 w 16"/>
                <a:gd name="T25" fmla="*/ 4 h 21"/>
                <a:gd name="T26" fmla="*/ 14 w 16"/>
                <a:gd name="T27" fmla="*/ 11 h 21"/>
                <a:gd name="T28" fmla="*/ 14 w 16"/>
                <a:gd name="T29" fmla="*/ 12 h 21"/>
                <a:gd name="T30" fmla="*/ 12 w 16"/>
                <a:gd name="T31" fmla="*/ 16 h 21"/>
                <a:gd name="T32" fmla="*/ 10 w 16"/>
                <a:gd name="T33" fmla="*/ 18 h 21"/>
                <a:gd name="T34" fmla="*/ 7 w 16"/>
                <a:gd name="T35" fmla="*/ 18 h 21"/>
                <a:gd name="T36" fmla="*/ 5 w 16"/>
                <a:gd name="T37" fmla="*/ 18 h 21"/>
                <a:gd name="T38" fmla="*/ 3 w 16"/>
                <a:gd name="T39" fmla="*/ 16 h 21"/>
                <a:gd name="T40" fmla="*/ 2 w 16"/>
                <a:gd name="T41" fmla="*/ 12 h 21"/>
                <a:gd name="T42" fmla="*/ 0 w 16"/>
                <a:gd name="T43" fmla="*/ 11 h 21"/>
                <a:gd name="T44" fmla="*/ 2 w 16"/>
                <a:gd name="T45" fmla="*/ 7 h 21"/>
                <a:gd name="T46" fmla="*/ 3 w 16"/>
                <a:gd name="T47" fmla="*/ 6 h 21"/>
                <a:gd name="T48" fmla="*/ 5 w 16"/>
                <a:gd name="T49" fmla="*/ 4 h 21"/>
                <a:gd name="T50" fmla="*/ 7 w 16"/>
                <a:gd name="T51" fmla="*/ 4 h 21"/>
                <a:gd name="T52" fmla="*/ 10 w 16"/>
                <a:gd name="T53" fmla="*/ 4 h 21"/>
                <a:gd name="T54" fmla="*/ 12 w 16"/>
                <a:gd name="T55" fmla="*/ 6 h 21"/>
                <a:gd name="T56" fmla="*/ 14 w 16"/>
                <a:gd name="T57" fmla="*/ 7 h 21"/>
                <a:gd name="T58" fmla="*/ 14 w 16"/>
                <a:gd name="T59" fmla="*/ 11 h 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"/>
                <a:gd name="T91" fmla="*/ 0 h 21"/>
                <a:gd name="T92" fmla="*/ 16 w 16"/>
                <a:gd name="T93" fmla="*/ 21 h 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" h="21">
                  <a:moveTo>
                    <a:pt x="16" y="4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12" y="19"/>
                  </a:lnTo>
                  <a:lnTo>
                    <a:pt x="16" y="18"/>
                  </a:lnTo>
                  <a:lnTo>
                    <a:pt x="16" y="11"/>
                  </a:lnTo>
                  <a:lnTo>
                    <a:pt x="16" y="4"/>
                  </a:lnTo>
                  <a:close/>
                  <a:moveTo>
                    <a:pt x="14" y="11"/>
                  </a:moveTo>
                  <a:lnTo>
                    <a:pt x="14" y="12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2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7"/>
                  </a:lnTo>
                  <a:lnTo>
                    <a:pt x="14" y="11"/>
                  </a:lnTo>
                  <a:close/>
                </a:path>
              </a:pathLst>
            </a:custGeom>
            <a:solidFill>
              <a:srgbClr val="48454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5" name="Freeform 1031"/>
            <p:cNvSpPr>
              <a:spLocks noEditPoints="1"/>
            </p:cNvSpPr>
            <p:nvPr/>
          </p:nvSpPr>
          <p:spPr bwMode="auto">
            <a:xfrm>
              <a:off x="5138" y="3197"/>
              <a:ext cx="16" cy="17"/>
            </a:xfrm>
            <a:custGeom>
              <a:avLst/>
              <a:gdLst>
                <a:gd name="T0" fmla="*/ 16 w 16"/>
                <a:gd name="T1" fmla="*/ 4 h 17"/>
                <a:gd name="T2" fmla="*/ 12 w 16"/>
                <a:gd name="T3" fmla="*/ 2 h 17"/>
                <a:gd name="T4" fmla="*/ 7 w 16"/>
                <a:gd name="T5" fmla="*/ 0 h 17"/>
                <a:gd name="T6" fmla="*/ 3 w 16"/>
                <a:gd name="T7" fmla="*/ 2 h 17"/>
                <a:gd name="T8" fmla="*/ 0 w 16"/>
                <a:gd name="T9" fmla="*/ 4 h 17"/>
                <a:gd name="T10" fmla="*/ 0 w 16"/>
                <a:gd name="T11" fmla="*/ 9 h 17"/>
                <a:gd name="T12" fmla="*/ 0 w 16"/>
                <a:gd name="T13" fmla="*/ 14 h 17"/>
                <a:gd name="T14" fmla="*/ 3 w 16"/>
                <a:gd name="T15" fmla="*/ 16 h 17"/>
                <a:gd name="T16" fmla="*/ 7 w 16"/>
                <a:gd name="T17" fmla="*/ 17 h 17"/>
                <a:gd name="T18" fmla="*/ 12 w 16"/>
                <a:gd name="T19" fmla="*/ 16 h 17"/>
                <a:gd name="T20" fmla="*/ 16 w 16"/>
                <a:gd name="T21" fmla="*/ 14 h 17"/>
                <a:gd name="T22" fmla="*/ 16 w 16"/>
                <a:gd name="T23" fmla="*/ 9 h 17"/>
                <a:gd name="T24" fmla="*/ 16 w 16"/>
                <a:gd name="T25" fmla="*/ 4 h 17"/>
                <a:gd name="T26" fmla="*/ 12 w 16"/>
                <a:gd name="T27" fmla="*/ 9 h 17"/>
                <a:gd name="T28" fmla="*/ 12 w 16"/>
                <a:gd name="T29" fmla="*/ 12 h 17"/>
                <a:gd name="T30" fmla="*/ 7 w 16"/>
                <a:gd name="T31" fmla="*/ 14 h 17"/>
                <a:gd name="T32" fmla="*/ 3 w 16"/>
                <a:gd name="T33" fmla="*/ 12 h 17"/>
                <a:gd name="T34" fmla="*/ 2 w 16"/>
                <a:gd name="T35" fmla="*/ 9 h 17"/>
                <a:gd name="T36" fmla="*/ 3 w 16"/>
                <a:gd name="T37" fmla="*/ 5 h 17"/>
                <a:gd name="T38" fmla="*/ 7 w 16"/>
                <a:gd name="T39" fmla="*/ 4 h 17"/>
                <a:gd name="T40" fmla="*/ 12 w 16"/>
                <a:gd name="T41" fmla="*/ 5 h 17"/>
                <a:gd name="T42" fmla="*/ 12 w 16"/>
                <a:gd name="T43" fmla="*/ 9 h 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"/>
                <a:gd name="T67" fmla="*/ 0 h 17"/>
                <a:gd name="T68" fmla="*/ 16 w 16"/>
                <a:gd name="T69" fmla="*/ 17 h 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" h="17">
                  <a:moveTo>
                    <a:pt x="16" y="4"/>
                  </a:moveTo>
                  <a:lnTo>
                    <a:pt x="12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3" y="16"/>
                  </a:lnTo>
                  <a:lnTo>
                    <a:pt x="7" y="17"/>
                  </a:lnTo>
                  <a:lnTo>
                    <a:pt x="12" y="16"/>
                  </a:lnTo>
                  <a:lnTo>
                    <a:pt x="16" y="14"/>
                  </a:lnTo>
                  <a:lnTo>
                    <a:pt x="16" y="9"/>
                  </a:lnTo>
                  <a:lnTo>
                    <a:pt x="16" y="4"/>
                  </a:lnTo>
                  <a:close/>
                  <a:moveTo>
                    <a:pt x="12" y="9"/>
                  </a:moveTo>
                  <a:lnTo>
                    <a:pt x="12" y="12"/>
                  </a:lnTo>
                  <a:lnTo>
                    <a:pt x="7" y="14"/>
                  </a:lnTo>
                  <a:lnTo>
                    <a:pt x="3" y="12"/>
                  </a:lnTo>
                  <a:lnTo>
                    <a:pt x="2" y="9"/>
                  </a:lnTo>
                  <a:lnTo>
                    <a:pt x="3" y="5"/>
                  </a:lnTo>
                  <a:lnTo>
                    <a:pt x="7" y="4"/>
                  </a:lnTo>
                  <a:lnTo>
                    <a:pt x="12" y="5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413E3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6" name="Freeform 1032"/>
            <p:cNvSpPr>
              <a:spLocks noEditPoints="1"/>
            </p:cNvSpPr>
            <p:nvPr/>
          </p:nvSpPr>
          <p:spPr bwMode="auto">
            <a:xfrm>
              <a:off x="5138" y="3199"/>
              <a:ext cx="14" cy="14"/>
            </a:xfrm>
            <a:custGeom>
              <a:avLst/>
              <a:gdLst>
                <a:gd name="T0" fmla="*/ 14 w 14"/>
                <a:gd name="T1" fmla="*/ 7 h 14"/>
                <a:gd name="T2" fmla="*/ 14 w 14"/>
                <a:gd name="T3" fmla="*/ 3 h 14"/>
                <a:gd name="T4" fmla="*/ 12 w 14"/>
                <a:gd name="T5" fmla="*/ 2 h 14"/>
                <a:gd name="T6" fmla="*/ 10 w 14"/>
                <a:gd name="T7" fmla="*/ 0 h 14"/>
                <a:gd name="T8" fmla="*/ 7 w 14"/>
                <a:gd name="T9" fmla="*/ 0 h 14"/>
                <a:gd name="T10" fmla="*/ 5 w 14"/>
                <a:gd name="T11" fmla="*/ 0 h 14"/>
                <a:gd name="T12" fmla="*/ 3 w 14"/>
                <a:gd name="T13" fmla="*/ 2 h 14"/>
                <a:gd name="T14" fmla="*/ 2 w 14"/>
                <a:gd name="T15" fmla="*/ 3 h 14"/>
                <a:gd name="T16" fmla="*/ 0 w 14"/>
                <a:gd name="T17" fmla="*/ 7 h 14"/>
                <a:gd name="T18" fmla="*/ 2 w 14"/>
                <a:gd name="T19" fmla="*/ 8 h 14"/>
                <a:gd name="T20" fmla="*/ 3 w 14"/>
                <a:gd name="T21" fmla="*/ 12 h 14"/>
                <a:gd name="T22" fmla="*/ 5 w 14"/>
                <a:gd name="T23" fmla="*/ 14 h 14"/>
                <a:gd name="T24" fmla="*/ 7 w 14"/>
                <a:gd name="T25" fmla="*/ 14 h 14"/>
                <a:gd name="T26" fmla="*/ 10 w 14"/>
                <a:gd name="T27" fmla="*/ 14 h 14"/>
                <a:gd name="T28" fmla="*/ 12 w 14"/>
                <a:gd name="T29" fmla="*/ 12 h 14"/>
                <a:gd name="T30" fmla="*/ 14 w 14"/>
                <a:gd name="T31" fmla="*/ 8 h 14"/>
                <a:gd name="T32" fmla="*/ 14 w 14"/>
                <a:gd name="T33" fmla="*/ 7 h 14"/>
                <a:gd name="T34" fmla="*/ 10 w 14"/>
                <a:gd name="T35" fmla="*/ 7 h 14"/>
                <a:gd name="T36" fmla="*/ 10 w 14"/>
                <a:gd name="T37" fmla="*/ 8 h 14"/>
                <a:gd name="T38" fmla="*/ 7 w 14"/>
                <a:gd name="T39" fmla="*/ 10 h 14"/>
                <a:gd name="T40" fmla="*/ 5 w 14"/>
                <a:gd name="T41" fmla="*/ 8 h 14"/>
                <a:gd name="T42" fmla="*/ 3 w 14"/>
                <a:gd name="T43" fmla="*/ 7 h 14"/>
                <a:gd name="T44" fmla="*/ 5 w 14"/>
                <a:gd name="T45" fmla="*/ 3 h 14"/>
                <a:gd name="T46" fmla="*/ 7 w 14"/>
                <a:gd name="T47" fmla="*/ 3 h 14"/>
                <a:gd name="T48" fmla="*/ 10 w 14"/>
                <a:gd name="T49" fmla="*/ 3 h 14"/>
                <a:gd name="T50" fmla="*/ 10 w 14"/>
                <a:gd name="T51" fmla="*/ 7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"/>
                <a:gd name="T79" fmla="*/ 0 h 14"/>
                <a:gd name="T80" fmla="*/ 14 w 14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" h="14">
                  <a:moveTo>
                    <a:pt x="14" y="7"/>
                  </a:moveTo>
                  <a:lnTo>
                    <a:pt x="14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7"/>
                  </a:lnTo>
                  <a:close/>
                  <a:moveTo>
                    <a:pt x="10" y="7"/>
                  </a:moveTo>
                  <a:lnTo>
                    <a:pt x="10" y="8"/>
                  </a:lnTo>
                  <a:lnTo>
                    <a:pt x="7" y="10"/>
                  </a:lnTo>
                  <a:lnTo>
                    <a:pt x="5" y="8"/>
                  </a:lnTo>
                  <a:lnTo>
                    <a:pt x="3" y="7"/>
                  </a:lnTo>
                  <a:lnTo>
                    <a:pt x="5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3B373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7" name="Freeform 1033"/>
            <p:cNvSpPr>
              <a:spLocks/>
            </p:cNvSpPr>
            <p:nvPr/>
          </p:nvSpPr>
          <p:spPr bwMode="auto">
            <a:xfrm>
              <a:off x="5140" y="3201"/>
              <a:ext cx="10" cy="10"/>
            </a:xfrm>
            <a:custGeom>
              <a:avLst/>
              <a:gdLst>
                <a:gd name="T0" fmla="*/ 10 w 10"/>
                <a:gd name="T1" fmla="*/ 5 h 10"/>
                <a:gd name="T2" fmla="*/ 10 w 10"/>
                <a:gd name="T3" fmla="*/ 1 h 10"/>
                <a:gd name="T4" fmla="*/ 5 w 10"/>
                <a:gd name="T5" fmla="*/ 0 h 10"/>
                <a:gd name="T6" fmla="*/ 1 w 10"/>
                <a:gd name="T7" fmla="*/ 1 h 10"/>
                <a:gd name="T8" fmla="*/ 0 w 10"/>
                <a:gd name="T9" fmla="*/ 5 h 10"/>
                <a:gd name="T10" fmla="*/ 1 w 10"/>
                <a:gd name="T11" fmla="*/ 8 h 10"/>
                <a:gd name="T12" fmla="*/ 5 w 10"/>
                <a:gd name="T13" fmla="*/ 10 h 10"/>
                <a:gd name="T14" fmla="*/ 10 w 10"/>
                <a:gd name="T15" fmla="*/ 8 h 10"/>
                <a:gd name="T16" fmla="*/ 10 w 10"/>
                <a:gd name="T17" fmla="*/ 5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0"/>
                <a:gd name="T29" fmla="*/ 10 w 10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0">
                  <a:moveTo>
                    <a:pt x="10" y="5"/>
                  </a:moveTo>
                  <a:lnTo>
                    <a:pt x="10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5"/>
                  </a:lnTo>
                  <a:lnTo>
                    <a:pt x="1" y="8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33302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8" name="Freeform 1034"/>
            <p:cNvSpPr>
              <a:spLocks/>
            </p:cNvSpPr>
            <p:nvPr/>
          </p:nvSpPr>
          <p:spPr bwMode="auto">
            <a:xfrm>
              <a:off x="5141" y="3202"/>
              <a:ext cx="7" cy="7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0 h 7"/>
                <a:gd name="T4" fmla="*/ 4 w 7"/>
                <a:gd name="T5" fmla="*/ 0 h 7"/>
                <a:gd name="T6" fmla="*/ 2 w 7"/>
                <a:gd name="T7" fmla="*/ 0 h 7"/>
                <a:gd name="T8" fmla="*/ 0 w 7"/>
                <a:gd name="T9" fmla="*/ 4 h 7"/>
                <a:gd name="T10" fmla="*/ 2 w 7"/>
                <a:gd name="T11" fmla="*/ 5 h 7"/>
                <a:gd name="T12" fmla="*/ 4 w 7"/>
                <a:gd name="T13" fmla="*/ 7 h 7"/>
                <a:gd name="T14" fmla="*/ 7 w 7"/>
                <a:gd name="T15" fmla="*/ 5 h 7"/>
                <a:gd name="T16" fmla="*/ 7 w 7"/>
                <a:gd name="T17" fmla="*/ 4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7" y="4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4" y="7"/>
                  </a:lnTo>
                  <a:lnTo>
                    <a:pt x="7" y="5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2A262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9" name="Freeform 1035"/>
            <p:cNvSpPr>
              <a:spLocks/>
            </p:cNvSpPr>
            <p:nvPr/>
          </p:nvSpPr>
          <p:spPr bwMode="auto">
            <a:xfrm>
              <a:off x="5143" y="3204"/>
              <a:ext cx="4" cy="3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0 h 3"/>
                <a:gd name="T4" fmla="*/ 2 w 4"/>
                <a:gd name="T5" fmla="*/ 0 h 3"/>
                <a:gd name="T6" fmla="*/ 2 w 4"/>
                <a:gd name="T7" fmla="*/ 0 h 3"/>
                <a:gd name="T8" fmla="*/ 0 w 4"/>
                <a:gd name="T9" fmla="*/ 2 h 3"/>
                <a:gd name="T10" fmla="*/ 2 w 4"/>
                <a:gd name="T11" fmla="*/ 3 h 3"/>
                <a:gd name="T12" fmla="*/ 2 w 4"/>
                <a:gd name="T13" fmla="*/ 3 h 3"/>
                <a:gd name="T14" fmla="*/ 4 w 4"/>
                <a:gd name="T15" fmla="*/ 3 h 3"/>
                <a:gd name="T16" fmla="*/ 4 w 4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4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0" name="Freeform 1036"/>
            <p:cNvSpPr>
              <a:spLocks/>
            </p:cNvSpPr>
            <p:nvPr/>
          </p:nvSpPr>
          <p:spPr bwMode="auto">
            <a:xfrm>
              <a:off x="5122" y="3159"/>
              <a:ext cx="47" cy="93"/>
            </a:xfrm>
            <a:custGeom>
              <a:avLst/>
              <a:gdLst>
                <a:gd name="T0" fmla="*/ 47 w 47"/>
                <a:gd name="T1" fmla="*/ 93 h 93"/>
                <a:gd name="T2" fmla="*/ 0 w 47"/>
                <a:gd name="T3" fmla="*/ 93 h 93"/>
                <a:gd name="T4" fmla="*/ 7 w 47"/>
                <a:gd name="T5" fmla="*/ 81 h 93"/>
                <a:gd name="T6" fmla="*/ 13 w 47"/>
                <a:gd name="T7" fmla="*/ 71 h 93"/>
                <a:gd name="T8" fmla="*/ 16 w 47"/>
                <a:gd name="T9" fmla="*/ 59 h 93"/>
                <a:gd name="T10" fmla="*/ 16 w 47"/>
                <a:gd name="T11" fmla="*/ 47 h 93"/>
                <a:gd name="T12" fmla="*/ 16 w 47"/>
                <a:gd name="T13" fmla="*/ 36 h 93"/>
                <a:gd name="T14" fmla="*/ 13 w 47"/>
                <a:gd name="T15" fmla="*/ 24 h 93"/>
                <a:gd name="T16" fmla="*/ 7 w 47"/>
                <a:gd name="T17" fmla="*/ 12 h 93"/>
                <a:gd name="T18" fmla="*/ 0 w 47"/>
                <a:gd name="T19" fmla="*/ 0 h 93"/>
                <a:gd name="T20" fmla="*/ 47 w 47"/>
                <a:gd name="T21" fmla="*/ 0 h 93"/>
                <a:gd name="T22" fmla="*/ 40 w 47"/>
                <a:gd name="T23" fmla="*/ 12 h 93"/>
                <a:gd name="T24" fmla="*/ 35 w 47"/>
                <a:gd name="T25" fmla="*/ 24 h 93"/>
                <a:gd name="T26" fmla="*/ 32 w 47"/>
                <a:gd name="T27" fmla="*/ 36 h 93"/>
                <a:gd name="T28" fmla="*/ 32 w 47"/>
                <a:gd name="T29" fmla="*/ 47 h 93"/>
                <a:gd name="T30" fmla="*/ 32 w 47"/>
                <a:gd name="T31" fmla="*/ 59 h 93"/>
                <a:gd name="T32" fmla="*/ 35 w 47"/>
                <a:gd name="T33" fmla="*/ 71 h 93"/>
                <a:gd name="T34" fmla="*/ 40 w 47"/>
                <a:gd name="T35" fmla="*/ 81 h 93"/>
                <a:gd name="T36" fmla="*/ 47 w 47"/>
                <a:gd name="T37" fmla="*/ 93 h 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93"/>
                <a:gd name="T59" fmla="*/ 47 w 47"/>
                <a:gd name="T60" fmla="*/ 93 h 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93">
                  <a:moveTo>
                    <a:pt x="47" y="93"/>
                  </a:moveTo>
                  <a:lnTo>
                    <a:pt x="0" y="93"/>
                  </a:lnTo>
                  <a:lnTo>
                    <a:pt x="7" y="81"/>
                  </a:lnTo>
                  <a:lnTo>
                    <a:pt x="13" y="71"/>
                  </a:lnTo>
                  <a:lnTo>
                    <a:pt x="16" y="59"/>
                  </a:lnTo>
                  <a:lnTo>
                    <a:pt x="16" y="47"/>
                  </a:lnTo>
                  <a:lnTo>
                    <a:pt x="16" y="36"/>
                  </a:lnTo>
                  <a:lnTo>
                    <a:pt x="13" y="24"/>
                  </a:lnTo>
                  <a:lnTo>
                    <a:pt x="7" y="12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0" y="12"/>
                  </a:lnTo>
                  <a:lnTo>
                    <a:pt x="35" y="24"/>
                  </a:lnTo>
                  <a:lnTo>
                    <a:pt x="32" y="36"/>
                  </a:lnTo>
                  <a:lnTo>
                    <a:pt x="32" y="47"/>
                  </a:lnTo>
                  <a:lnTo>
                    <a:pt x="32" y="59"/>
                  </a:lnTo>
                  <a:lnTo>
                    <a:pt x="35" y="71"/>
                  </a:lnTo>
                  <a:lnTo>
                    <a:pt x="40" y="81"/>
                  </a:lnTo>
                  <a:lnTo>
                    <a:pt x="47" y="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1" name="Freeform 1037"/>
            <p:cNvSpPr>
              <a:spLocks/>
            </p:cNvSpPr>
            <p:nvPr/>
          </p:nvSpPr>
          <p:spPr bwMode="auto">
            <a:xfrm>
              <a:off x="5614" y="3149"/>
              <a:ext cx="178" cy="162"/>
            </a:xfrm>
            <a:custGeom>
              <a:avLst/>
              <a:gdLst>
                <a:gd name="T0" fmla="*/ 50 w 178"/>
                <a:gd name="T1" fmla="*/ 0 h 162"/>
                <a:gd name="T2" fmla="*/ 178 w 178"/>
                <a:gd name="T3" fmla="*/ 64 h 162"/>
                <a:gd name="T4" fmla="*/ 128 w 178"/>
                <a:gd name="T5" fmla="*/ 162 h 162"/>
                <a:gd name="T6" fmla="*/ 0 w 178"/>
                <a:gd name="T7" fmla="*/ 98 h 162"/>
                <a:gd name="T8" fmla="*/ 50 w 178"/>
                <a:gd name="T9" fmla="*/ 0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162"/>
                <a:gd name="T17" fmla="*/ 178 w 178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162">
                  <a:moveTo>
                    <a:pt x="50" y="0"/>
                  </a:moveTo>
                  <a:lnTo>
                    <a:pt x="178" y="64"/>
                  </a:lnTo>
                  <a:lnTo>
                    <a:pt x="128" y="162"/>
                  </a:lnTo>
                  <a:lnTo>
                    <a:pt x="0" y="98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2" name="Freeform 1038"/>
            <p:cNvSpPr>
              <a:spLocks/>
            </p:cNvSpPr>
            <p:nvPr/>
          </p:nvSpPr>
          <p:spPr bwMode="auto">
            <a:xfrm>
              <a:off x="5614" y="3149"/>
              <a:ext cx="178" cy="162"/>
            </a:xfrm>
            <a:custGeom>
              <a:avLst/>
              <a:gdLst>
                <a:gd name="T0" fmla="*/ 50 w 178"/>
                <a:gd name="T1" fmla="*/ 0 h 162"/>
                <a:gd name="T2" fmla="*/ 178 w 178"/>
                <a:gd name="T3" fmla="*/ 64 h 162"/>
                <a:gd name="T4" fmla="*/ 128 w 178"/>
                <a:gd name="T5" fmla="*/ 162 h 162"/>
                <a:gd name="T6" fmla="*/ 0 w 178"/>
                <a:gd name="T7" fmla="*/ 98 h 162"/>
                <a:gd name="T8" fmla="*/ 50 w 178"/>
                <a:gd name="T9" fmla="*/ 0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162"/>
                <a:gd name="T17" fmla="*/ 178 w 178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162">
                  <a:moveTo>
                    <a:pt x="50" y="0"/>
                  </a:moveTo>
                  <a:lnTo>
                    <a:pt x="178" y="64"/>
                  </a:lnTo>
                  <a:lnTo>
                    <a:pt x="128" y="162"/>
                  </a:lnTo>
                  <a:lnTo>
                    <a:pt x="0" y="98"/>
                  </a:lnTo>
                  <a:lnTo>
                    <a:pt x="5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3" name="Freeform 1039"/>
            <p:cNvSpPr>
              <a:spLocks/>
            </p:cNvSpPr>
            <p:nvPr/>
          </p:nvSpPr>
          <p:spPr bwMode="auto">
            <a:xfrm>
              <a:off x="5620" y="2538"/>
              <a:ext cx="177" cy="162"/>
            </a:xfrm>
            <a:custGeom>
              <a:avLst/>
              <a:gdLst>
                <a:gd name="T0" fmla="*/ 50 w 177"/>
                <a:gd name="T1" fmla="*/ 162 h 162"/>
                <a:gd name="T2" fmla="*/ 177 w 177"/>
                <a:gd name="T3" fmla="*/ 98 h 162"/>
                <a:gd name="T4" fmla="*/ 129 w 177"/>
                <a:gd name="T5" fmla="*/ 0 h 162"/>
                <a:gd name="T6" fmla="*/ 0 w 177"/>
                <a:gd name="T7" fmla="*/ 64 h 162"/>
                <a:gd name="T8" fmla="*/ 50 w 177"/>
                <a:gd name="T9" fmla="*/ 162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162"/>
                <a:gd name="T17" fmla="*/ 177 w 177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162">
                  <a:moveTo>
                    <a:pt x="50" y="162"/>
                  </a:moveTo>
                  <a:lnTo>
                    <a:pt x="177" y="98"/>
                  </a:lnTo>
                  <a:lnTo>
                    <a:pt x="129" y="0"/>
                  </a:lnTo>
                  <a:lnTo>
                    <a:pt x="0" y="64"/>
                  </a:lnTo>
                  <a:lnTo>
                    <a:pt x="50" y="162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4" name="Freeform 1040"/>
            <p:cNvSpPr>
              <a:spLocks/>
            </p:cNvSpPr>
            <p:nvPr/>
          </p:nvSpPr>
          <p:spPr bwMode="auto">
            <a:xfrm>
              <a:off x="5620" y="2538"/>
              <a:ext cx="177" cy="162"/>
            </a:xfrm>
            <a:custGeom>
              <a:avLst/>
              <a:gdLst>
                <a:gd name="T0" fmla="*/ 50 w 177"/>
                <a:gd name="T1" fmla="*/ 162 h 162"/>
                <a:gd name="T2" fmla="*/ 177 w 177"/>
                <a:gd name="T3" fmla="*/ 98 h 162"/>
                <a:gd name="T4" fmla="*/ 129 w 177"/>
                <a:gd name="T5" fmla="*/ 0 h 162"/>
                <a:gd name="T6" fmla="*/ 0 w 177"/>
                <a:gd name="T7" fmla="*/ 64 h 162"/>
                <a:gd name="T8" fmla="*/ 50 w 177"/>
                <a:gd name="T9" fmla="*/ 162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162"/>
                <a:gd name="T17" fmla="*/ 177 w 177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162">
                  <a:moveTo>
                    <a:pt x="50" y="162"/>
                  </a:moveTo>
                  <a:lnTo>
                    <a:pt x="177" y="98"/>
                  </a:lnTo>
                  <a:lnTo>
                    <a:pt x="129" y="0"/>
                  </a:lnTo>
                  <a:lnTo>
                    <a:pt x="0" y="64"/>
                  </a:lnTo>
                  <a:lnTo>
                    <a:pt x="50" y="1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5" name="Freeform 1041"/>
            <p:cNvSpPr>
              <a:spLocks/>
            </p:cNvSpPr>
            <p:nvPr/>
          </p:nvSpPr>
          <p:spPr bwMode="auto">
            <a:xfrm>
              <a:off x="2596" y="3159"/>
              <a:ext cx="171" cy="171"/>
            </a:xfrm>
            <a:custGeom>
              <a:avLst/>
              <a:gdLst>
                <a:gd name="T0" fmla="*/ 171 w 171"/>
                <a:gd name="T1" fmla="*/ 171 h 171"/>
                <a:gd name="T2" fmla="*/ 169 w 171"/>
                <a:gd name="T3" fmla="*/ 154 h 171"/>
                <a:gd name="T4" fmla="*/ 167 w 171"/>
                <a:gd name="T5" fmla="*/ 136 h 171"/>
                <a:gd name="T6" fmla="*/ 162 w 171"/>
                <a:gd name="T7" fmla="*/ 119 h 171"/>
                <a:gd name="T8" fmla="*/ 157 w 171"/>
                <a:gd name="T9" fmla="*/ 104 h 171"/>
                <a:gd name="T10" fmla="*/ 150 w 171"/>
                <a:gd name="T11" fmla="*/ 90 h 171"/>
                <a:gd name="T12" fmla="*/ 141 w 171"/>
                <a:gd name="T13" fmla="*/ 76 h 171"/>
                <a:gd name="T14" fmla="*/ 131 w 171"/>
                <a:gd name="T15" fmla="*/ 62 h 171"/>
                <a:gd name="T16" fmla="*/ 121 w 171"/>
                <a:gd name="T17" fmla="*/ 50 h 171"/>
                <a:gd name="T18" fmla="*/ 109 w 171"/>
                <a:gd name="T19" fmla="*/ 38 h 171"/>
                <a:gd name="T20" fmla="*/ 95 w 171"/>
                <a:gd name="T21" fmla="*/ 29 h 171"/>
                <a:gd name="T22" fmla="*/ 81 w 171"/>
                <a:gd name="T23" fmla="*/ 21 h 171"/>
                <a:gd name="T24" fmla="*/ 65 w 171"/>
                <a:gd name="T25" fmla="*/ 14 h 171"/>
                <a:gd name="T26" fmla="*/ 50 w 171"/>
                <a:gd name="T27" fmla="*/ 7 h 171"/>
                <a:gd name="T28" fmla="*/ 33 w 171"/>
                <a:gd name="T29" fmla="*/ 4 h 171"/>
                <a:gd name="T30" fmla="*/ 17 w 171"/>
                <a:gd name="T31" fmla="*/ 0 h 171"/>
                <a:gd name="T32" fmla="*/ 0 w 171"/>
                <a:gd name="T33" fmla="*/ 0 h 171"/>
                <a:gd name="T34" fmla="*/ 0 w 171"/>
                <a:gd name="T35" fmla="*/ 93 h 171"/>
                <a:gd name="T36" fmla="*/ 0 w 171"/>
                <a:gd name="T37" fmla="*/ 93 h 171"/>
                <a:gd name="T38" fmla="*/ 15 w 171"/>
                <a:gd name="T39" fmla="*/ 95 h 171"/>
                <a:gd name="T40" fmla="*/ 29 w 171"/>
                <a:gd name="T41" fmla="*/ 98 h 171"/>
                <a:gd name="T42" fmla="*/ 43 w 171"/>
                <a:gd name="T43" fmla="*/ 107 h 171"/>
                <a:gd name="T44" fmla="*/ 53 w 171"/>
                <a:gd name="T45" fmla="*/ 116 h 171"/>
                <a:gd name="T46" fmla="*/ 64 w 171"/>
                <a:gd name="T47" fmla="*/ 128 h 171"/>
                <a:gd name="T48" fmla="*/ 71 w 171"/>
                <a:gd name="T49" fmla="*/ 140 h 171"/>
                <a:gd name="T50" fmla="*/ 76 w 171"/>
                <a:gd name="T51" fmla="*/ 155 h 171"/>
                <a:gd name="T52" fmla="*/ 78 w 171"/>
                <a:gd name="T53" fmla="*/ 171 h 171"/>
                <a:gd name="T54" fmla="*/ 78 w 171"/>
                <a:gd name="T55" fmla="*/ 171 h 171"/>
                <a:gd name="T56" fmla="*/ 171 w 171"/>
                <a:gd name="T57" fmla="*/ 171 h 1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1"/>
                <a:gd name="T88" fmla="*/ 0 h 171"/>
                <a:gd name="T89" fmla="*/ 171 w 171"/>
                <a:gd name="T90" fmla="*/ 171 h 1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1" h="171">
                  <a:moveTo>
                    <a:pt x="171" y="171"/>
                  </a:moveTo>
                  <a:lnTo>
                    <a:pt x="169" y="154"/>
                  </a:lnTo>
                  <a:lnTo>
                    <a:pt x="167" y="136"/>
                  </a:lnTo>
                  <a:lnTo>
                    <a:pt x="162" y="119"/>
                  </a:lnTo>
                  <a:lnTo>
                    <a:pt x="157" y="104"/>
                  </a:lnTo>
                  <a:lnTo>
                    <a:pt x="150" y="90"/>
                  </a:lnTo>
                  <a:lnTo>
                    <a:pt x="141" y="76"/>
                  </a:lnTo>
                  <a:lnTo>
                    <a:pt x="131" y="62"/>
                  </a:lnTo>
                  <a:lnTo>
                    <a:pt x="121" y="50"/>
                  </a:lnTo>
                  <a:lnTo>
                    <a:pt x="109" y="38"/>
                  </a:lnTo>
                  <a:lnTo>
                    <a:pt x="95" y="29"/>
                  </a:lnTo>
                  <a:lnTo>
                    <a:pt x="81" y="21"/>
                  </a:lnTo>
                  <a:lnTo>
                    <a:pt x="65" y="14"/>
                  </a:lnTo>
                  <a:lnTo>
                    <a:pt x="50" y="7"/>
                  </a:lnTo>
                  <a:lnTo>
                    <a:pt x="33" y="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93"/>
                  </a:lnTo>
                  <a:lnTo>
                    <a:pt x="15" y="95"/>
                  </a:lnTo>
                  <a:lnTo>
                    <a:pt x="29" y="98"/>
                  </a:lnTo>
                  <a:lnTo>
                    <a:pt x="43" y="107"/>
                  </a:lnTo>
                  <a:lnTo>
                    <a:pt x="53" y="116"/>
                  </a:lnTo>
                  <a:lnTo>
                    <a:pt x="64" y="128"/>
                  </a:lnTo>
                  <a:lnTo>
                    <a:pt x="71" y="140"/>
                  </a:lnTo>
                  <a:lnTo>
                    <a:pt x="76" y="155"/>
                  </a:lnTo>
                  <a:lnTo>
                    <a:pt x="78" y="171"/>
                  </a:lnTo>
                  <a:lnTo>
                    <a:pt x="171" y="171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6" name="Freeform 1042"/>
            <p:cNvSpPr>
              <a:spLocks/>
            </p:cNvSpPr>
            <p:nvPr/>
          </p:nvSpPr>
          <p:spPr bwMode="auto">
            <a:xfrm>
              <a:off x="2596" y="3159"/>
              <a:ext cx="171" cy="171"/>
            </a:xfrm>
            <a:custGeom>
              <a:avLst/>
              <a:gdLst>
                <a:gd name="T0" fmla="*/ 171 w 171"/>
                <a:gd name="T1" fmla="*/ 171 h 171"/>
                <a:gd name="T2" fmla="*/ 171 w 171"/>
                <a:gd name="T3" fmla="*/ 171 h 171"/>
                <a:gd name="T4" fmla="*/ 169 w 171"/>
                <a:gd name="T5" fmla="*/ 154 h 171"/>
                <a:gd name="T6" fmla="*/ 167 w 171"/>
                <a:gd name="T7" fmla="*/ 136 h 171"/>
                <a:gd name="T8" fmla="*/ 162 w 171"/>
                <a:gd name="T9" fmla="*/ 119 h 171"/>
                <a:gd name="T10" fmla="*/ 157 w 171"/>
                <a:gd name="T11" fmla="*/ 104 h 171"/>
                <a:gd name="T12" fmla="*/ 150 w 171"/>
                <a:gd name="T13" fmla="*/ 90 h 171"/>
                <a:gd name="T14" fmla="*/ 141 w 171"/>
                <a:gd name="T15" fmla="*/ 76 h 171"/>
                <a:gd name="T16" fmla="*/ 131 w 171"/>
                <a:gd name="T17" fmla="*/ 62 h 171"/>
                <a:gd name="T18" fmla="*/ 121 w 171"/>
                <a:gd name="T19" fmla="*/ 50 h 171"/>
                <a:gd name="T20" fmla="*/ 109 w 171"/>
                <a:gd name="T21" fmla="*/ 38 h 171"/>
                <a:gd name="T22" fmla="*/ 95 w 171"/>
                <a:gd name="T23" fmla="*/ 29 h 171"/>
                <a:gd name="T24" fmla="*/ 81 w 171"/>
                <a:gd name="T25" fmla="*/ 21 h 171"/>
                <a:gd name="T26" fmla="*/ 65 w 171"/>
                <a:gd name="T27" fmla="*/ 14 h 171"/>
                <a:gd name="T28" fmla="*/ 50 w 171"/>
                <a:gd name="T29" fmla="*/ 7 h 171"/>
                <a:gd name="T30" fmla="*/ 33 w 171"/>
                <a:gd name="T31" fmla="*/ 4 h 171"/>
                <a:gd name="T32" fmla="*/ 17 w 171"/>
                <a:gd name="T33" fmla="*/ 0 h 171"/>
                <a:gd name="T34" fmla="*/ 0 w 171"/>
                <a:gd name="T35" fmla="*/ 0 h 171"/>
                <a:gd name="T36" fmla="*/ 0 w 171"/>
                <a:gd name="T37" fmla="*/ 93 h 171"/>
                <a:gd name="T38" fmla="*/ 0 w 171"/>
                <a:gd name="T39" fmla="*/ 93 h 171"/>
                <a:gd name="T40" fmla="*/ 15 w 171"/>
                <a:gd name="T41" fmla="*/ 95 h 171"/>
                <a:gd name="T42" fmla="*/ 29 w 171"/>
                <a:gd name="T43" fmla="*/ 98 h 171"/>
                <a:gd name="T44" fmla="*/ 43 w 171"/>
                <a:gd name="T45" fmla="*/ 107 h 171"/>
                <a:gd name="T46" fmla="*/ 53 w 171"/>
                <a:gd name="T47" fmla="*/ 116 h 171"/>
                <a:gd name="T48" fmla="*/ 64 w 171"/>
                <a:gd name="T49" fmla="*/ 128 h 171"/>
                <a:gd name="T50" fmla="*/ 71 w 171"/>
                <a:gd name="T51" fmla="*/ 140 h 171"/>
                <a:gd name="T52" fmla="*/ 76 w 171"/>
                <a:gd name="T53" fmla="*/ 155 h 171"/>
                <a:gd name="T54" fmla="*/ 78 w 171"/>
                <a:gd name="T55" fmla="*/ 171 h 171"/>
                <a:gd name="T56" fmla="*/ 78 w 171"/>
                <a:gd name="T57" fmla="*/ 171 h 171"/>
                <a:gd name="T58" fmla="*/ 171 w 171"/>
                <a:gd name="T59" fmla="*/ 171 h 1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1"/>
                <a:gd name="T91" fmla="*/ 0 h 171"/>
                <a:gd name="T92" fmla="*/ 171 w 171"/>
                <a:gd name="T93" fmla="*/ 171 h 1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1" h="171">
                  <a:moveTo>
                    <a:pt x="171" y="171"/>
                  </a:moveTo>
                  <a:lnTo>
                    <a:pt x="171" y="171"/>
                  </a:lnTo>
                  <a:lnTo>
                    <a:pt x="169" y="154"/>
                  </a:lnTo>
                  <a:lnTo>
                    <a:pt x="167" y="136"/>
                  </a:lnTo>
                  <a:lnTo>
                    <a:pt x="162" y="119"/>
                  </a:lnTo>
                  <a:lnTo>
                    <a:pt x="157" y="104"/>
                  </a:lnTo>
                  <a:lnTo>
                    <a:pt x="150" y="90"/>
                  </a:lnTo>
                  <a:lnTo>
                    <a:pt x="141" y="76"/>
                  </a:lnTo>
                  <a:lnTo>
                    <a:pt x="131" y="62"/>
                  </a:lnTo>
                  <a:lnTo>
                    <a:pt x="121" y="50"/>
                  </a:lnTo>
                  <a:lnTo>
                    <a:pt x="109" y="38"/>
                  </a:lnTo>
                  <a:lnTo>
                    <a:pt x="95" y="29"/>
                  </a:lnTo>
                  <a:lnTo>
                    <a:pt x="81" y="21"/>
                  </a:lnTo>
                  <a:lnTo>
                    <a:pt x="65" y="14"/>
                  </a:lnTo>
                  <a:lnTo>
                    <a:pt x="50" y="7"/>
                  </a:lnTo>
                  <a:lnTo>
                    <a:pt x="33" y="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93"/>
                  </a:lnTo>
                  <a:lnTo>
                    <a:pt x="15" y="95"/>
                  </a:lnTo>
                  <a:lnTo>
                    <a:pt x="29" y="98"/>
                  </a:lnTo>
                  <a:lnTo>
                    <a:pt x="43" y="107"/>
                  </a:lnTo>
                  <a:lnTo>
                    <a:pt x="53" y="116"/>
                  </a:lnTo>
                  <a:lnTo>
                    <a:pt x="64" y="128"/>
                  </a:lnTo>
                  <a:lnTo>
                    <a:pt x="71" y="140"/>
                  </a:lnTo>
                  <a:lnTo>
                    <a:pt x="76" y="155"/>
                  </a:lnTo>
                  <a:lnTo>
                    <a:pt x="78" y="171"/>
                  </a:lnTo>
                  <a:lnTo>
                    <a:pt x="171" y="17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7" name="Freeform 1043"/>
            <p:cNvSpPr>
              <a:spLocks/>
            </p:cNvSpPr>
            <p:nvPr/>
          </p:nvSpPr>
          <p:spPr bwMode="auto">
            <a:xfrm>
              <a:off x="30" y="3672"/>
              <a:ext cx="435" cy="93"/>
            </a:xfrm>
            <a:custGeom>
              <a:avLst/>
              <a:gdLst>
                <a:gd name="T0" fmla="*/ 32 w 435"/>
                <a:gd name="T1" fmla="*/ 0 h 93"/>
                <a:gd name="T2" fmla="*/ 402 w 435"/>
                <a:gd name="T3" fmla="*/ 0 h 93"/>
                <a:gd name="T4" fmla="*/ 416 w 435"/>
                <a:gd name="T5" fmla="*/ 1 h 93"/>
                <a:gd name="T6" fmla="*/ 426 w 435"/>
                <a:gd name="T7" fmla="*/ 3 h 93"/>
                <a:gd name="T8" fmla="*/ 429 w 435"/>
                <a:gd name="T9" fmla="*/ 5 h 93"/>
                <a:gd name="T10" fmla="*/ 433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3 w 435"/>
                <a:gd name="T21" fmla="*/ 86 h 93"/>
                <a:gd name="T22" fmla="*/ 429 w 435"/>
                <a:gd name="T23" fmla="*/ 88 h 93"/>
                <a:gd name="T24" fmla="*/ 426 w 435"/>
                <a:gd name="T25" fmla="*/ 89 h 93"/>
                <a:gd name="T26" fmla="*/ 416 w 435"/>
                <a:gd name="T27" fmla="*/ 93 h 93"/>
                <a:gd name="T28" fmla="*/ 402 w 435"/>
                <a:gd name="T29" fmla="*/ 93 h 93"/>
                <a:gd name="T30" fmla="*/ 32 w 435"/>
                <a:gd name="T31" fmla="*/ 93 h 93"/>
                <a:gd name="T32" fmla="*/ 19 w 435"/>
                <a:gd name="T33" fmla="*/ 93 h 93"/>
                <a:gd name="T34" fmla="*/ 8 w 435"/>
                <a:gd name="T35" fmla="*/ 89 h 93"/>
                <a:gd name="T36" fmla="*/ 5 w 435"/>
                <a:gd name="T37" fmla="*/ 88 h 93"/>
                <a:gd name="T38" fmla="*/ 1 w 435"/>
                <a:gd name="T39" fmla="*/ 86 h 93"/>
                <a:gd name="T40" fmla="*/ 0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0 w 435"/>
                <a:gd name="T47" fmla="*/ 10 h 93"/>
                <a:gd name="T48" fmla="*/ 1 w 435"/>
                <a:gd name="T49" fmla="*/ 7 h 93"/>
                <a:gd name="T50" fmla="*/ 5 w 435"/>
                <a:gd name="T51" fmla="*/ 5 h 93"/>
                <a:gd name="T52" fmla="*/ 8 w 435"/>
                <a:gd name="T53" fmla="*/ 3 h 93"/>
                <a:gd name="T54" fmla="*/ 19 w 435"/>
                <a:gd name="T55" fmla="*/ 1 h 93"/>
                <a:gd name="T56" fmla="*/ 32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2" y="0"/>
                  </a:moveTo>
                  <a:lnTo>
                    <a:pt x="402" y="0"/>
                  </a:lnTo>
                  <a:lnTo>
                    <a:pt x="416" y="1"/>
                  </a:lnTo>
                  <a:lnTo>
                    <a:pt x="426" y="3"/>
                  </a:lnTo>
                  <a:lnTo>
                    <a:pt x="429" y="5"/>
                  </a:lnTo>
                  <a:lnTo>
                    <a:pt x="433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3" y="86"/>
                  </a:lnTo>
                  <a:lnTo>
                    <a:pt x="429" y="88"/>
                  </a:lnTo>
                  <a:lnTo>
                    <a:pt x="426" y="89"/>
                  </a:lnTo>
                  <a:lnTo>
                    <a:pt x="416" y="93"/>
                  </a:lnTo>
                  <a:lnTo>
                    <a:pt x="402" y="93"/>
                  </a:lnTo>
                  <a:lnTo>
                    <a:pt x="32" y="93"/>
                  </a:lnTo>
                  <a:lnTo>
                    <a:pt x="19" y="93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7"/>
                  </a:lnTo>
                  <a:lnTo>
                    <a:pt x="5" y="5"/>
                  </a:lnTo>
                  <a:lnTo>
                    <a:pt x="8" y="3"/>
                  </a:lnTo>
                  <a:lnTo>
                    <a:pt x="19" y="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7B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8" name="Freeform 1044"/>
            <p:cNvSpPr>
              <a:spLocks/>
            </p:cNvSpPr>
            <p:nvPr/>
          </p:nvSpPr>
          <p:spPr bwMode="auto">
            <a:xfrm>
              <a:off x="30" y="3672"/>
              <a:ext cx="435" cy="93"/>
            </a:xfrm>
            <a:custGeom>
              <a:avLst/>
              <a:gdLst>
                <a:gd name="T0" fmla="*/ 32 w 435"/>
                <a:gd name="T1" fmla="*/ 0 h 93"/>
                <a:gd name="T2" fmla="*/ 402 w 435"/>
                <a:gd name="T3" fmla="*/ 0 h 93"/>
                <a:gd name="T4" fmla="*/ 416 w 435"/>
                <a:gd name="T5" fmla="*/ 1 h 93"/>
                <a:gd name="T6" fmla="*/ 426 w 435"/>
                <a:gd name="T7" fmla="*/ 3 h 93"/>
                <a:gd name="T8" fmla="*/ 429 w 435"/>
                <a:gd name="T9" fmla="*/ 5 h 93"/>
                <a:gd name="T10" fmla="*/ 433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3 w 435"/>
                <a:gd name="T21" fmla="*/ 86 h 93"/>
                <a:gd name="T22" fmla="*/ 429 w 435"/>
                <a:gd name="T23" fmla="*/ 88 h 93"/>
                <a:gd name="T24" fmla="*/ 426 w 435"/>
                <a:gd name="T25" fmla="*/ 89 h 93"/>
                <a:gd name="T26" fmla="*/ 416 w 435"/>
                <a:gd name="T27" fmla="*/ 93 h 93"/>
                <a:gd name="T28" fmla="*/ 402 w 435"/>
                <a:gd name="T29" fmla="*/ 93 h 93"/>
                <a:gd name="T30" fmla="*/ 32 w 435"/>
                <a:gd name="T31" fmla="*/ 93 h 93"/>
                <a:gd name="T32" fmla="*/ 19 w 435"/>
                <a:gd name="T33" fmla="*/ 93 h 93"/>
                <a:gd name="T34" fmla="*/ 8 w 435"/>
                <a:gd name="T35" fmla="*/ 89 h 93"/>
                <a:gd name="T36" fmla="*/ 5 w 435"/>
                <a:gd name="T37" fmla="*/ 88 h 93"/>
                <a:gd name="T38" fmla="*/ 1 w 435"/>
                <a:gd name="T39" fmla="*/ 86 h 93"/>
                <a:gd name="T40" fmla="*/ 0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0 w 435"/>
                <a:gd name="T47" fmla="*/ 10 h 93"/>
                <a:gd name="T48" fmla="*/ 1 w 435"/>
                <a:gd name="T49" fmla="*/ 7 h 93"/>
                <a:gd name="T50" fmla="*/ 5 w 435"/>
                <a:gd name="T51" fmla="*/ 5 h 93"/>
                <a:gd name="T52" fmla="*/ 8 w 435"/>
                <a:gd name="T53" fmla="*/ 3 h 93"/>
                <a:gd name="T54" fmla="*/ 19 w 435"/>
                <a:gd name="T55" fmla="*/ 1 h 93"/>
                <a:gd name="T56" fmla="*/ 32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2" y="0"/>
                  </a:moveTo>
                  <a:lnTo>
                    <a:pt x="402" y="0"/>
                  </a:lnTo>
                  <a:lnTo>
                    <a:pt x="416" y="1"/>
                  </a:lnTo>
                  <a:lnTo>
                    <a:pt x="426" y="3"/>
                  </a:lnTo>
                  <a:lnTo>
                    <a:pt x="429" y="5"/>
                  </a:lnTo>
                  <a:lnTo>
                    <a:pt x="433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3" y="86"/>
                  </a:lnTo>
                  <a:lnTo>
                    <a:pt x="429" y="88"/>
                  </a:lnTo>
                  <a:lnTo>
                    <a:pt x="426" y="89"/>
                  </a:lnTo>
                  <a:lnTo>
                    <a:pt x="416" y="93"/>
                  </a:lnTo>
                  <a:lnTo>
                    <a:pt x="402" y="93"/>
                  </a:lnTo>
                  <a:lnTo>
                    <a:pt x="32" y="93"/>
                  </a:lnTo>
                  <a:lnTo>
                    <a:pt x="19" y="93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7"/>
                  </a:lnTo>
                  <a:lnTo>
                    <a:pt x="5" y="5"/>
                  </a:lnTo>
                  <a:lnTo>
                    <a:pt x="8" y="3"/>
                  </a:lnTo>
                  <a:lnTo>
                    <a:pt x="19" y="1"/>
                  </a:lnTo>
                  <a:lnTo>
                    <a:pt x="32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9" name="Freeform 1045"/>
            <p:cNvSpPr>
              <a:spLocks/>
            </p:cNvSpPr>
            <p:nvPr/>
          </p:nvSpPr>
          <p:spPr bwMode="auto">
            <a:xfrm>
              <a:off x="868" y="3672"/>
              <a:ext cx="435" cy="93"/>
            </a:xfrm>
            <a:custGeom>
              <a:avLst/>
              <a:gdLst>
                <a:gd name="T0" fmla="*/ 33 w 435"/>
                <a:gd name="T1" fmla="*/ 0 h 93"/>
                <a:gd name="T2" fmla="*/ 404 w 435"/>
                <a:gd name="T3" fmla="*/ 0 h 93"/>
                <a:gd name="T4" fmla="*/ 416 w 435"/>
                <a:gd name="T5" fmla="*/ 1 h 93"/>
                <a:gd name="T6" fmla="*/ 427 w 435"/>
                <a:gd name="T7" fmla="*/ 3 h 93"/>
                <a:gd name="T8" fmla="*/ 430 w 435"/>
                <a:gd name="T9" fmla="*/ 5 h 93"/>
                <a:gd name="T10" fmla="*/ 434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4 w 435"/>
                <a:gd name="T21" fmla="*/ 86 h 93"/>
                <a:gd name="T22" fmla="*/ 430 w 435"/>
                <a:gd name="T23" fmla="*/ 88 h 93"/>
                <a:gd name="T24" fmla="*/ 427 w 435"/>
                <a:gd name="T25" fmla="*/ 89 h 93"/>
                <a:gd name="T26" fmla="*/ 416 w 435"/>
                <a:gd name="T27" fmla="*/ 93 h 93"/>
                <a:gd name="T28" fmla="*/ 404 w 435"/>
                <a:gd name="T29" fmla="*/ 93 h 93"/>
                <a:gd name="T30" fmla="*/ 33 w 435"/>
                <a:gd name="T31" fmla="*/ 93 h 93"/>
                <a:gd name="T32" fmla="*/ 21 w 435"/>
                <a:gd name="T33" fmla="*/ 93 h 93"/>
                <a:gd name="T34" fmla="*/ 11 w 435"/>
                <a:gd name="T35" fmla="*/ 89 h 93"/>
                <a:gd name="T36" fmla="*/ 6 w 435"/>
                <a:gd name="T37" fmla="*/ 88 h 93"/>
                <a:gd name="T38" fmla="*/ 4 w 435"/>
                <a:gd name="T39" fmla="*/ 86 h 93"/>
                <a:gd name="T40" fmla="*/ 2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2 w 435"/>
                <a:gd name="T47" fmla="*/ 10 h 93"/>
                <a:gd name="T48" fmla="*/ 4 w 435"/>
                <a:gd name="T49" fmla="*/ 7 h 93"/>
                <a:gd name="T50" fmla="*/ 6 w 435"/>
                <a:gd name="T51" fmla="*/ 5 h 93"/>
                <a:gd name="T52" fmla="*/ 11 w 435"/>
                <a:gd name="T53" fmla="*/ 3 h 93"/>
                <a:gd name="T54" fmla="*/ 21 w 435"/>
                <a:gd name="T55" fmla="*/ 1 h 93"/>
                <a:gd name="T56" fmla="*/ 33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3" y="0"/>
                  </a:moveTo>
                  <a:lnTo>
                    <a:pt x="404" y="0"/>
                  </a:lnTo>
                  <a:lnTo>
                    <a:pt x="416" y="1"/>
                  </a:lnTo>
                  <a:lnTo>
                    <a:pt x="427" y="3"/>
                  </a:lnTo>
                  <a:lnTo>
                    <a:pt x="430" y="5"/>
                  </a:lnTo>
                  <a:lnTo>
                    <a:pt x="434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4" y="86"/>
                  </a:lnTo>
                  <a:lnTo>
                    <a:pt x="430" y="88"/>
                  </a:lnTo>
                  <a:lnTo>
                    <a:pt x="427" y="89"/>
                  </a:lnTo>
                  <a:lnTo>
                    <a:pt x="416" y="93"/>
                  </a:lnTo>
                  <a:lnTo>
                    <a:pt x="404" y="93"/>
                  </a:lnTo>
                  <a:lnTo>
                    <a:pt x="33" y="93"/>
                  </a:lnTo>
                  <a:lnTo>
                    <a:pt x="21" y="93"/>
                  </a:lnTo>
                  <a:lnTo>
                    <a:pt x="11" y="89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6" y="5"/>
                  </a:lnTo>
                  <a:lnTo>
                    <a:pt x="11" y="3"/>
                  </a:lnTo>
                  <a:lnTo>
                    <a:pt x="21" y="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7B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0" name="Freeform 1046"/>
            <p:cNvSpPr>
              <a:spLocks/>
            </p:cNvSpPr>
            <p:nvPr/>
          </p:nvSpPr>
          <p:spPr bwMode="auto">
            <a:xfrm>
              <a:off x="868" y="3672"/>
              <a:ext cx="435" cy="93"/>
            </a:xfrm>
            <a:custGeom>
              <a:avLst/>
              <a:gdLst>
                <a:gd name="T0" fmla="*/ 33 w 435"/>
                <a:gd name="T1" fmla="*/ 0 h 93"/>
                <a:gd name="T2" fmla="*/ 404 w 435"/>
                <a:gd name="T3" fmla="*/ 0 h 93"/>
                <a:gd name="T4" fmla="*/ 416 w 435"/>
                <a:gd name="T5" fmla="*/ 1 h 93"/>
                <a:gd name="T6" fmla="*/ 427 w 435"/>
                <a:gd name="T7" fmla="*/ 3 h 93"/>
                <a:gd name="T8" fmla="*/ 430 w 435"/>
                <a:gd name="T9" fmla="*/ 5 h 93"/>
                <a:gd name="T10" fmla="*/ 434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4 w 435"/>
                <a:gd name="T21" fmla="*/ 86 h 93"/>
                <a:gd name="T22" fmla="*/ 430 w 435"/>
                <a:gd name="T23" fmla="*/ 88 h 93"/>
                <a:gd name="T24" fmla="*/ 427 w 435"/>
                <a:gd name="T25" fmla="*/ 89 h 93"/>
                <a:gd name="T26" fmla="*/ 416 w 435"/>
                <a:gd name="T27" fmla="*/ 93 h 93"/>
                <a:gd name="T28" fmla="*/ 404 w 435"/>
                <a:gd name="T29" fmla="*/ 93 h 93"/>
                <a:gd name="T30" fmla="*/ 33 w 435"/>
                <a:gd name="T31" fmla="*/ 93 h 93"/>
                <a:gd name="T32" fmla="*/ 21 w 435"/>
                <a:gd name="T33" fmla="*/ 93 h 93"/>
                <a:gd name="T34" fmla="*/ 11 w 435"/>
                <a:gd name="T35" fmla="*/ 89 h 93"/>
                <a:gd name="T36" fmla="*/ 6 w 435"/>
                <a:gd name="T37" fmla="*/ 88 h 93"/>
                <a:gd name="T38" fmla="*/ 4 w 435"/>
                <a:gd name="T39" fmla="*/ 86 h 93"/>
                <a:gd name="T40" fmla="*/ 2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2 w 435"/>
                <a:gd name="T47" fmla="*/ 10 h 93"/>
                <a:gd name="T48" fmla="*/ 4 w 435"/>
                <a:gd name="T49" fmla="*/ 7 h 93"/>
                <a:gd name="T50" fmla="*/ 6 w 435"/>
                <a:gd name="T51" fmla="*/ 5 h 93"/>
                <a:gd name="T52" fmla="*/ 11 w 435"/>
                <a:gd name="T53" fmla="*/ 3 h 93"/>
                <a:gd name="T54" fmla="*/ 21 w 435"/>
                <a:gd name="T55" fmla="*/ 1 h 93"/>
                <a:gd name="T56" fmla="*/ 33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3" y="0"/>
                  </a:moveTo>
                  <a:lnTo>
                    <a:pt x="404" y="0"/>
                  </a:lnTo>
                  <a:lnTo>
                    <a:pt x="416" y="1"/>
                  </a:lnTo>
                  <a:lnTo>
                    <a:pt x="427" y="3"/>
                  </a:lnTo>
                  <a:lnTo>
                    <a:pt x="430" y="5"/>
                  </a:lnTo>
                  <a:lnTo>
                    <a:pt x="434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4" y="86"/>
                  </a:lnTo>
                  <a:lnTo>
                    <a:pt x="430" y="88"/>
                  </a:lnTo>
                  <a:lnTo>
                    <a:pt x="427" y="89"/>
                  </a:lnTo>
                  <a:lnTo>
                    <a:pt x="416" y="93"/>
                  </a:lnTo>
                  <a:lnTo>
                    <a:pt x="404" y="93"/>
                  </a:lnTo>
                  <a:lnTo>
                    <a:pt x="33" y="93"/>
                  </a:lnTo>
                  <a:lnTo>
                    <a:pt x="21" y="93"/>
                  </a:lnTo>
                  <a:lnTo>
                    <a:pt x="11" y="89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6" y="5"/>
                  </a:lnTo>
                  <a:lnTo>
                    <a:pt x="11" y="3"/>
                  </a:lnTo>
                  <a:lnTo>
                    <a:pt x="21" y="1"/>
                  </a:lnTo>
                  <a:lnTo>
                    <a:pt x="33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1" name="Line 1047"/>
            <p:cNvSpPr>
              <a:spLocks noChangeShapeType="1"/>
            </p:cNvSpPr>
            <p:nvPr/>
          </p:nvSpPr>
          <p:spPr bwMode="auto">
            <a:xfrm>
              <a:off x="33" y="2647"/>
              <a:ext cx="2152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2" name="Line 1048"/>
            <p:cNvSpPr>
              <a:spLocks noChangeShapeType="1"/>
            </p:cNvSpPr>
            <p:nvPr/>
          </p:nvSpPr>
          <p:spPr bwMode="auto">
            <a:xfrm>
              <a:off x="2805" y="2647"/>
              <a:ext cx="2837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3" name="Freeform 1049"/>
            <p:cNvSpPr>
              <a:spLocks/>
            </p:cNvSpPr>
            <p:nvPr/>
          </p:nvSpPr>
          <p:spPr bwMode="auto">
            <a:xfrm>
              <a:off x="5635" y="2438"/>
              <a:ext cx="243" cy="209"/>
            </a:xfrm>
            <a:custGeom>
              <a:avLst/>
              <a:gdLst>
                <a:gd name="T0" fmla="*/ 0 w 243"/>
                <a:gd name="T1" fmla="*/ 209 h 209"/>
                <a:gd name="T2" fmla="*/ 19 w 243"/>
                <a:gd name="T3" fmla="*/ 207 h 209"/>
                <a:gd name="T4" fmla="*/ 36 w 243"/>
                <a:gd name="T5" fmla="*/ 203 h 209"/>
                <a:gd name="T6" fmla="*/ 54 w 243"/>
                <a:gd name="T7" fmla="*/ 198 h 209"/>
                <a:gd name="T8" fmla="*/ 69 w 243"/>
                <a:gd name="T9" fmla="*/ 191 h 209"/>
                <a:gd name="T10" fmla="*/ 85 w 243"/>
                <a:gd name="T11" fmla="*/ 183 h 209"/>
                <a:gd name="T12" fmla="*/ 100 w 243"/>
                <a:gd name="T13" fmla="*/ 172 h 209"/>
                <a:gd name="T14" fmla="*/ 112 w 243"/>
                <a:gd name="T15" fmla="*/ 160 h 209"/>
                <a:gd name="T16" fmla="*/ 124 w 243"/>
                <a:gd name="T17" fmla="*/ 146 h 209"/>
                <a:gd name="T18" fmla="*/ 243 w 243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3"/>
                <a:gd name="T31" fmla="*/ 0 h 209"/>
                <a:gd name="T32" fmla="*/ 243 w 243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3" h="209">
                  <a:moveTo>
                    <a:pt x="0" y="209"/>
                  </a:moveTo>
                  <a:lnTo>
                    <a:pt x="19" y="207"/>
                  </a:lnTo>
                  <a:lnTo>
                    <a:pt x="36" y="203"/>
                  </a:lnTo>
                  <a:lnTo>
                    <a:pt x="54" y="198"/>
                  </a:lnTo>
                  <a:lnTo>
                    <a:pt x="69" y="191"/>
                  </a:lnTo>
                  <a:lnTo>
                    <a:pt x="85" y="183"/>
                  </a:lnTo>
                  <a:lnTo>
                    <a:pt x="100" y="172"/>
                  </a:lnTo>
                  <a:lnTo>
                    <a:pt x="112" y="160"/>
                  </a:lnTo>
                  <a:lnTo>
                    <a:pt x="124" y="146"/>
                  </a:lnTo>
                  <a:lnTo>
                    <a:pt x="243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4" name="Freeform 1050"/>
            <p:cNvSpPr>
              <a:spLocks/>
            </p:cNvSpPr>
            <p:nvPr/>
          </p:nvSpPr>
          <p:spPr bwMode="auto">
            <a:xfrm>
              <a:off x="5635" y="3206"/>
              <a:ext cx="186" cy="139"/>
            </a:xfrm>
            <a:custGeom>
              <a:avLst/>
              <a:gdLst>
                <a:gd name="T0" fmla="*/ 0 w 186"/>
                <a:gd name="T1" fmla="*/ 0 h 139"/>
                <a:gd name="T2" fmla="*/ 19 w 186"/>
                <a:gd name="T3" fmla="*/ 1 h 139"/>
                <a:gd name="T4" fmla="*/ 36 w 186"/>
                <a:gd name="T5" fmla="*/ 3 h 139"/>
                <a:gd name="T6" fmla="*/ 54 w 186"/>
                <a:gd name="T7" fmla="*/ 8 h 139"/>
                <a:gd name="T8" fmla="*/ 69 w 186"/>
                <a:gd name="T9" fmla="*/ 15 h 139"/>
                <a:gd name="T10" fmla="*/ 85 w 186"/>
                <a:gd name="T11" fmla="*/ 26 h 139"/>
                <a:gd name="T12" fmla="*/ 100 w 186"/>
                <a:gd name="T13" fmla="*/ 36 h 139"/>
                <a:gd name="T14" fmla="*/ 112 w 186"/>
                <a:gd name="T15" fmla="*/ 48 h 139"/>
                <a:gd name="T16" fmla="*/ 124 w 186"/>
                <a:gd name="T17" fmla="*/ 62 h 139"/>
                <a:gd name="T18" fmla="*/ 186 w 186"/>
                <a:gd name="T19" fmla="*/ 139 h 1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6"/>
                <a:gd name="T31" fmla="*/ 0 h 139"/>
                <a:gd name="T32" fmla="*/ 186 w 186"/>
                <a:gd name="T33" fmla="*/ 139 h 1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6" h="139">
                  <a:moveTo>
                    <a:pt x="0" y="0"/>
                  </a:moveTo>
                  <a:lnTo>
                    <a:pt x="19" y="1"/>
                  </a:lnTo>
                  <a:lnTo>
                    <a:pt x="36" y="3"/>
                  </a:lnTo>
                  <a:lnTo>
                    <a:pt x="54" y="8"/>
                  </a:lnTo>
                  <a:lnTo>
                    <a:pt x="69" y="15"/>
                  </a:lnTo>
                  <a:lnTo>
                    <a:pt x="85" y="26"/>
                  </a:lnTo>
                  <a:lnTo>
                    <a:pt x="100" y="36"/>
                  </a:lnTo>
                  <a:lnTo>
                    <a:pt x="112" y="48"/>
                  </a:lnTo>
                  <a:lnTo>
                    <a:pt x="124" y="62"/>
                  </a:lnTo>
                  <a:lnTo>
                    <a:pt x="186" y="139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5" name="Line 1051"/>
            <p:cNvSpPr>
              <a:spLocks noChangeShapeType="1"/>
            </p:cNvSpPr>
            <p:nvPr/>
          </p:nvSpPr>
          <p:spPr bwMode="auto">
            <a:xfrm>
              <a:off x="169" y="3206"/>
              <a:ext cx="5461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6" name="Freeform 1052"/>
            <p:cNvSpPr>
              <a:spLocks/>
            </p:cNvSpPr>
            <p:nvPr/>
          </p:nvSpPr>
          <p:spPr bwMode="auto">
            <a:xfrm>
              <a:off x="2596" y="3206"/>
              <a:ext cx="124" cy="124"/>
            </a:xfrm>
            <a:custGeom>
              <a:avLst/>
              <a:gdLst>
                <a:gd name="T0" fmla="*/ 124 w 124"/>
                <a:gd name="T1" fmla="*/ 124 h 124"/>
                <a:gd name="T2" fmla="*/ 122 w 124"/>
                <a:gd name="T3" fmla="*/ 112 h 124"/>
                <a:gd name="T4" fmla="*/ 121 w 124"/>
                <a:gd name="T5" fmla="*/ 98 h 124"/>
                <a:gd name="T6" fmla="*/ 117 w 124"/>
                <a:gd name="T7" fmla="*/ 88 h 124"/>
                <a:gd name="T8" fmla="*/ 114 w 124"/>
                <a:gd name="T9" fmla="*/ 76 h 124"/>
                <a:gd name="T10" fmla="*/ 109 w 124"/>
                <a:gd name="T11" fmla="*/ 65 h 124"/>
                <a:gd name="T12" fmla="*/ 102 w 124"/>
                <a:gd name="T13" fmla="*/ 55 h 124"/>
                <a:gd name="T14" fmla="*/ 95 w 124"/>
                <a:gd name="T15" fmla="*/ 45 h 124"/>
                <a:gd name="T16" fmla="*/ 86 w 124"/>
                <a:gd name="T17" fmla="*/ 36 h 124"/>
                <a:gd name="T18" fmla="*/ 78 w 124"/>
                <a:gd name="T19" fmla="*/ 27 h 124"/>
                <a:gd name="T20" fmla="*/ 69 w 124"/>
                <a:gd name="T21" fmla="*/ 20 h 124"/>
                <a:gd name="T22" fmla="*/ 59 w 124"/>
                <a:gd name="T23" fmla="*/ 15 h 124"/>
                <a:gd name="T24" fmla="*/ 48 w 124"/>
                <a:gd name="T25" fmla="*/ 10 h 124"/>
                <a:gd name="T26" fmla="*/ 36 w 124"/>
                <a:gd name="T27" fmla="*/ 5 h 124"/>
                <a:gd name="T28" fmla="*/ 24 w 124"/>
                <a:gd name="T29" fmla="*/ 1 h 124"/>
                <a:gd name="T30" fmla="*/ 12 w 124"/>
                <a:gd name="T31" fmla="*/ 0 h 124"/>
                <a:gd name="T32" fmla="*/ 0 w 124"/>
                <a:gd name="T33" fmla="*/ 0 h 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4"/>
                <a:gd name="T52" fmla="*/ 0 h 124"/>
                <a:gd name="T53" fmla="*/ 124 w 124"/>
                <a:gd name="T54" fmla="*/ 124 h 1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4" h="124">
                  <a:moveTo>
                    <a:pt x="124" y="124"/>
                  </a:moveTo>
                  <a:lnTo>
                    <a:pt x="122" y="112"/>
                  </a:lnTo>
                  <a:lnTo>
                    <a:pt x="121" y="98"/>
                  </a:lnTo>
                  <a:lnTo>
                    <a:pt x="117" y="88"/>
                  </a:lnTo>
                  <a:lnTo>
                    <a:pt x="114" y="76"/>
                  </a:lnTo>
                  <a:lnTo>
                    <a:pt x="109" y="65"/>
                  </a:lnTo>
                  <a:lnTo>
                    <a:pt x="102" y="55"/>
                  </a:lnTo>
                  <a:lnTo>
                    <a:pt x="95" y="45"/>
                  </a:lnTo>
                  <a:lnTo>
                    <a:pt x="86" y="36"/>
                  </a:lnTo>
                  <a:lnTo>
                    <a:pt x="78" y="27"/>
                  </a:lnTo>
                  <a:lnTo>
                    <a:pt x="69" y="20"/>
                  </a:lnTo>
                  <a:lnTo>
                    <a:pt x="59" y="15"/>
                  </a:lnTo>
                  <a:lnTo>
                    <a:pt x="48" y="10"/>
                  </a:lnTo>
                  <a:lnTo>
                    <a:pt x="36" y="5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7" name="Freeform 1053"/>
            <p:cNvSpPr>
              <a:spLocks/>
            </p:cNvSpPr>
            <p:nvPr/>
          </p:nvSpPr>
          <p:spPr bwMode="auto">
            <a:xfrm>
              <a:off x="2689" y="3408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62 w 62"/>
                <a:gd name="T5" fmla="*/ 62 h 62"/>
                <a:gd name="T6" fmla="*/ 62 w 62"/>
                <a:gd name="T7" fmla="*/ 0 h 62"/>
                <a:gd name="T8" fmla="*/ 31 w 62"/>
                <a:gd name="T9" fmla="*/ 31 h 62"/>
                <a:gd name="T10" fmla="*/ 0 w 62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62" y="62"/>
                  </a:lnTo>
                  <a:lnTo>
                    <a:pt x="62" y="0"/>
                  </a:lnTo>
                  <a:lnTo>
                    <a:pt x="31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8" name="Freeform 1054"/>
            <p:cNvSpPr>
              <a:spLocks/>
            </p:cNvSpPr>
            <p:nvPr/>
          </p:nvSpPr>
          <p:spPr bwMode="auto">
            <a:xfrm>
              <a:off x="2689" y="3408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62 w 62"/>
                <a:gd name="T5" fmla="*/ 62 h 62"/>
                <a:gd name="T6" fmla="*/ 62 w 62"/>
                <a:gd name="T7" fmla="*/ 0 h 62"/>
                <a:gd name="T8" fmla="*/ 31 w 62"/>
                <a:gd name="T9" fmla="*/ 31 h 62"/>
                <a:gd name="T10" fmla="*/ 0 w 62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62" y="62"/>
                  </a:lnTo>
                  <a:lnTo>
                    <a:pt x="62" y="0"/>
                  </a:lnTo>
                  <a:lnTo>
                    <a:pt x="31" y="3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9" name="Freeform 1055"/>
            <p:cNvSpPr>
              <a:spLocks/>
            </p:cNvSpPr>
            <p:nvPr/>
          </p:nvSpPr>
          <p:spPr bwMode="auto">
            <a:xfrm>
              <a:off x="5775" y="3306"/>
              <a:ext cx="88" cy="86"/>
            </a:xfrm>
            <a:custGeom>
              <a:avLst/>
              <a:gdLst>
                <a:gd name="T0" fmla="*/ 0 w 88"/>
                <a:gd name="T1" fmla="*/ 36 h 86"/>
                <a:gd name="T2" fmla="*/ 38 w 88"/>
                <a:gd name="T3" fmla="*/ 86 h 86"/>
                <a:gd name="T4" fmla="*/ 88 w 88"/>
                <a:gd name="T5" fmla="*/ 48 h 86"/>
                <a:gd name="T6" fmla="*/ 50 w 88"/>
                <a:gd name="T7" fmla="*/ 0 h 86"/>
                <a:gd name="T8" fmla="*/ 43 w 88"/>
                <a:gd name="T9" fmla="*/ 43 h 86"/>
                <a:gd name="T10" fmla="*/ 0 w 88"/>
                <a:gd name="T11" fmla="*/ 36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6"/>
                <a:gd name="T20" fmla="*/ 88 w 88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6">
                  <a:moveTo>
                    <a:pt x="0" y="36"/>
                  </a:moveTo>
                  <a:lnTo>
                    <a:pt x="38" y="86"/>
                  </a:lnTo>
                  <a:lnTo>
                    <a:pt x="88" y="48"/>
                  </a:lnTo>
                  <a:lnTo>
                    <a:pt x="50" y="0"/>
                  </a:lnTo>
                  <a:lnTo>
                    <a:pt x="43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0" name="Freeform 1056"/>
            <p:cNvSpPr>
              <a:spLocks/>
            </p:cNvSpPr>
            <p:nvPr/>
          </p:nvSpPr>
          <p:spPr bwMode="auto">
            <a:xfrm>
              <a:off x="5775" y="3306"/>
              <a:ext cx="88" cy="86"/>
            </a:xfrm>
            <a:custGeom>
              <a:avLst/>
              <a:gdLst>
                <a:gd name="T0" fmla="*/ 0 w 88"/>
                <a:gd name="T1" fmla="*/ 36 h 86"/>
                <a:gd name="T2" fmla="*/ 38 w 88"/>
                <a:gd name="T3" fmla="*/ 86 h 86"/>
                <a:gd name="T4" fmla="*/ 88 w 88"/>
                <a:gd name="T5" fmla="*/ 48 h 86"/>
                <a:gd name="T6" fmla="*/ 50 w 88"/>
                <a:gd name="T7" fmla="*/ 0 h 86"/>
                <a:gd name="T8" fmla="*/ 43 w 88"/>
                <a:gd name="T9" fmla="*/ 43 h 86"/>
                <a:gd name="T10" fmla="*/ 0 w 88"/>
                <a:gd name="T11" fmla="*/ 36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6"/>
                <a:gd name="T20" fmla="*/ 88 w 88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6">
                  <a:moveTo>
                    <a:pt x="0" y="36"/>
                  </a:moveTo>
                  <a:lnTo>
                    <a:pt x="38" y="86"/>
                  </a:lnTo>
                  <a:lnTo>
                    <a:pt x="88" y="48"/>
                  </a:lnTo>
                  <a:lnTo>
                    <a:pt x="50" y="0"/>
                  </a:lnTo>
                  <a:lnTo>
                    <a:pt x="43" y="43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1" name="Freeform 1057"/>
            <p:cNvSpPr>
              <a:spLocks/>
            </p:cNvSpPr>
            <p:nvPr/>
          </p:nvSpPr>
          <p:spPr bwMode="auto">
            <a:xfrm>
              <a:off x="2370" y="2521"/>
              <a:ext cx="254" cy="124"/>
            </a:xfrm>
            <a:custGeom>
              <a:avLst/>
              <a:gdLst>
                <a:gd name="T0" fmla="*/ 126 w 254"/>
                <a:gd name="T1" fmla="*/ 91 h 124"/>
                <a:gd name="T2" fmla="*/ 126 w 254"/>
                <a:gd name="T3" fmla="*/ 91 h 124"/>
                <a:gd name="T4" fmla="*/ 110 w 254"/>
                <a:gd name="T5" fmla="*/ 93 h 124"/>
                <a:gd name="T6" fmla="*/ 93 w 254"/>
                <a:gd name="T7" fmla="*/ 93 h 124"/>
                <a:gd name="T8" fmla="*/ 77 w 254"/>
                <a:gd name="T9" fmla="*/ 96 h 124"/>
                <a:gd name="T10" fmla="*/ 60 w 254"/>
                <a:gd name="T11" fmla="*/ 100 h 124"/>
                <a:gd name="T12" fmla="*/ 45 w 254"/>
                <a:gd name="T13" fmla="*/ 105 h 124"/>
                <a:gd name="T14" fmla="*/ 29 w 254"/>
                <a:gd name="T15" fmla="*/ 110 h 124"/>
                <a:gd name="T16" fmla="*/ 14 w 254"/>
                <a:gd name="T17" fmla="*/ 115 h 124"/>
                <a:gd name="T18" fmla="*/ 0 w 254"/>
                <a:gd name="T19" fmla="*/ 124 h 124"/>
                <a:gd name="T20" fmla="*/ 2 w 254"/>
                <a:gd name="T21" fmla="*/ 122 h 124"/>
                <a:gd name="T22" fmla="*/ 2 w 254"/>
                <a:gd name="T23" fmla="*/ 31 h 124"/>
                <a:gd name="T24" fmla="*/ 0 w 254"/>
                <a:gd name="T25" fmla="*/ 31 h 124"/>
                <a:gd name="T26" fmla="*/ 14 w 254"/>
                <a:gd name="T27" fmla="*/ 24 h 124"/>
                <a:gd name="T28" fmla="*/ 29 w 254"/>
                <a:gd name="T29" fmla="*/ 17 h 124"/>
                <a:gd name="T30" fmla="*/ 45 w 254"/>
                <a:gd name="T31" fmla="*/ 12 h 124"/>
                <a:gd name="T32" fmla="*/ 60 w 254"/>
                <a:gd name="T33" fmla="*/ 6 h 124"/>
                <a:gd name="T34" fmla="*/ 77 w 254"/>
                <a:gd name="T35" fmla="*/ 3 h 124"/>
                <a:gd name="T36" fmla="*/ 93 w 254"/>
                <a:gd name="T37" fmla="*/ 1 h 124"/>
                <a:gd name="T38" fmla="*/ 110 w 254"/>
                <a:gd name="T39" fmla="*/ 0 h 124"/>
                <a:gd name="T40" fmla="*/ 126 w 254"/>
                <a:gd name="T41" fmla="*/ 0 h 124"/>
                <a:gd name="T42" fmla="*/ 126 w 254"/>
                <a:gd name="T43" fmla="*/ 0 h 124"/>
                <a:gd name="T44" fmla="*/ 143 w 254"/>
                <a:gd name="T45" fmla="*/ 0 h 124"/>
                <a:gd name="T46" fmla="*/ 159 w 254"/>
                <a:gd name="T47" fmla="*/ 1 h 124"/>
                <a:gd name="T48" fmla="*/ 176 w 254"/>
                <a:gd name="T49" fmla="*/ 3 h 124"/>
                <a:gd name="T50" fmla="*/ 191 w 254"/>
                <a:gd name="T51" fmla="*/ 6 h 124"/>
                <a:gd name="T52" fmla="*/ 209 w 254"/>
                <a:gd name="T53" fmla="*/ 12 h 124"/>
                <a:gd name="T54" fmla="*/ 224 w 254"/>
                <a:gd name="T55" fmla="*/ 17 h 124"/>
                <a:gd name="T56" fmla="*/ 238 w 254"/>
                <a:gd name="T57" fmla="*/ 24 h 124"/>
                <a:gd name="T58" fmla="*/ 254 w 254"/>
                <a:gd name="T59" fmla="*/ 31 h 124"/>
                <a:gd name="T60" fmla="*/ 250 w 254"/>
                <a:gd name="T61" fmla="*/ 31 h 124"/>
                <a:gd name="T62" fmla="*/ 250 w 254"/>
                <a:gd name="T63" fmla="*/ 122 h 124"/>
                <a:gd name="T64" fmla="*/ 254 w 254"/>
                <a:gd name="T65" fmla="*/ 124 h 124"/>
                <a:gd name="T66" fmla="*/ 238 w 254"/>
                <a:gd name="T67" fmla="*/ 115 h 124"/>
                <a:gd name="T68" fmla="*/ 224 w 254"/>
                <a:gd name="T69" fmla="*/ 110 h 124"/>
                <a:gd name="T70" fmla="*/ 209 w 254"/>
                <a:gd name="T71" fmla="*/ 105 h 124"/>
                <a:gd name="T72" fmla="*/ 191 w 254"/>
                <a:gd name="T73" fmla="*/ 100 h 124"/>
                <a:gd name="T74" fmla="*/ 176 w 254"/>
                <a:gd name="T75" fmla="*/ 96 h 124"/>
                <a:gd name="T76" fmla="*/ 159 w 254"/>
                <a:gd name="T77" fmla="*/ 93 h 124"/>
                <a:gd name="T78" fmla="*/ 143 w 254"/>
                <a:gd name="T79" fmla="*/ 93 h 124"/>
                <a:gd name="T80" fmla="*/ 126 w 254"/>
                <a:gd name="T81" fmla="*/ 91 h 1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4"/>
                <a:gd name="T124" fmla="*/ 0 h 124"/>
                <a:gd name="T125" fmla="*/ 254 w 254"/>
                <a:gd name="T126" fmla="*/ 124 h 1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4" h="124">
                  <a:moveTo>
                    <a:pt x="126" y="91"/>
                  </a:moveTo>
                  <a:lnTo>
                    <a:pt x="126" y="91"/>
                  </a:lnTo>
                  <a:lnTo>
                    <a:pt x="110" y="93"/>
                  </a:lnTo>
                  <a:lnTo>
                    <a:pt x="93" y="93"/>
                  </a:lnTo>
                  <a:lnTo>
                    <a:pt x="77" y="96"/>
                  </a:lnTo>
                  <a:lnTo>
                    <a:pt x="60" y="100"/>
                  </a:lnTo>
                  <a:lnTo>
                    <a:pt x="45" y="105"/>
                  </a:lnTo>
                  <a:lnTo>
                    <a:pt x="29" y="110"/>
                  </a:lnTo>
                  <a:lnTo>
                    <a:pt x="14" y="115"/>
                  </a:lnTo>
                  <a:lnTo>
                    <a:pt x="0" y="124"/>
                  </a:lnTo>
                  <a:lnTo>
                    <a:pt x="2" y="122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6"/>
                  </a:lnTo>
                  <a:lnTo>
                    <a:pt x="77" y="3"/>
                  </a:lnTo>
                  <a:lnTo>
                    <a:pt x="93" y="1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143" y="0"/>
                  </a:lnTo>
                  <a:lnTo>
                    <a:pt x="159" y="1"/>
                  </a:lnTo>
                  <a:lnTo>
                    <a:pt x="176" y="3"/>
                  </a:lnTo>
                  <a:lnTo>
                    <a:pt x="191" y="6"/>
                  </a:lnTo>
                  <a:lnTo>
                    <a:pt x="209" y="12"/>
                  </a:lnTo>
                  <a:lnTo>
                    <a:pt x="224" y="17"/>
                  </a:lnTo>
                  <a:lnTo>
                    <a:pt x="238" y="24"/>
                  </a:lnTo>
                  <a:lnTo>
                    <a:pt x="254" y="31"/>
                  </a:lnTo>
                  <a:lnTo>
                    <a:pt x="250" y="31"/>
                  </a:lnTo>
                  <a:lnTo>
                    <a:pt x="250" y="122"/>
                  </a:lnTo>
                  <a:lnTo>
                    <a:pt x="254" y="124"/>
                  </a:lnTo>
                  <a:lnTo>
                    <a:pt x="238" y="115"/>
                  </a:lnTo>
                  <a:lnTo>
                    <a:pt x="224" y="110"/>
                  </a:lnTo>
                  <a:lnTo>
                    <a:pt x="209" y="105"/>
                  </a:lnTo>
                  <a:lnTo>
                    <a:pt x="191" y="100"/>
                  </a:lnTo>
                  <a:lnTo>
                    <a:pt x="176" y="96"/>
                  </a:lnTo>
                  <a:lnTo>
                    <a:pt x="159" y="93"/>
                  </a:lnTo>
                  <a:lnTo>
                    <a:pt x="143" y="93"/>
                  </a:lnTo>
                  <a:lnTo>
                    <a:pt x="126" y="91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2" name="Freeform 1058"/>
            <p:cNvSpPr>
              <a:spLocks/>
            </p:cNvSpPr>
            <p:nvPr/>
          </p:nvSpPr>
          <p:spPr bwMode="auto">
            <a:xfrm>
              <a:off x="2370" y="2521"/>
              <a:ext cx="254" cy="124"/>
            </a:xfrm>
            <a:custGeom>
              <a:avLst/>
              <a:gdLst>
                <a:gd name="T0" fmla="*/ 126 w 254"/>
                <a:gd name="T1" fmla="*/ 91 h 124"/>
                <a:gd name="T2" fmla="*/ 126 w 254"/>
                <a:gd name="T3" fmla="*/ 91 h 124"/>
                <a:gd name="T4" fmla="*/ 110 w 254"/>
                <a:gd name="T5" fmla="*/ 93 h 124"/>
                <a:gd name="T6" fmla="*/ 93 w 254"/>
                <a:gd name="T7" fmla="*/ 93 h 124"/>
                <a:gd name="T8" fmla="*/ 77 w 254"/>
                <a:gd name="T9" fmla="*/ 96 h 124"/>
                <a:gd name="T10" fmla="*/ 60 w 254"/>
                <a:gd name="T11" fmla="*/ 100 h 124"/>
                <a:gd name="T12" fmla="*/ 45 w 254"/>
                <a:gd name="T13" fmla="*/ 105 h 124"/>
                <a:gd name="T14" fmla="*/ 29 w 254"/>
                <a:gd name="T15" fmla="*/ 110 h 124"/>
                <a:gd name="T16" fmla="*/ 14 w 254"/>
                <a:gd name="T17" fmla="*/ 115 h 124"/>
                <a:gd name="T18" fmla="*/ 0 w 254"/>
                <a:gd name="T19" fmla="*/ 124 h 124"/>
                <a:gd name="T20" fmla="*/ 2 w 254"/>
                <a:gd name="T21" fmla="*/ 122 h 124"/>
                <a:gd name="T22" fmla="*/ 2 w 254"/>
                <a:gd name="T23" fmla="*/ 31 h 124"/>
                <a:gd name="T24" fmla="*/ 0 w 254"/>
                <a:gd name="T25" fmla="*/ 31 h 124"/>
                <a:gd name="T26" fmla="*/ 14 w 254"/>
                <a:gd name="T27" fmla="*/ 24 h 124"/>
                <a:gd name="T28" fmla="*/ 29 w 254"/>
                <a:gd name="T29" fmla="*/ 17 h 124"/>
                <a:gd name="T30" fmla="*/ 45 w 254"/>
                <a:gd name="T31" fmla="*/ 12 h 124"/>
                <a:gd name="T32" fmla="*/ 60 w 254"/>
                <a:gd name="T33" fmla="*/ 6 h 124"/>
                <a:gd name="T34" fmla="*/ 77 w 254"/>
                <a:gd name="T35" fmla="*/ 3 h 124"/>
                <a:gd name="T36" fmla="*/ 93 w 254"/>
                <a:gd name="T37" fmla="*/ 1 h 124"/>
                <a:gd name="T38" fmla="*/ 110 w 254"/>
                <a:gd name="T39" fmla="*/ 0 h 124"/>
                <a:gd name="T40" fmla="*/ 126 w 254"/>
                <a:gd name="T41" fmla="*/ 0 h 124"/>
                <a:gd name="T42" fmla="*/ 126 w 254"/>
                <a:gd name="T43" fmla="*/ 0 h 124"/>
                <a:gd name="T44" fmla="*/ 143 w 254"/>
                <a:gd name="T45" fmla="*/ 0 h 124"/>
                <a:gd name="T46" fmla="*/ 159 w 254"/>
                <a:gd name="T47" fmla="*/ 1 h 124"/>
                <a:gd name="T48" fmla="*/ 176 w 254"/>
                <a:gd name="T49" fmla="*/ 3 h 124"/>
                <a:gd name="T50" fmla="*/ 191 w 254"/>
                <a:gd name="T51" fmla="*/ 6 h 124"/>
                <a:gd name="T52" fmla="*/ 209 w 254"/>
                <a:gd name="T53" fmla="*/ 12 h 124"/>
                <a:gd name="T54" fmla="*/ 224 w 254"/>
                <a:gd name="T55" fmla="*/ 17 h 124"/>
                <a:gd name="T56" fmla="*/ 238 w 254"/>
                <a:gd name="T57" fmla="*/ 24 h 124"/>
                <a:gd name="T58" fmla="*/ 254 w 254"/>
                <a:gd name="T59" fmla="*/ 31 h 124"/>
                <a:gd name="T60" fmla="*/ 250 w 254"/>
                <a:gd name="T61" fmla="*/ 31 h 124"/>
                <a:gd name="T62" fmla="*/ 250 w 254"/>
                <a:gd name="T63" fmla="*/ 122 h 124"/>
                <a:gd name="T64" fmla="*/ 254 w 254"/>
                <a:gd name="T65" fmla="*/ 124 h 124"/>
                <a:gd name="T66" fmla="*/ 238 w 254"/>
                <a:gd name="T67" fmla="*/ 115 h 124"/>
                <a:gd name="T68" fmla="*/ 224 w 254"/>
                <a:gd name="T69" fmla="*/ 110 h 124"/>
                <a:gd name="T70" fmla="*/ 209 w 254"/>
                <a:gd name="T71" fmla="*/ 105 h 124"/>
                <a:gd name="T72" fmla="*/ 191 w 254"/>
                <a:gd name="T73" fmla="*/ 100 h 124"/>
                <a:gd name="T74" fmla="*/ 176 w 254"/>
                <a:gd name="T75" fmla="*/ 96 h 124"/>
                <a:gd name="T76" fmla="*/ 159 w 254"/>
                <a:gd name="T77" fmla="*/ 93 h 124"/>
                <a:gd name="T78" fmla="*/ 143 w 254"/>
                <a:gd name="T79" fmla="*/ 93 h 124"/>
                <a:gd name="T80" fmla="*/ 126 w 254"/>
                <a:gd name="T81" fmla="*/ 91 h 1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4"/>
                <a:gd name="T124" fmla="*/ 0 h 124"/>
                <a:gd name="T125" fmla="*/ 254 w 254"/>
                <a:gd name="T126" fmla="*/ 124 h 1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4" h="124">
                  <a:moveTo>
                    <a:pt x="126" y="91"/>
                  </a:moveTo>
                  <a:lnTo>
                    <a:pt x="126" y="91"/>
                  </a:lnTo>
                  <a:lnTo>
                    <a:pt x="110" y="93"/>
                  </a:lnTo>
                  <a:lnTo>
                    <a:pt x="93" y="93"/>
                  </a:lnTo>
                  <a:lnTo>
                    <a:pt x="77" y="96"/>
                  </a:lnTo>
                  <a:lnTo>
                    <a:pt x="60" y="100"/>
                  </a:lnTo>
                  <a:lnTo>
                    <a:pt x="45" y="105"/>
                  </a:lnTo>
                  <a:lnTo>
                    <a:pt x="29" y="110"/>
                  </a:lnTo>
                  <a:lnTo>
                    <a:pt x="14" y="115"/>
                  </a:lnTo>
                  <a:lnTo>
                    <a:pt x="0" y="124"/>
                  </a:lnTo>
                  <a:lnTo>
                    <a:pt x="2" y="122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6"/>
                  </a:lnTo>
                  <a:lnTo>
                    <a:pt x="77" y="3"/>
                  </a:lnTo>
                  <a:lnTo>
                    <a:pt x="93" y="1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143" y="0"/>
                  </a:lnTo>
                  <a:lnTo>
                    <a:pt x="159" y="1"/>
                  </a:lnTo>
                  <a:lnTo>
                    <a:pt x="176" y="3"/>
                  </a:lnTo>
                  <a:lnTo>
                    <a:pt x="191" y="6"/>
                  </a:lnTo>
                  <a:lnTo>
                    <a:pt x="209" y="12"/>
                  </a:lnTo>
                  <a:lnTo>
                    <a:pt x="224" y="17"/>
                  </a:lnTo>
                  <a:lnTo>
                    <a:pt x="238" y="24"/>
                  </a:lnTo>
                  <a:lnTo>
                    <a:pt x="254" y="31"/>
                  </a:lnTo>
                  <a:lnTo>
                    <a:pt x="250" y="31"/>
                  </a:lnTo>
                  <a:lnTo>
                    <a:pt x="250" y="122"/>
                  </a:lnTo>
                  <a:lnTo>
                    <a:pt x="254" y="124"/>
                  </a:lnTo>
                  <a:lnTo>
                    <a:pt x="238" y="115"/>
                  </a:lnTo>
                  <a:lnTo>
                    <a:pt x="224" y="110"/>
                  </a:lnTo>
                  <a:lnTo>
                    <a:pt x="209" y="105"/>
                  </a:lnTo>
                  <a:lnTo>
                    <a:pt x="191" y="100"/>
                  </a:lnTo>
                  <a:lnTo>
                    <a:pt x="176" y="96"/>
                  </a:lnTo>
                  <a:lnTo>
                    <a:pt x="159" y="93"/>
                  </a:lnTo>
                  <a:lnTo>
                    <a:pt x="143" y="93"/>
                  </a:lnTo>
                  <a:lnTo>
                    <a:pt x="126" y="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3" name="Freeform 1059"/>
            <p:cNvSpPr>
              <a:spLocks/>
            </p:cNvSpPr>
            <p:nvPr/>
          </p:nvSpPr>
          <p:spPr bwMode="auto">
            <a:xfrm>
              <a:off x="2183" y="2567"/>
              <a:ext cx="126" cy="126"/>
            </a:xfrm>
            <a:custGeom>
              <a:avLst/>
              <a:gdLst>
                <a:gd name="T0" fmla="*/ 0 w 126"/>
                <a:gd name="T1" fmla="*/ 124 h 126"/>
                <a:gd name="T2" fmla="*/ 0 w 126"/>
                <a:gd name="T3" fmla="*/ 126 h 126"/>
                <a:gd name="T4" fmla="*/ 16 w 126"/>
                <a:gd name="T5" fmla="*/ 124 h 126"/>
                <a:gd name="T6" fmla="*/ 33 w 126"/>
                <a:gd name="T7" fmla="*/ 123 h 126"/>
                <a:gd name="T8" fmla="*/ 49 w 126"/>
                <a:gd name="T9" fmla="*/ 121 h 126"/>
                <a:gd name="T10" fmla="*/ 66 w 126"/>
                <a:gd name="T11" fmla="*/ 118 h 126"/>
                <a:gd name="T12" fmla="*/ 82 w 126"/>
                <a:gd name="T13" fmla="*/ 112 h 126"/>
                <a:gd name="T14" fmla="*/ 97 w 126"/>
                <a:gd name="T15" fmla="*/ 107 h 126"/>
                <a:gd name="T16" fmla="*/ 113 w 126"/>
                <a:gd name="T17" fmla="*/ 100 h 126"/>
                <a:gd name="T18" fmla="*/ 126 w 126"/>
                <a:gd name="T19" fmla="*/ 93 h 126"/>
                <a:gd name="T20" fmla="*/ 125 w 126"/>
                <a:gd name="T21" fmla="*/ 93 h 126"/>
                <a:gd name="T22" fmla="*/ 125 w 126"/>
                <a:gd name="T23" fmla="*/ 0 h 126"/>
                <a:gd name="T24" fmla="*/ 126 w 126"/>
                <a:gd name="T25" fmla="*/ 0 h 126"/>
                <a:gd name="T26" fmla="*/ 113 w 126"/>
                <a:gd name="T27" fmla="*/ 7 h 126"/>
                <a:gd name="T28" fmla="*/ 97 w 126"/>
                <a:gd name="T29" fmla="*/ 12 h 126"/>
                <a:gd name="T30" fmla="*/ 82 w 126"/>
                <a:gd name="T31" fmla="*/ 19 h 126"/>
                <a:gd name="T32" fmla="*/ 66 w 126"/>
                <a:gd name="T33" fmla="*/ 23 h 126"/>
                <a:gd name="T34" fmla="*/ 49 w 126"/>
                <a:gd name="T35" fmla="*/ 26 h 126"/>
                <a:gd name="T36" fmla="*/ 33 w 126"/>
                <a:gd name="T37" fmla="*/ 30 h 126"/>
                <a:gd name="T38" fmla="*/ 16 w 126"/>
                <a:gd name="T39" fmla="*/ 31 h 126"/>
                <a:gd name="T40" fmla="*/ 0 w 126"/>
                <a:gd name="T41" fmla="*/ 31 h 126"/>
                <a:gd name="T42" fmla="*/ 0 w 126"/>
                <a:gd name="T43" fmla="*/ 124 h 1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6"/>
                <a:gd name="T67" fmla="*/ 0 h 126"/>
                <a:gd name="T68" fmla="*/ 126 w 126"/>
                <a:gd name="T69" fmla="*/ 126 h 1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6" h="126">
                  <a:moveTo>
                    <a:pt x="0" y="124"/>
                  </a:moveTo>
                  <a:lnTo>
                    <a:pt x="0" y="126"/>
                  </a:lnTo>
                  <a:lnTo>
                    <a:pt x="16" y="124"/>
                  </a:lnTo>
                  <a:lnTo>
                    <a:pt x="33" y="123"/>
                  </a:lnTo>
                  <a:lnTo>
                    <a:pt x="49" y="121"/>
                  </a:lnTo>
                  <a:lnTo>
                    <a:pt x="66" y="118"/>
                  </a:lnTo>
                  <a:lnTo>
                    <a:pt x="82" y="112"/>
                  </a:lnTo>
                  <a:lnTo>
                    <a:pt x="97" y="107"/>
                  </a:lnTo>
                  <a:lnTo>
                    <a:pt x="113" y="100"/>
                  </a:lnTo>
                  <a:lnTo>
                    <a:pt x="126" y="93"/>
                  </a:lnTo>
                  <a:lnTo>
                    <a:pt x="125" y="93"/>
                  </a:lnTo>
                  <a:lnTo>
                    <a:pt x="125" y="0"/>
                  </a:lnTo>
                  <a:lnTo>
                    <a:pt x="126" y="0"/>
                  </a:lnTo>
                  <a:lnTo>
                    <a:pt x="113" y="7"/>
                  </a:lnTo>
                  <a:lnTo>
                    <a:pt x="97" y="12"/>
                  </a:lnTo>
                  <a:lnTo>
                    <a:pt x="82" y="19"/>
                  </a:lnTo>
                  <a:lnTo>
                    <a:pt x="66" y="23"/>
                  </a:lnTo>
                  <a:lnTo>
                    <a:pt x="49" y="26"/>
                  </a:lnTo>
                  <a:lnTo>
                    <a:pt x="33" y="30"/>
                  </a:lnTo>
                  <a:lnTo>
                    <a:pt x="16" y="31"/>
                  </a:lnTo>
                  <a:lnTo>
                    <a:pt x="0" y="3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4" name="Freeform 1060"/>
            <p:cNvSpPr>
              <a:spLocks/>
            </p:cNvSpPr>
            <p:nvPr/>
          </p:nvSpPr>
          <p:spPr bwMode="auto">
            <a:xfrm>
              <a:off x="2183" y="2567"/>
              <a:ext cx="126" cy="126"/>
            </a:xfrm>
            <a:custGeom>
              <a:avLst/>
              <a:gdLst>
                <a:gd name="T0" fmla="*/ 0 w 126"/>
                <a:gd name="T1" fmla="*/ 124 h 126"/>
                <a:gd name="T2" fmla="*/ 0 w 126"/>
                <a:gd name="T3" fmla="*/ 126 h 126"/>
                <a:gd name="T4" fmla="*/ 16 w 126"/>
                <a:gd name="T5" fmla="*/ 124 h 126"/>
                <a:gd name="T6" fmla="*/ 33 w 126"/>
                <a:gd name="T7" fmla="*/ 123 h 126"/>
                <a:gd name="T8" fmla="*/ 49 w 126"/>
                <a:gd name="T9" fmla="*/ 121 h 126"/>
                <a:gd name="T10" fmla="*/ 66 w 126"/>
                <a:gd name="T11" fmla="*/ 118 h 126"/>
                <a:gd name="T12" fmla="*/ 82 w 126"/>
                <a:gd name="T13" fmla="*/ 112 h 126"/>
                <a:gd name="T14" fmla="*/ 97 w 126"/>
                <a:gd name="T15" fmla="*/ 107 h 126"/>
                <a:gd name="T16" fmla="*/ 113 w 126"/>
                <a:gd name="T17" fmla="*/ 100 h 126"/>
                <a:gd name="T18" fmla="*/ 126 w 126"/>
                <a:gd name="T19" fmla="*/ 93 h 126"/>
                <a:gd name="T20" fmla="*/ 125 w 126"/>
                <a:gd name="T21" fmla="*/ 93 h 126"/>
                <a:gd name="T22" fmla="*/ 125 w 126"/>
                <a:gd name="T23" fmla="*/ 0 h 126"/>
                <a:gd name="T24" fmla="*/ 126 w 126"/>
                <a:gd name="T25" fmla="*/ 0 h 126"/>
                <a:gd name="T26" fmla="*/ 113 w 126"/>
                <a:gd name="T27" fmla="*/ 7 h 126"/>
                <a:gd name="T28" fmla="*/ 97 w 126"/>
                <a:gd name="T29" fmla="*/ 12 h 126"/>
                <a:gd name="T30" fmla="*/ 82 w 126"/>
                <a:gd name="T31" fmla="*/ 19 h 126"/>
                <a:gd name="T32" fmla="*/ 66 w 126"/>
                <a:gd name="T33" fmla="*/ 23 h 126"/>
                <a:gd name="T34" fmla="*/ 49 w 126"/>
                <a:gd name="T35" fmla="*/ 26 h 126"/>
                <a:gd name="T36" fmla="*/ 33 w 126"/>
                <a:gd name="T37" fmla="*/ 30 h 126"/>
                <a:gd name="T38" fmla="*/ 16 w 126"/>
                <a:gd name="T39" fmla="*/ 31 h 126"/>
                <a:gd name="T40" fmla="*/ 0 w 126"/>
                <a:gd name="T41" fmla="*/ 31 h 126"/>
                <a:gd name="T42" fmla="*/ 0 w 126"/>
                <a:gd name="T43" fmla="*/ 31 h 126"/>
                <a:gd name="T44" fmla="*/ 0 w 126"/>
                <a:gd name="T45" fmla="*/ 124 h 1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6"/>
                <a:gd name="T70" fmla="*/ 0 h 126"/>
                <a:gd name="T71" fmla="*/ 126 w 126"/>
                <a:gd name="T72" fmla="*/ 126 h 1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6" h="126">
                  <a:moveTo>
                    <a:pt x="0" y="124"/>
                  </a:moveTo>
                  <a:lnTo>
                    <a:pt x="0" y="126"/>
                  </a:lnTo>
                  <a:lnTo>
                    <a:pt x="16" y="124"/>
                  </a:lnTo>
                  <a:lnTo>
                    <a:pt x="33" y="123"/>
                  </a:lnTo>
                  <a:lnTo>
                    <a:pt x="49" y="121"/>
                  </a:lnTo>
                  <a:lnTo>
                    <a:pt x="66" y="118"/>
                  </a:lnTo>
                  <a:lnTo>
                    <a:pt x="82" y="112"/>
                  </a:lnTo>
                  <a:lnTo>
                    <a:pt x="97" y="107"/>
                  </a:lnTo>
                  <a:lnTo>
                    <a:pt x="113" y="100"/>
                  </a:lnTo>
                  <a:lnTo>
                    <a:pt x="126" y="93"/>
                  </a:lnTo>
                  <a:lnTo>
                    <a:pt x="125" y="93"/>
                  </a:lnTo>
                  <a:lnTo>
                    <a:pt x="125" y="0"/>
                  </a:lnTo>
                  <a:lnTo>
                    <a:pt x="126" y="0"/>
                  </a:lnTo>
                  <a:lnTo>
                    <a:pt x="113" y="7"/>
                  </a:lnTo>
                  <a:lnTo>
                    <a:pt x="97" y="12"/>
                  </a:lnTo>
                  <a:lnTo>
                    <a:pt x="82" y="19"/>
                  </a:lnTo>
                  <a:lnTo>
                    <a:pt x="66" y="23"/>
                  </a:lnTo>
                  <a:lnTo>
                    <a:pt x="49" y="26"/>
                  </a:lnTo>
                  <a:lnTo>
                    <a:pt x="33" y="30"/>
                  </a:lnTo>
                  <a:lnTo>
                    <a:pt x="16" y="31"/>
                  </a:lnTo>
                  <a:lnTo>
                    <a:pt x="0" y="31"/>
                  </a:lnTo>
                  <a:lnTo>
                    <a:pt x="0" y="124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5" name="Freeform 1061"/>
            <p:cNvSpPr>
              <a:spLocks/>
            </p:cNvSpPr>
            <p:nvPr/>
          </p:nvSpPr>
          <p:spPr bwMode="auto">
            <a:xfrm>
              <a:off x="2682" y="2564"/>
              <a:ext cx="128" cy="127"/>
            </a:xfrm>
            <a:custGeom>
              <a:avLst/>
              <a:gdLst>
                <a:gd name="T0" fmla="*/ 128 w 128"/>
                <a:gd name="T1" fmla="*/ 126 h 127"/>
                <a:gd name="T2" fmla="*/ 128 w 128"/>
                <a:gd name="T3" fmla="*/ 127 h 127"/>
                <a:gd name="T4" fmla="*/ 111 w 128"/>
                <a:gd name="T5" fmla="*/ 126 h 127"/>
                <a:gd name="T6" fmla="*/ 95 w 128"/>
                <a:gd name="T7" fmla="*/ 124 h 127"/>
                <a:gd name="T8" fmla="*/ 78 w 128"/>
                <a:gd name="T9" fmla="*/ 122 h 127"/>
                <a:gd name="T10" fmla="*/ 62 w 128"/>
                <a:gd name="T11" fmla="*/ 119 h 127"/>
                <a:gd name="T12" fmla="*/ 45 w 128"/>
                <a:gd name="T13" fmla="*/ 114 h 127"/>
                <a:gd name="T14" fmla="*/ 30 w 128"/>
                <a:gd name="T15" fmla="*/ 108 h 127"/>
                <a:gd name="T16" fmla="*/ 16 w 128"/>
                <a:gd name="T17" fmla="*/ 102 h 127"/>
                <a:gd name="T18" fmla="*/ 0 w 128"/>
                <a:gd name="T19" fmla="*/ 95 h 127"/>
                <a:gd name="T20" fmla="*/ 4 w 128"/>
                <a:gd name="T21" fmla="*/ 95 h 127"/>
                <a:gd name="T22" fmla="*/ 4 w 128"/>
                <a:gd name="T23" fmla="*/ 1 h 127"/>
                <a:gd name="T24" fmla="*/ 0 w 128"/>
                <a:gd name="T25" fmla="*/ 0 h 127"/>
                <a:gd name="T26" fmla="*/ 16 w 128"/>
                <a:gd name="T27" fmla="*/ 8 h 127"/>
                <a:gd name="T28" fmla="*/ 30 w 128"/>
                <a:gd name="T29" fmla="*/ 14 h 127"/>
                <a:gd name="T30" fmla="*/ 45 w 128"/>
                <a:gd name="T31" fmla="*/ 20 h 127"/>
                <a:gd name="T32" fmla="*/ 62 w 128"/>
                <a:gd name="T33" fmla="*/ 24 h 127"/>
                <a:gd name="T34" fmla="*/ 78 w 128"/>
                <a:gd name="T35" fmla="*/ 27 h 127"/>
                <a:gd name="T36" fmla="*/ 95 w 128"/>
                <a:gd name="T37" fmla="*/ 31 h 127"/>
                <a:gd name="T38" fmla="*/ 111 w 128"/>
                <a:gd name="T39" fmla="*/ 33 h 127"/>
                <a:gd name="T40" fmla="*/ 128 w 128"/>
                <a:gd name="T41" fmla="*/ 33 h 127"/>
                <a:gd name="T42" fmla="*/ 128 w 128"/>
                <a:gd name="T43" fmla="*/ 126 h 12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8"/>
                <a:gd name="T67" fmla="*/ 0 h 127"/>
                <a:gd name="T68" fmla="*/ 128 w 128"/>
                <a:gd name="T69" fmla="*/ 127 h 12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8" h="127">
                  <a:moveTo>
                    <a:pt x="128" y="126"/>
                  </a:moveTo>
                  <a:lnTo>
                    <a:pt x="128" y="127"/>
                  </a:lnTo>
                  <a:lnTo>
                    <a:pt x="111" y="126"/>
                  </a:lnTo>
                  <a:lnTo>
                    <a:pt x="95" y="124"/>
                  </a:lnTo>
                  <a:lnTo>
                    <a:pt x="78" y="122"/>
                  </a:lnTo>
                  <a:lnTo>
                    <a:pt x="62" y="119"/>
                  </a:lnTo>
                  <a:lnTo>
                    <a:pt x="45" y="114"/>
                  </a:lnTo>
                  <a:lnTo>
                    <a:pt x="30" y="108"/>
                  </a:lnTo>
                  <a:lnTo>
                    <a:pt x="16" y="102"/>
                  </a:lnTo>
                  <a:lnTo>
                    <a:pt x="0" y="95"/>
                  </a:lnTo>
                  <a:lnTo>
                    <a:pt x="4" y="95"/>
                  </a:lnTo>
                  <a:lnTo>
                    <a:pt x="4" y="1"/>
                  </a:lnTo>
                  <a:lnTo>
                    <a:pt x="0" y="0"/>
                  </a:lnTo>
                  <a:lnTo>
                    <a:pt x="16" y="8"/>
                  </a:lnTo>
                  <a:lnTo>
                    <a:pt x="30" y="14"/>
                  </a:lnTo>
                  <a:lnTo>
                    <a:pt x="45" y="20"/>
                  </a:lnTo>
                  <a:lnTo>
                    <a:pt x="62" y="24"/>
                  </a:lnTo>
                  <a:lnTo>
                    <a:pt x="78" y="27"/>
                  </a:lnTo>
                  <a:lnTo>
                    <a:pt x="95" y="31"/>
                  </a:lnTo>
                  <a:lnTo>
                    <a:pt x="111" y="33"/>
                  </a:lnTo>
                  <a:lnTo>
                    <a:pt x="128" y="33"/>
                  </a:lnTo>
                  <a:lnTo>
                    <a:pt x="128" y="126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6" name="Freeform 1062"/>
            <p:cNvSpPr>
              <a:spLocks/>
            </p:cNvSpPr>
            <p:nvPr/>
          </p:nvSpPr>
          <p:spPr bwMode="auto">
            <a:xfrm>
              <a:off x="2682" y="2564"/>
              <a:ext cx="128" cy="127"/>
            </a:xfrm>
            <a:custGeom>
              <a:avLst/>
              <a:gdLst>
                <a:gd name="T0" fmla="*/ 128 w 128"/>
                <a:gd name="T1" fmla="*/ 126 h 127"/>
                <a:gd name="T2" fmla="*/ 128 w 128"/>
                <a:gd name="T3" fmla="*/ 127 h 127"/>
                <a:gd name="T4" fmla="*/ 111 w 128"/>
                <a:gd name="T5" fmla="*/ 126 h 127"/>
                <a:gd name="T6" fmla="*/ 95 w 128"/>
                <a:gd name="T7" fmla="*/ 124 h 127"/>
                <a:gd name="T8" fmla="*/ 78 w 128"/>
                <a:gd name="T9" fmla="*/ 122 h 127"/>
                <a:gd name="T10" fmla="*/ 62 w 128"/>
                <a:gd name="T11" fmla="*/ 119 h 127"/>
                <a:gd name="T12" fmla="*/ 45 w 128"/>
                <a:gd name="T13" fmla="*/ 114 h 127"/>
                <a:gd name="T14" fmla="*/ 30 w 128"/>
                <a:gd name="T15" fmla="*/ 108 h 127"/>
                <a:gd name="T16" fmla="*/ 16 w 128"/>
                <a:gd name="T17" fmla="*/ 102 h 127"/>
                <a:gd name="T18" fmla="*/ 0 w 128"/>
                <a:gd name="T19" fmla="*/ 95 h 127"/>
                <a:gd name="T20" fmla="*/ 4 w 128"/>
                <a:gd name="T21" fmla="*/ 95 h 127"/>
                <a:gd name="T22" fmla="*/ 4 w 128"/>
                <a:gd name="T23" fmla="*/ 1 h 127"/>
                <a:gd name="T24" fmla="*/ 0 w 128"/>
                <a:gd name="T25" fmla="*/ 0 h 127"/>
                <a:gd name="T26" fmla="*/ 16 w 128"/>
                <a:gd name="T27" fmla="*/ 8 h 127"/>
                <a:gd name="T28" fmla="*/ 30 w 128"/>
                <a:gd name="T29" fmla="*/ 14 h 127"/>
                <a:gd name="T30" fmla="*/ 45 w 128"/>
                <a:gd name="T31" fmla="*/ 20 h 127"/>
                <a:gd name="T32" fmla="*/ 62 w 128"/>
                <a:gd name="T33" fmla="*/ 24 h 127"/>
                <a:gd name="T34" fmla="*/ 78 w 128"/>
                <a:gd name="T35" fmla="*/ 27 h 127"/>
                <a:gd name="T36" fmla="*/ 95 w 128"/>
                <a:gd name="T37" fmla="*/ 31 h 127"/>
                <a:gd name="T38" fmla="*/ 111 w 128"/>
                <a:gd name="T39" fmla="*/ 33 h 127"/>
                <a:gd name="T40" fmla="*/ 128 w 128"/>
                <a:gd name="T41" fmla="*/ 33 h 127"/>
                <a:gd name="T42" fmla="*/ 128 w 128"/>
                <a:gd name="T43" fmla="*/ 33 h 127"/>
                <a:gd name="T44" fmla="*/ 128 w 128"/>
                <a:gd name="T45" fmla="*/ 126 h 1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7"/>
                <a:gd name="T71" fmla="*/ 128 w 128"/>
                <a:gd name="T72" fmla="*/ 127 h 1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7">
                  <a:moveTo>
                    <a:pt x="128" y="126"/>
                  </a:moveTo>
                  <a:lnTo>
                    <a:pt x="128" y="127"/>
                  </a:lnTo>
                  <a:lnTo>
                    <a:pt x="111" y="126"/>
                  </a:lnTo>
                  <a:lnTo>
                    <a:pt x="95" y="124"/>
                  </a:lnTo>
                  <a:lnTo>
                    <a:pt x="78" y="122"/>
                  </a:lnTo>
                  <a:lnTo>
                    <a:pt x="62" y="119"/>
                  </a:lnTo>
                  <a:lnTo>
                    <a:pt x="45" y="114"/>
                  </a:lnTo>
                  <a:lnTo>
                    <a:pt x="30" y="108"/>
                  </a:lnTo>
                  <a:lnTo>
                    <a:pt x="16" y="102"/>
                  </a:lnTo>
                  <a:lnTo>
                    <a:pt x="0" y="95"/>
                  </a:lnTo>
                  <a:lnTo>
                    <a:pt x="4" y="95"/>
                  </a:lnTo>
                  <a:lnTo>
                    <a:pt x="4" y="1"/>
                  </a:lnTo>
                  <a:lnTo>
                    <a:pt x="0" y="0"/>
                  </a:lnTo>
                  <a:lnTo>
                    <a:pt x="16" y="8"/>
                  </a:lnTo>
                  <a:lnTo>
                    <a:pt x="30" y="14"/>
                  </a:lnTo>
                  <a:lnTo>
                    <a:pt x="45" y="20"/>
                  </a:lnTo>
                  <a:lnTo>
                    <a:pt x="62" y="24"/>
                  </a:lnTo>
                  <a:lnTo>
                    <a:pt x="78" y="27"/>
                  </a:lnTo>
                  <a:lnTo>
                    <a:pt x="95" y="31"/>
                  </a:lnTo>
                  <a:lnTo>
                    <a:pt x="111" y="33"/>
                  </a:lnTo>
                  <a:lnTo>
                    <a:pt x="128" y="33"/>
                  </a:lnTo>
                  <a:lnTo>
                    <a:pt x="128" y="126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7" name="Freeform 1063"/>
            <p:cNvSpPr>
              <a:spLocks/>
            </p:cNvSpPr>
            <p:nvPr/>
          </p:nvSpPr>
          <p:spPr bwMode="auto">
            <a:xfrm>
              <a:off x="2183" y="2612"/>
              <a:ext cx="130" cy="31"/>
            </a:xfrm>
            <a:custGeom>
              <a:avLst/>
              <a:gdLst>
                <a:gd name="T0" fmla="*/ 130 w 130"/>
                <a:gd name="T1" fmla="*/ 0 h 31"/>
                <a:gd name="T2" fmla="*/ 114 w 130"/>
                <a:gd name="T3" fmla="*/ 7 h 31"/>
                <a:gd name="T4" fmla="*/ 99 w 130"/>
                <a:gd name="T5" fmla="*/ 14 h 31"/>
                <a:gd name="T6" fmla="*/ 83 w 130"/>
                <a:gd name="T7" fmla="*/ 19 h 31"/>
                <a:gd name="T8" fmla="*/ 66 w 130"/>
                <a:gd name="T9" fmla="*/ 22 h 31"/>
                <a:gd name="T10" fmla="*/ 50 w 130"/>
                <a:gd name="T11" fmla="*/ 26 h 31"/>
                <a:gd name="T12" fmla="*/ 33 w 130"/>
                <a:gd name="T13" fmla="*/ 29 h 31"/>
                <a:gd name="T14" fmla="*/ 16 w 130"/>
                <a:gd name="T15" fmla="*/ 31 h 31"/>
                <a:gd name="T16" fmla="*/ 0 w 130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31"/>
                <a:gd name="T29" fmla="*/ 130 w 1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31">
                  <a:moveTo>
                    <a:pt x="130" y="0"/>
                  </a:moveTo>
                  <a:lnTo>
                    <a:pt x="114" y="7"/>
                  </a:lnTo>
                  <a:lnTo>
                    <a:pt x="99" y="14"/>
                  </a:lnTo>
                  <a:lnTo>
                    <a:pt x="83" y="19"/>
                  </a:lnTo>
                  <a:lnTo>
                    <a:pt x="66" y="22"/>
                  </a:lnTo>
                  <a:lnTo>
                    <a:pt x="50" y="26"/>
                  </a:lnTo>
                  <a:lnTo>
                    <a:pt x="33" y="29"/>
                  </a:lnTo>
                  <a:lnTo>
                    <a:pt x="16" y="31"/>
                  </a:lnTo>
                  <a:lnTo>
                    <a:pt x="0" y="3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8" name="Freeform 1064"/>
            <p:cNvSpPr>
              <a:spLocks/>
            </p:cNvSpPr>
            <p:nvPr/>
          </p:nvSpPr>
          <p:spPr bwMode="auto">
            <a:xfrm>
              <a:off x="2684" y="2612"/>
              <a:ext cx="126" cy="31"/>
            </a:xfrm>
            <a:custGeom>
              <a:avLst/>
              <a:gdLst>
                <a:gd name="T0" fmla="*/ 0 w 126"/>
                <a:gd name="T1" fmla="*/ 0 h 31"/>
                <a:gd name="T2" fmla="*/ 15 w 126"/>
                <a:gd name="T3" fmla="*/ 7 h 31"/>
                <a:gd name="T4" fmla="*/ 31 w 126"/>
                <a:gd name="T5" fmla="*/ 14 h 31"/>
                <a:gd name="T6" fmla="*/ 45 w 126"/>
                <a:gd name="T7" fmla="*/ 19 h 31"/>
                <a:gd name="T8" fmla="*/ 62 w 126"/>
                <a:gd name="T9" fmla="*/ 22 h 31"/>
                <a:gd name="T10" fmla="*/ 78 w 126"/>
                <a:gd name="T11" fmla="*/ 26 h 31"/>
                <a:gd name="T12" fmla="*/ 93 w 126"/>
                <a:gd name="T13" fmla="*/ 29 h 31"/>
                <a:gd name="T14" fmla="*/ 109 w 126"/>
                <a:gd name="T15" fmla="*/ 31 h 31"/>
                <a:gd name="T16" fmla="*/ 126 w 126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31"/>
                <a:gd name="T29" fmla="*/ 126 w 126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31">
                  <a:moveTo>
                    <a:pt x="0" y="0"/>
                  </a:moveTo>
                  <a:lnTo>
                    <a:pt x="15" y="7"/>
                  </a:lnTo>
                  <a:lnTo>
                    <a:pt x="31" y="14"/>
                  </a:lnTo>
                  <a:lnTo>
                    <a:pt x="45" y="19"/>
                  </a:lnTo>
                  <a:lnTo>
                    <a:pt x="62" y="22"/>
                  </a:lnTo>
                  <a:lnTo>
                    <a:pt x="78" y="26"/>
                  </a:lnTo>
                  <a:lnTo>
                    <a:pt x="93" y="29"/>
                  </a:lnTo>
                  <a:lnTo>
                    <a:pt x="109" y="31"/>
                  </a:lnTo>
                  <a:lnTo>
                    <a:pt x="126" y="3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9" name="Freeform 1065"/>
            <p:cNvSpPr>
              <a:spLocks/>
            </p:cNvSpPr>
            <p:nvPr/>
          </p:nvSpPr>
          <p:spPr bwMode="auto">
            <a:xfrm>
              <a:off x="2499" y="2550"/>
              <a:ext cx="125" cy="31"/>
            </a:xfrm>
            <a:custGeom>
              <a:avLst/>
              <a:gdLst>
                <a:gd name="T0" fmla="*/ 125 w 125"/>
                <a:gd name="T1" fmla="*/ 31 h 31"/>
                <a:gd name="T2" fmla="*/ 111 w 125"/>
                <a:gd name="T3" fmla="*/ 24 h 31"/>
                <a:gd name="T4" fmla="*/ 95 w 125"/>
                <a:gd name="T5" fmla="*/ 17 h 31"/>
                <a:gd name="T6" fmla="*/ 80 w 125"/>
                <a:gd name="T7" fmla="*/ 12 h 31"/>
                <a:gd name="T8" fmla="*/ 64 w 125"/>
                <a:gd name="T9" fmla="*/ 9 h 31"/>
                <a:gd name="T10" fmla="*/ 49 w 125"/>
                <a:gd name="T11" fmla="*/ 5 h 31"/>
                <a:gd name="T12" fmla="*/ 31 w 125"/>
                <a:gd name="T13" fmla="*/ 2 h 31"/>
                <a:gd name="T14" fmla="*/ 16 w 125"/>
                <a:gd name="T15" fmla="*/ 0 h 31"/>
                <a:gd name="T16" fmla="*/ 0 w 12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5"/>
                <a:gd name="T28" fmla="*/ 0 h 31"/>
                <a:gd name="T29" fmla="*/ 125 w 1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5" h="31">
                  <a:moveTo>
                    <a:pt x="125" y="31"/>
                  </a:moveTo>
                  <a:lnTo>
                    <a:pt x="111" y="24"/>
                  </a:lnTo>
                  <a:lnTo>
                    <a:pt x="95" y="17"/>
                  </a:lnTo>
                  <a:lnTo>
                    <a:pt x="80" y="12"/>
                  </a:lnTo>
                  <a:lnTo>
                    <a:pt x="64" y="9"/>
                  </a:lnTo>
                  <a:lnTo>
                    <a:pt x="49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0" name="Freeform 1066"/>
            <p:cNvSpPr>
              <a:spLocks/>
            </p:cNvSpPr>
            <p:nvPr/>
          </p:nvSpPr>
          <p:spPr bwMode="auto">
            <a:xfrm>
              <a:off x="2375" y="2550"/>
              <a:ext cx="124" cy="31"/>
            </a:xfrm>
            <a:custGeom>
              <a:avLst/>
              <a:gdLst>
                <a:gd name="T0" fmla="*/ 0 w 124"/>
                <a:gd name="T1" fmla="*/ 31 h 31"/>
                <a:gd name="T2" fmla="*/ 14 w 124"/>
                <a:gd name="T3" fmla="*/ 24 h 31"/>
                <a:gd name="T4" fmla="*/ 29 w 124"/>
                <a:gd name="T5" fmla="*/ 17 h 31"/>
                <a:gd name="T6" fmla="*/ 45 w 124"/>
                <a:gd name="T7" fmla="*/ 12 h 31"/>
                <a:gd name="T8" fmla="*/ 60 w 124"/>
                <a:gd name="T9" fmla="*/ 9 h 31"/>
                <a:gd name="T10" fmla="*/ 76 w 124"/>
                <a:gd name="T11" fmla="*/ 5 h 31"/>
                <a:gd name="T12" fmla="*/ 91 w 124"/>
                <a:gd name="T13" fmla="*/ 2 h 31"/>
                <a:gd name="T14" fmla="*/ 109 w 124"/>
                <a:gd name="T15" fmla="*/ 0 h 31"/>
                <a:gd name="T16" fmla="*/ 124 w 124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1"/>
                <a:gd name="T29" fmla="*/ 124 w 124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1">
                  <a:moveTo>
                    <a:pt x="0" y="31"/>
                  </a:move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9"/>
                  </a:lnTo>
                  <a:lnTo>
                    <a:pt x="76" y="5"/>
                  </a:lnTo>
                  <a:lnTo>
                    <a:pt x="91" y="2"/>
                  </a:lnTo>
                  <a:lnTo>
                    <a:pt x="109" y="0"/>
                  </a:lnTo>
                  <a:lnTo>
                    <a:pt x="124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1" name="Line 1067"/>
            <p:cNvSpPr>
              <a:spLocks noChangeShapeType="1"/>
            </p:cNvSpPr>
            <p:nvPr/>
          </p:nvSpPr>
          <p:spPr bwMode="auto">
            <a:xfrm flipV="1">
              <a:off x="2313" y="2395"/>
              <a:ext cx="419" cy="217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2" name="Line 1068"/>
            <p:cNvSpPr>
              <a:spLocks noChangeShapeType="1"/>
            </p:cNvSpPr>
            <p:nvPr/>
          </p:nvSpPr>
          <p:spPr bwMode="auto">
            <a:xfrm flipH="1" flipV="1">
              <a:off x="2624" y="2581"/>
              <a:ext cx="62" cy="3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3" name="Freeform 1069"/>
            <p:cNvSpPr>
              <a:spLocks/>
            </p:cNvSpPr>
            <p:nvPr/>
          </p:nvSpPr>
          <p:spPr bwMode="auto">
            <a:xfrm>
              <a:off x="2189" y="2628"/>
              <a:ext cx="124" cy="17"/>
            </a:xfrm>
            <a:custGeom>
              <a:avLst/>
              <a:gdLst>
                <a:gd name="T0" fmla="*/ 124 w 124"/>
                <a:gd name="T1" fmla="*/ 0 h 17"/>
                <a:gd name="T2" fmla="*/ 93 w 124"/>
                <a:gd name="T3" fmla="*/ 6 h 17"/>
                <a:gd name="T4" fmla="*/ 62 w 124"/>
                <a:gd name="T5" fmla="*/ 12 h 17"/>
                <a:gd name="T6" fmla="*/ 31 w 124"/>
                <a:gd name="T7" fmla="*/ 15 h 17"/>
                <a:gd name="T8" fmla="*/ 0 w 124"/>
                <a:gd name="T9" fmla="*/ 1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7"/>
                <a:gd name="T17" fmla="*/ 124 w 1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7">
                  <a:moveTo>
                    <a:pt x="124" y="0"/>
                  </a:moveTo>
                  <a:lnTo>
                    <a:pt x="93" y="6"/>
                  </a:lnTo>
                  <a:lnTo>
                    <a:pt x="62" y="12"/>
                  </a:lnTo>
                  <a:lnTo>
                    <a:pt x="31" y="15"/>
                  </a:lnTo>
                  <a:lnTo>
                    <a:pt x="0" y="17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4" name="Freeform 1070"/>
            <p:cNvSpPr>
              <a:spLocks/>
            </p:cNvSpPr>
            <p:nvPr/>
          </p:nvSpPr>
          <p:spPr bwMode="auto">
            <a:xfrm>
              <a:off x="2686" y="2628"/>
              <a:ext cx="124" cy="15"/>
            </a:xfrm>
            <a:custGeom>
              <a:avLst/>
              <a:gdLst>
                <a:gd name="T0" fmla="*/ 0 w 124"/>
                <a:gd name="T1" fmla="*/ 0 h 15"/>
                <a:gd name="T2" fmla="*/ 29 w 124"/>
                <a:gd name="T3" fmla="*/ 6 h 15"/>
                <a:gd name="T4" fmla="*/ 60 w 124"/>
                <a:gd name="T5" fmla="*/ 12 h 15"/>
                <a:gd name="T6" fmla="*/ 93 w 124"/>
                <a:gd name="T7" fmla="*/ 15 h 15"/>
                <a:gd name="T8" fmla="*/ 124 w 124"/>
                <a:gd name="T9" fmla="*/ 1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5"/>
                <a:gd name="T17" fmla="*/ 124 w 12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5">
                  <a:moveTo>
                    <a:pt x="0" y="0"/>
                  </a:moveTo>
                  <a:lnTo>
                    <a:pt x="29" y="6"/>
                  </a:lnTo>
                  <a:lnTo>
                    <a:pt x="60" y="12"/>
                  </a:lnTo>
                  <a:lnTo>
                    <a:pt x="93" y="15"/>
                  </a:lnTo>
                  <a:lnTo>
                    <a:pt x="124" y="15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5" name="Freeform 1071"/>
            <p:cNvSpPr>
              <a:spLocks/>
            </p:cNvSpPr>
            <p:nvPr/>
          </p:nvSpPr>
          <p:spPr bwMode="auto">
            <a:xfrm>
              <a:off x="2499" y="2597"/>
              <a:ext cx="125" cy="15"/>
            </a:xfrm>
            <a:custGeom>
              <a:avLst/>
              <a:gdLst>
                <a:gd name="T0" fmla="*/ 125 w 125"/>
                <a:gd name="T1" fmla="*/ 15 h 15"/>
                <a:gd name="T2" fmla="*/ 93 w 125"/>
                <a:gd name="T3" fmla="*/ 8 h 15"/>
                <a:gd name="T4" fmla="*/ 62 w 125"/>
                <a:gd name="T5" fmla="*/ 5 h 15"/>
                <a:gd name="T6" fmla="*/ 31 w 125"/>
                <a:gd name="T7" fmla="*/ 1 h 15"/>
                <a:gd name="T8" fmla="*/ 0 w 12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5"/>
                <a:gd name="T16" fmla="*/ 0 h 15"/>
                <a:gd name="T17" fmla="*/ 125 w 12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5" h="15">
                  <a:moveTo>
                    <a:pt x="125" y="15"/>
                  </a:moveTo>
                  <a:lnTo>
                    <a:pt x="93" y="8"/>
                  </a:lnTo>
                  <a:lnTo>
                    <a:pt x="62" y="5"/>
                  </a:lnTo>
                  <a:lnTo>
                    <a:pt x="31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6" name="Freeform 1072"/>
            <p:cNvSpPr>
              <a:spLocks/>
            </p:cNvSpPr>
            <p:nvPr/>
          </p:nvSpPr>
          <p:spPr bwMode="auto">
            <a:xfrm>
              <a:off x="2375" y="2597"/>
              <a:ext cx="124" cy="15"/>
            </a:xfrm>
            <a:custGeom>
              <a:avLst/>
              <a:gdLst>
                <a:gd name="T0" fmla="*/ 0 w 124"/>
                <a:gd name="T1" fmla="*/ 15 h 15"/>
                <a:gd name="T2" fmla="*/ 29 w 124"/>
                <a:gd name="T3" fmla="*/ 10 h 15"/>
                <a:gd name="T4" fmla="*/ 60 w 124"/>
                <a:gd name="T5" fmla="*/ 5 h 15"/>
                <a:gd name="T6" fmla="*/ 93 w 124"/>
                <a:gd name="T7" fmla="*/ 1 h 15"/>
                <a:gd name="T8" fmla="*/ 124 w 124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5"/>
                <a:gd name="T17" fmla="*/ 124 w 12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5">
                  <a:moveTo>
                    <a:pt x="0" y="15"/>
                  </a:moveTo>
                  <a:lnTo>
                    <a:pt x="29" y="10"/>
                  </a:lnTo>
                  <a:lnTo>
                    <a:pt x="60" y="5"/>
                  </a:lnTo>
                  <a:lnTo>
                    <a:pt x="93" y="1"/>
                  </a:lnTo>
                  <a:lnTo>
                    <a:pt x="124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7" name="Line 1073"/>
            <p:cNvSpPr>
              <a:spLocks noChangeShapeType="1"/>
            </p:cNvSpPr>
            <p:nvPr/>
          </p:nvSpPr>
          <p:spPr bwMode="auto">
            <a:xfrm flipV="1">
              <a:off x="2313" y="2612"/>
              <a:ext cx="62" cy="1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8" name="Line 1074"/>
            <p:cNvSpPr>
              <a:spLocks noChangeShapeType="1"/>
            </p:cNvSpPr>
            <p:nvPr/>
          </p:nvSpPr>
          <p:spPr bwMode="auto">
            <a:xfrm>
              <a:off x="2624" y="2612"/>
              <a:ext cx="62" cy="1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9" name="Freeform 1075"/>
            <p:cNvSpPr>
              <a:spLocks/>
            </p:cNvSpPr>
            <p:nvPr/>
          </p:nvSpPr>
          <p:spPr bwMode="auto">
            <a:xfrm>
              <a:off x="2701" y="2339"/>
              <a:ext cx="86" cy="87"/>
            </a:xfrm>
            <a:custGeom>
              <a:avLst/>
              <a:gdLst>
                <a:gd name="T0" fmla="*/ 36 w 86"/>
                <a:gd name="T1" fmla="*/ 87 h 87"/>
                <a:gd name="T2" fmla="*/ 86 w 86"/>
                <a:gd name="T3" fmla="*/ 52 h 87"/>
                <a:gd name="T4" fmla="*/ 50 w 86"/>
                <a:gd name="T5" fmla="*/ 0 h 87"/>
                <a:gd name="T6" fmla="*/ 0 w 86"/>
                <a:gd name="T7" fmla="*/ 37 h 87"/>
                <a:gd name="T8" fmla="*/ 43 w 86"/>
                <a:gd name="T9" fmla="*/ 44 h 87"/>
                <a:gd name="T10" fmla="*/ 36 w 86"/>
                <a:gd name="T11" fmla="*/ 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87"/>
                <a:gd name="T20" fmla="*/ 86 w 86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87">
                  <a:moveTo>
                    <a:pt x="36" y="87"/>
                  </a:moveTo>
                  <a:lnTo>
                    <a:pt x="86" y="52"/>
                  </a:lnTo>
                  <a:lnTo>
                    <a:pt x="50" y="0"/>
                  </a:lnTo>
                  <a:lnTo>
                    <a:pt x="0" y="37"/>
                  </a:lnTo>
                  <a:lnTo>
                    <a:pt x="43" y="44"/>
                  </a:lnTo>
                  <a:lnTo>
                    <a:pt x="36" y="8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0" name="Freeform 1076"/>
            <p:cNvSpPr>
              <a:spLocks/>
            </p:cNvSpPr>
            <p:nvPr/>
          </p:nvSpPr>
          <p:spPr bwMode="auto">
            <a:xfrm>
              <a:off x="2701" y="2339"/>
              <a:ext cx="86" cy="87"/>
            </a:xfrm>
            <a:custGeom>
              <a:avLst/>
              <a:gdLst>
                <a:gd name="T0" fmla="*/ 36 w 86"/>
                <a:gd name="T1" fmla="*/ 87 h 87"/>
                <a:gd name="T2" fmla="*/ 86 w 86"/>
                <a:gd name="T3" fmla="*/ 52 h 87"/>
                <a:gd name="T4" fmla="*/ 50 w 86"/>
                <a:gd name="T5" fmla="*/ 0 h 87"/>
                <a:gd name="T6" fmla="*/ 0 w 86"/>
                <a:gd name="T7" fmla="*/ 37 h 87"/>
                <a:gd name="T8" fmla="*/ 43 w 86"/>
                <a:gd name="T9" fmla="*/ 44 h 87"/>
                <a:gd name="T10" fmla="*/ 36 w 86"/>
                <a:gd name="T11" fmla="*/ 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87"/>
                <a:gd name="T20" fmla="*/ 86 w 86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87">
                  <a:moveTo>
                    <a:pt x="36" y="87"/>
                  </a:moveTo>
                  <a:lnTo>
                    <a:pt x="86" y="52"/>
                  </a:lnTo>
                  <a:lnTo>
                    <a:pt x="50" y="0"/>
                  </a:lnTo>
                  <a:lnTo>
                    <a:pt x="0" y="37"/>
                  </a:lnTo>
                  <a:lnTo>
                    <a:pt x="43" y="44"/>
                  </a:lnTo>
                  <a:lnTo>
                    <a:pt x="36" y="87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1" name="Line 1077"/>
            <p:cNvSpPr>
              <a:spLocks noChangeShapeType="1"/>
            </p:cNvSpPr>
            <p:nvPr/>
          </p:nvSpPr>
          <p:spPr bwMode="auto">
            <a:xfrm>
              <a:off x="2720" y="3330"/>
              <a:ext cx="1" cy="109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2" name="Line 1078"/>
            <p:cNvSpPr>
              <a:spLocks noChangeShapeType="1"/>
            </p:cNvSpPr>
            <p:nvPr/>
          </p:nvSpPr>
          <p:spPr bwMode="auto">
            <a:xfrm>
              <a:off x="5635" y="3206"/>
              <a:ext cx="249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3" name="Line 1079"/>
            <p:cNvSpPr>
              <a:spLocks noChangeShapeType="1"/>
            </p:cNvSpPr>
            <p:nvPr/>
          </p:nvSpPr>
          <p:spPr bwMode="auto">
            <a:xfrm>
              <a:off x="5635" y="2647"/>
              <a:ext cx="249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4" name="Rectangle 1080"/>
            <p:cNvSpPr>
              <a:spLocks noChangeArrowheads="1"/>
            </p:cNvSpPr>
            <p:nvPr/>
          </p:nvSpPr>
          <p:spPr bwMode="auto">
            <a:xfrm>
              <a:off x="33" y="2636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5" name="Rectangle 1081"/>
            <p:cNvSpPr>
              <a:spLocks noChangeArrowheads="1"/>
            </p:cNvSpPr>
            <p:nvPr/>
          </p:nvSpPr>
          <p:spPr bwMode="auto">
            <a:xfrm>
              <a:off x="137" y="2636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6" name="Rectangle 1082"/>
            <p:cNvSpPr>
              <a:spLocks noChangeArrowheads="1"/>
            </p:cNvSpPr>
            <p:nvPr/>
          </p:nvSpPr>
          <p:spPr bwMode="auto">
            <a:xfrm>
              <a:off x="240" y="263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7" name="Rectangle 1083"/>
            <p:cNvSpPr>
              <a:spLocks noChangeArrowheads="1"/>
            </p:cNvSpPr>
            <p:nvPr/>
          </p:nvSpPr>
          <p:spPr bwMode="auto">
            <a:xfrm>
              <a:off x="344" y="263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8" name="Rectangle 1084"/>
            <p:cNvSpPr>
              <a:spLocks noChangeArrowheads="1"/>
            </p:cNvSpPr>
            <p:nvPr/>
          </p:nvSpPr>
          <p:spPr bwMode="auto">
            <a:xfrm>
              <a:off x="447" y="2640"/>
              <a:ext cx="42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9" name="Rectangle 1085"/>
            <p:cNvSpPr>
              <a:spLocks noChangeArrowheads="1"/>
            </p:cNvSpPr>
            <p:nvPr/>
          </p:nvSpPr>
          <p:spPr bwMode="auto">
            <a:xfrm>
              <a:off x="551" y="264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0" name="Rectangle 1086"/>
            <p:cNvSpPr>
              <a:spLocks noChangeArrowheads="1"/>
            </p:cNvSpPr>
            <p:nvPr/>
          </p:nvSpPr>
          <p:spPr bwMode="auto">
            <a:xfrm>
              <a:off x="654" y="2641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1" name="Rectangle 1087"/>
            <p:cNvSpPr>
              <a:spLocks noChangeArrowheads="1"/>
            </p:cNvSpPr>
            <p:nvPr/>
          </p:nvSpPr>
          <p:spPr bwMode="auto">
            <a:xfrm>
              <a:off x="758" y="2641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2" name="Rectangle 1088"/>
            <p:cNvSpPr>
              <a:spLocks noChangeArrowheads="1"/>
            </p:cNvSpPr>
            <p:nvPr/>
          </p:nvSpPr>
          <p:spPr bwMode="auto">
            <a:xfrm>
              <a:off x="861" y="2643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3" name="Rectangle 1089"/>
            <p:cNvSpPr>
              <a:spLocks noChangeArrowheads="1"/>
            </p:cNvSpPr>
            <p:nvPr/>
          </p:nvSpPr>
          <p:spPr bwMode="auto">
            <a:xfrm>
              <a:off x="965" y="2643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4" name="Rectangle 1090"/>
            <p:cNvSpPr>
              <a:spLocks noChangeArrowheads="1"/>
            </p:cNvSpPr>
            <p:nvPr/>
          </p:nvSpPr>
          <p:spPr bwMode="auto">
            <a:xfrm>
              <a:off x="1069" y="2645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5" name="Rectangle 1091"/>
            <p:cNvSpPr>
              <a:spLocks noChangeArrowheads="1"/>
            </p:cNvSpPr>
            <p:nvPr/>
          </p:nvSpPr>
          <p:spPr bwMode="auto">
            <a:xfrm>
              <a:off x="1172" y="2645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6" name="Rectangle 1092"/>
            <p:cNvSpPr>
              <a:spLocks noChangeArrowheads="1"/>
            </p:cNvSpPr>
            <p:nvPr/>
          </p:nvSpPr>
          <p:spPr bwMode="auto">
            <a:xfrm>
              <a:off x="1276" y="2647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7" name="Rectangle 1093"/>
            <p:cNvSpPr>
              <a:spLocks noChangeArrowheads="1"/>
            </p:cNvSpPr>
            <p:nvPr/>
          </p:nvSpPr>
          <p:spPr bwMode="auto">
            <a:xfrm>
              <a:off x="1379" y="2647"/>
              <a:ext cx="42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8" name="Rectangle 1094"/>
            <p:cNvSpPr>
              <a:spLocks noChangeArrowheads="1"/>
            </p:cNvSpPr>
            <p:nvPr/>
          </p:nvSpPr>
          <p:spPr bwMode="auto">
            <a:xfrm>
              <a:off x="1483" y="264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9" name="Rectangle 1095"/>
            <p:cNvSpPr>
              <a:spLocks noChangeArrowheads="1"/>
            </p:cNvSpPr>
            <p:nvPr/>
          </p:nvSpPr>
          <p:spPr bwMode="auto">
            <a:xfrm>
              <a:off x="1586" y="264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0" name="Rectangle 1096"/>
            <p:cNvSpPr>
              <a:spLocks noChangeArrowheads="1"/>
            </p:cNvSpPr>
            <p:nvPr/>
          </p:nvSpPr>
          <p:spPr bwMode="auto">
            <a:xfrm>
              <a:off x="1690" y="2650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1" name="Freeform 1097"/>
            <p:cNvSpPr>
              <a:spLocks/>
            </p:cNvSpPr>
            <p:nvPr/>
          </p:nvSpPr>
          <p:spPr bwMode="auto">
            <a:xfrm>
              <a:off x="1793" y="2650"/>
              <a:ext cx="42" cy="21"/>
            </a:xfrm>
            <a:custGeom>
              <a:avLst/>
              <a:gdLst>
                <a:gd name="T0" fmla="*/ 42 w 42"/>
                <a:gd name="T1" fmla="*/ 2 h 21"/>
                <a:gd name="T2" fmla="*/ 42 w 42"/>
                <a:gd name="T3" fmla="*/ 21 h 21"/>
                <a:gd name="T4" fmla="*/ 0 w 42"/>
                <a:gd name="T5" fmla="*/ 21 h 21"/>
                <a:gd name="T6" fmla="*/ 0 w 42"/>
                <a:gd name="T7" fmla="*/ 0 h 21"/>
                <a:gd name="T8" fmla="*/ 42 w 42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1"/>
                <a:gd name="T17" fmla="*/ 42 w 42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1">
                  <a:moveTo>
                    <a:pt x="42" y="2"/>
                  </a:moveTo>
                  <a:lnTo>
                    <a:pt x="42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2" name="Freeform 1098"/>
            <p:cNvSpPr>
              <a:spLocks/>
            </p:cNvSpPr>
            <p:nvPr/>
          </p:nvSpPr>
          <p:spPr bwMode="auto">
            <a:xfrm>
              <a:off x="1897" y="2652"/>
              <a:ext cx="43" cy="20"/>
            </a:xfrm>
            <a:custGeom>
              <a:avLst/>
              <a:gdLst>
                <a:gd name="T0" fmla="*/ 43 w 43"/>
                <a:gd name="T1" fmla="*/ 0 h 20"/>
                <a:gd name="T2" fmla="*/ 41 w 43"/>
                <a:gd name="T3" fmla="*/ 20 h 20"/>
                <a:gd name="T4" fmla="*/ 0 w 43"/>
                <a:gd name="T5" fmla="*/ 20 h 20"/>
                <a:gd name="T6" fmla="*/ 2 w 43"/>
                <a:gd name="T7" fmla="*/ 0 h 20"/>
                <a:gd name="T8" fmla="*/ 43 w 43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0"/>
                <a:gd name="T17" fmla="*/ 43 w 4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0">
                  <a:moveTo>
                    <a:pt x="43" y="0"/>
                  </a:moveTo>
                  <a:lnTo>
                    <a:pt x="41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3" name="Freeform 1099"/>
            <p:cNvSpPr>
              <a:spLocks/>
            </p:cNvSpPr>
            <p:nvPr/>
          </p:nvSpPr>
          <p:spPr bwMode="auto">
            <a:xfrm>
              <a:off x="2000" y="2652"/>
              <a:ext cx="44" cy="22"/>
            </a:xfrm>
            <a:custGeom>
              <a:avLst/>
              <a:gdLst>
                <a:gd name="T0" fmla="*/ 44 w 44"/>
                <a:gd name="T1" fmla="*/ 1 h 22"/>
                <a:gd name="T2" fmla="*/ 42 w 44"/>
                <a:gd name="T3" fmla="*/ 22 h 22"/>
                <a:gd name="T4" fmla="*/ 0 w 44"/>
                <a:gd name="T5" fmla="*/ 20 h 22"/>
                <a:gd name="T6" fmla="*/ 2 w 44"/>
                <a:gd name="T7" fmla="*/ 0 h 22"/>
                <a:gd name="T8" fmla="*/ 44 w 44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2"/>
                <a:gd name="T17" fmla="*/ 44 w 4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2">
                  <a:moveTo>
                    <a:pt x="44" y="1"/>
                  </a:moveTo>
                  <a:lnTo>
                    <a:pt x="42" y="22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4" name="Freeform 1100"/>
            <p:cNvSpPr>
              <a:spLocks/>
            </p:cNvSpPr>
            <p:nvPr/>
          </p:nvSpPr>
          <p:spPr bwMode="auto">
            <a:xfrm>
              <a:off x="2104" y="2653"/>
              <a:ext cx="43" cy="21"/>
            </a:xfrm>
            <a:custGeom>
              <a:avLst/>
              <a:gdLst>
                <a:gd name="T0" fmla="*/ 43 w 43"/>
                <a:gd name="T1" fmla="*/ 0 h 21"/>
                <a:gd name="T2" fmla="*/ 43 w 43"/>
                <a:gd name="T3" fmla="*/ 21 h 21"/>
                <a:gd name="T4" fmla="*/ 0 w 43"/>
                <a:gd name="T5" fmla="*/ 21 h 21"/>
                <a:gd name="T6" fmla="*/ 2 w 43"/>
                <a:gd name="T7" fmla="*/ 0 h 21"/>
                <a:gd name="T8" fmla="*/ 43 w 43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1"/>
                <a:gd name="T17" fmla="*/ 43 w 4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1">
                  <a:moveTo>
                    <a:pt x="43" y="0"/>
                  </a:moveTo>
                  <a:lnTo>
                    <a:pt x="43" y="21"/>
                  </a:lnTo>
                  <a:lnTo>
                    <a:pt x="0" y="21"/>
                  </a:lnTo>
                  <a:lnTo>
                    <a:pt x="2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5" name="Freeform 1101"/>
            <p:cNvSpPr>
              <a:spLocks/>
            </p:cNvSpPr>
            <p:nvPr/>
          </p:nvSpPr>
          <p:spPr bwMode="auto">
            <a:xfrm>
              <a:off x="2209" y="2653"/>
              <a:ext cx="42" cy="23"/>
            </a:xfrm>
            <a:custGeom>
              <a:avLst/>
              <a:gdLst>
                <a:gd name="T0" fmla="*/ 42 w 42"/>
                <a:gd name="T1" fmla="*/ 2 h 23"/>
                <a:gd name="T2" fmla="*/ 42 w 42"/>
                <a:gd name="T3" fmla="*/ 23 h 23"/>
                <a:gd name="T4" fmla="*/ 0 w 42"/>
                <a:gd name="T5" fmla="*/ 21 h 23"/>
                <a:gd name="T6" fmla="*/ 0 w 42"/>
                <a:gd name="T7" fmla="*/ 0 h 23"/>
                <a:gd name="T8" fmla="*/ 42 w 42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3"/>
                <a:gd name="T17" fmla="*/ 42 w 4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3">
                  <a:moveTo>
                    <a:pt x="42" y="2"/>
                  </a:moveTo>
                  <a:lnTo>
                    <a:pt x="42" y="23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6" name="Rectangle 1102"/>
            <p:cNvSpPr>
              <a:spLocks noChangeArrowheads="1"/>
            </p:cNvSpPr>
            <p:nvPr/>
          </p:nvSpPr>
          <p:spPr bwMode="auto">
            <a:xfrm>
              <a:off x="2313" y="2655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7" name="Freeform 1103"/>
            <p:cNvSpPr>
              <a:spLocks/>
            </p:cNvSpPr>
            <p:nvPr/>
          </p:nvSpPr>
          <p:spPr bwMode="auto">
            <a:xfrm>
              <a:off x="2416" y="2655"/>
              <a:ext cx="42" cy="23"/>
            </a:xfrm>
            <a:custGeom>
              <a:avLst/>
              <a:gdLst>
                <a:gd name="T0" fmla="*/ 42 w 42"/>
                <a:gd name="T1" fmla="*/ 2 h 23"/>
                <a:gd name="T2" fmla="*/ 42 w 42"/>
                <a:gd name="T3" fmla="*/ 23 h 23"/>
                <a:gd name="T4" fmla="*/ 0 w 42"/>
                <a:gd name="T5" fmla="*/ 21 h 23"/>
                <a:gd name="T6" fmla="*/ 0 w 42"/>
                <a:gd name="T7" fmla="*/ 0 h 23"/>
                <a:gd name="T8" fmla="*/ 42 w 42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3"/>
                <a:gd name="T17" fmla="*/ 42 w 4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3">
                  <a:moveTo>
                    <a:pt x="42" y="2"/>
                  </a:moveTo>
                  <a:lnTo>
                    <a:pt x="42" y="23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8" name="Freeform 1104"/>
            <p:cNvSpPr>
              <a:spLocks/>
            </p:cNvSpPr>
            <p:nvPr/>
          </p:nvSpPr>
          <p:spPr bwMode="auto">
            <a:xfrm>
              <a:off x="2296" y="3672"/>
              <a:ext cx="27" cy="45"/>
            </a:xfrm>
            <a:custGeom>
              <a:avLst/>
              <a:gdLst>
                <a:gd name="T0" fmla="*/ 8 w 27"/>
                <a:gd name="T1" fmla="*/ 0 h 45"/>
                <a:gd name="T2" fmla="*/ 27 w 27"/>
                <a:gd name="T3" fmla="*/ 3 h 45"/>
                <a:gd name="T4" fmla="*/ 20 w 27"/>
                <a:gd name="T5" fmla="*/ 45 h 45"/>
                <a:gd name="T6" fmla="*/ 0 w 27"/>
                <a:gd name="T7" fmla="*/ 41 h 45"/>
                <a:gd name="T8" fmla="*/ 8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8" y="0"/>
                  </a:moveTo>
                  <a:lnTo>
                    <a:pt x="27" y="3"/>
                  </a:lnTo>
                  <a:lnTo>
                    <a:pt x="20" y="45"/>
                  </a:lnTo>
                  <a:lnTo>
                    <a:pt x="0" y="4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9" name="Freeform 1105"/>
            <p:cNvSpPr>
              <a:spLocks/>
            </p:cNvSpPr>
            <p:nvPr/>
          </p:nvSpPr>
          <p:spPr bwMode="auto">
            <a:xfrm>
              <a:off x="2315" y="3570"/>
              <a:ext cx="27" cy="45"/>
            </a:xfrm>
            <a:custGeom>
              <a:avLst/>
              <a:gdLst>
                <a:gd name="T0" fmla="*/ 6 w 27"/>
                <a:gd name="T1" fmla="*/ 0 h 45"/>
                <a:gd name="T2" fmla="*/ 27 w 27"/>
                <a:gd name="T3" fmla="*/ 3 h 45"/>
                <a:gd name="T4" fmla="*/ 20 w 27"/>
                <a:gd name="T5" fmla="*/ 45 h 45"/>
                <a:gd name="T6" fmla="*/ 0 w 27"/>
                <a:gd name="T7" fmla="*/ 41 h 45"/>
                <a:gd name="T8" fmla="*/ 6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6" y="0"/>
                  </a:moveTo>
                  <a:lnTo>
                    <a:pt x="27" y="3"/>
                  </a:lnTo>
                  <a:lnTo>
                    <a:pt x="20" y="45"/>
                  </a:lnTo>
                  <a:lnTo>
                    <a:pt x="0" y="4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0" name="Freeform 1106"/>
            <p:cNvSpPr>
              <a:spLocks/>
            </p:cNvSpPr>
            <p:nvPr/>
          </p:nvSpPr>
          <p:spPr bwMode="auto">
            <a:xfrm>
              <a:off x="2332" y="3468"/>
              <a:ext cx="27" cy="43"/>
            </a:xfrm>
            <a:custGeom>
              <a:avLst/>
              <a:gdLst>
                <a:gd name="T0" fmla="*/ 8 w 27"/>
                <a:gd name="T1" fmla="*/ 0 h 43"/>
                <a:gd name="T2" fmla="*/ 27 w 27"/>
                <a:gd name="T3" fmla="*/ 3 h 43"/>
                <a:gd name="T4" fmla="*/ 21 w 27"/>
                <a:gd name="T5" fmla="*/ 43 h 43"/>
                <a:gd name="T6" fmla="*/ 0 w 27"/>
                <a:gd name="T7" fmla="*/ 40 h 43"/>
                <a:gd name="T8" fmla="*/ 8 w 2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3"/>
                <a:gd name="T17" fmla="*/ 27 w 2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3">
                  <a:moveTo>
                    <a:pt x="8" y="0"/>
                  </a:moveTo>
                  <a:lnTo>
                    <a:pt x="27" y="3"/>
                  </a:lnTo>
                  <a:lnTo>
                    <a:pt x="21" y="43"/>
                  </a:lnTo>
                  <a:lnTo>
                    <a:pt x="0" y="4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1" name="Freeform 1107"/>
            <p:cNvSpPr>
              <a:spLocks/>
            </p:cNvSpPr>
            <p:nvPr/>
          </p:nvSpPr>
          <p:spPr bwMode="auto">
            <a:xfrm>
              <a:off x="2351" y="3366"/>
              <a:ext cx="27" cy="43"/>
            </a:xfrm>
            <a:custGeom>
              <a:avLst/>
              <a:gdLst>
                <a:gd name="T0" fmla="*/ 7 w 27"/>
                <a:gd name="T1" fmla="*/ 0 h 43"/>
                <a:gd name="T2" fmla="*/ 27 w 27"/>
                <a:gd name="T3" fmla="*/ 4 h 43"/>
                <a:gd name="T4" fmla="*/ 21 w 27"/>
                <a:gd name="T5" fmla="*/ 43 h 43"/>
                <a:gd name="T6" fmla="*/ 0 w 27"/>
                <a:gd name="T7" fmla="*/ 40 h 43"/>
                <a:gd name="T8" fmla="*/ 7 w 2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3"/>
                <a:gd name="T17" fmla="*/ 27 w 2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3">
                  <a:moveTo>
                    <a:pt x="7" y="0"/>
                  </a:moveTo>
                  <a:lnTo>
                    <a:pt x="27" y="4"/>
                  </a:lnTo>
                  <a:lnTo>
                    <a:pt x="21" y="43"/>
                  </a:lnTo>
                  <a:lnTo>
                    <a:pt x="0" y="4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2" name="Freeform 1108"/>
            <p:cNvSpPr>
              <a:spLocks/>
            </p:cNvSpPr>
            <p:nvPr/>
          </p:nvSpPr>
          <p:spPr bwMode="auto">
            <a:xfrm>
              <a:off x="2368" y="3264"/>
              <a:ext cx="28" cy="44"/>
            </a:xfrm>
            <a:custGeom>
              <a:avLst/>
              <a:gdLst>
                <a:gd name="T0" fmla="*/ 7 w 28"/>
                <a:gd name="T1" fmla="*/ 0 h 44"/>
                <a:gd name="T2" fmla="*/ 28 w 28"/>
                <a:gd name="T3" fmla="*/ 4 h 44"/>
                <a:gd name="T4" fmla="*/ 21 w 28"/>
                <a:gd name="T5" fmla="*/ 44 h 44"/>
                <a:gd name="T6" fmla="*/ 0 w 28"/>
                <a:gd name="T7" fmla="*/ 40 h 44"/>
                <a:gd name="T8" fmla="*/ 7 w 2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4"/>
                <a:gd name="T17" fmla="*/ 28 w 28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4">
                  <a:moveTo>
                    <a:pt x="7" y="0"/>
                  </a:moveTo>
                  <a:lnTo>
                    <a:pt x="28" y="4"/>
                  </a:lnTo>
                  <a:lnTo>
                    <a:pt x="21" y="44"/>
                  </a:lnTo>
                  <a:lnTo>
                    <a:pt x="0" y="4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3" name="Freeform 1109"/>
            <p:cNvSpPr>
              <a:spLocks/>
            </p:cNvSpPr>
            <p:nvPr/>
          </p:nvSpPr>
          <p:spPr bwMode="auto">
            <a:xfrm>
              <a:off x="2387" y="3161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3 h 45"/>
                <a:gd name="T4" fmla="*/ 19 w 28"/>
                <a:gd name="T5" fmla="*/ 45 h 45"/>
                <a:gd name="T6" fmla="*/ 0 w 28"/>
                <a:gd name="T7" fmla="*/ 41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3"/>
                  </a:lnTo>
                  <a:lnTo>
                    <a:pt x="19" y="45"/>
                  </a:lnTo>
                  <a:lnTo>
                    <a:pt x="0" y="4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4" name="Freeform 1110"/>
            <p:cNvSpPr>
              <a:spLocks/>
            </p:cNvSpPr>
            <p:nvPr/>
          </p:nvSpPr>
          <p:spPr bwMode="auto">
            <a:xfrm>
              <a:off x="2404" y="3059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3 h 45"/>
                <a:gd name="T4" fmla="*/ 21 w 28"/>
                <a:gd name="T5" fmla="*/ 45 h 45"/>
                <a:gd name="T6" fmla="*/ 0 w 28"/>
                <a:gd name="T7" fmla="*/ 41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3"/>
                  </a:lnTo>
                  <a:lnTo>
                    <a:pt x="21" y="45"/>
                  </a:lnTo>
                  <a:lnTo>
                    <a:pt x="0" y="4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5" name="Freeform 1111"/>
            <p:cNvSpPr>
              <a:spLocks/>
            </p:cNvSpPr>
            <p:nvPr/>
          </p:nvSpPr>
          <p:spPr bwMode="auto">
            <a:xfrm>
              <a:off x="2423" y="2957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4 h 45"/>
                <a:gd name="T4" fmla="*/ 19 w 28"/>
                <a:gd name="T5" fmla="*/ 45 h 45"/>
                <a:gd name="T6" fmla="*/ 0 w 28"/>
                <a:gd name="T7" fmla="*/ 42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4"/>
                  </a:lnTo>
                  <a:lnTo>
                    <a:pt x="19" y="45"/>
                  </a:lnTo>
                  <a:lnTo>
                    <a:pt x="0" y="4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6" name="Freeform 1112"/>
            <p:cNvSpPr>
              <a:spLocks/>
            </p:cNvSpPr>
            <p:nvPr/>
          </p:nvSpPr>
          <p:spPr bwMode="auto">
            <a:xfrm>
              <a:off x="2441" y="2855"/>
              <a:ext cx="27" cy="45"/>
            </a:xfrm>
            <a:custGeom>
              <a:avLst/>
              <a:gdLst>
                <a:gd name="T0" fmla="*/ 6 w 27"/>
                <a:gd name="T1" fmla="*/ 0 h 45"/>
                <a:gd name="T2" fmla="*/ 27 w 27"/>
                <a:gd name="T3" fmla="*/ 4 h 45"/>
                <a:gd name="T4" fmla="*/ 20 w 27"/>
                <a:gd name="T5" fmla="*/ 45 h 45"/>
                <a:gd name="T6" fmla="*/ 0 w 27"/>
                <a:gd name="T7" fmla="*/ 42 h 45"/>
                <a:gd name="T8" fmla="*/ 6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6" y="0"/>
                  </a:moveTo>
                  <a:lnTo>
                    <a:pt x="27" y="4"/>
                  </a:lnTo>
                  <a:lnTo>
                    <a:pt x="20" y="45"/>
                  </a:lnTo>
                  <a:lnTo>
                    <a:pt x="0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7" name="Freeform 1113"/>
            <p:cNvSpPr>
              <a:spLocks/>
            </p:cNvSpPr>
            <p:nvPr/>
          </p:nvSpPr>
          <p:spPr bwMode="auto">
            <a:xfrm>
              <a:off x="2458" y="2754"/>
              <a:ext cx="27" cy="44"/>
            </a:xfrm>
            <a:custGeom>
              <a:avLst/>
              <a:gdLst>
                <a:gd name="T0" fmla="*/ 8 w 27"/>
                <a:gd name="T1" fmla="*/ 0 h 44"/>
                <a:gd name="T2" fmla="*/ 27 w 27"/>
                <a:gd name="T3" fmla="*/ 3 h 44"/>
                <a:gd name="T4" fmla="*/ 21 w 27"/>
                <a:gd name="T5" fmla="*/ 44 h 44"/>
                <a:gd name="T6" fmla="*/ 0 w 27"/>
                <a:gd name="T7" fmla="*/ 41 h 44"/>
                <a:gd name="T8" fmla="*/ 8 w 27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4"/>
                <a:gd name="T17" fmla="*/ 27 w 2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4">
                  <a:moveTo>
                    <a:pt x="8" y="0"/>
                  </a:moveTo>
                  <a:lnTo>
                    <a:pt x="27" y="3"/>
                  </a:lnTo>
                  <a:lnTo>
                    <a:pt x="21" y="44"/>
                  </a:lnTo>
                  <a:lnTo>
                    <a:pt x="0" y="4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8" name="Freeform 1114"/>
            <p:cNvSpPr>
              <a:spLocks/>
            </p:cNvSpPr>
            <p:nvPr/>
          </p:nvSpPr>
          <p:spPr bwMode="auto">
            <a:xfrm>
              <a:off x="2477" y="2678"/>
              <a:ext cx="22" cy="17"/>
            </a:xfrm>
            <a:custGeom>
              <a:avLst/>
              <a:gdLst>
                <a:gd name="T0" fmla="*/ 2 w 22"/>
                <a:gd name="T1" fmla="*/ 0 h 17"/>
                <a:gd name="T2" fmla="*/ 0 w 22"/>
                <a:gd name="T3" fmla="*/ 13 h 17"/>
                <a:gd name="T4" fmla="*/ 21 w 22"/>
                <a:gd name="T5" fmla="*/ 17 h 17"/>
                <a:gd name="T6" fmla="*/ 22 w 22"/>
                <a:gd name="T7" fmla="*/ 3 h 17"/>
                <a:gd name="T8" fmla="*/ 2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2" y="0"/>
                  </a:moveTo>
                  <a:lnTo>
                    <a:pt x="0" y="13"/>
                  </a:lnTo>
                  <a:lnTo>
                    <a:pt x="21" y="17"/>
                  </a:lnTo>
                  <a:lnTo>
                    <a:pt x="2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9" name="Rectangle 1115"/>
            <p:cNvSpPr>
              <a:spLocks noChangeArrowheads="1"/>
            </p:cNvSpPr>
            <p:nvPr/>
          </p:nvSpPr>
          <p:spPr bwMode="auto">
            <a:xfrm>
              <a:off x="2265" y="371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0" name="Rectangle 1116"/>
            <p:cNvSpPr>
              <a:spLocks noChangeArrowheads="1"/>
            </p:cNvSpPr>
            <p:nvPr/>
          </p:nvSpPr>
          <p:spPr bwMode="auto">
            <a:xfrm>
              <a:off x="2161" y="371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1" name="Freeform 1117"/>
            <p:cNvSpPr>
              <a:spLocks/>
            </p:cNvSpPr>
            <p:nvPr/>
          </p:nvSpPr>
          <p:spPr bwMode="auto">
            <a:xfrm>
              <a:off x="2057" y="3708"/>
              <a:ext cx="42" cy="22"/>
            </a:xfrm>
            <a:custGeom>
              <a:avLst/>
              <a:gdLst>
                <a:gd name="T0" fmla="*/ 0 w 42"/>
                <a:gd name="T1" fmla="*/ 21 h 22"/>
                <a:gd name="T2" fmla="*/ 0 w 42"/>
                <a:gd name="T3" fmla="*/ 0 h 22"/>
                <a:gd name="T4" fmla="*/ 42 w 42"/>
                <a:gd name="T5" fmla="*/ 0 h 22"/>
                <a:gd name="T6" fmla="*/ 42 w 42"/>
                <a:gd name="T7" fmla="*/ 22 h 22"/>
                <a:gd name="T8" fmla="*/ 0 w 42"/>
                <a:gd name="T9" fmla="*/ 2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2"/>
                <a:gd name="T17" fmla="*/ 42 w 4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2">
                  <a:moveTo>
                    <a:pt x="0" y="21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42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2" name="Rectangle 1118"/>
            <p:cNvSpPr>
              <a:spLocks noChangeArrowheads="1"/>
            </p:cNvSpPr>
            <p:nvPr/>
          </p:nvSpPr>
          <p:spPr bwMode="auto">
            <a:xfrm>
              <a:off x="1954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3" name="Rectangle 1119"/>
            <p:cNvSpPr>
              <a:spLocks noChangeArrowheads="1"/>
            </p:cNvSpPr>
            <p:nvPr/>
          </p:nvSpPr>
          <p:spPr bwMode="auto">
            <a:xfrm>
              <a:off x="1850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4" name="Rectangle 1120"/>
            <p:cNvSpPr>
              <a:spLocks noChangeArrowheads="1"/>
            </p:cNvSpPr>
            <p:nvPr/>
          </p:nvSpPr>
          <p:spPr bwMode="auto">
            <a:xfrm>
              <a:off x="1747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5" name="Rectangle 1121"/>
            <p:cNvSpPr>
              <a:spLocks noChangeArrowheads="1"/>
            </p:cNvSpPr>
            <p:nvPr/>
          </p:nvSpPr>
          <p:spPr bwMode="auto">
            <a:xfrm>
              <a:off x="1643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6" name="Rectangle 1122"/>
            <p:cNvSpPr>
              <a:spLocks noChangeArrowheads="1"/>
            </p:cNvSpPr>
            <p:nvPr/>
          </p:nvSpPr>
          <p:spPr bwMode="auto">
            <a:xfrm>
              <a:off x="1540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7" name="Rectangle 1123"/>
            <p:cNvSpPr>
              <a:spLocks noChangeArrowheads="1"/>
            </p:cNvSpPr>
            <p:nvPr/>
          </p:nvSpPr>
          <p:spPr bwMode="auto">
            <a:xfrm>
              <a:off x="1436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8" name="Rectangle 1124"/>
            <p:cNvSpPr>
              <a:spLocks noChangeArrowheads="1"/>
            </p:cNvSpPr>
            <p:nvPr/>
          </p:nvSpPr>
          <p:spPr bwMode="auto">
            <a:xfrm>
              <a:off x="1333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9" name="Rectangle 1125"/>
            <p:cNvSpPr>
              <a:spLocks noChangeArrowheads="1"/>
            </p:cNvSpPr>
            <p:nvPr/>
          </p:nvSpPr>
          <p:spPr bwMode="auto">
            <a:xfrm>
              <a:off x="1229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0" name="Rectangle 1126"/>
            <p:cNvSpPr>
              <a:spLocks noChangeArrowheads="1"/>
            </p:cNvSpPr>
            <p:nvPr/>
          </p:nvSpPr>
          <p:spPr bwMode="auto">
            <a:xfrm>
              <a:off x="1125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1" name="Rectangle 1127"/>
            <p:cNvSpPr>
              <a:spLocks noChangeArrowheads="1"/>
            </p:cNvSpPr>
            <p:nvPr/>
          </p:nvSpPr>
          <p:spPr bwMode="auto">
            <a:xfrm>
              <a:off x="1022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2" name="Rectangle 1128"/>
            <p:cNvSpPr>
              <a:spLocks noChangeArrowheads="1"/>
            </p:cNvSpPr>
            <p:nvPr/>
          </p:nvSpPr>
          <p:spPr bwMode="auto">
            <a:xfrm>
              <a:off x="918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3" name="Rectangle 1129"/>
            <p:cNvSpPr>
              <a:spLocks noChangeArrowheads="1"/>
            </p:cNvSpPr>
            <p:nvPr/>
          </p:nvSpPr>
          <p:spPr bwMode="auto">
            <a:xfrm>
              <a:off x="815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4" name="Rectangle 1130"/>
            <p:cNvSpPr>
              <a:spLocks noChangeArrowheads="1"/>
            </p:cNvSpPr>
            <p:nvPr/>
          </p:nvSpPr>
          <p:spPr bwMode="auto">
            <a:xfrm>
              <a:off x="711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5" name="Rectangle 1131"/>
            <p:cNvSpPr>
              <a:spLocks noChangeArrowheads="1"/>
            </p:cNvSpPr>
            <p:nvPr/>
          </p:nvSpPr>
          <p:spPr bwMode="auto">
            <a:xfrm>
              <a:off x="609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6" name="Rectangle 1132"/>
            <p:cNvSpPr>
              <a:spLocks noChangeArrowheads="1"/>
            </p:cNvSpPr>
            <p:nvPr/>
          </p:nvSpPr>
          <p:spPr bwMode="auto">
            <a:xfrm>
              <a:off x="506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7" name="Freeform 1133"/>
            <p:cNvSpPr>
              <a:spLocks/>
            </p:cNvSpPr>
            <p:nvPr/>
          </p:nvSpPr>
          <p:spPr bwMode="auto">
            <a:xfrm>
              <a:off x="632" y="3687"/>
              <a:ext cx="26" cy="35"/>
            </a:xfrm>
            <a:custGeom>
              <a:avLst/>
              <a:gdLst>
                <a:gd name="T0" fmla="*/ 0 w 26"/>
                <a:gd name="T1" fmla="*/ 5 h 35"/>
                <a:gd name="T2" fmla="*/ 14 w 26"/>
                <a:gd name="T3" fmla="*/ 0 h 35"/>
                <a:gd name="T4" fmla="*/ 26 w 26"/>
                <a:gd name="T5" fmla="*/ 28 h 35"/>
                <a:gd name="T6" fmla="*/ 12 w 26"/>
                <a:gd name="T7" fmla="*/ 35 h 35"/>
                <a:gd name="T8" fmla="*/ 0 w 26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5"/>
                <a:gd name="T17" fmla="*/ 26 w 2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5">
                  <a:moveTo>
                    <a:pt x="0" y="5"/>
                  </a:moveTo>
                  <a:lnTo>
                    <a:pt x="14" y="0"/>
                  </a:lnTo>
                  <a:lnTo>
                    <a:pt x="26" y="28"/>
                  </a:lnTo>
                  <a:lnTo>
                    <a:pt x="12" y="3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8" name="Freeform 1134"/>
            <p:cNvSpPr>
              <a:spLocks/>
            </p:cNvSpPr>
            <p:nvPr/>
          </p:nvSpPr>
          <p:spPr bwMode="auto">
            <a:xfrm>
              <a:off x="601" y="3615"/>
              <a:ext cx="27" cy="34"/>
            </a:xfrm>
            <a:custGeom>
              <a:avLst/>
              <a:gdLst>
                <a:gd name="T0" fmla="*/ 0 w 27"/>
                <a:gd name="T1" fmla="*/ 7 h 34"/>
                <a:gd name="T2" fmla="*/ 14 w 27"/>
                <a:gd name="T3" fmla="*/ 0 h 34"/>
                <a:gd name="T4" fmla="*/ 27 w 27"/>
                <a:gd name="T5" fmla="*/ 29 h 34"/>
                <a:gd name="T6" fmla="*/ 12 w 27"/>
                <a:gd name="T7" fmla="*/ 34 h 34"/>
                <a:gd name="T8" fmla="*/ 0 w 27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4"/>
                <a:gd name="T17" fmla="*/ 27 w 2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4">
                  <a:moveTo>
                    <a:pt x="0" y="7"/>
                  </a:moveTo>
                  <a:lnTo>
                    <a:pt x="14" y="0"/>
                  </a:lnTo>
                  <a:lnTo>
                    <a:pt x="27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9" name="Freeform 1135"/>
            <p:cNvSpPr>
              <a:spLocks/>
            </p:cNvSpPr>
            <p:nvPr/>
          </p:nvSpPr>
          <p:spPr bwMode="auto">
            <a:xfrm>
              <a:off x="570" y="3544"/>
              <a:ext cx="27" cy="34"/>
            </a:xfrm>
            <a:custGeom>
              <a:avLst/>
              <a:gdLst>
                <a:gd name="T0" fmla="*/ 0 w 27"/>
                <a:gd name="T1" fmla="*/ 7 h 34"/>
                <a:gd name="T2" fmla="*/ 15 w 27"/>
                <a:gd name="T3" fmla="*/ 0 h 34"/>
                <a:gd name="T4" fmla="*/ 27 w 27"/>
                <a:gd name="T5" fmla="*/ 29 h 34"/>
                <a:gd name="T6" fmla="*/ 14 w 27"/>
                <a:gd name="T7" fmla="*/ 34 h 34"/>
                <a:gd name="T8" fmla="*/ 0 w 27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4"/>
                <a:gd name="T17" fmla="*/ 27 w 2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4">
                  <a:moveTo>
                    <a:pt x="0" y="7"/>
                  </a:moveTo>
                  <a:lnTo>
                    <a:pt x="15" y="0"/>
                  </a:lnTo>
                  <a:lnTo>
                    <a:pt x="27" y="29"/>
                  </a:lnTo>
                  <a:lnTo>
                    <a:pt x="14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0" name="Freeform 1136"/>
            <p:cNvSpPr>
              <a:spLocks/>
            </p:cNvSpPr>
            <p:nvPr/>
          </p:nvSpPr>
          <p:spPr bwMode="auto">
            <a:xfrm>
              <a:off x="540" y="3473"/>
              <a:ext cx="26" cy="35"/>
            </a:xfrm>
            <a:custGeom>
              <a:avLst/>
              <a:gdLst>
                <a:gd name="T0" fmla="*/ 0 w 26"/>
                <a:gd name="T1" fmla="*/ 5 h 35"/>
                <a:gd name="T2" fmla="*/ 14 w 26"/>
                <a:gd name="T3" fmla="*/ 0 h 35"/>
                <a:gd name="T4" fmla="*/ 26 w 26"/>
                <a:gd name="T5" fmla="*/ 28 h 35"/>
                <a:gd name="T6" fmla="*/ 13 w 26"/>
                <a:gd name="T7" fmla="*/ 35 h 35"/>
                <a:gd name="T8" fmla="*/ 0 w 26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5"/>
                <a:gd name="T17" fmla="*/ 26 w 2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5">
                  <a:moveTo>
                    <a:pt x="0" y="5"/>
                  </a:moveTo>
                  <a:lnTo>
                    <a:pt x="14" y="0"/>
                  </a:lnTo>
                  <a:lnTo>
                    <a:pt x="26" y="28"/>
                  </a:lnTo>
                  <a:lnTo>
                    <a:pt x="13" y="3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1" name="Freeform 1137"/>
            <p:cNvSpPr>
              <a:spLocks/>
            </p:cNvSpPr>
            <p:nvPr/>
          </p:nvSpPr>
          <p:spPr bwMode="auto">
            <a:xfrm>
              <a:off x="509" y="3401"/>
              <a:ext cx="26" cy="34"/>
            </a:xfrm>
            <a:custGeom>
              <a:avLst/>
              <a:gdLst>
                <a:gd name="T0" fmla="*/ 0 w 26"/>
                <a:gd name="T1" fmla="*/ 7 h 34"/>
                <a:gd name="T2" fmla="*/ 14 w 26"/>
                <a:gd name="T3" fmla="*/ 0 h 34"/>
                <a:gd name="T4" fmla="*/ 26 w 26"/>
                <a:gd name="T5" fmla="*/ 29 h 34"/>
                <a:gd name="T6" fmla="*/ 12 w 26"/>
                <a:gd name="T7" fmla="*/ 34 h 34"/>
                <a:gd name="T8" fmla="*/ 0 w 26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4"/>
                <a:gd name="T17" fmla="*/ 26 w 26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4">
                  <a:moveTo>
                    <a:pt x="0" y="7"/>
                  </a:moveTo>
                  <a:lnTo>
                    <a:pt x="14" y="0"/>
                  </a:lnTo>
                  <a:lnTo>
                    <a:pt x="26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2" name="Freeform 1138"/>
            <p:cNvSpPr>
              <a:spLocks/>
            </p:cNvSpPr>
            <p:nvPr/>
          </p:nvSpPr>
          <p:spPr bwMode="auto">
            <a:xfrm>
              <a:off x="478" y="3330"/>
              <a:ext cx="28" cy="34"/>
            </a:xfrm>
            <a:custGeom>
              <a:avLst/>
              <a:gdLst>
                <a:gd name="T0" fmla="*/ 0 w 28"/>
                <a:gd name="T1" fmla="*/ 5 h 34"/>
                <a:gd name="T2" fmla="*/ 14 w 28"/>
                <a:gd name="T3" fmla="*/ 0 h 34"/>
                <a:gd name="T4" fmla="*/ 28 w 28"/>
                <a:gd name="T5" fmla="*/ 28 h 34"/>
                <a:gd name="T6" fmla="*/ 12 w 28"/>
                <a:gd name="T7" fmla="*/ 34 h 34"/>
                <a:gd name="T8" fmla="*/ 0 w 28"/>
                <a:gd name="T9" fmla="*/ 5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0" y="5"/>
                  </a:moveTo>
                  <a:lnTo>
                    <a:pt x="14" y="0"/>
                  </a:lnTo>
                  <a:lnTo>
                    <a:pt x="28" y="28"/>
                  </a:lnTo>
                  <a:lnTo>
                    <a:pt x="12" y="3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3" name="Freeform 1139"/>
            <p:cNvSpPr>
              <a:spLocks/>
            </p:cNvSpPr>
            <p:nvPr/>
          </p:nvSpPr>
          <p:spPr bwMode="auto">
            <a:xfrm>
              <a:off x="447" y="3257"/>
              <a:ext cx="28" cy="37"/>
            </a:xfrm>
            <a:custGeom>
              <a:avLst/>
              <a:gdLst>
                <a:gd name="T0" fmla="*/ 0 w 28"/>
                <a:gd name="T1" fmla="*/ 7 h 37"/>
                <a:gd name="T2" fmla="*/ 16 w 28"/>
                <a:gd name="T3" fmla="*/ 0 h 37"/>
                <a:gd name="T4" fmla="*/ 28 w 28"/>
                <a:gd name="T5" fmla="*/ 30 h 37"/>
                <a:gd name="T6" fmla="*/ 14 w 28"/>
                <a:gd name="T7" fmla="*/ 37 h 37"/>
                <a:gd name="T8" fmla="*/ 0 w 28"/>
                <a:gd name="T9" fmla="*/ 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7"/>
                <a:gd name="T17" fmla="*/ 28 w 2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7">
                  <a:moveTo>
                    <a:pt x="0" y="7"/>
                  </a:moveTo>
                  <a:lnTo>
                    <a:pt x="16" y="0"/>
                  </a:lnTo>
                  <a:lnTo>
                    <a:pt x="28" y="30"/>
                  </a:lnTo>
                  <a:lnTo>
                    <a:pt x="14" y="3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4" name="Freeform 1140"/>
            <p:cNvSpPr>
              <a:spLocks/>
            </p:cNvSpPr>
            <p:nvPr/>
          </p:nvSpPr>
          <p:spPr bwMode="auto">
            <a:xfrm>
              <a:off x="418" y="3187"/>
              <a:ext cx="26" cy="34"/>
            </a:xfrm>
            <a:custGeom>
              <a:avLst/>
              <a:gdLst>
                <a:gd name="T0" fmla="*/ 0 w 26"/>
                <a:gd name="T1" fmla="*/ 7 h 34"/>
                <a:gd name="T2" fmla="*/ 14 w 26"/>
                <a:gd name="T3" fmla="*/ 0 h 34"/>
                <a:gd name="T4" fmla="*/ 26 w 26"/>
                <a:gd name="T5" fmla="*/ 29 h 34"/>
                <a:gd name="T6" fmla="*/ 12 w 26"/>
                <a:gd name="T7" fmla="*/ 34 h 34"/>
                <a:gd name="T8" fmla="*/ 0 w 26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4"/>
                <a:gd name="T17" fmla="*/ 26 w 26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4">
                  <a:moveTo>
                    <a:pt x="0" y="7"/>
                  </a:moveTo>
                  <a:lnTo>
                    <a:pt x="14" y="0"/>
                  </a:lnTo>
                  <a:lnTo>
                    <a:pt x="26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5" name="Freeform 1141"/>
            <p:cNvSpPr>
              <a:spLocks/>
            </p:cNvSpPr>
            <p:nvPr/>
          </p:nvSpPr>
          <p:spPr bwMode="auto">
            <a:xfrm>
              <a:off x="168" y="3194"/>
              <a:ext cx="32" cy="19"/>
            </a:xfrm>
            <a:custGeom>
              <a:avLst/>
              <a:gdLst>
                <a:gd name="T0" fmla="*/ 31 w 32"/>
                <a:gd name="T1" fmla="*/ 0 h 19"/>
                <a:gd name="T2" fmla="*/ 32 w 32"/>
                <a:gd name="T3" fmla="*/ 15 h 19"/>
                <a:gd name="T4" fmla="*/ 1 w 32"/>
                <a:gd name="T5" fmla="*/ 19 h 19"/>
                <a:gd name="T6" fmla="*/ 0 w 32"/>
                <a:gd name="T7" fmla="*/ 3 h 19"/>
                <a:gd name="T8" fmla="*/ 31 w 3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9"/>
                <a:gd name="T17" fmla="*/ 32 w 3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9">
                  <a:moveTo>
                    <a:pt x="31" y="0"/>
                  </a:moveTo>
                  <a:lnTo>
                    <a:pt x="32" y="15"/>
                  </a:lnTo>
                  <a:lnTo>
                    <a:pt x="1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6" name="Freeform 1142"/>
            <p:cNvSpPr>
              <a:spLocks/>
            </p:cNvSpPr>
            <p:nvPr/>
          </p:nvSpPr>
          <p:spPr bwMode="auto">
            <a:xfrm>
              <a:off x="245" y="3185"/>
              <a:ext cx="33" cy="19"/>
            </a:xfrm>
            <a:custGeom>
              <a:avLst/>
              <a:gdLst>
                <a:gd name="T0" fmla="*/ 31 w 33"/>
                <a:gd name="T1" fmla="*/ 0 h 19"/>
                <a:gd name="T2" fmla="*/ 33 w 33"/>
                <a:gd name="T3" fmla="*/ 16 h 19"/>
                <a:gd name="T4" fmla="*/ 2 w 33"/>
                <a:gd name="T5" fmla="*/ 19 h 19"/>
                <a:gd name="T6" fmla="*/ 0 w 33"/>
                <a:gd name="T7" fmla="*/ 3 h 19"/>
                <a:gd name="T8" fmla="*/ 31 w 33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9"/>
                <a:gd name="T17" fmla="*/ 33 w 33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9">
                  <a:moveTo>
                    <a:pt x="31" y="0"/>
                  </a:moveTo>
                  <a:lnTo>
                    <a:pt x="33" y="16"/>
                  </a:lnTo>
                  <a:lnTo>
                    <a:pt x="2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7" name="Freeform 1143"/>
            <p:cNvSpPr>
              <a:spLocks/>
            </p:cNvSpPr>
            <p:nvPr/>
          </p:nvSpPr>
          <p:spPr bwMode="auto">
            <a:xfrm>
              <a:off x="323" y="3175"/>
              <a:ext cx="33" cy="19"/>
            </a:xfrm>
            <a:custGeom>
              <a:avLst/>
              <a:gdLst>
                <a:gd name="T0" fmla="*/ 31 w 33"/>
                <a:gd name="T1" fmla="*/ 0 h 19"/>
                <a:gd name="T2" fmla="*/ 33 w 33"/>
                <a:gd name="T3" fmla="*/ 15 h 19"/>
                <a:gd name="T4" fmla="*/ 2 w 33"/>
                <a:gd name="T5" fmla="*/ 19 h 19"/>
                <a:gd name="T6" fmla="*/ 0 w 33"/>
                <a:gd name="T7" fmla="*/ 3 h 19"/>
                <a:gd name="T8" fmla="*/ 31 w 33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9"/>
                <a:gd name="T17" fmla="*/ 33 w 33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9">
                  <a:moveTo>
                    <a:pt x="31" y="0"/>
                  </a:moveTo>
                  <a:lnTo>
                    <a:pt x="33" y="15"/>
                  </a:lnTo>
                  <a:lnTo>
                    <a:pt x="2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8" name="Freeform 1144"/>
            <p:cNvSpPr>
              <a:spLocks/>
            </p:cNvSpPr>
            <p:nvPr/>
          </p:nvSpPr>
          <p:spPr bwMode="auto">
            <a:xfrm>
              <a:off x="399" y="3166"/>
              <a:ext cx="21" cy="19"/>
            </a:xfrm>
            <a:custGeom>
              <a:avLst/>
              <a:gdLst>
                <a:gd name="T0" fmla="*/ 17 w 21"/>
                <a:gd name="T1" fmla="*/ 0 h 19"/>
                <a:gd name="T2" fmla="*/ 0 w 21"/>
                <a:gd name="T3" fmla="*/ 3 h 19"/>
                <a:gd name="T4" fmla="*/ 2 w 21"/>
                <a:gd name="T5" fmla="*/ 19 h 19"/>
                <a:gd name="T6" fmla="*/ 21 w 21"/>
                <a:gd name="T7" fmla="*/ 16 h 19"/>
                <a:gd name="T8" fmla="*/ 17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9"/>
                <a:gd name="T17" fmla="*/ 21 w 21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9">
                  <a:moveTo>
                    <a:pt x="17" y="0"/>
                  </a:moveTo>
                  <a:lnTo>
                    <a:pt x="0" y="3"/>
                  </a:lnTo>
                  <a:lnTo>
                    <a:pt x="2" y="19"/>
                  </a:lnTo>
                  <a:lnTo>
                    <a:pt x="21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9" name="Rectangle 1145"/>
            <p:cNvSpPr>
              <a:spLocks noChangeArrowheads="1"/>
            </p:cNvSpPr>
            <p:nvPr/>
          </p:nvSpPr>
          <p:spPr bwMode="auto">
            <a:xfrm>
              <a:off x="349" y="2375"/>
              <a:ext cx="41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3.008 GHz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   TWS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0" name="Rectangle 1146"/>
            <p:cNvSpPr>
              <a:spLocks noChangeArrowheads="1"/>
            </p:cNvSpPr>
            <p:nvPr/>
          </p:nvSpPr>
          <p:spPr bwMode="auto">
            <a:xfrm>
              <a:off x="0" y="2413"/>
              <a:ext cx="3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RF gun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1" name="Rectangle 1147"/>
            <p:cNvSpPr>
              <a:spLocks noChangeArrowheads="1"/>
            </p:cNvSpPr>
            <p:nvPr/>
          </p:nvSpPr>
          <p:spPr bwMode="auto">
            <a:xfrm>
              <a:off x="113" y="3362"/>
              <a:ext cx="3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RF gun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2" name="Rectangle 1148"/>
            <p:cNvSpPr>
              <a:spLocks noChangeArrowheads="1"/>
            </p:cNvSpPr>
            <p:nvPr/>
          </p:nvSpPr>
          <p:spPr bwMode="auto">
            <a:xfrm>
              <a:off x="173" y="3788"/>
              <a:ext cx="20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laser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3" name="Rectangle 1149"/>
            <p:cNvSpPr>
              <a:spLocks noChangeArrowheads="1"/>
            </p:cNvSpPr>
            <p:nvPr/>
          </p:nvSpPr>
          <p:spPr bwMode="auto">
            <a:xfrm>
              <a:off x="802" y="3788"/>
              <a:ext cx="62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train generator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4" name="Rectangle 1150"/>
            <p:cNvSpPr>
              <a:spLocks noChangeArrowheads="1"/>
            </p:cNvSpPr>
            <p:nvPr/>
          </p:nvSpPr>
          <p:spPr bwMode="auto">
            <a:xfrm>
              <a:off x="806" y="2369"/>
              <a:ext cx="41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2.992 GHz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   TWS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5" name="Rectangle 1151"/>
            <p:cNvSpPr>
              <a:spLocks noChangeArrowheads="1"/>
            </p:cNvSpPr>
            <p:nvPr/>
          </p:nvSpPr>
          <p:spPr bwMode="auto">
            <a:xfrm>
              <a:off x="1233" y="2358"/>
              <a:ext cx="0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6" name="Rectangle 1152"/>
            <p:cNvSpPr>
              <a:spLocks noChangeArrowheads="1"/>
            </p:cNvSpPr>
            <p:nvPr/>
          </p:nvSpPr>
          <p:spPr bwMode="auto">
            <a:xfrm>
              <a:off x="2038" y="2300"/>
              <a:ext cx="500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bunch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compressor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7" name="Rectangle 1153"/>
            <p:cNvSpPr>
              <a:spLocks noChangeArrowheads="1"/>
            </p:cNvSpPr>
            <p:nvPr/>
          </p:nvSpPr>
          <p:spPr bwMode="auto">
            <a:xfrm>
              <a:off x="5398" y="2871"/>
              <a:ext cx="60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spectrometers</a:t>
              </a:r>
              <a:r>
                <a:rPr lang="en-US" sz="1000">
                  <a:solidFill>
                    <a:srgbClr val="1F1A17"/>
                  </a:solidFill>
                  <a:latin typeface="Arial" charset="0"/>
                </a:rPr>
                <a:t> 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8" name="Rectangle 1154"/>
            <p:cNvSpPr>
              <a:spLocks noChangeArrowheads="1"/>
            </p:cNvSpPr>
            <p:nvPr/>
          </p:nvSpPr>
          <p:spPr bwMode="auto">
            <a:xfrm>
              <a:off x="3799" y="2365"/>
              <a:ext cx="153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four 30 GHz power extracting structures</a:t>
              </a:r>
              <a:r>
                <a:rPr lang="en-US" sz="1000">
                  <a:solidFill>
                    <a:srgbClr val="1F1A17"/>
                  </a:solidFill>
                  <a:latin typeface="Arial" charset="0"/>
                </a:rPr>
                <a:t> 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9" name="Rectangle 1155"/>
            <p:cNvSpPr>
              <a:spLocks noChangeArrowheads="1"/>
            </p:cNvSpPr>
            <p:nvPr/>
          </p:nvSpPr>
          <p:spPr bwMode="auto">
            <a:xfrm>
              <a:off x="3856" y="3364"/>
              <a:ext cx="148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five 30 GHz accelerating structures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90" name="Rectangle 1156"/>
            <p:cNvSpPr>
              <a:spLocks noChangeArrowheads="1"/>
            </p:cNvSpPr>
            <p:nvPr/>
          </p:nvSpPr>
          <p:spPr bwMode="auto">
            <a:xfrm>
              <a:off x="688" y="3368"/>
              <a:ext cx="81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3 GHz TW structure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91" name="Freeform 1157"/>
            <p:cNvSpPr>
              <a:spLocks/>
            </p:cNvSpPr>
            <p:nvPr/>
          </p:nvSpPr>
          <p:spPr bwMode="auto">
            <a:xfrm>
              <a:off x="5828" y="2396"/>
              <a:ext cx="88" cy="88"/>
            </a:xfrm>
            <a:custGeom>
              <a:avLst/>
              <a:gdLst>
                <a:gd name="T0" fmla="*/ 47 w 88"/>
                <a:gd name="T1" fmla="*/ 88 h 88"/>
                <a:gd name="T2" fmla="*/ 88 w 88"/>
                <a:gd name="T3" fmla="*/ 42 h 88"/>
                <a:gd name="T4" fmla="*/ 42 w 88"/>
                <a:gd name="T5" fmla="*/ 0 h 88"/>
                <a:gd name="T6" fmla="*/ 0 w 88"/>
                <a:gd name="T7" fmla="*/ 47 h 88"/>
                <a:gd name="T8" fmla="*/ 43 w 88"/>
                <a:gd name="T9" fmla="*/ 45 h 88"/>
                <a:gd name="T10" fmla="*/ 47 w 88"/>
                <a:gd name="T11" fmla="*/ 88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8"/>
                <a:gd name="T20" fmla="*/ 88 w 88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8">
                  <a:moveTo>
                    <a:pt x="47" y="88"/>
                  </a:moveTo>
                  <a:lnTo>
                    <a:pt x="88" y="42"/>
                  </a:lnTo>
                  <a:lnTo>
                    <a:pt x="42" y="0"/>
                  </a:lnTo>
                  <a:lnTo>
                    <a:pt x="0" y="47"/>
                  </a:lnTo>
                  <a:lnTo>
                    <a:pt x="43" y="45"/>
                  </a:lnTo>
                  <a:lnTo>
                    <a:pt x="47" y="8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2" name="Freeform 1158"/>
            <p:cNvSpPr>
              <a:spLocks/>
            </p:cNvSpPr>
            <p:nvPr/>
          </p:nvSpPr>
          <p:spPr bwMode="auto">
            <a:xfrm>
              <a:off x="5828" y="2396"/>
              <a:ext cx="88" cy="88"/>
            </a:xfrm>
            <a:custGeom>
              <a:avLst/>
              <a:gdLst>
                <a:gd name="T0" fmla="*/ 47 w 88"/>
                <a:gd name="T1" fmla="*/ 88 h 88"/>
                <a:gd name="T2" fmla="*/ 88 w 88"/>
                <a:gd name="T3" fmla="*/ 42 h 88"/>
                <a:gd name="T4" fmla="*/ 42 w 88"/>
                <a:gd name="T5" fmla="*/ 0 h 88"/>
                <a:gd name="T6" fmla="*/ 0 w 88"/>
                <a:gd name="T7" fmla="*/ 47 h 88"/>
                <a:gd name="T8" fmla="*/ 43 w 88"/>
                <a:gd name="T9" fmla="*/ 45 h 88"/>
                <a:gd name="T10" fmla="*/ 47 w 88"/>
                <a:gd name="T11" fmla="*/ 88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8"/>
                <a:gd name="T20" fmla="*/ 88 w 88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8">
                  <a:moveTo>
                    <a:pt x="47" y="88"/>
                  </a:moveTo>
                  <a:lnTo>
                    <a:pt x="88" y="42"/>
                  </a:lnTo>
                  <a:lnTo>
                    <a:pt x="42" y="0"/>
                  </a:lnTo>
                  <a:lnTo>
                    <a:pt x="0" y="47"/>
                  </a:lnTo>
                  <a:lnTo>
                    <a:pt x="43" y="45"/>
                  </a:lnTo>
                  <a:lnTo>
                    <a:pt x="47" y="88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3" name="Freeform 1159"/>
            <p:cNvSpPr>
              <a:spLocks/>
            </p:cNvSpPr>
            <p:nvPr/>
          </p:nvSpPr>
          <p:spPr bwMode="auto">
            <a:xfrm>
              <a:off x="5853" y="3175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4" name="Freeform 1160"/>
            <p:cNvSpPr>
              <a:spLocks/>
            </p:cNvSpPr>
            <p:nvPr/>
          </p:nvSpPr>
          <p:spPr bwMode="auto">
            <a:xfrm>
              <a:off x="5853" y="3175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5" name="Freeform 1161"/>
            <p:cNvSpPr>
              <a:spLocks/>
            </p:cNvSpPr>
            <p:nvPr/>
          </p:nvSpPr>
          <p:spPr bwMode="auto">
            <a:xfrm>
              <a:off x="5853" y="2616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6" name="Freeform 1162"/>
            <p:cNvSpPr>
              <a:spLocks/>
            </p:cNvSpPr>
            <p:nvPr/>
          </p:nvSpPr>
          <p:spPr bwMode="auto">
            <a:xfrm>
              <a:off x="5853" y="2616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7" name="Rectangle 1163"/>
            <p:cNvSpPr>
              <a:spLocks noChangeArrowheads="1"/>
            </p:cNvSpPr>
            <p:nvPr/>
          </p:nvSpPr>
          <p:spPr bwMode="auto">
            <a:xfrm>
              <a:off x="4063" y="3684"/>
              <a:ext cx="124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b="1" i="1">
                  <a:solidFill>
                    <a:srgbClr val="1F1A17"/>
                  </a:solidFill>
                  <a:latin typeface="Arial" charset="0"/>
                </a:rPr>
                <a:t>configuration of 1999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98" name="Freeform 1164"/>
            <p:cNvSpPr>
              <a:spLocks/>
            </p:cNvSpPr>
            <p:nvPr/>
          </p:nvSpPr>
          <p:spPr bwMode="auto">
            <a:xfrm>
              <a:off x="55" y="4034"/>
              <a:ext cx="64" cy="64"/>
            </a:xfrm>
            <a:custGeom>
              <a:avLst/>
              <a:gdLst>
                <a:gd name="T0" fmla="*/ 0 w 64"/>
                <a:gd name="T1" fmla="*/ 33 h 64"/>
                <a:gd name="T2" fmla="*/ 64 w 64"/>
                <a:gd name="T3" fmla="*/ 0 h 64"/>
                <a:gd name="T4" fmla="*/ 64 w 64"/>
                <a:gd name="T5" fmla="*/ 64 h 64"/>
                <a:gd name="T6" fmla="*/ 0 w 64"/>
                <a:gd name="T7" fmla="*/ 33 h 64"/>
                <a:gd name="T8" fmla="*/ 0 w 64"/>
                <a:gd name="T9" fmla="*/ 33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4"/>
                <a:gd name="T17" fmla="*/ 64 w 64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4">
                  <a:moveTo>
                    <a:pt x="0" y="33"/>
                  </a:moveTo>
                  <a:lnTo>
                    <a:pt x="64" y="0"/>
                  </a:lnTo>
                  <a:lnTo>
                    <a:pt x="64" y="64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9" name="Rectangle 1165"/>
            <p:cNvSpPr>
              <a:spLocks noChangeArrowheads="1"/>
            </p:cNvSpPr>
            <p:nvPr/>
          </p:nvSpPr>
          <p:spPr bwMode="auto">
            <a:xfrm>
              <a:off x="116" y="4062"/>
              <a:ext cx="2604" cy="10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0" name="Rectangle 1166"/>
            <p:cNvSpPr>
              <a:spLocks noChangeArrowheads="1"/>
            </p:cNvSpPr>
            <p:nvPr/>
          </p:nvSpPr>
          <p:spPr bwMode="auto">
            <a:xfrm>
              <a:off x="55" y="4017"/>
              <a:ext cx="11" cy="103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1" name="Freeform 1167"/>
            <p:cNvSpPr>
              <a:spLocks/>
            </p:cNvSpPr>
            <p:nvPr/>
          </p:nvSpPr>
          <p:spPr bwMode="auto">
            <a:xfrm>
              <a:off x="5842" y="4043"/>
              <a:ext cx="64" cy="62"/>
            </a:xfrm>
            <a:custGeom>
              <a:avLst/>
              <a:gdLst>
                <a:gd name="T0" fmla="*/ 64 w 64"/>
                <a:gd name="T1" fmla="*/ 31 h 62"/>
                <a:gd name="T2" fmla="*/ 0 w 64"/>
                <a:gd name="T3" fmla="*/ 62 h 62"/>
                <a:gd name="T4" fmla="*/ 0 w 64"/>
                <a:gd name="T5" fmla="*/ 0 h 62"/>
                <a:gd name="T6" fmla="*/ 64 w 64"/>
                <a:gd name="T7" fmla="*/ 31 h 62"/>
                <a:gd name="T8" fmla="*/ 64 w 64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2"/>
                <a:gd name="T17" fmla="*/ 64 w 6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2">
                  <a:moveTo>
                    <a:pt x="64" y="31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4" y="3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2" name="Rectangle 1168"/>
            <p:cNvSpPr>
              <a:spLocks noChangeArrowheads="1"/>
            </p:cNvSpPr>
            <p:nvPr/>
          </p:nvSpPr>
          <p:spPr bwMode="auto">
            <a:xfrm>
              <a:off x="3241" y="4069"/>
              <a:ext cx="2605" cy="10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3" name="Rectangle 1169"/>
            <p:cNvSpPr>
              <a:spLocks noChangeArrowheads="1"/>
            </p:cNvSpPr>
            <p:nvPr/>
          </p:nvSpPr>
          <p:spPr bwMode="auto">
            <a:xfrm>
              <a:off x="2831" y="3993"/>
              <a:ext cx="29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1F1A17"/>
                  </a:solidFill>
                </a:rPr>
                <a:t>22.3 m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104" name="Freeform 1170"/>
            <p:cNvSpPr>
              <a:spLocks/>
            </p:cNvSpPr>
            <p:nvPr/>
          </p:nvSpPr>
          <p:spPr bwMode="auto">
            <a:xfrm>
              <a:off x="5903" y="4020"/>
              <a:ext cx="10" cy="104"/>
            </a:xfrm>
            <a:custGeom>
              <a:avLst/>
              <a:gdLst>
                <a:gd name="T0" fmla="*/ 10 w 10"/>
                <a:gd name="T1" fmla="*/ 0 h 104"/>
                <a:gd name="T2" fmla="*/ 10 w 10"/>
                <a:gd name="T3" fmla="*/ 102 h 104"/>
                <a:gd name="T4" fmla="*/ 0 w 10"/>
                <a:gd name="T5" fmla="*/ 104 h 104"/>
                <a:gd name="T6" fmla="*/ 0 w 10"/>
                <a:gd name="T7" fmla="*/ 0 h 104"/>
                <a:gd name="T8" fmla="*/ 10 w 10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4"/>
                <a:gd name="T17" fmla="*/ 10 w 1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4">
                  <a:moveTo>
                    <a:pt x="10" y="0"/>
                  </a:moveTo>
                  <a:lnTo>
                    <a:pt x="10" y="102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5" name="Text Box 1171"/>
            <p:cNvSpPr txBox="1">
              <a:spLocks noChangeArrowheads="1"/>
            </p:cNvSpPr>
            <p:nvPr/>
          </p:nvSpPr>
          <p:spPr bwMode="auto">
            <a:xfrm>
              <a:off x="2866" y="3238"/>
              <a:ext cx="660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1 bunch 0.6 nC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  45 MeV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  <a:latin typeface="Symbol" charset="2"/>
                </a:rPr>
                <a:t>  s</a:t>
              </a:r>
              <a:r>
                <a:rPr lang="en-US" sz="1000">
                  <a:solidFill>
                    <a:srgbClr val="0000FF"/>
                  </a:solidFill>
                </a:rPr>
                <a:t>=0.9 mm</a:t>
              </a:r>
            </a:p>
          </p:txBody>
        </p:sp>
        <p:sp>
          <p:nvSpPr>
            <p:cNvPr id="40106" name="Text Box 1172"/>
            <p:cNvSpPr txBox="1">
              <a:spLocks noChangeArrowheads="1"/>
            </p:cNvSpPr>
            <p:nvPr/>
          </p:nvSpPr>
          <p:spPr bwMode="auto">
            <a:xfrm>
              <a:off x="2940" y="2198"/>
              <a:ext cx="529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48 bunches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1-14 nC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45-32 MeV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  <a:latin typeface="Symbol" charset="2"/>
                </a:rPr>
                <a:t>s</a:t>
              </a:r>
              <a:r>
                <a:rPr lang="en-US" sz="1000">
                  <a:solidFill>
                    <a:srgbClr val="0000FF"/>
                  </a:solidFill>
                </a:rPr>
                <a:t>=0.6 mm</a:t>
              </a:r>
            </a:p>
          </p:txBody>
        </p:sp>
        <p:sp>
          <p:nvSpPr>
            <p:cNvPr id="40107" name="Line 1173"/>
            <p:cNvSpPr>
              <a:spLocks noChangeShapeType="1"/>
            </p:cNvSpPr>
            <p:nvPr/>
          </p:nvSpPr>
          <p:spPr bwMode="auto">
            <a:xfrm flipH="1">
              <a:off x="5669" y="2723"/>
              <a:ext cx="67" cy="1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08" name="Line 1174"/>
            <p:cNvSpPr>
              <a:spLocks noChangeShapeType="1"/>
            </p:cNvSpPr>
            <p:nvPr/>
          </p:nvSpPr>
          <p:spPr bwMode="auto">
            <a:xfrm>
              <a:off x="5654" y="2992"/>
              <a:ext cx="75" cy="14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942" name="Title 11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Test Facility CTF II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65200" y="884242"/>
            <a:ext cx="7724776" cy="5621337"/>
            <a:chOff x="562" y="557"/>
            <a:chExt cx="4491" cy="3541"/>
          </a:xfrm>
        </p:grpSpPr>
        <p:pic>
          <p:nvPicPr>
            <p:cNvPr id="4099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2" y="557"/>
              <a:ext cx="4491" cy="354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202" y="834"/>
              <a:ext cx="1342" cy="495"/>
              <a:chOff x="3202" y="834"/>
              <a:chExt cx="1342" cy="495"/>
            </a:xfrm>
          </p:grpSpPr>
          <p:sp>
            <p:nvSpPr>
              <p:cNvPr id="40997" name="Rectangle 5"/>
              <p:cNvSpPr>
                <a:spLocks noChangeArrowheads="1"/>
              </p:cNvSpPr>
              <p:nvPr/>
            </p:nvSpPr>
            <p:spPr bwMode="auto">
              <a:xfrm>
                <a:off x="3202" y="834"/>
                <a:ext cx="1342" cy="495"/>
              </a:xfrm>
              <a:prstGeom prst="rect">
                <a:avLst/>
              </a:prstGeom>
              <a:solidFill>
                <a:srgbClr val="CCECFF"/>
              </a:solidFill>
              <a:ln w="0">
                <a:solidFill>
                  <a:srgbClr val="0033CC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98" name="Rectangle 6"/>
              <p:cNvSpPr>
                <a:spLocks noChangeArrowheads="1"/>
              </p:cNvSpPr>
              <p:nvPr/>
            </p:nvSpPr>
            <p:spPr bwMode="auto">
              <a:xfrm>
                <a:off x="3303" y="883"/>
                <a:ext cx="1122" cy="432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900">
                    <a:solidFill>
                      <a:srgbClr val="0000FF"/>
                    </a:solidFill>
                    <a:latin typeface="Comic Sans MS" charset="0"/>
                  </a:rPr>
                  <a:t>CTF II 30 GHz </a:t>
                </a:r>
              </a:p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900">
                    <a:solidFill>
                      <a:srgbClr val="0000FF"/>
                    </a:solidFill>
                    <a:latin typeface="Comic Sans MS" charset="0"/>
                  </a:rPr>
                  <a:t>MODULES</a:t>
                </a:r>
                <a:endParaRPr sz="1900" noProof="1">
                  <a:solidFill>
                    <a:srgbClr val="0000FF"/>
                  </a:solidFill>
                  <a:latin typeface="Comic Sans MS" charset="0"/>
                </a:endParaRPr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332040" y="1406525"/>
            <a:ext cx="5603875" cy="5099050"/>
            <a:chOff x="1356" y="886"/>
            <a:chExt cx="3259" cy="3212"/>
          </a:xfrm>
        </p:grpSpPr>
        <p:sp>
          <p:nvSpPr>
            <p:cNvPr id="40971" name="Freeform 8"/>
            <p:cNvSpPr>
              <a:spLocks/>
            </p:cNvSpPr>
            <p:nvPr/>
          </p:nvSpPr>
          <p:spPr bwMode="auto">
            <a:xfrm>
              <a:off x="1356" y="886"/>
              <a:ext cx="3259" cy="3212"/>
            </a:xfrm>
            <a:custGeom>
              <a:avLst/>
              <a:gdLst>
                <a:gd name="T0" fmla="*/ 0 w 3259"/>
                <a:gd name="T1" fmla="*/ 111 h 3212"/>
                <a:gd name="T2" fmla="*/ 173 w 3259"/>
                <a:gd name="T3" fmla="*/ 95 h 3212"/>
                <a:gd name="T4" fmla="*/ 315 w 3259"/>
                <a:gd name="T5" fmla="*/ 427 h 3212"/>
                <a:gd name="T6" fmla="*/ 639 w 3259"/>
                <a:gd name="T7" fmla="*/ 363 h 3212"/>
                <a:gd name="T8" fmla="*/ 410 w 3259"/>
                <a:gd name="T9" fmla="*/ 16 h 3212"/>
                <a:gd name="T10" fmla="*/ 568 w 3259"/>
                <a:gd name="T11" fmla="*/ 0 h 3212"/>
                <a:gd name="T12" fmla="*/ 3259 w 3259"/>
                <a:gd name="T13" fmla="*/ 3212 h 3212"/>
                <a:gd name="T14" fmla="*/ 2596 w 3259"/>
                <a:gd name="T15" fmla="*/ 3212 h 3212"/>
                <a:gd name="T16" fmla="*/ 1395 w 3259"/>
                <a:gd name="T17" fmla="*/ 1421 h 3212"/>
                <a:gd name="T18" fmla="*/ 1347 w 3259"/>
                <a:gd name="T19" fmla="*/ 1402 h 3212"/>
                <a:gd name="T20" fmla="*/ 1299 w 3259"/>
                <a:gd name="T21" fmla="*/ 1399 h 3212"/>
                <a:gd name="T22" fmla="*/ 1233 w 3259"/>
                <a:gd name="T23" fmla="*/ 1426 h 3212"/>
                <a:gd name="T24" fmla="*/ 1188 w 3259"/>
                <a:gd name="T25" fmla="*/ 1456 h 3212"/>
                <a:gd name="T26" fmla="*/ 1173 w 3259"/>
                <a:gd name="T27" fmla="*/ 1510 h 3212"/>
                <a:gd name="T28" fmla="*/ 1605 w 3259"/>
                <a:gd name="T29" fmla="*/ 2254 h 3212"/>
                <a:gd name="T30" fmla="*/ 891 w 3259"/>
                <a:gd name="T31" fmla="*/ 2399 h 3212"/>
                <a:gd name="T32" fmla="*/ 1183 w 3259"/>
                <a:gd name="T33" fmla="*/ 3212 h 3212"/>
                <a:gd name="T34" fmla="*/ 726 w 3259"/>
                <a:gd name="T35" fmla="*/ 3212 h 3212"/>
                <a:gd name="T36" fmla="*/ 0 w 3259"/>
                <a:gd name="T37" fmla="*/ 111 h 32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259"/>
                <a:gd name="T58" fmla="*/ 0 h 3212"/>
                <a:gd name="T59" fmla="*/ 3259 w 3259"/>
                <a:gd name="T60" fmla="*/ 3212 h 32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259" h="3212">
                  <a:moveTo>
                    <a:pt x="0" y="111"/>
                  </a:moveTo>
                  <a:lnTo>
                    <a:pt x="173" y="95"/>
                  </a:lnTo>
                  <a:lnTo>
                    <a:pt x="315" y="427"/>
                  </a:lnTo>
                  <a:lnTo>
                    <a:pt x="639" y="363"/>
                  </a:lnTo>
                  <a:lnTo>
                    <a:pt x="410" y="16"/>
                  </a:lnTo>
                  <a:lnTo>
                    <a:pt x="568" y="0"/>
                  </a:lnTo>
                  <a:lnTo>
                    <a:pt x="3259" y="3212"/>
                  </a:lnTo>
                  <a:lnTo>
                    <a:pt x="2596" y="3212"/>
                  </a:lnTo>
                  <a:lnTo>
                    <a:pt x="1395" y="1421"/>
                  </a:lnTo>
                  <a:lnTo>
                    <a:pt x="1347" y="1402"/>
                  </a:lnTo>
                  <a:lnTo>
                    <a:pt x="1299" y="1399"/>
                  </a:lnTo>
                  <a:lnTo>
                    <a:pt x="1233" y="1426"/>
                  </a:lnTo>
                  <a:lnTo>
                    <a:pt x="1188" y="1456"/>
                  </a:lnTo>
                  <a:lnTo>
                    <a:pt x="1173" y="1510"/>
                  </a:lnTo>
                  <a:lnTo>
                    <a:pt x="1605" y="2254"/>
                  </a:lnTo>
                  <a:lnTo>
                    <a:pt x="891" y="2399"/>
                  </a:lnTo>
                  <a:lnTo>
                    <a:pt x="1183" y="3212"/>
                  </a:lnTo>
                  <a:lnTo>
                    <a:pt x="726" y="3212"/>
                  </a:lnTo>
                  <a:lnTo>
                    <a:pt x="0" y="111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C0C0C0"/>
                </a:gs>
              </a:gsLst>
              <a:lin ang="0" scaled="1"/>
            </a:gradFill>
            <a:ln w="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451" y="903"/>
              <a:ext cx="2825" cy="3195"/>
              <a:chOff x="1562" y="1070"/>
              <a:chExt cx="2825" cy="3195"/>
            </a:xfrm>
          </p:grpSpPr>
          <p:sp>
            <p:nvSpPr>
              <p:cNvPr id="40973" name="Oval 10"/>
              <p:cNvSpPr>
                <a:spLocks noChangeArrowheads="1"/>
              </p:cNvSpPr>
              <p:nvPr/>
            </p:nvSpPr>
            <p:spPr bwMode="auto">
              <a:xfrm>
                <a:off x="4189" y="4014"/>
                <a:ext cx="142" cy="142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31480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4" name="Oval 11"/>
              <p:cNvSpPr>
                <a:spLocks noChangeArrowheads="1"/>
              </p:cNvSpPr>
              <p:nvPr/>
            </p:nvSpPr>
            <p:spPr bwMode="auto">
              <a:xfrm>
                <a:off x="2273" y="3879"/>
                <a:ext cx="92" cy="78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36306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5" name="Line 12"/>
              <p:cNvSpPr>
                <a:spLocks noChangeShapeType="1"/>
              </p:cNvSpPr>
              <p:nvPr/>
            </p:nvSpPr>
            <p:spPr bwMode="auto">
              <a:xfrm flipH="1" flipV="1">
                <a:off x="1562" y="1186"/>
                <a:ext cx="111" cy="396"/>
              </a:xfrm>
              <a:prstGeom prst="line">
                <a:avLst/>
              </a:prstGeom>
              <a:noFill/>
              <a:ln w="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76" name="Oval 13"/>
              <p:cNvSpPr>
                <a:spLocks noChangeArrowheads="1"/>
              </p:cNvSpPr>
              <p:nvPr/>
            </p:nvSpPr>
            <p:spPr bwMode="auto">
              <a:xfrm>
                <a:off x="2042" y="2967"/>
                <a:ext cx="56" cy="51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25130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7" name="Oval 14"/>
              <p:cNvSpPr>
                <a:spLocks noChangeArrowheads="1"/>
              </p:cNvSpPr>
              <p:nvPr/>
            </p:nvSpPr>
            <p:spPr bwMode="auto">
              <a:xfrm>
                <a:off x="2924" y="2359"/>
                <a:ext cx="95" cy="91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8" name="Line 15"/>
              <p:cNvSpPr>
                <a:spLocks noChangeShapeType="1"/>
              </p:cNvSpPr>
              <p:nvPr/>
            </p:nvSpPr>
            <p:spPr bwMode="auto">
              <a:xfrm flipV="1">
                <a:off x="1976" y="2378"/>
                <a:ext cx="926" cy="207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79" name="Line 16"/>
              <p:cNvSpPr>
                <a:spLocks noChangeShapeType="1"/>
              </p:cNvSpPr>
              <p:nvPr/>
            </p:nvSpPr>
            <p:spPr bwMode="auto">
              <a:xfrm flipH="1" flipV="1">
                <a:off x="2387" y="2490"/>
                <a:ext cx="355" cy="759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0" name="Line 17"/>
              <p:cNvSpPr>
                <a:spLocks noChangeShapeType="1"/>
              </p:cNvSpPr>
              <p:nvPr/>
            </p:nvSpPr>
            <p:spPr bwMode="auto">
              <a:xfrm flipV="1">
                <a:off x="2201" y="3242"/>
                <a:ext cx="534" cy="124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1" name="Line 18"/>
              <p:cNvSpPr>
                <a:spLocks noChangeShapeType="1"/>
              </p:cNvSpPr>
              <p:nvPr/>
            </p:nvSpPr>
            <p:spPr bwMode="auto">
              <a:xfrm flipH="1" flipV="1">
                <a:off x="2070" y="3000"/>
                <a:ext cx="99" cy="366"/>
              </a:xfrm>
              <a:prstGeom prst="line">
                <a:avLst/>
              </a:prstGeom>
              <a:noFill/>
              <a:ln w="285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2" name="Line 19"/>
              <p:cNvSpPr>
                <a:spLocks noChangeShapeType="1"/>
              </p:cNvSpPr>
              <p:nvPr/>
            </p:nvSpPr>
            <p:spPr bwMode="auto">
              <a:xfrm flipH="1" flipV="1">
                <a:off x="2318" y="3914"/>
                <a:ext cx="88" cy="32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3" name="Oval 20"/>
              <p:cNvSpPr>
                <a:spLocks noChangeArrowheads="1"/>
              </p:cNvSpPr>
              <p:nvPr/>
            </p:nvSpPr>
            <p:spPr bwMode="auto">
              <a:xfrm>
                <a:off x="1835" y="2185"/>
                <a:ext cx="38" cy="32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4" name="Line 21"/>
              <p:cNvSpPr>
                <a:spLocks noChangeShapeType="1"/>
              </p:cNvSpPr>
              <p:nvPr/>
            </p:nvSpPr>
            <p:spPr bwMode="auto">
              <a:xfrm flipH="1" flipV="1">
                <a:off x="1855" y="2203"/>
                <a:ext cx="101" cy="379"/>
              </a:xfrm>
              <a:prstGeom prst="line">
                <a:avLst/>
              </a:prstGeom>
              <a:noFill/>
              <a:ln w="1905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5" name="Oval 22"/>
              <p:cNvSpPr>
                <a:spLocks noChangeArrowheads="1"/>
              </p:cNvSpPr>
              <p:nvPr/>
            </p:nvSpPr>
            <p:spPr bwMode="auto">
              <a:xfrm>
                <a:off x="1709" y="1729"/>
                <a:ext cx="34" cy="32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6" name="Oval 23"/>
              <p:cNvSpPr>
                <a:spLocks noChangeArrowheads="1"/>
              </p:cNvSpPr>
              <p:nvPr/>
            </p:nvSpPr>
            <p:spPr bwMode="auto">
              <a:xfrm>
                <a:off x="2234" y="1457"/>
                <a:ext cx="59" cy="57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7" name="Line 24"/>
              <p:cNvSpPr>
                <a:spLocks noChangeShapeType="1"/>
              </p:cNvSpPr>
              <p:nvPr/>
            </p:nvSpPr>
            <p:spPr bwMode="auto">
              <a:xfrm flipV="1">
                <a:off x="1695" y="1467"/>
                <a:ext cx="519" cy="105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8" name="Line 25"/>
              <p:cNvSpPr>
                <a:spLocks noChangeShapeType="1"/>
              </p:cNvSpPr>
              <p:nvPr/>
            </p:nvSpPr>
            <p:spPr bwMode="auto">
              <a:xfrm flipH="1" flipV="1">
                <a:off x="1929" y="1514"/>
                <a:ext cx="153" cy="333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9" name="Line 26"/>
              <p:cNvSpPr>
                <a:spLocks noChangeShapeType="1"/>
              </p:cNvSpPr>
              <p:nvPr/>
            </p:nvSpPr>
            <p:spPr bwMode="auto">
              <a:xfrm flipV="1">
                <a:off x="1772" y="1831"/>
                <a:ext cx="303" cy="62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0" name="Line 27"/>
              <p:cNvSpPr>
                <a:spLocks noChangeShapeType="1"/>
              </p:cNvSpPr>
              <p:nvPr/>
            </p:nvSpPr>
            <p:spPr bwMode="auto">
              <a:xfrm flipH="1" flipV="1">
                <a:off x="1726" y="1746"/>
                <a:ext cx="40" cy="144"/>
              </a:xfrm>
              <a:prstGeom prst="line">
                <a:avLst/>
              </a:prstGeom>
              <a:noFill/>
              <a:ln w="127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1" name="Line 28"/>
              <p:cNvSpPr>
                <a:spLocks noChangeShapeType="1"/>
              </p:cNvSpPr>
              <p:nvPr/>
            </p:nvSpPr>
            <p:spPr bwMode="auto">
              <a:xfrm flipH="1" flipV="1">
                <a:off x="4257" y="4080"/>
                <a:ext cx="130" cy="185"/>
              </a:xfrm>
              <a:prstGeom prst="line">
                <a:avLst/>
              </a:prstGeom>
              <a:noFill/>
              <a:ln w="57150">
                <a:solidFill>
                  <a:srgbClr val="0033CC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2" name="Line 29"/>
              <p:cNvSpPr>
                <a:spLocks noChangeShapeType="1"/>
              </p:cNvSpPr>
              <p:nvPr/>
            </p:nvSpPr>
            <p:spPr bwMode="auto">
              <a:xfrm flipH="1" flipV="1">
                <a:off x="2974" y="2405"/>
                <a:ext cx="738" cy="963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3" name="Line 30"/>
              <p:cNvSpPr>
                <a:spLocks noChangeShapeType="1"/>
              </p:cNvSpPr>
              <p:nvPr/>
            </p:nvSpPr>
            <p:spPr bwMode="auto">
              <a:xfrm flipH="1" flipV="1">
                <a:off x="2267" y="1491"/>
                <a:ext cx="346" cy="444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4" name="Line 31"/>
              <p:cNvSpPr>
                <a:spLocks noChangeShapeType="1"/>
              </p:cNvSpPr>
              <p:nvPr/>
            </p:nvSpPr>
            <p:spPr bwMode="auto">
              <a:xfrm flipH="1" flipV="1">
                <a:off x="1944" y="1070"/>
                <a:ext cx="125" cy="163"/>
              </a:xfrm>
              <a:prstGeom prst="line">
                <a:avLst/>
              </a:prstGeom>
              <a:noFill/>
              <a:ln w="19050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5886450" y="4329115"/>
            <a:ext cx="1889125" cy="363537"/>
            <a:chOff x="3589" y="2334"/>
            <a:chExt cx="1098" cy="229"/>
          </a:xfrm>
        </p:grpSpPr>
        <p:sp>
          <p:nvSpPr>
            <p:cNvPr id="40969" name="Rectangle 33"/>
            <p:cNvSpPr>
              <a:spLocks noChangeArrowheads="1"/>
            </p:cNvSpPr>
            <p:nvPr/>
          </p:nvSpPr>
          <p:spPr bwMode="auto">
            <a:xfrm>
              <a:off x="3620" y="2339"/>
              <a:ext cx="1023" cy="204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33CC"/>
                </a:gs>
                <a:gs pos="100000">
                  <a:srgbClr val="0000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970" name="Rectangle 34"/>
            <p:cNvSpPr>
              <a:spLocks noChangeArrowheads="1"/>
            </p:cNvSpPr>
            <p:nvPr/>
          </p:nvSpPr>
          <p:spPr bwMode="auto">
            <a:xfrm>
              <a:off x="3589" y="2334"/>
              <a:ext cx="1098" cy="22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bg1"/>
                  </a:solidFill>
                  <a:latin typeface="Comic Sans MS" charset="0"/>
                </a:rPr>
                <a:t>Drive beam line</a:t>
              </a:r>
              <a:endParaRPr sz="1700" noProof="1">
                <a:solidFill>
                  <a:schemeClr val="bg1"/>
                </a:solidFill>
                <a:latin typeface="Comic Sans MS" charset="0"/>
              </a:endParaRP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1603375" y="5203825"/>
            <a:ext cx="1811338" cy="363538"/>
            <a:chOff x="835" y="3098"/>
            <a:chExt cx="1053" cy="229"/>
          </a:xfrm>
        </p:grpSpPr>
        <p:sp>
          <p:nvSpPr>
            <p:cNvPr id="40967" name="Rectangle 36"/>
            <p:cNvSpPr>
              <a:spLocks noChangeArrowheads="1"/>
            </p:cNvSpPr>
            <p:nvPr/>
          </p:nvSpPr>
          <p:spPr bwMode="auto">
            <a:xfrm>
              <a:off x="875" y="3099"/>
              <a:ext cx="973" cy="21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C0000"/>
                </a:gs>
                <a:gs pos="100000">
                  <a:srgbClr val="0000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968" name="Rectangle 37"/>
            <p:cNvSpPr>
              <a:spLocks noChangeArrowheads="1"/>
            </p:cNvSpPr>
            <p:nvPr/>
          </p:nvSpPr>
          <p:spPr bwMode="auto">
            <a:xfrm>
              <a:off x="835" y="3098"/>
              <a:ext cx="1053" cy="22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bg1"/>
                  </a:solidFill>
                  <a:latin typeface="Comic Sans MS" charset="0"/>
                </a:rPr>
                <a:t>Main beam line</a:t>
              </a:r>
              <a:endParaRPr sz="1700" noProof="1">
                <a:solidFill>
                  <a:schemeClr val="bg1"/>
                </a:solidFill>
                <a:latin typeface="Comic Sans MS" charset="0"/>
              </a:endParaRPr>
            </a:p>
          </p:txBody>
        </p:sp>
      </p:grpSp>
      <p:sp>
        <p:nvSpPr>
          <p:cNvPr id="40966" name="Title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CLIC Test Facility CTF II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809470"/>
            <a:ext cx="9906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66042" y="5442127"/>
            <a:ext cx="124683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608241" y="941876"/>
            <a:ext cx="1424875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 – </a:t>
            </a:r>
            <a:r>
              <a:rPr lang="en-US" dirty="0"/>
              <a:t>overall </a:t>
            </a:r>
            <a:r>
              <a:rPr lang="en-US" dirty="0" smtClean="0"/>
              <a:t>layout 3 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 descr="CCSepCLI_layout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1648" y="1117239"/>
            <a:ext cx="9782367" cy="5241946"/>
          </a:xfrm>
          <a:prstGeom prst="rect">
            <a:avLst/>
          </a:prstGeom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8101966" y="5496093"/>
            <a:ext cx="1246187" cy="7429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816643" y="2302660"/>
            <a:ext cx="15025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5271266" y="4143992"/>
            <a:ext cx="14329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768217" y="1014674"/>
            <a:ext cx="1244601" cy="7430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– layout for 500 GeV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178443" y="937977"/>
            <a:ext cx="3211905" cy="105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only </a:t>
            </a:r>
            <a:r>
              <a:rPr lang="en-GB" kern="0" dirty="0" smtClean="0">
                <a:latin typeface="Times New Roman"/>
                <a:cs typeface="Times New Roman"/>
              </a:rPr>
              <a:t>one DB complex</a:t>
            </a:r>
            <a:endParaRPr kumimoji="0" lang="en-GB" sz="25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shorter main </a:t>
            </a:r>
            <a:r>
              <a:rPr lang="en-GB" kern="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linac</a:t>
            </a:r>
            <a:endParaRPr kumimoji="0" lang="en-GB" sz="25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7243" y="2019908"/>
            <a:ext cx="6079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2.5 km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32029" y="1059571"/>
            <a:ext cx="117556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797 klystrons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15 MW, </a:t>
            </a:r>
            <a:r>
              <a:rPr lang="en-US" sz="1100" b="1" dirty="0" smtClean="0">
                <a:solidFill>
                  <a:srgbClr val="008000"/>
                </a:solidFill>
                <a:latin typeface="Arial"/>
                <a:cs typeface="Arial"/>
              </a:rPr>
              <a:t>2x29µs</a:t>
            </a:r>
            <a:endParaRPr lang="en-US" sz="11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1" name="Picture 10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52381" t="4943" r="34554" b="81846"/>
              <a:stretch>
                <a:fillRect/>
              </a:stretch>
            </p:blipFill>
          </mc:Choice>
          <mc:Fallback>
            <p:blipFill>
              <a:blip r:embed="rId6"/>
              <a:srcRect l="52381" t="4943" r="34554" b="81846"/>
              <a:stretch>
                <a:fillRect/>
              </a:stretch>
            </p:blipFill>
          </mc:Fallback>
        </mc:AlternateContent>
        <p:spPr>
          <a:xfrm>
            <a:off x="5225142" y="1221616"/>
            <a:ext cx="1294191" cy="713622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reeform 2"/>
          <p:cNvSpPr>
            <a:spLocks/>
          </p:cNvSpPr>
          <p:nvPr/>
        </p:nvSpPr>
        <p:spPr bwMode="auto">
          <a:xfrm>
            <a:off x="5757865" y="1333500"/>
            <a:ext cx="201612" cy="141288"/>
          </a:xfrm>
          <a:custGeom>
            <a:avLst/>
            <a:gdLst>
              <a:gd name="T0" fmla="*/ 2147483647 w 117"/>
              <a:gd name="T1" fmla="*/ 2147483647 h 90"/>
              <a:gd name="T2" fmla="*/ 2147483647 w 117"/>
              <a:gd name="T3" fmla="*/ 2147483647 h 90"/>
              <a:gd name="T4" fmla="*/ 2147483647 w 117"/>
              <a:gd name="T5" fmla="*/ 2147483647 h 90"/>
              <a:gd name="T6" fmla="*/ 2147483647 w 117"/>
              <a:gd name="T7" fmla="*/ 2147483647 h 90"/>
              <a:gd name="T8" fmla="*/ 2147483647 w 117"/>
              <a:gd name="T9" fmla="*/ 2147483647 h 90"/>
              <a:gd name="T10" fmla="*/ 2147483647 w 117"/>
              <a:gd name="T11" fmla="*/ 2147483647 h 90"/>
              <a:gd name="T12" fmla="*/ 2147483647 w 117"/>
              <a:gd name="T13" fmla="*/ 2147483647 h 90"/>
              <a:gd name="T14" fmla="*/ 2147483647 w 117"/>
              <a:gd name="T15" fmla="*/ 2147483647 h 90"/>
              <a:gd name="T16" fmla="*/ 2147483647 w 117"/>
              <a:gd name="T17" fmla="*/ 2147483647 h 90"/>
              <a:gd name="T18" fmla="*/ 2147483647 w 117"/>
              <a:gd name="T19" fmla="*/ 2147483647 h 90"/>
              <a:gd name="T20" fmla="*/ 2147483647 w 117"/>
              <a:gd name="T21" fmla="*/ 2147483647 h 90"/>
              <a:gd name="T22" fmla="*/ 2147483647 w 117"/>
              <a:gd name="T23" fmla="*/ 2147483647 h 90"/>
              <a:gd name="T24" fmla="*/ 2147483647 w 117"/>
              <a:gd name="T25" fmla="*/ 2147483647 h 90"/>
              <a:gd name="T26" fmla="*/ 2147483647 w 117"/>
              <a:gd name="T27" fmla="*/ 2147483647 h 90"/>
              <a:gd name="T28" fmla="*/ 2147483647 w 117"/>
              <a:gd name="T29" fmla="*/ 2147483647 h 90"/>
              <a:gd name="T30" fmla="*/ 2147483647 w 117"/>
              <a:gd name="T31" fmla="*/ 2147483647 h 90"/>
              <a:gd name="T32" fmla="*/ 2147483647 w 117"/>
              <a:gd name="T33" fmla="*/ 0 h 90"/>
              <a:gd name="T34" fmla="*/ 0 w 117"/>
              <a:gd name="T35" fmla="*/ 2147483647 h 90"/>
              <a:gd name="T36" fmla="*/ 2147483647 w 117"/>
              <a:gd name="T37" fmla="*/ 2147483647 h 90"/>
              <a:gd name="T38" fmla="*/ 2147483647 w 117"/>
              <a:gd name="T39" fmla="*/ 2147483647 h 90"/>
              <a:gd name="T40" fmla="*/ 2147483647 w 117"/>
              <a:gd name="T41" fmla="*/ 2147483647 h 90"/>
              <a:gd name="T42" fmla="*/ 2147483647 w 117"/>
              <a:gd name="T43" fmla="*/ 2147483647 h 90"/>
              <a:gd name="T44" fmla="*/ 2147483647 w 117"/>
              <a:gd name="T45" fmla="*/ 2147483647 h 90"/>
              <a:gd name="T46" fmla="*/ 2147483647 w 117"/>
              <a:gd name="T47" fmla="*/ 2147483647 h 90"/>
              <a:gd name="T48" fmla="*/ 2147483647 w 117"/>
              <a:gd name="T49" fmla="*/ 2147483647 h 90"/>
              <a:gd name="T50" fmla="*/ 2147483647 w 117"/>
              <a:gd name="T51" fmla="*/ 2147483647 h 90"/>
              <a:gd name="T52" fmla="*/ 2147483647 w 117"/>
              <a:gd name="T53" fmla="*/ 2147483647 h 90"/>
              <a:gd name="T54" fmla="*/ 2147483647 w 117"/>
              <a:gd name="T55" fmla="*/ 2147483647 h 90"/>
              <a:gd name="T56" fmla="*/ 2147483647 w 117"/>
              <a:gd name="T57" fmla="*/ 2147483647 h 90"/>
              <a:gd name="T58" fmla="*/ 2147483647 w 117"/>
              <a:gd name="T59" fmla="*/ 2147483647 h 90"/>
              <a:gd name="T60" fmla="*/ 2147483647 w 117"/>
              <a:gd name="T61" fmla="*/ 2147483647 h 90"/>
              <a:gd name="T62" fmla="*/ 2147483647 w 117"/>
              <a:gd name="T63" fmla="*/ 2147483647 h 90"/>
              <a:gd name="T64" fmla="*/ 2147483647 w 117"/>
              <a:gd name="T65" fmla="*/ 2147483647 h 90"/>
              <a:gd name="T66" fmla="*/ 2147483647 w 117"/>
              <a:gd name="T67" fmla="*/ 0 h 90"/>
              <a:gd name="T68" fmla="*/ 2147483647 w 117"/>
              <a:gd name="T69" fmla="*/ 2147483647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71" y="21"/>
                </a:moveTo>
                <a:lnTo>
                  <a:pt x="83" y="25"/>
                </a:lnTo>
                <a:lnTo>
                  <a:pt x="90" y="28"/>
                </a:lnTo>
                <a:lnTo>
                  <a:pt x="93" y="35"/>
                </a:lnTo>
                <a:lnTo>
                  <a:pt x="97" y="45"/>
                </a:lnTo>
                <a:lnTo>
                  <a:pt x="93" y="55"/>
                </a:lnTo>
                <a:lnTo>
                  <a:pt x="90" y="62"/>
                </a:lnTo>
                <a:lnTo>
                  <a:pt x="83" y="66"/>
                </a:lnTo>
                <a:lnTo>
                  <a:pt x="73" y="69"/>
                </a:lnTo>
                <a:lnTo>
                  <a:pt x="62" y="68"/>
                </a:lnTo>
                <a:lnTo>
                  <a:pt x="55" y="64"/>
                </a:lnTo>
                <a:lnTo>
                  <a:pt x="52" y="57"/>
                </a:lnTo>
                <a:lnTo>
                  <a:pt x="48" y="45"/>
                </a:lnTo>
                <a:lnTo>
                  <a:pt x="45" y="28"/>
                </a:lnTo>
                <a:lnTo>
                  <a:pt x="35" y="14"/>
                </a:lnTo>
                <a:lnTo>
                  <a:pt x="19" y="2"/>
                </a:lnTo>
                <a:lnTo>
                  <a:pt x="4" y="0"/>
                </a:lnTo>
                <a:lnTo>
                  <a:pt x="0" y="21"/>
                </a:lnTo>
                <a:lnTo>
                  <a:pt x="12" y="23"/>
                </a:lnTo>
                <a:lnTo>
                  <a:pt x="21" y="28"/>
                </a:lnTo>
                <a:lnTo>
                  <a:pt x="24" y="35"/>
                </a:lnTo>
                <a:lnTo>
                  <a:pt x="28" y="49"/>
                </a:lnTo>
                <a:lnTo>
                  <a:pt x="31" y="64"/>
                </a:lnTo>
                <a:lnTo>
                  <a:pt x="42" y="78"/>
                </a:lnTo>
                <a:lnTo>
                  <a:pt x="55" y="88"/>
                </a:lnTo>
                <a:lnTo>
                  <a:pt x="73" y="90"/>
                </a:lnTo>
                <a:lnTo>
                  <a:pt x="90" y="86"/>
                </a:lnTo>
                <a:lnTo>
                  <a:pt x="103" y="76"/>
                </a:lnTo>
                <a:lnTo>
                  <a:pt x="114" y="62"/>
                </a:lnTo>
                <a:lnTo>
                  <a:pt x="117" y="45"/>
                </a:lnTo>
                <a:lnTo>
                  <a:pt x="114" y="28"/>
                </a:lnTo>
                <a:lnTo>
                  <a:pt x="103" y="14"/>
                </a:lnTo>
                <a:lnTo>
                  <a:pt x="90" y="4"/>
                </a:lnTo>
                <a:lnTo>
                  <a:pt x="74" y="0"/>
                </a:lnTo>
                <a:lnTo>
                  <a:pt x="71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465141" y="4803775"/>
            <a:ext cx="1074737" cy="190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461964" y="4560892"/>
            <a:ext cx="103649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3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37" name="Oval 6"/>
          <p:cNvSpPr>
            <a:spLocks noChangeArrowheads="1"/>
          </p:cNvSpPr>
          <p:nvPr/>
        </p:nvSpPr>
        <p:spPr bwMode="auto">
          <a:xfrm>
            <a:off x="5048251" y="5235575"/>
            <a:ext cx="6351" cy="7938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8" name="Freeform 7"/>
          <p:cNvSpPr>
            <a:spLocks/>
          </p:cNvSpPr>
          <p:nvPr/>
        </p:nvSpPr>
        <p:spPr bwMode="auto">
          <a:xfrm>
            <a:off x="488950" y="5153029"/>
            <a:ext cx="9072564" cy="34925"/>
          </a:xfrm>
          <a:custGeom>
            <a:avLst/>
            <a:gdLst>
              <a:gd name="T0" fmla="*/ 0 w 5275"/>
              <a:gd name="T1" fmla="*/ 2147483647 h 22"/>
              <a:gd name="T2" fmla="*/ 2147483647 w 5275"/>
              <a:gd name="T3" fmla="*/ 2147483647 h 22"/>
              <a:gd name="T4" fmla="*/ 2147483647 w 5275"/>
              <a:gd name="T5" fmla="*/ 0 h 22"/>
              <a:gd name="T6" fmla="*/ 0 w 5275"/>
              <a:gd name="T7" fmla="*/ 2147483647 h 22"/>
              <a:gd name="T8" fmla="*/ 0 w 5275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75"/>
              <a:gd name="T16" fmla="*/ 0 h 22"/>
              <a:gd name="T17" fmla="*/ 5275 w 5275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628649" y="5156200"/>
            <a:ext cx="3252789" cy="317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2103441" y="4824416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7696202" y="4824416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2" name="Rectangle 11"/>
          <p:cNvSpPr>
            <a:spLocks noChangeArrowheads="1"/>
          </p:cNvSpPr>
          <p:nvPr/>
        </p:nvSpPr>
        <p:spPr bwMode="auto">
          <a:xfrm>
            <a:off x="4411665" y="5546729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3" name="Rectangle 12"/>
          <p:cNvSpPr>
            <a:spLocks noChangeArrowheads="1"/>
          </p:cNvSpPr>
          <p:nvPr/>
        </p:nvSpPr>
        <p:spPr bwMode="auto">
          <a:xfrm>
            <a:off x="5046666" y="5546729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4" name="Rectangle 13"/>
          <p:cNvSpPr>
            <a:spLocks noChangeArrowheads="1"/>
          </p:cNvSpPr>
          <p:nvPr/>
        </p:nvSpPr>
        <p:spPr bwMode="auto">
          <a:xfrm>
            <a:off x="4957765" y="4824416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5" name="Line 14"/>
          <p:cNvSpPr>
            <a:spLocks noChangeShapeType="1"/>
          </p:cNvSpPr>
          <p:nvPr/>
        </p:nvSpPr>
        <p:spPr bwMode="auto">
          <a:xfrm flipH="1" flipV="1">
            <a:off x="4908553" y="5202242"/>
            <a:ext cx="30163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6" name="Freeform 15"/>
          <p:cNvSpPr>
            <a:spLocks/>
          </p:cNvSpPr>
          <p:nvPr/>
        </p:nvSpPr>
        <p:spPr bwMode="auto">
          <a:xfrm>
            <a:off x="4908550" y="5202238"/>
            <a:ext cx="63500" cy="49212"/>
          </a:xfrm>
          <a:custGeom>
            <a:avLst/>
            <a:gdLst>
              <a:gd name="T0" fmla="*/ 2147483647 w 37"/>
              <a:gd name="T1" fmla="*/ 2147483647 h 31"/>
              <a:gd name="T2" fmla="*/ 0 w 37"/>
              <a:gd name="T3" fmla="*/ 0 h 31"/>
              <a:gd name="T4" fmla="*/ 2147483647 w 37"/>
              <a:gd name="T5" fmla="*/ 2147483647 h 31"/>
              <a:gd name="T6" fmla="*/ 2147483647 w 37"/>
              <a:gd name="T7" fmla="*/ 2147483647 h 31"/>
              <a:gd name="T8" fmla="*/ 2147483647 w 37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7" name="Rectangle 16"/>
          <p:cNvSpPr>
            <a:spLocks noChangeArrowheads="1"/>
          </p:cNvSpPr>
          <p:nvPr/>
        </p:nvSpPr>
        <p:spPr bwMode="auto">
          <a:xfrm>
            <a:off x="5021263" y="5106992"/>
            <a:ext cx="25400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8" name="Line 17"/>
          <p:cNvSpPr>
            <a:spLocks noChangeShapeType="1"/>
          </p:cNvSpPr>
          <p:nvPr/>
        </p:nvSpPr>
        <p:spPr bwMode="auto">
          <a:xfrm>
            <a:off x="5033963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9" name="Line 19"/>
          <p:cNvSpPr>
            <a:spLocks noChangeShapeType="1"/>
          </p:cNvSpPr>
          <p:nvPr/>
        </p:nvSpPr>
        <p:spPr bwMode="auto">
          <a:xfrm flipV="1">
            <a:off x="5029200" y="5938842"/>
            <a:ext cx="11557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0" name="Rectangle 22"/>
          <p:cNvSpPr>
            <a:spLocks noChangeArrowheads="1"/>
          </p:cNvSpPr>
          <p:nvPr/>
        </p:nvSpPr>
        <p:spPr bwMode="auto">
          <a:xfrm>
            <a:off x="5507038" y="5884867"/>
            <a:ext cx="344487" cy="128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1" name="Line 24"/>
          <p:cNvSpPr>
            <a:spLocks noChangeShapeType="1"/>
          </p:cNvSpPr>
          <p:nvPr/>
        </p:nvSpPr>
        <p:spPr bwMode="auto">
          <a:xfrm flipH="1">
            <a:off x="614363" y="5849938"/>
            <a:ext cx="0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2" name="Line 25"/>
          <p:cNvSpPr>
            <a:spLocks noChangeShapeType="1"/>
          </p:cNvSpPr>
          <p:nvPr/>
        </p:nvSpPr>
        <p:spPr bwMode="auto">
          <a:xfrm>
            <a:off x="3881440" y="5849938"/>
            <a:ext cx="1587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3" name="Line 26"/>
          <p:cNvSpPr>
            <a:spLocks noChangeShapeType="1"/>
          </p:cNvSpPr>
          <p:nvPr/>
        </p:nvSpPr>
        <p:spPr bwMode="auto">
          <a:xfrm>
            <a:off x="612777" y="5945192"/>
            <a:ext cx="32686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4" name="Freeform 27"/>
          <p:cNvSpPr>
            <a:spLocks/>
          </p:cNvSpPr>
          <p:nvPr/>
        </p:nvSpPr>
        <p:spPr bwMode="auto">
          <a:xfrm>
            <a:off x="612777" y="5919788"/>
            <a:ext cx="53975" cy="49212"/>
          </a:xfrm>
          <a:custGeom>
            <a:avLst/>
            <a:gdLst>
              <a:gd name="T0" fmla="*/ 2147483647 w 31"/>
              <a:gd name="T1" fmla="*/ 0 h 31"/>
              <a:gd name="T2" fmla="*/ 0 w 31"/>
              <a:gd name="T3" fmla="*/ 2147483647 h 31"/>
              <a:gd name="T4" fmla="*/ 2147483647 w 31"/>
              <a:gd name="T5" fmla="*/ 2147483647 h 31"/>
              <a:gd name="T6" fmla="*/ 2147483647 w 31"/>
              <a:gd name="T7" fmla="*/ 2147483647 h 31"/>
              <a:gd name="T8" fmla="*/ 2147483647 w 31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1"/>
              <a:gd name="T17" fmla="*/ 31 w 31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5" name="Freeform 28"/>
          <p:cNvSpPr>
            <a:spLocks/>
          </p:cNvSpPr>
          <p:nvPr/>
        </p:nvSpPr>
        <p:spPr bwMode="auto">
          <a:xfrm>
            <a:off x="3822700" y="5919788"/>
            <a:ext cx="58738" cy="49212"/>
          </a:xfrm>
          <a:custGeom>
            <a:avLst/>
            <a:gdLst>
              <a:gd name="T0" fmla="*/ 0 w 33"/>
              <a:gd name="T1" fmla="*/ 0 h 31"/>
              <a:gd name="T2" fmla="*/ 2147483647 w 33"/>
              <a:gd name="T3" fmla="*/ 2147483647 h 31"/>
              <a:gd name="T4" fmla="*/ 0 w 33"/>
              <a:gd name="T5" fmla="*/ 2147483647 h 31"/>
              <a:gd name="T6" fmla="*/ 2147483647 w 33"/>
              <a:gd name="T7" fmla="*/ 2147483647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6" name="Rectangle 29"/>
          <p:cNvSpPr>
            <a:spLocks noChangeArrowheads="1"/>
          </p:cNvSpPr>
          <p:nvPr/>
        </p:nvSpPr>
        <p:spPr bwMode="auto">
          <a:xfrm>
            <a:off x="2238377" y="5892804"/>
            <a:ext cx="403225" cy="131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7" name="Line 31"/>
          <p:cNvSpPr>
            <a:spLocks noChangeShapeType="1"/>
          </p:cNvSpPr>
          <p:nvPr/>
        </p:nvSpPr>
        <p:spPr bwMode="auto">
          <a:xfrm>
            <a:off x="6184900" y="5846763"/>
            <a:ext cx="0" cy="195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8" name="Line 32"/>
          <p:cNvSpPr>
            <a:spLocks noChangeShapeType="1"/>
          </p:cNvSpPr>
          <p:nvPr/>
        </p:nvSpPr>
        <p:spPr bwMode="auto">
          <a:xfrm>
            <a:off x="9436100" y="5854700"/>
            <a:ext cx="0" cy="204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9" name="Line 33"/>
          <p:cNvSpPr>
            <a:spLocks noChangeShapeType="1"/>
          </p:cNvSpPr>
          <p:nvPr/>
        </p:nvSpPr>
        <p:spPr bwMode="auto">
          <a:xfrm>
            <a:off x="6184900" y="5945192"/>
            <a:ext cx="32512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0" name="Freeform 34"/>
          <p:cNvSpPr>
            <a:spLocks/>
          </p:cNvSpPr>
          <p:nvPr/>
        </p:nvSpPr>
        <p:spPr bwMode="auto">
          <a:xfrm>
            <a:off x="6184900" y="5919788"/>
            <a:ext cx="57150" cy="49212"/>
          </a:xfrm>
          <a:custGeom>
            <a:avLst/>
            <a:gdLst>
              <a:gd name="T0" fmla="*/ 2147483647 w 33"/>
              <a:gd name="T1" fmla="*/ 0 h 31"/>
              <a:gd name="T2" fmla="*/ 0 w 33"/>
              <a:gd name="T3" fmla="*/ 2147483647 h 31"/>
              <a:gd name="T4" fmla="*/ 2147483647 w 33"/>
              <a:gd name="T5" fmla="*/ 2147483647 h 31"/>
              <a:gd name="T6" fmla="*/ 2147483647 w 33"/>
              <a:gd name="T7" fmla="*/ 2147483647 h 31"/>
              <a:gd name="T8" fmla="*/ 2147483647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1" name="Freeform 35"/>
          <p:cNvSpPr>
            <a:spLocks/>
          </p:cNvSpPr>
          <p:nvPr/>
        </p:nvSpPr>
        <p:spPr bwMode="auto">
          <a:xfrm>
            <a:off x="9380538" y="5919788"/>
            <a:ext cx="55562" cy="49212"/>
          </a:xfrm>
          <a:custGeom>
            <a:avLst/>
            <a:gdLst>
              <a:gd name="T0" fmla="*/ 0 w 33"/>
              <a:gd name="T1" fmla="*/ 0 h 31"/>
              <a:gd name="T2" fmla="*/ 2147483647 w 33"/>
              <a:gd name="T3" fmla="*/ 2147483647 h 31"/>
              <a:gd name="T4" fmla="*/ 0 w 33"/>
              <a:gd name="T5" fmla="*/ 2147483647 h 31"/>
              <a:gd name="T6" fmla="*/ 2147483647 w 33"/>
              <a:gd name="T7" fmla="*/ 2147483647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2" name="Rectangle 36"/>
          <p:cNvSpPr>
            <a:spLocks noChangeArrowheads="1"/>
          </p:cNvSpPr>
          <p:nvPr/>
        </p:nvSpPr>
        <p:spPr bwMode="auto">
          <a:xfrm>
            <a:off x="7799388" y="5892804"/>
            <a:ext cx="406400" cy="131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3" name="Line 38"/>
          <p:cNvSpPr>
            <a:spLocks noChangeShapeType="1"/>
          </p:cNvSpPr>
          <p:nvPr/>
        </p:nvSpPr>
        <p:spPr bwMode="auto">
          <a:xfrm>
            <a:off x="3881440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4" name="Line 39"/>
          <p:cNvSpPr>
            <a:spLocks noChangeShapeType="1"/>
          </p:cNvSpPr>
          <p:nvPr/>
        </p:nvSpPr>
        <p:spPr bwMode="auto">
          <a:xfrm>
            <a:off x="5033963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5" name="Line 40"/>
          <p:cNvSpPr>
            <a:spLocks noChangeShapeType="1"/>
          </p:cNvSpPr>
          <p:nvPr/>
        </p:nvSpPr>
        <p:spPr bwMode="auto">
          <a:xfrm flipV="1">
            <a:off x="3886200" y="5938842"/>
            <a:ext cx="1147764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6" name="Rectangle 43"/>
          <p:cNvSpPr>
            <a:spLocks noChangeArrowheads="1"/>
          </p:cNvSpPr>
          <p:nvPr/>
        </p:nvSpPr>
        <p:spPr bwMode="auto">
          <a:xfrm>
            <a:off x="4354514" y="5884867"/>
            <a:ext cx="342900" cy="128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7" name="Rectangle 45"/>
          <p:cNvSpPr>
            <a:spLocks noChangeArrowheads="1"/>
          </p:cNvSpPr>
          <p:nvPr/>
        </p:nvSpPr>
        <p:spPr bwMode="auto">
          <a:xfrm>
            <a:off x="6184900" y="5156200"/>
            <a:ext cx="3251200" cy="317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8" name="Freeform 46"/>
          <p:cNvSpPr>
            <a:spLocks/>
          </p:cNvSpPr>
          <p:nvPr/>
        </p:nvSpPr>
        <p:spPr bwMode="auto">
          <a:xfrm>
            <a:off x="427038" y="5156200"/>
            <a:ext cx="201612" cy="141288"/>
          </a:xfrm>
          <a:custGeom>
            <a:avLst/>
            <a:gdLst>
              <a:gd name="T0" fmla="*/ 2147483647 w 117"/>
              <a:gd name="T1" fmla="*/ 0 h 89"/>
              <a:gd name="T2" fmla="*/ 2147483647 w 117"/>
              <a:gd name="T3" fmla="*/ 2147483647 h 89"/>
              <a:gd name="T4" fmla="*/ 2147483647 w 117"/>
              <a:gd name="T5" fmla="*/ 2147483647 h 89"/>
              <a:gd name="T6" fmla="*/ 2147483647 w 117"/>
              <a:gd name="T7" fmla="*/ 2147483647 h 89"/>
              <a:gd name="T8" fmla="*/ 0 w 117"/>
              <a:gd name="T9" fmla="*/ 2147483647 h 89"/>
              <a:gd name="T10" fmla="*/ 2147483647 w 117"/>
              <a:gd name="T11" fmla="*/ 2147483647 h 89"/>
              <a:gd name="T12" fmla="*/ 2147483647 w 117"/>
              <a:gd name="T13" fmla="*/ 2147483647 h 89"/>
              <a:gd name="T14" fmla="*/ 2147483647 w 117"/>
              <a:gd name="T15" fmla="*/ 2147483647 h 89"/>
              <a:gd name="T16" fmla="*/ 2147483647 w 117"/>
              <a:gd name="T17" fmla="*/ 2147483647 h 89"/>
              <a:gd name="T18" fmla="*/ 2147483647 w 117"/>
              <a:gd name="T19" fmla="*/ 2147483647 h 89"/>
              <a:gd name="T20" fmla="*/ 2147483647 w 117"/>
              <a:gd name="T21" fmla="*/ 2147483647 h 89"/>
              <a:gd name="T22" fmla="*/ 2147483647 w 117"/>
              <a:gd name="T23" fmla="*/ 2147483647 h 89"/>
              <a:gd name="T24" fmla="*/ 2147483647 w 117"/>
              <a:gd name="T25" fmla="*/ 2147483647 h 89"/>
              <a:gd name="T26" fmla="*/ 2147483647 w 117"/>
              <a:gd name="T27" fmla="*/ 2147483647 h 89"/>
              <a:gd name="T28" fmla="*/ 2147483647 w 117"/>
              <a:gd name="T29" fmla="*/ 2147483647 h 89"/>
              <a:gd name="T30" fmla="*/ 2147483647 w 117"/>
              <a:gd name="T31" fmla="*/ 2147483647 h 89"/>
              <a:gd name="T32" fmla="*/ 2147483647 w 117"/>
              <a:gd name="T33" fmla="*/ 2147483647 h 89"/>
              <a:gd name="T34" fmla="*/ 2147483647 w 117"/>
              <a:gd name="T35" fmla="*/ 2147483647 h 89"/>
              <a:gd name="T36" fmla="*/ 2147483647 w 117"/>
              <a:gd name="T37" fmla="*/ 0 h 89"/>
              <a:gd name="T38" fmla="*/ 2147483647 w 117"/>
              <a:gd name="T39" fmla="*/ 2147483647 h 89"/>
              <a:gd name="T40" fmla="*/ 2147483647 w 117"/>
              <a:gd name="T41" fmla="*/ 2147483647 h 89"/>
              <a:gd name="T42" fmla="*/ 2147483647 w 117"/>
              <a:gd name="T43" fmla="*/ 2147483647 h 89"/>
              <a:gd name="T44" fmla="*/ 2147483647 w 117"/>
              <a:gd name="T45" fmla="*/ 2147483647 h 89"/>
              <a:gd name="T46" fmla="*/ 2147483647 w 117"/>
              <a:gd name="T47" fmla="*/ 2147483647 h 89"/>
              <a:gd name="T48" fmla="*/ 2147483647 w 117"/>
              <a:gd name="T49" fmla="*/ 2147483647 h 89"/>
              <a:gd name="T50" fmla="*/ 2147483647 w 117"/>
              <a:gd name="T51" fmla="*/ 2147483647 h 89"/>
              <a:gd name="T52" fmla="*/ 2147483647 w 117"/>
              <a:gd name="T53" fmla="*/ 2147483647 h 89"/>
              <a:gd name="T54" fmla="*/ 2147483647 w 117"/>
              <a:gd name="T55" fmla="*/ 2147483647 h 89"/>
              <a:gd name="T56" fmla="*/ 2147483647 w 117"/>
              <a:gd name="T57" fmla="*/ 2147483647 h 89"/>
              <a:gd name="T58" fmla="*/ 2147483647 w 117"/>
              <a:gd name="T59" fmla="*/ 2147483647 h 89"/>
              <a:gd name="T60" fmla="*/ 2147483647 w 117"/>
              <a:gd name="T61" fmla="*/ 2147483647 h 89"/>
              <a:gd name="T62" fmla="*/ 2147483647 w 117"/>
              <a:gd name="T63" fmla="*/ 2147483647 h 89"/>
              <a:gd name="T64" fmla="*/ 2147483647 w 117"/>
              <a:gd name="T65" fmla="*/ 2147483647 h 89"/>
              <a:gd name="T66" fmla="*/ 2147483647 w 117"/>
              <a:gd name="T67" fmla="*/ 2147483647 h 89"/>
              <a:gd name="T68" fmla="*/ 2147483647 w 117"/>
              <a:gd name="T69" fmla="*/ 2147483647 h 89"/>
              <a:gd name="T70" fmla="*/ 2147483647 w 117"/>
              <a:gd name="T71" fmla="*/ 0 h 8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7"/>
              <a:gd name="T109" fmla="*/ 0 h 89"/>
              <a:gd name="T110" fmla="*/ 117 w 117"/>
              <a:gd name="T111" fmla="*/ 89 h 8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9" name="Freeform 47"/>
          <p:cNvSpPr>
            <a:spLocks/>
          </p:cNvSpPr>
          <p:nvPr/>
        </p:nvSpPr>
        <p:spPr bwMode="auto">
          <a:xfrm>
            <a:off x="9431340" y="5156204"/>
            <a:ext cx="201612" cy="144463"/>
          </a:xfrm>
          <a:custGeom>
            <a:avLst/>
            <a:gdLst>
              <a:gd name="T0" fmla="*/ 2147483647 w 117"/>
              <a:gd name="T1" fmla="*/ 2147483647 h 91"/>
              <a:gd name="T2" fmla="*/ 2147483647 w 117"/>
              <a:gd name="T3" fmla="*/ 2147483647 h 91"/>
              <a:gd name="T4" fmla="*/ 2147483647 w 117"/>
              <a:gd name="T5" fmla="*/ 2147483647 h 91"/>
              <a:gd name="T6" fmla="*/ 2147483647 w 117"/>
              <a:gd name="T7" fmla="*/ 2147483647 h 91"/>
              <a:gd name="T8" fmla="*/ 2147483647 w 117"/>
              <a:gd name="T9" fmla="*/ 2147483647 h 91"/>
              <a:gd name="T10" fmla="*/ 2147483647 w 117"/>
              <a:gd name="T11" fmla="*/ 2147483647 h 91"/>
              <a:gd name="T12" fmla="*/ 2147483647 w 117"/>
              <a:gd name="T13" fmla="*/ 2147483647 h 91"/>
              <a:gd name="T14" fmla="*/ 2147483647 w 117"/>
              <a:gd name="T15" fmla="*/ 2147483647 h 91"/>
              <a:gd name="T16" fmla="*/ 2147483647 w 117"/>
              <a:gd name="T17" fmla="*/ 2147483647 h 91"/>
              <a:gd name="T18" fmla="*/ 2147483647 w 117"/>
              <a:gd name="T19" fmla="*/ 2147483647 h 91"/>
              <a:gd name="T20" fmla="*/ 2147483647 w 117"/>
              <a:gd name="T21" fmla="*/ 2147483647 h 91"/>
              <a:gd name="T22" fmla="*/ 2147483647 w 117"/>
              <a:gd name="T23" fmla="*/ 2147483647 h 91"/>
              <a:gd name="T24" fmla="*/ 2147483647 w 117"/>
              <a:gd name="T25" fmla="*/ 2147483647 h 91"/>
              <a:gd name="T26" fmla="*/ 2147483647 w 117"/>
              <a:gd name="T27" fmla="*/ 2147483647 h 91"/>
              <a:gd name="T28" fmla="*/ 2147483647 w 117"/>
              <a:gd name="T29" fmla="*/ 2147483647 h 91"/>
              <a:gd name="T30" fmla="*/ 2147483647 w 117"/>
              <a:gd name="T31" fmla="*/ 2147483647 h 91"/>
              <a:gd name="T32" fmla="*/ 2147483647 w 117"/>
              <a:gd name="T33" fmla="*/ 2147483647 h 91"/>
              <a:gd name="T34" fmla="*/ 0 w 117"/>
              <a:gd name="T35" fmla="*/ 2147483647 h 91"/>
              <a:gd name="T36" fmla="*/ 2147483647 w 117"/>
              <a:gd name="T37" fmla="*/ 2147483647 h 91"/>
              <a:gd name="T38" fmla="*/ 2147483647 w 117"/>
              <a:gd name="T39" fmla="*/ 2147483647 h 91"/>
              <a:gd name="T40" fmla="*/ 2147483647 w 117"/>
              <a:gd name="T41" fmla="*/ 2147483647 h 91"/>
              <a:gd name="T42" fmla="*/ 2147483647 w 117"/>
              <a:gd name="T43" fmla="*/ 2147483647 h 91"/>
              <a:gd name="T44" fmla="*/ 2147483647 w 117"/>
              <a:gd name="T45" fmla="*/ 2147483647 h 91"/>
              <a:gd name="T46" fmla="*/ 2147483647 w 117"/>
              <a:gd name="T47" fmla="*/ 2147483647 h 91"/>
              <a:gd name="T48" fmla="*/ 2147483647 w 117"/>
              <a:gd name="T49" fmla="*/ 2147483647 h 91"/>
              <a:gd name="T50" fmla="*/ 2147483647 w 117"/>
              <a:gd name="T51" fmla="*/ 2147483647 h 91"/>
              <a:gd name="T52" fmla="*/ 2147483647 w 117"/>
              <a:gd name="T53" fmla="*/ 2147483647 h 91"/>
              <a:gd name="T54" fmla="*/ 2147483647 w 117"/>
              <a:gd name="T55" fmla="*/ 2147483647 h 91"/>
              <a:gd name="T56" fmla="*/ 2147483647 w 117"/>
              <a:gd name="T57" fmla="*/ 2147483647 h 91"/>
              <a:gd name="T58" fmla="*/ 2147483647 w 117"/>
              <a:gd name="T59" fmla="*/ 2147483647 h 91"/>
              <a:gd name="T60" fmla="*/ 2147483647 w 117"/>
              <a:gd name="T61" fmla="*/ 2147483647 h 91"/>
              <a:gd name="T62" fmla="*/ 2147483647 w 117"/>
              <a:gd name="T63" fmla="*/ 2147483647 h 91"/>
              <a:gd name="T64" fmla="*/ 2147483647 w 117"/>
              <a:gd name="T65" fmla="*/ 2147483647 h 91"/>
              <a:gd name="T66" fmla="*/ 2147483647 w 117"/>
              <a:gd name="T67" fmla="*/ 0 h 91"/>
              <a:gd name="T68" fmla="*/ 2147483647 w 117"/>
              <a:gd name="T69" fmla="*/ 2147483647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0" name="Rectangle 48"/>
          <p:cNvSpPr>
            <a:spLocks noChangeArrowheads="1"/>
          </p:cNvSpPr>
          <p:nvPr/>
        </p:nvSpPr>
        <p:spPr bwMode="auto">
          <a:xfrm>
            <a:off x="4859340" y="5399088"/>
            <a:ext cx="352425" cy="101600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1" name="Arc 49"/>
          <p:cNvSpPr>
            <a:spLocks/>
          </p:cNvSpPr>
          <p:nvPr/>
        </p:nvSpPr>
        <p:spPr bwMode="auto">
          <a:xfrm>
            <a:off x="4789488" y="5172079"/>
            <a:ext cx="246062" cy="233363"/>
          </a:xfrm>
          <a:custGeom>
            <a:avLst/>
            <a:gdLst>
              <a:gd name="T0" fmla="*/ 0 w 21742"/>
              <a:gd name="T1" fmla="*/ 1621754 h 21600"/>
              <a:gd name="T2" fmla="*/ 2147483647 w 21742"/>
              <a:gd name="T3" fmla="*/ 2147483647 h 21600"/>
              <a:gd name="T4" fmla="*/ 315258161 w 21742"/>
              <a:gd name="T5" fmla="*/ 2147483647 h 21600"/>
              <a:gd name="T6" fmla="*/ 0 60000 65536"/>
              <a:gd name="T7" fmla="*/ 0 60000 65536"/>
              <a:gd name="T8" fmla="*/ 0 60000 65536"/>
              <a:gd name="T9" fmla="*/ 0 w 21742"/>
              <a:gd name="T10" fmla="*/ 0 h 21600"/>
              <a:gd name="T11" fmla="*/ 21742 w 217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2" name="Arc 50"/>
          <p:cNvSpPr>
            <a:spLocks/>
          </p:cNvSpPr>
          <p:nvPr/>
        </p:nvSpPr>
        <p:spPr bwMode="auto">
          <a:xfrm>
            <a:off x="5035553" y="5173667"/>
            <a:ext cx="244475" cy="231775"/>
          </a:xfrm>
          <a:custGeom>
            <a:avLst/>
            <a:gdLst>
              <a:gd name="T0" fmla="*/ 0 w 21592"/>
              <a:gd name="T1" fmla="*/ 2147483647 h 21598"/>
              <a:gd name="T2" fmla="*/ 2147483647 w 21592"/>
              <a:gd name="T3" fmla="*/ 0 h 21598"/>
              <a:gd name="T4" fmla="*/ 2147483647 w 21592"/>
              <a:gd name="T5" fmla="*/ 2147483647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3" name="Line 51"/>
          <p:cNvSpPr>
            <a:spLocks noChangeShapeType="1"/>
          </p:cNvSpPr>
          <p:nvPr/>
        </p:nvSpPr>
        <p:spPr bwMode="auto">
          <a:xfrm flipV="1">
            <a:off x="5130800" y="5202242"/>
            <a:ext cx="31750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4" name="Freeform 52"/>
          <p:cNvSpPr>
            <a:spLocks/>
          </p:cNvSpPr>
          <p:nvPr/>
        </p:nvSpPr>
        <p:spPr bwMode="auto">
          <a:xfrm>
            <a:off x="5099052" y="5202242"/>
            <a:ext cx="63500" cy="46037"/>
          </a:xfrm>
          <a:custGeom>
            <a:avLst/>
            <a:gdLst>
              <a:gd name="T0" fmla="*/ 0 w 36"/>
              <a:gd name="T1" fmla="*/ 2147483647 h 29"/>
              <a:gd name="T2" fmla="*/ 2147483647 w 36"/>
              <a:gd name="T3" fmla="*/ 0 h 29"/>
              <a:gd name="T4" fmla="*/ 2147483647 w 36"/>
              <a:gd name="T5" fmla="*/ 2147483647 h 29"/>
              <a:gd name="T6" fmla="*/ 2147483647 w 36"/>
              <a:gd name="T7" fmla="*/ 2147483647 h 29"/>
              <a:gd name="T8" fmla="*/ 0 w 36"/>
              <a:gd name="T9" fmla="*/ 2147483647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29"/>
              <a:gd name="T17" fmla="*/ 36 w 36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5" name="Line 53"/>
          <p:cNvSpPr>
            <a:spLocks noChangeShapeType="1"/>
          </p:cNvSpPr>
          <p:nvPr/>
        </p:nvSpPr>
        <p:spPr bwMode="auto">
          <a:xfrm>
            <a:off x="482600" y="6107117"/>
            <a:ext cx="1588" cy="2047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6" name="Line 54"/>
          <p:cNvSpPr>
            <a:spLocks noChangeShapeType="1"/>
          </p:cNvSpPr>
          <p:nvPr/>
        </p:nvSpPr>
        <p:spPr bwMode="auto">
          <a:xfrm>
            <a:off x="9567865" y="6107117"/>
            <a:ext cx="3175" cy="2047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7" name="Line 55"/>
          <p:cNvSpPr>
            <a:spLocks noChangeShapeType="1"/>
          </p:cNvSpPr>
          <p:nvPr/>
        </p:nvSpPr>
        <p:spPr bwMode="auto">
          <a:xfrm>
            <a:off x="506413" y="6210300"/>
            <a:ext cx="904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8" name="Rectangle 59"/>
          <p:cNvSpPr>
            <a:spLocks noChangeArrowheads="1"/>
          </p:cNvSpPr>
          <p:nvPr/>
        </p:nvSpPr>
        <p:spPr bwMode="auto">
          <a:xfrm>
            <a:off x="4857752" y="614680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48.4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79" name="Oval 60"/>
          <p:cNvSpPr>
            <a:spLocks noChangeArrowheads="1"/>
          </p:cNvSpPr>
          <p:nvPr/>
        </p:nvSpPr>
        <p:spPr bwMode="auto">
          <a:xfrm>
            <a:off x="5068888" y="3292475"/>
            <a:ext cx="7937" cy="7938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0" name="Rectangle 61"/>
          <p:cNvSpPr>
            <a:spLocks noChangeArrowheads="1"/>
          </p:cNvSpPr>
          <p:nvPr/>
        </p:nvSpPr>
        <p:spPr bwMode="auto">
          <a:xfrm>
            <a:off x="3203577" y="3197225"/>
            <a:ext cx="3643313" cy="33338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1" name="Rectangle 62"/>
          <p:cNvSpPr>
            <a:spLocks noChangeArrowheads="1"/>
          </p:cNvSpPr>
          <p:nvPr/>
        </p:nvSpPr>
        <p:spPr bwMode="auto">
          <a:xfrm>
            <a:off x="3351213" y="3197225"/>
            <a:ext cx="1155700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2" name="Rectangle 63"/>
          <p:cNvSpPr>
            <a:spLocks noChangeArrowheads="1"/>
          </p:cNvSpPr>
          <p:nvPr/>
        </p:nvSpPr>
        <p:spPr bwMode="auto">
          <a:xfrm>
            <a:off x="3627442" y="2928941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3" name="Rectangle 64"/>
          <p:cNvSpPr>
            <a:spLocks noChangeArrowheads="1"/>
          </p:cNvSpPr>
          <p:nvPr/>
        </p:nvSpPr>
        <p:spPr bwMode="auto">
          <a:xfrm>
            <a:off x="5935665" y="2928941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4" name="Rectangle 65"/>
          <p:cNvSpPr>
            <a:spLocks noChangeArrowheads="1"/>
          </p:cNvSpPr>
          <p:nvPr/>
        </p:nvSpPr>
        <p:spPr bwMode="auto">
          <a:xfrm>
            <a:off x="4421190" y="3603629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5" name="Rectangle 66"/>
          <p:cNvSpPr>
            <a:spLocks noChangeArrowheads="1"/>
          </p:cNvSpPr>
          <p:nvPr/>
        </p:nvSpPr>
        <p:spPr bwMode="auto">
          <a:xfrm>
            <a:off x="5056190" y="3603629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6" name="Rectangle 67"/>
          <p:cNvSpPr>
            <a:spLocks noChangeArrowheads="1"/>
          </p:cNvSpPr>
          <p:nvPr/>
        </p:nvSpPr>
        <p:spPr bwMode="auto">
          <a:xfrm>
            <a:off x="4908553" y="2928941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7" name="Rectangle 68"/>
          <p:cNvSpPr>
            <a:spLocks noChangeArrowheads="1"/>
          </p:cNvSpPr>
          <p:nvPr/>
        </p:nvSpPr>
        <p:spPr bwMode="auto">
          <a:xfrm>
            <a:off x="5018088" y="3151192"/>
            <a:ext cx="25400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8" name="Rectangle 69"/>
          <p:cNvSpPr>
            <a:spLocks noChangeArrowheads="1"/>
          </p:cNvSpPr>
          <p:nvPr/>
        </p:nvSpPr>
        <p:spPr bwMode="auto">
          <a:xfrm>
            <a:off x="5554663" y="3197225"/>
            <a:ext cx="1155700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9" name="Arc 70"/>
          <p:cNvSpPr>
            <a:spLocks/>
          </p:cNvSpPr>
          <p:nvPr/>
        </p:nvSpPr>
        <p:spPr bwMode="auto">
          <a:xfrm>
            <a:off x="5030788" y="3214692"/>
            <a:ext cx="246062" cy="231775"/>
          </a:xfrm>
          <a:custGeom>
            <a:avLst/>
            <a:gdLst>
              <a:gd name="T0" fmla="*/ 0 w 21592"/>
              <a:gd name="T1" fmla="*/ 2147483647 h 21598"/>
              <a:gd name="T2" fmla="*/ 2147483647 w 21592"/>
              <a:gd name="T3" fmla="*/ 0 h 21598"/>
              <a:gd name="T4" fmla="*/ 2147483647 w 21592"/>
              <a:gd name="T5" fmla="*/ 2147483647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</a:path>
              <a:path w="21592" h="21598" stroke="0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0" name="Arc 71"/>
          <p:cNvSpPr>
            <a:spLocks/>
          </p:cNvSpPr>
          <p:nvPr/>
        </p:nvSpPr>
        <p:spPr bwMode="auto">
          <a:xfrm>
            <a:off x="4784725" y="3213104"/>
            <a:ext cx="249238" cy="233363"/>
          </a:xfrm>
          <a:custGeom>
            <a:avLst/>
            <a:gdLst>
              <a:gd name="T0" fmla="*/ 0 w 21741"/>
              <a:gd name="T1" fmla="*/ 1621754 h 21600"/>
              <a:gd name="T2" fmla="*/ 2147483647 w 21741"/>
              <a:gd name="T3" fmla="*/ 2147483647 h 21600"/>
              <a:gd name="T4" fmla="*/ 338182239 w 21741"/>
              <a:gd name="T5" fmla="*/ 2147483647 h 21600"/>
              <a:gd name="T6" fmla="*/ 0 60000 65536"/>
              <a:gd name="T7" fmla="*/ 0 60000 65536"/>
              <a:gd name="T8" fmla="*/ 0 60000 65536"/>
              <a:gd name="T9" fmla="*/ 0 w 21741"/>
              <a:gd name="T10" fmla="*/ 0 h 21600"/>
              <a:gd name="T11" fmla="*/ 21741 w 2174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1" h="21600" fill="none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</a:path>
              <a:path w="21741" h="21600" stroke="0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  <a:lnTo>
                  <a:pt x="149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1" name="Line 72"/>
          <p:cNvSpPr>
            <a:spLocks noChangeShapeType="1"/>
          </p:cNvSpPr>
          <p:nvPr/>
        </p:nvSpPr>
        <p:spPr bwMode="auto">
          <a:xfrm flipH="1" flipV="1">
            <a:off x="4911725" y="3251204"/>
            <a:ext cx="269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2" name="Freeform 73"/>
          <p:cNvSpPr>
            <a:spLocks/>
          </p:cNvSpPr>
          <p:nvPr/>
        </p:nvSpPr>
        <p:spPr bwMode="auto">
          <a:xfrm>
            <a:off x="4911725" y="3251204"/>
            <a:ext cx="63500" cy="49213"/>
          </a:xfrm>
          <a:custGeom>
            <a:avLst/>
            <a:gdLst>
              <a:gd name="T0" fmla="*/ 2147483647 w 36"/>
              <a:gd name="T1" fmla="*/ 2147483647 h 31"/>
              <a:gd name="T2" fmla="*/ 0 w 36"/>
              <a:gd name="T3" fmla="*/ 0 h 31"/>
              <a:gd name="T4" fmla="*/ 2147483647 w 36"/>
              <a:gd name="T5" fmla="*/ 2147483647 h 31"/>
              <a:gd name="T6" fmla="*/ 2147483647 w 36"/>
              <a:gd name="T7" fmla="*/ 2147483647 h 31"/>
              <a:gd name="T8" fmla="*/ 2147483647 w 36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17" y="31"/>
                </a:moveTo>
                <a:lnTo>
                  <a:pt x="0" y="0"/>
                </a:lnTo>
                <a:lnTo>
                  <a:pt x="36" y="4"/>
                </a:lnTo>
                <a:lnTo>
                  <a:pt x="14" y="9"/>
                </a:lnTo>
                <a:lnTo>
                  <a:pt x="17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3" name="Line 74"/>
          <p:cNvSpPr>
            <a:spLocks noChangeShapeType="1"/>
          </p:cNvSpPr>
          <p:nvPr/>
        </p:nvSpPr>
        <p:spPr bwMode="auto">
          <a:xfrm flipV="1">
            <a:off x="5129213" y="3246442"/>
            <a:ext cx="25400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4" name="Freeform 75"/>
          <p:cNvSpPr>
            <a:spLocks/>
          </p:cNvSpPr>
          <p:nvPr/>
        </p:nvSpPr>
        <p:spPr bwMode="auto">
          <a:xfrm>
            <a:off x="5092701" y="3246438"/>
            <a:ext cx="61913" cy="49212"/>
          </a:xfrm>
          <a:custGeom>
            <a:avLst/>
            <a:gdLst>
              <a:gd name="T0" fmla="*/ 0 w 36"/>
              <a:gd name="T1" fmla="*/ 2147483647 h 31"/>
              <a:gd name="T2" fmla="*/ 2147483647 w 36"/>
              <a:gd name="T3" fmla="*/ 0 h 31"/>
              <a:gd name="T4" fmla="*/ 2147483647 w 36"/>
              <a:gd name="T5" fmla="*/ 2147483647 h 31"/>
              <a:gd name="T6" fmla="*/ 2147483647 w 36"/>
              <a:gd name="T7" fmla="*/ 2147483647 h 31"/>
              <a:gd name="T8" fmla="*/ 0 w 36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0" y="2"/>
                </a:moveTo>
                <a:lnTo>
                  <a:pt x="36" y="0"/>
                </a:lnTo>
                <a:lnTo>
                  <a:pt x="17" y="31"/>
                </a:lnTo>
                <a:lnTo>
                  <a:pt x="22" y="9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5" name="Freeform 76"/>
          <p:cNvSpPr>
            <a:spLocks/>
          </p:cNvSpPr>
          <p:nvPr/>
        </p:nvSpPr>
        <p:spPr bwMode="auto">
          <a:xfrm>
            <a:off x="3146427" y="3197229"/>
            <a:ext cx="201613" cy="144463"/>
          </a:xfrm>
          <a:custGeom>
            <a:avLst/>
            <a:gdLst>
              <a:gd name="T0" fmla="*/ 2147483647 w 117"/>
              <a:gd name="T1" fmla="*/ 0 h 91"/>
              <a:gd name="T2" fmla="*/ 2147483647 w 117"/>
              <a:gd name="T3" fmla="*/ 2147483647 h 91"/>
              <a:gd name="T4" fmla="*/ 2147483647 w 117"/>
              <a:gd name="T5" fmla="*/ 2147483647 h 91"/>
              <a:gd name="T6" fmla="*/ 2147483647 w 117"/>
              <a:gd name="T7" fmla="*/ 2147483647 h 91"/>
              <a:gd name="T8" fmla="*/ 0 w 117"/>
              <a:gd name="T9" fmla="*/ 2147483647 h 91"/>
              <a:gd name="T10" fmla="*/ 2147483647 w 117"/>
              <a:gd name="T11" fmla="*/ 2147483647 h 91"/>
              <a:gd name="T12" fmla="*/ 2147483647 w 117"/>
              <a:gd name="T13" fmla="*/ 2147483647 h 91"/>
              <a:gd name="T14" fmla="*/ 2147483647 w 117"/>
              <a:gd name="T15" fmla="*/ 2147483647 h 91"/>
              <a:gd name="T16" fmla="*/ 2147483647 w 117"/>
              <a:gd name="T17" fmla="*/ 2147483647 h 91"/>
              <a:gd name="T18" fmla="*/ 2147483647 w 117"/>
              <a:gd name="T19" fmla="*/ 2147483647 h 91"/>
              <a:gd name="T20" fmla="*/ 2147483647 w 117"/>
              <a:gd name="T21" fmla="*/ 2147483647 h 91"/>
              <a:gd name="T22" fmla="*/ 2147483647 w 117"/>
              <a:gd name="T23" fmla="*/ 2147483647 h 91"/>
              <a:gd name="T24" fmla="*/ 2147483647 w 117"/>
              <a:gd name="T25" fmla="*/ 2147483647 h 91"/>
              <a:gd name="T26" fmla="*/ 2147483647 w 117"/>
              <a:gd name="T27" fmla="*/ 2147483647 h 91"/>
              <a:gd name="T28" fmla="*/ 2147483647 w 117"/>
              <a:gd name="T29" fmla="*/ 2147483647 h 91"/>
              <a:gd name="T30" fmla="*/ 2147483647 w 117"/>
              <a:gd name="T31" fmla="*/ 2147483647 h 91"/>
              <a:gd name="T32" fmla="*/ 2147483647 w 117"/>
              <a:gd name="T33" fmla="*/ 2147483647 h 91"/>
              <a:gd name="T34" fmla="*/ 2147483647 w 117"/>
              <a:gd name="T35" fmla="*/ 2147483647 h 91"/>
              <a:gd name="T36" fmla="*/ 2147483647 w 117"/>
              <a:gd name="T37" fmla="*/ 2147483647 h 91"/>
              <a:gd name="T38" fmla="*/ 2147483647 w 117"/>
              <a:gd name="T39" fmla="*/ 2147483647 h 91"/>
              <a:gd name="T40" fmla="*/ 2147483647 w 117"/>
              <a:gd name="T41" fmla="*/ 2147483647 h 91"/>
              <a:gd name="T42" fmla="*/ 2147483647 w 117"/>
              <a:gd name="T43" fmla="*/ 2147483647 h 91"/>
              <a:gd name="T44" fmla="*/ 2147483647 w 117"/>
              <a:gd name="T45" fmla="*/ 2147483647 h 91"/>
              <a:gd name="T46" fmla="*/ 2147483647 w 117"/>
              <a:gd name="T47" fmla="*/ 2147483647 h 91"/>
              <a:gd name="T48" fmla="*/ 2147483647 w 117"/>
              <a:gd name="T49" fmla="*/ 2147483647 h 91"/>
              <a:gd name="T50" fmla="*/ 2147483647 w 117"/>
              <a:gd name="T51" fmla="*/ 2147483647 h 91"/>
              <a:gd name="T52" fmla="*/ 2147483647 w 117"/>
              <a:gd name="T53" fmla="*/ 2147483647 h 91"/>
              <a:gd name="T54" fmla="*/ 2147483647 w 117"/>
              <a:gd name="T55" fmla="*/ 2147483647 h 91"/>
              <a:gd name="T56" fmla="*/ 2147483647 w 117"/>
              <a:gd name="T57" fmla="*/ 2147483647 h 91"/>
              <a:gd name="T58" fmla="*/ 2147483647 w 117"/>
              <a:gd name="T59" fmla="*/ 2147483647 h 91"/>
              <a:gd name="T60" fmla="*/ 2147483647 w 117"/>
              <a:gd name="T61" fmla="*/ 2147483647 h 91"/>
              <a:gd name="T62" fmla="*/ 2147483647 w 117"/>
              <a:gd name="T63" fmla="*/ 2147483647 h 91"/>
              <a:gd name="T64" fmla="*/ 2147483647 w 117"/>
              <a:gd name="T65" fmla="*/ 2147483647 h 91"/>
              <a:gd name="T66" fmla="*/ 2147483647 w 117"/>
              <a:gd name="T67" fmla="*/ 2147483647 h 91"/>
              <a:gd name="T68" fmla="*/ 2147483647 w 117"/>
              <a:gd name="T69" fmla="*/ 0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43" y="0"/>
                </a:moveTo>
                <a:lnTo>
                  <a:pt x="27" y="3"/>
                </a:lnTo>
                <a:lnTo>
                  <a:pt x="14" y="14"/>
                </a:lnTo>
                <a:lnTo>
                  <a:pt x="3" y="27"/>
                </a:lnTo>
                <a:lnTo>
                  <a:pt x="0" y="45"/>
                </a:lnTo>
                <a:lnTo>
                  <a:pt x="3" y="62"/>
                </a:lnTo>
                <a:lnTo>
                  <a:pt x="12" y="77"/>
                </a:lnTo>
                <a:lnTo>
                  <a:pt x="27" y="88"/>
                </a:lnTo>
                <a:lnTo>
                  <a:pt x="45" y="91"/>
                </a:lnTo>
                <a:lnTo>
                  <a:pt x="62" y="88"/>
                </a:lnTo>
                <a:lnTo>
                  <a:pt x="74" y="79"/>
                </a:lnTo>
                <a:lnTo>
                  <a:pt x="84" y="65"/>
                </a:lnTo>
                <a:lnTo>
                  <a:pt x="89" y="48"/>
                </a:lnTo>
                <a:lnTo>
                  <a:pt x="93" y="34"/>
                </a:lnTo>
                <a:lnTo>
                  <a:pt x="96" y="29"/>
                </a:lnTo>
                <a:lnTo>
                  <a:pt x="105" y="24"/>
                </a:lnTo>
                <a:lnTo>
                  <a:pt x="117" y="22"/>
                </a:lnTo>
                <a:lnTo>
                  <a:pt x="113" y="2"/>
                </a:lnTo>
                <a:lnTo>
                  <a:pt x="98" y="3"/>
                </a:lnTo>
                <a:lnTo>
                  <a:pt x="83" y="12"/>
                </a:lnTo>
                <a:lnTo>
                  <a:pt x="72" y="27"/>
                </a:lnTo>
                <a:lnTo>
                  <a:pt x="69" y="45"/>
                </a:lnTo>
                <a:lnTo>
                  <a:pt x="67" y="55"/>
                </a:lnTo>
                <a:lnTo>
                  <a:pt x="60" y="64"/>
                </a:lnTo>
                <a:lnTo>
                  <a:pt x="52" y="67"/>
                </a:lnTo>
                <a:lnTo>
                  <a:pt x="45" y="70"/>
                </a:lnTo>
                <a:lnTo>
                  <a:pt x="34" y="67"/>
                </a:lnTo>
                <a:lnTo>
                  <a:pt x="29" y="64"/>
                </a:lnTo>
                <a:lnTo>
                  <a:pt x="24" y="55"/>
                </a:lnTo>
                <a:lnTo>
                  <a:pt x="21" y="45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6" name="Freeform 77"/>
          <p:cNvSpPr>
            <a:spLocks/>
          </p:cNvSpPr>
          <p:nvPr/>
        </p:nvSpPr>
        <p:spPr bwMode="auto">
          <a:xfrm>
            <a:off x="6705599" y="3197229"/>
            <a:ext cx="198439" cy="144463"/>
          </a:xfrm>
          <a:custGeom>
            <a:avLst/>
            <a:gdLst>
              <a:gd name="T0" fmla="*/ 2147483647 w 115"/>
              <a:gd name="T1" fmla="*/ 2147483647 h 91"/>
              <a:gd name="T2" fmla="*/ 2147483647 w 115"/>
              <a:gd name="T3" fmla="*/ 2147483647 h 91"/>
              <a:gd name="T4" fmla="*/ 2147483647 w 115"/>
              <a:gd name="T5" fmla="*/ 2147483647 h 91"/>
              <a:gd name="T6" fmla="*/ 2147483647 w 115"/>
              <a:gd name="T7" fmla="*/ 2147483647 h 91"/>
              <a:gd name="T8" fmla="*/ 2147483647 w 115"/>
              <a:gd name="T9" fmla="*/ 2147483647 h 91"/>
              <a:gd name="T10" fmla="*/ 2147483647 w 115"/>
              <a:gd name="T11" fmla="*/ 2147483647 h 91"/>
              <a:gd name="T12" fmla="*/ 2147483647 w 115"/>
              <a:gd name="T13" fmla="*/ 2147483647 h 91"/>
              <a:gd name="T14" fmla="*/ 2147483647 w 115"/>
              <a:gd name="T15" fmla="*/ 2147483647 h 91"/>
              <a:gd name="T16" fmla="*/ 2147483647 w 115"/>
              <a:gd name="T17" fmla="*/ 2147483647 h 91"/>
              <a:gd name="T18" fmla="*/ 2147483647 w 115"/>
              <a:gd name="T19" fmla="*/ 2147483647 h 91"/>
              <a:gd name="T20" fmla="*/ 2147483647 w 115"/>
              <a:gd name="T21" fmla="*/ 2147483647 h 91"/>
              <a:gd name="T22" fmla="*/ 2147483647 w 115"/>
              <a:gd name="T23" fmla="*/ 2147483647 h 91"/>
              <a:gd name="T24" fmla="*/ 2147483647 w 115"/>
              <a:gd name="T25" fmla="*/ 2147483647 h 91"/>
              <a:gd name="T26" fmla="*/ 2147483647 w 115"/>
              <a:gd name="T27" fmla="*/ 2147483647 h 91"/>
              <a:gd name="T28" fmla="*/ 2147483647 w 115"/>
              <a:gd name="T29" fmla="*/ 2147483647 h 91"/>
              <a:gd name="T30" fmla="*/ 2147483647 w 115"/>
              <a:gd name="T31" fmla="*/ 2147483647 h 91"/>
              <a:gd name="T32" fmla="*/ 2147483647 w 115"/>
              <a:gd name="T33" fmla="*/ 2147483647 h 91"/>
              <a:gd name="T34" fmla="*/ 0 w 115"/>
              <a:gd name="T35" fmla="*/ 2147483647 h 91"/>
              <a:gd name="T36" fmla="*/ 2147483647 w 115"/>
              <a:gd name="T37" fmla="*/ 2147483647 h 91"/>
              <a:gd name="T38" fmla="*/ 2147483647 w 115"/>
              <a:gd name="T39" fmla="*/ 2147483647 h 91"/>
              <a:gd name="T40" fmla="*/ 2147483647 w 115"/>
              <a:gd name="T41" fmla="*/ 2147483647 h 91"/>
              <a:gd name="T42" fmla="*/ 2147483647 w 115"/>
              <a:gd name="T43" fmla="*/ 2147483647 h 91"/>
              <a:gd name="T44" fmla="*/ 2147483647 w 115"/>
              <a:gd name="T45" fmla="*/ 2147483647 h 91"/>
              <a:gd name="T46" fmla="*/ 2147483647 w 115"/>
              <a:gd name="T47" fmla="*/ 2147483647 h 91"/>
              <a:gd name="T48" fmla="*/ 2147483647 w 115"/>
              <a:gd name="T49" fmla="*/ 2147483647 h 91"/>
              <a:gd name="T50" fmla="*/ 2147483647 w 115"/>
              <a:gd name="T51" fmla="*/ 2147483647 h 91"/>
              <a:gd name="T52" fmla="*/ 2147483647 w 115"/>
              <a:gd name="T53" fmla="*/ 2147483647 h 91"/>
              <a:gd name="T54" fmla="*/ 2147483647 w 115"/>
              <a:gd name="T55" fmla="*/ 2147483647 h 91"/>
              <a:gd name="T56" fmla="*/ 2147483647 w 115"/>
              <a:gd name="T57" fmla="*/ 2147483647 h 91"/>
              <a:gd name="T58" fmla="*/ 2147483647 w 115"/>
              <a:gd name="T59" fmla="*/ 2147483647 h 91"/>
              <a:gd name="T60" fmla="*/ 2147483647 w 115"/>
              <a:gd name="T61" fmla="*/ 2147483647 h 91"/>
              <a:gd name="T62" fmla="*/ 2147483647 w 115"/>
              <a:gd name="T63" fmla="*/ 2147483647 h 91"/>
              <a:gd name="T64" fmla="*/ 2147483647 w 115"/>
              <a:gd name="T65" fmla="*/ 2147483647 h 91"/>
              <a:gd name="T66" fmla="*/ 2147483647 w 115"/>
              <a:gd name="T67" fmla="*/ 0 h 91"/>
              <a:gd name="T68" fmla="*/ 2147483647 w 115"/>
              <a:gd name="T69" fmla="*/ 2147483647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5"/>
              <a:gd name="T106" fmla="*/ 0 h 91"/>
              <a:gd name="T107" fmla="*/ 115 w 115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5" h="91">
                <a:moveTo>
                  <a:pt x="69" y="21"/>
                </a:moveTo>
                <a:lnTo>
                  <a:pt x="81" y="24"/>
                </a:lnTo>
                <a:lnTo>
                  <a:pt x="89" y="29"/>
                </a:lnTo>
                <a:lnTo>
                  <a:pt x="93" y="34"/>
                </a:lnTo>
                <a:lnTo>
                  <a:pt x="94" y="45"/>
                </a:lnTo>
                <a:lnTo>
                  <a:pt x="93" y="55"/>
                </a:lnTo>
                <a:lnTo>
                  <a:pt x="89" y="64"/>
                </a:lnTo>
                <a:lnTo>
                  <a:pt x="81" y="67"/>
                </a:lnTo>
                <a:lnTo>
                  <a:pt x="70" y="70"/>
                </a:lnTo>
                <a:lnTo>
                  <a:pt x="64" y="67"/>
                </a:lnTo>
                <a:lnTo>
                  <a:pt x="55" y="64"/>
                </a:lnTo>
                <a:lnTo>
                  <a:pt x="48" y="55"/>
                </a:lnTo>
                <a:lnTo>
                  <a:pt x="46" y="45"/>
                </a:lnTo>
                <a:lnTo>
                  <a:pt x="43" y="27"/>
                </a:lnTo>
                <a:lnTo>
                  <a:pt x="33" y="12"/>
                </a:lnTo>
                <a:lnTo>
                  <a:pt x="17" y="3"/>
                </a:lnTo>
                <a:lnTo>
                  <a:pt x="3" y="2"/>
                </a:lnTo>
                <a:lnTo>
                  <a:pt x="0" y="22"/>
                </a:lnTo>
                <a:lnTo>
                  <a:pt x="10" y="24"/>
                </a:lnTo>
                <a:lnTo>
                  <a:pt x="19" y="29"/>
                </a:lnTo>
                <a:lnTo>
                  <a:pt x="22" y="34"/>
                </a:lnTo>
                <a:lnTo>
                  <a:pt x="26" y="48"/>
                </a:lnTo>
                <a:lnTo>
                  <a:pt x="31" y="65"/>
                </a:lnTo>
                <a:lnTo>
                  <a:pt x="41" y="79"/>
                </a:lnTo>
                <a:lnTo>
                  <a:pt x="53" y="88"/>
                </a:lnTo>
                <a:lnTo>
                  <a:pt x="70" y="91"/>
                </a:lnTo>
                <a:lnTo>
                  <a:pt x="88" y="88"/>
                </a:lnTo>
                <a:lnTo>
                  <a:pt x="103" y="77"/>
                </a:lnTo>
                <a:lnTo>
                  <a:pt x="113" y="62"/>
                </a:lnTo>
                <a:lnTo>
                  <a:pt x="115" y="45"/>
                </a:lnTo>
                <a:lnTo>
                  <a:pt x="113" y="27"/>
                </a:lnTo>
                <a:lnTo>
                  <a:pt x="103" y="12"/>
                </a:lnTo>
                <a:lnTo>
                  <a:pt x="88" y="3"/>
                </a:lnTo>
                <a:lnTo>
                  <a:pt x="72" y="0"/>
                </a:lnTo>
                <a:lnTo>
                  <a:pt x="69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7" name="Line 79"/>
          <p:cNvSpPr>
            <a:spLocks noChangeShapeType="1"/>
          </p:cNvSpPr>
          <p:nvPr/>
        </p:nvSpPr>
        <p:spPr bwMode="auto">
          <a:xfrm>
            <a:off x="5551490" y="3811588"/>
            <a:ext cx="1587" cy="2206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8" name="Rectangle 83"/>
          <p:cNvSpPr>
            <a:spLocks noChangeArrowheads="1"/>
          </p:cNvSpPr>
          <p:nvPr/>
        </p:nvSpPr>
        <p:spPr bwMode="auto">
          <a:xfrm>
            <a:off x="5154614" y="3879850"/>
            <a:ext cx="311150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9" name="Line 85"/>
          <p:cNvSpPr>
            <a:spLocks noChangeShapeType="1"/>
          </p:cNvSpPr>
          <p:nvPr/>
        </p:nvSpPr>
        <p:spPr bwMode="auto">
          <a:xfrm>
            <a:off x="4516440" y="3833813"/>
            <a:ext cx="1587" cy="1857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0" name="Line 92"/>
          <p:cNvSpPr>
            <a:spLocks noChangeShapeType="1"/>
          </p:cNvSpPr>
          <p:nvPr/>
        </p:nvSpPr>
        <p:spPr bwMode="auto">
          <a:xfrm>
            <a:off x="3351215" y="3811588"/>
            <a:ext cx="1587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1" name="Line 94"/>
          <p:cNvSpPr>
            <a:spLocks noChangeShapeType="1"/>
          </p:cNvSpPr>
          <p:nvPr/>
        </p:nvSpPr>
        <p:spPr bwMode="auto">
          <a:xfrm>
            <a:off x="3351215" y="3924300"/>
            <a:ext cx="1165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2" name="Rectangle 97"/>
          <p:cNvSpPr>
            <a:spLocks noChangeArrowheads="1"/>
          </p:cNvSpPr>
          <p:nvPr/>
        </p:nvSpPr>
        <p:spPr bwMode="auto">
          <a:xfrm>
            <a:off x="3797302" y="3879850"/>
            <a:ext cx="309563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3" name="Rectangle 98"/>
          <p:cNvSpPr>
            <a:spLocks noChangeArrowheads="1"/>
          </p:cNvSpPr>
          <p:nvPr/>
        </p:nvSpPr>
        <p:spPr bwMode="auto">
          <a:xfrm>
            <a:off x="3797302" y="3879854"/>
            <a:ext cx="320607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7.0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04" name="Line 100"/>
          <p:cNvSpPr>
            <a:spLocks noChangeShapeType="1"/>
          </p:cNvSpPr>
          <p:nvPr/>
        </p:nvSpPr>
        <p:spPr bwMode="auto">
          <a:xfrm flipH="1">
            <a:off x="6711950" y="3811588"/>
            <a:ext cx="3175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5" name="Line 101"/>
          <p:cNvSpPr>
            <a:spLocks noChangeShapeType="1"/>
          </p:cNvSpPr>
          <p:nvPr/>
        </p:nvSpPr>
        <p:spPr bwMode="auto">
          <a:xfrm>
            <a:off x="5554663" y="3924300"/>
            <a:ext cx="11557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6" name="Rectangle 104"/>
          <p:cNvSpPr>
            <a:spLocks noChangeArrowheads="1"/>
          </p:cNvSpPr>
          <p:nvPr/>
        </p:nvSpPr>
        <p:spPr bwMode="auto">
          <a:xfrm>
            <a:off x="5995988" y="3879850"/>
            <a:ext cx="311150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7" name="Rectangle 105"/>
          <p:cNvSpPr>
            <a:spLocks noChangeArrowheads="1"/>
          </p:cNvSpPr>
          <p:nvPr/>
        </p:nvSpPr>
        <p:spPr bwMode="auto">
          <a:xfrm>
            <a:off x="5995991" y="3879854"/>
            <a:ext cx="320607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7.0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08" name="Rectangle 106"/>
          <p:cNvSpPr>
            <a:spLocks noChangeArrowheads="1"/>
          </p:cNvSpPr>
          <p:nvPr/>
        </p:nvSpPr>
        <p:spPr bwMode="auto">
          <a:xfrm>
            <a:off x="4854577" y="3440113"/>
            <a:ext cx="352425" cy="101600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9" name="Rectangle 114"/>
          <p:cNvSpPr>
            <a:spLocks noChangeArrowheads="1"/>
          </p:cNvSpPr>
          <p:nvPr/>
        </p:nvSpPr>
        <p:spPr bwMode="auto">
          <a:xfrm>
            <a:off x="419102" y="3079750"/>
            <a:ext cx="1076325" cy="190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0" name="Rectangle 115"/>
          <p:cNvSpPr>
            <a:spLocks noChangeArrowheads="1"/>
          </p:cNvSpPr>
          <p:nvPr/>
        </p:nvSpPr>
        <p:spPr bwMode="auto">
          <a:xfrm>
            <a:off x="419100" y="2874967"/>
            <a:ext cx="103649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1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1" name="Rectangle 116"/>
          <p:cNvSpPr>
            <a:spLocks noChangeArrowheads="1"/>
          </p:cNvSpPr>
          <p:nvPr/>
        </p:nvSpPr>
        <p:spPr bwMode="auto">
          <a:xfrm>
            <a:off x="406401" y="1441454"/>
            <a:ext cx="1360488" cy="174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2" name="Rectangle 117"/>
          <p:cNvSpPr>
            <a:spLocks noChangeArrowheads="1"/>
          </p:cNvSpPr>
          <p:nvPr/>
        </p:nvSpPr>
        <p:spPr bwMode="auto">
          <a:xfrm>
            <a:off x="406401" y="1235079"/>
            <a:ext cx="121053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0.</a:t>
            </a:r>
            <a:r>
              <a:rPr lang="en-US" sz="1300" b="1">
                <a:solidFill>
                  <a:srgbClr val="0000FF"/>
                </a:solidFill>
                <a:latin typeface="Comic Sans MS" charset="0"/>
              </a:rPr>
              <a:t>5</a:t>
            </a:r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3" name="Oval 118"/>
          <p:cNvSpPr>
            <a:spLocks noChangeArrowheads="1"/>
          </p:cNvSpPr>
          <p:nvPr/>
        </p:nvSpPr>
        <p:spPr bwMode="auto">
          <a:xfrm>
            <a:off x="5068888" y="1427167"/>
            <a:ext cx="7937" cy="7937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4" name="Rectangle 119"/>
          <p:cNvSpPr>
            <a:spLocks noChangeArrowheads="1"/>
          </p:cNvSpPr>
          <p:nvPr/>
        </p:nvSpPr>
        <p:spPr bwMode="auto">
          <a:xfrm>
            <a:off x="4119563" y="1336675"/>
            <a:ext cx="1782762" cy="33338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5" name="Rectangle 120"/>
          <p:cNvSpPr>
            <a:spLocks noChangeArrowheads="1"/>
          </p:cNvSpPr>
          <p:nvPr/>
        </p:nvSpPr>
        <p:spPr bwMode="auto">
          <a:xfrm>
            <a:off x="4238627" y="1336675"/>
            <a:ext cx="473075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6" name="Rectangle 121"/>
          <p:cNvSpPr>
            <a:spLocks noChangeArrowheads="1"/>
          </p:cNvSpPr>
          <p:nvPr/>
        </p:nvSpPr>
        <p:spPr bwMode="auto">
          <a:xfrm>
            <a:off x="4081467" y="1033466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7" name="Rectangle 122"/>
          <p:cNvSpPr>
            <a:spLocks noChangeArrowheads="1"/>
          </p:cNvSpPr>
          <p:nvPr/>
        </p:nvSpPr>
        <p:spPr bwMode="auto">
          <a:xfrm>
            <a:off x="5446716" y="1033466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8" name="Rectangle 123"/>
          <p:cNvSpPr>
            <a:spLocks noChangeArrowheads="1"/>
          </p:cNvSpPr>
          <p:nvPr/>
        </p:nvSpPr>
        <p:spPr bwMode="auto">
          <a:xfrm>
            <a:off x="4475165" y="1727204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9" name="Rectangle 124"/>
          <p:cNvSpPr>
            <a:spLocks noChangeArrowheads="1"/>
          </p:cNvSpPr>
          <p:nvPr/>
        </p:nvSpPr>
        <p:spPr bwMode="auto">
          <a:xfrm>
            <a:off x="5111751" y="1727204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20" name="Rectangle 125"/>
          <p:cNvSpPr>
            <a:spLocks noChangeArrowheads="1"/>
          </p:cNvSpPr>
          <p:nvPr/>
        </p:nvSpPr>
        <p:spPr bwMode="auto">
          <a:xfrm>
            <a:off x="4941890" y="1033466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21" name="Rectangle 126"/>
          <p:cNvSpPr>
            <a:spLocks noChangeArrowheads="1"/>
          </p:cNvSpPr>
          <p:nvPr/>
        </p:nvSpPr>
        <p:spPr bwMode="auto">
          <a:xfrm>
            <a:off x="5014913" y="1287467"/>
            <a:ext cx="23812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2" name="Rectangle 127"/>
          <p:cNvSpPr>
            <a:spLocks noChangeArrowheads="1"/>
          </p:cNvSpPr>
          <p:nvPr/>
        </p:nvSpPr>
        <p:spPr bwMode="auto">
          <a:xfrm>
            <a:off x="5305424" y="1336675"/>
            <a:ext cx="465138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3" name="Arc 135"/>
          <p:cNvSpPr>
            <a:spLocks/>
          </p:cNvSpPr>
          <p:nvPr/>
        </p:nvSpPr>
        <p:spPr bwMode="auto">
          <a:xfrm>
            <a:off x="5027613" y="1350967"/>
            <a:ext cx="246062" cy="231775"/>
          </a:xfrm>
          <a:custGeom>
            <a:avLst/>
            <a:gdLst>
              <a:gd name="T0" fmla="*/ 0 w 21595"/>
              <a:gd name="T1" fmla="*/ 2147483647 h 21599"/>
              <a:gd name="T2" fmla="*/ 2147483647 w 21595"/>
              <a:gd name="T3" fmla="*/ 0 h 21599"/>
              <a:gd name="T4" fmla="*/ 2147483647 w 21595"/>
              <a:gd name="T5" fmla="*/ 2147483647 h 21599"/>
              <a:gd name="T6" fmla="*/ 0 60000 65536"/>
              <a:gd name="T7" fmla="*/ 0 60000 65536"/>
              <a:gd name="T8" fmla="*/ 0 60000 65536"/>
              <a:gd name="T9" fmla="*/ 0 w 21595"/>
              <a:gd name="T10" fmla="*/ 0 h 21599"/>
              <a:gd name="T11" fmla="*/ 21595 w 21595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5" h="21599" fill="none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</a:path>
              <a:path w="21595" h="21599" stroke="0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  <a:lnTo>
                  <a:pt x="21595" y="21599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4" name="Arc 136"/>
          <p:cNvSpPr>
            <a:spLocks/>
          </p:cNvSpPr>
          <p:nvPr/>
        </p:nvSpPr>
        <p:spPr bwMode="auto">
          <a:xfrm>
            <a:off x="4781550" y="1350967"/>
            <a:ext cx="249238" cy="231775"/>
          </a:xfrm>
          <a:custGeom>
            <a:avLst/>
            <a:gdLst>
              <a:gd name="T0" fmla="*/ 0 w 21897"/>
              <a:gd name="T1" fmla="*/ 2982472 h 21600"/>
              <a:gd name="T2" fmla="*/ 2147483647 w 21897"/>
              <a:gd name="T3" fmla="*/ 2147483647 h 21600"/>
              <a:gd name="T4" fmla="*/ 656642228 w 21897"/>
              <a:gd name="T5" fmla="*/ 2147483647 h 21600"/>
              <a:gd name="T6" fmla="*/ 0 60000 65536"/>
              <a:gd name="T7" fmla="*/ 0 60000 65536"/>
              <a:gd name="T8" fmla="*/ 0 60000 65536"/>
              <a:gd name="T9" fmla="*/ 0 w 21897"/>
              <a:gd name="T10" fmla="*/ 0 h 21600"/>
              <a:gd name="T11" fmla="*/ 21897 w 2189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97" h="21600" fill="none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</a:path>
              <a:path w="21897" h="21600" stroke="0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  <a:lnTo>
                  <a:pt x="302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5" name="Line 137"/>
          <p:cNvSpPr>
            <a:spLocks noChangeShapeType="1"/>
          </p:cNvSpPr>
          <p:nvPr/>
        </p:nvSpPr>
        <p:spPr bwMode="auto">
          <a:xfrm flipH="1" flipV="1">
            <a:off x="4908553" y="1385888"/>
            <a:ext cx="30163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26" name="Freeform 138"/>
          <p:cNvSpPr>
            <a:spLocks/>
          </p:cNvSpPr>
          <p:nvPr/>
        </p:nvSpPr>
        <p:spPr bwMode="auto">
          <a:xfrm>
            <a:off x="4908550" y="1385888"/>
            <a:ext cx="63500" cy="49212"/>
          </a:xfrm>
          <a:custGeom>
            <a:avLst/>
            <a:gdLst>
              <a:gd name="T0" fmla="*/ 2147483647 w 37"/>
              <a:gd name="T1" fmla="*/ 2147483647 h 31"/>
              <a:gd name="T2" fmla="*/ 0 w 37"/>
              <a:gd name="T3" fmla="*/ 0 h 31"/>
              <a:gd name="T4" fmla="*/ 2147483647 w 37"/>
              <a:gd name="T5" fmla="*/ 2147483647 h 31"/>
              <a:gd name="T6" fmla="*/ 2147483647 w 37"/>
              <a:gd name="T7" fmla="*/ 2147483647 h 31"/>
              <a:gd name="T8" fmla="*/ 2147483647 w 37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8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8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7" name="Line 139"/>
          <p:cNvSpPr>
            <a:spLocks noChangeShapeType="1"/>
          </p:cNvSpPr>
          <p:nvPr/>
        </p:nvSpPr>
        <p:spPr bwMode="auto">
          <a:xfrm flipV="1">
            <a:off x="5126040" y="1382717"/>
            <a:ext cx="28575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28" name="Freeform 140"/>
          <p:cNvSpPr>
            <a:spLocks/>
          </p:cNvSpPr>
          <p:nvPr/>
        </p:nvSpPr>
        <p:spPr bwMode="auto">
          <a:xfrm>
            <a:off x="5092701" y="1382717"/>
            <a:ext cx="61913" cy="47625"/>
          </a:xfrm>
          <a:custGeom>
            <a:avLst/>
            <a:gdLst>
              <a:gd name="T0" fmla="*/ 0 w 36"/>
              <a:gd name="T1" fmla="*/ 2147483647 h 30"/>
              <a:gd name="T2" fmla="*/ 2147483647 w 36"/>
              <a:gd name="T3" fmla="*/ 0 h 30"/>
              <a:gd name="T4" fmla="*/ 2147483647 w 36"/>
              <a:gd name="T5" fmla="*/ 2147483647 h 30"/>
              <a:gd name="T6" fmla="*/ 2147483647 w 36"/>
              <a:gd name="T7" fmla="*/ 2147483647 h 30"/>
              <a:gd name="T8" fmla="*/ 0 w 36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0"/>
              <a:gd name="T17" fmla="*/ 36 w 36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0">
                <a:moveTo>
                  <a:pt x="0" y="2"/>
                </a:moveTo>
                <a:lnTo>
                  <a:pt x="36" y="0"/>
                </a:lnTo>
                <a:lnTo>
                  <a:pt x="16" y="30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9" name="Freeform 141"/>
          <p:cNvSpPr>
            <a:spLocks/>
          </p:cNvSpPr>
          <p:nvPr/>
        </p:nvSpPr>
        <p:spPr bwMode="auto">
          <a:xfrm>
            <a:off x="4054477" y="1336679"/>
            <a:ext cx="201613" cy="142875"/>
          </a:xfrm>
          <a:custGeom>
            <a:avLst/>
            <a:gdLst>
              <a:gd name="T0" fmla="*/ 2147483647 w 117"/>
              <a:gd name="T1" fmla="*/ 0 h 90"/>
              <a:gd name="T2" fmla="*/ 2147483647 w 117"/>
              <a:gd name="T3" fmla="*/ 2147483647 h 90"/>
              <a:gd name="T4" fmla="*/ 2147483647 w 117"/>
              <a:gd name="T5" fmla="*/ 2147483647 h 90"/>
              <a:gd name="T6" fmla="*/ 2147483647 w 117"/>
              <a:gd name="T7" fmla="*/ 2147483647 h 90"/>
              <a:gd name="T8" fmla="*/ 0 w 117"/>
              <a:gd name="T9" fmla="*/ 2147483647 h 90"/>
              <a:gd name="T10" fmla="*/ 2147483647 w 117"/>
              <a:gd name="T11" fmla="*/ 2147483647 h 90"/>
              <a:gd name="T12" fmla="*/ 2147483647 w 117"/>
              <a:gd name="T13" fmla="*/ 2147483647 h 90"/>
              <a:gd name="T14" fmla="*/ 2147483647 w 117"/>
              <a:gd name="T15" fmla="*/ 2147483647 h 90"/>
              <a:gd name="T16" fmla="*/ 2147483647 w 117"/>
              <a:gd name="T17" fmla="*/ 2147483647 h 90"/>
              <a:gd name="T18" fmla="*/ 2147483647 w 117"/>
              <a:gd name="T19" fmla="*/ 2147483647 h 90"/>
              <a:gd name="T20" fmla="*/ 2147483647 w 117"/>
              <a:gd name="T21" fmla="*/ 2147483647 h 90"/>
              <a:gd name="T22" fmla="*/ 2147483647 w 117"/>
              <a:gd name="T23" fmla="*/ 2147483647 h 90"/>
              <a:gd name="T24" fmla="*/ 2147483647 w 117"/>
              <a:gd name="T25" fmla="*/ 2147483647 h 90"/>
              <a:gd name="T26" fmla="*/ 2147483647 w 117"/>
              <a:gd name="T27" fmla="*/ 2147483647 h 90"/>
              <a:gd name="T28" fmla="*/ 2147483647 w 117"/>
              <a:gd name="T29" fmla="*/ 2147483647 h 90"/>
              <a:gd name="T30" fmla="*/ 2147483647 w 117"/>
              <a:gd name="T31" fmla="*/ 2147483647 h 90"/>
              <a:gd name="T32" fmla="*/ 2147483647 w 117"/>
              <a:gd name="T33" fmla="*/ 2147483647 h 90"/>
              <a:gd name="T34" fmla="*/ 2147483647 w 117"/>
              <a:gd name="T35" fmla="*/ 2147483647 h 90"/>
              <a:gd name="T36" fmla="*/ 2147483647 w 117"/>
              <a:gd name="T37" fmla="*/ 0 h 90"/>
              <a:gd name="T38" fmla="*/ 2147483647 w 117"/>
              <a:gd name="T39" fmla="*/ 2147483647 h 90"/>
              <a:gd name="T40" fmla="*/ 2147483647 w 117"/>
              <a:gd name="T41" fmla="*/ 2147483647 h 90"/>
              <a:gd name="T42" fmla="*/ 2147483647 w 117"/>
              <a:gd name="T43" fmla="*/ 2147483647 h 90"/>
              <a:gd name="T44" fmla="*/ 2147483647 w 117"/>
              <a:gd name="T45" fmla="*/ 2147483647 h 90"/>
              <a:gd name="T46" fmla="*/ 2147483647 w 117"/>
              <a:gd name="T47" fmla="*/ 2147483647 h 90"/>
              <a:gd name="T48" fmla="*/ 2147483647 w 117"/>
              <a:gd name="T49" fmla="*/ 2147483647 h 90"/>
              <a:gd name="T50" fmla="*/ 2147483647 w 117"/>
              <a:gd name="T51" fmla="*/ 2147483647 h 90"/>
              <a:gd name="T52" fmla="*/ 2147483647 w 117"/>
              <a:gd name="T53" fmla="*/ 2147483647 h 90"/>
              <a:gd name="T54" fmla="*/ 2147483647 w 117"/>
              <a:gd name="T55" fmla="*/ 2147483647 h 90"/>
              <a:gd name="T56" fmla="*/ 2147483647 w 117"/>
              <a:gd name="T57" fmla="*/ 2147483647 h 90"/>
              <a:gd name="T58" fmla="*/ 2147483647 w 117"/>
              <a:gd name="T59" fmla="*/ 2147483647 h 90"/>
              <a:gd name="T60" fmla="*/ 2147483647 w 117"/>
              <a:gd name="T61" fmla="*/ 2147483647 h 90"/>
              <a:gd name="T62" fmla="*/ 2147483647 w 117"/>
              <a:gd name="T63" fmla="*/ 2147483647 h 90"/>
              <a:gd name="T64" fmla="*/ 2147483647 w 117"/>
              <a:gd name="T65" fmla="*/ 2147483647 h 90"/>
              <a:gd name="T66" fmla="*/ 2147483647 w 117"/>
              <a:gd name="T67" fmla="*/ 2147483647 h 90"/>
              <a:gd name="T68" fmla="*/ 2147483647 w 117"/>
              <a:gd name="T69" fmla="*/ 0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43" y="0"/>
                </a:moveTo>
                <a:lnTo>
                  <a:pt x="28" y="4"/>
                </a:lnTo>
                <a:lnTo>
                  <a:pt x="14" y="14"/>
                </a:lnTo>
                <a:lnTo>
                  <a:pt x="4" y="28"/>
                </a:lnTo>
                <a:lnTo>
                  <a:pt x="0" y="45"/>
                </a:lnTo>
                <a:lnTo>
                  <a:pt x="4" y="62"/>
                </a:lnTo>
                <a:lnTo>
                  <a:pt x="14" y="76"/>
                </a:lnTo>
                <a:lnTo>
                  <a:pt x="28" y="86"/>
                </a:lnTo>
                <a:lnTo>
                  <a:pt x="45" y="90"/>
                </a:lnTo>
                <a:lnTo>
                  <a:pt x="62" y="86"/>
                </a:lnTo>
                <a:lnTo>
                  <a:pt x="76" y="76"/>
                </a:lnTo>
                <a:lnTo>
                  <a:pt x="86" y="64"/>
                </a:lnTo>
                <a:lnTo>
                  <a:pt x="90" y="50"/>
                </a:lnTo>
                <a:lnTo>
                  <a:pt x="90" y="48"/>
                </a:lnTo>
                <a:lnTo>
                  <a:pt x="93" y="36"/>
                </a:lnTo>
                <a:lnTo>
                  <a:pt x="98" y="28"/>
                </a:lnTo>
                <a:lnTo>
                  <a:pt x="107" y="23"/>
                </a:lnTo>
                <a:lnTo>
                  <a:pt x="117" y="21"/>
                </a:lnTo>
                <a:lnTo>
                  <a:pt x="114" y="0"/>
                </a:lnTo>
                <a:lnTo>
                  <a:pt x="100" y="2"/>
                </a:lnTo>
                <a:lnTo>
                  <a:pt x="84" y="14"/>
                </a:lnTo>
                <a:lnTo>
                  <a:pt x="72" y="26"/>
                </a:lnTo>
                <a:lnTo>
                  <a:pt x="69" y="45"/>
                </a:lnTo>
                <a:lnTo>
                  <a:pt x="62" y="62"/>
                </a:lnTo>
                <a:lnTo>
                  <a:pt x="55" y="66"/>
                </a:lnTo>
                <a:lnTo>
                  <a:pt x="45" y="69"/>
                </a:lnTo>
                <a:lnTo>
                  <a:pt x="35" y="66"/>
                </a:lnTo>
                <a:lnTo>
                  <a:pt x="28" y="62"/>
                </a:lnTo>
                <a:lnTo>
                  <a:pt x="24" y="55"/>
                </a:lnTo>
                <a:lnTo>
                  <a:pt x="21" y="45"/>
                </a:lnTo>
                <a:lnTo>
                  <a:pt x="24" y="35"/>
                </a:lnTo>
                <a:lnTo>
                  <a:pt x="28" y="28"/>
                </a:lnTo>
                <a:lnTo>
                  <a:pt x="35" y="24"/>
                </a:lnTo>
                <a:lnTo>
                  <a:pt x="47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30" name="Rectangle 142"/>
          <p:cNvSpPr>
            <a:spLocks noChangeArrowheads="1"/>
          </p:cNvSpPr>
          <p:nvPr/>
        </p:nvSpPr>
        <p:spPr bwMode="auto">
          <a:xfrm>
            <a:off x="4852988" y="1577979"/>
            <a:ext cx="350838" cy="984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31" name="Line 157"/>
          <p:cNvSpPr>
            <a:spLocks noChangeShapeType="1"/>
          </p:cNvSpPr>
          <p:nvPr/>
        </p:nvSpPr>
        <p:spPr bwMode="auto">
          <a:xfrm>
            <a:off x="4213225" y="1965328"/>
            <a:ext cx="1588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2" name="Line 158"/>
          <p:cNvSpPr>
            <a:spLocks noChangeShapeType="1"/>
          </p:cNvSpPr>
          <p:nvPr/>
        </p:nvSpPr>
        <p:spPr bwMode="auto">
          <a:xfrm flipH="1">
            <a:off x="4651375" y="1965328"/>
            <a:ext cx="0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3" name="Line 159"/>
          <p:cNvSpPr>
            <a:spLocks noChangeShapeType="1"/>
          </p:cNvSpPr>
          <p:nvPr/>
        </p:nvSpPr>
        <p:spPr bwMode="auto">
          <a:xfrm>
            <a:off x="4227513" y="2052642"/>
            <a:ext cx="4365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4" name="Rectangle 163"/>
          <p:cNvSpPr>
            <a:spLocks noChangeArrowheads="1"/>
          </p:cNvSpPr>
          <p:nvPr/>
        </p:nvSpPr>
        <p:spPr bwMode="auto">
          <a:xfrm>
            <a:off x="4311652" y="2017714"/>
            <a:ext cx="26289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4 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35" name="Line 164"/>
          <p:cNvSpPr>
            <a:spLocks noChangeShapeType="1"/>
          </p:cNvSpPr>
          <p:nvPr/>
        </p:nvSpPr>
        <p:spPr bwMode="auto">
          <a:xfrm flipH="1">
            <a:off x="4108452" y="2185988"/>
            <a:ext cx="3175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6" name="Line 165"/>
          <p:cNvSpPr>
            <a:spLocks noChangeShapeType="1"/>
          </p:cNvSpPr>
          <p:nvPr/>
        </p:nvSpPr>
        <p:spPr bwMode="auto">
          <a:xfrm flipH="1">
            <a:off x="5875338" y="2185988"/>
            <a:ext cx="0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7" name="Line 166"/>
          <p:cNvSpPr>
            <a:spLocks noChangeShapeType="1"/>
          </p:cNvSpPr>
          <p:nvPr/>
        </p:nvSpPr>
        <p:spPr bwMode="auto">
          <a:xfrm flipV="1">
            <a:off x="4116388" y="2278067"/>
            <a:ext cx="17589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8" name="Rectangle 170"/>
          <p:cNvSpPr>
            <a:spLocks noChangeArrowheads="1"/>
          </p:cNvSpPr>
          <p:nvPr/>
        </p:nvSpPr>
        <p:spPr bwMode="auto">
          <a:xfrm>
            <a:off x="4805364" y="2220915"/>
            <a:ext cx="38304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 ~13</a:t>
            </a:r>
            <a:r>
              <a:rPr sz="900" noProof="1">
                <a:solidFill>
                  <a:srgbClr val="000000"/>
                </a:solidFill>
              </a:rPr>
              <a:t> km</a:t>
            </a:r>
            <a:r>
              <a:rPr lang="en-US" sz="900">
                <a:solidFill>
                  <a:srgbClr val="000000"/>
                </a:solidFill>
              </a:rPr>
              <a:t>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39" name="Line 172"/>
          <p:cNvSpPr>
            <a:spLocks noChangeShapeType="1"/>
          </p:cNvSpPr>
          <p:nvPr/>
        </p:nvSpPr>
        <p:spPr bwMode="auto">
          <a:xfrm>
            <a:off x="5287965" y="1974853"/>
            <a:ext cx="1587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0" name="Line 173"/>
          <p:cNvSpPr>
            <a:spLocks noChangeShapeType="1"/>
          </p:cNvSpPr>
          <p:nvPr/>
        </p:nvSpPr>
        <p:spPr bwMode="auto">
          <a:xfrm flipH="1">
            <a:off x="5727700" y="1974853"/>
            <a:ext cx="0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1" name="Line 174"/>
          <p:cNvSpPr>
            <a:spLocks noChangeShapeType="1"/>
          </p:cNvSpPr>
          <p:nvPr/>
        </p:nvSpPr>
        <p:spPr bwMode="auto">
          <a:xfrm>
            <a:off x="5302252" y="2062166"/>
            <a:ext cx="4365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2" name="Rectangle 175"/>
          <p:cNvSpPr>
            <a:spLocks noChangeArrowheads="1"/>
          </p:cNvSpPr>
          <p:nvPr/>
        </p:nvSpPr>
        <p:spPr bwMode="auto">
          <a:xfrm>
            <a:off x="5386390" y="2028829"/>
            <a:ext cx="26289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4 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grpSp>
        <p:nvGrpSpPr>
          <p:cNvPr id="2" name="Group 182"/>
          <p:cNvGrpSpPr>
            <a:grpSpLocks/>
          </p:cNvGrpSpPr>
          <p:nvPr/>
        </p:nvGrpSpPr>
        <p:grpSpPr bwMode="auto">
          <a:xfrm>
            <a:off x="3163891" y="4086225"/>
            <a:ext cx="3736975" cy="153988"/>
            <a:chOff x="2027" y="2912"/>
            <a:chExt cx="2395" cy="106"/>
          </a:xfrm>
        </p:grpSpPr>
        <p:sp>
          <p:nvSpPr>
            <p:cNvPr id="44149" name="Line 176"/>
            <p:cNvSpPr>
              <a:spLocks noChangeShapeType="1"/>
            </p:cNvSpPr>
            <p:nvPr/>
          </p:nvSpPr>
          <p:spPr bwMode="auto">
            <a:xfrm>
              <a:off x="2027" y="2912"/>
              <a:ext cx="2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0" name="Line 177"/>
            <p:cNvSpPr>
              <a:spLocks noChangeShapeType="1"/>
            </p:cNvSpPr>
            <p:nvPr/>
          </p:nvSpPr>
          <p:spPr bwMode="auto">
            <a:xfrm flipH="1">
              <a:off x="4422" y="2912"/>
              <a:ext cx="0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1" name="Line 178"/>
            <p:cNvSpPr>
              <a:spLocks noChangeShapeType="1"/>
            </p:cNvSpPr>
            <p:nvPr/>
          </p:nvSpPr>
          <p:spPr bwMode="auto">
            <a:xfrm>
              <a:off x="2027" y="2961"/>
              <a:ext cx="23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2" name="Rectangle 179"/>
            <p:cNvSpPr>
              <a:spLocks noChangeArrowheads="1"/>
            </p:cNvSpPr>
            <p:nvPr/>
          </p:nvSpPr>
          <p:spPr bwMode="auto">
            <a:xfrm>
              <a:off x="3146" y="2923"/>
              <a:ext cx="245" cy="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900">
                  <a:solidFill>
                    <a:srgbClr val="000000"/>
                  </a:solidFill>
                </a:rPr>
                <a:t> ~20</a:t>
              </a:r>
              <a:r>
                <a:rPr sz="900" noProof="1">
                  <a:solidFill>
                    <a:srgbClr val="000000"/>
                  </a:solidFill>
                </a:rPr>
                <a:t> km</a:t>
              </a:r>
              <a:r>
                <a:rPr lang="en-US" sz="900">
                  <a:solidFill>
                    <a:srgbClr val="000000"/>
                  </a:solidFill>
                </a:rPr>
                <a:t> </a:t>
              </a:r>
              <a:endParaRPr noProof="1">
                <a:solidFill>
                  <a:schemeClr val="tx1"/>
                </a:solidFill>
              </a:endParaRPr>
            </a:p>
          </p:txBody>
        </p:sp>
      </p:grpSp>
      <p:sp>
        <p:nvSpPr>
          <p:cNvPr id="44144" name="Rectangle 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sz="3400" noProof="1"/>
              <a:t>CLIC Layout at various energies</a:t>
            </a:r>
            <a:endParaRPr lang="en-US" sz="3400"/>
          </a:p>
        </p:txBody>
      </p:sp>
      <p:sp>
        <p:nvSpPr>
          <p:cNvPr id="44145" name="Rectangle 23"/>
          <p:cNvSpPr>
            <a:spLocks noChangeArrowheads="1"/>
          </p:cNvSpPr>
          <p:nvPr/>
        </p:nvSpPr>
        <p:spPr bwMode="auto">
          <a:xfrm>
            <a:off x="5386390" y="5861050"/>
            <a:ext cx="461665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 2.75</a:t>
            </a:r>
            <a:r>
              <a:rPr sz="1000" noProof="1">
                <a:solidFill>
                  <a:srgbClr val="000000"/>
                </a:solidFill>
              </a:rPr>
              <a:t> km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6" name="Rectangle 23"/>
          <p:cNvSpPr>
            <a:spLocks noChangeArrowheads="1"/>
          </p:cNvSpPr>
          <p:nvPr/>
        </p:nvSpPr>
        <p:spPr bwMode="auto">
          <a:xfrm>
            <a:off x="4264028" y="5861050"/>
            <a:ext cx="461665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 2.75</a:t>
            </a:r>
            <a:r>
              <a:rPr sz="1000" noProof="1">
                <a:solidFill>
                  <a:srgbClr val="000000"/>
                </a:solidFill>
              </a:rPr>
              <a:t> km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7" name="Rectangle 37"/>
          <p:cNvSpPr>
            <a:spLocks noChangeArrowheads="1"/>
          </p:cNvSpPr>
          <p:nvPr/>
        </p:nvSpPr>
        <p:spPr bwMode="auto">
          <a:xfrm>
            <a:off x="7799391" y="586105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21.1</a:t>
            </a:r>
            <a:r>
              <a:rPr sz="10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8" name="Rectangle 30"/>
          <p:cNvSpPr>
            <a:spLocks noChangeArrowheads="1"/>
          </p:cNvSpPr>
          <p:nvPr/>
        </p:nvSpPr>
        <p:spPr bwMode="auto">
          <a:xfrm>
            <a:off x="2238377" y="586105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21.1</a:t>
            </a:r>
            <a:r>
              <a:rPr sz="10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3"/>
          <p:cNvGraphicFramePr>
            <a:graphicFrameLocks noChangeAspect="1"/>
          </p:cNvGraphicFramePr>
          <p:nvPr/>
        </p:nvGraphicFramePr>
        <p:xfrm>
          <a:off x="506413" y="777875"/>
          <a:ext cx="8655050" cy="5746750"/>
        </p:xfrm>
        <a:graphic>
          <a:graphicData uri="http://schemas.openxmlformats.org/presentationml/2006/ole">
            <p:oleObj spid="_x0000_s103426" name="Worksheet" r:id="rId3" imgW="6362700" imgH="4851400" progId="Excel.Sheet.8">
              <p:embed/>
            </p:oleObj>
          </a:graphicData>
        </a:graphic>
      </p:graphicFrame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600"/>
              <a:t>CLIC Parameters and upgrade scenario</a:t>
            </a:r>
            <a:br>
              <a:rPr lang="en-US" sz="2600"/>
            </a:br>
            <a:r>
              <a:rPr lang="en-US" sz="1600">
                <a:hlinkClick r:id="rId4"/>
              </a:rPr>
              <a:t>http://cdsweb.cern.ch/record/1132079/files/CERN-OPEN-2008-021.pdf</a:t>
            </a:r>
            <a:endParaRPr lang="en-US" sz="3100"/>
          </a:p>
        </p:txBody>
      </p:sp>
      <p:sp>
        <p:nvSpPr>
          <p:cNvPr id="1029138" name="Text Box 18"/>
          <p:cNvSpPr txBox="1">
            <a:spLocks noChangeArrowheads="1"/>
          </p:cNvSpPr>
          <p:nvPr/>
        </p:nvSpPr>
        <p:spPr bwMode="auto">
          <a:xfrm>
            <a:off x="3790476" y="835026"/>
            <a:ext cx="2999740" cy="4955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4th phase: 3 TeV luminosity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3 TeV nominal parameters</a:t>
            </a:r>
          </a:p>
        </p:txBody>
      </p:sp>
      <p:sp>
        <p:nvSpPr>
          <p:cNvPr id="1029139" name="Line 19"/>
          <p:cNvSpPr>
            <a:spLocks noChangeShapeType="1"/>
          </p:cNvSpPr>
          <p:nvPr/>
        </p:nvSpPr>
        <p:spPr bwMode="auto">
          <a:xfrm>
            <a:off x="5167313" y="1295400"/>
            <a:ext cx="647700" cy="1412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0" name="Line 20"/>
          <p:cNvSpPr>
            <a:spLocks noChangeShapeType="1"/>
          </p:cNvSpPr>
          <p:nvPr/>
        </p:nvSpPr>
        <p:spPr bwMode="auto">
          <a:xfrm flipV="1">
            <a:off x="5851525" y="2765425"/>
            <a:ext cx="0" cy="368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1" name="Line 21"/>
          <p:cNvSpPr>
            <a:spLocks noChangeShapeType="1"/>
          </p:cNvSpPr>
          <p:nvPr/>
        </p:nvSpPr>
        <p:spPr bwMode="auto">
          <a:xfrm>
            <a:off x="2746377" y="3089275"/>
            <a:ext cx="30956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2" name="Text Box 22"/>
          <p:cNvSpPr txBox="1">
            <a:spLocks noChangeArrowheads="1"/>
          </p:cNvSpPr>
          <p:nvPr/>
        </p:nvSpPr>
        <p:spPr bwMode="auto">
          <a:xfrm>
            <a:off x="1148497" y="1582739"/>
            <a:ext cx="3262432" cy="495572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2nd phase: 500 GeV luminosity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500 GeV nominal parameters</a:t>
            </a:r>
          </a:p>
        </p:txBody>
      </p:sp>
      <p:sp>
        <p:nvSpPr>
          <p:cNvPr id="1029143" name="Line 23"/>
          <p:cNvSpPr>
            <a:spLocks noChangeShapeType="1"/>
          </p:cNvSpPr>
          <p:nvPr/>
        </p:nvSpPr>
        <p:spPr bwMode="auto">
          <a:xfrm>
            <a:off x="2041527" y="2041529"/>
            <a:ext cx="657225" cy="968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4" name="Line 24"/>
          <p:cNvSpPr>
            <a:spLocks noChangeShapeType="1"/>
          </p:cNvSpPr>
          <p:nvPr/>
        </p:nvSpPr>
        <p:spPr bwMode="auto">
          <a:xfrm flipH="1" flipV="1">
            <a:off x="2744788" y="3133729"/>
            <a:ext cx="0" cy="6842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Line 25"/>
          <p:cNvSpPr>
            <a:spLocks noChangeShapeType="1"/>
          </p:cNvSpPr>
          <p:nvPr/>
        </p:nvSpPr>
        <p:spPr bwMode="auto">
          <a:xfrm flipH="1" flipV="1">
            <a:off x="2795590" y="3871917"/>
            <a:ext cx="471487" cy="1019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Text Box 26"/>
          <p:cNvSpPr txBox="1">
            <a:spLocks noChangeArrowheads="1"/>
          </p:cNvSpPr>
          <p:nvPr/>
        </p:nvSpPr>
        <p:spPr bwMode="auto">
          <a:xfrm>
            <a:off x="2108200" y="4927604"/>
            <a:ext cx="3665539" cy="4921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1rst phase: Initial operation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500 GeV conservative parameters</a:t>
            </a:r>
          </a:p>
        </p:txBody>
      </p:sp>
      <p:sp>
        <p:nvSpPr>
          <p:cNvPr id="1029147" name="Line 27"/>
          <p:cNvSpPr>
            <a:spLocks noChangeShapeType="1"/>
          </p:cNvSpPr>
          <p:nvPr/>
        </p:nvSpPr>
        <p:spPr bwMode="auto">
          <a:xfrm flipV="1">
            <a:off x="5424490" y="3187700"/>
            <a:ext cx="400050" cy="11985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8" name="Text Box 28"/>
          <p:cNvSpPr txBox="1">
            <a:spLocks noChangeArrowheads="1"/>
          </p:cNvSpPr>
          <p:nvPr/>
        </p:nvSpPr>
        <p:spPr bwMode="auto">
          <a:xfrm>
            <a:off x="4920610" y="4443413"/>
            <a:ext cx="3193740" cy="4955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3rd phase: 0.5 to 3 TeV energy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3 TeV conservative parameters</a:t>
            </a:r>
          </a:p>
        </p:txBody>
      </p:sp>
      <p:sp>
        <p:nvSpPr>
          <p:cNvPr id="45071" name="TextBox 18"/>
          <p:cNvSpPr txBox="1">
            <a:spLocks noChangeArrowheads="1"/>
          </p:cNvSpPr>
          <p:nvPr/>
        </p:nvSpPr>
        <p:spPr bwMode="auto">
          <a:xfrm>
            <a:off x="8654651" y="6229354"/>
            <a:ext cx="1250162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J-P.Delahaye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138" grpId="0"/>
      <p:bldP spid="1029139" grpId="0" animBg="1"/>
      <p:bldP spid="1029140" grpId="0" animBg="1"/>
      <p:bldP spid="1029141" grpId="0" animBg="1"/>
      <p:bldP spid="1029142" grpId="0" animBg="1"/>
      <p:bldP spid="1029143" grpId="0" animBg="1"/>
      <p:bldP spid="1029144" grpId="0" animBg="1"/>
      <p:bldP spid="1029147" grpId="0" animBg="1"/>
      <p:bldP spid="102914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main parameters</a:t>
            </a:r>
          </a:p>
        </p:txBody>
      </p:sp>
      <p:graphicFrame>
        <p:nvGraphicFramePr>
          <p:cNvPr id="5" name="Group 361"/>
          <p:cNvGraphicFramePr>
            <a:graphicFrameLocks noGrp="1"/>
          </p:cNvGraphicFramePr>
          <p:nvPr/>
        </p:nvGraphicFramePr>
        <p:xfrm>
          <a:off x="261938" y="871542"/>
          <a:ext cx="9210675" cy="5576579"/>
        </p:xfrm>
        <a:graphic>
          <a:graphicData uri="http://schemas.openxmlformats.org/drawingml/2006/table">
            <a:tbl>
              <a:tblPr/>
              <a:tblGrid>
                <a:gridCol w="3159125"/>
                <a:gridCol w="1525587"/>
                <a:gridCol w="1460500"/>
                <a:gridCol w="1557338"/>
                <a:gridCol w="1508125"/>
              </a:tblGrid>
              <a:tr h="2952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3 TeV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Accelerating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0.9 (0.6)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 (1.4)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 (1.3)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5.9 (2.0)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power/beam MWatts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norm. emitt (10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2.4/25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2.4/20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202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83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3800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 km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Wall plug to beam transfert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129.4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415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Path to higher energy</a:t>
            </a:r>
            <a:endParaRPr lang="en-US" dirty="0"/>
          </a:p>
        </p:txBody>
      </p:sp>
      <p:pic>
        <p:nvPicPr>
          <p:cNvPr id="18434" name="Picture 23" descr="e+e-collider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t="-8022" b="-8022"/>
          <a:stretch>
            <a:fillRect/>
          </a:stretch>
        </p:blipFill>
        <p:spPr>
          <a:xfrm>
            <a:off x="72570" y="901700"/>
            <a:ext cx="4714875" cy="5581650"/>
          </a:xfrm>
        </p:spPr>
      </p:pic>
      <p:sp>
        <p:nvSpPr>
          <p:cNvPr id="18436" name="Rectangle 22"/>
          <p:cNvSpPr>
            <a:spLocks noGrp="1" noChangeArrowheads="1"/>
          </p:cNvSpPr>
          <p:nvPr>
            <p:ph sz="half" idx="4294967295"/>
          </p:nvPr>
        </p:nvSpPr>
        <p:spPr>
          <a:xfrm>
            <a:off x="4789715" y="901700"/>
            <a:ext cx="5116286" cy="5581650"/>
          </a:xfrm>
        </p:spPr>
        <p:txBody>
          <a:bodyPr>
            <a:normAutofit/>
          </a:bodyPr>
          <a:lstStyle/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 smtClean="0"/>
              <a:t>Collider History</a:t>
            </a:r>
            <a:r>
              <a:rPr lang="en-US" dirty="0"/>
              <a:t>:</a:t>
            </a:r>
          </a:p>
          <a:p>
            <a:pPr marL="673930" lvl="1" indent="-259204">
              <a:spcAft>
                <a:spcPct val="0"/>
              </a:spcAft>
              <a:buSzPct val="64000"/>
              <a:buBlip>
                <a:blip r:embed="rId4"/>
              </a:buBlip>
            </a:pPr>
            <a:r>
              <a:rPr lang="en-US" sz="2200" dirty="0">
                <a:solidFill>
                  <a:srgbClr val="FF0000"/>
                </a:solidFill>
              </a:rPr>
              <a:t>Energy</a:t>
            </a:r>
            <a:r>
              <a:rPr lang="en-US" sz="2200" dirty="0"/>
              <a:t> constantly </a:t>
            </a:r>
            <a:r>
              <a:rPr lang="en-US" sz="2200" dirty="0" smtClean="0">
                <a:solidFill>
                  <a:srgbClr val="FF0000"/>
                </a:solidFill>
              </a:rPr>
              <a:t>increasing 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with time</a:t>
            </a:r>
          </a:p>
          <a:p>
            <a:pPr marL="673930" lvl="1" indent="-259204">
              <a:spcAft>
                <a:spcPct val="0"/>
              </a:spcAft>
              <a:buSzPct val="64000"/>
              <a:buBlip>
                <a:blip r:embed="rId4"/>
              </a:buBlip>
            </a:pPr>
            <a:r>
              <a:rPr lang="en-US" sz="2200" dirty="0" err="1">
                <a:solidFill>
                  <a:srgbClr val="FF0000"/>
                </a:solidFill>
              </a:rPr>
              <a:t>Hadron</a:t>
            </a:r>
            <a:r>
              <a:rPr lang="en-US" sz="2200" dirty="0"/>
              <a:t> </a:t>
            </a:r>
            <a:r>
              <a:rPr lang="en-US" sz="2200" dirty="0" smtClean="0"/>
              <a:t>Collider </a:t>
            </a:r>
            <a:r>
              <a:rPr lang="en-US" sz="2200" dirty="0"/>
              <a:t>at the </a:t>
            </a:r>
            <a:r>
              <a:rPr lang="en-US" sz="2200" dirty="0">
                <a:solidFill>
                  <a:srgbClr val="FF0000"/>
                </a:solidFill>
              </a:rPr>
              <a:t>energy frontier</a:t>
            </a:r>
          </a:p>
          <a:p>
            <a:pPr marL="673930" lvl="1" indent="-259204">
              <a:spcAft>
                <a:spcPts val="2400"/>
              </a:spcAft>
              <a:buSzPct val="64000"/>
              <a:buBlip>
                <a:blip r:embed="rId4"/>
              </a:buBlip>
            </a:pPr>
            <a:r>
              <a:rPr lang="en-US" sz="2200" dirty="0">
                <a:solidFill>
                  <a:srgbClr val="FF0000"/>
                </a:solidFill>
              </a:rPr>
              <a:t>Lepton</a:t>
            </a:r>
            <a:r>
              <a:rPr lang="en-US" sz="2200" dirty="0"/>
              <a:t> Collider for </a:t>
            </a:r>
            <a:r>
              <a:rPr lang="en-US" sz="2200" dirty="0">
                <a:solidFill>
                  <a:srgbClr val="FF0000"/>
                </a:solidFill>
              </a:rPr>
              <a:t>precision </a:t>
            </a:r>
            <a:r>
              <a:rPr lang="en-US" sz="2200" dirty="0" smtClean="0">
                <a:solidFill>
                  <a:srgbClr val="FF0000"/>
                </a:solidFill>
              </a:rPr>
              <a:t>physics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/>
              <a:t>LHC online </a:t>
            </a:r>
            <a:r>
              <a:rPr lang="en-US" dirty="0" smtClean="0"/>
              <a:t>now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 err="1" smtClean="0"/>
              <a:t>e-/e</a:t>
            </a:r>
            <a:r>
              <a:rPr lang="en-US" dirty="0" smtClean="0"/>
              <a:t>+ storage ring excluded by synchrotron radiation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/>
              <a:t>Consensus to </a:t>
            </a:r>
            <a:r>
              <a:rPr lang="en-US" dirty="0">
                <a:solidFill>
                  <a:srgbClr val="FF0000"/>
                </a:solidFill>
              </a:rPr>
              <a:t>build Lin. </a:t>
            </a:r>
            <a:r>
              <a:rPr lang="en-US" dirty="0" smtClean="0">
                <a:solidFill>
                  <a:srgbClr val="FF0000"/>
                </a:solidFill>
              </a:rPr>
              <a:t>Collider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with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dirty="0" smtClean="0">
                <a:solidFill>
                  <a:srgbClr val="FF0000"/>
                </a:solidFill>
              </a:rPr>
              <a:t>500 GeV</a:t>
            </a:r>
            <a:r>
              <a:rPr lang="en-US" dirty="0" smtClean="0"/>
              <a:t> to complement </a:t>
            </a:r>
            <a:r>
              <a:rPr lang="en-US" dirty="0"/>
              <a:t>LHC physics</a:t>
            </a:r>
            <a:br>
              <a:rPr lang="en-US" dirty="0"/>
            </a:br>
            <a:r>
              <a:rPr lang="en-US" sz="2000" dirty="0"/>
              <a:t>(</a:t>
            </a:r>
            <a:r>
              <a:rPr lang="en-US" sz="2000" i="1" dirty="0"/>
              <a:t>European strategy for particle physics</a:t>
            </a:r>
            <a:r>
              <a:rPr lang="en-US" sz="2000" dirty="0"/>
              <a:t> by CERN Council) </a:t>
            </a:r>
          </a:p>
        </p:txBody>
      </p:sp>
      <p:sp>
        <p:nvSpPr>
          <p:cNvPr id="18437" name="Rectangle 24"/>
          <p:cNvSpPr>
            <a:spLocks noChangeArrowheads="1"/>
          </p:cNvSpPr>
          <p:nvPr/>
        </p:nvSpPr>
        <p:spPr bwMode="auto">
          <a:xfrm>
            <a:off x="4246978" y="2437156"/>
            <a:ext cx="898843" cy="829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8" name="Rectangle 25"/>
          <p:cNvSpPr>
            <a:spLocks noChangeArrowheads="1"/>
          </p:cNvSpPr>
          <p:nvPr/>
        </p:nvSpPr>
        <p:spPr bwMode="auto">
          <a:xfrm>
            <a:off x="4301593" y="2199119"/>
            <a:ext cx="368276" cy="27639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9" name="Rectangle 27"/>
          <p:cNvSpPr>
            <a:spLocks noChangeArrowheads="1"/>
          </p:cNvSpPr>
          <p:nvPr/>
        </p:nvSpPr>
        <p:spPr bwMode="auto">
          <a:xfrm>
            <a:off x="4584095" y="2019905"/>
            <a:ext cx="72572" cy="96762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8440" name="Rectangle 26"/>
          <p:cNvSpPr>
            <a:spLocks noChangeArrowheads="1"/>
          </p:cNvSpPr>
          <p:nvPr/>
        </p:nvSpPr>
        <p:spPr bwMode="auto">
          <a:xfrm>
            <a:off x="4256047" y="1732626"/>
            <a:ext cx="126399" cy="384721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LC comparison at 500 GeV</a:t>
            </a:r>
          </a:p>
        </p:txBody>
      </p:sp>
      <p:graphicFrame>
        <p:nvGraphicFramePr>
          <p:cNvPr id="4" name="Group 234"/>
          <p:cNvGraphicFramePr>
            <a:graphicFrameLocks noGrp="1"/>
          </p:cNvGraphicFramePr>
          <p:nvPr/>
        </p:nvGraphicFramePr>
        <p:xfrm>
          <a:off x="252415" y="984250"/>
          <a:ext cx="8891588" cy="5348606"/>
        </p:xfrm>
        <a:graphic>
          <a:graphicData uri="http://schemas.openxmlformats.org/drawingml/2006/table">
            <a:tbl>
              <a:tblPr/>
              <a:tblGrid>
                <a:gridCol w="3074988"/>
                <a:gridCol w="1447800"/>
                <a:gridCol w="1460500"/>
                <a:gridCol w="1270000"/>
                <a:gridCol w="182563"/>
                <a:gridCol w="1455737"/>
              </a:tblGrid>
              <a:tr h="60325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NLC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500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ILC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2.0 (1.3)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2.0 (1.5)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0.9 (0.6)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 (1.4)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1.3 (SC)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separation 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power/linac (MWatts)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norm. emitt (10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3.6/40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 / 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 / 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243/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640/5.7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202/ 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Soft Hadronic event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Coherent pairs/crossing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3.5 (1 TeV)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2.23 (1 TeV)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Wall plug to beam transfer eff.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129.4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97375"/>
            <a:ext cx="9906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66042" y="5442127"/>
            <a:ext cx="124683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608241" y="941876"/>
            <a:ext cx="1424875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 – </a:t>
            </a:r>
            <a:r>
              <a:rPr lang="en-US" dirty="0"/>
              <a:t>overall </a:t>
            </a:r>
            <a:r>
              <a:rPr lang="en-US" dirty="0" smtClean="0"/>
              <a:t>layout 3 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803652" y="3751267"/>
            <a:ext cx="238125" cy="15557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699250" y="3756029"/>
            <a:ext cx="238125" cy="15557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688975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82835" y="915988"/>
            <a:ext cx="8837989" cy="5560210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66751" y="1117604"/>
            <a:ext cx="2668588" cy="5508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i="1" dirty="0"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505807" y="1157292"/>
            <a:ext cx="5731047" cy="100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</a:rPr>
              <a:t>Instead of using a single drive beam pulse for the whole main </a:t>
            </a:r>
            <a:r>
              <a:rPr lang="en-US" sz="1400" dirty="0" err="1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sz="1400" dirty="0">
                <a:latin typeface="Arial" charset="0"/>
              </a:rPr>
              <a:t>several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(N</a:t>
            </a:r>
            <a:r>
              <a:rPr lang="en-US" sz="1400" baseline="-25000" dirty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= 24) </a:t>
            </a:r>
            <a:r>
              <a:rPr lang="en-US" sz="1400" dirty="0">
                <a:latin typeface="Arial" charset="0"/>
              </a:rPr>
              <a:t>short</a:t>
            </a:r>
            <a:r>
              <a:rPr lang="en-US" sz="1400" dirty="0" smtClean="0">
                <a:latin typeface="Arial" charset="0"/>
              </a:rPr>
              <a:t> drive beam pulses 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are 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used</a:t>
            </a:r>
          </a:p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</a:rPr>
              <a:t>Each one feed a ~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880 </a:t>
            </a:r>
            <a:r>
              <a:rPr lang="en-US" sz="1400" dirty="0" err="1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long sector of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two-beam acceleration (TBA)  </a:t>
            </a:r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2020888" y="3910017"/>
            <a:ext cx="49069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3956052" y="3225800"/>
            <a:ext cx="352425" cy="684213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46100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43205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2127249" y="3073400"/>
            <a:ext cx="4876801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6134100" y="3073400"/>
            <a:ext cx="201295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917409" y="3987800"/>
            <a:ext cx="578935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736809" y="3987800"/>
            <a:ext cx="578935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620889" y="2692400"/>
            <a:ext cx="692798" cy="17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2127250" y="2692400"/>
            <a:ext cx="1746250" cy="17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578369" y="3149603"/>
            <a:ext cx="888126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400">
                <a:solidFill>
                  <a:srgbClr val="000000"/>
                </a:solidFill>
                <a:latin typeface="Arial" charset="0"/>
              </a:rPr>
            </a:br>
            <a:r>
              <a:rPr lang="en-US" sz="140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6013450" y="3225800"/>
            <a:ext cx="87630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846763" y="3278188"/>
            <a:ext cx="138112" cy="936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5937250" y="3225800"/>
            <a:ext cx="76200" cy="762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22763" y="3225804"/>
            <a:ext cx="1176338" cy="149225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13050" y="3225804"/>
            <a:ext cx="1176338" cy="149225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3041652" y="2921000"/>
            <a:ext cx="457200" cy="3048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565650" y="2921000"/>
            <a:ext cx="304800" cy="1524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3041650" y="3911600"/>
            <a:ext cx="304800" cy="1524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904875" y="4238625"/>
            <a:ext cx="17462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1200">
                <a:solidFill>
                  <a:srgbClr val="000000"/>
                </a:solidFill>
                <a:latin typeface="Arial" charset="0"/>
              </a:rPr>
            </a:br>
            <a:r>
              <a:rPr lang="en-US" sz="12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266828" y="3906838"/>
            <a:ext cx="352425" cy="349250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619252" y="3906838"/>
            <a:ext cx="276225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870075" y="3846513"/>
            <a:ext cx="50800" cy="13335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1995488" y="3841750"/>
            <a:ext cx="50800" cy="13335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699250" y="2767017"/>
            <a:ext cx="1219200" cy="1144587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74" y="1991"/>
              <a:ext cx="67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5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803651" y="2771775"/>
            <a:ext cx="4114800" cy="1138238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35" cy="717"/>
              <a:chOff x="2204" y="1991"/>
              <a:chExt cx="2035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2" y="1991"/>
                <a:ext cx="67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5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680325" y="2917825"/>
            <a:ext cx="238125" cy="152400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024065" y="2773363"/>
            <a:ext cx="5656262" cy="1128712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6" cy="711"/>
              <a:chOff x="2038" y="1997"/>
              <a:chExt cx="3146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17" y="1997"/>
                <a:ext cx="67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5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9141829" y="6357942"/>
            <a:ext cx="945221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 dirty="0" err="1">
                <a:solidFill>
                  <a:schemeClr val="tx1"/>
                </a:solidFill>
              </a:rPr>
              <a:t>R.Corsini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797728" y="4762962"/>
            <a:ext cx="8071750" cy="168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Counter flow distribution allows to power different sectors of the main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US" sz="14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with different time bins of a single long electron drive beam pulse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The distance between the pulses is 2 L</a:t>
            </a:r>
            <a:r>
              <a:rPr lang="en-US" sz="1400" baseline="-25000" dirty="0" smtClean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= 2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main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/N</a:t>
            </a:r>
            <a:r>
              <a:rPr lang="en-US" sz="1400" baseline="-25000" dirty="0" smtClean="0">
                <a:solidFill>
                  <a:schemeClr val="tx1"/>
                </a:solidFill>
                <a:latin typeface="Arial" charset="0"/>
              </a:rPr>
              <a:t>S 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main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= single side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length)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The </a:t>
            </a:r>
            <a:r>
              <a:rPr lang="en-US" sz="1400" dirty="0" smtClean="0">
                <a:latin typeface="Arial" charset="0"/>
              </a:rPr>
              <a:t>initial drive beam pulse length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t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DB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is given by </a:t>
            </a:r>
            <a:r>
              <a:rPr lang="en-US" sz="1400" dirty="0" smtClean="0">
                <a:latin typeface="Arial" charset="0"/>
              </a:rPr>
              <a:t>twice the time of flight through one single </a:t>
            </a:r>
            <a:r>
              <a:rPr lang="en-US" sz="1400" dirty="0" err="1" smtClean="0">
                <a:latin typeface="Arial" charset="0"/>
              </a:rPr>
              <a:t>linac</a:t>
            </a:r>
            <a:endParaRPr lang="en-US" sz="1400" dirty="0" smtClean="0">
              <a:latin typeface="Arial" charset="0"/>
            </a:endParaRP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so  </a:t>
            </a:r>
            <a:r>
              <a:rPr lang="en-US" sz="1400" dirty="0" err="1" smtClean="0">
                <a:latin typeface="Arial" charset="0"/>
              </a:rPr>
              <a:t>t</a:t>
            </a:r>
            <a:r>
              <a:rPr lang="en-US" sz="1400" baseline="-25000" dirty="0" err="1" smtClean="0">
                <a:latin typeface="Arial" charset="0"/>
              </a:rPr>
              <a:t>DB</a:t>
            </a:r>
            <a:r>
              <a:rPr lang="en-US" sz="1400" baseline="-25000" dirty="0" smtClean="0">
                <a:latin typeface="Arial" charset="0"/>
              </a:rPr>
              <a:t> </a:t>
            </a:r>
            <a:r>
              <a:rPr lang="en-US" sz="1400" dirty="0" smtClean="0">
                <a:latin typeface="Arial" charset="0"/>
              </a:rPr>
              <a:t> = 2 </a:t>
            </a:r>
            <a:r>
              <a:rPr lang="en-US" sz="1400" dirty="0" err="1" smtClean="0">
                <a:latin typeface="Arial" charset="0"/>
              </a:rPr>
              <a:t>L</a:t>
            </a:r>
            <a:r>
              <a:rPr lang="en-US" sz="1400" baseline="-25000" dirty="0" err="1" smtClean="0">
                <a:latin typeface="Arial" charset="0"/>
              </a:rPr>
              <a:t>main</a:t>
            </a:r>
            <a:r>
              <a:rPr lang="en-US" sz="1400" dirty="0" smtClean="0">
                <a:latin typeface="Arial" charset="0"/>
              </a:rPr>
              <a:t> / </a:t>
            </a:r>
            <a:r>
              <a:rPr lang="en-US" sz="1400" dirty="0" err="1" smtClean="0">
                <a:latin typeface="Arial" charset="0"/>
              </a:rPr>
              <a:t>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,     140 µ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for the 3 TeV CLIC</a:t>
            </a:r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Drive beam time structure</a:t>
            </a:r>
            <a:endParaRPr lang="en-US" sz="320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80438" y="6357938"/>
            <a:ext cx="1325562" cy="261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 dirty="0" err="1">
                <a:solidFill>
                  <a:schemeClr val="tx1"/>
                </a:solidFill>
              </a:rPr>
              <a:t>G.Geschonke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1204" name="Text Box 240"/>
          <p:cNvSpPr txBox="1">
            <a:spLocks noChangeArrowheads="1"/>
          </p:cNvSpPr>
          <p:nvPr/>
        </p:nvSpPr>
        <p:spPr bwMode="auto">
          <a:xfrm>
            <a:off x="2242168" y="6177863"/>
            <a:ext cx="4903872" cy="353155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 b="1" dirty="0">
                <a:solidFill>
                  <a:schemeClr val="tx1"/>
                </a:solidFill>
              </a:rPr>
              <a:t>Bunch charge:  8.4 </a:t>
            </a:r>
            <a:r>
              <a:rPr lang="en-GB" sz="1800" b="1" dirty="0" err="1">
                <a:solidFill>
                  <a:schemeClr val="tx1"/>
                </a:solidFill>
              </a:rPr>
              <a:t>nC</a:t>
            </a:r>
            <a:r>
              <a:rPr lang="en-GB" sz="1800" b="1" dirty="0">
                <a:solidFill>
                  <a:schemeClr val="tx1"/>
                </a:solidFill>
              </a:rPr>
              <a:t>,  Current in train:  100 A</a:t>
            </a:r>
          </a:p>
        </p:txBody>
      </p:sp>
      <p:grpSp>
        <p:nvGrpSpPr>
          <p:cNvPr id="2" name="Group 246"/>
          <p:cNvGrpSpPr>
            <a:grpSpLocks/>
          </p:cNvGrpSpPr>
          <p:nvPr/>
        </p:nvGrpSpPr>
        <p:grpSpPr bwMode="auto">
          <a:xfrm>
            <a:off x="885031" y="3942174"/>
            <a:ext cx="7673712" cy="1981200"/>
            <a:chOff x="533" y="1956"/>
            <a:chExt cx="4462" cy="1248"/>
          </a:xfrm>
        </p:grpSpPr>
        <p:sp>
          <p:nvSpPr>
            <p:cNvPr id="51268" name="Line 144"/>
            <p:cNvSpPr>
              <a:spLocks noChangeShapeType="1"/>
            </p:cNvSpPr>
            <p:nvPr/>
          </p:nvSpPr>
          <p:spPr bwMode="auto">
            <a:xfrm>
              <a:off x="8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69" name="Line 145"/>
            <p:cNvSpPr>
              <a:spLocks noChangeShapeType="1"/>
            </p:cNvSpPr>
            <p:nvPr/>
          </p:nvSpPr>
          <p:spPr bwMode="auto">
            <a:xfrm>
              <a:off x="86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0" name="Line 146"/>
            <p:cNvSpPr>
              <a:spLocks noChangeShapeType="1"/>
            </p:cNvSpPr>
            <p:nvPr/>
          </p:nvSpPr>
          <p:spPr bwMode="auto">
            <a:xfrm>
              <a:off x="90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1" name="Line 147"/>
            <p:cNvSpPr>
              <a:spLocks noChangeShapeType="1"/>
            </p:cNvSpPr>
            <p:nvPr/>
          </p:nvSpPr>
          <p:spPr bwMode="auto">
            <a:xfrm>
              <a:off x="91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2" name="Line 148"/>
            <p:cNvSpPr>
              <a:spLocks noChangeShapeType="1"/>
            </p:cNvSpPr>
            <p:nvPr/>
          </p:nvSpPr>
          <p:spPr bwMode="auto">
            <a:xfrm>
              <a:off x="95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3" name="Line 149"/>
            <p:cNvSpPr>
              <a:spLocks noChangeShapeType="1"/>
            </p:cNvSpPr>
            <p:nvPr/>
          </p:nvSpPr>
          <p:spPr bwMode="auto">
            <a:xfrm>
              <a:off x="1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4" name="Line 150"/>
            <p:cNvSpPr>
              <a:spLocks noChangeShapeType="1"/>
            </p:cNvSpPr>
            <p:nvPr/>
          </p:nvSpPr>
          <p:spPr bwMode="auto">
            <a:xfrm>
              <a:off x="113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5" name="Line 151"/>
            <p:cNvSpPr>
              <a:spLocks noChangeShapeType="1"/>
            </p:cNvSpPr>
            <p:nvPr/>
          </p:nvSpPr>
          <p:spPr bwMode="auto">
            <a:xfrm>
              <a:off x="118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6" name="Line 153"/>
            <p:cNvSpPr>
              <a:spLocks noChangeShapeType="1"/>
            </p:cNvSpPr>
            <p:nvPr/>
          </p:nvSpPr>
          <p:spPr bwMode="auto">
            <a:xfrm>
              <a:off x="813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7" name="Line 154"/>
            <p:cNvSpPr>
              <a:spLocks noChangeShapeType="1"/>
            </p:cNvSpPr>
            <p:nvPr/>
          </p:nvSpPr>
          <p:spPr bwMode="auto">
            <a:xfrm>
              <a:off x="2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8" name="Line 155"/>
            <p:cNvSpPr>
              <a:spLocks noChangeShapeType="1"/>
            </p:cNvSpPr>
            <p:nvPr/>
          </p:nvSpPr>
          <p:spPr bwMode="auto">
            <a:xfrm>
              <a:off x="213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9" name="Line 156"/>
            <p:cNvSpPr>
              <a:spLocks noChangeShapeType="1"/>
            </p:cNvSpPr>
            <p:nvPr/>
          </p:nvSpPr>
          <p:spPr bwMode="auto">
            <a:xfrm>
              <a:off x="218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0" name="Line 157"/>
            <p:cNvSpPr>
              <a:spLocks noChangeShapeType="1"/>
            </p:cNvSpPr>
            <p:nvPr/>
          </p:nvSpPr>
          <p:spPr bwMode="auto">
            <a:xfrm>
              <a:off x="218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1" name="Line 158"/>
            <p:cNvSpPr>
              <a:spLocks noChangeShapeType="1"/>
            </p:cNvSpPr>
            <p:nvPr/>
          </p:nvSpPr>
          <p:spPr bwMode="auto">
            <a:xfrm>
              <a:off x="222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2" name="Line 159"/>
            <p:cNvSpPr>
              <a:spLocks noChangeShapeType="1"/>
            </p:cNvSpPr>
            <p:nvPr/>
          </p:nvSpPr>
          <p:spPr bwMode="auto">
            <a:xfrm>
              <a:off x="236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3" name="Line 160"/>
            <p:cNvSpPr>
              <a:spLocks noChangeShapeType="1"/>
            </p:cNvSpPr>
            <p:nvPr/>
          </p:nvSpPr>
          <p:spPr bwMode="auto">
            <a:xfrm>
              <a:off x="240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4" name="Line 161"/>
            <p:cNvSpPr>
              <a:spLocks noChangeShapeType="1"/>
            </p:cNvSpPr>
            <p:nvPr/>
          </p:nvSpPr>
          <p:spPr bwMode="auto">
            <a:xfrm>
              <a:off x="245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5" name="Line 162"/>
            <p:cNvSpPr>
              <a:spLocks noChangeShapeType="1"/>
            </p:cNvSpPr>
            <p:nvPr/>
          </p:nvSpPr>
          <p:spPr bwMode="auto">
            <a:xfrm>
              <a:off x="208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6" name="Line 163"/>
            <p:cNvSpPr>
              <a:spLocks noChangeShapeType="1"/>
            </p:cNvSpPr>
            <p:nvPr/>
          </p:nvSpPr>
          <p:spPr bwMode="auto">
            <a:xfrm>
              <a:off x="335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7" name="Line 164"/>
            <p:cNvSpPr>
              <a:spLocks noChangeShapeType="1"/>
            </p:cNvSpPr>
            <p:nvPr/>
          </p:nvSpPr>
          <p:spPr bwMode="auto">
            <a:xfrm>
              <a:off x="339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8" name="Line 165"/>
            <p:cNvSpPr>
              <a:spLocks noChangeShapeType="1"/>
            </p:cNvSpPr>
            <p:nvPr/>
          </p:nvSpPr>
          <p:spPr bwMode="auto">
            <a:xfrm>
              <a:off x="344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9" name="Line 166"/>
            <p:cNvSpPr>
              <a:spLocks noChangeShapeType="1"/>
            </p:cNvSpPr>
            <p:nvPr/>
          </p:nvSpPr>
          <p:spPr bwMode="auto">
            <a:xfrm>
              <a:off x="344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0" name="Line 167"/>
            <p:cNvSpPr>
              <a:spLocks noChangeShapeType="1"/>
            </p:cNvSpPr>
            <p:nvPr/>
          </p:nvSpPr>
          <p:spPr bwMode="auto">
            <a:xfrm>
              <a:off x="348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1" name="Line 168"/>
            <p:cNvSpPr>
              <a:spLocks noChangeShapeType="1"/>
            </p:cNvSpPr>
            <p:nvPr/>
          </p:nvSpPr>
          <p:spPr bwMode="auto">
            <a:xfrm>
              <a:off x="3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2" name="Line 169"/>
            <p:cNvSpPr>
              <a:spLocks noChangeShapeType="1"/>
            </p:cNvSpPr>
            <p:nvPr/>
          </p:nvSpPr>
          <p:spPr bwMode="auto">
            <a:xfrm>
              <a:off x="366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3" name="Line 170"/>
            <p:cNvSpPr>
              <a:spLocks noChangeShapeType="1"/>
            </p:cNvSpPr>
            <p:nvPr/>
          </p:nvSpPr>
          <p:spPr bwMode="auto">
            <a:xfrm>
              <a:off x="371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4" name="Line 171"/>
            <p:cNvSpPr>
              <a:spLocks noChangeShapeType="1"/>
            </p:cNvSpPr>
            <p:nvPr/>
          </p:nvSpPr>
          <p:spPr bwMode="auto">
            <a:xfrm>
              <a:off x="334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5" name="Line 172"/>
            <p:cNvSpPr>
              <a:spLocks noChangeShapeType="1"/>
            </p:cNvSpPr>
            <p:nvPr/>
          </p:nvSpPr>
          <p:spPr bwMode="auto">
            <a:xfrm>
              <a:off x="4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6" name="Line 173"/>
            <p:cNvSpPr>
              <a:spLocks noChangeShapeType="1"/>
            </p:cNvSpPr>
            <p:nvPr/>
          </p:nvSpPr>
          <p:spPr bwMode="auto">
            <a:xfrm>
              <a:off x="467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7" name="Line 174"/>
            <p:cNvSpPr>
              <a:spLocks noChangeShapeType="1"/>
            </p:cNvSpPr>
            <p:nvPr/>
          </p:nvSpPr>
          <p:spPr bwMode="auto">
            <a:xfrm>
              <a:off x="47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8" name="Line 175"/>
            <p:cNvSpPr>
              <a:spLocks noChangeShapeType="1"/>
            </p:cNvSpPr>
            <p:nvPr/>
          </p:nvSpPr>
          <p:spPr bwMode="auto">
            <a:xfrm>
              <a:off x="471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9" name="Line 176"/>
            <p:cNvSpPr>
              <a:spLocks noChangeShapeType="1"/>
            </p:cNvSpPr>
            <p:nvPr/>
          </p:nvSpPr>
          <p:spPr bwMode="auto">
            <a:xfrm>
              <a:off x="476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0" name="Line 177"/>
            <p:cNvSpPr>
              <a:spLocks noChangeShapeType="1"/>
            </p:cNvSpPr>
            <p:nvPr/>
          </p:nvSpPr>
          <p:spPr bwMode="auto">
            <a:xfrm>
              <a:off x="489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1" name="Line 178"/>
            <p:cNvSpPr>
              <a:spLocks noChangeShapeType="1"/>
            </p:cNvSpPr>
            <p:nvPr/>
          </p:nvSpPr>
          <p:spPr bwMode="auto">
            <a:xfrm>
              <a:off x="494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2" name="Line 179"/>
            <p:cNvSpPr>
              <a:spLocks noChangeShapeType="1"/>
            </p:cNvSpPr>
            <p:nvPr/>
          </p:nvSpPr>
          <p:spPr bwMode="auto">
            <a:xfrm>
              <a:off x="498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3" name="Line 180"/>
            <p:cNvSpPr>
              <a:spLocks noChangeShapeType="1"/>
            </p:cNvSpPr>
            <p:nvPr/>
          </p:nvSpPr>
          <p:spPr bwMode="auto">
            <a:xfrm>
              <a:off x="4621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189"/>
            <p:cNvGrpSpPr>
              <a:grpSpLocks/>
            </p:cNvGrpSpPr>
            <p:nvPr/>
          </p:nvGrpSpPr>
          <p:grpSpPr bwMode="auto">
            <a:xfrm>
              <a:off x="965" y="2571"/>
              <a:ext cx="91" cy="69"/>
              <a:chOff x="2610" y="3225"/>
              <a:chExt cx="91" cy="69"/>
            </a:xfrm>
          </p:grpSpPr>
          <p:sp>
            <p:nvSpPr>
              <p:cNvPr id="51333" name="Line 18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4" name="Line 18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2236" y="2571"/>
              <a:ext cx="91" cy="69"/>
              <a:chOff x="2610" y="3225"/>
              <a:chExt cx="91" cy="69"/>
            </a:xfrm>
          </p:grpSpPr>
          <p:sp>
            <p:nvSpPr>
              <p:cNvPr id="51331" name="Line 191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2" name="Line 192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93"/>
            <p:cNvGrpSpPr>
              <a:grpSpLocks/>
            </p:cNvGrpSpPr>
            <p:nvPr/>
          </p:nvGrpSpPr>
          <p:grpSpPr bwMode="auto">
            <a:xfrm>
              <a:off x="1636" y="2571"/>
              <a:ext cx="91" cy="69"/>
              <a:chOff x="2610" y="3225"/>
              <a:chExt cx="91" cy="69"/>
            </a:xfrm>
          </p:grpSpPr>
          <p:sp>
            <p:nvSpPr>
              <p:cNvPr id="51329" name="Line 194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0" name="Line 195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96"/>
            <p:cNvGrpSpPr>
              <a:grpSpLocks/>
            </p:cNvGrpSpPr>
            <p:nvPr/>
          </p:nvGrpSpPr>
          <p:grpSpPr bwMode="auto">
            <a:xfrm>
              <a:off x="2883" y="2571"/>
              <a:ext cx="91" cy="69"/>
              <a:chOff x="2610" y="3225"/>
              <a:chExt cx="91" cy="69"/>
            </a:xfrm>
          </p:grpSpPr>
          <p:sp>
            <p:nvSpPr>
              <p:cNvPr id="51327" name="Line 19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8" name="Line 19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199"/>
            <p:cNvGrpSpPr>
              <a:grpSpLocks/>
            </p:cNvGrpSpPr>
            <p:nvPr/>
          </p:nvGrpSpPr>
          <p:grpSpPr bwMode="auto">
            <a:xfrm>
              <a:off x="4058" y="2571"/>
              <a:ext cx="91" cy="69"/>
              <a:chOff x="2610" y="3225"/>
              <a:chExt cx="91" cy="69"/>
            </a:xfrm>
          </p:grpSpPr>
          <p:sp>
            <p:nvSpPr>
              <p:cNvPr id="51325" name="Line 200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6" name="Line 201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202"/>
            <p:cNvGrpSpPr>
              <a:grpSpLocks/>
            </p:cNvGrpSpPr>
            <p:nvPr/>
          </p:nvGrpSpPr>
          <p:grpSpPr bwMode="auto">
            <a:xfrm>
              <a:off x="3494" y="2571"/>
              <a:ext cx="91" cy="69"/>
              <a:chOff x="2610" y="3225"/>
              <a:chExt cx="91" cy="69"/>
            </a:xfrm>
          </p:grpSpPr>
          <p:sp>
            <p:nvSpPr>
              <p:cNvPr id="51323" name="Line 203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4" name="Line 204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4773" y="2571"/>
              <a:ext cx="91" cy="69"/>
              <a:chOff x="2610" y="3225"/>
              <a:chExt cx="91" cy="69"/>
            </a:xfrm>
          </p:grpSpPr>
          <p:sp>
            <p:nvSpPr>
              <p:cNvPr id="51321" name="Line 206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2" name="Line 207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51311" name="Text Box 220"/>
            <p:cNvSpPr txBox="1">
              <a:spLocks noChangeArrowheads="1"/>
            </p:cNvSpPr>
            <p:nvPr/>
          </p:nvSpPr>
          <p:spPr bwMode="auto">
            <a:xfrm>
              <a:off x="800" y="2689"/>
              <a:ext cx="383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>
                  <a:solidFill>
                    <a:srgbClr val="0000FF"/>
                  </a:solidFill>
                </a:rPr>
                <a:t>240 ns</a:t>
              </a:r>
              <a:endParaRPr lang="en-US" sz="1400">
                <a:solidFill>
                  <a:srgbClr val="0000FF"/>
                </a:solidFill>
              </a:endParaRPr>
            </a:p>
          </p:txBody>
        </p:sp>
        <p:grpSp>
          <p:nvGrpSpPr>
            <p:cNvPr id="10" name="Group 234"/>
            <p:cNvGrpSpPr>
              <a:grpSpLocks/>
            </p:cNvGrpSpPr>
            <p:nvPr/>
          </p:nvGrpSpPr>
          <p:grpSpPr bwMode="auto">
            <a:xfrm>
              <a:off x="793" y="2772"/>
              <a:ext cx="1274" cy="187"/>
              <a:chOff x="494" y="3266"/>
              <a:chExt cx="1274" cy="187"/>
            </a:xfrm>
          </p:grpSpPr>
          <p:sp>
            <p:nvSpPr>
              <p:cNvPr id="51319" name="Line 181"/>
              <p:cNvSpPr>
                <a:spLocks noChangeShapeType="1"/>
              </p:cNvSpPr>
              <p:nvPr/>
            </p:nvSpPr>
            <p:spPr bwMode="auto">
              <a:xfrm>
                <a:off x="494" y="3453"/>
                <a:ext cx="1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0" name="Text Box 222"/>
              <p:cNvSpPr txBox="1">
                <a:spLocks noChangeArrowheads="1"/>
              </p:cNvSpPr>
              <p:nvPr/>
            </p:nvSpPr>
            <p:spPr bwMode="auto">
              <a:xfrm>
                <a:off x="943" y="3266"/>
                <a:ext cx="331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400" dirty="0" smtClean="0">
                    <a:solidFill>
                      <a:srgbClr val="0000FF"/>
                    </a:solidFill>
                  </a:rPr>
                  <a:t>5.8</a:t>
                </a:r>
                <a:r>
                  <a:rPr lang="en-GB" sz="1400" dirty="0">
                    <a:solidFill>
                      <a:srgbClr val="0000FF"/>
                    </a:solidFill>
                    <a:latin typeface="Symbol" charset="2"/>
                  </a:rPr>
                  <a:t>µ</a:t>
                </a:r>
                <a:r>
                  <a:rPr lang="en-GB" sz="1400" dirty="0" smtClean="0">
                    <a:solidFill>
                      <a:srgbClr val="0000FF"/>
                    </a:solidFill>
                  </a:rPr>
                  <a:t>s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51313" name="Text Box 223"/>
            <p:cNvSpPr txBox="1">
              <a:spLocks noChangeArrowheads="1"/>
            </p:cNvSpPr>
            <p:nvPr/>
          </p:nvSpPr>
          <p:spPr bwMode="auto">
            <a:xfrm>
              <a:off x="533" y="1956"/>
              <a:ext cx="754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>
                  <a:solidFill>
                    <a:srgbClr val="0000FF"/>
                  </a:solidFill>
                </a:rPr>
                <a:t>2904 bunches</a:t>
              </a:r>
              <a:br>
                <a:rPr lang="en-GB" sz="1400">
                  <a:solidFill>
                    <a:srgbClr val="0000FF"/>
                  </a:solidFill>
                </a:rPr>
              </a:br>
              <a:r>
                <a:rPr lang="en-GB" sz="1400">
                  <a:solidFill>
                    <a:srgbClr val="0000FF"/>
                  </a:solidFill>
                </a:rPr>
                <a:t>83 ps (12 GHz)</a:t>
              </a:r>
              <a:endParaRPr lang="en-US" sz="1400">
                <a:solidFill>
                  <a:srgbClr val="0000FF"/>
                </a:solidFill>
              </a:endParaRPr>
            </a:p>
          </p:txBody>
        </p:sp>
        <p:sp>
          <p:nvSpPr>
            <p:cNvPr id="51314" name="Line 227"/>
            <p:cNvSpPr>
              <a:spLocks noChangeShapeType="1"/>
            </p:cNvSpPr>
            <p:nvPr/>
          </p:nvSpPr>
          <p:spPr bwMode="auto">
            <a:xfrm rot="2700000">
              <a:off x="1001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5" name="Line 232"/>
            <p:cNvSpPr>
              <a:spLocks noChangeShapeType="1"/>
            </p:cNvSpPr>
            <p:nvPr/>
          </p:nvSpPr>
          <p:spPr bwMode="auto">
            <a:xfrm rot="-2700000">
              <a:off x="772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6" name="Line 183"/>
            <p:cNvSpPr>
              <a:spLocks noChangeShapeType="1"/>
            </p:cNvSpPr>
            <p:nvPr/>
          </p:nvSpPr>
          <p:spPr bwMode="auto">
            <a:xfrm flipV="1">
              <a:off x="795" y="3200"/>
              <a:ext cx="4200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7" name="Text Box 221"/>
            <p:cNvSpPr txBox="1">
              <a:spLocks noChangeArrowheads="1"/>
            </p:cNvSpPr>
            <p:nvPr/>
          </p:nvSpPr>
          <p:spPr bwMode="auto">
            <a:xfrm>
              <a:off x="2382" y="3017"/>
              <a:ext cx="77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 dirty="0" smtClean="0">
                  <a:solidFill>
                    <a:srgbClr val="0000FF"/>
                  </a:solidFill>
                  <a:latin typeface="Symbol" charset="2"/>
                </a:rPr>
                <a:t>140µ</a:t>
              </a:r>
              <a:r>
                <a:rPr lang="en-GB" sz="1400" dirty="0" smtClean="0">
                  <a:solidFill>
                    <a:srgbClr val="0000FF"/>
                  </a:solidFill>
                </a:rPr>
                <a:t>s</a:t>
              </a:r>
              <a:r>
                <a:rPr lang="en-GB" sz="1400" dirty="0">
                  <a:solidFill>
                    <a:srgbClr val="0000FF"/>
                  </a:solidFill>
                </a:rPr>
                <a:t>, 24 trains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51318" name="Line 143"/>
            <p:cNvSpPr>
              <a:spLocks noChangeShapeType="1"/>
            </p:cNvSpPr>
            <p:nvPr/>
          </p:nvSpPr>
          <p:spPr bwMode="auto">
            <a:xfrm>
              <a:off x="813" y="260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pic>
        <p:nvPicPr>
          <p:cNvPr id="135" name="Picture 104" descr="drive_beam_movie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285" y="850469"/>
            <a:ext cx="91344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135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3541" t="35172" r="58120" b="51840"/>
              <a:stretch>
                <a:fillRect/>
              </a:stretch>
            </p:blipFill>
          </mc:Choice>
          <mc:Fallback>
            <p:blipFill>
              <a:blip r:embed="rId4"/>
              <a:srcRect l="3541" t="35172" r="58120" b="51840"/>
              <a:stretch>
                <a:fillRect/>
              </a:stretch>
            </p:blipFill>
          </mc:Fallback>
        </mc:AlternateContent>
        <p:spPr>
          <a:xfrm>
            <a:off x="1644956" y="2515810"/>
            <a:ext cx="6024262" cy="1112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CLIC scheme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911225"/>
            <a:ext cx="9607550" cy="2398713"/>
          </a:xfrm>
        </p:spPr>
        <p:txBody>
          <a:bodyPr/>
          <a:lstStyle/>
          <a:p>
            <a:pPr eaLnBrk="1"/>
            <a:r>
              <a:rPr lang="en-US" sz="2300">
                <a:solidFill>
                  <a:srgbClr val="FF0000"/>
                </a:solidFill>
              </a:rPr>
              <a:t>Very high gradients</a:t>
            </a:r>
            <a:r>
              <a:rPr lang="en-US" sz="2300"/>
              <a:t> possible with NC accelerating structures at high RF</a:t>
            </a:r>
            <a:r>
              <a:rPr lang="en-US" sz="2300">
                <a:ea typeface="Times New Roman" charset="0"/>
                <a:cs typeface="Times New Roman" charset="0"/>
              </a:rPr>
              <a:t> </a:t>
            </a:r>
            <a:r>
              <a:rPr lang="en-US" sz="2300"/>
              <a:t>frequencies (</a:t>
            </a:r>
            <a:r>
              <a:rPr lang="en-US" sz="2300">
                <a:solidFill>
                  <a:srgbClr val="FF0000"/>
                </a:solidFill>
              </a:rPr>
              <a:t>30 GHz </a:t>
            </a:r>
            <a:r>
              <a:rPr lang="en-US" sz="2300">
                <a:solidFill>
                  <a:srgbClr val="FF0000"/>
                </a:solidFill>
                <a:ea typeface="Times New Roman" charset="0"/>
                <a:cs typeface="Times New Roman" charset="0"/>
              </a:rPr>
              <a:t>→</a:t>
            </a:r>
            <a:r>
              <a:rPr lang="en-US" sz="2300">
                <a:solidFill>
                  <a:srgbClr val="FF0000"/>
                </a:solidFill>
              </a:rPr>
              <a:t> 12 GHz</a:t>
            </a:r>
            <a:r>
              <a:rPr lang="en-US" sz="2300"/>
              <a:t>)</a:t>
            </a:r>
          </a:p>
          <a:p>
            <a:pPr eaLnBrk="1"/>
            <a:r>
              <a:rPr lang="en-US" sz="2300"/>
              <a:t>Extract required high RF power from an </a:t>
            </a:r>
            <a:r>
              <a:rPr lang="en-US" sz="2300">
                <a:solidFill>
                  <a:srgbClr val="FF0000"/>
                </a:solidFill>
              </a:rPr>
              <a:t>intense</a:t>
            </a:r>
            <a:r>
              <a:rPr lang="en-US" sz="2300"/>
              <a:t> e- “</a:t>
            </a:r>
            <a:r>
              <a:rPr lang="en-US" sz="2300">
                <a:solidFill>
                  <a:srgbClr val="FF0000"/>
                </a:solidFill>
              </a:rPr>
              <a:t>drive beam</a:t>
            </a:r>
            <a:r>
              <a:rPr lang="en-US" sz="2300"/>
              <a:t>”</a:t>
            </a:r>
          </a:p>
          <a:p>
            <a:pPr eaLnBrk="1"/>
            <a:r>
              <a:rPr lang="en-US" sz="2300"/>
              <a:t>Generate </a:t>
            </a:r>
            <a:r>
              <a:rPr lang="en-US" sz="2300">
                <a:solidFill>
                  <a:srgbClr val="FF0000"/>
                </a:solidFill>
              </a:rPr>
              <a:t>efficiently</a:t>
            </a:r>
            <a:r>
              <a:rPr lang="en-US" sz="2300"/>
              <a:t> long beam pulse and </a:t>
            </a:r>
            <a:br>
              <a:rPr lang="en-US" sz="2300"/>
            </a:br>
            <a:r>
              <a:rPr lang="en-US" sz="2300"/>
              <a:t>compress it (in power + frequency)</a:t>
            </a:r>
          </a:p>
        </p:txBody>
      </p:sp>
      <p:grpSp>
        <p:nvGrpSpPr>
          <p:cNvPr id="167" name="Group 166"/>
          <p:cNvGrpSpPr/>
          <p:nvPr/>
        </p:nvGrpSpPr>
        <p:grpSpPr>
          <a:xfrm>
            <a:off x="485775" y="3057463"/>
            <a:ext cx="9020176" cy="3497262"/>
            <a:chOff x="485775" y="3142128"/>
            <a:chExt cx="9020176" cy="3497262"/>
          </a:xfrm>
        </p:grpSpPr>
        <p:grpSp>
          <p:nvGrpSpPr>
            <p:cNvPr id="136" name="Group 5"/>
            <p:cNvGrpSpPr>
              <a:grpSpLocks/>
            </p:cNvGrpSpPr>
            <p:nvPr/>
          </p:nvGrpSpPr>
          <p:grpSpPr bwMode="auto">
            <a:xfrm>
              <a:off x="3189288" y="4402603"/>
              <a:ext cx="2541588" cy="914400"/>
              <a:chOff x="1770" y="2017"/>
              <a:chExt cx="1519" cy="518"/>
            </a:xfrm>
          </p:grpSpPr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rgbClr val="B2B2B2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7" name="Group 9"/>
            <p:cNvGrpSpPr>
              <a:grpSpLocks/>
            </p:cNvGrpSpPr>
            <p:nvPr/>
          </p:nvGrpSpPr>
          <p:grpSpPr bwMode="auto">
            <a:xfrm>
              <a:off x="485775" y="4386728"/>
              <a:ext cx="2151063" cy="811212"/>
              <a:chOff x="0" y="1893"/>
              <a:chExt cx="1558" cy="631"/>
            </a:xfrm>
          </p:grpSpPr>
          <p:grpSp>
            <p:nvGrpSpPr>
              <p:cNvPr id="155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162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3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56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160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1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57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158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9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8" name="Group 19"/>
            <p:cNvGrpSpPr>
              <a:grpSpLocks/>
            </p:cNvGrpSpPr>
            <p:nvPr/>
          </p:nvGrpSpPr>
          <p:grpSpPr bwMode="auto">
            <a:xfrm>
              <a:off x="6573838" y="4250285"/>
              <a:ext cx="2451100" cy="1109662"/>
              <a:chOff x="3700" y="1947"/>
              <a:chExt cx="1779" cy="699"/>
            </a:xfrm>
          </p:grpSpPr>
          <p:sp>
            <p:nvSpPr>
              <p:cNvPr id="149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9" name="Text Box 26"/>
            <p:cNvSpPr txBox="1">
              <a:spLocks noChangeArrowheads="1"/>
            </p:cNvSpPr>
            <p:nvPr/>
          </p:nvSpPr>
          <p:spPr bwMode="auto">
            <a:xfrm>
              <a:off x="649288" y="5651965"/>
              <a:ext cx="1565275" cy="58102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Long RF Pulses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,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,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140" name="Text Box 27"/>
            <p:cNvSpPr txBox="1">
              <a:spLocks noChangeArrowheads="1"/>
            </p:cNvSpPr>
            <p:nvPr/>
          </p:nvSpPr>
          <p:spPr bwMode="auto">
            <a:xfrm>
              <a:off x="6129338" y="5569415"/>
              <a:ext cx="3311525" cy="10699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Short RF Pulses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= 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lang="en-US" sz="16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1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 =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/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2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= 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lang="en-US" sz="16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3038475" y="5644028"/>
              <a:ext cx="2862263" cy="730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Electron beam manipulation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Power compression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Frequency multiplication</a:t>
              </a:r>
            </a:p>
          </p:txBody>
        </p:sp>
        <p:grpSp>
          <p:nvGrpSpPr>
            <p:cNvPr id="142" name="Group 29"/>
            <p:cNvGrpSpPr>
              <a:grpSpLocks/>
            </p:cNvGrpSpPr>
            <p:nvPr/>
          </p:nvGrpSpPr>
          <p:grpSpPr bwMode="auto">
            <a:xfrm>
              <a:off x="541338" y="3142128"/>
              <a:ext cx="8964613" cy="825500"/>
              <a:chOff x="80" y="3954"/>
              <a:chExt cx="5647" cy="520"/>
            </a:xfrm>
          </p:grpSpPr>
          <p:sp>
            <p:nvSpPr>
              <p:cNvPr id="145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‘few’ Klystrons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Low frequency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High efficiency</a:t>
                </a:r>
              </a:p>
            </p:txBody>
          </p:sp>
          <p:sp>
            <p:nvSpPr>
              <p:cNvPr id="146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Accelerating Structures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High Frequency – High field</a:t>
                </a:r>
              </a:p>
            </p:txBody>
          </p:sp>
          <p:sp>
            <p:nvSpPr>
              <p:cNvPr id="147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Power stored in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electron beam</a:t>
                </a:r>
              </a:p>
            </p:txBody>
          </p:sp>
          <p:sp>
            <p:nvSpPr>
              <p:cNvPr id="148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Power extracted from beam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in resonant structures</a:t>
                </a:r>
              </a:p>
            </p:txBody>
          </p:sp>
        </p:grpSp>
        <p:sp>
          <p:nvSpPr>
            <p:cNvPr id="143" name="Line 34"/>
            <p:cNvSpPr>
              <a:spLocks noChangeShapeType="1"/>
            </p:cNvSpPr>
            <p:nvPr/>
          </p:nvSpPr>
          <p:spPr bwMode="auto">
            <a:xfrm>
              <a:off x="3035300" y="4526428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Line 35"/>
            <p:cNvSpPr>
              <a:spLocks noChangeShapeType="1"/>
            </p:cNvSpPr>
            <p:nvPr/>
          </p:nvSpPr>
          <p:spPr bwMode="auto">
            <a:xfrm>
              <a:off x="5981700" y="4499440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3527" y="5075238"/>
            <a:ext cx="9429750" cy="1427162"/>
            <a:chOff x="54" y="3310"/>
            <a:chExt cx="5706" cy="954"/>
          </a:xfrm>
        </p:grpSpPr>
        <p:sp>
          <p:nvSpPr>
            <p:cNvPr id="5325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Symbol" charset="2"/>
                </a:rPr>
                <a:t>µ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–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 eaLnBrk="0" hangingPunct="0">
                <a:buFont typeface="StarSymbol" charset="0"/>
                <a:buNone/>
              </a:pPr>
              <a:r>
                <a:rPr lang="en-US" sz="1100" b="1" dirty="0"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346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345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345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344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343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26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6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latin typeface="Comic Sans MS" charset="0"/>
                </a:rPr>
                <a:t>101 A </a:t>
              </a:r>
              <a:r>
                <a:rPr lang="en-US" sz="1100">
                  <a:solidFill>
                    <a:schemeClr val="tx1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5326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7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71" name="Rectangle 60"/>
            <p:cNvSpPr>
              <a:spLocks noChangeArrowheads="1"/>
            </p:cNvSpPr>
            <p:nvPr/>
          </p:nvSpPr>
          <p:spPr bwMode="auto">
            <a:xfrm>
              <a:off x="4137" y="3685"/>
              <a:ext cx="359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5.8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Symbol" charset="2"/>
                </a:rPr>
                <a:t>µ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5327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2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1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7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6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3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2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331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19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1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3320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0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3321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3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9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3339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8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7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5327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53251" name="Title 2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Again a ‘transformer’!</a:t>
            </a:r>
            <a:endParaRPr lang="en-US"/>
          </a:p>
        </p:txBody>
      </p:sp>
      <p:pic>
        <p:nvPicPr>
          <p:cNvPr id="53252" name="Picture 261" descr="transform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0663" y="911229"/>
            <a:ext cx="460533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Content Placeholder 2"/>
          <p:cNvSpPr txBox="1">
            <a:spLocks/>
          </p:cNvSpPr>
          <p:nvPr/>
        </p:nvSpPr>
        <p:spPr bwMode="auto">
          <a:xfrm>
            <a:off x="157163" y="815979"/>
            <a:ext cx="5208587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But this one </a:t>
            </a:r>
            <a:r>
              <a:rPr lang="en-US" sz="2700"/>
              <a:t>in time domain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Input: </a:t>
            </a:r>
            <a:r>
              <a:rPr lang="en-US" sz="2700"/>
              <a:t>Long beam pulse train</a:t>
            </a:r>
            <a:r>
              <a:rPr lang="en-US" sz="2700">
                <a:solidFill>
                  <a:srgbClr val="000000"/>
                </a:solidFill>
              </a:rPr>
              <a:t/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low current</a:t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low bunch frequency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Output: </a:t>
            </a:r>
            <a:r>
              <a:rPr lang="en-US" sz="2700"/>
              <a:t>Short beam pulse trains</a:t>
            </a:r>
            <a:r>
              <a:rPr lang="en-US" sz="2700">
                <a:solidFill>
                  <a:srgbClr val="000000"/>
                </a:solidFill>
              </a:rPr>
              <a:t/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   high current</a:t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   high bunch frequency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=&gt; high beam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Drive beam generation basics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35075"/>
            <a:ext cx="4486275" cy="4476750"/>
          </a:xfrm>
        </p:spPr>
        <p:txBody>
          <a:bodyPr/>
          <a:lstStyle/>
          <a:p>
            <a:pPr eaLnBrk="1"/>
            <a:r>
              <a:rPr lang="en-US">
                <a:solidFill>
                  <a:srgbClr val="0000FF"/>
                </a:solidFill>
              </a:rPr>
              <a:t>Efficient acceleration</a:t>
            </a:r>
            <a:endParaRPr lang="en-US"/>
          </a:p>
          <a:p>
            <a:pPr eaLnBrk="1">
              <a:buFont typeface="StarSymbol" charset="0"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eaLnBrk="1"/>
            <a:r>
              <a:rPr lang="en-US">
                <a:solidFill>
                  <a:srgbClr val="0000FF"/>
                </a:solidFill>
              </a:rPr>
              <a:t>Frequency multiplication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13188" y="1897063"/>
            <a:ext cx="4508500" cy="1276350"/>
            <a:chOff x="288" y="3120"/>
            <a:chExt cx="3792" cy="1632"/>
          </a:xfrm>
        </p:grpSpPr>
        <p:sp>
          <p:nvSpPr>
            <p:cNvPr id="54285" name="Rectangle 5"/>
            <p:cNvSpPr>
              <a:spLocks noChangeArrowheads="1"/>
            </p:cNvSpPr>
            <p:nvPr/>
          </p:nvSpPr>
          <p:spPr bwMode="auto">
            <a:xfrm>
              <a:off x="816" y="3360"/>
              <a:ext cx="240" cy="528"/>
            </a:xfrm>
            <a:prstGeom prst="rect">
              <a:avLst/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6" name="Rectangle 6"/>
            <p:cNvSpPr>
              <a:spLocks noChangeArrowheads="1"/>
            </p:cNvSpPr>
            <p:nvPr/>
          </p:nvSpPr>
          <p:spPr bwMode="auto">
            <a:xfrm>
              <a:off x="768" y="3888"/>
              <a:ext cx="2628" cy="576"/>
            </a:xfrm>
            <a:prstGeom prst="rect">
              <a:avLst/>
            </a:prstGeom>
            <a:gradFill rotWithShape="0">
              <a:gsLst>
                <a:gs pos="0">
                  <a:srgbClr val="FF1717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7" name="Rectangle 7"/>
            <p:cNvSpPr>
              <a:spLocks noChangeArrowheads="1"/>
            </p:cNvSpPr>
            <p:nvPr/>
          </p:nvSpPr>
          <p:spPr bwMode="auto">
            <a:xfrm>
              <a:off x="1008" y="3792"/>
              <a:ext cx="2208" cy="9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8" name="Rectangle 8"/>
            <p:cNvSpPr>
              <a:spLocks noChangeArrowheads="1"/>
            </p:cNvSpPr>
            <p:nvPr/>
          </p:nvSpPr>
          <p:spPr bwMode="auto">
            <a:xfrm>
              <a:off x="10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9" name="Rectangle 9"/>
            <p:cNvSpPr>
              <a:spLocks noChangeArrowheads="1"/>
            </p:cNvSpPr>
            <p:nvPr/>
          </p:nvSpPr>
          <p:spPr bwMode="auto">
            <a:xfrm>
              <a:off x="12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0" name="Rectangle 10"/>
            <p:cNvSpPr>
              <a:spLocks noChangeArrowheads="1"/>
            </p:cNvSpPr>
            <p:nvPr/>
          </p:nvSpPr>
          <p:spPr bwMode="auto">
            <a:xfrm>
              <a:off x="14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1" name="Rectangle 11"/>
            <p:cNvSpPr>
              <a:spLocks noChangeArrowheads="1"/>
            </p:cNvSpPr>
            <p:nvPr/>
          </p:nvSpPr>
          <p:spPr bwMode="auto">
            <a:xfrm>
              <a:off x="17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2" name="Rectangle 12"/>
            <p:cNvSpPr>
              <a:spLocks noChangeArrowheads="1"/>
            </p:cNvSpPr>
            <p:nvPr/>
          </p:nvSpPr>
          <p:spPr bwMode="auto">
            <a:xfrm>
              <a:off x="19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3" name="Rectangle 13"/>
            <p:cNvSpPr>
              <a:spLocks noChangeArrowheads="1"/>
            </p:cNvSpPr>
            <p:nvPr/>
          </p:nvSpPr>
          <p:spPr bwMode="auto">
            <a:xfrm>
              <a:off x="22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4" name="Rectangle 14"/>
            <p:cNvSpPr>
              <a:spLocks noChangeArrowheads="1"/>
            </p:cNvSpPr>
            <p:nvPr/>
          </p:nvSpPr>
          <p:spPr bwMode="auto">
            <a:xfrm>
              <a:off x="24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5" name="Rectangle 15"/>
            <p:cNvSpPr>
              <a:spLocks noChangeArrowheads="1"/>
            </p:cNvSpPr>
            <p:nvPr/>
          </p:nvSpPr>
          <p:spPr bwMode="auto">
            <a:xfrm>
              <a:off x="26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6" name="Rectangle 16"/>
            <p:cNvSpPr>
              <a:spLocks noChangeArrowheads="1"/>
            </p:cNvSpPr>
            <p:nvPr/>
          </p:nvSpPr>
          <p:spPr bwMode="auto">
            <a:xfrm>
              <a:off x="31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7" name="Rectangle 17"/>
            <p:cNvSpPr>
              <a:spLocks noChangeArrowheads="1"/>
            </p:cNvSpPr>
            <p:nvPr/>
          </p:nvSpPr>
          <p:spPr bwMode="auto">
            <a:xfrm>
              <a:off x="29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 flipV="1">
              <a:off x="768" y="4224"/>
              <a:ext cx="2688" cy="294"/>
              <a:chOff x="864" y="4752"/>
              <a:chExt cx="2688" cy="294"/>
            </a:xfrm>
          </p:grpSpPr>
          <p:sp>
            <p:nvSpPr>
              <p:cNvPr id="54325" name="Rectangle 19"/>
              <p:cNvSpPr>
                <a:spLocks noChangeArrowheads="1"/>
              </p:cNvSpPr>
              <p:nvPr/>
            </p:nvSpPr>
            <p:spPr bwMode="auto">
              <a:xfrm>
                <a:off x="864" y="4752"/>
                <a:ext cx="2688" cy="9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6" name="Rectangle 20"/>
              <p:cNvSpPr>
                <a:spLocks noChangeArrowheads="1"/>
              </p:cNvSpPr>
              <p:nvPr/>
            </p:nvSpPr>
            <p:spPr bwMode="auto">
              <a:xfrm>
                <a:off x="8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7" name="Rectangle 21"/>
              <p:cNvSpPr>
                <a:spLocks noChangeArrowheads="1"/>
              </p:cNvSpPr>
              <p:nvPr/>
            </p:nvSpPr>
            <p:spPr bwMode="auto">
              <a:xfrm>
                <a:off x="11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8" name="Rectangle 22"/>
              <p:cNvSpPr>
                <a:spLocks noChangeArrowheads="1"/>
              </p:cNvSpPr>
              <p:nvPr/>
            </p:nvSpPr>
            <p:spPr bwMode="auto">
              <a:xfrm>
                <a:off x="13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9" name="Rectangle 23"/>
              <p:cNvSpPr>
                <a:spLocks noChangeArrowheads="1"/>
              </p:cNvSpPr>
              <p:nvPr/>
            </p:nvSpPr>
            <p:spPr bwMode="auto">
              <a:xfrm>
                <a:off x="15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0" name="Rectangle 24"/>
              <p:cNvSpPr>
                <a:spLocks noChangeArrowheads="1"/>
              </p:cNvSpPr>
              <p:nvPr/>
            </p:nvSpPr>
            <p:spPr bwMode="auto">
              <a:xfrm>
                <a:off x="18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1" name="Rectangle 25"/>
              <p:cNvSpPr>
                <a:spLocks noChangeArrowheads="1"/>
              </p:cNvSpPr>
              <p:nvPr/>
            </p:nvSpPr>
            <p:spPr bwMode="auto">
              <a:xfrm>
                <a:off x="20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2" name="Rectangle 26"/>
              <p:cNvSpPr>
                <a:spLocks noChangeArrowheads="1"/>
              </p:cNvSpPr>
              <p:nvPr/>
            </p:nvSpPr>
            <p:spPr bwMode="auto">
              <a:xfrm>
                <a:off x="23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3" name="Rectangle 27"/>
              <p:cNvSpPr>
                <a:spLocks noChangeArrowheads="1"/>
              </p:cNvSpPr>
              <p:nvPr/>
            </p:nvSpPr>
            <p:spPr bwMode="auto">
              <a:xfrm>
                <a:off x="25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4" name="Rectangle 28"/>
              <p:cNvSpPr>
                <a:spLocks noChangeArrowheads="1"/>
              </p:cNvSpPr>
              <p:nvPr/>
            </p:nvSpPr>
            <p:spPr bwMode="auto">
              <a:xfrm>
                <a:off x="27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5" name="Rectangle 29"/>
              <p:cNvSpPr>
                <a:spLocks noChangeArrowheads="1"/>
              </p:cNvSpPr>
              <p:nvPr/>
            </p:nvSpPr>
            <p:spPr bwMode="auto">
              <a:xfrm>
                <a:off x="35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6" name="Rectangle 30"/>
              <p:cNvSpPr>
                <a:spLocks noChangeArrowheads="1"/>
              </p:cNvSpPr>
              <p:nvPr/>
            </p:nvSpPr>
            <p:spPr bwMode="auto">
              <a:xfrm>
                <a:off x="32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7" name="Rectangle 31"/>
              <p:cNvSpPr>
                <a:spLocks noChangeArrowheads="1"/>
              </p:cNvSpPr>
              <p:nvPr/>
            </p:nvSpPr>
            <p:spPr bwMode="auto">
              <a:xfrm>
                <a:off x="30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54299" name="Rectangle 32"/>
            <p:cNvSpPr>
              <a:spLocks noChangeArrowheads="1"/>
            </p:cNvSpPr>
            <p:nvPr/>
          </p:nvSpPr>
          <p:spPr bwMode="auto">
            <a:xfrm>
              <a:off x="100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0" name="Rectangle 33"/>
            <p:cNvSpPr>
              <a:spLocks noChangeArrowheads="1"/>
            </p:cNvSpPr>
            <p:nvPr/>
          </p:nvSpPr>
          <p:spPr bwMode="auto">
            <a:xfrm>
              <a:off x="10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1" name="Rectangle 34"/>
            <p:cNvSpPr>
              <a:spLocks noChangeArrowheads="1"/>
            </p:cNvSpPr>
            <p:nvPr/>
          </p:nvSpPr>
          <p:spPr bwMode="auto">
            <a:xfrm>
              <a:off x="34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2" name="Rectangle 35"/>
            <p:cNvSpPr>
              <a:spLocks noChangeArrowheads="1"/>
            </p:cNvSpPr>
            <p:nvPr/>
          </p:nvSpPr>
          <p:spPr bwMode="auto">
            <a:xfrm>
              <a:off x="340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3" name="Rectangle 36"/>
            <p:cNvSpPr>
              <a:spLocks noChangeArrowheads="1"/>
            </p:cNvSpPr>
            <p:nvPr/>
          </p:nvSpPr>
          <p:spPr bwMode="auto">
            <a:xfrm>
              <a:off x="34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4" name="Rectangle 37"/>
            <p:cNvSpPr>
              <a:spLocks noChangeArrowheads="1"/>
            </p:cNvSpPr>
            <p:nvPr/>
          </p:nvSpPr>
          <p:spPr bwMode="auto">
            <a:xfrm>
              <a:off x="316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5" name="Rectangle 38"/>
            <p:cNvSpPr>
              <a:spLocks noChangeArrowheads="1"/>
            </p:cNvSpPr>
            <p:nvPr/>
          </p:nvSpPr>
          <p:spPr bwMode="auto">
            <a:xfrm>
              <a:off x="31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6" name="Rectangle 39"/>
            <p:cNvSpPr>
              <a:spLocks noChangeArrowheads="1"/>
            </p:cNvSpPr>
            <p:nvPr/>
          </p:nvSpPr>
          <p:spPr bwMode="auto">
            <a:xfrm>
              <a:off x="7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7" name="Rectangle 40"/>
            <p:cNvSpPr>
              <a:spLocks noChangeArrowheads="1"/>
            </p:cNvSpPr>
            <p:nvPr/>
          </p:nvSpPr>
          <p:spPr bwMode="auto">
            <a:xfrm>
              <a:off x="76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8" name="Rectangle 41"/>
            <p:cNvSpPr>
              <a:spLocks noChangeArrowheads="1"/>
            </p:cNvSpPr>
            <p:nvPr/>
          </p:nvSpPr>
          <p:spPr bwMode="auto">
            <a:xfrm>
              <a:off x="7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9" name="AutoShape 42"/>
            <p:cNvSpPr>
              <a:spLocks noChangeArrowheads="1"/>
            </p:cNvSpPr>
            <p:nvPr/>
          </p:nvSpPr>
          <p:spPr bwMode="auto">
            <a:xfrm>
              <a:off x="8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0" name="AutoShape 43"/>
            <p:cNvSpPr>
              <a:spLocks noChangeArrowheads="1"/>
            </p:cNvSpPr>
            <p:nvPr/>
          </p:nvSpPr>
          <p:spPr bwMode="auto">
            <a:xfrm flipV="1">
              <a:off x="32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noFill/>
            <a:ln w="12700">
              <a:solidFill>
                <a:srgbClr val="FF1717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1" name="AutoShape 44"/>
            <p:cNvSpPr>
              <a:spLocks noChangeArrowheads="1"/>
            </p:cNvSpPr>
            <p:nvPr/>
          </p:nvSpPr>
          <p:spPr bwMode="auto">
            <a:xfrm>
              <a:off x="288" y="4080"/>
              <a:ext cx="3792" cy="144"/>
            </a:xfrm>
            <a:prstGeom prst="rightArrow">
              <a:avLst>
                <a:gd name="adj1" fmla="val 39287"/>
                <a:gd name="adj2" fmla="val 78756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0000CC"/>
                </a:gs>
              </a:gsLst>
              <a:lin ang="0" scaled="1"/>
            </a:gra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2" name="AutoShape 45"/>
            <p:cNvSpPr>
              <a:spLocks noChangeArrowheads="1"/>
            </p:cNvSpPr>
            <p:nvPr/>
          </p:nvSpPr>
          <p:spPr bwMode="auto">
            <a:xfrm>
              <a:off x="134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3" name="AutoShape 46"/>
            <p:cNvSpPr>
              <a:spLocks noChangeArrowheads="1"/>
            </p:cNvSpPr>
            <p:nvPr/>
          </p:nvSpPr>
          <p:spPr bwMode="auto">
            <a:xfrm>
              <a:off x="182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4" name="AutoShape 47"/>
            <p:cNvSpPr>
              <a:spLocks noChangeArrowheads="1"/>
            </p:cNvSpPr>
            <p:nvPr/>
          </p:nvSpPr>
          <p:spPr bwMode="auto">
            <a:xfrm>
              <a:off x="230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5" name="AutoShape 48"/>
            <p:cNvSpPr>
              <a:spLocks noChangeArrowheads="1"/>
            </p:cNvSpPr>
            <p:nvPr/>
          </p:nvSpPr>
          <p:spPr bwMode="auto">
            <a:xfrm>
              <a:off x="278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6" name="Rectangle 49"/>
            <p:cNvSpPr>
              <a:spLocks noChangeArrowheads="1"/>
            </p:cNvSpPr>
            <p:nvPr/>
          </p:nvSpPr>
          <p:spPr bwMode="auto">
            <a:xfrm>
              <a:off x="52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7" name="Rectangle 50"/>
            <p:cNvSpPr>
              <a:spLocks noChangeArrowheads="1"/>
            </p:cNvSpPr>
            <p:nvPr/>
          </p:nvSpPr>
          <p:spPr bwMode="auto">
            <a:xfrm>
              <a:off x="52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8" name="Rectangle 51"/>
            <p:cNvSpPr>
              <a:spLocks noChangeArrowheads="1"/>
            </p:cNvSpPr>
            <p:nvPr/>
          </p:nvSpPr>
          <p:spPr bwMode="auto">
            <a:xfrm>
              <a:off x="340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9" name="Rectangle 52"/>
            <p:cNvSpPr>
              <a:spLocks noChangeArrowheads="1"/>
            </p:cNvSpPr>
            <p:nvPr/>
          </p:nvSpPr>
          <p:spPr bwMode="auto">
            <a:xfrm>
              <a:off x="340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grpSp>
          <p:nvGrpSpPr>
            <p:cNvPr id="4" name="Group 53"/>
            <p:cNvGrpSpPr>
              <a:grpSpLocks/>
            </p:cNvGrpSpPr>
            <p:nvPr/>
          </p:nvGrpSpPr>
          <p:grpSpPr bwMode="auto">
            <a:xfrm>
              <a:off x="1344" y="3552"/>
              <a:ext cx="1536" cy="192"/>
              <a:chOff x="1344" y="3504"/>
              <a:chExt cx="1536" cy="192"/>
            </a:xfrm>
          </p:grpSpPr>
          <p:sp>
            <p:nvSpPr>
              <p:cNvPr id="54321" name="AutoShape 54"/>
              <p:cNvSpPr>
                <a:spLocks noChangeArrowheads="1"/>
              </p:cNvSpPr>
              <p:nvPr/>
            </p:nvSpPr>
            <p:spPr bwMode="auto">
              <a:xfrm flipV="1">
                <a:off x="134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2" name="AutoShape 55"/>
              <p:cNvSpPr>
                <a:spLocks noChangeArrowheads="1"/>
              </p:cNvSpPr>
              <p:nvPr/>
            </p:nvSpPr>
            <p:spPr bwMode="auto">
              <a:xfrm flipV="1">
                <a:off x="182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3" name="AutoShape 56"/>
              <p:cNvSpPr>
                <a:spLocks noChangeArrowheads="1"/>
              </p:cNvSpPr>
              <p:nvPr/>
            </p:nvSpPr>
            <p:spPr bwMode="auto">
              <a:xfrm flipV="1">
                <a:off x="230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4" name="AutoShape 57"/>
              <p:cNvSpPr>
                <a:spLocks noChangeArrowheads="1"/>
              </p:cNvSpPr>
              <p:nvPr/>
            </p:nvSpPr>
            <p:spPr bwMode="auto">
              <a:xfrm flipV="1">
                <a:off x="278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sp>
        <p:nvSpPr>
          <p:cNvPr id="54277" name="Rectangle 58"/>
          <p:cNvSpPr>
            <a:spLocks noChangeArrowheads="1"/>
          </p:cNvSpPr>
          <p:nvPr/>
        </p:nvSpPr>
        <p:spPr bwMode="auto">
          <a:xfrm>
            <a:off x="3794125" y="1533525"/>
            <a:ext cx="17335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RF in</a:t>
            </a:r>
          </a:p>
        </p:txBody>
      </p:sp>
      <p:sp>
        <p:nvSpPr>
          <p:cNvPr id="54278" name="Rectangle 59"/>
          <p:cNvSpPr>
            <a:spLocks noChangeArrowheads="1"/>
          </p:cNvSpPr>
          <p:nvPr/>
        </p:nvSpPr>
        <p:spPr bwMode="auto">
          <a:xfrm>
            <a:off x="6635750" y="1530350"/>
            <a:ext cx="18415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No RF to load</a:t>
            </a:r>
          </a:p>
        </p:txBody>
      </p:sp>
      <p:sp>
        <p:nvSpPr>
          <p:cNvPr id="54279" name="Rectangle 60"/>
          <p:cNvSpPr>
            <a:spLocks noChangeArrowheads="1"/>
          </p:cNvSpPr>
          <p:nvPr/>
        </p:nvSpPr>
        <p:spPr bwMode="auto">
          <a:xfrm>
            <a:off x="4159252" y="3267075"/>
            <a:ext cx="40338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“short” structure - low Ohmic losses</a:t>
            </a:r>
          </a:p>
        </p:txBody>
      </p:sp>
      <p:sp>
        <p:nvSpPr>
          <p:cNvPr id="54280" name="Rectangle 61"/>
          <p:cNvSpPr>
            <a:spLocks noChangeArrowheads="1"/>
          </p:cNvSpPr>
          <p:nvPr/>
        </p:nvSpPr>
        <p:spPr bwMode="auto">
          <a:xfrm>
            <a:off x="8104190" y="2808288"/>
            <a:ext cx="180181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Most of RF power </a:t>
            </a:r>
          </a:p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to the beam</a:t>
            </a:r>
          </a:p>
        </p:txBody>
      </p:sp>
      <p:sp>
        <p:nvSpPr>
          <p:cNvPr id="54281" name="Rectangle 62"/>
          <p:cNvSpPr>
            <a:spLocks noChangeArrowheads="1"/>
          </p:cNvSpPr>
          <p:nvPr/>
        </p:nvSpPr>
        <p:spPr bwMode="auto">
          <a:xfrm>
            <a:off x="2679700" y="2803525"/>
            <a:ext cx="1784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High beam </a:t>
            </a:r>
          </a:p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current</a:t>
            </a:r>
          </a:p>
        </p:txBody>
      </p:sp>
      <p:sp>
        <p:nvSpPr>
          <p:cNvPr id="54282" name="Rectangle 63"/>
          <p:cNvSpPr>
            <a:spLocks noChangeArrowheads="1"/>
          </p:cNvSpPr>
          <p:nvPr/>
        </p:nvSpPr>
        <p:spPr bwMode="auto">
          <a:xfrm>
            <a:off x="444502" y="1762129"/>
            <a:ext cx="3216275" cy="881063"/>
          </a:xfrm>
          <a:prstGeom prst="rect">
            <a:avLst/>
          </a:prstGeom>
          <a:solidFill>
            <a:srgbClr val="FFFF99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spcBef>
                <a:spcPct val="50000"/>
              </a:spcBef>
              <a:buClr>
                <a:srgbClr val="0000CC"/>
              </a:buClr>
              <a:buSzPct val="90000"/>
              <a:buFont typeface="Wingdings" charset="2"/>
              <a:buNone/>
            </a:pPr>
            <a:r>
              <a:rPr lang="en-US" sz="1700">
                <a:solidFill>
                  <a:schemeClr val="tx1"/>
                </a:solidFill>
                <a:latin typeface="Comic Sans MS" charset="0"/>
              </a:rPr>
              <a:t>Full beam-loading acceleration in </a:t>
            </a:r>
            <a:br>
              <a:rPr lang="en-US" sz="1700">
                <a:solidFill>
                  <a:schemeClr val="tx1"/>
                </a:solidFill>
                <a:latin typeface="Comic Sans MS" charset="0"/>
              </a:rPr>
            </a:br>
            <a:r>
              <a:rPr lang="en-US" sz="1700">
                <a:solidFill>
                  <a:schemeClr val="tx1"/>
                </a:solidFill>
                <a:latin typeface="Comic Sans MS" charset="0"/>
              </a:rPr>
              <a:t>traveling wave sections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54283" name="Rectangle 64"/>
          <p:cNvSpPr>
            <a:spLocks noChangeArrowheads="1"/>
          </p:cNvSpPr>
          <p:nvPr/>
        </p:nvSpPr>
        <p:spPr bwMode="auto">
          <a:xfrm>
            <a:off x="401638" y="4256090"/>
            <a:ext cx="3498850" cy="76657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6450" tIns="48226" rIns="96450" bIns="48226">
            <a:prstTxWarp prst="textNoShape">
              <a:avLst/>
            </a:prstTxWarp>
            <a:spAutoFit/>
          </a:bodyPr>
          <a:lstStyle/>
          <a:p>
            <a:pPr indent="95250" defTabSz="868363" hangingPunct="0">
              <a:lnSpc>
                <a:spcPct val="93000"/>
              </a:lnSpc>
              <a:spcAft>
                <a:spcPts val="1350"/>
              </a:spcAft>
              <a:buClr>
                <a:srgbClr val="0000CC"/>
              </a:buClr>
              <a:buSzPct val="64000"/>
              <a:buFont typeface="Wingdings" charset="2"/>
              <a:buNone/>
            </a:pPr>
            <a:r>
              <a:rPr lang="en-US" sz="1700">
                <a:solidFill>
                  <a:srgbClr val="000000"/>
                </a:solidFill>
                <a:latin typeface="Comic Sans MS" charset="0"/>
              </a:rPr>
              <a:t>Beam combination/separation</a:t>
            </a:r>
          </a:p>
          <a:p>
            <a:pPr indent="95250" defTabSz="868363" hangingPunct="0">
              <a:lnSpc>
                <a:spcPct val="93000"/>
              </a:lnSpc>
              <a:spcAft>
                <a:spcPts val="1350"/>
              </a:spcAft>
              <a:buClr>
                <a:srgbClr val="0000CC"/>
              </a:buClr>
              <a:buSzPct val="64000"/>
              <a:buFont typeface="Wingdings" charset="2"/>
              <a:buNone/>
            </a:pPr>
            <a:r>
              <a:rPr lang="en-US" sz="1700">
                <a:solidFill>
                  <a:srgbClr val="000000"/>
                </a:solidFill>
                <a:latin typeface="Comic Sans MS" charset="0"/>
              </a:rPr>
              <a:t>by transverse RF deflectors </a:t>
            </a:r>
          </a:p>
        </p:txBody>
      </p:sp>
      <p:pic>
        <p:nvPicPr>
          <p:cNvPr id="54284" name="Picture 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6638" y="4113217"/>
            <a:ext cx="6329362" cy="22685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788990" y="1504954"/>
            <a:ext cx="821848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9513" y="2770188"/>
            <a:ext cx="2914650" cy="2151062"/>
            <a:chOff x="686" y="1745"/>
            <a:chExt cx="1695" cy="135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86" y="1745"/>
              <a:ext cx="1695" cy="1355"/>
              <a:chOff x="686" y="1745"/>
              <a:chExt cx="1695" cy="1355"/>
            </a:xfrm>
          </p:grpSpPr>
          <p:sp>
            <p:nvSpPr>
              <p:cNvPr id="55737" name="Line 5"/>
              <p:cNvSpPr>
                <a:spLocks noChangeShapeType="1"/>
              </p:cNvSpPr>
              <p:nvPr/>
            </p:nvSpPr>
            <p:spPr bwMode="auto">
              <a:xfrm>
                <a:off x="1438" y="2043"/>
                <a:ext cx="943" cy="41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38" name="Line 6"/>
              <p:cNvSpPr>
                <a:spLocks noChangeShapeType="1"/>
              </p:cNvSpPr>
              <p:nvPr/>
            </p:nvSpPr>
            <p:spPr bwMode="auto">
              <a:xfrm flipV="1">
                <a:off x="714" y="2488"/>
                <a:ext cx="1661" cy="29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855" y="2210"/>
                <a:ext cx="70" cy="68"/>
                <a:chOff x="3182" y="3263"/>
                <a:chExt cx="53" cy="52"/>
              </a:xfrm>
            </p:grpSpPr>
            <p:sp>
              <p:nvSpPr>
                <p:cNvPr id="55890" name="Oval 8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3" cy="52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1" name="Oval 9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2" name="Oval 10"/>
                <p:cNvSpPr>
                  <a:spLocks noChangeArrowheads="1"/>
                </p:cNvSpPr>
                <p:nvPr/>
              </p:nvSpPr>
              <p:spPr bwMode="auto">
                <a:xfrm>
                  <a:off x="3184" y="32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3" name="Oval 11"/>
                <p:cNvSpPr>
                  <a:spLocks noChangeArrowheads="1"/>
                </p:cNvSpPr>
                <p:nvPr/>
              </p:nvSpPr>
              <p:spPr bwMode="auto">
                <a:xfrm>
                  <a:off x="3185" y="32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4" name="Oval 12"/>
                <p:cNvSpPr>
                  <a:spLocks noChangeArrowheads="1"/>
                </p:cNvSpPr>
                <p:nvPr/>
              </p:nvSpPr>
              <p:spPr bwMode="auto">
                <a:xfrm>
                  <a:off x="3185" y="32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5" name="Oval 13"/>
                <p:cNvSpPr>
                  <a:spLocks noChangeArrowheads="1"/>
                </p:cNvSpPr>
                <p:nvPr/>
              </p:nvSpPr>
              <p:spPr bwMode="auto">
                <a:xfrm>
                  <a:off x="3187" y="32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6" name="Oval 14"/>
                <p:cNvSpPr>
                  <a:spLocks noChangeArrowheads="1"/>
                </p:cNvSpPr>
                <p:nvPr/>
              </p:nvSpPr>
              <p:spPr bwMode="auto">
                <a:xfrm>
                  <a:off x="3188" y="3269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7" name="Oval 15"/>
                <p:cNvSpPr>
                  <a:spLocks noChangeArrowheads="1"/>
                </p:cNvSpPr>
                <p:nvPr/>
              </p:nvSpPr>
              <p:spPr bwMode="auto">
                <a:xfrm>
                  <a:off x="3189" y="32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8" name="Oval 16"/>
                <p:cNvSpPr>
                  <a:spLocks noChangeArrowheads="1"/>
                </p:cNvSpPr>
                <p:nvPr/>
              </p:nvSpPr>
              <p:spPr bwMode="auto">
                <a:xfrm>
                  <a:off x="3190" y="32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9" name="Oval 17"/>
                <p:cNvSpPr>
                  <a:spLocks noChangeArrowheads="1"/>
                </p:cNvSpPr>
                <p:nvPr/>
              </p:nvSpPr>
              <p:spPr bwMode="auto">
                <a:xfrm>
                  <a:off x="3191" y="3272"/>
                  <a:ext cx="34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0" name="Oval 18"/>
                <p:cNvSpPr>
                  <a:spLocks noChangeArrowheads="1"/>
                </p:cNvSpPr>
                <p:nvPr/>
              </p:nvSpPr>
              <p:spPr bwMode="auto">
                <a:xfrm>
                  <a:off x="3192" y="32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1" name="Oval 19"/>
                <p:cNvSpPr>
                  <a:spLocks noChangeArrowheads="1"/>
                </p:cNvSpPr>
                <p:nvPr/>
              </p:nvSpPr>
              <p:spPr bwMode="auto">
                <a:xfrm>
                  <a:off x="3194" y="3274"/>
                  <a:ext cx="28" cy="28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2" name="Oval 20"/>
                <p:cNvSpPr>
                  <a:spLocks noChangeArrowheads="1"/>
                </p:cNvSpPr>
                <p:nvPr/>
              </p:nvSpPr>
              <p:spPr bwMode="auto">
                <a:xfrm>
                  <a:off x="3194" y="32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3" name="Oval 21"/>
                <p:cNvSpPr>
                  <a:spLocks noChangeArrowheads="1"/>
                </p:cNvSpPr>
                <p:nvPr/>
              </p:nvSpPr>
              <p:spPr bwMode="auto">
                <a:xfrm>
                  <a:off x="3196" y="32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4" name="Oval 22"/>
                <p:cNvSpPr>
                  <a:spLocks noChangeArrowheads="1"/>
                </p:cNvSpPr>
                <p:nvPr/>
              </p:nvSpPr>
              <p:spPr bwMode="auto">
                <a:xfrm>
                  <a:off x="3197" y="32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5" name="Oval 23"/>
                <p:cNvSpPr>
                  <a:spLocks noChangeArrowheads="1"/>
                </p:cNvSpPr>
                <p:nvPr/>
              </p:nvSpPr>
              <p:spPr bwMode="auto">
                <a:xfrm>
                  <a:off x="3198" y="3278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6" name="Oval 24"/>
                <p:cNvSpPr>
                  <a:spLocks noChangeArrowheads="1"/>
                </p:cNvSpPr>
                <p:nvPr/>
              </p:nvSpPr>
              <p:spPr bwMode="auto">
                <a:xfrm>
                  <a:off x="3199" y="3279"/>
                  <a:ext cx="19" cy="19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7" name="Oval 25"/>
                <p:cNvSpPr>
                  <a:spLocks noChangeArrowheads="1"/>
                </p:cNvSpPr>
                <p:nvPr/>
              </p:nvSpPr>
              <p:spPr bwMode="auto">
                <a:xfrm>
                  <a:off x="3200" y="3281"/>
                  <a:ext cx="16" cy="15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8" name="Oval 26"/>
                <p:cNvSpPr>
                  <a:spLocks noChangeArrowheads="1"/>
                </p:cNvSpPr>
                <p:nvPr/>
              </p:nvSpPr>
              <p:spPr bwMode="auto">
                <a:xfrm>
                  <a:off x="3201" y="32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9" name="Oval 27"/>
                <p:cNvSpPr>
                  <a:spLocks noChangeArrowheads="1"/>
                </p:cNvSpPr>
                <p:nvPr/>
              </p:nvSpPr>
              <p:spPr bwMode="auto">
                <a:xfrm>
                  <a:off x="3203" y="32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0" name="Oval 28"/>
                <p:cNvSpPr>
                  <a:spLocks noChangeArrowheads="1"/>
                </p:cNvSpPr>
                <p:nvPr/>
              </p:nvSpPr>
              <p:spPr bwMode="auto">
                <a:xfrm>
                  <a:off x="3203" y="3284"/>
                  <a:ext cx="10" cy="9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1" name="Oval 29"/>
                <p:cNvSpPr>
                  <a:spLocks noChangeArrowheads="1"/>
                </p:cNvSpPr>
                <p:nvPr/>
              </p:nvSpPr>
              <p:spPr bwMode="auto">
                <a:xfrm>
                  <a:off x="3204" y="3284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2" name="Oval 30"/>
                <p:cNvSpPr>
                  <a:spLocks noChangeArrowheads="1"/>
                </p:cNvSpPr>
                <p:nvPr/>
              </p:nvSpPr>
              <p:spPr bwMode="auto">
                <a:xfrm>
                  <a:off x="3206" y="3286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3" name="Oval 31"/>
                <p:cNvSpPr>
                  <a:spLocks noChangeArrowheads="1"/>
                </p:cNvSpPr>
                <p:nvPr/>
              </p:nvSpPr>
              <p:spPr bwMode="auto">
                <a:xfrm>
                  <a:off x="3207" y="3287"/>
                  <a:ext cx="2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4" name="Oval 32"/>
                <p:cNvSpPr>
                  <a:spLocks noChangeArrowheads="1"/>
                </p:cNvSpPr>
                <p:nvPr/>
              </p:nvSpPr>
              <p:spPr bwMode="auto">
                <a:xfrm>
                  <a:off x="3208" y="32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2179" y="2347"/>
                <a:ext cx="68" cy="67"/>
                <a:chOff x="3429" y="3368"/>
                <a:chExt cx="52" cy="51"/>
              </a:xfrm>
            </p:grpSpPr>
            <p:sp>
              <p:nvSpPr>
                <p:cNvPr id="55865" name="Oval 34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6" name="Oval 35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7" name="Oval 36"/>
                <p:cNvSpPr>
                  <a:spLocks noChangeArrowheads="1"/>
                </p:cNvSpPr>
                <p:nvPr/>
              </p:nvSpPr>
              <p:spPr bwMode="auto">
                <a:xfrm>
                  <a:off x="3430" y="3369"/>
                  <a:ext cx="49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8" name="Oval 37"/>
                <p:cNvSpPr>
                  <a:spLocks noChangeArrowheads="1"/>
                </p:cNvSpPr>
                <p:nvPr/>
              </p:nvSpPr>
              <p:spPr bwMode="auto">
                <a:xfrm>
                  <a:off x="3431" y="3370"/>
                  <a:ext cx="46" cy="45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9" name="Oval 38"/>
                <p:cNvSpPr>
                  <a:spLocks noChangeArrowheads="1"/>
                </p:cNvSpPr>
                <p:nvPr/>
              </p:nvSpPr>
              <p:spPr bwMode="auto">
                <a:xfrm>
                  <a:off x="3432" y="3371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0" name="Oval 39"/>
                <p:cNvSpPr>
                  <a:spLocks noChangeArrowheads="1"/>
                </p:cNvSpPr>
                <p:nvPr/>
              </p:nvSpPr>
              <p:spPr bwMode="auto">
                <a:xfrm>
                  <a:off x="3433" y="3372"/>
                  <a:ext cx="43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1" name="Oval 40"/>
                <p:cNvSpPr>
                  <a:spLocks noChangeArrowheads="1"/>
                </p:cNvSpPr>
                <p:nvPr/>
              </p:nvSpPr>
              <p:spPr bwMode="auto">
                <a:xfrm>
                  <a:off x="3435" y="3373"/>
                  <a:ext cx="39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2" name="Oval 41"/>
                <p:cNvSpPr>
                  <a:spLocks noChangeArrowheads="1"/>
                </p:cNvSpPr>
                <p:nvPr/>
              </p:nvSpPr>
              <p:spPr bwMode="auto">
                <a:xfrm>
                  <a:off x="3436" y="3374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3" name="Oval 42"/>
                <p:cNvSpPr>
                  <a:spLocks noChangeArrowheads="1"/>
                </p:cNvSpPr>
                <p:nvPr/>
              </p:nvSpPr>
              <p:spPr bwMode="auto">
                <a:xfrm>
                  <a:off x="3436" y="3375"/>
                  <a:ext cx="36" cy="35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4" name="Oval 43"/>
                <p:cNvSpPr>
                  <a:spLocks noChangeArrowheads="1"/>
                </p:cNvSpPr>
                <p:nvPr/>
              </p:nvSpPr>
              <p:spPr bwMode="auto">
                <a:xfrm>
                  <a:off x="3438" y="3376"/>
                  <a:ext cx="33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5" name="Oval 44"/>
                <p:cNvSpPr>
                  <a:spLocks noChangeArrowheads="1"/>
                </p:cNvSpPr>
                <p:nvPr/>
              </p:nvSpPr>
              <p:spPr bwMode="auto">
                <a:xfrm>
                  <a:off x="3439" y="3378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6" name="Oval 45"/>
                <p:cNvSpPr>
                  <a:spLocks noChangeArrowheads="1"/>
                </p:cNvSpPr>
                <p:nvPr/>
              </p:nvSpPr>
              <p:spPr bwMode="auto">
                <a:xfrm>
                  <a:off x="3440" y="3378"/>
                  <a:ext cx="29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7" name="Oval 46"/>
                <p:cNvSpPr>
                  <a:spLocks noChangeArrowheads="1"/>
                </p:cNvSpPr>
                <p:nvPr/>
              </p:nvSpPr>
              <p:spPr bwMode="auto">
                <a:xfrm>
                  <a:off x="3441" y="3380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8" name="Oval 47"/>
                <p:cNvSpPr>
                  <a:spLocks noChangeArrowheads="1"/>
                </p:cNvSpPr>
                <p:nvPr/>
              </p:nvSpPr>
              <p:spPr bwMode="auto">
                <a:xfrm>
                  <a:off x="3442" y="3381"/>
                  <a:ext cx="25" cy="24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9" name="Oval 48"/>
                <p:cNvSpPr>
                  <a:spLocks noChangeArrowheads="1"/>
                </p:cNvSpPr>
                <p:nvPr/>
              </p:nvSpPr>
              <p:spPr bwMode="auto">
                <a:xfrm>
                  <a:off x="3443" y="3381"/>
                  <a:ext cx="23" cy="23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0" name="Oval 49"/>
                <p:cNvSpPr>
                  <a:spLocks noChangeArrowheads="1"/>
                </p:cNvSpPr>
                <p:nvPr/>
              </p:nvSpPr>
              <p:spPr bwMode="auto">
                <a:xfrm>
                  <a:off x="3445" y="3383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1" name="Oval 50"/>
                <p:cNvSpPr>
                  <a:spLocks noChangeArrowheads="1"/>
                </p:cNvSpPr>
                <p:nvPr/>
              </p:nvSpPr>
              <p:spPr bwMode="auto">
                <a:xfrm>
                  <a:off x="3445" y="3384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2" name="Oval 51"/>
                <p:cNvSpPr>
                  <a:spLocks noChangeArrowheads="1"/>
                </p:cNvSpPr>
                <p:nvPr/>
              </p:nvSpPr>
              <p:spPr bwMode="auto">
                <a:xfrm>
                  <a:off x="3447" y="3385"/>
                  <a:ext cx="16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3" name="Oval 52"/>
                <p:cNvSpPr>
                  <a:spLocks noChangeArrowheads="1"/>
                </p:cNvSpPr>
                <p:nvPr/>
              </p:nvSpPr>
              <p:spPr bwMode="auto">
                <a:xfrm>
                  <a:off x="3448" y="3386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4" name="Oval 53"/>
                <p:cNvSpPr>
                  <a:spLocks noChangeArrowheads="1"/>
                </p:cNvSpPr>
                <p:nvPr/>
              </p:nvSpPr>
              <p:spPr bwMode="auto">
                <a:xfrm>
                  <a:off x="3449" y="3387"/>
                  <a:ext cx="11" cy="11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5" name="Oval 54"/>
                <p:cNvSpPr>
                  <a:spLocks noChangeArrowheads="1"/>
                </p:cNvSpPr>
                <p:nvPr/>
              </p:nvSpPr>
              <p:spPr bwMode="auto">
                <a:xfrm>
                  <a:off x="3450" y="3388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6" name="Oval 55"/>
                <p:cNvSpPr>
                  <a:spLocks noChangeArrowheads="1"/>
                </p:cNvSpPr>
                <p:nvPr/>
              </p:nvSpPr>
              <p:spPr bwMode="auto">
                <a:xfrm>
                  <a:off x="3451" y="3389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7" name="Oval 56"/>
                <p:cNvSpPr>
                  <a:spLocks noChangeArrowheads="1"/>
                </p:cNvSpPr>
                <p:nvPr/>
              </p:nvSpPr>
              <p:spPr bwMode="auto">
                <a:xfrm>
                  <a:off x="3452" y="3390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8" name="Oval 57"/>
                <p:cNvSpPr>
                  <a:spLocks noChangeArrowheads="1"/>
                </p:cNvSpPr>
                <p:nvPr/>
              </p:nvSpPr>
              <p:spPr bwMode="auto">
                <a:xfrm>
                  <a:off x="3453" y="3392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9" name="Oval 58"/>
                <p:cNvSpPr>
                  <a:spLocks noChangeArrowheads="1"/>
                </p:cNvSpPr>
                <p:nvPr/>
              </p:nvSpPr>
              <p:spPr bwMode="auto">
                <a:xfrm>
                  <a:off x="3454" y="3392"/>
                  <a:ext cx="1" cy="1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6" name="Group 59"/>
              <p:cNvGrpSpPr>
                <a:grpSpLocks/>
              </p:cNvGrpSpPr>
              <p:nvPr/>
            </p:nvGrpSpPr>
            <p:grpSpPr bwMode="auto">
              <a:xfrm>
                <a:off x="1393" y="2620"/>
                <a:ext cx="69" cy="69"/>
                <a:chOff x="2830" y="3576"/>
                <a:chExt cx="52" cy="52"/>
              </a:xfrm>
            </p:grpSpPr>
            <p:sp>
              <p:nvSpPr>
                <p:cNvPr id="55840" name="Oval 60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1" name="Oval 61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2" name="Oval 62"/>
                <p:cNvSpPr>
                  <a:spLocks noChangeArrowheads="1"/>
                </p:cNvSpPr>
                <p:nvPr/>
              </p:nvSpPr>
              <p:spPr bwMode="auto">
                <a:xfrm>
                  <a:off x="2831" y="3577"/>
                  <a:ext cx="49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3" name="Oval 63"/>
                <p:cNvSpPr>
                  <a:spLocks noChangeArrowheads="1"/>
                </p:cNvSpPr>
                <p:nvPr/>
              </p:nvSpPr>
              <p:spPr bwMode="auto">
                <a:xfrm>
                  <a:off x="2832" y="3579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4" name="Oval 64"/>
                <p:cNvSpPr>
                  <a:spLocks noChangeArrowheads="1"/>
                </p:cNvSpPr>
                <p:nvPr/>
              </p:nvSpPr>
              <p:spPr bwMode="auto">
                <a:xfrm>
                  <a:off x="2833" y="3579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5" name="Oval 65"/>
                <p:cNvSpPr>
                  <a:spLocks noChangeArrowheads="1"/>
                </p:cNvSpPr>
                <p:nvPr/>
              </p:nvSpPr>
              <p:spPr bwMode="auto">
                <a:xfrm>
                  <a:off x="2834" y="3581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6" name="Oval 66"/>
                <p:cNvSpPr>
                  <a:spLocks noChangeArrowheads="1"/>
                </p:cNvSpPr>
                <p:nvPr/>
              </p:nvSpPr>
              <p:spPr bwMode="auto">
                <a:xfrm>
                  <a:off x="2835" y="3582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7" name="Oval 67"/>
                <p:cNvSpPr>
                  <a:spLocks noChangeArrowheads="1"/>
                </p:cNvSpPr>
                <p:nvPr/>
              </p:nvSpPr>
              <p:spPr bwMode="auto">
                <a:xfrm>
                  <a:off x="2837" y="3583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8" name="Oval 68"/>
                <p:cNvSpPr>
                  <a:spLocks noChangeArrowheads="1"/>
                </p:cNvSpPr>
                <p:nvPr/>
              </p:nvSpPr>
              <p:spPr bwMode="auto">
                <a:xfrm>
                  <a:off x="2837" y="3584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9" name="Oval 69"/>
                <p:cNvSpPr>
                  <a:spLocks noChangeArrowheads="1"/>
                </p:cNvSpPr>
                <p:nvPr/>
              </p:nvSpPr>
              <p:spPr bwMode="auto">
                <a:xfrm>
                  <a:off x="2839" y="3585"/>
                  <a:ext cx="33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0" name="Oval 70"/>
                <p:cNvSpPr>
                  <a:spLocks noChangeArrowheads="1"/>
                </p:cNvSpPr>
                <p:nvPr/>
              </p:nvSpPr>
              <p:spPr bwMode="auto">
                <a:xfrm>
                  <a:off x="2840" y="3586"/>
                  <a:ext cx="31" cy="31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1" name="Oval 71"/>
                <p:cNvSpPr>
                  <a:spLocks noChangeArrowheads="1"/>
                </p:cNvSpPr>
                <p:nvPr/>
              </p:nvSpPr>
              <p:spPr bwMode="auto">
                <a:xfrm>
                  <a:off x="2841" y="3587"/>
                  <a:ext cx="29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2" name="Oval 72"/>
                <p:cNvSpPr>
                  <a:spLocks noChangeArrowheads="1"/>
                </p:cNvSpPr>
                <p:nvPr/>
              </p:nvSpPr>
              <p:spPr bwMode="auto">
                <a:xfrm>
                  <a:off x="2842" y="3588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3" name="Oval 73"/>
                <p:cNvSpPr>
                  <a:spLocks noChangeArrowheads="1"/>
                </p:cNvSpPr>
                <p:nvPr/>
              </p:nvSpPr>
              <p:spPr bwMode="auto">
                <a:xfrm>
                  <a:off x="2843" y="3589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4" name="Oval 74"/>
                <p:cNvSpPr>
                  <a:spLocks noChangeArrowheads="1"/>
                </p:cNvSpPr>
                <p:nvPr/>
              </p:nvSpPr>
              <p:spPr bwMode="auto">
                <a:xfrm>
                  <a:off x="2844" y="3590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5" name="Oval 75"/>
                <p:cNvSpPr>
                  <a:spLocks noChangeArrowheads="1"/>
                </p:cNvSpPr>
                <p:nvPr/>
              </p:nvSpPr>
              <p:spPr bwMode="auto">
                <a:xfrm>
                  <a:off x="2846" y="3591"/>
                  <a:ext cx="20" cy="21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6" name="Oval 76"/>
                <p:cNvSpPr>
                  <a:spLocks noChangeArrowheads="1"/>
                </p:cNvSpPr>
                <p:nvPr/>
              </p:nvSpPr>
              <p:spPr bwMode="auto">
                <a:xfrm>
                  <a:off x="2846" y="3593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7" name="Oval 77"/>
                <p:cNvSpPr>
                  <a:spLocks noChangeArrowheads="1"/>
                </p:cNvSpPr>
                <p:nvPr/>
              </p:nvSpPr>
              <p:spPr bwMode="auto">
                <a:xfrm>
                  <a:off x="2847" y="3594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8" name="Oval 78"/>
                <p:cNvSpPr>
                  <a:spLocks noChangeArrowheads="1"/>
                </p:cNvSpPr>
                <p:nvPr/>
              </p:nvSpPr>
              <p:spPr bwMode="auto">
                <a:xfrm>
                  <a:off x="2849" y="3594"/>
                  <a:ext cx="14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9" name="Oval 79"/>
                <p:cNvSpPr>
                  <a:spLocks noChangeArrowheads="1"/>
                </p:cNvSpPr>
                <p:nvPr/>
              </p:nvSpPr>
              <p:spPr bwMode="auto">
                <a:xfrm>
                  <a:off x="2850" y="3596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0" name="Oval 80"/>
                <p:cNvSpPr>
                  <a:spLocks noChangeArrowheads="1"/>
                </p:cNvSpPr>
                <p:nvPr/>
              </p:nvSpPr>
              <p:spPr bwMode="auto">
                <a:xfrm>
                  <a:off x="2851" y="3597"/>
                  <a:ext cx="10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1" name="Oval 81"/>
                <p:cNvSpPr>
                  <a:spLocks noChangeArrowheads="1"/>
                </p:cNvSpPr>
                <p:nvPr/>
              </p:nvSpPr>
              <p:spPr bwMode="auto">
                <a:xfrm>
                  <a:off x="2852" y="3598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2" name="Oval 82"/>
                <p:cNvSpPr>
                  <a:spLocks noChangeArrowheads="1"/>
                </p:cNvSpPr>
                <p:nvPr/>
              </p:nvSpPr>
              <p:spPr bwMode="auto">
                <a:xfrm>
                  <a:off x="2853" y="3599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3" name="Oval 83"/>
                <p:cNvSpPr>
                  <a:spLocks noChangeArrowheads="1"/>
                </p:cNvSpPr>
                <p:nvPr/>
              </p:nvSpPr>
              <p:spPr bwMode="auto">
                <a:xfrm>
                  <a:off x="2854" y="3600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4" name="Oval 84"/>
                <p:cNvSpPr>
                  <a:spLocks noChangeArrowheads="1"/>
                </p:cNvSpPr>
                <p:nvPr/>
              </p:nvSpPr>
              <p:spPr bwMode="auto">
                <a:xfrm>
                  <a:off x="2855" y="3601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7" name="Group 85"/>
              <p:cNvGrpSpPr>
                <a:grpSpLocks/>
              </p:cNvGrpSpPr>
              <p:nvPr/>
            </p:nvGrpSpPr>
            <p:grpSpPr bwMode="auto">
              <a:xfrm>
                <a:off x="1902" y="2531"/>
                <a:ext cx="69" cy="68"/>
                <a:chOff x="3218" y="3508"/>
                <a:chExt cx="52" cy="52"/>
              </a:xfrm>
            </p:grpSpPr>
            <p:sp>
              <p:nvSpPr>
                <p:cNvPr id="55815" name="Oval 86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6" name="Oval 87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7" name="Oval 88"/>
                <p:cNvSpPr>
                  <a:spLocks noChangeArrowheads="1"/>
                </p:cNvSpPr>
                <p:nvPr/>
              </p:nvSpPr>
              <p:spPr bwMode="auto">
                <a:xfrm>
                  <a:off x="3219" y="3509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8" name="Oval 89"/>
                <p:cNvSpPr>
                  <a:spLocks noChangeArrowheads="1"/>
                </p:cNvSpPr>
                <p:nvPr/>
              </p:nvSpPr>
              <p:spPr bwMode="auto">
                <a:xfrm>
                  <a:off x="3220" y="3511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9" name="Oval 90"/>
                <p:cNvSpPr>
                  <a:spLocks noChangeArrowheads="1"/>
                </p:cNvSpPr>
                <p:nvPr/>
              </p:nvSpPr>
              <p:spPr bwMode="auto">
                <a:xfrm>
                  <a:off x="3221" y="3511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0" name="Oval 91"/>
                <p:cNvSpPr>
                  <a:spLocks noChangeArrowheads="1"/>
                </p:cNvSpPr>
                <p:nvPr/>
              </p:nvSpPr>
              <p:spPr bwMode="auto">
                <a:xfrm>
                  <a:off x="3222" y="3513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1" name="Oval 92"/>
                <p:cNvSpPr>
                  <a:spLocks noChangeArrowheads="1"/>
                </p:cNvSpPr>
                <p:nvPr/>
              </p:nvSpPr>
              <p:spPr bwMode="auto">
                <a:xfrm>
                  <a:off x="3223" y="351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2" name="Oval 93"/>
                <p:cNvSpPr>
                  <a:spLocks noChangeArrowheads="1"/>
                </p:cNvSpPr>
                <p:nvPr/>
              </p:nvSpPr>
              <p:spPr bwMode="auto">
                <a:xfrm>
                  <a:off x="3225" y="3514"/>
                  <a:ext cx="37" cy="38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3" name="Oval 94"/>
                <p:cNvSpPr>
                  <a:spLocks noChangeArrowheads="1"/>
                </p:cNvSpPr>
                <p:nvPr/>
              </p:nvSpPr>
              <p:spPr bwMode="auto">
                <a:xfrm>
                  <a:off x="3225" y="3516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4" name="Oval 95"/>
                <p:cNvSpPr>
                  <a:spLocks noChangeArrowheads="1"/>
                </p:cNvSpPr>
                <p:nvPr/>
              </p:nvSpPr>
              <p:spPr bwMode="auto">
                <a:xfrm>
                  <a:off x="3226" y="3517"/>
                  <a:ext cx="34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5" name="Oval 96"/>
                <p:cNvSpPr>
                  <a:spLocks noChangeArrowheads="1"/>
                </p:cNvSpPr>
                <p:nvPr/>
              </p:nvSpPr>
              <p:spPr bwMode="auto">
                <a:xfrm>
                  <a:off x="3228" y="3518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6" name="Oval 97"/>
                <p:cNvSpPr>
                  <a:spLocks noChangeArrowheads="1"/>
                </p:cNvSpPr>
                <p:nvPr/>
              </p:nvSpPr>
              <p:spPr bwMode="auto">
                <a:xfrm>
                  <a:off x="3229" y="3519"/>
                  <a:ext cx="28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7" name="Oval 98"/>
                <p:cNvSpPr>
                  <a:spLocks noChangeArrowheads="1"/>
                </p:cNvSpPr>
                <p:nvPr/>
              </p:nvSpPr>
              <p:spPr bwMode="auto">
                <a:xfrm>
                  <a:off x="3230" y="3520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8" name="Oval 99"/>
                <p:cNvSpPr>
                  <a:spLocks noChangeArrowheads="1"/>
                </p:cNvSpPr>
                <p:nvPr/>
              </p:nvSpPr>
              <p:spPr bwMode="auto">
                <a:xfrm>
                  <a:off x="3231" y="3521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9" name="Oval 100"/>
                <p:cNvSpPr>
                  <a:spLocks noChangeArrowheads="1"/>
                </p:cNvSpPr>
                <p:nvPr/>
              </p:nvSpPr>
              <p:spPr bwMode="auto">
                <a:xfrm>
                  <a:off x="3232" y="3522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0" name="Oval 101"/>
                <p:cNvSpPr>
                  <a:spLocks noChangeArrowheads="1"/>
                </p:cNvSpPr>
                <p:nvPr/>
              </p:nvSpPr>
              <p:spPr bwMode="auto">
                <a:xfrm>
                  <a:off x="3233" y="3523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1" name="Oval 102"/>
                <p:cNvSpPr>
                  <a:spLocks noChangeArrowheads="1"/>
                </p:cNvSpPr>
                <p:nvPr/>
              </p:nvSpPr>
              <p:spPr bwMode="auto">
                <a:xfrm>
                  <a:off x="3234" y="352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2" name="Oval 103"/>
                <p:cNvSpPr>
                  <a:spLocks noChangeArrowheads="1"/>
                </p:cNvSpPr>
                <p:nvPr/>
              </p:nvSpPr>
              <p:spPr bwMode="auto">
                <a:xfrm>
                  <a:off x="3235" y="352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3" name="Oval 104"/>
                <p:cNvSpPr>
                  <a:spLocks noChangeArrowheads="1"/>
                </p:cNvSpPr>
                <p:nvPr/>
              </p:nvSpPr>
              <p:spPr bwMode="auto">
                <a:xfrm>
                  <a:off x="3237" y="3526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4" name="Oval 105"/>
                <p:cNvSpPr>
                  <a:spLocks noChangeArrowheads="1"/>
                </p:cNvSpPr>
                <p:nvPr/>
              </p:nvSpPr>
              <p:spPr bwMode="auto">
                <a:xfrm>
                  <a:off x="3238" y="3528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5" name="Oval 106"/>
                <p:cNvSpPr>
                  <a:spLocks noChangeArrowheads="1"/>
                </p:cNvSpPr>
                <p:nvPr/>
              </p:nvSpPr>
              <p:spPr bwMode="auto">
                <a:xfrm>
                  <a:off x="3238" y="3529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6" name="Oval 107"/>
                <p:cNvSpPr>
                  <a:spLocks noChangeArrowheads="1"/>
                </p:cNvSpPr>
                <p:nvPr/>
              </p:nvSpPr>
              <p:spPr bwMode="auto">
                <a:xfrm>
                  <a:off x="3240" y="3530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7" name="Oval 108"/>
                <p:cNvSpPr>
                  <a:spLocks noChangeArrowheads="1"/>
                </p:cNvSpPr>
                <p:nvPr/>
              </p:nvSpPr>
              <p:spPr bwMode="auto">
                <a:xfrm>
                  <a:off x="3241" y="353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8" name="Oval 109"/>
                <p:cNvSpPr>
                  <a:spLocks noChangeArrowheads="1"/>
                </p:cNvSpPr>
                <p:nvPr/>
              </p:nvSpPr>
              <p:spPr bwMode="auto">
                <a:xfrm>
                  <a:off x="3242" y="3532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9" name="Oval 110"/>
                <p:cNvSpPr>
                  <a:spLocks noChangeArrowheads="1"/>
                </p:cNvSpPr>
                <p:nvPr/>
              </p:nvSpPr>
              <p:spPr bwMode="auto">
                <a:xfrm>
                  <a:off x="3243" y="3533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8" name="Group 111"/>
              <p:cNvGrpSpPr>
                <a:grpSpLocks/>
              </p:cNvGrpSpPr>
              <p:nvPr/>
            </p:nvGrpSpPr>
            <p:grpSpPr bwMode="auto">
              <a:xfrm>
                <a:off x="1544" y="2079"/>
                <a:ext cx="69" cy="66"/>
                <a:chOff x="2945" y="3163"/>
                <a:chExt cx="52" cy="51"/>
              </a:xfrm>
            </p:grpSpPr>
            <p:sp>
              <p:nvSpPr>
                <p:cNvPr id="55790" name="Oval 112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1" name="Oval 113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2" name="Oval 114"/>
                <p:cNvSpPr>
                  <a:spLocks noChangeArrowheads="1"/>
                </p:cNvSpPr>
                <p:nvPr/>
              </p:nvSpPr>
              <p:spPr bwMode="auto">
                <a:xfrm>
                  <a:off x="2946" y="31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3" name="Oval 115"/>
                <p:cNvSpPr>
                  <a:spLocks noChangeArrowheads="1"/>
                </p:cNvSpPr>
                <p:nvPr/>
              </p:nvSpPr>
              <p:spPr bwMode="auto">
                <a:xfrm>
                  <a:off x="2947" y="31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4" name="Oval 116"/>
                <p:cNvSpPr>
                  <a:spLocks noChangeArrowheads="1"/>
                </p:cNvSpPr>
                <p:nvPr/>
              </p:nvSpPr>
              <p:spPr bwMode="auto">
                <a:xfrm>
                  <a:off x="2948" y="31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5" name="Oval 117"/>
                <p:cNvSpPr>
                  <a:spLocks noChangeArrowheads="1"/>
                </p:cNvSpPr>
                <p:nvPr/>
              </p:nvSpPr>
              <p:spPr bwMode="auto">
                <a:xfrm>
                  <a:off x="2949" y="31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6" name="Oval 118"/>
                <p:cNvSpPr>
                  <a:spLocks noChangeArrowheads="1"/>
                </p:cNvSpPr>
                <p:nvPr/>
              </p:nvSpPr>
              <p:spPr bwMode="auto">
                <a:xfrm>
                  <a:off x="2950" y="3168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7" name="Oval 119"/>
                <p:cNvSpPr>
                  <a:spLocks noChangeArrowheads="1"/>
                </p:cNvSpPr>
                <p:nvPr/>
              </p:nvSpPr>
              <p:spPr bwMode="auto">
                <a:xfrm>
                  <a:off x="2952" y="31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8" name="Oval 120"/>
                <p:cNvSpPr>
                  <a:spLocks noChangeArrowheads="1"/>
                </p:cNvSpPr>
                <p:nvPr/>
              </p:nvSpPr>
              <p:spPr bwMode="auto">
                <a:xfrm>
                  <a:off x="2952" y="31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9" name="Oval 121"/>
                <p:cNvSpPr>
                  <a:spLocks noChangeArrowheads="1"/>
                </p:cNvSpPr>
                <p:nvPr/>
              </p:nvSpPr>
              <p:spPr bwMode="auto">
                <a:xfrm>
                  <a:off x="2953" y="3172"/>
                  <a:ext cx="34" cy="32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0" name="Oval 122"/>
                <p:cNvSpPr>
                  <a:spLocks noChangeArrowheads="1"/>
                </p:cNvSpPr>
                <p:nvPr/>
              </p:nvSpPr>
              <p:spPr bwMode="auto">
                <a:xfrm>
                  <a:off x="2955" y="31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1" name="Oval 123"/>
                <p:cNvSpPr>
                  <a:spLocks noChangeArrowheads="1"/>
                </p:cNvSpPr>
                <p:nvPr/>
              </p:nvSpPr>
              <p:spPr bwMode="auto">
                <a:xfrm>
                  <a:off x="2956" y="3173"/>
                  <a:ext cx="28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2" name="Oval 124"/>
                <p:cNvSpPr>
                  <a:spLocks noChangeArrowheads="1"/>
                </p:cNvSpPr>
                <p:nvPr/>
              </p:nvSpPr>
              <p:spPr bwMode="auto">
                <a:xfrm>
                  <a:off x="2957" y="31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3" name="Oval 125"/>
                <p:cNvSpPr>
                  <a:spLocks noChangeArrowheads="1"/>
                </p:cNvSpPr>
                <p:nvPr/>
              </p:nvSpPr>
              <p:spPr bwMode="auto">
                <a:xfrm>
                  <a:off x="2958" y="31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4" name="Oval 126"/>
                <p:cNvSpPr>
                  <a:spLocks noChangeArrowheads="1"/>
                </p:cNvSpPr>
                <p:nvPr/>
              </p:nvSpPr>
              <p:spPr bwMode="auto">
                <a:xfrm>
                  <a:off x="2959" y="31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5" name="Oval 127"/>
                <p:cNvSpPr>
                  <a:spLocks noChangeArrowheads="1"/>
                </p:cNvSpPr>
                <p:nvPr/>
              </p:nvSpPr>
              <p:spPr bwMode="auto">
                <a:xfrm>
                  <a:off x="2960" y="3178"/>
                  <a:ext cx="21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6" name="Oval 128"/>
                <p:cNvSpPr>
                  <a:spLocks noChangeArrowheads="1"/>
                </p:cNvSpPr>
                <p:nvPr/>
              </p:nvSpPr>
              <p:spPr bwMode="auto">
                <a:xfrm>
                  <a:off x="2961" y="3179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7" name="Oval 129"/>
                <p:cNvSpPr>
                  <a:spLocks noChangeArrowheads="1"/>
                </p:cNvSpPr>
                <p:nvPr/>
              </p:nvSpPr>
              <p:spPr bwMode="auto">
                <a:xfrm>
                  <a:off x="2962" y="3180"/>
                  <a:ext cx="17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8" name="Oval 130"/>
                <p:cNvSpPr>
                  <a:spLocks noChangeArrowheads="1"/>
                </p:cNvSpPr>
                <p:nvPr/>
              </p:nvSpPr>
              <p:spPr bwMode="auto">
                <a:xfrm>
                  <a:off x="2963" y="31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9" name="Oval 131"/>
                <p:cNvSpPr>
                  <a:spLocks noChangeArrowheads="1"/>
                </p:cNvSpPr>
                <p:nvPr/>
              </p:nvSpPr>
              <p:spPr bwMode="auto">
                <a:xfrm>
                  <a:off x="2965" y="31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0" name="Oval 132"/>
                <p:cNvSpPr>
                  <a:spLocks noChangeArrowheads="1"/>
                </p:cNvSpPr>
                <p:nvPr/>
              </p:nvSpPr>
              <p:spPr bwMode="auto">
                <a:xfrm>
                  <a:off x="2965" y="3183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1" name="Oval 133"/>
                <p:cNvSpPr>
                  <a:spLocks noChangeArrowheads="1"/>
                </p:cNvSpPr>
                <p:nvPr/>
              </p:nvSpPr>
              <p:spPr bwMode="auto">
                <a:xfrm>
                  <a:off x="2967" y="3184"/>
                  <a:ext cx="7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2" name="Oval 134"/>
                <p:cNvSpPr>
                  <a:spLocks noChangeArrowheads="1"/>
                </p:cNvSpPr>
                <p:nvPr/>
              </p:nvSpPr>
              <p:spPr bwMode="auto">
                <a:xfrm>
                  <a:off x="2968" y="3185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3" name="Oval 135"/>
                <p:cNvSpPr>
                  <a:spLocks noChangeArrowheads="1"/>
                </p:cNvSpPr>
                <p:nvPr/>
              </p:nvSpPr>
              <p:spPr bwMode="auto">
                <a:xfrm>
                  <a:off x="2969" y="3187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4" name="Oval 136"/>
                <p:cNvSpPr>
                  <a:spLocks noChangeArrowheads="1"/>
                </p:cNvSpPr>
                <p:nvPr/>
              </p:nvSpPr>
              <p:spPr bwMode="auto">
                <a:xfrm>
                  <a:off x="2970" y="31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9" name="Group 137"/>
              <p:cNvGrpSpPr>
                <a:grpSpLocks/>
              </p:cNvGrpSpPr>
              <p:nvPr/>
            </p:nvGrpSpPr>
            <p:grpSpPr bwMode="auto">
              <a:xfrm>
                <a:off x="1618" y="2044"/>
                <a:ext cx="207" cy="92"/>
                <a:chOff x="3001" y="3137"/>
                <a:chExt cx="158" cy="70"/>
              </a:xfrm>
            </p:grpSpPr>
            <p:sp>
              <p:nvSpPr>
                <p:cNvPr id="55788" name="Line 138"/>
                <p:cNvSpPr>
                  <a:spLocks noChangeShapeType="1"/>
                </p:cNvSpPr>
                <p:nvPr/>
              </p:nvSpPr>
              <p:spPr bwMode="auto">
                <a:xfrm>
                  <a:off x="3001" y="3137"/>
                  <a:ext cx="123" cy="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89" name="Freeform 139"/>
                <p:cNvSpPr>
                  <a:spLocks/>
                </p:cNvSpPr>
                <p:nvPr/>
              </p:nvSpPr>
              <p:spPr bwMode="auto">
                <a:xfrm>
                  <a:off x="3095" y="3154"/>
                  <a:ext cx="64" cy="53"/>
                </a:xfrm>
                <a:custGeom>
                  <a:avLst/>
                  <a:gdLst>
                    <a:gd name="T0" fmla="*/ 0 w 127"/>
                    <a:gd name="T1" fmla="*/ 4 h 105"/>
                    <a:gd name="T2" fmla="*/ 4 w 127"/>
                    <a:gd name="T3" fmla="*/ 3 h 105"/>
                    <a:gd name="T4" fmla="*/ 2 w 127"/>
                    <a:gd name="T5" fmla="*/ 0 h 105"/>
                    <a:gd name="T6" fmla="*/ 2 w 127"/>
                    <a:gd name="T7" fmla="*/ 3 h 105"/>
                    <a:gd name="T8" fmla="*/ 0 w 127"/>
                    <a:gd name="T9" fmla="*/ 4 h 1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7"/>
                    <a:gd name="T16" fmla="*/ 0 h 105"/>
                    <a:gd name="T17" fmla="*/ 127 w 127"/>
                    <a:gd name="T18" fmla="*/ 105 h 1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7" h="105">
                      <a:moveTo>
                        <a:pt x="0" y="105"/>
                      </a:moveTo>
                      <a:lnTo>
                        <a:pt x="127" y="96"/>
                      </a:lnTo>
                      <a:lnTo>
                        <a:pt x="45" y="0"/>
                      </a:lnTo>
                      <a:lnTo>
                        <a:pt x="55" y="66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0" name="Group 140"/>
              <p:cNvGrpSpPr>
                <a:grpSpLocks/>
              </p:cNvGrpSpPr>
              <p:nvPr/>
            </p:nvGrpSpPr>
            <p:grpSpPr bwMode="auto">
              <a:xfrm>
                <a:off x="1190" y="1745"/>
                <a:ext cx="455" cy="208"/>
                <a:chOff x="1190" y="1745"/>
                <a:chExt cx="455" cy="208"/>
              </a:xfrm>
            </p:grpSpPr>
            <p:sp>
              <p:nvSpPr>
                <p:cNvPr id="55782" name="Rectangle 141"/>
                <p:cNvSpPr>
                  <a:spLocks noChangeArrowheads="1"/>
                </p:cNvSpPr>
                <p:nvPr/>
              </p:nvSpPr>
              <p:spPr bwMode="auto">
                <a:xfrm>
                  <a:off x="1190" y="1745"/>
                  <a:ext cx="455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3" name="Rectangle 142"/>
                <p:cNvSpPr>
                  <a:spLocks noChangeArrowheads="1"/>
                </p:cNvSpPr>
                <p:nvPr/>
              </p:nvSpPr>
              <p:spPr bwMode="auto">
                <a:xfrm>
                  <a:off x="1271" y="1749"/>
                  <a:ext cx="65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1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5784" name="Rectangle 143"/>
                <p:cNvSpPr>
                  <a:spLocks noChangeArrowheads="1"/>
                </p:cNvSpPr>
                <p:nvPr/>
              </p:nvSpPr>
              <p:spPr bwMode="auto">
                <a:xfrm>
                  <a:off x="1338" y="1835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5" name="Rectangle 144"/>
                <p:cNvSpPr>
                  <a:spLocks noChangeArrowheads="1"/>
                </p:cNvSpPr>
                <p:nvPr/>
              </p:nvSpPr>
              <p:spPr bwMode="auto">
                <a:xfrm>
                  <a:off x="1419" y="1749"/>
                  <a:ext cx="56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Comic Sans MS" charset="0"/>
                    </a:rPr>
                    <a:t> , 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6" name="Rectangle 145"/>
                <p:cNvSpPr>
                  <a:spLocks noChangeArrowheads="1"/>
                </p:cNvSpPr>
                <p:nvPr/>
              </p:nvSpPr>
              <p:spPr bwMode="auto">
                <a:xfrm>
                  <a:off x="1524" y="1762"/>
                  <a:ext cx="48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Symbol" charset="2"/>
                    </a:rPr>
                    <a:t>n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7" name="Rectangle 146"/>
                <p:cNvSpPr>
                  <a:spLocks noChangeArrowheads="1"/>
                </p:cNvSpPr>
                <p:nvPr/>
              </p:nvSpPr>
              <p:spPr bwMode="auto">
                <a:xfrm>
                  <a:off x="1574" y="1835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Group 147"/>
              <p:cNvGrpSpPr>
                <a:grpSpLocks/>
              </p:cNvGrpSpPr>
              <p:nvPr/>
            </p:nvGrpSpPr>
            <p:grpSpPr bwMode="auto">
              <a:xfrm>
                <a:off x="870" y="2716"/>
                <a:ext cx="68" cy="67"/>
                <a:chOff x="2431" y="3649"/>
                <a:chExt cx="52" cy="51"/>
              </a:xfrm>
            </p:grpSpPr>
            <p:sp>
              <p:nvSpPr>
                <p:cNvPr id="55757" name="Oval 148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2" cy="51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8" name="Oval 149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1" cy="50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9" name="Oval 150"/>
                <p:cNvSpPr>
                  <a:spLocks noChangeArrowheads="1"/>
                </p:cNvSpPr>
                <p:nvPr/>
              </p:nvSpPr>
              <p:spPr bwMode="auto">
                <a:xfrm>
                  <a:off x="2432" y="3650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0" name="Oval 151"/>
                <p:cNvSpPr>
                  <a:spLocks noChangeArrowheads="1"/>
                </p:cNvSpPr>
                <p:nvPr/>
              </p:nvSpPr>
              <p:spPr bwMode="auto">
                <a:xfrm>
                  <a:off x="2433" y="3651"/>
                  <a:ext cx="46" cy="46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1" name="Oval 152"/>
                <p:cNvSpPr>
                  <a:spLocks noChangeArrowheads="1"/>
                </p:cNvSpPr>
                <p:nvPr/>
              </p:nvSpPr>
              <p:spPr bwMode="auto">
                <a:xfrm>
                  <a:off x="2434" y="3652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2" name="Oval 153"/>
                <p:cNvSpPr>
                  <a:spLocks noChangeArrowheads="1"/>
                </p:cNvSpPr>
                <p:nvPr/>
              </p:nvSpPr>
              <p:spPr bwMode="auto">
                <a:xfrm>
                  <a:off x="2435" y="3653"/>
                  <a:ext cx="42" cy="42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3" name="Oval 154"/>
                <p:cNvSpPr>
                  <a:spLocks noChangeArrowheads="1"/>
                </p:cNvSpPr>
                <p:nvPr/>
              </p:nvSpPr>
              <p:spPr bwMode="auto">
                <a:xfrm>
                  <a:off x="2436" y="365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4" name="Oval 155"/>
                <p:cNvSpPr>
                  <a:spLocks noChangeArrowheads="1"/>
                </p:cNvSpPr>
                <p:nvPr/>
              </p:nvSpPr>
              <p:spPr bwMode="auto">
                <a:xfrm>
                  <a:off x="2438" y="3655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5" name="Oval 156"/>
                <p:cNvSpPr>
                  <a:spLocks noChangeArrowheads="1"/>
                </p:cNvSpPr>
                <p:nvPr/>
              </p:nvSpPr>
              <p:spPr bwMode="auto">
                <a:xfrm>
                  <a:off x="2438" y="3656"/>
                  <a:ext cx="36" cy="36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6" name="Oval 157"/>
                <p:cNvSpPr>
                  <a:spLocks noChangeArrowheads="1"/>
                </p:cNvSpPr>
                <p:nvPr/>
              </p:nvSpPr>
              <p:spPr bwMode="auto">
                <a:xfrm>
                  <a:off x="2439" y="3658"/>
                  <a:ext cx="34" cy="32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7" name="Oval 158"/>
                <p:cNvSpPr>
                  <a:spLocks noChangeArrowheads="1"/>
                </p:cNvSpPr>
                <p:nvPr/>
              </p:nvSpPr>
              <p:spPr bwMode="auto">
                <a:xfrm>
                  <a:off x="2441" y="3659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8" name="Oval 159"/>
                <p:cNvSpPr>
                  <a:spLocks noChangeArrowheads="1"/>
                </p:cNvSpPr>
                <p:nvPr/>
              </p:nvSpPr>
              <p:spPr bwMode="auto">
                <a:xfrm>
                  <a:off x="2442" y="3659"/>
                  <a:ext cx="28" cy="29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9" name="Oval 160"/>
                <p:cNvSpPr>
                  <a:spLocks noChangeArrowheads="1"/>
                </p:cNvSpPr>
                <p:nvPr/>
              </p:nvSpPr>
              <p:spPr bwMode="auto">
                <a:xfrm>
                  <a:off x="2443" y="3661"/>
                  <a:ext cx="27" cy="26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0" name="Oval 161"/>
                <p:cNvSpPr>
                  <a:spLocks noChangeArrowheads="1"/>
                </p:cNvSpPr>
                <p:nvPr/>
              </p:nvSpPr>
              <p:spPr bwMode="auto">
                <a:xfrm>
                  <a:off x="2444" y="3662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1" name="Oval 162"/>
                <p:cNvSpPr>
                  <a:spLocks noChangeArrowheads="1"/>
                </p:cNvSpPr>
                <p:nvPr/>
              </p:nvSpPr>
              <p:spPr bwMode="auto">
                <a:xfrm>
                  <a:off x="2445" y="3663"/>
                  <a:ext cx="23" cy="22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2" name="Oval 163"/>
                <p:cNvSpPr>
                  <a:spLocks noChangeArrowheads="1"/>
                </p:cNvSpPr>
                <p:nvPr/>
              </p:nvSpPr>
              <p:spPr bwMode="auto">
                <a:xfrm>
                  <a:off x="2446" y="3664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3" name="Oval 164"/>
                <p:cNvSpPr>
                  <a:spLocks noChangeArrowheads="1"/>
                </p:cNvSpPr>
                <p:nvPr/>
              </p:nvSpPr>
              <p:spPr bwMode="auto">
                <a:xfrm>
                  <a:off x="2447" y="366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4" name="Oval 165"/>
                <p:cNvSpPr>
                  <a:spLocks noChangeArrowheads="1"/>
                </p:cNvSpPr>
                <p:nvPr/>
              </p:nvSpPr>
              <p:spPr bwMode="auto">
                <a:xfrm>
                  <a:off x="2448" y="366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5" name="Oval 166"/>
                <p:cNvSpPr>
                  <a:spLocks noChangeArrowheads="1"/>
                </p:cNvSpPr>
                <p:nvPr/>
              </p:nvSpPr>
              <p:spPr bwMode="auto">
                <a:xfrm>
                  <a:off x="2450" y="3667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6" name="Oval 167"/>
                <p:cNvSpPr>
                  <a:spLocks noChangeArrowheads="1"/>
                </p:cNvSpPr>
                <p:nvPr/>
              </p:nvSpPr>
              <p:spPr bwMode="auto">
                <a:xfrm>
                  <a:off x="2451" y="3668"/>
                  <a:ext cx="11" cy="12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7" name="Oval 168"/>
                <p:cNvSpPr>
                  <a:spLocks noChangeArrowheads="1"/>
                </p:cNvSpPr>
                <p:nvPr/>
              </p:nvSpPr>
              <p:spPr bwMode="auto">
                <a:xfrm>
                  <a:off x="2451" y="3670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8" name="Oval 169"/>
                <p:cNvSpPr>
                  <a:spLocks noChangeArrowheads="1"/>
                </p:cNvSpPr>
                <p:nvPr/>
              </p:nvSpPr>
              <p:spPr bwMode="auto">
                <a:xfrm>
                  <a:off x="2453" y="3670"/>
                  <a:ext cx="7" cy="8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9" name="Oval 170"/>
                <p:cNvSpPr>
                  <a:spLocks noChangeArrowheads="1"/>
                </p:cNvSpPr>
                <p:nvPr/>
              </p:nvSpPr>
              <p:spPr bwMode="auto">
                <a:xfrm>
                  <a:off x="2454" y="367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0" name="Oval 171"/>
                <p:cNvSpPr>
                  <a:spLocks noChangeArrowheads="1"/>
                </p:cNvSpPr>
                <p:nvPr/>
              </p:nvSpPr>
              <p:spPr bwMode="auto">
                <a:xfrm>
                  <a:off x="2455" y="3673"/>
                  <a:ext cx="3" cy="2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1" name="Oval 172"/>
                <p:cNvSpPr>
                  <a:spLocks noChangeArrowheads="1"/>
                </p:cNvSpPr>
                <p:nvPr/>
              </p:nvSpPr>
              <p:spPr bwMode="auto">
                <a:xfrm>
                  <a:off x="2456" y="3673"/>
                  <a:ext cx="1" cy="2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2" name="Group 173"/>
              <p:cNvGrpSpPr>
                <a:grpSpLocks/>
              </p:cNvGrpSpPr>
              <p:nvPr/>
            </p:nvGrpSpPr>
            <p:grpSpPr bwMode="auto">
              <a:xfrm>
                <a:off x="947" y="2738"/>
                <a:ext cx="334" cy="90"/>
                <a:chOff x="2490" y="3666"/>
                <a:chExt cx="254" cy="68"/>
              </a:xfrm>
            </p:grpSpPr>
            <p:sp>
              <p:nvSpPr>
                <p:cNvPr id="55755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2490" y="3690"/>
                  <a:ext cx="217" cy="4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56" name="Freeform 175"/>
                <p:cNvSpPr>
                  <a:spLocks/>
                </p:cNvSpPr>
                <p:nvPr/>
              </p:nvSpPr>
              <p:spPr bwMode="auto">
                <a:xfrm>
                  <a:off x="2683" y="3666"/>
                  <a:ext cx="61" cy="56"/>
                </a:xfrm>
                <a:custGeom>
                  <a:avLst/>
                  <a:gdLst>
                    <a:gd name="T0" fmla="*/ 1 w 122"/>
                    <a:gd name="T1" fmla="*/ 3 h 113"/>
                    <a:gd name="T2" fmla="*/ 4 w 122"/>
                    <a:gd name="T3" fmla="*/ 1 h 113"/>
                    <a:gd name="T4" fmla="*/ 0 w 122"/>
                    <a:gd name="T5" fmla="*/ 0 h 113"/>
                    <a:gd name="T6" fmla="*/ 2 w 122"/>
                    <a:gd name="T7" fmla="*/ 1 h 113"/>
                    <a:gd name="T8" fmla="*/ 1 w 122"/>
                    <a:gd name="T9" fmla="*/ 3 h 11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"/>
                    <a:gd name="T16" fmla="*/ 0 h 113"/>
                    <a:gd name="T17" fmla="*/ 122 w 122"/>
                    <a:gd name="T18" fmla="*/ 113 h 11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" h="113">
                      <a:moveTo>
                        <a:pt x="24" y="113"/>
                      </a:moveTo>
                      <a:lnTo>
                        <a:pt x="122" y="32"/>
                      </a:lnTo>
                      <a:lnTo>
                        <a:pt x="0" y="0"/>
                      </a:lnTo>
                      <a:lnTo>
                        <a:pt x="45" y="48"/>
                      </a:lnTo>
                      <a:lnTo>
                        <a:pt x="24" y="1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3" name="Group 176"/>
              <p:cNvGrpSpPr>
                <a:grpSpLocks/>
              </p:cNvGrpSpPr>
              <p:nvPr/>
            </p:nvGrpSpPr>
            <p:grpSpPr bwMode="auto">
              <a:xfrm>
                <a:off x="686" y="2893"/>
                <a:ext cx="454" cy="207"/>
                <a:chOff x="686" y="2893"/>
                <a:chExt cx="454" cy="207"/>
              </a:xfrm>
            </p:grpSpPr>
            <p:sp>
              <p:nvSpPr>
                <p:cNvPr id="55749" name="Rectangle 177"/>
                <p:cNvSpPr>
                  <a:spLocks noChangeArrowheads="1"/>
                </p:cNvSpPr>
                <p:nvPr/>
              </p:nvSpPr>
              <p:spPr bwMode="auto">
                <a:xfrm>
                  <a:off x="686" y="2893"/>
                  <a:ext cx="454" cy="2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0" name="Rectangle 178"/>
                <p:cNvSpPr>
                  <a:spLocks noChangeArrowheads="1"/>
                </p:cNvSpPr>
                <p:nvPr/>
              </p:nvSpPr>
              <p:spPr bwMode="auto">
                <a:xfrm>
                  <a:off x="768" y="2897"/>
                  <a:ext cx="65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1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5751" name="Rectangle 179"/>
                <p:cNvSpPr>
                  <a:spLocks noChangeArrowheads="1"/>
                </p:cNvSpPr>
                <p:nvPr/>
              </p:nvSpPr>
              <p:spPr bwMode="auto">
                <a:xfrm>
                  <a:off x="835" y="2981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2" name="Rectangle 180"/>
                <p:cNvSpPr>
                  <a:spLocks noChangeArrowheads="1"/>
                </p:cNvSpPr>
                <p:nvPr/>
              </p:nvSpPr>
              <p:spPr bwMode="auto">
                <a:xfrm>
                  <a:off x="915" y="2897"/>
                  <a:ext cx="56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Comic Sans MS" charset="0"/>
                    </a:rPr>
                    <a:t> , 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3" name="Rectangle 181"/>
                <p:cNvSpPr>
                  <a:spLocks noChangeArrowheads="1"/>
                </p:cNvSpPr>
                <p:nvPr/>
              </p:nvSpPr>
              <p:spPr bwMode="auto">
                <a:xfrm>
                  <a:off x="1021" y="2910"/>
                  <a:ext cx="48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Symbol" charset="2"/>
                    </a:rPr>
                    <a:t>n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4" name="Rectangle 182"/>
                <p:cNvSpPr>
                  <a:spLocks noChangeArrowheads="1"/>
                </p:cNvSpPr>
                <p:nvPr/>
              </p:nvSpPr>
              <p:spPr bwMode="auto">
                <a:xfrm>
                  <a:off x="1071" y="2981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" name="Group 183"/>
            <p:cNvGrpSpPr>
              <a:grpSpLocks/>
            </p:cNvGrpSpPr>
            <p:nvPr/>
          </p:nvGrpSpPr>
          <p:grpSpPr bwMode="auto">
            <a:xfrm>
              <a:off x="1195" y="2317"/>
              <a:ext cx="1124" cy="152"/>
              <a:chOff x="2679" y="3345"/>
              <a:chExt cx="896" cy="124"/>
            </a:xfrm>
          </p:grpSpPr>
          <p:sp>
            <p:nvSpPr>
              <p:cNvPr id="55647" name="Freeform 184"/>
              <p:cNvSpPr>
                <a:spLocks/>
              </p:cNvSpPr>
              <p:nvPr/>
            </p:nvSpPr>
            <p:spPr bwMode="auto">
              <a:xfrm>
                <a:off x="2679" y="334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8" name="Freeform 185"/>
              <p:cNvSpPr>
                <a:spLocks/>
              </p:cNvSpPr>
              <p:nvPr/>
            </p:nvSpPr>
            <p:spPr bwMode="auto">
              <a:xfrm>
                <a:off x="2689" y="3347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9" name="Freeform 186"/>
              <p:cNvSpPr>
                <a:spLocks/>
              </p:cNvSpPr>
              <p:nvPr/>
            </p:nvSpPr>
            <p:spPr bwMode="auto">
              <a:xfrm>
                <a:off x="2699" y="3348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0" name="Freeform 187"/>
              <p:cNvSpPr>
                <a:spLocks/>
              </p:cNvSpPr>
              <p:nvPr/>
            </p:nvSpPr>
            <p:spPr bwMode="auto">
              <a:xfrm>
                <a:off x="2709" y="3349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1" name="Freeform 188"/>
              <p:cNvSpPr>
                <a:spLocks/>
              </p:cNvSpPr>
              <p:nvPr/>
            </p:nvSpPr>
            <p:spPr bwMode="auto">
              <a:xfrm>
                <a:off x="2719" y="3351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2" name="Freeform 189"/>
              <p:cNvSpPr>
                <a:spLocks/>
              </p:cNvSpPr>
              <p:nvPr/>
            </p:nvSpPr>
            <p:spPr bwMode="auto">
              <a:xfrm>
                <a:off x="2729" y="335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3" name="Freeform 190"/>
              <p:cNvSpPr>
                <a:spLocks/>
              </p:cNvSpPr>
              <p:nvPr/>
            </p:nvSpPr>
            <p:spPr bwMode="auto">
              <a:xfrm>
                <a:off x="2739" y="3354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4" name="Freeform 191"/>
              <p:cNvSpPr>
                <a:spLocks/>
              </p:cNvSpPr>
              <p:nvPr/>
            </p:nvSpPr>
            <p:spPr bwMode="auto">
              <a:xfrm>
                <a:off x="2749" y="335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5" name="Freeform 192"/>
              <p:cNvSpPr>
                <a:spLocks/>
              </p:cNvSpPr>
              <p:nvPr/>
            </p:nvSpPr>
            <p:spPr bwMode="auto">
              <a:xfrm>
                <a:off x="2759" y="335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6" name="Freeform 193"/>
              <p:cNvSpPr>
                <a:spLocks/>
              </p:cNvSpPr>
              <p:nvPr/>
            </p:nvSpPr>
            <p:spPr bwMode="auto">
              <a:xfrm>
                <a:off x="2769" y="3357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7" name="Freeform 194"/>
              <p:cNvSpPr>
                <a:spLocks/>
              </p:cNvSpPr>
              <p:nvPr/>
            </p:nvSpPr>
            <p:spPr bwMode="auto">
              <a:xfrm>
                <a:off x="2779" y="3359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8" name="Freeform 195"/>
              <p:cNvSpPr>
                <a:spLocks/>
              </p:cNvSpPr>
              <p:nvPr/>
            </p:nvSpPr>
            <p:spPr bwMode="auto">
              <a:xfrm>
                <a:off x="2789" y="3360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9" name="Freeform 196"/>
              <p:cNvSpPr>
                <a:spLocks/>
              </p:cNvSpPr>
              <p:nvPr/>
            </p:nvSpPr>
            <p:spPr bwMode="auto">
              <a:xfrm>
                <a:off x="2799" y="336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0" name="Freeform 197"/>
              <p:cNvSpPr>
                <a:spLocks/>
              </p:cNvSpPr>
              <p:nvPr/>
            </p:nvSpPr>
            <p:spPr bwMode="auto">
              <a:xfrm>
                <a:off x="2809" y="3363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1" name="Freeform 198"/>
              <p:cNvSpPr>
                <a:spLocks/>
              </p:cNvSpPr>
              <p:nvPr/>
            </p:nvSpPr>
            <p:spPr bwMode="auto">
              <a:xfrm>
                <a:off x="2819" y="3364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1 h 12"/>
                  <a:gd name="T4" fmla="*/ 1 w 10"/>
                  <a:gd name="T5" fmla="*/ 1 h 12"/>
                  <a:gd name="T6" fmla="*/ 1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2" name="Freeform 199"/>
              <p:cNvSpPr>
                <a:spLocks/>
              </p:cNvSpPr>
              <p:nvPr/>
            </p:nvSpPr>
            <p:spPr bwMode="auto">
              <a:xfrm>
                <a:off x="2829" y="3366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3" name="Freeform 200"/>
              <p:cNvSpPr>
                <a:spLocks/>
              </p:cNvSpPr>
              <p:nvPr/>
            </p:nvSpPr>
            <p:spPr bwMode="auto">
              <a:xfrm>
                <a:off x="2839" y="3367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4" name="Freeform 201"/>
              <p:cNvSpPr>
                <a:spLocks/>
              </p:cNvSpPr>
              <p:nvPr/>
            </p:nvSpPr>
            <p:spPr bwMode="auto">
              <a:xfrm>
                <a:off x="2849" y="3368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5" name="Freeform 202"/>
              <p:cNvSpPr>
                <a:spLocks/>
              </p:cNvSpPr>
              <p:nvPr/>
            </p:nvSpPr>
            <p:spPr bwMode="auto">
              <a:xfrm>
                <a:off x="2859" y="336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6" name="Freeform 203"/>
              <p:cNvSpPr>
                <a:spLocks/>
              </p:cNvSpPr>
              <p:nvPr/>
            </p:nvSpPr>
            <p:spPr bwMode="auto">
              <a:xfrm>
                <a:off x="2869" y="3371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7" name="Freeform 204"/>
              <p:cNvSpPr>
                <a:spLocks/>
              </p:cNvSpPr>
              <p:nvPr/>
            </p:nvSpPr>
            <p:spPr bwMode="auto">
              <a:xfrm>
                <a:off x="2879" y="337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8" name="Freeform 205"/>
              <p:cNvSpPr>
                <a:spLocks/>
              </p:cNvSpPr>
              <p:nvPr/>
            </p:nvSpPr>
            <p:spPr bwMode="auto">
              <a:xfrm>
                <a:off x="2889" y="3373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9" name="Freeform 206"/>
              <p:cNvSpPr>
                <a:spLocks/>
              </p:cNvSpPr>
              <p:nvPr/>
            </p:nvSpPr>
            <p:spPr bwMode="auto">
              <a:xfrm>
                <a:off x="2899" y="337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0" name="Freeform 207"/>
              <p:cNvSpPr>
                <a:spLocks/>
              </p:cNvSpPr>
              <p:nvPr/>
            </p:nvSpPr>
            <p:spPr bwMode="auto">
              <a:xfrm>
                <a:off x="2909" y="3376"/>
                <a:ext cx="5" cy="5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0 h 11"/>
                  <a:gd name="T4" fmla="*/ 0 w 12"/>
                  <a:gd name="T5" fmla="*/ 0 h 11"/>
                  <a:gd name="T6" fmla="*/ 0 w 12"/>
                  <a:gd name="T7" fmla="*/ 0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1" name="Freeform 208"/>
              <p:cNvSpPr>
                <a:spLocks/>
              </p:cNvSpPr>
              <p:nvPr/>
            </p:nvSpPr>
            <p:spPr bwMode="auto">
              <a:xfrm>
                <a:off x="2919" y="3378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2" name="Freeform 209"/>
              <p:cNvSpPr>
                <a:spLocks/>
              </p:cNvSpPr>
              <p:nvPr/>
            </p:nvSpPr>
            <p:spPr bwMode="auto">
              <a:xfrm>
                <a:off x="2929" y="337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3" name="Freeform 210"/>
              <p:cNvSpPr>
                <a:spLocks/>
              </p:cNvSpPr>
              <p:nvPr/>
            </p:nvSpPr>
            <p:spPr bwMode="auto">
              <a:xfrm>
                <a:off x="2939" y="3380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4" name="Freeform 211"/>
              <p:cNvSpPr>
                <a:spLocks/>
              </p:cNvSpPr>
              <p:nvPr/>
            </p:nvSpPr>
            <p:spPr bwMode="auto">
              <a:xfrm>
                <a:off x="2949" y="338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5" name="Freeform 212"/>
              <p:cNvSpPr>
                <a:spLocks/>
              </p:cNvSpPr>
              <p:nvPr/>
            </p:nvSpPr>
            <p:spPr bwMode="auto">
              <a:xfrm>
                <a:off x="2959" y="3383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0 h 12"/>
                  <a:gd name="T4" fmla="*/ 1 w 12"/>
                  <a:gd name="T5" fmla="*/ 0 h 12"/>
                  <a:gd name="T6" fmla="*/ 1 w 12"/>
                  <a:gd name="T7" fmla="*/ 0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6" name="Freeform 213"/>
              <p:cNvSpPr>
                <a:spLocks/>
              </p:cNvSpPr>
              <p:nvPr/>
            </p:nvSpPr>
            <p:spPr bwMode="auto">
              <a:xfrm>
                <a:off x="2969" y="338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7" name="Freeform 214"/>
              <p:cNvSpPr>
                <a:spLocks/>
              </p:cNvSpPr>
              <p:nvPr/>
            </p:nvSpPr>
            <p:spPr bwMode="auto">
              <a:xfrm>
                <a:off x="2979" y="3385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8" name="Freeform 215"/>
              <p:cNvSpPr>
                <a:spLocks/>
              </p:cNvSpPr>
              <p:nvPr/>
            </p:nvSpPr>
            <p:spPr bwMode="auto">
              <a:xfrm>
                <a:off x="2989" y="3386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9" name="Freeform 216"/>
              <p:cNvSpPr>
                <a:spLocks/>
              </p:cNvSpPr>
              <p:nvPr/>
            </p:nvSpPr>
            <p:spPr bwMode="auto">
              <a:xfrm>
                <a:off x="2999" y="3388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0" name="Freeform 217"/>
              <p:cNvSpPr>
                <a:spLocks/>
              </p:cNvSpPr>
              <p:nvPr/>
            </p:nvSpPr>
            <p:spPr bwMode="auto">
              <a:xfrm>
                <a:off x="3009" y="3389"/>
                <a:ext cx="6" cy="6"/>
              </a:xfrm>
              <a:custGeom>
                <a:avLst/>
                <a:gdLst>
                  <a:gd name="T0" fmla="*/ 1 w 11"/>
                  <a:gd name="T1" fmla="*/ 0 h 13"/>
                  <a:gd name="T2" fmla="*/ 0 w 11"/>
                  <a:gd name="T3" fmla="*/ 0 h 13"/>
                  <a:gd name="T4" fmla="*/ 1 w 11"/>
                  <a:gd name="T5" fmla="*/ 0 h 13"/>
                  <a:gd name="T6" fmla="*/ 1 w 11"/>
                  <a:gd name="T7" fmla="*/ 0 h 13"/>
                  <a:gd name="T8" fmla="*/ 1 w 11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3"/>
                  <a:gd name="T17" fmla="*/ 11 w 11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3">
                    <a:moveTo>
                      <a:pt x="1" y="0"/>
                    </a:moveTo>
                    <a:lnTo>
                      <a:pt x="0" y="10"/>
                    </a:lnTo>
                    <a:lnTo>
                      <a:pt x="10" y="13"/>
                    </a:lnTo>
                    <a:lnTo>
                      <a:pt x="1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1" name="Freeform 218"/>
              <p:cNvSpPr>
                <a:spLocks/>
              </p:cNvSpPr>
              <p:nvPr/>
            </p:nvSpPr>
            <p:spPr bwMode="auto">
              <a:xfrm>
                <a:off x="3019" y="339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2" name="Freeform 219"/>
              <p:cNvSpPr>
                <a:spLocks/>
              </p:cNvSpPr>
              <p:nvPr/>
            </p:nvSpPr>
            <p:spPr bwMode="auto">
              <a:xfrm>
                <a:off x="3029" y="3392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3" name="Freeform 220"/>
              <p:cNvSpPr>
                <a:spLocks/>
              </p:cNvSpPr>
              <p:nvPr/>
            </p:nvSpPr>
            <p:spPr bwMode="auto">
              <a:xfrm>
                <a:off x="3039" y="339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4" name="Freeform 221"/>
              <p:cNvSpPr>
                <a:spLocks/>
              </p:cNvSpPr>
              <p:nvPr/>
            </p:nvSpPr>
            <p:spPr bwMode="auto">
              <a:xfrm>
                <a:off x="3049" y="3395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5" name="Freeform 222"/>
              <p:cNvSpPr>
                <a:spLocks/>
              </p:cNvSpPr>
              <p:nvPr/>
            </p:nvSpPr>
            <p:spPr bwMode="auto">
              <a:xfrm>
                <a:off x="3059" y="3396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6" name="Freeform 223"/>
              <p:cNvSpPr>
                <a:spLocks/>
              </p:cNvSpPr>
              <p:nvPr/>
            </p:nvSpPr>
            <p:spPr bwMode="auto">
              <a:xfrm>
                <a:off x="3069" y="3397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7" name="Freeform 224"/>
              <p:cNvSpPr>
                <a:spLocks/>
              </p:cNvSpPr>
              <p:nvPr/>
            </p:nvSpPr>
            <p:spPr bwMode="auto">
              <a:xfrm>
                <a:off x="3079" y="339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8" name="Freeform 225"/>
              <p:cNvSpPr>
                <a:spLocks/>
              </p:cNvSpPr>
              <p:nvPr/>
            </p:nvSpPr>
            <p:spPr bwMode="auto">
              <a:xfrm>
                <a:off x="3089" y="3400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9" name="Freeform 226"/>
              <p:cNvSpPr>
                <a:spLocks/>
              </p:cNvSpPr>
              <p:nvPr/>
            </p:nvSpPr>
            <p:spPr bwMode="auto">
              <a:xfrm>
                <a:off x="3099" y="3401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0" name="Freeform 227"/>
              <p:cNvSpPr>
                <a:spLocks/>
              </p:cNvSpPr>
              <p:nvPr/>
            </p:nvSpPr>
            <p:spPr bwMode="auto">
              <a:xfrm>
                <a:off x="3109" y="3403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2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1" name="Freeform 228"/>
              <p:cNvSpPr>
                <a:spLocks/>
              </p:cNvSpPr>
              <p:nvPr/>
            </p:nvSpPr>
            <p:spPr bwMode="auto">
              <a:xfrm>
                <a:off x="3119" y="3404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2" name="Freeform 229"/>
              <p:cNvSpPr>
                <a:spLocks/>
              </p:cNvSpPr>
              <p:nvPr/>
            </p:nvSpPr>
            <p:spPr bwMode="auto">
              <a:xfrm>
                <a:off x="3129" y="3405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3" name="Freeform 230"/>
              <p:cNvSpPr>
                <a:spLocks/>
              </p:cNvSpPr>
              <p:nvPr/>
            </p:nvSpPr>
            <p:spPr bwMode="auto">
              <a:xfrm>
                <a:off x="3139" y="3407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4" name="Freeform 231"/>
              <p:cNvSpPr>
                <a:spLocks/>
              </p:cNvSpPr>
              <p:nvPr/>
            </p:nvSpPr>
            <p:spPr bwMode="auto">
              <a:xfrm>
                <a:off x="3149" y="340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5" name="Freeform 232"/>
              <p:cNvSpPr>
                <a:spLocks/>
              </p:cNvSpPr>
              <p:nvPr/>
            </p:nvSpPr>
            <p:spPr bwMode="auto">
              <a:xfrm>
                <a:off x="3159" y="3409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6" name="Freeform 233"/>
              <p:cNvSpPr>
                <a:spLocks/>
              </p:cNvSpPr>
              <p:nvPr/>
            </p:nvSpPr>
            <p:spPr bwMode="auto">
              <a:xfrm>
                <a:off x="3169" y="341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7" name="Freeform 234"/>
              <p:cNvSpPr>
                <a:spLocks/>
              </p:cNvSpPr>
              <p:nvPr/>
            </p:nvSpPr>
            <p:spPr bwMode="auto">
              <a:xfrm>
                <a:off x="3179" y="3412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0 h 12"/>
                  <a:gd name="T4" fmla="*/ 1 w 10"/>
                  <a:gd name="T5" fmla="*/ 0 h 12"/>
                  <a:gd name="T6" fmla="*/ 1 w 10"/>
                  <a:gd name="T7" fmla="*/ 0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2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8" name="Freeform 235"/>
              <p:cNvSpPr>
                <a:spLocks/>
              </p:cNvSpPr>
              <p:nvPr/>
            </p:nvSpPr>
            <p:spPr bwMode="auto">
              <a:xfrm>
                <a:off x="3189" y="3413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9" name="Freeform 236"/>
              <p:cNvSpPr>
                <a:spLocks/>
              </p:cNvSpPr>
              <p:nvPr/>
            </p:nvSpPr>
            <p:spPr bwMode="auto">
              <a:xfrm>
                <a:off x="3199" y="3414"/>
                <a:ext cx="5" cy="7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1 h 13"/>
                  <a:gd name="T4" fmla="*/ 0 w 12"/>
                  <a:gd name="T5" fmla="*/ 1 h 13"/>
                  <a:gd name="T6" fmla="*/ 0 w 12"/>
                  <a:gd name="T7" fmla="*/ 1 h 13"/>
                  <a:gd name="T8" fmla="*/ 0 w 12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3"/>
                  <a:gd name="T17" fmla="*/ 12 w 12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3">
                    <a:moveTo>
                      <a:pt x="2" y="0"/>
                    </a:moveTo>
                    <a:lnTo>
                      <a:pt x="0" y="10"/>
                    </a:lnTo>
                    <a:lnTo>
                      <a:pt x="11" y="13"/>
                    </a:lnTo>
                    <a:lnTo>
                      <a:pt x="1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0" name="Freeform 237"/>
              <p:cNvSpPr>
                <a:spLocks/>
              </p:cNvSpPr>
              <p:nvPr/>
            </p:nvSpPr>
            <p:spPr bwMode="auto">
              <a:xfrm>
                <a:off x="3209" y="341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1" name="Freeform 238"/>
              <p:cNvSpPr>
                <a:spLocks/>
              </p:cNvSpPr>
              <p:nvPr/>
            </p:nvSpPr>
            <p:spPr bwMode="auto">
              <a:xfrm>
                <a:off x="3219" y="341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2" name="Freeform 239"/>
              <p:cNvSpPr>
                <a:spLocks/>
              </p:cNvSpPr>
              <p:nvPr/>
            </p:nvSpPr>
            <p:spPr bwMode="auto">
              <a:xfrm>
                <a:off x="3229" y="3419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3" name="Freeform 240"/>
              <p:cNvSpPr>
                <a:spLocks/>
              </p:cNvSpPr>
              <p:nvPr/>
            </p:nvSpPr>
            <p:spPr bwMode="auto">
              <a:xfrm>
                <a:off x="3239" y="342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4" name="Freeform 241"/>
              <p:cNvSpPr>
                <a:spLocks/>
              </p:cNvSpPr>
              <p:nvPr/>
            </p:nvSpPr>
            <p:spPr bwMode="auto">
              <a:xfrm>
                <a:off x="3249" y="3421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5" name="Freeform 242"/>
              <p:cNvSpPr>
                <a:spLocks/>
              </p:cNvSpPr>
              <p:nvPr/>
            </p:nvSpPr>
            <p:spPr bwMode="auto">
              <a:xfrm>
                <a:off x="3259" y="3422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6" name="Freeform 243"/>
              <p:cNvSpPr>
                <a:spLocks/>
              </p:cNvSpPr>
              <p:nvPr/>
            </p:nvSpPr>
            <p:spPr bwMode="auto">
              <a:xfrm>
                <a:off x="3269" y="3424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7" name="Freeform 244"/>
              <p:cNvSpPr>
                <a:spLocks/>
              </p:cNvSpPr>
              <p:nvPr/>
            </p:nvSpPr>
            <p:spPr bwMode="auto">
              <a:xfrm>
                <a:off x="3279" y="3425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8" name="Freeform 245"/>
              <p:cNvSpPr>
                <a:spLocks/>
              </p:cNvSpPr>
              <p:nvPr/>
            </p:nvSpPr>
            <p:spPr bwMode="auto">
              <a:xfrm>
                <a:off x="3289" y="3426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9" name="Freeform 246"/>
              <p:cNvSpPr>
                <a:spLocks/>
              </p:cNvSpPr>
              <p:nvPr/>
            </p:nvSpPr>
            <p:spPr bwMode="auto">
              <a:xfrm>
                <a:off x="3299" y="342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0" name="Freeform 247"/>
              <p:cNvSpPr>
                <a:spLocks/>
              </p:cNvSpPr>
              <p:nvPr/>
            </p:nvSpPr>
            <p:spPr bwMode="auto">
              <a:xfrm>
                <a:off x="3309" y="342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1" name="Freeform 248"/>
              <p:cNvSpPr>
                <a:spLocks/>
              </p:cNvSpPr>
              <p:nvPr/>
            </p:nvSpPr>
            <p:spPr bwMode="auto">
              <a:xfrm>
                <a:off x="3319" y="3431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0 h 12"/>
                  <a:gd name="T4" fmla="*/ 1 w 12"/>
                  <a:gd name="T5" fmla="*/ 0 h 12"/>
                  <a:gd name="T6" fmla="*/ 1 w 12"/>
                  <a:gd name="T7" fmla="*/ 0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2" name="Freeform 249"/>
              <p:cNvSpPr>
                <a:spLocks/>
              </p:cNvSpPr>
              <p:nvPr/>
            </p:nvSpPr>
            <p:spPr bwMode="auto">
              <a:xfrm>
                <a:off x="3329" y="3432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3" name="Freeform 250"/>
              <p:cNvSpPr>
                <a:spLocks/>
              </p:cNvSpPr>
              <p:nvPr/>
            </p:nvSpPr>
            <p:spPr bwMode="auto">
              <a:xfrm>
                <a:off x="3339" y="3433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4" name="Freeform 251"/>
              <p:cNvSpPr>
                <a:spLocks/>
              </p:cNvSpPr>
              <p:nvPr/>
            </p:nvSpPr>
            <p:spPr bwMode="auto">
              <a:xfrm>
                <a:off x="3349" y="343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5" name="Freeform 252"/>
              <p:cNvSpPr>
                <a:spLocks/>
              </p:cNvSpPr>
              <p:nvPr/>
            </p:nvSpPr>
            <p:spPr bwMode="auto">
              <a:xfrm>
                <a:off x="3359" y="3436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6" name="Freeform 253"/>
              <p:cNvSpPr>
                <a:spLocks/>
              </p:cNvSpPr>
              <p:nvPr/>
            </p:nvSpPr>
            <p:spPr bwMode="auto">
              <a:xfrm>
                <a:off x="3369" y="343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7" name="Freeform 254"/>
              <p:cNvSpPr>
                <a:spLocks/>
              </p:cNvSpPr>
              <p:nvPr/>
            </p:nvSpPr>
            <p:spPr bwMode="auto">
              <a:xfrm>
                <a:off x="3379" y="3438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8" name="Freeform 255"/>
              <p:cNvSpPr>
                <a:spLocks/>
              </p:cNvSpPr>
              <p:nvPr/>
            </p:nvSpPr>
            <p:spPr bwMode="auto">
              <a:xfrm>
                <a:off x="3389" y="3439"/>
                <a:ext cx="6" cy="7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9" name="Freeform 256"/>
              <p:cNvSpPr>
                <a:spLocks/>
              </p:cNvSpPr>
              <p:nvPr/>
            </p:nvSpPr>
            <p:spPr bwMode="auto">
              <a:xfrm>
                <a:off x="3399" y="344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0" name="Freeform 257"/>
              <p:cNvSpPr>
                <a:spLocks/>
              </p:cNvSpPr>
              <p:nvPr/>
            </p:nvSpPr>
            <p:spPr bwMode="auto">
              <a:xfrm>
                <a:off x="3409" y="3443"/>
                <a:ext cx="5" cy="5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0 h 11"/>
                  <a:gd name="T4" fmla="*/ 0 w 12"/>
                  <a:gd name="T5" fmla="*/ 0 h 11"/>
                  <a:gd name="T6" fmla="*/ 0 w 12"/>
                  <a:gd name="T7" fmla="*/ 0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1" name="Freeform 258"/>
              <p:cNvSpPr>
                <a:spLocks/>
              </p:cNvSpPr>
              <p:nvPr/>
            </p:nvSpPr>
            <p:spPr bwMode="auto">
              <a:xfrm>
                <a:off x="3419" y="344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2" name="Freeform 259"/>
              <p:cNvSpPr>
                <a:spLocks/>
              </p:cNvSpPr>
              <p:nvPr/>
            </p:nvSpPr>
            <p:spPr bwMode="auto">
              <a:xfrm>
                <a:off x="3429" y="3445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3" name="Freeform 260"/>
              <p:cNvSpPr>
                <a:spLocks/>
              </p:cNvSpPr>
              <p:nvPr/>
            </p:nvSpPr>
            <p:spPr bwMode="auto">
              <a:xfrm>
                <a:off x="3439" y="3446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4" name="Freeform 261"/>
              <p:cNvSpPr>
                <a:spLocks/>
              </p:cNvSpPr>
              <p:nvPr/>
            </p:nvSpPr>
            <p:spPr bwMode="auto">
              <a:xfrm>
                <a:off x="3449" y="3448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5" name="Freeform 262"/>
              <p:cNvSpPr>
                <a:spLocks/>
              </p:cNvSpPr>
              <p:nvPr/>
            </p:nvSpPr>
            <p:spPr bwMode="auto">
              <a:xfrm>
                <a:off x="3459" y="344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6" name="Freeform 263"/>
              <p:cNvSpPr>
                <a:spLocks/>
              </p:cNvSpPr>
              <p:nvPr/>
            </p:nvSpPr>
            <p:spPr bwMode="auto">
              <a:xfrm>
                <a:off x="3469" y="3450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1 h 12"/>
                  <a:gd name="T4" fmla="*/ 1 w 10"/>
                  <a:gd name="T5" fmla="*/ 1 h 12"/>
                  <a:gd name="T6" fmla="*/ 1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7" name="Freeform 264"/>
              <p:cNvSpPr>
                <a:spLocks/>
              </p:cNvSpPr>
              <p:nvPr/>
            </p:nvSpPr>
            <p:spPr bwMode="auto">
              <a:xfrm>
                <a:off x="3479" y="345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8" name="Freeform 265"/>
              <p:cNvSpPr>
                <a:spLocks/>
              </p:cNvSpPr>
              <p:nvPr/>
            </p:nvSpPr>
            <p:spPr bwMode="auto">
              <a:xfrm>
                <a:off x="3489" y="345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9" name="Freeform 266"/>
              <p:cNvSpPr>
                <a:spLocks/>
              </p:cNvSpPr>
              <p:nvPr/>
            </p:nvSpPr>
            <p:spPr bwMode="auto">
              <a:xfrm>
                <a:off x="3499" y="3455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0" name="Freeform 267"/>
              <p:cNvSpPr>
                <a:spLocks/>
              </p:cNvSpPr>
              <p:nvPr/>
            </p:nvSpPr>
            <p:spPr bwMode="auto">
              <a:xfrm>
                <a:off x="3509" y="3456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1" name="Freeform 268"/>
              <p:cNvSpPr>
                <a:spLocks/>
              </p:cNvSpPr>
              <p:nvPr/>
            </p:nvSpPr>
            <p:spPr bwMode="auto">
              <a:xfrm>
                <a:off x="3519" y="345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2" name="Freeform 269"/>
              <p:cNvSpPr>
                <a:spLocks/>
              </p:cNvSpPr>
              <p:nvPr/>
            </p:nvSpPr>
            <p:spPr bwMode="auto">
              <a:xfrm>
                <a:off x="3529" y="3458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3" name="Freeform 270"/>
              <p:cNvSpPr>
                <a:spLocks/>
              </p:cNvSpPr>
              <p:nvPr/>
            </p:nvSpPr>
            <p:spPr bwMode="auto">
              <a:xfrm>
                <a:off x="3539" y="3460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0 h 12"/>
                  <a:gd name="T4" fmla="*/ 1 w 10"/>
                  <a:gd name="T5" fmla="*/ 0 h 12"/>
                  <a:gd name="T6" fmla="*/ 1 w 10"/>
                  <a:gd name="T7" fmla="*/ 0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4" name="Freeform 271"/>
              <p:cNvSpPr>
                <a:spLocks/>
              </p:cNvSpPr>
              <p:nvPr/>
            </p:nvSpPr>
            <p:spPr bwMode="auto">
              <a:xfrm>
                <a:off x="3549" y="346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5" name="Freeform 272"/>
              <p:cNvSpPr>
                <a:spLocks/>
              </p:cNvSpPr>
              <p:nvPr/>
            </p:nvSpPr>
            <p:spPr bwMode="auto">
              <a:xfrm>
                <a:off x="3559" y="3462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6" name="Freeform 273"/>
              <p:cNvSpPr>
                <a:spLocks/>
              </p:cNvSpPr>
              <p:nvPr/>
            </p:nvSpPr>
            <p:spPr bwMode="auto">
              <a:xfrm>
                <a:off x="3569" y="3463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grpSp>
        <p:nvGrpSpPr>
          <p:cNvPr id="15" name="Group 274"/>
          <p:cNvGrpSpPr>
            <a:grpSpLocks/>
          </p:cNvGrpSpPr>
          <p:nvPr/>
        </p:nvGrpSpPr>
        <p:grpSpPr bwMode="auto">
          <a:xfrm>
            <a:off x="869952" y="1754192"/>
            <a:ext cx="3497263" cy="763587"/>
            <a:chOff x="95" y="3355"/>
            <a:chExt cx="2035" cy="481"/>
          </a:xfrm>
        </p:grpSpPr>
        <p:sp>
          <p:nvSpPr>
            <p:cNvPr id="55643" name="Rectangle 275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5644" name="Rectangle 276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6450" tIns="48226" rIns="96450" bIns="48226">
              <a:prstTxWarp prst="textNoShape">
                <a:avLst/>
              </a:prstTxWarp>
            </a:bodyPr>
            <a:lstStyle/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CC"/>
                </a:buClr>
                <a:buSzPct val="64000"/>
                <a:buFont typeface="Wingdings" charset="2"/>
                <a:buNone/>
              </a:pPr>
              <a:endParaRPr lang="en-US" sz="1900" i="1">
                <a:solidFill>
                  <a:srgbClr val="000000"/>
                </a:solidFill>
              </a:endParaRPr>
            </a:p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00"/>
                </a:buClr>
                <a:buSzPct val="64000"/>
                <a:buFont typeface="StarSymbol" charset="0"/>
                <a:buBlip>
                  <a:blip r:embed="rId2"/>
                </a:buBlip>
              </a:pPr>
              <a:endParaRPr lang="en-US" sz="1900" i="1">
                <a:solidFill>
                  <a:srgbClr val="000000"/>
                </a:solidFill>
              </a:endParaRPr>
            </a:p>
          </p:txBody>
        </p:sp>
      </p:grpSp>
      <p:sp>
        <p:nvSpPr>
          <p:cNvPr id="55301" name="Rectangle 277"/>
          <p:cNvSpPr>
            <a:spLocks noChangeArrowheads="1"/>
          </p:cNvSpPr>
          <p:nvPr/>
        </p:nvSpPr>
        <p:spPr bwMode="auto">
          <a:xfrm>
            <a:off x="4217990" y="3014667"/>
            <a:ext cx="1900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5302" name="Rectangle 278"/>
          <p:cNvSpPr>
            <a:spLocks noChangeArrowheads="1"/>
          </p:cNvSpPr>
          <p:nvPr/>
        </p:nvSpPr>
        <p:spPr bwMode="auto">
          <a:xfrm>
            <a:off x="4608948" y="3271842"/>
            <a:ext cx="98179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300">
                <a:solidFill>
                  <a:srgbClr val="000000"/>
                </a:solidFill>
                <a:latin typeface="Comic Sans MS" charset="0"/>
              </a:rPr>
              <a:t>, </a:t>
            </a:r>
            <a:endParaRPr lang="en-US" sz="2100">
              <a:solidFill>
                <a:schemeClr val="tx1"/>
              </a:solidFill>
            </a:endParaRPr>
          </a:p>
        </p:txBody>
      </p:sp>
      <p:grpSp>
        <p:nvGrpSpPr>
          <p:cNvPr id="16" name="Group 279"/>
          <p:cNvGrpSpPr>
            <a:grpSpLocks/>
          </p:cNvGrpSpPr>
          <p:nvPr/>
        </p:nvGrpSpPr>
        <p:grpSpPr bwMode="auto">
          <a:xfrm>
            <a:off x="2843213" y="4864104"/>
            <a:ext cx="3719512" cy="581025"/>
            <a:chOff x="1653" y="3064"/>
            <a:chExt cx="2163" cy="366"/>
          </a:xfrm>
        </p:grpSpPr>
        <p:grpSp>
          <p:nvGrpSpPr>
            <p:cNvPr id="17" name="Group 280"/>
            <p:cNvGrpSpPr>
              <a:grpSpLocks/>
            </p:cNvGrpSpPr>
            <p:nvPr/>
          </p:nvGrpSpPr>
          <p:grpSpPr bwMode="auto">
            <a:xfrm>
              <a:off x="1653" y="3152"/>
              <a:ext cx="1418" cy="223"/>
              <a:chOff x="3028" y="3981"/>
              <a:chExt cx="1081" cy="170"/>
            </a:xfrm>
          </p:grpSpPr>
          <p:sp>
            <p:nvSpPr>
              <p:cNvPr id="55641" name="Freeform 281"/>
              <p:cNvSpPr>
                <a:spLocks/>
              </p:cNvSpPr>
              <p:nvPr/>
            </p:nvSpPr>
            <p:spPr bwMode="auto">
              <a:xfrm>
                <a:off x="3028" y="3981"/>
                <a:ext cx="770" cy="170"/>
              </a:xfrm>
              <a:custGeom>
                <a:avLst/>
                <a:gdLst>
                  <a:gd name="T0" fmla="*/ 1 w 1540"/>
                  <a:gd name="T1" fmla="*/ 11 h 339"/>
                  <a:gd name="T2" fmla="*/ 2 w 1540"/>
                  <a:gd name="T3" fmla="*/ 10 h 339"/>
                  <a:gd name="T4" fmla="*/ 3 w 1540"/>
                  <a:gd name="T5" fmla="*/ 10 h 339"/>
                  <a:gd name="T6" fmla="*/ 3 w 1540"/>
                  <a:gd name="T7" fmla="*/ 8 h 339"/>
                  <a:gd name="T8" fmla="*/ 5 w 1540"/>
                  <a:gd name="T9" fmla="*/ 7 h 339"/>
                  <a:gd name="T10" fmla="*/ 6 w 1540"/>
                  <a:gd name="T11" fmla="*/ 5 h 339"/>
                  <a:gd name="T12" fmla="*/ 6 w 1540"/>
                  <a:gd name="T13" fmla="*/ 3 h 339"/>
                  <a:gd name="T14" fmla="*/ 7 w 1540"/>
                  <a:gd name="T15" fmla="*/ 2 h 339"/>
                  <a:gd name="T16" fmla="*/ 9 w 1540"/>
                  <a:gd name="T17" fmla="*/ 1 h 339"/>
                  <a:gd name="T18" fmla="*/ 10 w 1540"/>
                  <a:gd name="T19" fmla="*/ 1 h 339"/>
                  <a:gd name="T20" fmla="*/ 11 w 1540"/>
                  <a:gd name="T21" fmla="*/ 1 h 339"/>
                  <a:gd name="T22" fmla="*/ 12 w 1540"/>
                  <a:gd name="T23" fmla="*/ 1 h 339"/>
                  <a:gd name="T24" fmla="*/ 12 w 1540"/>
                  <a:gd name="T25" fmla="*/ 2 h 339"/>
                  <a:gd name="T26" fmla="*/ 13 w 1540"/>
                  <a:gd name="T27" fmla="*/ 3 h 339"/>
                  <a:gd name="T28" fmla="*/ 14 w 1540"/>
                  <a:gd name="T29" fmla="*/ 5 h 339"/>
                  <a:gd name="T30" fmla="*/ 15 w 1540"/>
                  <a:gd name="T31" fmla="*/ 7 h 339"/>
                  <a:gd name="T32" fmla="*/ 16 w 1540"/>
                  <a:gd name="T33" fmla="*/ 8 h 339"/>
                  <a:gd name="T34" fmla="*/ 17 w 1540"/>
                  <a:gd name="T35" fmla="*/ 10 h 339"/>
                  <a:gd name="T36" fmla="*/ 18 w 1540"/>
                  <a:gd name="T37" fmla="*/ 10 h 339"/>
                  <a:gd name="T38" fmla="*/ 19 w 1540"/>
                  <a:gd name="T39" fmla="*/ 11 h 339"/>
                  <a:gd name="T40" fmla="*/ 20 w 1540"/>
                  <a:gd name="T41" fmla="*/ 11 h 339"/>
                  <a:gd name="T42" fmla="*/ 21 w 1540"/>
                  <a:gd name="T43" fmla="*/ 10 h 339"/>
                  <a:gd name="T44" fmla="*/ 22 w 1540"/>
                  <a:gd name="T45" fmla="*/ 10 h 339"/>
                  <a:gd name="T46" fmla="*/ 23 w 1540"/>
                  <a:gd name="T47" fmla="*/ 8 h 339"/>
                  <a:gd name="T48" fmla="*/ 24 w 1540"/>
                  <a:gd name="T49" fmla="*/ 7 h 339"/>
                  <a:gd name="T50" fmla="*/ 25 w 1540"/>
                  <a:gd name="T51" fmla="*/ 5 h 339"/>
                  <a:gd name="T52" fmla="*/ 26 w 1540"/>
                  <a:gd name="T53" fmla="*/ 3 h 339"/>
                  <a:gd name="T54" fmla="*/ 27 w 1540"/>
                  <a:gd name="T55" fmla="*/ 2 h 339"/>
                  <a:gd name="T56" fmla="*/ 27 w 1540"/>
                  <a:gd name="T57" fmla="*/ 1 h 339"/>
                  <a:gd name="T58" fmla="*/ 28 w 1540"/>
                  <a:gd name="T59" fmla="*/ 1 h 339"/>
                  <a:gd name="T60" fmla="*/ 29 w 1540"/>
                  <a:gd name="T61" fmla="*/ 1 h 339"/>
                  <a:gd name="T62" fmla="*/ 30 w 1540"/>
                  <a:gd name="T63" fmla="*/ 1 h 339"/>
                  <a:gd name="T64" fmla="*/ 31 w 1540"/>
                  <a:gd name="T65" fmla="*/ 2 h 339"/>
                  <a:gd name="T66" fmla="*/ 33 w 1540"/>
                  <a:gd name="T67" fmla="*/ 3 h 339"/>
                  <a:gd name="T68" fmla="*/ 34 w 1540"/>
                  <a:gd name="T69" fmla="*/ 5 h 339"/>
                  <a:gd name="T70" fmla="*/ 35 w 1540"/>
                  <a:gd name="T71" fmla="*/ 7 h 339"/>
                  <a:gd name="T72" fmla="*/ 36 w 1540"/>
                  <a:gd name="T73" fmla="*/ 8 h 339"/>
                  <a:gd name="T74" fmla="*/ 37 w 1540"/>
                  <a:gd name="T75" fmla="*/ 10 h 339"/>
                  <a:gd name="T76" fmla="*/ 38 w 1540"/>
                  <a:gd name="T77" fmla="*/ 10 h 339"/>
                  <a:gd name="T78" fmla="*/ 39 w 1540"/>
                  <a:gd name="T79" fmla="*/ 11 h 339"/>
                  <a:gd name="T80" fmla="*/ 39 w 1540"/>
                  <a:gd name="T81" fmla="*/ 11 h 339"/>
                  <a:gd name="T82" fmla="*/ 40 w 1540"/>
                  <a:gd name="T83" fmla="*/ 10 h 339"/>
                  <a:gd name="T84" fmla="*/ 41 w 1540"/>
                  <a:gd name="T85" fmla="*/ 10 h 339"/>
                  <a:gd name="T86" fmla="*/ 42 w 1540"/>
                  <a:gd name="T87" fmla="*/ 8 h 339"/>
                  <a:gd name="T88" fmla="*/ 43 w 1540"/>
                  <a:gd name="T89" fmla="*/ 7 h 339"/>
                  <a:gd name="T90" fmla="*/ 44 w 1540"/>
                  <a:gd name="T91" fmla="*/ 5 h 339"/>
                  <a:gd name="T92" fmla="*/ 45 w 1540"/>
                  <a:gd name="T93" fmla="*/ 3 h 339"/>
                  <a:gd name="T94" fmla="*/ 46 w 1540"/>
                  <a:gd name="T95" fmla="*/ 2 h 339"/>
                  <a:gd name="T96" fmla="*/ 47 w 1540"/>
                  <a:gd name="T97" fmla="*/ 1 h 339"/>
                  <a:gd name="T98" fmla="*/ 48 w 1540"/>
                  <a:gd name="T99" fmla="*/ 1 h 33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540"/>
                  <a:gd name="T151" fmla="*/ 0 h 339"/>
                  <a:gd name="T152" fmla="*/ 1540 w 1540"/>
                  <a:gd name="T153" fmla="*/ 339 h 33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540" h="339">
                    <a:moveTo>
                      <a:pt x="0" y="339"/>
                    </a:moveTo>
                    <a:lnTo>
                      <a:pt x="15" y="336"/>
                    </a:lnTo>
                    <a:lnTo>
                      <a:pt x="31" y="330"/>
                    </a:lnTo>
                    <a:lnTo>
                      <a:pt x="48" y="320"/>
                    </a:lnTo>
                    <a:lnTo>
                      <a:pt x="63" y="306"/>
                    </a:lnTo>
                    <a:lnTo>
                      <a:pt x="78" y="289"/>
                    </a:lnTo>
                    <a:lnTo>
                      <a:pt x="94" y="270"/>
                    </a:lnTo>
                    <a:lnTo>
                      <a:pt x="111" y="247"/>
                    </a:lnTo>
                    <a:lnTo>
                      <a:pt x="126" y="222"/>
                    </a:lnTo>
                    <a:lnTo>
                      <a:pt x="139" y="197"/>
                    </a:lnTo>
                    <a:lnTo>
                      <a:pt x="153" y="169"/>
                    </a:lnTo>
                    <a:lnTo>
                      <a:pt x="169" y="142"/>
                    </a:lnTo>
                    <a:lnTo>
                      <a:pt x="185" y="117"/>
                    </a:lnTo>
                    <a:lnTo>
                      <a:pt x="200" y="92"/>
                    </a:lnTo>
                    <a:lnTo>
                      <a:pt x="216" y="69"/>
                    </a:lnTo>
                    <a:lnTo>
                      <a:pt x="232" y="49"/>
                    </a:lnTo>
                    <a:lnTo>
                      <a:pt x="248" y="33"/>
                    </a:lnTo>
                    <a:lnTo>
                      <a:pt x="264" y="19"/>
                    </a:lnTo>
                    <a:lnTo>
                      <a:pt x="279" y="7"/>
                    </a:lnTo>
                    <a:lnTo>
                      <a:pt x="295" y="2"/>
                    </a:lnTo>
                    <a:lnTo>
                      <a:pt x="310" y="0"/>
                    </a:lnTo>
                    <a:lnTo>
                      <a:pt x="322" y="2"/>
                    </a:lnTo>
                    <a:lnTo>
                      <a:pt x="338" y="7"/>
                    </a:lnTo>
                    <a:lnTo>
                      <a:pt x="354" y="19"/>
                    </a:lnTo>
                    <a:lnTo>
                      <a:pt x="368" y="33"/>
                    </a:lnTo>
                    <a:lnTo>
                      <a:pt x="386" y="49"/>
                    </a:lnTo>
                    <a:lnTo>
                      <a:pt x="401" y="69"/>
                    </a:lnTo>
                    <a:lnTo>
                      <a:pt x="416" y="92"/>
                    </a:lnTo>
                    <a:lnTo>
                      <a:pt x="433" y="117"/>
                    </a:lnTo>
                    <a:lnTo>
                      <a:pt x="448" y="142"/>
                    </a:lnTo>
                    <a:lnTo>
                      <a:pt x="464" y="169"/>
                    </a:lnTo>
                    <a:lnTo>
                      <a:pt x="479" y="197"/>
                    </a:lnTo>
                    <a:lnTo>
                      <a:pt x="496" y="222"/>
                    </a:lnTo>
                    <a:lnTo>
                      <a:pt x="506" y="247"/>
                    </a:lnTo>
                    <a:lnTo>
                      <a:pt x="523" y="270"/>
                    </a:lnTo>
                    <a:lnTo>
                      <a:pt x="538" y="289"/>
                    </a:lnTo>
                    <a:lnTo>
                      <a:pt x="554" y="306"/>
                    </a:lnTo>
                    <a:lnTo>
                      <a:pt x="570" y="320"/>
                    </a:lnTo>
                    <a:lnTo>
                      <a:pt x="585" y="330"/>
                    </a:lnTo>
                    <a:lnTo>
                      <a:pt x="602" y="336"/>
                    </a:lnTo>
                    <a:lnTo>
                      <a:pt x="617" y="339"/>
                    </a:lnTo>
                    <a:lnTo>
                      <a:pt x="633" y="336"/>
                    </a:lnTo>
                    <a:lnTo>
                      <a:pt x="648" y="330"/>
                    </a:lnTo>
                    <a:lnTo>
                      <a:pt x="663" y="320"/>
                    </a:lnTo>
                    <a:lnTo>
                      <a:pt x="680" y="306"/>
                    </a:lnTo>
                    <a:lnTo>
                      <a:pt x="691" y="289"/>
                    </a:lnTo>
                    <a:lnTo>
                      <a:pt x="707" y="270"/>
                    </a:lnTo>
                    <a:lnTo>
                      <a:pt x="723" y="247"/>
                    </a:lnTo>
                    <a:lnTo>
                      <a:pt x="739" y="222"/>
                    </a:lnTo>
                    <a:lnTo>
                      <a:pt x="754" y="197"/>
                    </a:lnTo>
                    <a:lnTo>
                      <a:pt x="771" y="169"/>
                    </a:lnTo>
                    <a:lnTo>
                      <a:pt x="786" y="142"/>
                    </a:lnTo>
                    <a:lnTo>
                      <a:pt x="801" y="117"/>
                    </a:lnTo>
                    <a:lnTo>
                      <a:pt x="817" y="92"/>
                    </a:lnTo>
                    <a:lnTo>
                      <a:pt x="834" y="69"/>
                    </a:lnTo>
                    <a:lnTo>
                      <a:pt x="849" y="49"/>
                    </a:lnTo>
                    <a:lnTo>
                      <a:pt x="864" y="33"/>
                    </a:lnTo>
                    <a:lnTo>
                      <a:pt x="876" y="19"/>
                    </a:lnTo>
                    <a:lnTo>
                      <a:pt x="892" y="7"/>
                    </a:lnTo>
                    <a:lnTo>
                      <a:pt x="907" y="2"/>
                    </a:lnTo>
                    <a:lnTo>
                      <a:pt x="924" y="0"/>
                    </a:lnTo>
                    <a:lnTo>
                      <a:pt x="938" y="2"/>
                    </a:lnTo>
                    <a:lnTo>
                      <a:pt x="955" y="7"/>
                    </a:lnTo>
                    <a:lnTo>
                      <a:pt x="971" y="19"/>
                    </a:lnTo>
                    <a:lnTo>
                      <a:pt x="986" y="33"/>
                    </a:lnTo>
                    <a:lnTo>
                      <a:pt x="1001" y="49"/>
                    </a:lnTo>
                    <a:lnTo>
                      <a:pt x="1018" y="69"/>
                    </a:lnTo>
                    <a:lnTo>
                      <a:pt x="1034" y="92"/>
                    </a:lnTo>
                    <a:lnTo>
                      <a:pt x="1049" y="117"/>
                    </a:lnTo>
                    <a:lnTo>
                      <a:pt x="1062" y="142"/>
                    </a:lnTo>
                    <a:lnTo>
                      <a:pt x="1077" y="169"/>
                    </a:lnTo>
                    <a:lnTo>
                      <a:pt x="1092" y="197"/>
                    </a:lnTo>
                    <a:lnTo>
                      <a:pt x="1109" y="222"/>
                    </a:lnTo>
                    <a:lnTo>
                      <a:pt x="1124" y="247"/>
                    </a:lnTo>
                    <a:lnTo>
                      <a:pt x="1140" y="270"/>
                    </a:lnTo>
                    <a:lnTo>
                      <a:pt x="1154" y="289"/>
                    </a:lnTo>
                    <a:lnTo>
                      <a:pt x="1172" y="306"/>
                    </a:lnTo>
                    <a:lnTo>
                      <a:pt x="1187" y="320"/>
                    </a:lnTo>
                    <a:lnTo>
                      <a:pt x="1202" y="330"/>
                    </a:lnTo>
                    <a:lnTo>
                      <a:pt x="1218" y="336"/>
                    </a:lnTo>
                    <a:lnTo>
                      <a:pt x="1233" y="339"/>
                    </a:lnTo>
                    <a:lnTo>
                      <a:pt x="1245" y="336"/>
                    </a:lnTo>
                    <a:lnTo>
                      <a:pt x="1261" y="330"/>
                    </a:lnTo>
                    <a:lnTo>
                      <a:pt x="1278" y="320"/>
                    </a:lnTo>
                    <a:lnTo>
                      <a:pt x="1291" y="306"/>
                    </a:lnTo>
                    <a:lnTo>
                      <a:pt x="1309" y="289"/>
                    </a:lnTo>
                    <a:lnTo>
                      <a:pt x="1324" y="270"/>
                    </a:lnTo>
                    <a:lnTo>
                      <a:pt x="1339" y="247"/>
                    </a:lnTo>
                    <a:lnTo>
                      <a:pt x="1356" y="222"/>
                    </a:lnTo>
                    <a:lnTo>
                      <a:pt x="1371" y="197"/>
                    </a:lnTo>
                    <a:lnTo>
                      <a:pt x="1387" y="169"/>
                    </a:lnTo>
                    <a:lnTo>
                      <a:pt x="1402" y="142"/>
                    </a:lnTo>
                    <a:lnTo>
                      <a:pt x="1419" y="117"/>
                    </a:lnTo>
                    <a:lnTo>
                      <a:pt x="1430" y="92"/>
                    </a:lnTo>
                    <a:lnTo>
                      <a:pt x="1445" y="69"/>
                    </a:lnTo>
                    <a:lnTo>
                      <a:pt x="1462" y="49"/>
                    </a:lnTo>
                    <a:lnTo>
                      <a:pt x="1477" y="33"/>
                    </a:lnTo>
                    <a:lnTo>
                      <a:pt x="1493" y="19"/>
                    </a:lnTo>
                    <a:lnTo>
                      <a:pt x="1508" y="7"/>
                    </a:lnTo>
                    <a:lnTo>
                      <a:pt x="1525" y="2"/>
                    </a:lnTo>
                    <a:lnTo>
                      <a:pt x="154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2" name="Freeform 282"/>
              <p:cNvSpPr>
                <a:spLocks/>
              </p:cNvSpPr>
              <p:nvPr/>
            </p:nvSpPr>
            <p:spPr bwMode="auto">
              <a:xfrm>
                <a:off x="3799" y="3981"/>
                <a:ext cx="310" cy="170"/>
              </a:xfrm>
              <a:custGeom>
                <a:avLst/>
                <a:gdLst>
                  <a:gd name="T0" fmla="*/ 0 w 621"/>
                  <a:gd name="T1" fmla="*/ 0 h 339"/>
                  <a:gd name="T2" fmla="*/ 0 w 621"/>
                  <a:gd name="T3" fmla="*/ 1 h 339"/>
                  <a:gd name="T4" fmla="*/ 0 w 621"/>
                  <a:gd name="T5" fmla="*/ 1 h 339"/>
                  <a:gd name="T6" fmla="*/ 1 w 621"/>
                  <a:gd name="T7" fmla="*/ 1 h 339"/>
                  <a:gd name="T8" fmla="*/ 1 w 621"/>
                  <a:gd name="T9" fmla="*/ 2 h 339"/>
                  <a:gd name="T10" fmla="*/ 2 w 621"/>
                  <a:gd name="T11" fmla="*/ 2 h 339"/>
                  <a:gd name="T12" fmla="*/ 2 w 621"/>
                  <a:gd name="T13" fmla="*/ 3 h 339"/>
                  <a:gd name="T14" fmla="*/ 3 w 621"/>
                  <a:gd name="T15" fmla="*/ 3 h 339"/>
                  <a:gd name="T16" fmla="*/ 3 w 621"/>
                  <a:gd name="T17" fmla="*/ 4 h 339"/>
                  <a:gd name="T18" fmla="*/ 4 w 621"/>
                  <a:gd name="T19" fmla="*/ 5 h 339"/>
                  <a:gd name="T20" fmla="*/ 4 w 621"/>
                  <a:gd name="T21" fmla="*/ 6 h 339"/>
                  <a:gd name="T22" fmla="*/ 5 w 621"/>
                  <a:gd name="T23" fmla="*/ 7 h 339"/>
                  <a:gd name="T24" fmla="*/ 5 w 621"/>
                  <a:gd name="T25" fmla="*/ 7 h 339"/>
                  <a:gd name="T26" fmla="*/ 6 w 621"/>
                  <a:gd name="T27" fmla="*/ 8 h 339"/>
                  <a:gd name="T28" fmla="*/ 6 w 621"/>
                  <a:gd name="T29" fmla="*/ 9 h 339"/>
                  <a:gd name="T30" fmla="*/ 7 w 621"/>
                  <a:gd name="T31" fmla="*/ 10 h 339"/>
                  <a:gd name="T32" fmla="*/ 7 w 621"/>
                  <a:gd name="T33" fmla="*/ 10 h 339"/>
                  <a:gd name="T34" fmla="*/ 8 w 621"/>
                  <a:gd name="T35" fmla="*/ 10 h 339"/>
                  <a:gd name="T36" fmla="*/ 8 w 621"/>
                  <a:gd name="T37" fmla="*/ 11 h 339"/>
                  <a:gd name="T38" fmla="*/ 9 w 621"/>
                  <a:gd name="T39" fmla="*/ 11 h 339"/>
                  <a:gd name="T40" fmla="*/ 9 w 621"/>
                  <a:gd name="T41" fmla="*/ 11 h 339"/>
                  <a:gd name="T42" fmla="*/ 10 w 621"/>
                  <a:gd name="T43" fmla="*/ 11 h 339"/>
                  <a:gd name="T44" fmla="*/ 10 w 621"/>
                  <a:gd name="T45" fmla="*/ 11 h 339"/>
                  <a:gd name="T46" fmla="*/ 11 w 621"/>
                  <a:gd name="T47" fmla="*/ 10 h 339"/>
                  <a:gd name="T48" fmla="*/ 11 w 621"/>
                  <a:gd name="T49" fmla="*/ 10 h 339"/>
                  <a:gd name="T50" fmla="*/ 12 w 621"/>
                  <a:gd name="T51" fmla="*/ 10 h 339"/>
                  <a:gd name="T52" fmla="*/ 12 w 621"/>
                  <a:gd name="T53" fmla="*/ 9 h 339"/>
                  <a:gd name="T54" fmla="*/ 13 w 621"/>
                  <a:gd name="T55" fmla="*/ 8 h 339"/>
                  <a:gd name="T56" fmla="*/ 13 w 621"/>
                  <a:gd name="T57" fmla="*/ 7 h 339"/>
                  <a:gd name="T58" fmla="*/ 14 w 621"/>
                  <a:gd name="T59" fmla="*/ 7 h 339"/>
                  <a:gd name="T60" fmla="*/ 14 w 621"/>
                  <a:gd name="T61" fmla="*/ 6 h 339"/>
                  <a:gd name="T62" fmla="*/ 15 w 621"/>
                  <a:gd name="T63" fmla="*/ 5 h 339"/>
                  <a:gd name="T64" fmla="*/ 15 w 621"/>
                  <a:gd name="T65" fmla="*/ 4 h 339"/>
                  <a:gd name="T66" fmla="*/ 15 w 621"/>
                  <a:gd name="T67" fmla="*/ 3 h 339"/>
                  <a:gd name="T68" fmla="*/ 16 w 621"/>
                  <a:gd name="T69" fmla="*/ 3 h 339"/>
                  <a:gd name="T70" fmla="*/ 16 w 621"/>
                  <a:gd name="T71" fmla="*/ 2 h 339"/>
                  <a:gd name="T72" fmla="*/ 17 w 621"/>
                  <a:gd name="T73" fmla="*/ 2 h 339"/>
                  <a:gd name="T74" fmla="*/ 17 w 621"/>
                  <a:gd name="T75" fmla="*/ 1 h 339"/>
                  <a:gd name="T76" fmla="*/ 18 w 621"/>
                  <a:gd name="T77" fmla="*/ 1 h 339"/>
                  <a:gd name="T78" fmla="*/ 18 w 621"/>
                  <a:gd name="T79" fmla="*/ 1 h 339"/>
                  <a:gd name="T80" fmla="*/ 19 w 621"/>
                  <a:gd name="T81" fmla="*/ 0 h 3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21"/>
                  <a:gd name="T124" fmla="*/ 0 h 339"/>
                  <a:gd name="T125" fmla="*/ 621 w 621"/>
                  <a:gd name="T126" fmla="*/ 339 h 3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21" h="339">
                    <a:moveTo>
                      <a:pt x="0" y="0"/>
                    </a:moveTo>
                    <a:lnTo>
                      <a:pt x="15" y="2"/>
                    </a:lnTo>
                    <a:lnTo>
                      <a:pt x="30" y="7"/>
                    </a:lnTo>
                    <a:lnTo>
                      <a:pt x="48" y="19"/>
                    </a:lnTo>
                    <a:lnTo>
                      <a:pt x="63" y="33"/>
                    </a:lnTo>
                    <a:lnTo>
                      <a:pt x="78" y="49"/>
                    </a:lnTo>
                    <a:lnTo>
                      <a:pt x="95" y="69"/>
                    </a:lnTo>
                    <a:lnTo>
                      <a:pt x="111" y="92"/>
                    </a:lnTo>
                    <a:lnTo>
                      <a:pt x="126" y="117"/>
                    </a:lnTo>
                    <a:lnTo>
                      <a:pt x="139" y="142"/>
                    </a:lnTo>
                    <a:lnTo>
                      <a:pt x="154" y="169"/>
                    </a:lnTo>
                    <a:lnTo>
                      <a:pt x="169" y="197"/>
                    </a:lnTo>
                    <a:lnTo>
                      <a:pt x="186" y="222"/>
                    </a:lnTo>
                    <a:lnTo>
                      <a:pt x="202" y="247"/>
                    </a:lnTo>
                    <a:lnTo>
                      <a:pt x="217" y="270"/>
                    </a:lnTo>
                    <a:lnTo>
                      <a:pt x="232" y="289"/>
                    </a:lnTo>
                    <a:lnTo>
                      <a:pt x="249" y="306"/>
                    </a:lnTo>
                    <a:lnTo>
                      <a:pt x="265" y="320"/>
                    </a:lnTo>
                    <a:lnTo>
                      <a:pt x="280" y="330"/>
                    </a:lnTo>
                    <a:lnTo>
                      <a:pt x="297" y="336"/>
                    </a:lnTo>
                    <a:lnTo>
                      <a:pt x="312" y="339"/>
                    </a:lnTo>
                    <a:lnTo>
                      <a:pt x="323" y="336"/>
                    </a:lnTo>
                    <a:lnTo>
                      <a:pt x="341" y="330"/>
                    </a:lnTo>
                    <a:lnTo>
                      <a:pt x="356" y="320"/>
                    </a:lnTo>
                    <a:lnTo>
                      <a:pt x="371" y="306"/>
                    </a:lnTo>
                    <a:lnTo>
                      <a:pt x="387" y="289"/>
                    </a:lnTo>
                    <a:lnTo>
                      <a:pt x="404" y="270"/>
                    </a:lnTo>
                    <a:lnTo>
                      <a:pt x="419" y="247"/>
                    </a:lnTo>
                    <a:lnTo>
                      <a:pt x="435" y="222"/>
                    </a:lnTo>
                    <a:lnTo>
                      <a:pt x="450" y="197"/>
                    </a:lnTo>
                    <a:lnTo>
                      <a:pt x="467" y="169"/>
                    </a:lnTo>
                    <a:lnTo>
                      <a:pt x="482" y="142"/>
                    </a:lnTo>
                    <a:lnTo>
                      <a:pt x="498" y="117"/>
                    </a:lnTo>
                    <a:lnTo>
                      <a:pt x="510" y="92"/>
                    </a:lnTo>
                    <a:lnTo>
                      <a:pt x="526" y="69"/>
                    </a:lnTo>
                    <a:lnTo>
                      <a:pt x="541" y="49"/>
                    </a:lnTo>
                    <a:lnTo>
                      <a:pt x="558" y="33"/>
                    </a:lnTo>
                    <a:lnTo>
                      <a:pt x="573" y="19"/>
                    </a:lnTo>
                    <a:lnTo>
                      <a:pt x="589" y="7"/>
                    </a:lnTo>
                    <a:lnTo>
                      <a:pt x="604" y="2"/>
                    </a:lnTo>
                    <a:lnTo>
                      <a:pt x="62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18" name="Group 283"/>
            <p:cNvGrpSpPr>
              <a:grpSpLocks/>
            </p:cNvGrpSpPr>
            <p:nvPr/>
          </p:nvGrpSpPr>
          <p:grpSpPr bwMode="auto">
            <a:xfrm>
              <a:off x="1815" y="3112"/>
              <a:ext cx="68" cy="68"/>
              <a:chOff x="3151" y="3951"/>
              <a:chExt cx="52" cy="52"/>
            </a:xfrm>
          </p:grpSpPr>
          <p:sp>
            <p:nvSpPr>
              <p:cNvPr id="55616" name="Oval 284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7" name="Oval 285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8" name="Oval 286"/>
              <p:cNvSpPr>
                <a:spLocks noChangeArrowheads="1"/>
              </p:cNvSpPr>
              <p:nvPr/>
            </p:nvSpPr>
            <p:spPr bwMode="auto">
              <a:xfrm>
                <a:off x="3152" y="3953"/>
                <a:ext cx="49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9" name="Oval 287"/>
              <p:cNvSpPr>
                <a:spLocks noChangeArrowheads="1"/>
              </p:cNvSpPr>
              <p:nvPr/>
            </p:nvSpPr>
            <p:spPr bwMode="auto">
              <a:xfrm>
                <a:off x="3153" y="395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0" name="Oval 288"/>
              <p:cNvSpPr>
                <a:spLocks noChangeArrowheads="1"/>
              </p:cNvSpPr>
              <p:nvPr/>
            </p:nvSpPr>
            <p:spPr bwMode="auto">
              <a:xfrm>
                <a:off x="3154" y="3954"/>
                <a:ext cx="45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1" name="Oval 289"/>
              <p:cNvSpPr>
                <a:spLocks noChangeArrowheads="1"/>
              </p:cNvSpPr>
              <p:nvPr/>
            </p:nvSpPr>
            <p:spPr bwMode="auto">
              <a:xfrm>
                <a:off x="3155" y="3956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2" name="Oval 290"/>
              <p:cNvSpPr>
                <a:spLocks noChangeArrowheads="1"/>
              </p:cNvSpPr>
              <p:nvPr/>
            </p:nvSpPr>
            <p:spPr bwMode="auto">
              <a:xfrm>
                <a:off x="3156" y="3957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3" name="Oval 291"/>
              <p:cNvSpPr>
                <a:spLocks noChangeArrowheads="1"/>
              </p:cNvSpPr>
              <p:nvPr/>
            </p:nvSpPr>
            <p:spPr bwMode="auto">
              <a:xfrm>
                <a:off x="3158" y="395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4" name="Oval 292"/>
              <p:cNvSpPr>
                <a:spLocks noChangeArrowheads="1"/>
              </p:cNvSpPr>
              <p:nvPr/>
            </p:nvSpPr>
            <p:spPr bwMode="auto">
              <a:xfrm>
                <a:off x="3158" y="395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5" name="Oval 293"/>
              <p:cNvSpPr>
                <a:spLocks noChangeArrowheads="1"/>
              </p:cNvSpPr>
              <p:nvPr/>
            </p:nvSpPr>
            <p:spPr bwMode="auto">
              <a:xfrm>
                <a:off x="3160" y="396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6" name="Oval 294"/>
              <p:cNvSpPr>
                <a:spLocks noChangeArrowheads="1"/>
              </p:cNvSpPr>
              <p:nvPr/>
            </p:nvSpPr>
            <p:spPr bwMode="auto">
              <a:xfrm>
                <a:off x="3161" y="396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7" name="Oval 295"/>
              <p:cNvSpPr>
                <a:spLocks noChangeArrowheads="1"/>
              </p:cNvSpPr>
              <p:nvPr/>
            </p:nvSpPr>
            <p:spPr bwMode="auto">
              <a:xfrm>
                <a:off x="3162" y="396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8" name="Oval 296"/>
              <p:cNvSpPr>
                <a:spLocks noChangeArrowheads="1"/>
              </p:cNvSpPr>
              <p:nvPr/>
            </p:nvSpPr>
            <p:spPr bwMode="auto">
              <a:xfrm>
                <a:off x="3163" y="396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9" name="Oval 297"/>
              <p:cNvSpPr>
                <a:spLocks noChangeArrowheads="1"/>
              </p:cNvSpPr>
              <p:nvPr/>
            </p:nvSpPr>
            <p:spPr bwMode="auto">
              <a:xfrm>
                <a:off x="3164" y="3965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0" name="Oval 298"/>
              <p:cNvSpPr>
                <a:spLocks noChangeArrowheads="1"/>
              </p:cNvSpPr>
              <p:nvPr/>
            </p:nvSpPr>
            <p:spPr bwMode="auto">
              <a:xfrm>
                <a:off x="3165" y="3965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1" name="Oval 299"/>
              <p:cNvSpPr>
                <a:spLocks noChangeArrowheads="1"/>
              </p:cNvSpPr>
              <p:nvPr/>
            </p:nvSpPr>
            <p:spPr bwMode="auto">
              <a:xfrm>
                <a:off x="3167" y="3966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2" name="Oval 300"/>
              <p:cNvSpPr>
                <a:spLocks noChangeArrowheads="1"/>
              </p:cNvSpPr>
              <p:nvPr/>
            </p:nvSpPr>
            <p:spPr bwMode="auto">
              <a:xfrm>
                <a:off x="3167" y="396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3" name="Oval 301"/>
              <p:cNvSpPr>
                <a:spLocks noChangeArrowheads="1"/>
              </p:cNvSpPr>
              <p:nvPr/>
            </p:nvSpPr>
            <p:spPr bwMode="auto">
              <a:xfrm>
                <a:off x="3168" y="3969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4" name="Oval 302"/>
              <p:cNvSpPr>
                <a:spLocks noChangeArrowheads="1"/>
              </p:cNvSpPr>
              <p:nvPr/>
            </p:nvSpPr>
            <p:spPr bwMode="auto">
              <a:xfrm>
                <a:off x="3170" y="3970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5" name="Oval 303"/>
              <p:cNvSpPr>
                <a:spLocks noChangeArrowheads="1"/>
              </p:cNvSpPr>
              <p:nvPr/>
            </p:nvSpPr>
            <p:spPr bwMode="auto">
              <a:xfrm>
                <a:off x="3171" y="3971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6" name="Oval 304"/>
              <p:cNvSpPr>
                <a:spLocks noChangeArrowheads="1"/>
              </p:cNvSpPr>
              <p:nvPr/>
            </p:nvSpPr>
            <p:spPr bwMode="auto">
              <a:xfrm>
                <a:off x="3172" y="397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7" name="Oval 305"/>
              <p:cNvSpPr>
                <a:spLocks noChangeArrowheads="1"/>
              </p:cNvSpPr>
              <p:nvPr/>
            </p:nvSpPr>
            <p:spPr bwMode="auto">
              <a:xfrm>
                <a:off x="3173" y="3973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8" name="Oval 306"/>
              <p:cNvSpPr>
                <a:spLocks noChangeArrowheads="1"/>
              </p:cNvSpPr>
              <p:nvPr/>
            </p:nvSpPr>
            <p:spPr bwMode="auto">
              <a:xfrm>
                <a:off x="3174" y="397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9" name="Oval 307"/>
              <p:cNvSpPr>
                <a:spLocks noChangeArrowheads="1"/>
              </p:cNvSpPr>
              <p:nvPr/>
            </p:nvSpPr>
            <p:spPr bwMode="auto">
              <a:xfrm>
                <a:off x="3175" y="3975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0" name="Oval 308"/>
              <p:cNvSpPr>
                <a:spLocks noChangeArrowheads="1"/>
              </p:cNvSpPr>
              <p:nvPr/>
            </p:nvSpPr>
            <p:spPr bwMode="auto">
              <a:xfrm>
                <a:off x="3176" y="3976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19" name="Group 309"/>
            <p:cNvGrpSpPr>
              <a:grpSpLocks/>
            </p:cNvGrpSpPr>
            <p:nvPr/>
          </p:nvGrpSpPr>
          <p:grpSpPr bwMode="auto">
            <a:xfrm>
              <a:off x="2221" y="3125"/>
              <a:ext cx="68" cy="69"/>
              <a:chOff x="3461" y="3961"/>
              <a:chExt cx="52" cy="52"/>
            </a:xfrm>
          </p:grpSpPr>
          <p:sp>
            <p:nvSpPr>
              <p:cNvPr id="55591" name="Oval 310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2" name="Oval 311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3" name="Oval 312"/>
              <p:cNvSpPr>
                <a:spLocks noChangeArrowheads="1"/>
              </p:cNvSpPr>
              <p:nvPr/>
            </p:nvSpPr>
            <p:spPr bwMode="auto">
              <a:xfrm>
                <a:off x="3462" y="3963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4" name="Oval 313"/>
              <p:cNvSpPr>
                <a:spLocks noChangeArrowheads="1"/>
              </p:cNvSpPr>
              <p:nvPr/>
            </p:nvSpPr>
            <p:spPr bwMode="auto">
              <a:xfrm>
                <a:off x="3464" y="396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5" name="Oval 314"/>
              <p:cNvSpPr>
                <a:spLocks noChangeArrowheads="1"/>
              </p:cNvSpPr>
              <p:nvPr/>
            </p:nvSpPr>
            <p:spPr bwMode="auto">
              <a:xfrm>
                <a:off x="3464" y="3965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6" name="Oval 315"/>
              <p:cNvSpPr>
                <a:spLocks noChangeArrowheads="1"/>
              </p:cNvSpPr>
              <p:nvPr/>
            </p:nvSpPr>
            <p:spPr bwMode="auto">
              <a:xfrm>
                <a:off x="3465" y="3966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7" name="Oval 316"/>
              <p:cNvSpPr>
                <a:spLocks noChangeArrowheads="1"/>
              </p:cNvSpPr>
              <p:nvPr/>
            </p:nvSpPr>
            <p:spPr bwMode="auto">
              <a:xfrm>
                <a:off x="3467" y="3967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8" name="Oval 317"/>
              <p:cNvSpPr>
                <a:spLocks noChangeArrowheads="1"/>
              </p:cNvSpPr>
              <p:nvPr/>
            </p:nvSpPr>
            <p:spPr bwMode="auto">
              <a:xfrm>
                <a:off x="3468" y="396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9" name="Oval 318"/>
              <p:cNvSpPr>
                <a:spLocks noChangeArrowheads="1"/>
              </p:cNvSpPr>
              <p:nvPr/>
            </p:nvSpPr>
            <p:spPr bwMode="auto">
              <a:xfrm>
                <a:off x="3469" y="396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0" name="Oval 319"/>
              <p:cNvSpPr>
                <a:spLocks noChangeArrowheads="1"/>
              </p:cNvSpPr>
              <p:nvPr/>
            </p:nvSpPr>
            <p:spPr bwMode="auto">
              <a:xfrm>
                <a:off x="3470" y="397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1" name="Oval 320"/>
              <p:cNvSpPr>
                <a:spLocks noChangeArrowheads="1"/>
              </p:cNvSpPr>
              <p:nvPr/>
            </p:nvSpPr>
            <p:spPr bwMode="auto">
              <a:xfrm>
                <a:off x="3471" y="397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2" name="Oval 321"/>
              <p:cNvSpPr>
                <a:spLocks noChangeArrowheads="1"/>
              </p:cNvSpPr>
              <p:nvPr/>
            </p:nvSpPr>
            <p:spPr bwMode="auto">
              <a:xfrm>
                <a:off x="3472" y="397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3" name="Oval 322"/>
              <p:cNvSpPr>
                <a:spLocks noChangeArrowheads="1"/>
              </p:cNvSpPr>
              <p:nvPr/>
            </p:nvSpPr>
            <p:spPr bwMode="auto">
              <a:xfrm>
                <a:off x="3473" y="397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4" name="Oval 323"/>
              <p:cNvSpPr>
                <a:spLocks noChangeArrowheads="1"/>
              </p:cNvSpPr>
              <p:nvPr/>
            </p:nvSpPr>
            <p:spPr bwMode="auto">
              <a:xfrm>
                <a:off x="3474" y="3975"/>
                <a:ext cx="26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5" name="Oval 324"/>
              <p:cNvSpPr>
                <a:spLocks noChangeArrowheads="1"/>
              </p:cNvSpPr>
              <p:nvPr/>
            </p:nvSpPr>
            <p:spPr bwMode="auto">
              <a:xfrm>
                <a:off x="3476" y="3975"/>
                <a:ext cx="22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6" name="Oval 325"/>
              <p:cNvSpPr>
                <a:spLocks noChangeArrowheads="1"/>
              </p:cNvSpPr>
              <p:nvPr/>
            </p:nvSpPr>
            <p:spPr bwMode="auto">
              <a:xfrm>
                <a:off x="3477" y="3977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7" name="Oval 326"/>
              <p:cNvSpPr>
                <a:spLocks noChangeArrowheads="1"/>
              </p:cNvSpPr>
              <p:nvPr/>
            </p:nvSpPr>
            <p:spPr bwMode="auto">
              <a:xfrm>
                <a:off x="3477" y="397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8" name="Oval 327"/>
              <p:cNvSpPr>
                <a:spLocks noChangeArrowheads="1"/>
              </p:cNvSpPr>
              <p:nvPr/>
            </p:nvSpPr>
            <p:spPr bwMode="auto">
              <a:xfrm>
                <a:off x="3479" y="3979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9" name="Oval 328"/>
              <p:cNvSpPr>
                <a:spLocks noChangeArrowheads="1"/>
              </p:cNvSpPr>
              <p:nvPr/>
            </p:nvSpPr>
            <p:spPr bwMode="auto">
              <a:xfrm>
                <a:off x="3480" y="3980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0" name="Oval 329"/>
              <p:cNvSpPr>
                <a:spLocks noChangeArrowheads="1"/>
              </p:cNvSpPr>
              <p:nvPr/>
            </p:nvSpPr>
            <p:spPr bwMode="auto">
              <a:xfrm>
                <a:off x="3481" y="3981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1" name="Oval 330"/>
              <p:cNvSpPr>
                <a:spLocks noChangeArrowheads="1"/>
              </p:cNvSpPr>
              <p:nvPr/>
            </p:nvSpPr>
            <p:spPr bwMode="auto">
              <a:xfrm>
                <a:off x="3482" y="398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2" name="Oval 331"/>
              <p:cNvSpPr>
                <a:spLocks noChangeArrowheads="1"/>
              </p:cNvSpPr>
              <p:nvPr/>
            </p:nvSpPr>
            <p:spPr bwMode="auto">
              <a:xfrm>
                <a:off x="3483" y="3983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3" name="Oval 332"/>
              <p:cNvSpPr>
                <a:spLocks noChangeArrowheads="1"/>
              </p:cNvSpPr>
              <p:nvPr/>
            </p:nvSpPr>
            <p:spPr bwMode="auto">
              <a:xfrm>
                <a:off x="3484" y="398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4" name="Oval 333"/>
              <p:cNvSpPr>
                <a:spLocks noChangeArrowheads="1"/>
              </p:cNvSpPr>
              <p:nvPr/>
            </p:nvSpPr>
            <p:spPr bwMode="auto">
              <a:xfrm>
                <a:off x="3486" y="3985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5" name="Oval 334"/>
              <p:cNvSpPr>
                <a:spLocks noChangeArrowheads="1"/>
              </p:cNvSpPr>
              <p:nvPr/>
            </p:nvSpPr>
            <p:spPr bwMode="auto">
              <a:xfrm>
                <a:off x="3486" y="3986"/>
                <a:ext cx="2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0" name="Group 335"/>
            <p:cNvGrpSpPr>
              <a:grpSpLocks/>
            </p:cNvGrpSpPr>
            <p:nvPr/>
          </p:nvGrpSpPr>
          <p:grpSpPr bwMode="auto">
            <a:xfrm>
              <a:off x="2640" y="3119"/>
              <a:ext cx="68" cy="68"/>
              <a:chOff x="3780" y="3956"/>
              <a:chExt cx="52" cy="52"/>
            </a:xfrm>
          </p:grpSpPr>
          <p:sp>
            <p:nvSpPr>
              <p:cNvPr id="55566" name="Oval 336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7" name="Oval 337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8" name="Oval 338"/>
              <p:cNvSpPr>
                <a:spLocks noChangeArrowheads="1"/>
              </p:cNvSpPr>
              <p:nvPr/>
            </p:nvSpPr>
            <p:spPr bwMode="auto">
              <a:xfrm>
                <a:off x="3781" y="3958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9" name="Oval 339"/>
              <p:cNvSpPr>
                <a:spLocks noChangeArrowheads="1"/>
              </p:cNvSpPr>
              <p:nvPr/>
            </p:nvSpPr>
            <p:spPr bwMode="auto">
              <a:xfrm>
                <a:off x="3782" y="3959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0" name="Oval 340"/>
              <p:cNvSpPr>
                <a:spLocks noChangeArrowheads="1"/>
              </p:cNvSpPr>
              <p:nvPr/>
            </p:nvSpPr>
            <p:spPr bwMode="auto">
              <a:xfrm>
                <a:off x="3783" y="3959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1" name="Oval 341"/>
              <p:cNvSpPr>
                <a:spLocks noChangeArrowheads="1"/>
              </p:cNvSpPr>
              <p:nvPr/>
            </p:nvSpPr>
            <p:spPr bwMode="auto">
              <a:xfrm>
                <a:off x="3784" y="3961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2" name="Oval 342"/>
              <p:cNvSpPr>
                <a:spLocks noChangeArrowheads="1"/>
              </p:cNvSpPr>
              <p:nvPr/>
            </p:nvSpPr>
            <p:spPr bwMode="auto">
              <a:xfrm>
                <a:off x="3785" y="3962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3" name="Oval 343"/>
              <p:cNvSpPr>
                <a:spLocks noChangeArrowheads="1"/>
              </p:cNvSpPr>
              <p:nvPr/>
            </p:nvSpPr>
            <p:spPr bwMode="auto">
              <a:xfrm>
                <a:off x="3786" y="3963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4" name="Oval 344"/>
              <p:cNvSpPr>
                <a:spLocks noChangeArrowheads="1"/>
              </p:cNvSpPr>
              <p:nvPr/>
            </p:nvSpPr>
            <p:spPr bwMode="auto">
              <a:xfrm>
                <a:off x="3787" y="3964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5" name="Oval 345"/>
              <p:cNvSpPr>
                <a:spLocks noChangeArrowheads="1"/>
              </p:cNvSpPr>
              <p:nvPr/>
            </p:nvSpPr>
            <p:spPr bwMode="auto">
              <a:xfrm>
                <a:off x="3788" y="3965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6" name="Oval 346"/>
              <p:cNvSpPr>
                <a:spLocks noChangeArrowheads="1"/>
              </p:cNvSpPr>
              <p:nvPr/>
            </p:nvSpPr>
            <p:spPr bwMode="auto">
              <a:xfrm>
                <a:off x="3790" y="3966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7" name="Oval 347"/>
              <p:cNvSpPr>
                <a:spLocks noChangeArrowheads="1"/>
              </p:cNvSpPr>
              <p:nvPr/>
            </p:nvSpPr>
            <p:spPr bwMode="auto">
              <a:xfrm>
                <a:off x="3791" y="3967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8" name="Oval 348"/>
              <p:cNvSpPr>
                <a:spLocks noChangeArrowheads="1"/>
              </p:cNvSpPr>
              <p:nvPr/>
            </p:nvSpPr>
            <p:spPr bwMode="auto">
              <a:xfrm>
                <a:off x="3791" y="3968"/>
                <a:ext cx="28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9" name="Oval 349"/>
              <p:cNvSpPr>
                <a:spLocks noChangeArrowheads="1"/>
              </p:cNvSpPr>
              <p:nvPr/>
            </p:nvSpPr>
            <p:spPr bwMode="auto">
              <a:xfrm>
                <a:off x="3793" y="3970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0" name="Oval 350"/>
              <p:cNvSpPr>
                <a:spLocks noChangeArrowheads="1"/>
              </p:cNvSpPr>
              <p:nvPr/>
            </p:nvSpPr>
            <p:spPr bwMode="auto">
              <a:xfrm>
                <a:off x="3794" y="3970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1" name="Oval 351"/>
              <p:cNvSpPr>
                <a:spLocks noChangeArrowheads="1"/>
              </p:cNvSpPr>
              <p:nvPr/>
            </p:nvSpPr>
            <p:spPr bwMode="auto">
              <a:xfrm>
                <a:off x="3795" y="3971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2" name="Oval 352"/>
              <p:cNvSpPr>
                <a:spLocks noChangeArrowheads="1"/>
              </p:cNvSpPr>
              <p:nvPr/>
            </p:nvSpPr>
            <p:spPr bwMode="auto">
              <a:xfrm>
                <a:off x="3796" y="3973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3" name="Oval 353"/>
              <p:cNvSpPr>
                <a:spLocks noChangeArrowheads="1"/>
              </p:cNvSpPr>
              <p:nvPr/>
            </p:nvSpPr>
            <p:spPr bwMode="auto">
              <a:xfrm>
                <a:off x="3797" y="3974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4" name="Oval 354"/>
              <p:cNvSpPr>
                <a:spLocks noChangeArrowheads="1"/>
              </p:cNvSpPr>
              <p:nvPr/>
            </p:nvSpPr>
            <p:spPr bwMode="auto">
              <a:xfrm>
                <a:off x="3798" y="3975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5" name="Oval 355"/>
              <p:cNvSpPr>
                <a:spLocks noChangeArrowheads="1"/>
              </p:cNvSpPr>
              <p:nvPr/>
            </p:nvSpPr>
            <p:spPr bwMode="auto">
              <a:xfrm>
                <a:off x="3800" y="3976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6" name="Oval 356"/>
              <p:cNvSpPr>
                <a:spLocks noChangeArrowheads="1"/>
              </p:cNvSpPr>
              <p:nvPr/>
            </p:nvSpPr>
            <p:spPr bwMode="auto">
              <a:xfrm>
                <a:off x="3800" y="3977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7" name="Oval 357"/>
              <p:cNvSpPr>
                <a:spLocks noChangeArrowheads="1"/>
              </p:cNvSpPr>
              <p:nvPr/>
            </p:nvSpPr>
            <p:spPr bwMode="auto">
              <a:xfrm>
                <a:off x="3802" y="3978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8" name="Oval 358"/>
              <p:cNvSpPr>
                <a:spLocks noChangeArrowheads="1"/>
              </p:cNvSpPr>
              <p:nvPr/>
            </p:nvSpPr>
            <p:spPr bwMode="auto">
              <a:xfrm>
                <a:off x="3803" y="3979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9" name="Oval 359"/>
              <p:cNvSpPr>
                <a:spLocks noChangeArrowheads="1"/>
              </p:cNvSpPr>
              <p:nvPr/>
            </p:nvSpPr>
            <p:spPr bwMode="auto">
              <a:xfrm>
                <a:off x="3804" y="3980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0" name="Oval 360"/>
              <p:cNvSpPr>
                <a:spLocks noChangeArrowheads="1"/>
              </p:cNvSpPr>
              <p:nvPr/>
            </p:nvSpPr>
            <p:spPr bwMode="auto">
              <a:xfrm>
                <a:off x="3805" y="3981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1" name="Group 361"/>
            <p:cNvGrpSpPr>
              <a:grpSpLocks/>
            </p:cNvGrpSpPr>
            <p:nvPr/>
          </p:nvGrpSpPr>
          <p:grpSpPr bwMode="auto">
            <a:xfrm>
              <a:off x="2011" y="3335"/>
              <a:ext cx="69" cy="68"/>
              <a:chOff x="3301" y="4121"/>
              <a:chExt cx="52" cy="52"/>
            </a:xfrm>
          </p:grpSpPr>
          <p:sp>
            <p:nvSpPr>
              <p:cNvPr id="55541" name="Oval 362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2" name="Oval 363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3" name="Oval 364"/>
              <p:cNvSpPr>
                <a:spLocks noChangeArrowheads="1"/>
              </p:cNvSpPr>
              <p:nvPr/>
            </p:nvSpPr>
            <p:spPr bwMode="auto">
              <a:xfrm>
                <a:off x="3302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4" name="Oval 365"/>
              <p:cNvSpPr>
                <a:spLocks noChangeArrowheads="1"/>
              </p:cNvSpPr>
              <p:nvPr/>
            </p:nvSpPr>
            <p:spPr bwMode="auto">
              <a:xfrm>
                <a:off x="3303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5" name="Oval 366"/>
              <p:cNvSpPr>
                <a:spLocks noChangeArrowheads="1"/>
              </p:cNvSpPr>
              <p:nvPr/>
            </p:nvSpPr>
            <p:spPr bwMode="auto">
              <a:xfrm>
                <a:off x="3304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6" name="Oval 367"/>
              <p:cNvSpPr>
                <a:spLocks noChangeArrowheads="1"/>
              </p:cNvSpPr>
              <p:nvPr/>
            </p:nvSpPr>
            <p:spPr bwMode="auto">
              <a:xfrm>
                <a:off x="3305" y="4125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7" name="Oval 368"/>
              <p:cNvSpPr>
                <a:spLocks noChangeArrowheads="1"/>
              </p:cNvSpPr>
              <p:nvPr/>
            </p:nvSpPr>
            <p:spPr bwMode="auto">
              <a:xfrm>
                <a:off x="3307" y="41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8" name="Oval 369"/>
              <p:cNvSpPr>
                <a:spLocks noChangeArrowheads="1"/>
              </p:cNvSpPr>
              <p:nvPr/>
            </p:nvSpPr>
            <p:spPr bwMode="auto">
              <a:xfrm>
                <a:off x="3308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9" name="Oval 370"/>
              <p:cNvSpPr>
                <a:spLocks noChangeArrowheads="1"/>
              </p:cNvSpPr>
              <p:nvPr/>
            </p:nvSpPr>
            <p:spPr bwMode="auto">
              <a:xfrm>
                <a:off x="3308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0" name="Oval 371"/>
              <p:cNvSpPr>
                <a:spLocks noChangeArrowheads="1"/>
              </p:cNvSpPr>
              <p:nvPr/>
            </p:nvSpPr>
            <p:spPr bwMode="auto">
              <a:xfrm>
                <a:off x="3310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1" name="Oval 372"/>
              <p:cNvSpPr>
                <a:spLocks noChangeArrowheads="1"/>
              </p:cNvSpPr>
              <p:nvPr/>
            </p:nvSpPr>
            <p:spPr bwMode="auto">
              <a:xfrm>
                <a:off x="3311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2" name="Oval 373"/>
              <p:cNvSpPr>
                <a:spLocks noChangeArrowheads="1"/>
              </p:cNvSpPr>
              <p:nvPr/>
            </p:nvSpPr>
            <p:spPr bwMode="auto">
              <a:xfrm>
                <a:off x="3312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3" name="Oval 374"/>
              <p:cNvSpPr>
                <a:spLocks noChangeArrowheads="1"/>
              </p:cNvSpPr>
              <p:nvPr/>
            </p:nvSpPr>
            <p:spPr bwMode="auto">
              <a:xfrm>
                <a:off x="3313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4" name="Oval 375"/>
              <p:cNvSpPr>
                <a:spLocks noChangeArrowheads="1"/>
              </p:cNvSpPr>
              <p:nvPr/>
            </p:nvSpPr>
            <p:spPr bwMode="auto">
              <a:xfrm>
                <a:off x="3314" y="4134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5" name="Oval 376"/>
              <p:cNvSpPr>
                <a:spLocks noChangeArrowheads="1"/>
              </p:cNvSpPr>
              <p:nvPr/>
            </p:nvSpPr>
            <p:spPr bwMode="auto">
              <a:xfrm>
                <a:off x="3315" y="4135"/>
                <a:ext cx="23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6" name="Oval 377"/>
              <p:cNvSpPr>
                <a:spLocks noChangeArrowheads="1"/>
              </p:cNvSpPr>
              <p:nvPr/>
            </p:nvSpPr>
            <p:spPr bwMode="auto">
              <a:xfrm>
                <a:off x="3317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7" name="Oval 378"/>
              <p:cNvSpPr>
                <a:spLocks noChangeArrowheads="1"/>
              </p:cNvSpPr>
              <p:nvPr/>
            </p:nvSpPr>
            <p:spPr bwMode="auto">
              <a:xfrm>
                <a:off x="3317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8" name="Oval 379"/>
              <p:cNvSpPr>
                <a:spLocks noChangeArrowheads="1"/>
              </p:cNvSpPr>
              <p:nvPr/>
            </p:nvSpPr>
            <p:spPr bwMode="auto">
              <a:xfrm>
                <a:off x="3319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9" name="Oval 380"/>
              <p:cNvSpPr>
                <a:spLocks noChangeArrowheads="1"/>
              </p:cNvSpPr>
              <p:nvPr/>
            </p:nvSpPr>
            <p:spPr bwMode="auto">
              <a:xfrm>
                <a:off x="3320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0" name="Oval 381"/>
              <p:cNvSpPr>
                <a:spLocks noChangeArrowheads="1"/>
              </p:cNvSpPr>
              <p:nvPr/>
            </p:nvSpPr>
            <p:spPr bwMode="auto">
              <a:xfrm>
                <a:off x="3321" y="4140"/>
                <a:ext cx="11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1" name="Oval 382"/>
              <p:cNvSpPr>
                <a:spLocks noChangeArrowheads="1"/>
              </p:cNvSpPr>
              <p:nvPr/>
            </p:nvSpPr>
            <p:spPr bwMode="auto">
              <a:xfrm>
                <a:off x="3322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2" name="Oval 383"/>
              <p:cNvSpPr>
                <a:spLocks noChangeArrowheads="1"/>
              </p:cNvSpPr>
              <p:nvPr/>
            </p:nvSpPr>
            <p:spPr bwMode="auto">
              <a:xfrm>
                <a:off x="3323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3" name="Oval 384"/>
              <p:cNvSpPr>
                <a:spLocks noChangeArrowheads="1"/>
              </p:cNvSpPr>
              <p:nvPr/>
            </p:nvSpPr>
            <p:spPr bwMode="auto">
              <a:xfrm>
                <a:off x="3324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4" name="Oval 385"/>
              <p:cNvSpPr>
                <a:spLocks noChangeArrowheads="1"/>
              </p:cNvSpPr>
              <p:nvPr/>
            </p:nvSpPr>
            <p:spPr bwMode="auto">
              <a:xfrm>
                <a:off x="3325" y="4145"/>
                <a:ext cx="3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5" name="Oval 386"/>
              <p:cNvSpPr>
                <a:spLocks noChangeArrowheads="1"/>
              </p:cNvSpPr>
              <p:nvPr/>
            </p:nvSpPr>
            <p:spPr bwMode="auto">
              <a:xfrm>
                <a:off x="3326" y="4145"/>
                <a:ext cx="1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2" name="Group 387"/>
            <p:cNvGrpSpPr>
              <a:grpSpLocks/>
            </p:cNvGrpSpPr>
            <p:nvPr/>
          </p:nvGrpSpPr>
          <p:grpSpPr bwMode="auto">
            <a:xfrm>
              <a:off x="2434" y="3335"/>
              <a:ext cx="68" cy="68"/>
              <a:chOff x="3623" y="4121"/>
              <a:chExt cx="52" cy="52"/>
            </a:xfrm>
          </p:grpSpPr>
          <p:sp>
            <p:nvSpPr>
              <p:cNvPr id="55516" name="Oval 388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7" name="Oval 389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8" name="Oval 390"/>
              <p:cNvSpPr>
                <a:spLocks noChangeArrowheads="1"/>
              </p:cNvSpPr>
              <p:nvPr/>
            </p:nvSpPr>
            <p:spPr bwMode="auto">
              <a:xfrm>
                <a:off x="3624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9" name="Oval 391"/>
              <p:cNvSpPr>
                <a:spLocks noChangeArrowheads="1"/>
              </p:cNvSpPr>
              <p:nvPr/>
            </p:nvSpPr>
            <p:spPr bwMode="auto">
              <a:xfrm>
                <a:off x="3626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0" name="Oval 392"/>
              <p:cNvSpPr>
                <a:spLocks noChangeArrowheads="1"/>
              </p:cNvSpPr>
              <p:nvPr/>
            </p:nvSpPr>
            <p:spPr bwMode="auto">
              <a:xfrm>
                <a:off x="3626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1" name="Oval 393"/>
              <p:cNvSpPr>
                <a:spLocks noChangeArrowheads="1"/>
              </p:cNvSpPr>
              <p:nvPr/>
            </p:nvSpPr>
            <p:spPr bwMode="auto">
              <a:xfrm>
                <a:off x="3628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2" name="Oval 394"/>
              <p:cNvSpPr>
                <a:spLocks noChangeArrowheads="1"/>
              </p:cNvSpPr>
              <p:nvPr/>
            </p:nvSpPr>
            <p:spPr bwMode="auto">
              <a:xfrm>
                <a:off x="3629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3" name="Oval 395"/>
              <p:cNvSpPr>
                <a:spLocks noChangeArrowheads="1"/>
              </p:cNvSpPr>
              <p:nvPr/>
            </p:nvSpPr>
            <p:spPr bwMode="auto">
              <a:xfrm>
                <a:off x="3630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4" name="Oval 396"/>
              <p:cNvSpPr>
                <a:spLocks noChangeArrowheads="1"/>
              </p:cNvSpPr>
              <p:nvPr/>
            </p:nvSpPr>
            <p:spPr bwMode="auto">
              <a:xfrm>
                <a:off x="3631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5" name="Oval 397"/>
              <p:cNvSpPr>
                <a:spLocks noChangeArrowheads="1"/>
              </p:cNvSpPr>
              <p:nvPr/>
            </p:nvSpPr>
            <p:spPr bwMode="auto">
              <a:xfrm>
                <a:off x="3632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6" name="Oval 398"/>
              <p:cNvSpPr>
                <a:spLocks noChangeArrowheads="1"/>
              </p:cNvSpPr>
              <p:nvPr/>
            </p:nvSpPr>
            <p:spPr bwMode="auto">
              <a:xfrm>
                <a:off x="3633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7" name="Oval 399"/>
              <p:cNvSpPr>
                <a:spLocks noChangeArrowheads="1"/>
              </p:cNvSpPr>
              <p:nvPr/>
            </p:nvSpPr>
            <p:spPr bwMode="auto">
              <a:xfrm>
                <a:off x="3634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8" name="Oval 400"/>
              <p:cNvSpPr>
                <a:spLocks noChangeArrowheads="1"/>
              </p:cNvSpPr>
              <p:nvPr/>
            </p:nvSpPr>
            <p:spPr bwMode="auto">
              <a:xfrm>
                <a:off x="3635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9" name="Oval 401"/>
              <p:cNvSpPr>
                <a:spLocks noChangeArrowheads="1"/>
              </p:cNvSpPr>
              <p:nvPr/>
            </p:nvSpPr>
            <p:spPr bwMode="auto">
              <a:xfrm>
                <a:off x="3636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0" name="Oval 402"/>
              <p:cNvSpPr>
                <a:spLocks noChangeArrowheads="1"/>
              </p:cNvSpPr>
              <p:nvPr/>
            </p:nvSpPr>
            <p:spPr bwMode="auto">
              <a:xfrm>
                <a:off x="3638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1" name="Oval 403"/>
              <p:cNvSpPr>
                <a:spLocks noChangeArrowheads="1"/>
              </p:cNvSpPr>
              <p:nvPr/>
            </p:nvSpPr>
            <p:spPr bwMode="auto">
              <a:xfrm>
                <a:off x="3639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2" name="Oval 404"/>
              <p:cNvSpPr>
                <a:spLocks noChangeArrowheads="1"/>
              </p:cNvSpPr>
              <p:nvPr/>
            </p:nvSpPr>
            <p:spPr bwMode="auto">
              <a:xfrm>
                <a:off x="3640" y="4137"/>
                <a:ext cx="18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3" name="Oval 405"/>
              <p:cNvSpPr>
                <a:spLocks noChangeArrowheads="1"/>
              </p:cNvSpPr>
              <p:nvPr/>
            </p:nvSpPr>
            <p:spPr bwMode="auto">
              <a:xfrm>
                <a:off x="3641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4" name="Oval 406"/>
              <p:cNvSpPr>
                <a:spLocks noChangeArrowheads="1"/>
              </p:cNvSpPr>
              <p:nvPr/>
            </p:nvSpPr>
            <p:spPr bwMode="auto">
              <a:xfrm>
                <a:off x="3642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5" name="Oval 407"/>
              <p:cNvSpPr>
                <a:spLocks noChangeArrowheads="1"/>
              </p:cNvSpPr>
              <p:nvPr/>
            </p:nvSpPr>
            <p:spPr bwMode="auto">
              <a:xfrm>
                <a:off x="3643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6" name="Oval 408"/>
              <p:cNvSpPr>
                <a:spLocks noChangeArrowheads="1"/>
              </p:cNvSpPr>
              <p:nvPr/>
            </p:nvSpPr>
            <p:spPr bwMode="auto">
              <a:xfrm>
                <a:off x="3644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7" name="Oval 409"/>
              <p:cNvSpPr>
                <a:spLocks noChangeArrowheads="1"/>
              </p:cNvSpPr>
              <p:nvPr/>
            </p:nvSpPr>
            <p:spPr bwMode="auto">
              <a:xfrm>
                <a:off x="3645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8" name="Oval 410"/>
              <p:cNvSpPr>
                <a:spLocks noChangeArrowheads="1"/>
              </p:cNvSpPr>
              <p:nvPr/>
            </p:nvSpPr>
            <p:spPr bwMode="auto">
              <a:xfrm>
                <a:off x="3646" y="4144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9" name="Oval 411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0" name="Oval 412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3" name="Group 413"/>
            <p:cNvGrpSpPr>
              <a:grpSpLocks/>
            </p:cNvGrpSpPr>
            <p:nvPr/>
          </p:nvGrpSpPr>
          <p:grpSpPr bwMode="auto">
            <a:xfrm>
              <a:off x="2830" y="3335"/>
              <a:ext cx="69" cy="68"/>
              <a:chOff x="3925" y="4121"/>
              <a:chExt cx="53" cy="52"/>
            </a:xfrm>
          </p:grpSpPr>
          <p:sp>
            <p:nvSpPr>
              <p:cNvPr id="55491" name="Oval 414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3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2" name="Oval 415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3" name="Oval 416"/>
              <p:cNvSpPr>
                <a:spLocks noChangeArrowheads="1"/>
              </p:cNvSpPr>
              <p:nvPr/>
            </p:nvSpPr>
            <p:spPr bwMode="auto">
              <a:xfrm>
                <a:off x="3926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4" name="Oval 417"/>
              <p:cNvSpPr>
                <a:spLocks noChangeArrowheads="1"/>
              </p:cNvSpPr>
              <p:nvPr/>
            </p:nvSpPr>
            <p:spPr bwMode="auto">
              <a:xfrm>
                <a:off x="3928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5" name="Oval 418"/>
              <p:cNvSpPr>
                <a:spLocks noChangeArrowheads="1"/>
              </p:cNvSpPr>
              <p:nvPr/>
            </p:nvSpPr>
            <p:spPr bwMode="auto">
              <a:xfrm>
                <a:off x="3928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6" name="Oval 419"/>
              <p:cNvSpPr>
                <a:spLocks noChangeArrowheads="1"/>
              </p:cNvSpPr>
              <p:nvPr/>
            </p:nvSpPr>
            <p:spPr bwMode="auto">
              <a:xfrm>
                <a:off x="3930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7" name="Oval 420"/>
              <p:cNvSpPr>
                <a:spLocks noChangeArrowheads="1"/>
              </p:cNvSpPr>
              <p:nvPr/>
            </p:nvSpPr>
            <p:spPr bwMode="auto">
              <a:xfrm>
                <a:off x="3931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8" name="Oval 421"/>
              <p:cNvSpPr>
                <a:spLocks noChangeArrowheads="1"/>
              </p:cNvSpPr>
              <p:nvPr/>
            </p:nvSpPr>
            <p:spPr bwMode="auto">
              <a:xfrm>
                <a:off x="3932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9" name="Oval 422"/>
              <p:cNvSpPr>
                <a:spLocks noChangeArrowheads="1"/>
              </p:cNvSpPr>
              <p:nvPr/>
            </p:nvSpPr>
            <p:spPr bwMode="auto">
              <a:xfrm>
                <a:off x="3933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0" name="Oval 423"/>
              <p:cNvSpPr>
                <a:spLocks noChangeArrowheads="1"/>
              </p:cNvSpPr>
              <p:nvPr/>
            </p:nvSpPr>
            <p:spPr bwMode="auto">
              <a:xfrm>
                <a:off x="3934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1" name="Oval 424"/>
              <p:cNvSpPr>
                <a:spLocks noChangeArrowheads="1"/>
              </p:cNvSpPr>
              <p:nvPr/>
            </p:nvSpPr>
            <p:spPr bwMode="auto">
              <a:xfrm>
                <a:off x="3935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2" name="Oval 425"/>
              <p:cNvSpPr>
                <a:spLocks noChangeArrowheads="1"/>
              </p:cNvSpPr>
              <p:nvPr/>
            </p:nvSpPr>
            <p:spPr bwMode="auto">
              <a:xfrm>
                <a:off x="3937" y="4132"/>
                <a:ext cx="28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3" name="Oval 426"/>
              <p:cNvSpPr>
                <a:spLocks noChangeArrowheads="1"/>
              </p:cNvSpPr>
              <p:nvPr/>
            </p:nvSpPr>
            <p:spPr bwMode="auto">
              <a:xfrm>
                <a:off x="3937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4" name="Oval 427"/>
              <p:cNvSpPr>
                <a:spLocks noChangeArrowheads="1"/>
              </p:cNvSpPr>
              <p:nvPr/>
            </p:nvSpPr>
            <p:spPr bwMode="auto">
              <a:xfrm>
                <a:off x="3938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5" name="Oval 428"/>
              <p:cNvSpPr>
                <a:spLocks noChangeArrowheads="1"/>
              </p:cNvSpPr>
              <p:nvPr/>
            </p:nvSpPr>
            <p:spPr bwMode="auto">
              <a:xfrm>
                <a:off x="3940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6" name="Oval 429"/>
              <p:cNvSpPr>
                <a:spLocks noChangeArrowheads="1"/>
              </p:cNvSpPr>
              <p:nvPr/>
            </p:nvSpPr>
            <p:spPr bwMode="auto">
              <a:xfrm>
                <a:off x="3941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7" name="Oval 430"/>
              <p:cNvSpPr>
                <a:spLocks noChangeArrowheads="1"/>
              </p:cNvSpPr>
              <p:nvPr/>
            </p:nvSpPr>
            <p:spPr bwMode="auto">
              <a:xfrm>
                <a:off x="3942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8" name="Oval 431"/>
              <p:cNvSpPr>
                <a:spLocks noChangeArrowheads="1"/>
              </p:cNvSpPr>
              <p:nvPr/>
            </p:nvSpPr>
            <p:spPr bwMode="auto">
              <a:xfrm>
                <a:off x="3943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9" name="Oval 432"/>
              <p:cNvSpPr>
                <a:spLocks noChangeArrowheads="1"/>
              </p:cNvSpPr>
              <p:nvPr/>
            </p:nvSpPr>
            <p:spPr bwMode="auto">
              <a:xfrm>
                <a:off x="3944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0" name="Oval 433"/>
              <p:cNvSpPr>
                <a:spLocks noChangeArrowheads="1"/>
              </p:cNvSpPr>
              <p:nvPr/>
            </p:nvSpPr>
            <p:spPr bwMode="auto">
              <a:xfrm>
                <a:off x="3945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1" name="Oval 434"/>
              <p:cNvSpPr>
                <a:spLocks noChangeArrowheads="1"/>
              </p:cNvSpPr>
              <p:nvPr/>
            </p:nvSpPr>
            <p:spPr bwMode="auto">
              <a:xfrm>
                <a:off x="3946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2" name="Oval 435"/>
              <p:cNvSpPr>
                <a:spLocks noChangeArrowheads="1"/>
              </p:cNvSpPr>
              <p:nvPr/>
            </p:nvSpPr>
            <p:spPr bwMode="auto">
              <a:xfrm>
                <a:off x="3947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3" name="Oval 436"/>
              <p:cNvSpPr>
                <a:spLocks noChangeArrowheads="1"/>
              </p:cNvSpPr>
              <p:nvPr/>
            </p:nvSpPr>
            <p:spPr bwMode="auto">
              <a:xfrm>
                <a:off x="3949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4" name="Oval 437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5" name="Oval 438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55488" name="Rectangle 439"/>
            <p:cNvSpPr>
              <a:spLocks noChangeArrowheads="1"/>
            </p:cNvSpPr>
            <p:nvPr/>
          </p:nvSpPr>
          <p:spPr bwMode="auto">
            <a:xfrm>
              <a:off x="3069" y="3064"/>
              <a:ext cx="74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5489" name="Rectangle 440"/>
            <p:cNvSpPr>
              <a:spLocks noChangeArrowheads="1"/>
            </p:cNvSpPr>
            <p:nvPr/>
          </p:nvSpPr>
          <p:spPr bwMode="auto">
            <a:xfrm>
              <a:off x="3251" y="3068"/>
              <a:ext cx="43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Deflecting</a:t>
              </a:r>
              <a:endParaRPr lang="en-US" sz="21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5490" name="Rectangle 441"/>
            <p:cNvSpPr>
              <a:spLocks noChangeArrowheads="1"/>
            </p:cNvSpPr>
            <p:nvPr/>
          </p:nvSpPr>
          <p:spPr bwMode="auto">
            <a:xfrm>
              <a:off x="3364" y="3226"/>
              <a:ext cx="21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Field</a:t>
              </a:r>
              <a:endParaRPr lang="en-US" sz="21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55304" name="Oval 442"/>
          <p:cNvSpPr>
            <a:spLocks noChangeArrowheads="1"/>
          </p:cNvSpPr>
          <p:nvPr/>
        </p:nvSpPr>
        <p:spPr bwMode="auto">
          <a:xfrm>
            <a:off x="4641850" y="3709992"/>
            <a:ext cx="652464" cy="604837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4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5305" name="Rectangle 443"/>
          <p:cNvSpPr>
            <a:spLocks noChangeArrowheads="1"/>
          </p:cNvSpPr>
          <p:nvPr/>
        </p:nvSpPr>
        <p:spPr bwMode="auto">
          <a:xfrm>
            <a:off x="4784462" y="3021017"/>
            <a:ext cx="82761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4" name="Group 444"/>
          <p:cNvGrpSpPr>
            <a:grpSpLocks/>
          </p:cNvGrpSpPr>
          <p:nvPr/>
        </p:nvGrpSpPr>
        <p:grpSpPr bwMode="auto">
          <a:xfrm>
            <a:off x="4975227" y="3848104"/>
            <a:ext cx="3673475" cy="758825"/>
            <a:chOff x="2893" y="2424"/>
            <a:chExt cx="2136" cy="478"/>
          </a:xfrm>
        </p:grpSpPr>
        <p:sp>
          <p:nvSpPr>
            <p:cNvPr id="55310" name="Line 445"/>
            <p:cNvSpPr>
              <a:spLocks noChangeShapeType="1"/>
            </p:cNvSpPr>
            <p:nvPr/>
          </p:nvSpPr>
          <p:spPr bwMode="auto">
            <a:xfrm>
              <a:off x="2893" y="2538"/>
              <a:ext cx="1489" cy="1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446"/>
            <p:cNvGrpSpPr>
              <a:grpSpLocks/>
            </p:cNvGrpSpPr>
            <p:nvPr/>
          </p:nvGrpSpPr>
          <p:grpSpPr bwMode="auto">
            <a:xfrm>
              <a:off x="3970" y="2649"/>
              <a:ext cx="68" cy="68"/>
              <a:chOff x="4794" y="3598"/>
              <a:chExt cx="52" cy="52"/>
            </a:xfrm>
          </p:grpSpPr>
          <p:sp>
            <p:nvSpPr>
              <p:cNvPr id="55456" name="Oval 447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7" name="Oval 448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8" name="Oval 449"/>
              <p:cNvSpPr>
                <a:spLocks noChangeArrowheads="1"/>
              </p:cNvSpPr>
              <p:nvPr/>
            </p:nvSpPr>
            <p:spPr bwMode="auto">
              <a:xfrm>
                <a:off x="4795" y="3600"/>
                <a:ext cx="48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9" name="Oval 450"/>
              <p:cNvSpPr>
                <a:spLocks noChangeArrowheads="1"/>
              </p:cNvSpPr>
              <p:nvPr/>
            </p:nvSpPr>
            <p:spPr bwMode="auto">
              <a:xfrm>
                <a:off x="4796" y="3601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0" name="Oval 451"/>
              <p:cNvSpPr>
                <a:spLocks noChangeArrowheads="1"/>
              </p:cNvSpPr>
              <p:nvPr/>
            </p:nvSpPr>
            <p:spPr bwMode="auto">
              <a:xfrm>
                <a:off x="4797" y="3601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1" name="Oval 452"/>
              <p:cNvSpPr>
                <a:spLocks noChangeArrowheads="1"/>
              </p:cNvSpPr>
              <p:nvPr/>
            </p:nvSpPr>
            <p:spPr bwMode="auto">
              <a:xfrm>
                <a:off x="4798" y="3603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2" name="Oval 453"/>
              <p:cNvSpPr>
                <a:spLocks noChangeArrowheads="1"/>
              </p:cNvSpPr>
              <p:nvPr/>
            </p:nvSpPr>
            <p:spPr bwMode="auto">
              <a:xfrm>
                <a:off x="4799" y="3604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3" name="Oval 454"/>
              <p:cNvSpPr>
                <a:spLocks noChangeArrowheads="1"/>
              </p:cNvSpPr>
              <p:nvPr/>
            </p:nvSpPr>
            <p:spPr bwMode="auto">
              <a:xfrm>
                <a:off x="4800" y="3605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4" name="Oval 455"/>
              <p:cNvSpPr>
                <a:spLocks noChangeArrowheads="1"/>
              </p:cNvSpPr>
              <p:nvPr/>
            </p:nvSpPr>
            <p:spPr bwMode="auto">
              <a:xfrm>
                <a:off x="4801" y="3606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5" name="Oval 456"/>
              <p:cNvSpPr>
                <a:spLocks noChangeArrowheads="1"/>
              </p:cNvSpPr>
              <p:nvPr/>
            </p:nvSpPr>
            <p:spPr bwMode="auto">
              <a:xfrm>
                <a:off x="4802" y="3607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6" name="Oval 457"/>
              <p:cNvSpPr>
                <a:spLocks noChangeArrowheads="1"/>
              </p:cNvSpPr>
              <p:nvPr/>
            </p:nvSpPr>
            <p:spPr bwMode="auto">
              <a:xfrm>
                <a:off x="4804" y="3608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7" name="Oval 458"/>
              <p:cNvSpPr>
                <a:spLocks noChangeArrowheads="1"/>
              </p:cNvSpPr>
              <p:nvPr/>
            </p:nvSpPr>
            <p:spPr bwMode="auto">
              <a:xfrm>
                <a:off x="4805" y="3609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8" name="Oval 459"/>
              <p:cNvSpPr>
                <a:spLocks noChangeArrowheads="1"/>
              </p:cNvSpPr>
              <p:nvPr/>
            </p:nvSpPr>
            <p:spPr bwMode="auto">
              <a:xfrm>
                <a:off x="4806" y="3610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9" name="Oval 460"/>
              <p:cNvSpPr>
                <a:spLocks noChangeArrowheads="1"/>
              </p:cNvSpPr>
              <p:nvPr/>
            </p:nvSpPr>
            <p:spPr bwMode="auto">
              <a:xfrm>
                <a:off x="4807" y="3612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0" name="Oval 461"/>
              <p:cNvSpPr>
                <a:spLocks noChangeArrowheads="1"/>
              </p:cNvSpPr>
              <p:nvPr/>
            </p:nvSpPr>
            <p:spPr bwMode="auto">
              <a:xfrm>
                <a:off x="4808" y="3612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1" name="Oval 462"/>
              <p:cNvSpPr>
                <a:spLocks noChangeArrowheads="1"/>
              </p:cNvSpPr>
              <p:nvPr/>
            </p:nvSpPr>
            <p:spPr bwMode="auto">
              <a:xfrm>
                <a:off x="4809" y="3613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2" name="Oval 463"/>
              <p:cNvSpPr>
                <a:spLocks noChangeArrowheads="1"/>
              </p:cNvSpPr>
              <p:nvPr/>
            </p:nvSpPr>
            <p:spPr bwMode="auto">
              <a:xfrm>
                <a:off x="4810" y="3615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3" name="Oval 464"/>
              <p:cNvSpPr>
                <a:spLocks noChangeArrowheads="1"/>
              </p:cNvSpPr>
              <p:nvPr/>
            </p:nvSpPr>
            <p:spPr bwMode="auto">
              <a:xfrm>
                <a:off x="4811" y="3616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4" name="Oval 465"/>
              <p:cNvSpPr>
                <a:spLocks noChangeArrowheads="1"/>
              </p:cNvSpPr>
              <p:nvPr/>
            </p:nvSpPr>
            <p:spPr bwMode="auto">
              <a:xfrm>
                <a:off x="4812" y="3617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5" name="Oval 466"/>
              <p:cNvSpPr>
                <a:spLocks noChangeArrowheads="1"/>
              </p:cNvSpPr>
              <p:nvPr/>
            </p:nvSpPr>
            <p:spPr bwMode="auto">
              <a:xfrm>
                <a:off x="4814" y="3618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6" name="Oval 467"/>
              <p:cNvSpPr>
                <a:spLocks noChangeArrowheads="1"/>
              </p:cNvSpPr>
              <p:nvPr/>
            </p:nvSpPr>
            <p:spPr bwMode="auto">
              <a:xfrm>
                <a:off x="4814" y="3619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7" name="Oval 468"/>
              <p:cNvSpPr>
                <a:spLocks noChangeArrowheads="1"/>
              </p:cNvSpPr>
              <p:nvPr/>
            </p:nvSpPr>
            <p:spPr bwMode="auto">
              <a:xfrm>
                <a:off x="4816" y="3620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8" name="Oval 469"/>
              <p:cNvSpPr>
                <a:spLocks noChangeArrowheads="1"/>
              </p:cNvSpPr>
              <p:nvPr/>
            </p:nvSpPr>
            <p:spPr bwMode="auto">
              <a:xfrm>
                <a:off x="4817" y="3621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9" name="Oval 470"/>
              <p:cNvSpPr>
                <a:spLocks noChangeArrowheads="1"/>
              </p:cNvSpPr>
              <p:nvPr/>
            </p:nvSpPr>
            <p:spPr bwMode="auto">
              <a:xfrm>
                <a:off x="4818" y="3622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80" name="Oval 471"/>
              <p:cNvSpPr>
                <a:spLocks noChangeArrowheads="1"/>
              </p:cNvSpPr>
              <p:nvPr/>
            </p:nvSpPr>
            <p:spPr bwMode="auto">
              <a:xfrm>
                <a:off x="4819" y="3623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6" name="Group 472"/>
            <p:cNvGrpSpPr>
              <a:grpSpLocks/>
            </p:cNvGrpSpPr>
            <p:nvPr/>
          </p:nvGrpSpPr>
          <p:grpSpPr bwMode="auto">
            <a:xfrm>
              <a:off x="3726" y="2615"/>
              <a:ext cx="68" cy="68"/>
              <a:chOff x="4608" y="3572"/>
              <a:chExt cx="52" cy="52"/>
            </a:xfrm>
          </p:grpSpPr>
          <p:sp>
            <p:nvSpPr>
              <p:cNvPr id="55431" name="Oval 473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2" name="Oval 474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3" name="Oval 475"/>
              <p:cNvSpPr>
                <a:spLocks noChangeArrowheads="1"/>
              </p:cNvSpPr>
              <p:nvPr/>
            </p:nvSpPr>
            <p:spPr bwMode="auto">
              <a:xfrm>
                <a:off x="4609" y="3574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4" name="Oval 476"/>
              <p:cNvSpPr>
                <a:spLocks noChangeArrowheads="1"/>
              </p:cNvSpPr>
              <p:nvPr/>
            </p:nvSpPr>
            <p:spPr bwMode="auto">
              <a:xfrm>
                <a:off x="4611" y="3575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5" name="Oval 477"/>
              <p:cNvSpPr>
                <a:spLocks noChangeArrowheads="1"/>
              </p:cNvSpPr>
              <p:nvPr/>
            </p:nvSpPr>
            <p:spPr bwMode="auto">
              <a:xfrm>
                <a:off x="4611" y="3576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6" name="Oval 478"/>
              <p:cNvSpPr>
                <a:spLocks noChangeArrowheads="1"/>
              </p:cNvSpPr>
              <p:nvPr/>
            </p:nvSpPr>
            <p:spPr bwMode="auto">
              <a:xfrm>
                <a:off x="4613" y="3577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7" name="Oval 479"/>
              <p:cNvSpPr>
                <a:spLocks noChangeArrowheads="1"/>
              </p:cNvSpPr>
              <p:nvPr/>
            </p:nvSpPr>
            <p:spPr bwMode="auto">
              <a:xfrm>
                <a:off x="4614" y="3578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8" name="Oval 480"/>
              <p:cNvSpPr>
                <a:spLocks noChangeArrowheads="1"/>
              </p:cNvSpPr>
              <p:nvPr/>
            </p:nvSpPr>
            <p:spPr bwMode="auto">
              <a:xfrm>
                <a:off x="4615" y="3579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9" name="Oval 481"/>
              <p:cNvSpPr>
                <a:spLocks noChangeArrowheads="1"/>
              </p:cNvSpPr>
              <p:nvPr/>
            </p:nvSpPr>
            <p:spPr bwMode="auto">
              <a:xfrm>
                <a:off x="4616" y="3580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0" name="Oval 482"/>
              <p:cNvSpPr>
                <a:spLocks noChangeArrowheads="1"/>
              </p:cNvSpPr>
              <p:nvPr/>
            </p:nvSpPr>
            <p:spPr bwMode="auto">
              <a:xfrm>
                <a:off x="4617" y="3581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1" name="Oval 483"/>
              <p:cNvSpPr>
                <a:spLocks noChangeArrowheads="1"/>
              </p:cNvSpPr>
              <p:nvPr/>
            </p:nvSpPr>
            <p:spPr bwMode="auto">
              <a:xfrm>
                <a:off x="4618" y="3583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2" name="Oval 484"/>
              <p:cNvSpPr>
                <a:spLocks noChangeArrowheads="1"/>
              </p:cNvSpPr>
              <p:nvPr/>
            </p:nvSpPr>
            <p:spPr bwMode="auto">
              <a:xfrm>
                <a:off x="4619" y="3583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3" name="Oval 485"/>
              <p:cNvSpPr>
                <a:spLocks noChangeArrowheads="1"/>
              </p:cNvSpPr>
              <p:nvPr/>
            </p:nvSpPr>
            <p:spPr bwMode="auto">
              <a:xfrm>
                <a:off x="4620" y="3584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4" name="Oval 486"/>
              <p:cNvSpPr>
                <a:spLocks noChangeArrowheads="1"/>
              </p:cNvSpPr>
              <p:nvPr/>
            </p:nvSpPr>
            <p:spPr bwMode="auto">
              <a:xfrm>
                <a:off x="4621" y="3586"/>
                <a:ext cx="26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5" name="Oval 487"/>
              <p:cNvSpPr>
                <a:spLocks noChangeArrowheads="1"/>
              </p:cNvSpPr>
              <p:nvPr/>
            </p:nvSpPr>
            <p:spPr bwMode="auto">
              <a:xfrm>
                <a:off x="4623" y="3586"/>
                <a:ext cx="22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6" name="Oval 488"/>
              <p:cNvSpPr>
                <a:spLocks noChangeArrowheads="1"/>
              </p:cNvSpPr>
              <p:nvPr/>
            </p:nvSpPr>
            <p:spPr bwMode="auto">
              <a:xfrm>
                <a:off x="4624" y="3588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7" name="Oval 489"/>
              <p:cNvSpPr>
                <a:spLocks noChangeArrowheads="1"/>
              </p:cNvSpPr>
              <p:nvPr/>
            </p:nvSpPr>
            <p:spPr bwMode="auto">
              <a:xfrm>
                <a:off x="4625" y="3589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8" name="Oval 490"/>
              <p:cNvSpPr>
                <a:spLocks noChangeArrowheads="1"/>
              </p:cNvSpPr>
              <p:nvPr/>
            </p:nvSpPr>
            <p:spPr bwMode="auto">
              <a:xfrm>
                <a:off x="4626" y="3590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9" name="Oval 491"/>
              <p:cNvSpPr>
                <a:spLocks noChangeArrowheads="1"/>
              </p:cNvSpPr>
              <p:nvPr/>
            </p:nvSpPr>
            <p:spPr bwMode="auto">
              <a:xfrm>
                <a:off x="4627" y="3591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0" name="Oval 492"/>
              <p:cNvSpPr>
                <a:spLocks noChangeArrowheads="1"/>
              </p:cNvSpPr>
              <p:nvPr/>
            </p:nvSpPr>
            <p:spPr bwMode="auto">
              <a:xfrm>
                <a:off x="4628" y="3592"/>
                <a:ext cx="12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1" name="Oval 493"/>
              <p:cNvSpPr>
                <a:spLocks noChangeArrowheads="1"/>
              </p:cNvSpPr>
              <p:nvPr/>
            </p:nvSpPr>
            <p:spPr bwMode="auto">
              <a:xfrm>
                <a:off x="4629" y="3593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2" name="Oval 494"/>
              <p:cNvSpPr>
                <a:spLocks noChangeArrowheads="1"/>
              </p:cNvSpPr>
              <p:nvPr/>
            </p:nvSpPr>
            <p:spPr bwMode="auto">
              <a:xfrm>
                <a:off x="4630" y="3594"/>
                <a:ext cx="8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3" name="Oval 495"/>
              <p:cNvSpPr>
                <a:spLocks noChangeArrowheads="1"/>
              </p:cNvSpPr>
              <p:nvPr/>
            </p:nvSpPr>
            <p:spPr bwMode="auto">
              <a:xfrm>
                <a:off x="4631" y="3595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4" name="Oval 496"/>
              <p:cNvSpPr>
                <a:spLocks noChangeArrowheads="1"/>
              </p:cNvSpPr>
              <p:nvPr/>
            </p:nvSpPr>
            <p:spPr bwMode="auto">
              <a:xfrm>
                <a:off x="4633" y="3596"/>
                <a:ext cx="2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5" name="Oval 497"/>
              <p:cNvSpPr>
                <a:spLocks noChangeArrowheads="1"/>
              </p:cNvSpPr>
              <p:nvPr/>
            </p:nvSpPr>
            <p:spPr bwMode="auto">
              <a:xfrm>
                <a:off x="4633" y="3597"/>
                <a:ext cx="2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7" name="Group 498"/>
            <p:cNvGrpSpPr>
              <a:grpSpLocks/>
            </p:cNvGrpSpPr>
            <p:nvPr/>
          </p:nvGrpSpPr>
          <p:grpSpPr bwMode="auto">
            <a:xfrm>
              <a:off x="4213" y="2681"/>
              <a:ext cx="68" cy="67"/>
              <a:chOff x="4979" y="3622"/>
              <a:chExt cx="52" cy="51"/>
            </a:xfrm>
          </p:grpSpPr>
          <p:sp>
            <p:nvSpPr>
              <p:cNvPr id="55406" name="Oval 499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7" name="Oval 500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8" name="Oval 501"/>
              <p:cNvSpPr>
                <a:spLocks noChangeArrowheads="1"/>
              </p:cNvSpPr>
              <p:nvPr/>
            </p:nvSpPr>
            <p:spPr bwMode="auto">
              <a:xfrm>
                <a:off x="4980" y="3623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9" name="Oval 502"/>
              <p:cNvSpPr>
                <a:spLocks noChangeArrowheads="1"/>
              </p:cNvSpPr>
              <p:nvPr/>
            </p:nvSpPr>
            <p:spPr bwMode="auto">
              <a:xfrm>
                <a:off x="4981" y="3624"/>
                <a:ext cx="47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0" name="Oval 503"/>
              <p:cNvSpPr>
                <a:spLocks noChangeArrowheads="1"/>
              </p:cNvSpPr>
              <p:nvPr/>
            </p:nvSpPr>
            <p:spPr bwMode="auto">
              <a:xfrm>
                <a:off x="4982" y="3625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1" name="Oval 504"/>
              <p:cNvSpPr>
                <a:spLocks noChangeArrowheads="1"/>
              </p:cNvSpPr>
              <p:nvPr/>
            </p:nvSpPr>
            <p:spPr bwMode="auto">
              <a:xfrm>
                <a:off x="4983" y="3626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2" name="Oval 505"/>
              <p:cNvSpPr>
                <a:spLocks noChangeArrowheads="1"/>
              </p:cNvSpPr>
              <p:nvPr/>
            </p:nvSpPr>
            <p:spPr bwMode="auto">
              <a:xfrm>
                <a:off x="4985" y="36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3" name="Oval 506"/>
              <p:cNvSpPr>
                <a:spLocks noChangeArrowheads="1"/>
              </p:cNvSpPr>
              <p:nvPr/>
            </p:nvSpPr>
            <p:spPr bwMode="auto">
              <a:xfrm>
                <a:off x="4986" y="3628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4" name="Oval 507"/>
              <p:cNvSpPr>
                <a:spLocks noChangeArrowheads="1"/>
              </p:cNvSpPr>
              <p:nvPr/>
            </p:nvSpPr>
            <p:spPr bwMode="auto">
              <a:xfrm>
                <a:off x="4987" y="3629"/>
                <a:ext cx="35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5" name="Oval 508"/>
              <p:cNvSpPr>
                <a:spLocks noChangeArrowheads="1"/>
              </p:cNvSpPr>
              <p:nvPr/>
            </p:nvSpPr>
            <p:spPr bwMode="auto">
              <a:xfrm>
                <a:off x="4988" y="3630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6" name="Oval 509"/>
              <p:cNvSpPr>
                <a:spLocks noChangeArrowheads="1"/>
              </p:cNvSpPr>
              <p:nvPr/>
            </p:nvSpPr>
            <p:spPr bwMode="auto">
              <a:xfrm>
                <a:off x="4989" y="3632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7" name="Oval 510"/>
              <p:cNvSpPr>
                <a:spLocks noChangeArrowheads="1"/>
              </p:cNvSpPr>
              <p:nvPr/>
            </p:nvSpPr>
            <p:spPr bwMode="auto">
              <a:xfrm>
                <a:off x="4990" y="3632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8" name="Oval 511"/>
              <p:cNvSpPr>
                <a:spLocks noChangeArrowheads="1"/>
              </p:cNvSpPr>
              <p:nvPr/>
            </p:nvSpPr>
            <p:spPr bwMode="auto">
              <a:xfrm>
                <a:off x="4991" y="3634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9" name="Oval 512"/>
              <p:cNvSpPr>
                <a:spLocks noChangeArrowheads="1"/>
              </p:cNvSpPr>
              <p:nvPr/>
            </p:nvSpPr>
            <p:spPr bwMode="auto">
              <a:xfrm>
                <a:off x="4992" y="3635"/>
                <a:ext cx="25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0" name="Oval 513"/>
              <p:cNvSpPr>
                <a:spLocks noChangeArrowheads="1"/>
              </p:cNvSpPr>
              <p:nvPr/>
            </p:nvSpPr>
            <p:spPr bwMode="auto">
              <a:xfrm>
                <a:off x="4993" y="3635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1" name="Oval 514"/>
              <p:cNvSpPr>
                <a:spLocks noChangeArrowheads="1"/>
              </p:cNvSpPr>
              <p:nvPr/>
            </p:nvSpPr>
            <p:spPr bwMode="auto">
              <a:xfrm>
                <a:off x="4995" y="3637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2" name="Oval 515"/>
              <p:cNvSpPr>
                <a:spLocks noChangeArrowheads="1"/>
              </p:cNvSpPr>
              <p:nvPr/>
            </p:nvSpPr>
            <p:spPr bwMode="auto">
              <a:xfrm>
                <a:off x="4995" y="3638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3" name="Oval 516"/>
              <p:cNvSpPr>
                <a:spLocks noChangeArrowheads="1"/>
              </p:cNvSpPr>
              <p:nvPr/>
            </p:nvSpPr>
            <p:spPr bwMode="auto">
              <a:xfrm>
                <a:off x="4997" y="3639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4" name="Oval 517"/>
              <p:cNvSpPr>
                <a:spLocks noChangeArrowheads="1"/>
              </p:cNvSpPr>
              <p:nvPr/>
            </p:nvSpPr>
            <p:spPr bwMode="auto">
              <a:xfrm>
                <a:off x="4998" y="3640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5" name="Oval 518"/>
              <p:cNvSpPr>
                <a:spLocks noChangeArrowheads="1"/>
              </p:cNvSpPr>
              <p:nvPr/>
            </p:nvSpPr>
            <p:spPr bwMode="auto">
              <a:xfrm>
                <a:off x="4999" y="3641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6" name="Oval 519"/>
              <p:cNvSpPr>
                <a:spLocks noChangeArrowheads="1"/>
              </p:cNvSpPr>
              <p:nvPr/>
            </p:nvSpPr>
            <p:spPr bwMode="auto">
              <a:xfrm>
                <a:off x="5000" y="3642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7" name="Oval 520"/>
              <p:cNvSpPr>
                <a:spLocks noChangeArrowheads="1"/>
              </p:cNvSpPr>
              <p:nvPr/>
            </p:nvSpPr>
            <p:spPr bwMode="auto">
              <a:xfrm>
                <a:off x="5001" y="3643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8" name="Oval 521"/>
              <p:cNvSpPr>
                <a:spLocks noChangeArrowheads="1"/>
              </p:cNvSpPr>
              <p:nvPr/>
            </p:nvSpPr>
            <p:spPr bwMode="auto">
              <a:xfrm>
                <a:off x="5002" y="36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9" name="Oval 522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0" name="Oval 523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8" name="Group 524"/>
            <p:cNvGrpSpPr>
              <a:grpSpLocks/>
            </p:cNvGrpSpPr>
            <p:nvPr/>
          </p:nvGrpSpPr>
          <p:grpSpPr bwMode="auto">
            <a:xfrm>
              <a:off x="3948" y="2817"/>
              <a:ext cx="421" cy="85"/>
              <a:chOff x="4777" y="3726"/>
              <a:chExt cx="321" cy="65"/>
            </a:xfrm>
          </p:grpSpPr>
          <p:sp>
            <p:nvSpPr>
              <p:cNvPr id="55404" name="Line 525"/>
              <p:cNvSpPr>
                <a:spLocks noChangeShapeType="1"/>
              </p:cNvSpPr>
              <p:nvPr/>
            </p:nvSpPr>
            <p:spPr bwMode="auto">
              <a:xfrm>
                <a:off x="4777" y="3726"/>
                <a:ext cx="284" cy="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05" name="Freeform 526"/>
              <p:cNvSpPr>
                <a:spLocks/>
              </p:cNvSpPr>
              <p:nvPr/>
            </p:nvSpPr>
            <p:spPr bwMode="auto">
              <a:xfrm>
                <a:off x="5038" y="3734"/>
                <a:ext cx="60" cy="57"/>
              </a:xfrm>
              <a:custGeom>
                <a:avLst/>
                <a:gdLst>
                  <a:gd name="T0" fmla="*/ 0 w 121"/>
                  <a:gd name="T1" fmla="*/ 4 h 113"/>
                  <a:gd name="T2" fmla="*/ 3 w 121"/>
                  <a:gd name="T3" fmla="*/ 3 h 113"/>
                  <a:gd name="T4" fmla="*/ 0 w 121"/>
                  <a:gd name="T5" fmla="*/ 0 h 113"/>
                  <a:gd name="T6" fmla="*/ 1 w 121"/>
                  <a:gd name="T7" fmla="*/ 2 h 113"/>
                  <a:gd name="T8" fmla="*/ 0 w 121"/>
                  <a:gd name="T9" fmla="*/ 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113"/>
                  <a:gd name="T17" fmla="*/ 121 w 12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113">
                    <a:moveTo>
                      <a:pt x="0" y="113"/>
                    </a:moveTo>
                    <a:lnTo>
                      <a:pt x="121" y="73"/>
                    </a:lnTo>
                    <a:lnTo>
                      <a:pt x="18" y="0"/>
                    </a:lnTo>
                    <a:lnTo>
                      <a:pt x="44" y="62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9" name="Group 527"/>
            <p:cNvGrpSpPr>
              <a:grpSpLocks/>
            </p:cNvGrpSpPr>
            <p:nvPr/>
          </p:nvGrpSpPr>
          <p:grpSpPr bwMode="auto">
            <a:xfrm>
              <a:off x="4108" y="2424"/>
              <a:ext cx="921" cy="207"/>
              <a:chOff x="4108" y="2424"/>
              <a:chExt cx="921" cy="207"/>
            </a:xfrm>
          </p:grpSpPr>
          <p:sp>
            <p:nvSpPr>
              <p:cNvPr id="55394" name="Rectangle 528"/>
              <p:cNvSpPr>
                <a:spLocks noChangeArrowheads="1"/>
              </p:cNvSpPr>
              <p:nvPr/>
            </p:nvSpPr>
            <p:spPr bwMode="auto">
              <a:xfrm>
                <a:off x="4108" y="2424"/>
                <a:ext cx="921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5" name="Rectangle 529"/>
              <p:cNvSpPr>
                <a:spLocks noChangeArrowheads="1"/>
              </p:cNvSpPr>
              <p:nvPr/>
            </p:nvSpPr>
            <p:spPr bwMode="auto">
              <a:xfrm>
                <a:off x="4909" y="2441"/>
                <a:ext cx="4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Symbol" charset="2"/>
                  </a:rPr>
                  <a:t>n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6" name="Rectangle 530"/>
              <p:cNvSpPr>
                <a:spLocks noChangeArrowheads="1"/>
              </p:cNvSpPr>
              <p:nvPr/>
            </p:nvSpPr>
            <p:spPr bwMode="auto">
              <a:xfrm>
                <a:off x="4959" y="2511"/>
                <a:ext cx="4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900">
                    <a:solidFill>
                      <a:srgbClr val="000000"/>
                    </a:solidFill>
                    <a:latin typeface="Comic Sans MS" charset="0"/>
                  </a:rPr>
                  <a:t>0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7" name="Rectangle 531"/>
              <p:cNvSpPr>
                <a:spLocks noChangeArrowheads="1"/>
              </p:cNvSpPr>
              <p:nvPr/>
            </p:nvSpPr>
            <p:spPr bwMode="auto">
              <a:xfrm>
                <a:off x="4218" y="2427"/>
                <a:ext cx="5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8" name="Rectangle 532"/>
              <p:cNvSpPr>
                <a:spLocks noChangeArrowheads="1"/>
              </p:cNvSpPr>
              <p:nvPr/>
            </p:nvSpPr>
            <p:spPr bwMode="auto">
              <a:xfrm>
                <a:off x="4330" y="2441"/>
                <a:ext cx="45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 dirty="0" err="1">
                    <a:solidFill>
                      <a:srgbClr val="000000"/>
                    </a:solidFill>
                    <a:latin typeface="Symbol" charset="2"/>
                  </a:rPr>
                  <a:t>x</a:t>
                </a:r>
                <a:endParaRPr lang="en-US" sz="2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9" name="Rectangle 533"/>
              <p:cNvSpPr>
                <a:spLocks noChangeArrowheads="1"/>
              </p:cNvSpPr>
              <p:nvPr/>
            </p:nvSpPr>
            <p:spPr bwMode="auto">
              <a:xfrm>
                <a:off x="4388" y="2427"/>
                <a:ext cx="9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endParaRPr lang="en-US" sz="21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5400" name="Rectangle 534"/>
              <p:cNvSpPr>
                <a:spLocks noChangeArrowheads="1"/>
              </p:cNvSpPr>
              <p:nvPr/>
            </p:nvSpPr>
            <p:spPr bwMode="auto">
              <a:xfrm>
                <a:off x="4489" y="2511"/>
                <a:ext cx="4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900">
                    <a:solidFill>
                      <a:srgbClr val="000000"/>
                    </a:solidFill>
                    <a:latin typeface="Comic Sans MS" charset="0"/>
                  </a:rPr>
                  <a:t>0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401" name="Rectangle 535"/>
              <p:cNvSpPr>
                <a:spLocks noChangeArrowheads="1"/>
              </p:cNvSpPr>
              <p:nvPr/>
            </p:nvSpPr>
            <p:spPr bwMode="auto">
              <a:xfrm>
                <a:off x="4588" y="2427"/>
                <a:ext cx="13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, </a:t>
                </a:r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402" name="Rectangle 536"/>
              <p:cNvSpPr>
                <a:spLocks noChangeArrowheads="1"/>
              </p:cNvSpPr>
              <p:nvPr/>
            </p:nvSpPr>
            <p:spPr bwMode="auto">
              <a:xfrm>
                <a:off x="4800" y="2441"/>
                <a:ext cx="45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 dirty="0" err="1">
                    <a:solidFill>
                      <a:srgbClr val="000000"/>
                    </a:solidFill>
                    <a:latin typeface="Symbol" charset="2"/>
                  </a:rPr>
                  <a:t>x</a:t>
                </a:r>
                <a:endParaRPr lang="en-US" sz="2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403" name="Rectangle 537"/>
              <p:cNvSpPr>
                <a:spLocks noChangeArrowheads="1"/>
              </p:cNvSpPr>
              <p:nvPr/>
            </p:nvSpPr>
            <p:spPr bwMode="auto">
              <a:xfrm>
                <a:off x="4870" y="2427"/>
                <a:ext cx="0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Group 538"/>
            <p:cNvGrpSpPr>
              <a:grpSpLocks/>
            </p:cNvGrpSpPr>
            <p:nvPr/>
          </p:nvGrpSpPr>
          <p:grpSpPr bwMode="auto">
            <a:xfrm>
              <a:off x="3260" y="2555"/>
              <a:ext cx="68" cy="67"/>
              <a:chOff x="4253" y="3526"/>
              <a:chExt cx="52" cy="51"/>
            </a:xfrm>
          </p:grpSpPr>
          <p:sp>
            <p:nvSpPr>
              <p:cNvPr id="55369" name="Oval 539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0" name="Oval 540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1" name="Oval 541"/>
              <p:cNvSpPr>
                <a:spLocks noChangeArrowheads="1"/>
              </p:cNvSpPr>
              <p:nvPr/>
            </p:nvSpPr>
            <p:spPr bwMode="auto">
              <a:xfrm>
                <a:off x="4254" y="3527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2" name="Oval 542"/>
              <p:cNvSpPr>
                <a:spLocks noChangeArrowheads="1"/>
              </p:cNvSpPr>
              <p:nvPr/>
            </p:nvSpPr>
            <p:spPr bwMode="auto">
              <a:xfrm>
                <a:off x="4256" y="3528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3" name="Oval 543"/>
              <p:cNvSpPr>
                <a:spLocks noChangeArrowheads="1"/>
              </p:cNvSpPr>
              <p:nvPr/>
            </p:nvSpPr>
            <p:spPr bwMode="auto">
              <a:xfrm>
                <a:off x="4256" y="3529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4" name="Oval 544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5" name="Oval 545"/>
              <p:cNvSpPr>
                <a:spLocks noChangeArrowheads="1"/>
              </p:cNvSpPr>
              <p:nvPr/>
            </p:nvSpPr>
            <p:spPr bwMode="auto">
              <a:xfrm>
                <a:off x="4259" y="3531"/>
                <a:ext cx="40" cy="40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6" name="Oval 546"/>
              <p:cNvSpPr>
                <a:spLocks noChangeArrowheads="1"/>
              </p:cNvSpPr>
              <p:nvPr/>
            </p:nvSpPr>
            <p:spPr bwMode="auto">
              <a:xfrm>
                <a:off x="4260" y="3532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7" name="Oval 547"/>
              <p:cNvSpPr>
                <a:spLocks noChangeArrowheads="1"/>
              </p:cNvSpPr>
              <p:nvPr/>
            </p:nvSpPr>
            <p:spPr bwMode="auto">
              <a:xfrm>
                <a:off x="4261" y="3533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8" name="Oval 548"/>
              <p:cNvSpPr>
                <a:spLocks noChangeArrowheads="1"/>
              </p:cNvSpPr>
              <p:nvPr/>
            </p:nvSpPr>
            <p:spPr bwMode="auto">
              <a:xfrm>
                <a:off x="4262" y="3535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9" name="Oval 549"/>
              <p:cNvSpPr>
                <a:spLocks noChangeArrowheads="1"/>
              </p:cNvSpPr>
              <p:nvPr/>
            </p:nvSpPr>
            <p:spPr bwMode="auto">
              <a:xfrm>
                <a:off x="4263" y="3536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0" name="Oval 550"/>
              <p:cNvSpPr>
                <a:spLocks noChangeArrowheads="1"/>
              </p:cNvSpPr>
              <p:nvPr/>
            </p:nvSpPr>
            <p:spPr bwMode="auto">
              <a:xfrm>
                <a:off x="4264" y="3537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1" name="Oval 551"/>
              <p:cNvSpPr>
                <a:spLocks noChangeArrowheads="1"/>
              </p:cNvSpPr>
              <p:nvPr/>
            </p:nvSpPr>
            <p:spPr bwMode="auto">
              <a:xfrm>
                <a:off x="4265" y="3538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2" name="Oval 552"/>
              <p:cNvSpPr>
                <a:spLocks noChangeArrowheads="1"/>
              </p:cNvSpPr>
              <p:nvPr/>
            </p:nvSpPr>
            <p:spPr bwMode="auto">
              <a:xfrm>
                <a:off x="4266" y="3539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3" name="Oval 553"/>
              <p:cNvSpPr>
                <a:spLocks noChangeArrowheads="1"/>
              </p:cNvSpPr>
              <p:nvPr/>
            </p:nvSpPr>
            <p:spPr bwMode="auto">
              <a:xfrm>
                <a:off x="4268" y="3540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4" name="Oval 554"/>
              <p:cNvSpPr>
                <a:spLocks noChangeArrowheads="1"/>
              </p:cNvSpPr>
              <p:nvPr/>
            </p:nvSpPr>
            <p:spPr bwMode="auto">
              <a:xfrm>
                <a:off x="4269" y="3541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5" name="Oval 555"/>
              <p:cNvSpPr>
                <a:spLocks noChangeArrowheads="1"/>
              </p:cNvSpPr>
              <p:nvPr/>
            </p:nvSpPr>
            <p:spPr bwMode="auto">
              <a:xfrm>
                <a:off x="4270" y="3542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6" name="Oval 556"/>
              <p:cNvSpPr>
                <a:spLocks noChangeArrowheads="1"/>
              </p:cNvSpPr>
              <p:nvPr/>
            </p:nvSpPr>
            <p:spPr bwMode="auto">
              <a:xfrm>
                <a:off x="4271" y="3543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7" name="Oval 557"/>
              <p:cNvSpPr>
                <a:spLocks noChangeArrowheads="1"/>
              </p:cNvSpPr>
              <p:nvPr/>
            </p:nvSpPr>
            <p:spPr bwMode="auto">
              <a:xfrm>
                <a:off x="4272" y="3544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8" name="Oval 558"/>
              <p:cNvSpPr>
                <a:spLocks noChangeArrowheads="1"/>
              </p:cNvSpPr>
              <p:nvPr/>
            </p:nvSpPr>
            <p:spPr bwMode="auto">
              <a:xfrm>
                <a:off x="4273" y="3545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9" name="Oval 559"/>
              <p:cNvSpPr>
                <a:spLocks noChangeArrowheads="1"/>
              </p:cNvSpPr>
              <p:nvPr/>
            </p:nvSpPr>
            <p:spPr bwMode="auto">
              <a:xfrm>
                <a:off x="4274" y="3547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0" name="Oval 560"/>
              <p:cNvSpPr>
                <a:spLocks noChangeArrowheads="1"/>
              </p:cNvSpPr>
              <p:nvPr/>
            </p:nvSpPr>
            <p:spPr bwMode="auto">
              <a:xfrm>
                <a:off x="4275" y="3547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1" name="Oval 561"/>
              <p:cNvSpPr>
                <a:spLocks noChangeArrowheads="1"/>
              </p:cNvSpPr>
              <p:nvPr/>
            </p:nvSpPr>
            <p:spPr bwMode="auto">
              <a:xfrm>
                <a:off x="4276" y="3548"/>
                <a:ext cx="5" cy="6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2" name="Oval 562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3" name="Oval 563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31" name="Group 564"/>
            <p:cNvGrpSpPr>
              <a:grpSpLocks/>
            </p:cNvGrpSpPr>
            <p:nvPr/>
          </p:nvGrpSpPr>
          <p:grpSpPr bwMode="auto">
            <a:xfrm>
              <a:off x="3035" y="2523"/>
              <a:ext cx="68" cy="68"/>
              <a:chOff x="4081" y="3502"/>
              <a:chExt cx="52" cy="52"/>
            </a:xfrm>
          </p:grpSpPr>
          <p:sp>
            <p:nvSpPr>
              <p:cNvPr id="55344" name="Oval 565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5" name="Oval 566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6" name="Oval 567"/>
              <p:cNvSpPr>
                <a:spLocks noChangeArrowheads="1"/>
              </p:cNvSpPr>
              <p:nvPr/>
            </p:nvSpPr>
            <p:spPr bwMode="auto">
              <a:xfrm>
                <a:off x="4082" y="3504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7" name="Oval 568"/>
              <p:cNvSpPr>
                <a:spLocks noChangeArrowheads="1"/>
              </p:cNvSpPr>
              <p:nvPr/>
            </p:nvSpPr>
            <p:spPr bwMode="auto">
              <a:xfrm>
                <a:off x="4083" y="3505"/>
                <a:ext cx="47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8" name="Oval 569"/>
              <p:cNvSpPr>
                <a:spLocks noChangeArrowheads="1"/>
              </p:cNvSpPr>
              <p:nvPr/>
            </p:nvSpPr>
            <p:spPr bwMode="auto">
              <a:xfrm>
                <a:off x="4084" y="350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9" name="Oval 570"/>
              <p:cNvSpPr>
                <a:spLocks noChangeArrowheads="1"/>
              </p:cNvSpPr>
              <p:nvPr/>
            </p:nvSpPr>
            <p:spPr bwMode="auto">
              <a:xfrm>
                <a:off x="4085" y="3507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0" name="Oval 571"/>
              <p:cNvSpPr>
                <a:spLocks noChangeArrowheads="1"/>
              </p:cNvSpPr>
              <p:nvPr/>
            </p:nvSpPr>
            <p:spPr bwMode="auto">
              <a:xfrm>
                <a:off x="4087" y="3508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1" name="Oval 572"/>
              <p:cNvSpPr>
                <a:spLocks noChangeArrowheads="1"/>
              </p:cNvSpPr>
              <p:nvPr/>
            </p:nvSpPr>
            <p:spPr bwMode="auto">
              <a:xfrm>
                <a:off x="4088" y="350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2" name="Oval 573"/>
              <p:cNvSpPr>
                <a:spLocks noChangeArrowheads="1"/>
              </p:cNvSpPr>
              <p:nvPr/>
            </p:nvSpPr>
            <p:spPr bwMode="auto">
              <a:xfrm>
                <a:off x="4089" y="3510"/>
                <a:ext cx="35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3" name="Oval 574"/>
              <p:cNvSpPr>
                <a:spLocks noChangeArrowheads="1"/>
              </p:cNvSpPr>
              <p:nvPr/>
            </p:nvSpPr>
            <p:spPr bwMode="auto">
              <a:xfrm>
                <a:off x="4090" y="3511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4" name="Oval 575"/>
              <p:cNvSpPr>
                <a:spLocks noChangeArrowheads="1"/>
              </p:cNvSpPr>
              <p:nvPr/>
            </p:nvSpPr>
            <p:spPr bwMode="auto">
              <a:xfrm>
                <a:off x="4091" y="351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5" name="Oval 576"/>
              <p:cNvSpPr>
                <a:spLocks noChangeArrowheads="1"/>
              </p:cNvSpPr>
              <p:nvPr/>
            </p:nvSpPr>
            <p:spPr bwMode="auto">
              <a:xfrm>
                <a:off x="4092" y="3513"/>
                <a:ext cx="29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6" name="Oval 577"/>
              <p:cNvSpPr>
                <a:spLocks noChangeArrowheads="1"/>
              </p:cNvSpPr>
              <p:nvPr/>
            </p:nvSpPr>
            <p:spPr bwMode="auto">
              <a:xfrm>
                <a:off x="4093" y="3514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7" name="Oval 578"/>
              <p:cNvSpPr>
                <a:spLocks noChangeArrowheads="1"/>
              </p:cNvSpPr>
              <p:nvPr/>
            </p:nvSpPr>
            <p:spPr bwMode="auto">
              <a:xfrm>
                <a:off x="4094" y="3516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8" name="Oval 579"/>
              <p:cNvSpPr>
                <a:spLocks noChangeArrowheads="1"/>
              </p:cNvSpPr>
              <p:nvPr/>
            </p:nvSpPr>
            <p:spPr bwMode="auto">
              <a:xfrm>
                <a:off x="4095" y="3516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9" name="Oval 580"/>
              <p:cNvSpPr>
                <a:spLocks noChangeArrowheads="1"/>
              </p:cNvSpPr>
              <p:nvPr/>
            </p:nvSpPr>
            <p:spPr bwMode="auto">
              <a:xfrm>
                <a:off x="4097" y="3518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0" name="Oval 581"/>
              <p:cNvSpPr>
                <a:spLocks noChangeArrowheads="1"/>
              </p:cNvSpPr>
              <p:nvPr/>
            </p:nvSpPr>
            <p:spPr bwMode="auto">
              <a:xfrm>
                <a:off x="4097" y="3519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1" name="Oval 582"/>
              <p:cNvSpPr>
                <a:spLocks noChangeArrowheads="1"/>
              </p:cNvSpPr>
              <p:nvPr/>
            </p:nvSpPr>
            <p:spPr bwMode="auto">
              <a:xfrm>
                <a:off x="4099" y="3520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2" name="Oval 583"/>
              <p:cNvSpPr>
                <a:spLocks noChangeArrowheads="1"/>
              </p:cNvSpPr>
              <p:nvPr/>
            </p:nvSpPr>
            <p:spPr bwMode="auto">
              <a:xfrm>
                <a:off x="4100" y="352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3" name="Oval 584"/>
              <p:cNvSpPr>
                <a:spLocks noChangeArrowheads="1"/>
              </p:cNvSpPr>
              <p:nvPr/>
            </p:nvSpPr>
            <p:spPr bwMode="auto">
              <a:xfrm>
                <a:off x="4101" y="3522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4" name="Oval 585"/>
              <p:cNvSpPr>
                <a:spLocks noChangeArrowheads="1"/>
              </p:cNvSpPr>
              <p:nvPr/>
            </p:nvSpPr>
            <p:spPr bwMode="auto">
              <a:xfrm>
                <a:off x="4102" y="3523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5" name="Oval 586"/>
              <p:cNvSpPr>
                <a:spLocks noChangeArrowheads="1"/>
              </p:cNvSpPr>
              <p:nvPr/>
            </p:nvSpPr>
            <p:spPr bwMode="auto">
              <a:xfrm>
                <a:off x="4103" y="3524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6" name="Oval 587"/>
              <p:cNvSpPr>
                <a:spLocks noChangeArrowheads="1"/>
              </p:cNvSpPr>
              <p:nvPr/>
            </p:nvSpPr>
            <p:spPr bwMode="auto">
              <a:xfrm>
                <a:off x="4104" y="3525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7" name="Oval 588"/>
              <p:cNvSpPr>
                <a:spLocks noChangeArrowheads="1"/>
              </p:cNvSpPr>
              <p:nvPr/>
            </p:nvSpPr>
            <p:spPr bwMode="auto">
              <a:xfrm>
                <a:off x="4106" y="3526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8" name="Oval 589"/>
              <p:cNvSpPr>
                <a:spLocks noChangeArrowheads="1"/>
              </p:cNvSpPr>
              <p:nvPr/>
            </p:nvSpPr>
            <p:spPr bwMode="auto">
              <a:xfrm>
                <a:off x="4106" y="3527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55296" name="Group 590"/>
            <p:cNvGrpSpPr>
              <a:grpSpLocks/>
            </p:cNvGrpSpPr>
            <p:nvPr/>
          </p:nvGrpSpPr>
          <p:grpSpPr bwMode="auto">
            <a:xfrm>
              <a:off x="3492" y="2585"/>
              <a:ext cx="70" cy="68"/>
              <a:chOff x="4430" y="3549"/>
              <a:chExt cx="53" cy="52"/>
            </a:xfrm>
          </p:grpSpPr>
          <p:sp>
            <p:nvSpPr>
              <p:cNvPr id="55319" name="Oval 591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3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0" name="Oval 592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1" name="Oval 593"/>
              <p:cNvSpPr>
                <a:spLocks noChangeArrowheads="1"/>
              </p:cNvSpPr>
              <p:nvPr/>
            </p:nvSpPr>
            <p:spPr bwMode="auto">
              <a:xfrm>
                <a:off x="4432" y="3550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2" name="Oval 594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3" name="Oval 595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4" name="Oval 596"/>
              <p:cNvSpPr>
                <a:spLocks noChangeArrowheads="1"/>
              </p:cNvSpPr>
              <p:nvPr/>
            </p:nvSpPr>
            <p:spPr bwMode="auto">
              <a:xfrm>
                <a:off x="4435" y="3554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5" name="Oval 597"/>
              <p:cNvSpPr>
                <a:spLocks noChangeArrowheads="1"/>
              </p:cNvSpPr>
              <p:nvPr/>
            </p:nvSpPr>
            <p:spPr bwMode="auto">
              <a:xfrm>
                <a:off x="4436" y="3555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6" name="Oval 598"/>
              <p:cNvSpPr>
                <a:spLocks noChangeArrowheads="1"/>
              </p:cNvSpPr>
              <p:nvPr/>
            </p:nvSpPr>
            <p:spPr bwMode="auto">
              <a:xfrm>
                <a:off x="4437" y="3555"/>
                <a:ext cx="37" cy="38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7" name="Oval 599"/>
              <p:cNvSpPr>
                <a:spLocks noChangeArrowheads="1"/>
              </p:cNvSpPr>
              <p:nvPr/>
            </p:nvSpPr>
            <p:spPr bwMode="auto">
              <a:xfrm>
                <a:off x="4438" y="3557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8" name="Oval 600"/>
              <p:cNvSpPr>
                <a:spLocks noChangeArrowheads="1"/>
              </p:cNvSpPr>
              <p:nvPr/>
            </p:nvSpPr>
            <p:spPr bwMode="auto">
              <a:xfrm>
                <a:off x="4439" y="3558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9" name="Oval 601"/>
              <p:cNvSpPr>
                <a:spLocks noChangeArrowheads="1"/>
              </p:cNvSpPr>
              <p:nvPr/>
            </p:nvSpPr>
            <p:spPr bwMode="auto">
              <a:xfrm>
                <a:off x="4440" y="3559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0" name="Oval 602"/>
              <p:cNvSpPr>
                <a:spLocks noChangeArrowheads="1"/>
              </p:cNvSpPr>
              <p:nvPr/>
            </p:nvSpPr>
            <p:spPr bwMode="auto">
              <a:xfrm>
                <a:off x="4442" y="3560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1" name="Oval 603"/>
              <p:cNvSpPr>
                <a:spLocks noChangeArrowheads="1"/>
              </p:cNvSpPr>
              <p:nvPr/>
            </p:nvSpPr>
            <p:spPr bwMode="auto">
              <a:xfrm>
                <a:off x="4442" y="3561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2" name="Oval 604"/>
              <p:cNvSpPr>
                <a:spLocks noChangeArrowheads="1"/>
              </p:cNvSpPr>
              <p:nvPr/>
            </p:nvSpPr>
            <p:spPr bwMode="auto">
              <a:xfrm>
                <a:off x="4444" y="3562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3" name="Oval 605"/>
              <p:cNvSpPr>
                <a:spLocks noChangeArrowheads="1"/>
              </p:cNvSpPr>
              <p:nvPr/>
            </p:nvSpPr>
            <p:spPr bwMode="auto">
              <a:xfrm>
                <a:off x="4445" y="3563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4" name="Oval 606"/>
              <p:cNvSpPr>
                <a:spLocks noChangeArrowheads="1"/>
              </p:cNvSpPr>
              <p:nvPr/>
            </p:nvSpPr>
            <p:spPr bwMode="auto">
              <a:xfrm>
                <a:off x="4446" y="3564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5" name="Oval 607"/>
              <p:cNvSpPr>
                <a:spLocks noChangeArrowheads="1"/>
              </p:cNvSpPr>
              <p:nvPr/>
            </p:nvSpPr>
            <p:spPr bwMode="auto">
              <a:xfrm>
                <a:off x="4447" y="3565"/>
                <a:ext cx="19" cy="19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6" name="Oval 608"/>
              <p:cNvSpPr>
                <a:spLocks noChangeArrowheads="1"/>
              </p:cNvSpPr>
              <p:nvPr/>
            </p:nvSpPr>
            <p:spPr bwMode="auto">
              <a:xfrm>
                <a:off x="4448" y="3567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7" name="Oval 609"/>
              <p:cNvSpPr>
                <a:spLocks noChangeArrowheads="1"/>
              </p:cNvSpPr>
              <p:nvPr/>
            </p:nvSpPr>
            <p:spPr bwMode="auto">
              <a:xfrm>
                <a:off x="4449" y="3567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8" name="Oval 610"/>
              <p:cNvSpPr>
                <a:spLocks noChangeArrowheads="1"/>
              </p:cNvSpPr>
              <p:nvPr/>
            </p:nvSpPr>
            <p:spPr bwMode="auto">
              <a:xfrm>
                <a:off x="4450" y="3569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9" name="Oval 611"/>
              <p:cNvSpPr>
                <a:spLocks noChangeArrowheads="1"/>
              </p:cNvSpPr>
              <p:nvPr/>
            </p:nvSpPr>
            <p:spPr bwMode="auto">
              <a:xfrm>
                <a:off x="4451" y="3570"/>
                <a:ext cx="10" cy="9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0" name="Oval 612"/>
              <p:cNvSpPr>
                <a:spLocks noChangeArrowheads="1"/>
              </p:cNvSpPr>
              <p:nvPr/>
            </p:nvSpPr>
            <p:spPr bwMode="auto">
              <a:xfrm>
                <a:off x="4452" y="3571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1" name="Oval 613"/>
              <p:cNvSpPr>
                <a:spLocks noChangeArrowheads="1"/>
              </p:cNvSpPr>
              <p:nvPr/>
            </p:nvSpPr>
            <p:spPr bwMode="auto">
              <a:xfrm>
                <a:off x="4454" y="3572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2" name="Oval 614"/>
              <p:cNvSpPr>
                <a:spLocks noChangeArrowheads="1"/>
              </p:cNvSpPr>
              <p:nvPr/>
            </p:nvSpPr>
            <p:spPr bwMode="auto">
              <a:xfrm>
                <a:off x="4455" y="3573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3" name="Oval 615"/>
              <p:cNvSpPr>
                <a:spLocks noChangeArrowheads="1"/>
              </p:cNvSpPr>
              <p:nvPr/>
            </p:nvSpPr>
            <p:spPr bwMode="auto">
              <a:xfrm>
                <a:off x="4456" y="3574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sp>
        <p:nvSpPr>
          <p:cNvPr id="55307" name="Rectangle 616"/>
          <p:cNvSpPr>
            <a:spLocks noChangeArrowheads="1"/>
          </p:cNvSpPr>
          <p:nvPr/>
        </p:nvSpPr>
        <p:spPr bwMode="auto">
          <a:xfrm>
            <a:off x="5912241" y="3294067"/>
            <a:ext cx="8335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5308" name="Rectangle 617"/>
          <p:cNvSpPr>
            <a:spLocks noChangeArrowheads="1"/>
          </p:cNvSpPr>
          <p:nvPr/>
        </p:nvSpPr>
        <p:spPr bwMode="auto">
          <a:xfrm>
            <a:off x="6000455" y="3405191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5309" name="Rectangle 6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Beam combination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788990" y="1504954"/>
            <a:ext cx="821848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69952" y="1754192"/>
            <a:ext cx="3497263" cy="763587"/>
            <a:chOff x="95" y="3355"/>
            <a:chExt cx="2035" cy="481"/>
          </a:xfrm>
        </p:grpSpPr>
        <p:sp>
          <p:nvSpPr>
            <p:cNvPr id="56917" name="Rectangle 4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8" name="Rectangle 5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6450" tIns="48226" rIns="96450" bIns="48226">
              <a:prstTxWarp prst="textNoShape">
                <a:avLst/>
              </a:prstTxWarp>
            </a:bodyPr>
            <a:lstStyle/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00"/>
                </a:buClr>
                <a:buSzPct val="64000"/>
                <a:buFont typeface="StarSymbol" charset="0"/>
                <a:buBlip>
                  <a:blip r:embed="rId2"/>
                </a:buBlip>
              </a:pPr>
              <a:endParaRPr lang="en-US" sz="1900" i="1">
                <a:solidFill>
                  <a:srgbClr val="000000"/>
                </a:solidFill>
              </a:endParaRPr>
            </a:p>
          </p:txBody>
        </p:sp>
      </p:grpSp>
      <p:sp>
        <p:nvSpPr>
          <p:cNvPr id="56324" name="AutoShape 6"/>
          <p:cNvSpPr>
            <a:spLocks noChangeAspect="1" noChangeArrowheads="1" noTextEdit="1"/>
          </p:cNvSpPr>
          <p:nvPr/>
        </p:nvSpPr>
        <p:spPr bwMode="auto">
          <a:xfrm>
            <a:off x="1177927" y="2768601"/>
            <a:ext cx="74723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2473325" y="3243263"/>
            <a:ext cx="1620838" cy="6604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Line 8"/>
          <p:cNvSpPr>
            <a:spLocks noChangeShapeType="1"/>
          </p:cNvSpPr>
          <p:nvPr/>
        </p:nvSpPr>
        <p:spPr bwMode="auto">
          <a:xfrm flipV="1">
            <a:off x="1228725" y="3949704"/>
            <a:ext cx="2854326" cy="468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055815" y="3678238"/>
            <a:ext cx="2022475" cy="258762"/>
            <a:chOff x="2679" y="3345"/>
            <a:chExt cx="896" cy="124"/>
          </a:xfrm>
        </p:grpSpPr>
        <p:sp>
          <p:nvSpPr>
            <p:cNvPr id="56827" name="Freeform 10"/>
            <p:cNvSpPr>
              <a:spLocks/>
            </p:cNvSpPr>
            <p:nvPr/>
          </p:nvSpPr>
          <p:spPr bwMode="auto">
            <a:xfrm>
              <a:off x="2679" y="334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8" name="Freeform 11"/>
            <p:cNvSpPr>
              <a:spLocks/>
            </p:cNvSpPr>
            <p:nvPr/>
          </p:nvSpPr>
          <p:spPr bwMode="auto">
            <a:xfrm>
              <a:off x="2689" y="3347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9" name="Freeform 12"/>
            <p:cNvSpPr>
              <a:spLocks/>
            </p:cNvSpPr>
            <p:nvPr/>
          </p:nvSpPr>
          <p:spPr bwMode="auto">
            <a:xfrm>
              <a:off x="2699" y="3348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0" name="Freeform 13"/>
            <p:cNvSpPr>
              <a:spLocks/>
            </p:cNvSpPr>
            <p:nvPr/>
          </p:nvSpPr>
          <p:spPr bwMode="auto">
            <a:xfrm>
              <a:off x="2709" y="3349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1" name="Freeform 14"/>
            <p:cNvSpPr>
              <a:spLocks/>
            </p:cNvSpPr>
            <p:nvPr/>
          </p:nvSpPr>
          <p:spPr bwMode="auto">
            <a:xfrm>
              <a:off x="2719" y="3351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2" name="Freeform 15"/>
            <p:cNvSpPr>
              <a:spLocks/>
            </p:cNvSpPr>
            <p:nvPr/>
          </p:nvSpPr>
          <p:spPr bwMode="auto">
            <a:xfrm>
              <a:off x="2729" y="335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3" name="Freeform 16"/>
            <p:cNvSpPr>
              <a:spLocks/>
            </p:cNvSpPr>
            <p:nvPr/>
          </p:nvSpPr>
          <p:spPr bwMode="auto">
            <a:xfrm>
              <a:off x="2739" y="3354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4" name="Freeform 17"/>
            <p:cNvSpPr>
              <a:spLocks/>
            </p:cNvSpPr>
            <p:nvPr/>
          </p:nvSpPr>
          <p:spPr bwMode="auto">
            <a:xfrm>
              <a:off x="2749" y="335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5" name="Freeform 18"/>
            <p:cNvSpPr>
              <a:spLocks/>
            </p:cNvSpPr>
            <p:nvPr/>
          </p:nvSpPr>
          <p:spPr bwMode="auto">
            <a:xfrm>
              <a:off x="2759" y="335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6" name="Freeform 19"/>
            <p:cNvSpPr>
              <a:spLocks/>
            </p:cNvSpPr>
            <p:nvPr/>
          </p:nvSpPr>
          <p:spPr bwMode="auto">
            <a:xfrm>
              <a:off x="2769" y="3357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7" name="Freeform 20"/>
            <p:cNvSpPr>
              <a:spLocks/>
            </p:cNvSpPr>
            <p:nvPr/>
          </p:nvSpPr>
          <p:spPr bwMode="auto">
            <a:xfrm>
              <a:off x="2779" y="3359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8" name="Freeform 21"/>
            <p:cNvSpPr>
              <a:spLocks/>
            </p:cNvSpPr>
            <p:nvPr/>
          </p:nvSpPr>
          <p:spPr bwMode="auto">
            <a:xfrm>
              <a:off x="2789" y="3360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9" name="Freeform 22"/>
            <p:cNvSpPr>
              <a:spLocks/>
            </p:cNvSpPr>
            <p:nvPr/>
          </p:nvSpPr>
          <p:spPr bwMode="auto">
            <a:xfrm>
              <a:off x="2799" y="336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0" name="Freeform 23"/>
            <p:cNvSpPr>
              <a:spLocks/>
            </p:cNvSpPr>
            <p:nvPr/>
          </p:nvSpPr>
          <p:spPr bwMode="auto">
            <a:xfrm>
              <a:off x="2809" y="3363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1" name="Freeform 24"/>
            <p:cNvSpPr>
              <a:spLocks/>
            </p:cNvSpPr>
            <p:nvPr/>
          </p:nvSpPr>
          <p:spPr bwMode="auto">
            <a:xfrm>
              <a:off x="2819" y="3364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1 h 12"/>
                <a:gd name="T4" fmla="*/ 1 w 10"/>
                <a:gd name="T5" fmla="*/ 1 h 12"/>
                <a:gd name="T6" fmla="*/ 1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2" name="Freeform 25"/>
            <p:cNvSpPr>
              <a:spLocks/>
            </p:cNvSpPr>
            <p:nvPr/>
          </p:nvSpPr>
          <p:spPr bwMode="auto">
            <a:xfrm>
              <a:off x="2829" y="3366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3" name="Freeform 26"/>
            <p:cNvSpPr>
              <a:spLocks/>
            </p:cNvSpPr>
            <p:nvPr/>
          </p:nvSpPr>
          <p:spPr bwMode="auto">
            <a:xfrm>
              <a:off x="2839" y="3367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4" name="Freeform 27"/>
            <p:cNvSpPr>
              <a:spLocks/>
            </p:cNvSpPr>
            <p:nvPr/>
          </p:nvSpPr>
          <p:spPr bwMode="auto">
            <a:xfrm>
              <a:off x="2849" y="3368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5" name="Freeform 28"/>
            <p:cNvSpPr>
              <a:spLocks/>
            </p:cNvSpPr>
            <p:nvPr/>
          </p:nvSpPr>
          <p:spPr bwMode="auto">
            <a:xfrm>
              <a:off x="2859" y="336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6" name="Freeform 29"/>
            <p:cNvSpPr>
              <a:spLocks/>
            </p:cNvSpPr>
            <p:nvPr/>
          </p:nvSpPr>
          <p:spPr bwMode="auto">
            <a:xfrm>
              <a:off x="2869" y="3371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7" name="Freeform 30"/>
            <p:cNvSpPr>
              <a:spLocks/>
            </p:cNvSpPr>
            <p:nvPr/>
          </p:nvSpPr>
          <p:spPr bwMode="auto">
            <a:xfrm>
              <a:off x="2879" y="337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8" name="Freeform 31"/>
            <p:cNvSpPr>
              <a:spLocks/>
            </p:cNvSpPr>
            <p:nvPr/>
          </p:nvSpPr>
          <p:spPr bwMode="auto">
            <a:xfrm>
              <a:off x="2889" y="3373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9" name="Freeform 32"/>
            <p:cNvSpPr>
              <a:spLocks/>
            </p:cNvSpPr>
            <p:nvPr/>
          </p:nvSpPr>
          <p:spPr bwMode="auto">
            <a:xfrm>
              <a:off x="2899" y="337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0" name="Freeform 33"/>
            <p:cNvSpPr>
              <a:spLocks/>
            </p:cNvSpPr>
            <p:nvPr/>
          </p:nvSpPr>
          <p:spPr bwMode="auto">
            <a:xfrm>
              <a:off x="2909" y="3376"/>
              <a:ext cx="5" cy="5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0 h 11"/>
                <a:gd name="T4" fmla="*/ 0 w 12"/>
                <a:gd name="T5" fmla="*/ 0 h 11"/>
                <a:gd name="T6" fmla="*/ 0 w 12"/>
                <a:gd name="T7" fmla="*/ 0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1" name="Freeform 34"/>
            <p:cNvSpPr>
              <a:spLocks/>
            </p:cNvSpPr>
            <p:nvPr/>
          </p:nvSpPr>
          <p:spPr bwMode="auto">
            <a:xfrm>
              <a:off x="2919" y="3378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2" name="Freeform 35"/>
            <p:cNvSpPr>
              <a:spLocks/>
            </p:cNvSpPr>
            <p:nvPr/>
          </p:nvSpPr>
          <p:spPr bwMode="auto">
            <a:xfrm>
              <a:off x="2929" y="337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3" name="Freeform 36"/>
            <p:cNvSpPr>
              <a:spLocks/>
            </p:cNvSpPr>
            <p:nvPr/>
          </p:nvSpPr>
          <p:spPr bwMode="auto">
            <a:xfrm>
              <a:off x="2939" y="3380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4" name="Freeform 37"/>
            <p:cNvSpPr>
              <a:spLocks/>
            </p:cNvSpPr>
            <p:nvPr/>
          </p:nvSpPr>
          <p:spPr bwMode="auto">
            <a:xfrm>
              <a:off x="2949" y="338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5" name="Freeform 38"/>
            <p:cNvSpPr>
              <a:spLocks/>
            </p:cNvSpPr>
            <p:nvPr/>
          </p:nvSpPr>
          <p:spPr bwMode="auto">
            <a:xfrm>
              <a:off x="2959" y="3383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0 h 12"/>
                <a:gd name="T4" fmla="*/ 1 w 12"/>
                <a:gd name="T5" fmla="*/ 0 h 12"/>
                <a:gd name="T6" fmla="*/ 1 w 12"/>
                <a:gd name="T7" fmla="*/ 0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6" name="Freeform 39"/>
            <p:cNvSpPr>
              <a:spLocks/>
            </p:cNvSpPr>
            <p:nvPr/>
          </p:nvSpPr>
          <p:spPr bwMode="auto">
            <a:xfrm>
              <a:off x="2969" y="338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7" name="Freeform 40"/>
            <p:cNvSpPr>
              <a:spLocks/>
            </p:cNvSpPr>
            <p:nvPr/>
          </p:nvSpPr>
          <p:spPr bwMode="auto">
            <a:xfrm>
              <a:off x="2979" y="3385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8" name="Freeform 41"/>
            <p:cNvSpPr>
              <a:spLocks/>
            </p:cNvSpPr>
            <p:nvPr/>
          </p:nvSpPr>
          <p:spPr bwMode="auto">
            <a:xfrm>
              <a:off x="2989" y="3386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9" name="Freeform 42"/>
            <p:cNvSpPr>
              <a:spLocks/>
            </p:cNvSpPr>
            <p:nvPr/>
          </p:nvSpPr>
          <p:spPr bwMode="auto">
            <a:xfrm>
              <a:off x="2999" y="3388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0" name="Freeform 43"/>
            <p:cNvSpPr>
              <a:spLocks/>
            </p:cNvSpPr>
            <p:nvPr/>
          </p:nvSpPr>
          <p:spPr bwMode="auto">
            <a:xfrm>
              <a:off x="3009" y="3389"/>
              <a:ext cx="6" cy="6"/>
            </a:xfrm>
            <a:custGeom>
              <a:avLst/>
              <a:gdLst>
                <a:gd name="T0" fmla="*/ 1 w 11"/>
                <a:gd name="T1" fmla="*/ 0 h 13"/>
                <a:gd name="T2" fmla="*/ 0 w 11"/>
                <a:gd name="T3" fmla="*/ 0 h 13"/>
                <a:gd name="T4" fmla="*/ 1 w 11"/>
                <a:gd name="T5" fmla="*/ 0 h 13"/>
                <a:gd name="T6" fmla="*/ 1 w 11"/>
                <a:gd name="T7" fmla="*/ 0 h 13"/>
                <a:gd name="T8" fmla="*/ 1 w 11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3"/>
                <a:gd name="T17" fmla="*/ 11 w 1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3">
                  <a:moveTo>
                    <a:pt x="1" y="0"/>
                  </a:moveTo>
                  <a:lnTo>
                    <a:pt x="0" y="10"/>
                  </a:lnTo>
                  <a:lnTo>
                    <a:pt x="10" y="13"/>
                  </a:lnTo>
                  <a:lnTo>
                    <a:pt x="11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1" name="Freeform 44"/>
            <p:cNvSpPr>
              <a:spLocks/>
            </p:cNvSpPr>
            <p:nvPr/>
          </p:nvSpPr>
          <p:spPr bwMode="auto">
            <a:xfrm>
              <a:off x="3019" y="339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2" name="Freeform 45"/>
            <p:cNvSpPr>
              <a:spLocks/>
            </p:cNvSpPr>
            <p:nvPr/>
          </p:nvSpPr>
          <p:spPr bwMode="auto">
            <a:xfrm>
              <a:off x="3029" y="3392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3" name="Freeform 46"/>
            <p:cNvSpPr>
              <a:spLocks/>
            </p:cNvSpPr>
            <p:nvPr/>
          </p:nvSpPr>
          <p:spPr bwMode="auto">
            <a:xfrm>
              <a:off x="3039" y="339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4" name="Freeform 47"/>
            <p:cNvSpPr>
              <a:spLocks/>
            </p:cNvSpPr>
            <p:nvPr/>
          </p:nvSpPr>
          <p:spPr bwMode="auto">
            <a:xfrm>
              <a:off x="3049" y="3395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5" name="Freeform 48"/>
            <p:cNvSpPr>
              <a:spLocks/>
            </p:cNvSpPr>
            <p:nvPr/>
          </p:nvSpPr>
          <p:spPr bwMode="auto">
            <a:xfrm>
              <a:off x="3059" y="3396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6" name="Freeform 49"/>
            <p:cNvSpPr>
              <a:spLocks/>
            </p:cNvSpPr>
            <p:nvPr/>
          </p:nvSpPr>
          <p:spPr bwMode="auto">
            <a:xfrm>
              <a:off x="3069" y="3397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7" name="Freeform 50"/>
            <p:cNvSpPr>
              <a:spLocks/>
            </p:cNvSpPr>
            <p:nvPr/>
          </p:nvSpPr>
          <p:spPr bwMode="auto">
            <a:xfrm>
              <a:off x="3079" y="339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8" name="Freeform 51"/>
            <p:cNvSpPr>
              <a:spLocks/>
            </p:cNvSpPr>
            <p:nvPr/>
          </p:nvSpPr>
          <p:spPr bwMode="auto">
            <a:xfrm>
              <a:off x="3089" y="3400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9" name="Freeform 52"/>
            <p:cNvSpPr>
              <a:spLocks/>
            </p:cNvSpPr>
            <p:nvPr/>
          </p:nvSpPr>
          <p:spPr bwMode="auto">
            <a:xfrm>
              <a:off x="3099" y="3401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0" name="Freeform 53"/>
            <p:cNvSpPr>
              <a:spLocks/>
            </p:cNvSpPr>
            <p:nvPr/>
          </p:nvSpPr>
          <p:spPr bwMode="auto">
            <a:xfrm>
              <a:off x="3109" y="3403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2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1" name="Freeform 54"/>
            <p:cNvSpPr>
              <a:spLocks/>
            </p:cNvSpPr>
            <p:nvPr/>
          </p:nvSpPr>
          <p:spPr bwMode="auto">
            <a:xfrm>
              <a:off x="3119" y="3404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2" name="Freeform 55"/>
            <p:cNvSpPr>
              <a:spLocks/>
            </p:cNvSpPr>
            <p:nvPr/>
          </p:nvSpPr>
          <p:spPr bwMode="auto">
            <a:xfrm>
              <a:off x="3129" y="3405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3" name="Freeform 56"/>
            <p:cNvSpPr>
              <a:spLocks/>
            </p:cNvSpPr>
            <p:nvPr/>
          </p:nvSpPr>
          <p:spPr bwMode="auto">
            <a:xfrm>
              <a:off x="3139" y="3407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4" name="Freeform 57"/>
            <p:cNvSpPr>
              <a:spLocks/>
            </p:cNvSpPr>
            <p:nvPr/>
          </p:nvSpPr>
          <p:spPr bwMode="auto">
            <a:xfrm>
              <a:off x="3149" y="340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5" name="Freeform 58"/>
            <p:cNvSpPr>
              <a:spLocks/>
            </p:cNvSpPr>
            <p:nvPr/>
          </p:nvSpPr>
          <p:spPr bwMode="auto">
            <a:xfrm>
              <a:off x="3159" y="3409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6" name="Freeform 59"/>
            <p:cNvSpPr>
              <a:spLocks/>
            </p:cNvSpPr>
            <p:nvPr/>
          </p:nvSpPr>
          <p:spPr bwMode="auto">
            <a:xfrm>
              <a:off x="3169" y="341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7" name="Freeform 60"/>
            <p:cNvSpPr>
              <a:spLocks/>
            </p:cNvSpPr>
            <p:nvPr/>
          </p:nvSpPr>
          <p:spPr bwMode="auto">
            <a:xfrm>
              <a:off x="3179" y="3412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0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2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8" name="Freeform 61"/>
            <p:cNvSpPr>
              <a:spLocks/>
            </p:cNvSpPr>
            <p:nvPr/>
          </p:nvSpPr>
          <p:spPr bwMode="auto">
            <a:xfrm>
              <a:off x="3189" y="3413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9" name="Freeform 62"/>
            <p:cNvSpPr>
              <a:spLocks/>
            </p:cNvSpPr>
            <p:nvPr/>
          </p:nvSpPr>
          <p:spPr bwMode="auto">
            <a:xfrm>
              <a:off x="3199" y="3414"/>
              <a:ext cx="5" cy="7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1 h 13"/>
                <a:gd name="T4" fmla="*/ 0 w 12"/>
                <a:gd name="T5" fmla="*/ 1 h 13"/>
                <a:gd name="T6" fmla="*/ 0 w 12"/>
                <a:gd name="T7" fmla="*/ 1 h 13"/>
                <a:gd name="T8" fmla="*/ 0 w 12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3"/>
                <a:gd name="T17" fmla="*/ 12 w 12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3">
                  <a:moveTo>
                    <a:pt x="2" y="0"/>
                  </a:moveTo>
                  <a:lnTo>
                    <a:pt x="0" y="10"/>
                  </a:lnTo>
                  <a:lnTo>
                    <a:pt x="11" y="13"/>
                  </a:lnTo>
                  <a:lnTo>
                    <a:pt x="1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0" name="Freeform 63"/>
            <p:cNvSpPr>
              <a:spLocks/>
            </p:cNvSpPr>
            <p:nvPr/>
          </p:nvSpPr>
          <p:spPr bwMode="auto">
            <a:xfrm>
              <a:off x="3209" y="341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1" name="Freeform 64"/>
            <p:cNvSpPr>
              <a:spLocks/>
            </p:cNvSpPr>
            <p:nvPr/>
          </p:nvSpPr>
          <p:spPr bwMode="auto">
            <a:xfrm>
              <a:off x="3219" y="341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2" name="Freeform 65"/>
            <p:cNvSpPr>
              <a:spLocks/>
            </p:cNvSpPr>
            <p:nvPr/>
          </p:nvSpPr>
          <p:spPr bwMode="auto">
            <a:xfrm>
              <a:off x="3229" y="3419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3" name="Freeform 66"/>
            <p:cNvSpPr>
              <a:spLocks/>
            </p:cNvSpPr>
            <p:nvPr/>
          </p:nvSpPr>
          <p:spPr bwMode="auto">
            <a:xfrm>
              <a:off x="3239" y="342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4" name="Freeform 67"/>
            <p:cNvSpPr>
              <a:spLocks/>
            </p:cNvSpPr>
            <p:nvPr/>
          </p:nvSpPr>
          <p:spPr bwMode="auto">
            <a:xfrm>
              <a:off x="3249" y="3421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5" name="Freeform 68"/>
            <p:cNvSpPr>
              <a:spLocks/>
            </p:cNvSpPr>
            <p:nvPr/>
          </p:nvSpPr>
          <p:spPr bwMode="auto">
            <a:xfrm>
              <a:off x="3259" y="3422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6" name="Freeform 69"/>
            <p:cNvSpPr>
              <a:spLocks/>
            </p:cNvSpPr>
            <p:nvPr/>
          </p:nvSpPr>
          <p:spPr bwMode="auto">
            <a:xfrm>
              <a:off x="3269" y="3424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7" name="Freeform 70"/>
            <p:cNvSpPr>
              <a:spLocks/>
            </p:cNvSpPr>
            <p:nvPr/>
          </p:nvSpPr>
          <p:spPr bwMode="auto">
            <a:xfrm>
              <a:off x="3279" y="3425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8" name="Freeform 71"/>
            <p:cNvSpPr>
              <a:spLocks/>
            </p:cNvSpPr>
            <p:nvPr/>
          </p:nvSpPr>
          <p:spPr bwMode="auto">
            <a:xfrm>
              <a:off x="3289" y="3426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9" name="Freeform 72"/>
            <p:cNvSpPr>
              <a:spLocks/>
            </p:cNvSpPr>
            <p:nvPr/>
          </p:nvSpPr>
          <p:spPr bwMode="auto">
            <a:xfrm>
              <a:off x="3299" y="342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0" name="Freeform 73"/>
            <p:cNvSpPr>
              <a:spLocks/>
            </p:cNvSpPr>
            <p:nvPr/>
          </p:nvSpPr>
          <p:spPr bwMode="auto">
            <a:xfrm>
              <a:off x="3309" y="342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1" name="Freeform 74"/>
            <p:cNvSpPr>
              <a:spLocks/>
            </p:cNvSpPr>
            <p:nvPr/>
          </p:nvSpPr>
          <p:spPr bwMode="auto">
            <a:xfrm>
              <a:off x="3319" y="3431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0 h 12"/>
                <a:gd name="T4" fmla="*/ 1 w 12"/>
                <a:gd name="T5" fmla="*/ 0 h 12"/>
                <a:gd name="T6" fmla="*/ 1 w 12"/>
                <a:gd name="T7" fmla="*/ 0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2" name="Freeform 75"/>
            <p:cNvSpPr>
              <a:spLocks/>
            </p:cNvSpPr>
            <p:nvPr/>
          </p:nvSpPr>
          <p:spPr bwMode="auto">
            <a:xfrm>
              <a:off x="3329" y="3432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3" name="Freeform 76"/>
            <p:cNvSpPr>
              <a:spLocks/>
            </p:cNvSpPr>
            <p:nvPr/>
          </p:nvSpPr>
          <p:spPr bwMode="auto">
            <a:xfrm>
              <a:off x="3339" y="3433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4" name="Freeform 77"/>
            <p:cNvSpPr>
              <a:spLocks/>
            </p:cNvSpPr>
            <p:nvPr/>
          </p:nvSpPr>
          <p:spPr bwMode="auto">
            <a:xfrm>
              <a:off x="3349" y="343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5" name="Freeform 78"/>
            <p:cNvSpPr>
              <a:spLocks/>
            </p:cNvSpPr>
            <p:nvPr/>
          </p:nvSpPr>
          <p:spPr bwMode="auto">
            <a:xfrm>
              <a:off x="3359" y="3436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6" name="Freeform 79"/>
            <p:cNvSpPr>
              <a:spLocks/>
            </p:cNvSpPr>
            <p:nvPr/>
          </p:nvSpPr>
          <p:spPr bwMode="auto">
            <a:xfrm>
              <a:off x="3369" y="343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7" name="Freeform 80"/>
            <p:cNvSpPr>
              <a:spLocks/>
            </p:cNvSpPr>
            <p:nvPr/>
          </p:nvSpPr>
          <p:spPr bwMode="auto">
            <a:xfrm>
              <a:off x="3379" y="3438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8" name="Freeform 81"/>
            <p:cNvSpPr>
              <a:spLocks/>
            </p:cNvSpPr>
            <p:nvPr/>
          </p:nvSpPr>
          <p:spPr bwMode="auto">
            <a:xfrm>
              <a:off x="3389" y="3439"/>
              <a:ext cx="6" cy="7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9" name="Freeform 82"/>
            <p:cNvSpPr>
              <a:spLocks/>
            </p:cNvSpPr>
            <p:nvPr/>
          </p:nvSpPr>
          <p:spPr bwMode="auto">
            <a:xfrm>
              <a:off x="3399" y="344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0" name="Freeform 83"/>
            <p:cNvSpPr>
              <a:spLocks/>
            </p:cNvSpPr>
            <p:nvPr/>
          </p:nvSpPr>
          <p:spPr bwMode="auto">
            <a:xfrm>
              <a:off x="3409" y="3443"/>
              <a:ext cx="5" cy="5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0 h 11"/>
                <a:gd name="T4" fmla="*/ 0 w 12"/>
                <a:gd name="T5" fmla="*/ 0 h 11"/>
                <a:gd name="T6" fmla="*/ 0 w 12"/>
                <a:gd name="T7" fmla="*/ 0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1" name="Freeform 84"/>
            <p:cNvSpPr>
              <a:spLocks/>
            </p:cNvSpPr>
            <p:nvPr/>
          </p:nvSpPr>
          <p:spPr bwMode="auto">
            <a:xfrm>
              <a:off x="3419" y="344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2" name="Freeform 85"/>
            <p:cNvSpPr>
              <a:spLocks/>
            </p:cNvSpPr>
            <p:nvPr/>
          </p:nvSpPr>
          <p:spPr bwMode="auto">
            <a:xfrm>
              <a:off x="3429" y="3445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3" name="Freeform 86"/>
            <p:cNvSpPr>
              <a:spLocks/>
            </p:cNvSpPr>
            <p:nvPr/>
          </p:nvSpPr>
          <p:spPr bwMode="auto">
            <a:xfrm>
              <a:off x="3439" y="3446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4" name="Freeform 87"/>
            <p:cNvSpPr>
              <a:spLocks/>
            </p:cNvSpPr>
            <p:nvPr/>
          </p:nvSpPr>
          <p:spPr bwMode="auto">
            <a:xfrm>
              <a:off x="3449" y="3448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5" name="Freeform 88"/>
            <p:cNvSpPr>
              <a:spLocks/>
            </p:cNvSpPr>
            <p:nvPr/>
          </p:nvSpPr>
          <p:spPr bwMode="auto">
            <a:xfrm>
              <a:off x="3459" y="344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6" name="Freeform 89"/>
            <p:cNvSpPr>
              <a:spLocks/>
            </p:cNvSpPr>
            <p:nvPr/>
          </p:nvSpPr>
          <p:spPr bwMode="auto">
            <a:xfrm>
              <a:off x="3469" y="3450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1 h 12"/>
                <a:gd name="T4" fmla="*/ 1 w 10"/>
                <a:gd name="T5" fmla="*/ 1 h 12"/>
                <a:gd name="T6" fmla="*/ 1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7" name="Freeform 90"/>
            <p:cNvSpPr>
              <a:spLocks/>
            </p:cNvSpPr>
            <p:nvPr/>
          </p:nvSpPr>
          <p:spPr bwMode="auto">
            <a:xfrm>
              <a:off x="3479" y="345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8" name="Freeform 91"/>
            <p:cNvSpPr>
              <a:spLocks/>
            </p:cNvSpPr>
            <p:nvPr/>
          </p:nvSpPr>
          <p:spPr bwMode="auto">
            <a:xfrm>
              <a:off x="3489" y="345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9" name="Freeform 92"/>
            <p:cNvSpPr>
              <a:spLocks/>
            </p:cNvSpPr>
            <p:nvPr/>
          </p:nvSpPr>
          <p:spPr bwMode="auto">
            <a:xfrm>
              <a:off x="3499" y="3455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0" name="Freeform 93"/>
            <p:cNvSpPr>
              <a:spLocks/>
            </p:cNvSpPr>
            <p:nvPr/>
          </p:nvSpPr>
          <p:spPr bwMode="auto">
            <a:xfrm>
              <a:off x="3509" y="3456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1" name="Freeform 94"/>
            <p:cNvSpPr>
              <a:spLocks/>
            </p:cNvSpPr>
            <p:nvPr/>
          </p:nvSpPr>
          <p:spPr bwMode="auto">
            <a:xfrm>
              <a:off x="3519" y="345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2" name="Freeform 95"/>
            <p:cNvSpPr>
              <a:spLocks/>
            </p:cNvSpPr>
            <p:nvPr/>
          </p:nvSpPr>
          <p:spPr bwMode="auto">
            <a:xfrm>
              <a:off x="3529" y="3458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3" name="Freeform 96"/>
            <p:cNvSpPr>
              <a:spLocks/>
            </p:cNvSpPr>
            <p:nvPr/>
          </p:nvSpPr>
          <p:spPr bwMode="auto">
            <a:xfrm>
              <a:off x="3539" y="3460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0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4" name="Freeform 97"/>
            <p:cNvSpPr>
              <a:spLocks/>
            </p:cNvSpPr>
            <p:nvPr/>
          </p:nvSpPr>
          <p:spPr bwMode="auto">
            <a:xfrm>
              <a:off x="3549" y="346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5" name="Freeform 98"/>
            <p:cNvSpPr>
              <a:spLocks/>
            </p:cNvSpPr>
            <p:nvPr/>
          </p:nvSpPr>
          <p:spPr bwMode="auto">
            <a:xfrm>
              <a:off x="3559" y="3462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6" name="Freeform 99"/>
            <p:cNvSpPr>
              <a:spLocks/>
            </p:cNvSpPr>
            <p:nvPr/>
          </p:nvSpPr>
          <p:spPr bwMode="auto">
            <a:xfrm>
              <a:off x="3569" y="3463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3189290" y="3508375"/>
            <a:ext cx="122237" cy="107950"/>
            <a:chOff x="3182" y="3263"/>
            <a:chExt cx="53" cy="52"/>
          </a:xfrm>
        </p:grpSpPr>
        <p:sp>
          <p:nvSpPr>
            <p:cNvPr id="56802" name="Oval 101"/>
            <p:cNvSpPr>
              <a:spLocks noChangeArrowheads="1"/>
            </p:cNvSpPr>
            <p:nvPr/>
          </p:nvSpPr>
          <p:spPr bwMode="auto">
            <a:xfrm>
              <a:off x="3182" y="3263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3" name="Oval 102"/>
            <p:cNvSpPr>
              <a:spLocks noChangeArrowheads="1"/>
            </p:cNvSpPr>
            <p:nvPr/>
          </p:nvSpPr>
          <p:spPr bwMode="auto">
            <a:xfrm>
              <a:off x="3182" y="32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4" name="Oval 103"/>
            <p:cNvSpPr>
              <a:spLocks noChangeArrowheads="1"/>
            </p:cNvSpPr>
            <p:nvPr/>
          </p:nvSpPr>
          <p:spPr bwMode="auto">
            <a:xfrm>
              <a:off x="3184" y="32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5" name="Oval 104"/>
            <p:cNvSpPr>
              <a:spLocks noChangeArrowheads="1"/>
            </p:cNvSpPr>
            <p:nvPr/>
          </p:nvSpPr>
          <p:spPr bwMode="auto">
            <a:xfrm>
              <a:off x="3185" y="32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6" name="Oval 105"/>
            <p:cNvSpPr>
              <a:spLocks noChangeArrowheads="1"/>
            </p:cNvSpPr>
            <p:nvPr/>
          </p:nvSpPr>
          <p:spPr bwMode="auto">
            <a:xfrm>
              <a:off x="3185" y="32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7" name="Oval 106"/>
            <p:cNvSpPr>
              <a:spLocks noChangeArrowheads="1"/>
            </p:cNvSpPr>
            <p:nvPr/>
          </p:nvSpPr>
          <p:spPr bwMode="auto">
            <a:xfrm>
              <a:off x="3187" y="32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8" name="Oval 107"/>
            <p:cNvSpPr>
              <a:spLocks noChangeArrowheads="1"/>
            </p:cNvSpPr>
            <p:nvPr/>
          </p:nvSpPr>
          <p:spPr bwMode="auto">
            <a:xfrm>
              <a:off x="3188" y="3269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9" name="Oval 108"/>
            <p:cNvSpPr>
              <a:spLocks noChangeArrowheads="1"/>
            </p:cNvSpPr>
            <p:nvPr/>
          </p:nvSpPr>
          <p:spPr bwMode="auto">
            <a:xfrm>
              <a:off x="3189" y="32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0" name="Oval 109"/>
            <p:cNvSpPr>
              <a:spLocks noChangeArrowheads="1"/>
            </p:cNvSpPr>
            <p:nvPr/>
          </p:nvSpPr>
          <p:spPr bwMode="auto">
            <a:xfrm>
              <a:off x="3190" y="32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1" name="Oval 110"/>
            <p:cNvSpPr>
              <a:spLocks noChangeArrowheads="1"/>
            </p:cNvSpPr>
            <p:nvPr/>
          </p:nvSpPr>
          <p:spPr bwMode="auto">
            <a:xfrm>
              <a:off x="3191" y="3272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2" name="Oval 111"/>
            <p:cNvSpPr>
              <a:spLocks noChangeArrowheads="1"/>
            </p:cNvSpPr>
            <p:nvPr/>
          </p:nvSpPr>
          <p:spPr bwMode="auto">
            <a:xfrm>
              <a:off x="3192" y="32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3" name="Oval 112"/>
            <p:cNvSpPr>
              <a:spLocks noChangeArrowheads="1"/>
            </p:cNvSpPr>
            <p:nvPr/>
          </p:nvSpPr>
          <p:spPr bwMode="auto">
            <a:xfrm>
              <a:off x="3194" y="3274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4" name="Oval 113"/>
            <p:cNvSpPr>
              <a:spLocks noChangeArrowheads="1"/>
            </p:cNvSpPr>
            <p:nvPr/>
          </p:nvSpPr>
          <p:spPr bwMode="auto">
            <a:xfrm>
              <a:off x="3194" y="32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5" name="Oval 114"/>
            <p:cNvSpPr>
              <a:spLocks noChangeArrowheads="1"/>
            </p:cNvSpPr>
            <p:nvPr/>
          </p:nvSpPr>
          <p:spPr bwMode="auto">
            <a:xfrm>
              <a:off x="3196" y="32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6" name="Oval 115"/>
            <p:cNvSpPr>
              <a:spLocks noChangeArrowheads="1"/>
            </p:cNvSpPr>
            <p:nvPr/>
          </p:nvSpPr>
          <p:spPr bwMode="auto">
            <a:xfrm>
              <a:off x="3197" y="32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7" name="Oval 116"/>
            <p:cNvSpPr>
              <a:spLocks noChangeArrowheads="1"/>
            </p:cNvSpPr>
            <p:nvPr/>
          </p:nvSpPr>
          <p:spPr bwMode="auto">
            <a:xfrm>
              <a:off x="3198" y="327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8" name="Oval 117"/>
            <p:cNvSpPr>
              <a:spLocks noChangeArrowheads="1"/>
            </p:cNvSpPr>
            <p:nvPr/>
          </p:nvSpPr>
          <p:spPr bwMode="auto">
            <a:xfrm>
              <a:off x="3199" y="3279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9" name="Oval 118"/>
            <p:cNvSpPr>
              <a:spLocks noChangeArrowheads="1"/>
            </p:cNvSpPr>
            <p:nvPr/>
          </p:nvSpPr>
          <p:spPr bwMode="auto">
            <a:xfrm>
              <a:off x="3200" y="3281"/>
              <a:ext cx="16" cy="15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0" name="Oval 119"/>
            <p:cNvSpPr>
              <a:spLocks noChangeArrowheads="1"/>
            </p:cNvSpPr>
            <p:nvPr/>
          </p:nvSpPr>
          <p:spPr bwMode="auto">
            <a:xfrm>
              <a:off x="3201" y="32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1" name="Oval 120"/>
            <p:cNvSpPr>
              <a:spLocks noChangeArrowheads="1"/>
            </p:cNvSpPr>
            <p:nvPr/>
          </p:nvSpPr>
          <p:spPr bwMode="auto">
            <a:xfrm>
              <a:off x="3203" y="32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2" name="Oval 121"/>
            <p:cNvSpPr>
              <a:spLocks noChangeArrowheads="1"/>
            </p:cNvSpPr>
            <p:nvPr/>
          </p:nvSpPr>
          <p:spPr bwMode="auto">
            <a:xfrm>
              <a:off x="3203" y="3284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3" name="Oval 122"/>
            <p:cNvSpPr>
              <a:spLocks noChangeArrowheads="1"/>
            </p:cNvSpPr>
            <p:nvPr/>
          </p:nvSpPr>
          <p:spPr bwMode="auto">
            <a:xfrm>
              <a:off x="3204" y="3284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4" name="Oval 123"/>
            <p:cNvSpPr>
              <a:spLocks noChangeArrowheads="1"/>
            </p:cNvSpPr>
            <p:nvPr/>
          </p:nvSpPr>
          <p:spPr bwMode="auto">
            <a:xfrm>
              <a:off x="3206" y="3286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5" name="Oval 124"/>
            <p:cNvSpPr>
              <a:spLocks noChangeArrowheads="1"/>
            </p:cNvSpPr>
            <p:nvPr/>
          </p:nvSpPr>
          <p:spPr bwMode="auto">
            <a:xfrm>
              <a:off x="3207" y="3287"/>
              <a:ext cx="2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6" name="Oval 125"/>
            <p:cNvSpPr>
              <a:spLocks noChangeArrowheads="1"/>
            </p:cNvSpPr>
            <p:nvPr/>
          </p:nvSpPr>
          <p:spPr bwMode="auto">
            <a:xfrm>
              <a:off x="3208" y="32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5" name="Group 126"/>
          <p:cNvGrpSpPr>
            <a:grpSpLocks/>
          </p:cNvGrpSpPr>
          <p:nvPr/>
        </p:nvGrpSpPr>
        <p:grpSpPr bwMode="auto">
          <a:xfrm>
            <a:off x="3746500" y="3725863"/>
            <a:ext cx="117475" cy="106362"/>
            <a:chOff x="3429" y="3368"/>
            <a:chExt cx="52" cy="51"/>
          </a:xfrm>
        </p:grpSpPr>
        <p:sp>
          <p:nvSpPr>
            <p:cNvPr id="56777" name="Oval 127"/>
            <p:cNvSpPr>
              <a:spLocks noChangeArrowheads="1"/>
            </p:cNvSpPr>
            <p:nvPr/>
          </p:nvSpPr>
          <p:spPr bwMode="auto">
            <a:xfrm>
              <a:off x="3429" y="3368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8" name="Oval 128"/>
            <p:cNvSpPr>
              <a:spLocks noChangeArrowheads="1"/>
            </p:cNvSpPr>
            <p:nvPr/>
          </p:nvSpPr>
          <p:spPr bwMode="auto">
            <a:xfrm>
              <a:off x="3429" y="3368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9" name="Oval 129"/>
            <p:cNvSpPr>
              <a:spLocks noChangeArrowheads="1"/>
            </p:cNvSpPr>
            <p:nvPr/>
          </p:nvSpPr>
          <p:spPr bwMode="auto">
            <a:xfrm>
              <a:off x="3430" y="3369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0" name="Oval 130"/>
            <p:cNvSpPr>
              <a:spLocks noChangeArrowheads="1"/>
            </p:cNvSpPr>
            <p:nvPr/>
          </p:nvSpPr>
          <p:spPr bwMode="auto">
            <a:xfrm>
              <a:off x="3431" y="3370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1" name="Oval 131"/>
            <p:cNvSpPr>
              <a:spLocks noChangeArrowheads="1"/>
            </p:cNvSpPr>
            <p:nvPr/>
          </p:nvSpPr>
          <p:spPr bwMode="auto">
            <a:xfrm>
              <a:off x="3432" y="3371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2" name="Oval 132"/>
            <p:cNvSpPr>
              <a:spLocks noChangeArrowheads="1"/>
            </p:cNvSpPr>
            <p:nvPr/>
          </p:nvSpPr>
          <p:spPr bwMode="auto">
            <a:xfrm>
              <a:off x="3433" y="3372"/>
              <a:ext cx="43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3" name="Oval 133"/>
            <p:cNvSpPr>
              <a:spLocks noChangeArrowheads="1"/>
            </p:cNvSpPr>
            <p:nvPr/>
          </p:nvSpPr>
          <p:spPr bwMode="auto">
            <a:xfrm>
              <a:off x="3435" y="3373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4" name="Oval 134"/>
            <p:cNvSpPr>
              <a:spLocks noChangeArrowheads="1"/>
            </p:cNvSpPr>
            <p:nvPr/>
          </p:nvSpPr>
          <p:spPr bwMode="auto">
            <a:xfrm>
              <a:off x="3436" y="3374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5" name="Oval 135"/>
            <p:cNvSpPr>
              <a:spLocks noChangeArrowheads="1"/>
            </p:cNvSpPr>
            <p:nvPr/>
          </p:nvSpPr>
          <p:spPr bwMode="auto">
            <a:xfrm>
              <a:off x="3436" y="3375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6" name="Oval 136"/>
            <p:cNvSpPr>
              <a:spLocks noChangeArrowheads="1"/>
            </p:cNvSpPr>
            <p:nvPr/>
          </p:nvSpPr>
          <p:spPr bwMode="auto">
            <a:xfrm>
              <a:off x="3438" y="3376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7" name="Oval 137"/>
            <p:cNvSpPr>
              <a:spLocks noChangeArrowheads="1"/>
            </p:cNvSpPr>
            <p:nvPr/>
          </p:nvSpPr>
          <p:spPr bwMode="auto">
            <a:xfrm>
              <a:off x="3439" y="3378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8" name="Oval 138"/>
            <p:cNvSpPr>
              <a:spLocks noChangeArrowheads="1"/>
            </p:cNvSpPr>
            <p:nvPr/>
          </p:nvSpPr>
          <p:spPr bwMode="auto">
            <a:xfrm>
              <a:off x="3440" y="3378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9" name="Oval 139"/>
            <p:cNvSpPr>
              <a:spLocks noChangeArrowheads="1"/>
            </p:cNvSpPr>
            <p:nvPr/>
          </p:nvSpPr>
          <p:spPr bwMode="auto">
            <a:xfrm>
              <a:off x="3441" y="3380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0" name="Oval 140"/>
            <p:cNvSpPr>
              <a:spLocks noChangeArrowheads="1"/>
            </p:cNvSpPr>
            <p:nvPr/>
          </p:nvSpPr>
          <p:spPr bwMode="auto">
            <a:xfrm>
              <a:off x="3442" y="3381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1" name="Oval 141"/>
            <p:cNvSpPr>
              <a:spLocks noChangeArrowheads="1"/>
            </p:cNvSpPr>
            <p:nvPr/>
          </p:nvSpPr>
          <p:spPr bwMode="auto">
            <a:xfrm>
              <a:off x="3443" y="3381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2" name="Oval 142"/>
            <p:cNvSpPr>
              <a:spLocks noChangeArrowheads="1"/>
            </p:cNvSpPr>
            <p:nvPr/>
          </p:nvSpPr>
          <p:spPr bwMode="auto">
            <a:xfrm>
              <a:off x="3445" y="3383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3" name="Oval 143"/>
            <p:cNvSpPr>
              <a:spLocks noChangeArrowheads="1"/>
            </p:cNvSpPr>
            <p:nvPr/>
          </p:nvSpPr>
          <p:spPr bwMode="auto">
            <a:xfrm>
              <a:off x="3445" y="3384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4" name="Oval 144"/>
            <p:cNvSpPr>
              <a:spLocks noChangeArrowheads="1"/>
            </p:cNvSpPr>
            <p:nvPr/>
          </p:nvSpPr>
          <p:spPr bwMode="auto">
            <a:xfrm>
              <a:off x="3447" y="3385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5" name="Oval 145"/>
            <p:cNvSpPr>
              <a:spLocks noChangeArrowheads="1"/>
            </p:cNvSpPr>
            <p:nvPr/>
          </p:nvSpPr>
          <p:spPr bwMode="auto">
            <a:xfrm>
              <a:off x="3448" y="3386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6" name="Oval 146"/>
            <p:cNvSpPr>
              <a:spLocks noChangeArrowheads="1"/>
            </p:cNvSpPr>
            <p:nvPr/>
          </p:nvSpPr>
          <p:spPr bwMode="auto">
            <a:xfrm>
              <a:off x="3449" y="3387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7" name="Oval 147"/>
            <p:cNvSpPr>
              <a:spLocks noChangeArrowheads="1"/>
            </p:cNvSpPr>
            <p:nvPr/>
          </p:nvSpPr>
          <p:spPr bwMode="auto">
            <a:xfrm>
              <a:off x="3450" y="3388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8" name="Oval 148"/>
            <p:cNvSpPr>
              <a:spLocks noChangeArrowheads="1"/>
            </p:cNvSpPr>
            <p:nvPr/>
          </p:nvSpPr>
          <p:spPr bwMode="auto">
            <a:xfrm>
              <a:off x="3451" y="3389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9" name="Oval 149"/>
            <p:cNvSpPr>
              <a:spLocks noChangeArrowheads="1"/>
            </p:cNvSpPr>
            <p:nvPr/>
          </p:nvSpPr>
          <p:spPr bwMode="auto">
            <a:xfrm>
              <a:off x="3452" y="3390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0" name="Oval 150"/>
            <p:cNvSpPr>
              <a:spLocks noChangeArrowheads="1"/>
            </p:cNvSpPr>
            <p:nvPr/>
          </p:nvSpPr>
          <p:spPr bwMode="auto">
            <a:xfrm>
              <a:off x="3453" y="3392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1" name="Oval 151"/>
            <p:cNvSpPr>
              <a:spLocks noChangeArrowheads="1"/>
            </p:cNvSpPr>
            <p:nvPr/>
          </p:nvSpPr>
          <p:spPr bwMode="auto">
            <a:xfrm>
              <a:off x="3454" y="3392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6" name="Group 152"/>
          <p:cNvGrpSpPr>
            <a:grpSpLocks/>
          </p:cNvGrpSpPr>
          <p:nvPr/>
        </p:nvGrpSpPr>
        <p:grpSpPr bwMode="auto">
          <a:xfrm>
            <a:off x="2395540" y="4159250"/>
            <a:ext cx="119062" cy="109538"/>
            <a:chOff x="2830" y="3576"/>
            <a:chExt cx="52" cy="52"/>
          </a:xfrm>
        </p:grpSpPr>
        <p:sp>
          <p:nvSpPr>
            <p:cNvPr id="56752" name="Oval 153"/>
            <p:cNvSpPr>
              <a:spLocks noChangeArrowheads="1"/>
            </p:cNvSpPr>
            <p:nvPr/>
          </p:nvSpPr>
          <p:spPr bwMode="auto">
            <a:xfrm>
              <a:off x="2830" y="3576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3" name="Oval 154"/>
            <p:cNvSpPr>
              <a:spLocks noChangeArrowheads="1"/>
            </p:cNvSpPr>
            <p:nvPr/>
          </p:nvSpPr>
          <p:spPr bwMode="auto">
            <a:xfrm>
              <a:off x="2830" y="3576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4" name="Oval 155"/>
            <p:cNvSpPr>
              <a:spLocks noChangeArrowheads="1"/>
            </p:cNvSpPr>
            <p:nvPr/>
          </p:nvSpPr>
          <p:spPr bwMode="auto">
            <a:xfrm>
              <a:off x="2831" y="357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5" name="Oval 156"/>
            <p:cNvSpPr>
              <a:spLocks noChangeArrowheads="1"/>
            </p:cNvSpPr>
            <p:nvPr/>
          </p:nvSpPr>
          <p:spPr bwMode="auto">
            <a:xfrm>
              <a:off x="2832" y="3579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6" name="Oval 157"/>
            <p:cNvSpPr>
              <a:spLocks noChangeArrowheads="1"/>
            </p:cNvSpPr>
            <p:nvPr/>
          </p:nvSpPr>
          <p:spPr bwMode="auto">
            <a:xfrm>
              <a:off x="2833" y="357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7" name="Oval 158"/>
            <p:cNvSpPr>
              <a:spLocks noChangeArrowheads="1"/>
            </p:cNvSpPr>
            <p:nvPr/>
          </p:nvSpPr>
          <p:spPr bwMode="auto">
            <a:xfrm>
              <a:off x="2834" y="3581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8" name="Oval 159"/>
            <p:cNvSpPr>
              <a:spLocks noChangeArrowheads="1"/>
            </p:cNvSpPr>
            <p:nvPr/>
          </p:nvSpPr>
          <p:spPr bwMode="auto">
            <a:xfrm>
              <a:off x="2835" y="3582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9" name="Oval 160"/>
            <p:cNvSpPr>
              <a:spLocks noChangeArrowheads="1"/>
            </p:cNvSpPr>
            <p:nvPr/>
          </p:nvSpPr>
          <p:spPr bwMode="auto">
            <a:xfrm>
              <a:off x="2837" y="3583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0" name="Oval 161"/>
            <p:cNvSpPr>
              <a:spLocks noChangeArrowheads="1"/>
            </p:cNvSpPr>
            <p:nvPr/>
          </p:nvSpPr>
          <p:spPr bwMode="auto">
            <a:xfrm>
              <a:off x="2837" y="3584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1" name="Oval 162"/>
            <p:cNvSpPr>
              <a:spLocks noChangeArrowheads="1"/>
            </p:cNvSpPr>
            <p:nvPr/>
          </p:nvSpPr>
          <p:spPr bwMode="auto">
            <a:xfrm>
              <a:off x="2839" y="3585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2" name="Oval 163"/>
            <p:cNvSpPr>
              <a:spLocks noChangeArrowheads="1"/>
            </p:cNvSpPr>
            <p:nvPr/>
          </p:nvSpPr>
          <p:spPr bwMode="auto">
            <a:xfrm>
              <a:off x="2840" y="3586"/>
              <a:ext cx="31" cy="31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3" name="Oval 164"/>
            <p:cNvSpPr>
              <a:spLocks noChangeArrowheads="1"/>
            </p:cNvSpPr>
            <p:nvPr/>
          </p:nvSpPr>
          <p:spPr bwMode="auto">
            <a:xfrm>
              <a:off x="2841" y="358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4" name="Oval 165"/>
            <p:cNvSpPr>
              <a:spLocks noChangeArrowheads="1"/>
            </p:cNvSpPr>
            <p:nvPr/>
          </p:nvSpPr>
          <p:spPr bwMode="auto">
            <a:xfrm>
              <a:off x="2842" y="3588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5" name="Oval 166"/>
            <p:cNvSpPr>
              <a:spLocks noChangeArrowheads="1"/>
            </p:cNvSpPr>
            <p:nvPr/>
          </p:nvSpPr>
          <p:spPr bwMode="auto">
            <a:xfrm>
              <a:off x="2843" y="3589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6" name="Oval 167"/>
            <p:cNvSpPr>
              <a:spLocks noChangeArrowheads="1"/>
            </p:cNvSpPr>
            <p:nvPr/>
          </p:nvSpPr>
          <p:spPr bwMode="auto">
            <a:xfrm>
              <a:off x="2844" y="3590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7" name="Oval 168"/>
            <p:cNvSpPr>
              <a:spLocks noChangeArrowheads="1"/>
            </p:cNvSpPr>
            <p:nvPr/>
          </p:nvSpPr>
          <p:spPr bwMode="auto">
            <a:xfrm>
              <a:off x="2846" y="3591"/>
              <a:ext cx="20" cy="21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8" name="Oval 169"/>
            <p:cNvSpPr>
              <a:spLocks noChangeArrowheads="1"/>
            </p:cNvSpPr>
            <p:nvPr/>
          </p:nvSpPr>
          <p:spPr bwMode="auto">
            <a:xfrm>
              <a:off x="2846" y="3593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9" name="Oval 170"/>
            <p:cNvSpPr>
              <a:spLocks noChangeArrowheads="1"/>
            </p:cNvSpPr>
            <p:nvPr/>
          </p:nvSpPr>
          <p:spPr bwMode="auto">
            <a:xfrm>
              <a:off x="2847" y="3594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0" name="Oval 171"/>
            <p:cNvSpPr>
              <a:spLocks noChangeArrowheads="1"/>
            </p:cNvSpPr>
            <p:nvPr/>
          </p:nvSpPr>
          <p:spPr bwMode="auto">
            <a:xfrm>
              <a:off x="2849" y="359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1" name="Oval 172"/>
            <p:cNvSpPr>
              <a:spLocks noChangeArrowheads="1"/>
            </p:cNvSpPr>
            <p:nvPr/>
          </p:nvSpPr>
          <p:spPr bwMode="auto">
            <a:xfrm>
              <a:off x="2850" y="3596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2" name="Oval 173"/>
            <p:cNvSpPr>
              <a:spLocks noChangeArrowheads="1"/>
            </p:cNvSpPr>
            <p:nvPr/>
          </p:nvSpPr>
          <p:spPr bwMode="auto">
            <a:xfrm>
              <a:off x="2851" y="359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3" name="Oval 174"/>
            <p:cNvSpPr>
              <a:spLocks noChangeArrowheads="1"/>
            </p:cNvSpPr>
            <p:nvPr/>
          </p:nvSpPr>
          <p:spPr bwMode="auto">
            <a:xfrm>
              <a:off x="2852" y="3598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4" name="Oval 175"/>
            <p:cNvSpPr>
              <a:spLocks noChangeArrowheads="1"/>
            </p:cNvSpPr>
            <p:nvPr/>
          </p:nvSpPr>
          <p:spPr bwMode="auto">
            <a:xfrm>
              <a:off x="2853" y="3599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5" name="Oval 176"/>
            <p:cNvSpPr>
              <a:spLocks noChangeArrowheads="1"/>
            </p:cNvSpPr>
            <p:nvPr/>
          </p:nvSpPr>
          <p:spPr bwMode="auto">
            <a:xfrm>
              <a:off x="2854" y="3600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6" name="Oval 177"/>
            <p:cNvSpPr>
              <a:spLocks noChangeArrowheads="1"/>
            </p:cNvSpPr>
            <p:nvPr/>
          </p:nvSpPr>
          <p:spPr bwMode="auto">
            <a:xfrm>
              <a:off x="2855" y="3601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7" name="Group 178"/>
          <p:cNvGrpSpPr>
            <a:grpSpLocks/>
          </p:cNvGrpSpPr>
          <p:nvPr/>
        </p:nvGrpSpPr>
        <p:grpSpPr bwMode="auto">
          <a:xfrm>
            <a:off x="1497015" y="4311654"/>
            <a:ext cx="115887" cy="106363"/>
            <a:chOff x="2431" y="3649"/>
            <a:chExt cx="52" cy="51"/>
          </a:xfrm>
        </p:grpSpPr>
        <p:sp>
          <p:nvSpPr>
            <p:cNvPr id="56727" name="Oval 179"/>
            <p:cNvSpPr>
              <a:spLocks noChangeArrowheads="1"/>
            </p:cNvSpPr>
            <p:nvPr/>
          </p:nvSpPr>
          <p:spPr bwMode="auto">
            <a:xfrm>
              <a:off x="2431" y="3649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8" name="Oval 180"/>
            <p:cNvSpPr>
              <a:spLocks noChangeArrowheads="1"/>
            </p:cNvSpPr>
            <p:nvPr/>
          </p:nvSpPr>
          <p:spPr bwMode="auto">
            <a:xfrm>
              <a:off x="2431" y="3649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9" name="Oval 181"/>
            <p:cNvSpPr>
              <a:spLocks noChangeArrowheads="1"/>
            </p:cNvSpPr>
            <p:nvPr/>
          </p:nvSpPr>
          <p:spPr bwMode="auto">
            <a:xfrm>
              <a:off x="2432" y="3650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0" name="Oval 182"/>
            <p:cNvSpPr>
              <a:spLocks noChangeArrowheads="1"/>
            </p:cNvSpPr>
            <p:nvPr/>
          </p:nvSpPr>
          <p:spPr bwMode="auto">
            <a:xfrm>
              <a:off x="2433" y="3651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1" name="Oval 183"/>
            <p:cNvSpPr>
              <a:spLocks noChangeArrowheads="1"/>
            </p:cNvSpPr>
            <p:nvPr/>
          </p:nvSpPr>
          <p:spPr bwMode="auto">
            <a:xfrm>
              <a:off x="2434" y="3652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2" name="Oval 184"/>
            <p:cNvSpPr>
              <a:spLocks noChangeArrowheads="1"/>
            </p:cNvSpPr>
            <p:nvPr/>
          </p:nvSpPr>
          <p:spPr bwMode="auto">
            <a:xfrm>
              <a:off x="2435" y="3653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3" name="Oval 185"/>
            <p:cNvSpPr>
              <a:spLocks noChangeArrowheads="1"/>
            </p:cNvSpPr>
            <p:nvPr/>
          </p:nvSpPr>
          <p:spPr bwMode="auto">
            <a:xfrm>
              <a:off x="2436" y="365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4" name="Oval 186"/>
            <p:cNvSpPr>
              <a:spLocks noChangeArrowheads="1"/>
            </p:cNvSpPr>
            <p:nvPr/>
          </p:nvSpPr>
          <p:spPr bwMode="auto">
            <a:xfrm>
              <a:off x="2438" y="3655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5" name="Oval 187"/>
            <p:cNvSpPr>
              <a:spLocks noChangeArrowheads="1"/>
            </p:cNvSpPr>
            <p:nvPr/>
          </p:nvSpPr>
          <p:spPr bwMode="auto">
            <a:xfrm>
              <a:off x="2438" y="3656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6" name="Oval 188"/>
            <p:cNvSpPr>
              <a:spLocks noChangeArrowheads="1"/>
            </p:cNvSpPr>
            <p:nvPr/>
          </p:nvSpPr>
          <p:spPr bwMode="auto">
            <a:xfrm>
              <a:off x="2439" y="3658"/>
              <a:ext cx="34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7" name="Oval 189"/>
            <p:cNvSpPr>
              <a:spLocks noChangeArrowheads="1"/>
            </p:cNvSpPr>
            <p:nvPr/>
          </p:nvSpPr>
          <p:spPr bwMode="auto">
            <a:xfrm>
              <a:off x="2441" y="3659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8" name="Oval 190"/>
            <p:cNvSpPr>
              <a:spLocks noChangeArrowheads="1"/>
            </p:cNvSpPr>
            <p:nvPr/>
          </p:nvSpPr>
          <p:spPr bwMode="auto">
            <a:xfrm>
              <a:off x="2442" y="3659"/>
              <a:ext cx="28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9" name="Oval 191"/>
            <p:cNvSpPr>
              <a:spLocks noChangeArrowheads="1"/>
            </p:cNvSpPr>
            <p:nvPr/>
          </p:nvSpPr>
          <p:spPr bwMode="auto">
            <a:xfrm>
              <a:off x="2443" y="3661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0" name="Oval 192"/>
            <p:cNvSpPr>
              <a:spLocks noChangeArrowheads="1"/>
            </p:cNvSpPr>
            <p:nvPr/>
          </p:nvSpPr>
          <p:spPr bwMode="auto">
            <a:xfrm>
              <a:off x="2444" y="3662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1" name="Oval 193"/>
            <p:cNvSpPr>
              <a:spLocks noChangeArrowheads="1"/>
            </p:cNvSpPr>
            <p:nvPr/>
          </p:nvSpPr>
          <p:spPr bwMode="auto">
            <a:xfrm>
              <a:off x="2445" y="3663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2" name="Oval 194"/>
            <p:cNvSpPr>
              <a:spLocks noChangeArrowheads="1"/>
            </p:cNvSpPr>
            <p:nvPr/>
          </p:nvSpPr>
          <p:spPr bwMode="auto">
            <a:xfrm>
              <a:off x="2446" y="3664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3" name="Oval 195"/>
            <p:cNvSpPr>
              <a:spLocks noChangeArrowheads="1"/>
            </p:cNvSpPr>
            <p:nvPr/>
          </p:nvSpPr>
          <p:spPr bwMode="auto">
            <a:xfrm>
              <a:off x="2447" y="366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4" name="Oval 196"/>
            <p:cNvSpPr>
              <a:spLocks noChangeArrowheads="1"/>
            </p:cNvSpPr>
            <p:nvPr/>
          </p:nvSpPr>
          <p:spPr bwMode="auto">
            <a:xfrm>
              <a:off x="2448" y="366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5" name="Oval 197"/>
            <p:cNvSpPr>
              <a:spLocks noChangeArrowheads="1"/>
            </p:cNvSpPr>
            <p:nvPr/>
          </p:nvSpPr>
          <p:spPr bwMode="auto">
            <a:xfrm>
              <a:off x="2450" y="3667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6" name="Oval 198"/>
            <p:cNvSpPr>
              <a:spLocks noChangeArrowheads="1"/>
            </p:cNvSpPr>
            <p:nvPr/>
          </p:nvSpPr>
          <p:spPr bwMode="auto">
            <a:xfrm>
              <a:off x="2451" y="3668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7" name="Oval 199"/>
            <p:cNvSpPr>
              <a:spLocks noChangeArrowheads="1"/>
            </p:cNvSpPr>
            <p:nvPr/>
          </p:nvSpPr>
          <p:spPr bwMode="auto">
            <a:xfrm>
              <a:off x="2451" y="3670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8" name="Oval 200"/>
            <p:cNvSpPr>
              <a:spLocks noChangeArrowheads="1"/>
            </p:cNvSpPr>
            <p:nvPr/>
          </p:nvSpPr>
          <p:spPr bwMode="auto">
            <a:xfrm>
              <a:off x="2453" y="3670"/>
              <a:ext cx="7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9" name="Oval 201"/>
            <p:cNvSpPr>
              <a:spLocks noChangeArrowheads="1"/>
            </p:cNvSpPr>
            <p:nvPr/>
          </p:nvSpPr>
          <p:spPr bwMode="auto">
            <a:xfrm>
              <a:off x="2454" y="367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0" name="Oval 202"/>
            <p:cNvSpPr>
              <a:spLocks noChangeArrowheads="1"/>
            </p:cNvSpPr>
            <p:nvPr/>
          </p:nvSpPr>
          <p:spPr bwMode="auto">
            <a:xfrm>
              <a:off x="2455" y="3673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1" name="Oval 203"/>
            <p:cNvSpPr>
              <a:spLocks noChangeArrowheads="1"/>
            </p:cNvSpPr>
            <p:nvPr/>
          </p:nvSpPr>
          <p:spPr bwMode="auto">
            <a:xfrm>
              <a:off x="2456" y="3673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8" name="Group 204"/>
          <p:cNvGrpSpPr>
            <a:grpSpLocks/>
          </p:cNvGrpSpPr>
          <p:nvPr/>
        </p:nvGrpSpPr>
        <p:grpSpPr bwMode="auto">
          <a:xfrm>
            <a:off x="3270252" y="4017963"/>
            <a:ext cx="119063" cy="107950"/>
            <a:chOff x="3218" y="3508"/>
            <a:chExt cx="52" cy="52"/>
          </a:xfrm>
        </p:grpSpPr>
        <p:sp>
          <p:nvSpPr>
            <p:cNvPr id="56702" name="Oval 205"/>
            <p:cNvSpPr>
              <a:spLocks noChangeArrowheads="1"/>
            </p:cNvSpPr>
            <p:nvPr/>
          </p:nvSpPr>
          <p:spPr bwMode="auto">
            <a:xfrm>
              <a:off x="3218" y="3508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3" name="Oval 206"/>
            <p:cNvSpPr>
              <a:spLocks noChangeArrowheads="1"/>
            </p:cNvSpPr>
            <p:nvPr/>
          </p:nvSpPr>
          <p:spPr bwMode="auto">
            <a:xfrm>
              <a:off x="3218" y="3508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4" name="Oval 207"/>
            <p:cNvSpPr>
              <a:spLocks noChangeArrowheads="1"/>
            </p:cNvSpPr>
            <p:nvPr/>
          </p:nvSpPr>
          <p:spPr bwMode="auto">
            <a:xfrm>
              <a:off x="3219" y="3509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5" name="Oval 208"/>
            <p:cNvSpPr>
              <a:spLocks noChangeArrowheads="1"/>
            </p:cNvSpPr>
            <p:nvPr/>
          </p:nvSpPr>
          <p:spPr bwMode="auto">
            <a:xfrm>
              <a:off x="3220" y="3511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6" name="Oval 209"/>
            <p:cNvSpPr>
              <a:spLocks noChangeArrowheads="1"/>
            </p:cNvSpPr>
            <p:nvPr/>
          </p:nvSpPr>
          <p:spPr bwMode="auto">
            <a:xfrm>
              <a:off x="3221" y="3511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7" name="Oval 210"/>
            <p:cNvSpPr>
              <a:spLocks noChangeArrowheads="1"/>
            </p:cNvSpPr>
            <p:nvPr/>
          </p:nvSpPr>
          <p:spPr bwMode="auto">
            <a:xfrm>
              <a:off x="3222" y="3513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8" name="Oval 211"/>
            <p:cNvSpPr>
              <a:spLocks noChangeArrowheads="1"/>
            </p:cNvSpPr>
            <p:nvPr/>
          </p:nvSpPr>
          <p:spPr bwMode="auto">
            <a:xfrm>
              <a:off x="3223" y="351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9" name="Oval 212"/>
            <p:cNvSpPr>
              <a:spLocks noChangeArrowheads="1"/>
            </p:cNvSpPr>
            <p:nvPr/>
          </p:nvSpPr>
          <p:spPr bwMode="auto">
            <a:xfrm>
              <a:off x="3225" y="3514"/>
              <a:ext cx="37" cy="38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0" name="Oval 213"/>
            <p:cNvSpPr>
              <a:spLocks noChangeArrowheads="1"/>
            </p:cNvSpPr>
            <p:nvPr/>
          </p:nvSpPr>
          <p:spPr bwMode="auto">
            <a:xfrm>
              <a:off x="3225" y="3516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1" name="Oval 214"/>
            <p:cNvSpPr>
              <a:spLocks noChangeArrowheads="1"/>
            </p:cNvSpPr>
            <p:nvPr/>
          </p:nvSpPr>
          <p:spPr bwMode="auto">
            <a:xfrm>
              <a:off x="3226" y="3517"/>
              <a:ext cx="34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2" name="Oval 215"/>
            <p:cNvSpPr>
              <a:spLocks noChangeArrowheads="1"/>
            </p:cNvSpPr>
            <p:nvPr/>
          </p:nvSpPr>
          <p:spPr bwMode="auto">
            <a:xfrm>
              <a:off x="3228" y="3518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3" name="Oval 216"/>
            <p:cNvSpPr>
              <a:spLocks noChangeArrowheads="1"/>
            </p:cNvSpPr>
            <p:nvPr/>
          </p:nvSpPr>
          <p:spPr bwMode="auto">
            <a:xfrm>
              <a:off x="3229" y="3519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4" name="Oval 217"/>
            <p:cNvSpPr>
              <a:spLocks noChangeArrowheads="1"/>
            </p:cNvSpPr>
            <p:nvPr/>
          </p:nvSpPr>
          <p:spPr bwMode="auto">
            <a:xfrm>
              <a:off x="3230" y="3520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5" name="Oval 218"/>
            <p:cNvSpPr>
              <a:spLocks noChangeArrowheads="1"/>
            </p:cNvSpPr>
            <p:nvPr/>
          </p:nvSpPr>
          <p:spPr bwMode="auto">
            <a:xfrm>
              <a:off x="3231" y="3521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6" name="Oval 219"/>
            <p:cNvSpPr>
              <a:spLocks noChangeArrowheads="1"/>
            </p:cNvSpPr>
            <p:nvPr/>
          </p:nvSpPr>
          <p:spPr bwMode="auto">
            <a:xfrm>
              <a:off x="3232" y="3522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7" name="Oval 220"/>
            <p:cNvSpPr>
              <a:spLocks noChangeArrowheads="1"/>
            </p:cNvSpPr>
            <p:nvPr/>
          </p:nvSpPr>
          <p:spPr bwMode="auto">
            <a:xfrm>
              <a:off x="3233" y="3523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8" name="Oval 221"/>
            <p:cNvSpPr>
              <a:spLocks noChangeArrowheads="1"/>
            </p:cNvSpPr>
            <p:nvPr/>
          </p:nvSpPr>
          <p:spPr bwMode="auto">
            <a:xfrm>
              <a:off x="3234" y="352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9" name="Oval 222"/>
            <p:cNvSpPr>
              <a:spLocks noChangeArrowheads="1"/>
            </p:cNvSpPr>
            <p:nvPr/>
          </p:nvSpPr>
          <p:spPr bwMode="auto">
            <a:xfrm>
              <a:off x="3235" y="352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0" name="Oval 223"/>
            <p:cNvSpPr>
              <a:spLocks noChangeArrowheads="1"/>
            </p:cNvSpPr>
            <p:nvPr/>
          </p:nvSpPr>
          <p:spPr bwMode="auto">
            <a:xfrm>
              <a:off x="3237" y="3526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1" name="Oval 224"/>
            <p:cNvSpPr>
              <a:spLocks noChangeArrowheads="1"/>
            </p:cNvSpPr>
            <p:nvPr/>
          </p:nvSpPr>
          <p:spPr bwMode="auto">
            <a:xfrm>
              <a:off x="3238" y="3528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2" name="Oval 225"/>
            <p:cNvSpPr>
              <a:spLocks noChangeArrowheads="1"/>
            </p:cNvSpPr>
            <p:nvPr/>
          </p:nvSpPr>
          <p:spPr bwMode="auto">
            <a:xfrm>
              <a:off x="3238" y="3529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3" name="Oval 226"/>
            <p:cNvSpPr>
              <a:spLocks noChangeArrowheads="1"/>
            </p:cNvSpPr>
            <p:nvPr/>
          </p:nvSpPr>
          <p:spPr bwMode="auto">
            <a:xfrm>
              <a:off x="3240" y="3530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4" name="Oval 227"/>
            <p:cNvSpPr>
              <a:spLocks noChangeArrowheads="1"/>
            </p:cNvSpPr>
            <p:nvPr/>
          </p:nvSpPr>
          <p:spPr bwMode="auto">
            <a:xfrm>
              <a:off x="3241" y="353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5" name="Oval 228"/>
            <p:cNvSpPr>
              <a:spLocks noChangeArrowheads="1"/>
            </p:cNvSpPr>
            <p:nvPr/>
          </p:nvSpPr>
          <p:spPr bwMode="auto">
            <a:xfrm>
              <a:off x="3242" y="3532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6" name="Oval 229"/>
            <p:cNvSpPr>
              <a:spLocks noChangeArrowheads="1"/>
            </p:cNvSpPr>
            <p:nvPr/>
          </p:nvSpPr>
          <p:spPr bwMode="auto">
            <a:xfrm>
              <a:off x="3243" y="3533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9" name="Group 230"/>
          <p:cNvGrpSpPr>
            <a:grpSpLocks/>
          </p:cNvGrpSpPr>
          <p:nvPr/>
        </p:nvGrpSpPr>
        <p:grpSpPr bwMode="auto">
          <a:xfrm>
            <a:off x="2843213" y="5003804"/>
            <a:ext cx="2436812" cy="354013"/>
            <a:chOff x="3028" y="3981"/>
            <a:chExt cx="1081" cy="170"/>
          </a:xfrm>
        </p:grpSpPr>
        <p:sp>
          <p:nvSpPr>
            <p:cNvPr id="56700" name="Freeform 231"/>
            <p:cNvSpPr>
              <a:spLocks/>
            </p:cNvSpPr>
            <p:nvPr/>
          </p:nvSpPr>
          <p:spPr bwMode="auto">
            <a:xfrm>
              <a:off x="3028" y="3981"/>
              <a:ext cx="770" cy="170"/>
            </a:xfrm>
            <a:custGeom>
              <a:avLst/>
              <a:gdLst>
                <a:gd name="T0" fmla="*/ 1 w 1540"/>
                <a:gd name="T1" fmla="*/ 11 h 339"/>
                <a:gd name="T2" fmla="*/ 2 w 1540"/>
                <a:gd name="T3" fmla="*/ 10 h 339"/>
                <a:gd name="T4" fmla="*/ 3 w 1540"/>
                <a:gd name="T5" fmla="*/ 10 h 339"/>
                <a:gd name="T6" fmla="*/ 3 w 1540"/>
                <a:gd name="T7" fmla="*/ 8 h 339"/>
                <a:gd name="T8" fmla="*/ 5 w 1540"/>
                <a:gd name="T9" fmla="*/ 7 h 339"/>
                <a:gd name="T10" fmla="*/ 6 w 1540"/>
                <a:gd name="T11" fmla="*/ 5 h 339"/>
                <a:gd name="T12" fmla="*/ 6 w 1540"/>
                <a:gd name="T13" fmla="*/ 3 h 339"/>
                <a:gd name="T14" fmla="*/ 7 w 1540"/>
                <a:gd name="T15" fmla="*/ 2 h 339"/>
                <a:gd name="T16" fmla="*/ 9 w 1540"/>
                <a:gd name="T17" fmla="*/ 1 h 339"/>
                <a:gd name="T18" fmla="*/ 10 w 1540"/>
                <a:gd name="T19" fmla="*/ 1 h 339"/>
                <a:gd name="T20" fmla="*/ 11 w 1540"/>
                <a:gd name="T21" fmla="*/ 1 h 339"/>
                <a:gd name="T22" fmla="*/ 12 w 1540"/>
                <a:gd name="T23" fmla="*/ 1 h 339"/>
                <a:gd name="T24" fmla="*/ 12 w 1540"/>
                <a:gd name="T25" fmla="*/ 2 h 339"/>
                <a:gd name="T26" fmla="*/ 13 w 1540"/>
                <a:gd name="T27" fmla="*/ 3 h 339"/>
                <a:gd name="T28" fmla="*/ 14 w 1540"/>
                <a:gd name="T29" fmla="*/ 5 h 339"/>
                <a:gd name="T30" fmla="*/ 15 w 1540"/>
                <a:gd name="T31" fmla="*/ 7 h 339"/>
                <a:gd name="T32" fmla="*/ 16 w 1540"/>
                <a:gd name="T33" fmla="*/ 8 h 339"/>
                <a:gd name="T34" fmla="*/ 17 w 1540"/>
                <a:gd name="T35" fmla="*/ 10 h 339"/>
                <a:gd name="T36" fmla="*/ 18 w 1540"/>
                <a:gd name="T37" fmla="*/ 10 h 339"/>
                <a:gd name="T38" fmla="*/ 19 w 1540"/>
                <a:gd name="T39" fmla="*/ 11 h 339"/>
                <a:gd name="T40" fmla="*/ 20 w 1540"/>
                <a:gd name="T41" fmla="*/ 11 h 339"/>
                <a:gd name="T42" fmla="*/ 21 w 1540"/>
                <a:gd name="T43" fmla="*/ 10 h 339"/>
                <a:gd name="T44" fmla="*/ 22 w 1540"/>
                <a:gd name="T45" fmla="*/ 10 h 339"/>
                <a:gd name="T46" fmla="*/ 23 w 1540"/>
                <a:gd name="T47" fmla="*/ 8 h 339"/>
                <a:gd name="T48" fmla="*/ 24 w 1540"/>
                <a:gd name="T49" fmla="*/ 7 h 339"/>
                <a:gd name="T50" fmla="*/ 25 w 1540"/>
                <a:gd name="T51" fmla="*/ 5 h 339"/>
                <a:gd name="T52" fmla="*/ 26 w 1540"/>
                <a:gd name="T53" fmla="*/ 3 h 339"/>
                <a:gd name="T54" fmla="*/ 27 w 1540"/>
                <a:gd name="T55" fmla="*/ 2 h 339"/>
                <a:gd name="T56" fmla="*/ 27 w 1540"/>
                <a:gd name="T57" fmla="*/ 1 h 339"/>
                <a:gd name="T58" fmla="*/ 28 w 1540"/>
                <a:gd name="T59" fmla="*/ 1 h 339"/>
                <a:gd name="T60" fmla="*/ 29 w 1540"/>
                <a:gd name="T61" fmla="*/ 1 h 339"/>
                <a:gd name="T62" fmla="*/ 30 w 1540"/>
                <a:gd name="T63" fmla="*/ 1 h 339"/>
                <a:gd name="T64" fmla="*/ 31 w 1540"/>
                <a:gd name="T65" fmla="*/ 2 h 339"/>
                <a:gd name="T66" fmla="*/ 33 w 1540"/>
                <a:gd name="T67" fmla="*/ 3 h 339"/>
                <a:gd name="T68" fmla="*/ 34 w 1540"/>
                <a:gd name="T69" fmla="*/ 5 h 339"/>
                <a:gd name="T70" fmla="*/ 35 w 1540"/>
                <a:gd name="T71" fmla="*/ 7 h 339"/>
                <a:gd name="T72" fmla="*/ 36 w 1540"/>
                <a:gd name="T73" fmla="*/ 8 h 339"/>
                <a:gd name="T74" fmla="*/ 37 w 1540"/>
                <a:gd name="T75" fmla="*/ 10 h 339"/>
                <a:gd name="T76" fmla="*/ 38 w 1540"/>
                <a:gd name="T77" fmla="*/ 10 h 339"/>
                <a:gd name="T78" fmla="*/ 39 w 1540"/>
                <a:gd name="T79" fmla="*/ 11 h 339"/>
                <a:gd name="T80" fmla="*/ 39 w 1540"/>
                <a:gd name="T81" fmla="*/ 11 h 339"/>
                <a:gd name="T82" fmla="*/ 40 w 1540"/>
                <a:gd name="T83" fmla="*/ 10 h 339"/>
                <a:gd name="T84" fmla="*/ 41 w 1540"/>
                <a:gd name="T85" fmla="*/ 10 h 339"/>
                <a:gd name="T86" fmla="*/ 42 w 1540"/>
                <a:gd name="T87" fmla="*/ 8 h 339"/>
                <a:gd name="T88" fmla="*/ 43 w 1540"/>
                <a:gd name="T89" fmla="*/ 7 h 339"/>
                <a:gd name="T90" fmla="*/ 44 w 1540"/>
                <a:gd name="T91" fmla="*/ 5 h 339"/>
                <a:gd name="T92" fmla="*/ 45 w 1540"/>
                <a:gd name="T93" fmla="*/ 3 h 339"/>
                <a:gd name="T94" fmla="*/ 46 w 1540"/>
                <a:gd name="T95" fmla="*/ 2 h 339"/>
                <a:gd name="T96" fmla="*/ 47 w 1540"/>
                <a:gd name="T97" fmla="*/ 1 h 339"/>
                <a:gd name="T98" fmla="*/ 48 w 1540"/>
                <a:gd name="T99" fmla="*/ 1 h 33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40"/>
                <a:gd name="T151" fmla="*/ 0 h 339"/>
                <a:gd name="T152" fmla="*/ 1540 w 1540"/>
                <a:gd name="T153" fmla="*/ 339 h 33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40" h="339">
                  <a:moveTo>
                    <a:pt x="0" y="339"/>
                  </a:moveTo>
                  <a:lnTo>
                    <a:pt x="15" y="336"/>
                  </a:lnTo>
                  <a:lnTo>
                    <a:pt x="31" y="330"/>
                  </a:lnTo>
                  <a:lnTo>
                    <a:pt x="48" y="320"/>
                  </a:lnTo>
                  <a:lnTo>
                    <a:pt x="63" y="306"/>
                  </a:lnTo>
                  <a:lnTo>
                    <a:pt x="78" y="289"/>
                  </a:lnTo>
                  <a:lnTo>
                    <a:pt x="94" y="270"/>
                  </a:lnTo>
                  <a:lnTo>
                    <a:pt x="111" y="247"/>
                  </a:lnTo>
                  <a:lnTo>
                    <a:pt x="126" y="222"/>
                  </a:lnTo>
                  <a:lnTo>
                    <a:pt x="139" y="197"/>
                  </a:lnTo>
                  <a:lnTo>
                    <a:pt x="153" y="169"/>
                  </a:lnTo>
                  <a:lnTo>
                    <a:pt x="169" y="142"/>
                  </a:lnTo>
                  <a:lnTo>
                    <a:pt x="185" y="117"/>
                  </a:lnTo>
                  <a:lnTo>
                    <a:pt x="200" y="92"/>
                  </a:lnTo>
                  <a:lnTo>
                    <a:pt x="216" y="69"/>
                  </a:lnTo>
                  <a:lnTo>
                    <a:pt x="232" y="49"/>
                  </a:lnTo>
                  <a:lnTo>
                    <a:pt x="248" y="33"/>
                  </a:lnTo>
                  <a:lnTo>
                    <a:pt x="264" y="19"/>
                  </a:lnTo>
                  <a:lnTo>
                    <a:pt x="279" y="7"/>
                  </a:lnTo>
                  <a:lnTo>
                    <a:pt x="295" y="2"/>
                  </a:lnTo>
                  <a:lnTo>
                    <a:pt x="310" y="0"/>
                  </a:lnTo>
                  <a:lnTo>
                    <a:pt x="322" y="2"/>
                  </a:lnTo>
                  <a:lnTo>
                    <a:pt x="338" y="7"/>
                  </a:lnTo>
                  <a:lnTo>
                    <a:pt x="354" y="19"/>
                  </a:lnTo>
                  <a:lnTo>
                    <a:pt x="368" y="33"/>
                  </a:lnTo>
                  <a:lnTo>
                    <a:pt x="386" y="49"/>
                  </a:lnTo>
                  <a:lnTo>
                    <a:pt x="401" y="69"/>
                  </a:lnTo>
                  <a:lnTo>
                    <a:pt x="416" y="92"/>
                  </a:lnTo>
                  <a:lnTo>
                    <a:pt x="433" y="117"/>
                  </a:lnTo>
                  <a:lnTo>
                    <a:pt x="448" y="142"/>
                  </a:lnTo>
                  <a:lnTo>
                    <a:pt x="464" y="169"/>
                  </a:lnTo>
                  <a:lnTo>
                    <a:pt x="479" y="197"/>
                  </a:lnTo>
                  <a:lnTo>
                    <a:pt x="496" y="222"/>
                  </a:lnTo>
                  <a:lnTo>
                    <a:pt x="506" y="247"/>
                  </a:lnTo>
                  <a:lnTo>
                    <a:pt x="523" y="270"/>
                  </a:lnTo>
                  <a:lnTo>
                    <a:pt x="538" y="289"/>
                  </a:lnTo>
                  <a:lnTo>
                    <a:pt x="554" y="306"/>
                  </a:lnTo>
                  <a:lnTo>
                    <a:pt x="570" y="320"/>
                  </a:lnTo>
                  <a:lnTo>
                    <a:pt x="585" y="330"/>
                  </a:lnTo>
                  <a:lnTo>
                    <a:pt x="602" y="336"/>
                  </a:lnTo>
                  <a:lnTo>
                    <a:pt x="617" y="339"/>
                  </a:lnTo>
                  <a:lnTo>
                    <a:pt x="633" y="336"/>
                  </a:lnTo>
                  <a:lnTo>
                    <a:pt x="648" y="330"/>
                  </a:lnTo>
                  <a:lnTo>
                    <a:pt x="663" y="320"/>
                  </a:lnTo>
                  <a:lnTo>
                    <a:pt x="680" y="306"/>
                  </a:lnTo>
                  <a:lnTo>
                    <a:pt x="691" y="289"/>
                  </a:lnTo>
                  <a:lnTo>
                    <a:pt x="707" y="270"/>
                  </a:lnTo>
                  <a:lnTo>
                    <a:pt x="723" y="247"/>
                  </a:lnTo>
                  <a:lnTo>
                    <a:pt x="739" y="222"/>
                  </a:lnTo>
                  <a:lnTo>
                    <a:pt x="754" y="197"/>
                  </a:lnTo>
                  <a:lnTo>
                    <a:pt x="771" y="169"/>
                  </a:lnTo>
                  <a:lnTo>
                    <a:pt x="786" y="142"/>
                  </a:lnTo>
                  <a:lnTo>
                    <a:pt x="801" y="117"/>
                  </a:lnTo>
                  <a:lnTo>
                    <a:pt x="817" y="92"/>
                  </a:lnTo>
                  <a:lnTo>
                    <a:pt x="834" y="69"/>
                  </a:lnTo>
                  <a:lnTo>
                    <a:pt x="849" y="49"/>
                  </a:lnTo>
                  <a:lnTo>
                    <a:pt x="864" y="33"/>
                  </a:lnTo>
                  <a:lnTo>
                    <a:pt x="876" y="19"/>
                  </a:lnTo>
                  <a:lnTo>
                    <a:pt x="892" y="7"/>
                  </a:lnTo>
                  <a:lnTo>
                    <a:pt x="907" y="2"/>
                  </a:lnTo>
                  <a:lnTo>
                    <a:pt x="924" y="0"/>
                  </a:lnTo>
                  <a:lnTo>
                    <a:pt x="938" y="2"/>
                  </a:lnTo>
                  <a:lnTo>
                    <a:pt x="955" y="7"/>
                  </a:lnTo>
                  <a:lnTo>
                    <a:pt x="971" y="19"/>
                  </a:lnTo>
                  <a:lnTo>
                    <a:pt x="986" y="33"/>
                  </a:lnTo>
                  <a:lnTo>
                    <a:pt x="1001" y="49"/>
                  </a:lnTo>
                  <a:lnTo>
                    <a:pt x="1018" y="69"/>
                  </a:lnTo>
                  <a:lnTo>
                    <a:pt x="1034" y="92"/>
                  </a:lnTo>
                  <a:lnTo>
                    <a:pt x="1049" y="117"/>
                  </a:lnTo>
                  <a:lnTo>
                    <a:pt x="1062" y="142"/>
                  </a:lnTo>
                  <a:lnTo>
                    <a:pt x="1077" y="169"/>
                  </a:lnTo>
                  <a:lnTo>
                    <a:pt x="1092" y="197"/>
                  </a:lnTo>
                  <a:lnTo>
                    <a:pt x="1109" y="222"/>
                  </a:lnTo>
                  <a:lnTo>
                    <a:pt x="1124" y="247"/>
                  </a:lnTo>
                  <a:lnTo>
                    <a:pt x="1140" y="270"/>
                  </a:lnTo>
                  <a:lnTo>
                    <a:pt x="1154" y="289"/>
                  </a:lnTo>
                  <a:lnTo>
                    <a:pt x="1172" y="306"/>
                  </a:lnTo>
                  <a:lnTo>
                    <a:pt x="1187" y="320"/>
                  </a:lnTo>
                  <a:lnTo>
                    <a:pt x="1202" y="330"/>
                  </a:lnTo>
                  <a:lnTo>
                    <a:pt x="1218" y="336"/>
                  </a:lnTo>
                  <a:lnTo>
                    <a:pt x="1233" y="339"/>
                  </a:lnTo>
                  <a:lnTo>
                    <a:pt x="1245" y="336"/>
                  </a:lnTo>
                  <a:lnTo>
                    <a:pt x="1261" y="330"/>
                  </a:lnTo>
                  <a:lnTo>
                    <a:pt x="1278" y="320"/>
                  </a:lnTo>
                  <a:lnTo>
                    <a:pt x="1291" y="306"/>
                  </a:lnTo>
                  <a:lnTo>
                    <a:pt x="1309" y="289"/>
                  </a:lnTo>
                  <a:lnTo>
                    <a:pt x="1324" y="270"/>
                  </a:lnTo>
                  <a:lnTo>
                    <a:pt x="1339" y="247"/>
                  </a:lnTo>
                  <a:lnTo>
                    <a:pt x="1356" y="222"/>
                  </a:lnTo>
                  <a:lnTo>
                    <a:pt x="1371" y="197"/>
                  </a:lnTo>
                  <a:lnTo>
                    <a:pt x="1387" y="169"/>
                  </a:lnTo>
                  <a:lnTo>
                    <a:pt x="1402" y="142"/>
                  </a:lnTo>
                  <a:lnTo>
                    <a:pt x="1419" y="117"/>
                  </a:lnTo>
                  <a:lnTo>
                    <a:pt x="1430" y="92"/>
                  </a:lnTo>
                  <a:lnTo>
                    <a:pt x="1445" y="69"/>
                  </a:lnTo>
                  <a:lnTo>
                    <a:pt x="1462" y="49"/>
                  </a:lnTo>
                  <a:lnTo>
                    <a:pt x="1477" y="33"/>
                  </a:lnTo>
                  <a:lnTo>
                    <a:pt x="1493" y="19"/>
                  </a:lnTo>
                  <a:lnTo>
                    <a:pt x="1508" y="7"/>
                  </a:lnTo>
                  <a:lnTo>
                    <a:pt x="1525" y="2"/>
                  </a:lnTo>
                  <a:lnTo>
                    <a:pt x="154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1" name="Freeform 232"/>
            <p:cNvSpPr>
              <a:spLocks/>
            </p:cNvSpPr>
            <p:nvPr/>
          </p:nvSpPr>
          <p:spPr bwMode="auto">
            <a:xfrm>
              <a:off x="3799" y="3981"/>
              <a:ext cx="310" cy="170"/>
            </a:xfrm>
            <a:custGeom>
              <a:avLst/>
              <a:gdLst>
                <a:gd name="T0" fmla="*/ 0 w 621"/>
                <a:gd name="T1" fmla="*/ 0 h 339"/>
                <a:gd name="T2" fmla="*/ 0 w 621"/>
                <a:gd name="T3" fmla="*/ 1 h 339"/>
                <a:gd name="T4" fmla="*/ 0 w 621"/>
                <a:gd name="T5" fmla="*/ 1 h 339"/>
                <a:gd name="T6" fmla="*/ 1 w 621"/>
                <a:gd name="T7" fmla="*/ 1 h 339"/>
                <a:gd name="T8" fmla="*/ 1 w 621"/>
                <a:gd name="T9" fmla="*/ 2 h 339"/>
                <a:gd name="T10" fmla="*/ 2 w 621"/>
                <a:gd name="T11" fmla="*/ 2 h 339"/>
                <a:gd name="T12" fmla="*/ 2 w 621"/>
                <a:gd name="T13" fmla="*/ 3 h 339"/>
                <a:gd name="T14" fmla="*/ 3 w 621"/>
                <a:gd name="T15" fmla="*/ 3 h 339"/>
                <a:gd name="T16" fmla="*/ 3 w 621"/>
                <a:gd name="T17" fmla="*/ 4 h 339"/>
                <a:gd name="T18" fmla="*/ 4 w 621"/>
                <a:gd name="T19" fmla="*/ 5 h 339"/>
                <a:gd name="T20" fmla="*/ 4 w 621"/>
                <a:gd name="T21" fmla="*/ 6 h 339"/>
                <a:gd name="T22" fmla="*/ 5 w 621"/>
                <a:gd name="T23" fmla="*/ 7 h 339"/>
                <a:gd name="T24" fmla="*/ 5 w 621"/>
                <a:gd name="T25" fmla="*/ 7 h 339"/>
                <a:gd name="T26" fmla="*/ 6 w 621"/>
                <a:gd name="T27" fmla="*/ 8 h 339"/>
                <a:gd name="T28" fmla="*/ 6 w 621"/>
                <a:gd name="T29" fmla="*/ 9 h 339"/>
                <a:gd name="T30" fmla="*/ 7 w 621"/>
                <a:gd name="T31" fmla="*/ 10 h 339"/>
                <a:gd name="T32" fmla="*/ 7 w 621"/>
                <a:gd name="T33" fmla="*/ 10 h 339"/>
                <a:gd name="T34" fmla="*/ 8 w 621"/>
                <a:gd name="T35" fmla="*/ 10 h 339"/>
                <a:gd name="T36" fmla="*/ 8 w 621"/>
                <a:gd name="T37" fmla="*/ 11 h 339"/>
                <a:gd name="T38" fmla="*/ 9 w 621"/>
                <a:gd name="T39" fmla="*/ 11 h 339"/>
                <a:gd name="T40" fmla="*/ 9 w 621"/>
                <a:gd name="T41" fmla="*/ 11 h 339"/>
                <a:gd name="T42" fmla="*/ 10 w 621"/>
                <a:gd name="T43" fmla="*/ 11 h 339"/>
                <a:gd name="T44" fmla="*/ 10 w 621"/>
                <a:gd name="T45" fmla="*/ 11 h 339"/>
                <a:gd name="T46" fmla="*/ 11 w 621"/>
                <a:gd name="T47" fmla="*/ 10 h 339"/>
                <a:gd name="T48" fmla="*/ 11 w 621"/>
                <a:gd name="T49" fmla="*/ 10 h 339"/>
                <a:gd name="T50" fmla="*/ 12 w 621"/>
                <a:gd name="T51" fmla="*/ 10 h 339"/>
                <a:gd name="T52" fmla="*/ 12 w 621"/>
                <a:gd name="T53" fmla="*/ 9 h 339"/>
                <a:gd name="T54" fmla="*/ 13 w 621"/>
                <a:gd name="T55" fmla="*/ 8 h 339"/>
                <a:gd name="T56" fmla="*/ 13 w 621"/>
                <a:gd name="T57" fmla="*/ 7 h 339"/>
                <a:gd name="T58" fmla="*/ 14 w 621"/>
                <a:gd name="T59" fmla="*/ 7 h 339"/>
                <a:gd name="T60" fmla="*/ 14 w 621"/>
                <a:gd name="T61" fmla="*/ 6 h 339"/>
                <a:gd name="T62" fmla="*/ 15 w 621"/>
                <a:gd name="T63" fmla="*/ 5 h 339"/>
                <a:gd name="T64" fmla="*/ 15 w 621"/>
                <a:gd name="T65" fmla="*/ 4 h 339"/>
                <a:gd name="T66" fmla="*/ 15 w 621"/>
                <a:gd name="T67" fmla="*/ 3 h 339"/>
                <a:gd name="T68" fmla="*/ 16 w 621"/>
                <a:gd name="T69" fmla="*/ 3 h 339"/>
                <a:gd name="T70" fmla="*/ 16 w 621"/>
                <a:gd name="T71" fmla="*/ 2 h 339"/>
                <a:gd name="T72" fmla="*/ 17 w 621"/>
                <a:gd name="T73" fmla="*/ 2 h 339"/>
                <a:gd name="T74" fmla="*/ 17 w 621"/>
                <a:gd name="T75" fmla="*/ 1 h 339"/>
                <a:gd name="T76" fmla="*/ 18 w 621"/>
                <a:gd name="T77" fmla="*/ 1 h 339"/>
                <a:gd name="T78" fmla="*/ 18 w 621"/>
                <a:gd name="T79" fmla="*/ 1 h 339"/>
                <a:gd name="T80" fmla="*/ 19 w 621"/>
                <a:gd name="T81" fmla="*/ 0 h 3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21"/>
                <a:gd name="T124" fmla="*/ 0 h 339"/>
                <a:gd name="T125" fmla="*/ 621 w 621"/>
                <a:gd name="T126" fmla="*/ 339 h 33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21" h="339">
                  <a:moveTo>
                    <a:pt x="0" y="0"/>
                  </a:moveTo>
                  <a:lnTo>
                    <a:pt x="15" y="2"/>
                  </a:lnTo>
                  <a:lnTo>
                    <a:pt x="30" y="7"/>
                  </a:lnTo>
                  <a:lnTo>
                    <a:pt x="48" y="19"/>
                  </a:lnTo>
                  <a:lnTo>
                    <a:pt x="63" y="33"/>
                  </a:lnTo>
                  <a:lnTo>
                    <a:pt x="78" y="49"/>
                  </a:lnTo>
                  <a:lnTo>
                    <a:pt x="95" y="69"/>
                  </a:lnTo>
                  <a:lnTo>
                    <a:pt x="111" y="92"/>
                  </a:lnTo>
                  <a:lnTo>
                    <a:pt x="126" y="117"/>
                  </a:lnTo>
                  <a:lnTo>
                    <a:pt x="139" y="142"/>
                  </a:lnTo>
                  <a:lnTo>
                    <a:pt x="154" y="169"/>
                  </a:lnTo>
                  <a:lnTo>
                    <a:pt x="169" y="197"/>
                  </a:lnTo>
                  <a:lnTo>
                    <a:pt x="186" y="222"/>
                  </a:lnTo>
                  <a:lnTo>
                    <a:pt x="202" y="247"/>
                  </a:lnTo>
                  <a:lnTo>
                    <a:pt x="217" y="270"/>
                  </a:lnTo>
                  <a:lnTo>
                    <a:pt x="232" y="289"/>
                  </a:lnTo>
                  <a:lnTo>
                    <a:pt x="249" y="306"/>
                  </a:lnTo>
                  <a:lnTo>
                    <a:pt x="265" y="320"/>
                  </a:lnTo>
                  <a:lnTo>
                    <a:pt x="280" y="330"/>
                  </a:lnTo>
                  <a:lnTo>
                    <a:pt x="297" y="336"/>
                  </a:lnTo>
                  <a:lnTo>
                    <a:pt x="312" y="339"/>
                  </a:lnTo>
                  <a:lnTo>
                    <a:pt x="323" y="336"/>
                  </a:lnTo>
                  <a:lnTo>
                    <a:pt x="341" y="330"/>
                  </a:lnTo>
                  <a:lnTo>
                    <a:pt x="356" y="320"/>
                  </a:lnTo>
                  <a:lnTo>
                    <a:pt x="371" y="306"/>
                  </a:lnTo>
                  <a:lnTo>
                    <a:pt x="387" y="289"/>
                  </a:lnTo>
                  <a:lnTo>
                    <a:pt x="404" y="270"/>
                  </a:lnTo>
                  <a:lnTo>
                    <a:pt x="419" y="247"/>
                  </a:lnTo>
                  <a:lnTo>
                    <a:pt x="435" y="222"/>
                  </a:lnTo>
                  <a:lnTo>
                    <a:pt x="450" y="197"/>
                  </a:lnTo>
                  <a:lnTo>
                    <a:pt x="467" y="169"/>
                  </a:lnTo>
                  <a:lnTo>
                    <a:pt x="482" y="142"/>
                  </a:lnTo>
                  <a:lnTo>
                    <a:pt x="498" y="117"/>
                  </a:lnTo>
                  <a:lnTo>
                    <a:pt x="510" y="92"/>
                  </a:lnTo>
                  <a:lnTo>
                    <a:pt x="526" y="69"/>
                  </a:lnTo>
                  <a:lnTo>
                    <a:pt x="541" y="49"/>
                  </a:lnTo>
                  <a:lnTo>
                    <a:pt x="558" y="33"/>
                  </a:lnTo>
                  <a:lnTo>
                    <a:pt x="573" y="19"/>
                  </a:lnTo>
                  <a:lnTo>
                    <a:pt x="589" y="7"/>
                  </a:lnTo>
                  <a:lnTo>
                    <a:pt x="604" y="2"/>
                  </a:lnTo>
                  <a:lnTo>
                    <a:pt x="62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0" name="Group 233"/>
          <p:cNvGrpSpPr>
            <a:grpSpLocks/>
          </p:cNvGrpSpPr>
          <p:nvPr/>
        </p:nvGrpSpPr>
        <p:grpSpPr bwMode="auto">
          <a:xfrm>
            <a:off x="3121027" y="4940300"/>
            <a:ext cx="117475" cy="107950"/>
            <a:chOff x="3151" y="3951"/>
            <a:chExt cx="52" cy="52"/>
          </a:xfrm>
        </p:grpSpPr>
        <p:sp>
          <p:nvSpPr>
            <p:cNvPr id="56675" name="Oval 234"/>
            <p:cNvSpPr>
              <a:spLocks noChangeArrowheads="1"/>
            </p:cNvSpPr>
            <p:nvPr/>
          </p:nvSpPr>
          <p:spPr bwMode="auto">
            <a:xfrm>
              <a:off x="3151" y="395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6" name="Oval 235"/>
            <p:cNvSpPr>
              <a:spLocks noChangeArrowheads="1"/>
            </p:cNvSpPr>
            <p:nvPr/>
          </p:nvSpPr>
          <p:spPr bwMode="auto">
            <a:xfrm>
              <a:off x="3151" y="395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7" name="Oval 236"/>
            <p:cNvSpPr>
              <a:spLocks noChangeArrowheads="1"/>
            </p:cNvSpPr>
            <p:nvPr/>
          </p:nvSpPr>
          <p:spPr bwMode="auto">
            <a:xfrm>
              <a:off x="3152" y="3953"/>
              <a:ext cx="49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8" name="Oval 237"/>
            <p:cNvSpPr>
              <a:spLocks noChangeArrowheads="1"/>
            </p:cNvSpPr>
            <p:nvPr/>
          </p:nvSpPr>
          <p:spPr bwMode="auto">
            <a:xfrm>
              <a:off x="3153" y="395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9" name="Oval 238"/>
            <p:cNvSpPr>
              <a:spLocks noChangeArrowheads="1"/>
            </p:cNvSpPr>
            <p:nvPr/>
          </p:nvSpPr>
          <p:spPr bwMode="auto">
            <a:xfrm>
              <a:off x="3154" y="3954"/>
              <a:ext cx="45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0" name="Oval 239"/>
            <p:cNvSpPr>
              <a:spLocks noChangeArrowheads="1"/>
            </p:cNvSpPr>
            <p:nvPr/>
          </p:nvSpPr>
          <p:spPr bwMode="auto">
            <a:xfrm>
              <a:off x="3155" y="3956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1" name="Oval 240"/>
            <p:cNvSpPr>
              <a:spLocks noChangeArrowheads="1"/>
            </p:cNvSpPr>
            <p:nvPr/>
          </p:nvSpPr>
          <p:spPr bwMode="auto">
            <a:xfrm>
              <a:off x="3156" y="3957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2" name="Oval 241"/>
            <p:cNvSpPr>
              <a:spLocks noChangeArrowheads="1"/>
            </p:cNvSpPr>
            <p:nvPr/>
          </p:nvSpPr>
          <p:spPr bwMode="auto">
            <a:xfrm>
              <a:off x="3158" y="395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3" name="Oval 242"/>
            <p:cNvSpPr>
              <a:spLocks noChangeArrowheads="1"/>
            </p:cNvSpPr>
            <p:nvPr/>
          </p:nvSpPr>
          <p:spPr bwMode="auto">
            <a:xfrm>
              <a:off x="3158" y="395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4" name="Oval 243"/>
            <p:cNvSpPr>
              <a:spLocks noChangeArrowheads="1"/>
            </p:cNvSpPr>
            <p:nvPr/>
          </p:nvSpPr>
          <p:spPr bwMode="auto">
            <a:xfrm>
              <a:off x="3160" y="396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5" name="Oval 244"/>
            <p:cNvSpPr>
              <a:spLocks noChangeArrowheads="1"/>
            </p:cNvSpPr>
            <p:nvPr/>
          </p:nvSpPr>
          <p:spPr bwMode="auto">
            <a:xfrm>
              <a:off x="3161" y="396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6" name="Oval 245"/>
            <p:cNvSpPr>
              <a:spLocks noChangeArrowheads="1"/>
            </p:cNvSpPr>
            <p:nvPr/>
          </p:nvSpPr>
          <p:spPr bwMode="auto">
            <a:xfrm>
              <a:off x="3162" y="396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7" name="Oval 246"/>
            <p:cNvSpPr>
              <a:spLocks noChangeArrowheads="1"/>
            </p:cNvSpPr>
            <p:nvPr/>
          </p:nvSpPr>
          <p:spPr bwMode="auto">
            <a:xfrm>
              <a:off x="3163" y="396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8" name="Oval 247"/>
            <p:cNvSpPr>
              <a:spLocks noChangeArrowheads="1"/>
            </p:cNvSpPr>
            <p:nvPr/>
          </p:nvSpPr>
          <p:spPr bwMode="auto">
            <a:xfrm>
              <a:off x="3164" y="3965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9" name="Oval 248"/>
            <p:cNvSpPr>
              <a:spLocks noChangeArrowheads="1"/>
            </p:cNvSpPr>
            <p:nvPr/>
          </p:nvSpPr>
          <p:spPr bwMode="auto">
            <a:xfrm>
              <a:off x="3165" y="3965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0" name="Oval 249"/>
            <p:cNvSpPr>
              <a:spLocks noChangeArrowheads="1"/>
            </p:cNvSpPr>
            <p:nvPr/>
          </p:nvSpPr>
          <p:spPr bwMode="auto">
            <a:xfrm>
              <a:off x="3167" y="3966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1" name="Oval 250"/>
            <p:cNvSpPr>
              <a:spLocks noChangeArrowheads="1"/>
            </p:cNvSpPr>
            <p:nvPr/>
          </p:nvSpPr>
          <p:spPr bwMode="auto">
            <a:xfrm>
              <a:off x="3167" y="396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2" name="Oval 251"/>
            <p:cNvSpPr>
              <a:spLocks noChangeArrowheads="1"/>
            </p:cNvSpPr>
            <p:nvPr/>
          </p:nvSpPr>
          <p:spPr bwMode="auto">
            <a:xfrm>
              <a:off x="3168" y="3969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3" name="Oval 252"/>
            <p:cNvSpPr>
              <a:spLocks noChangeArrowheads="1"/>
            </p:cNvSpPr>
            <p:nvPr/>
          </p:nvSpPr>
          <p:spPr bwMode="auto">
            <a:xfrm>
              <a:off x="3170" y="3970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4" name="Oval 253"/>
            <p:cNvSpPr>
              <a:spLocks noChangeArrowheads="1"/>
            </p:cNvSpPr>
            <p:nvPr/>
          </p:nvSpPr>
          <p:spPr bwMode="auto">
            <a:xfrm>
              <a:off x="3171" y="3971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5" name="Oval 254"/>
            <p:cNvSpPr>
              <a:spLocks noChangeArrowheads="1"/>
            </p:cNvSpPr>
            <p:nvPr/>
          </p:nvSpPr>
          <p:spPr bwMode="auto">
            <a:xfrm>
              <a:off x="3172" y="397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6" name="Oval 255"/>
            <p:cNvSpPr>
              <a:spLocks noChangeArrowheads="1"/>
            </p:cNvSpPr>
            <p:nvPr/>
          </p:nvSpPr>
          <p:spPr bwMode="auto">
            <a:xfrm>
              <a:off x="3173" y="3973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7" name="Oval 256"/>
            <p:cNvSpPr>
              <a:spLocks noChangeArrowheads="1"/>
            </p:cNvSpPr>
            <p:nvPr/>
          </p:nvSpPr>
          <p:spPr bwMode="auto">
            <a:xfrm>
              <a:off x="3174" y="397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8" name="Oval 257"/>
            <p:cNvSpPr>
              <a:spLocks noChangeArrowheads="1"/>
            </p:cNvSpPr>
            <p:nvPr/>
          </p:nvSpPr>
          <p:spPr bwMode="auto">
            <a:xfrm>
              <a:off x="3175" y="3975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9" name="Oval 258"/>
            <p:cNvSpPr>
              <a:spLocks noChangeArrowheads="1"/>
            </p:cNvSpPr>
            <p:nvPr/>
          </p:nvSpPr>
          <p:spPr bwMode="auto">
            <a:xfrm>
              <a:off x="3176" y="3976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1" name="Group 259"/>
          <p:cNvGrpSpPr>
            <a:grpSpLocks/>
          </p:cNvGrpSpPr>
          <p:nvPr/>
        </p:nvGrpSpPr>
        <p:grpSpPr bwMode="auto">
          <a:xfrm>
            <a:off x="3819525" y="4960942"/>
            <a:ext cx="117475" cy="109537"/>
            <a:chOff x="3461" y="3961"/>
            <a:chExt cx="52" cy="52"/>
          </a:xfrm>
        </p:grpSpPr>
        <p:sp>
          <p:nvSpPr>
            <p:cNvPr id="56650" name="Oval 260"/>
            <p:cNvSpPr>
              <a:spLocks noChangeArrowheads="1"/>
            </p:cNvSpPr>
            <p:nvPr/>
          </p:nvSpPr>
          <p:spPr bwMode="auto">
            <a:xfrm>
              <a:off x="3461" y="396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1" name="Oval 261"/>
            <p:cNvSpPr>
              <a:spLocks noChangeArrowheads="1"/>
            </p:cNvSpPr>
            <p:nvPr/>
          </p:nvSpPr>
          <p:spPr bwMode="auto">
            <a:xfrm>
              <a:off x="3461" y="396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2" name="Oval 262"/>
            <p:cNvSpPr>
              <a:spLocks noChangeArrowheads="1"/>
            </p:cNvSpPr>
            <p:nvPr/>
          </p:nvSpPr>
          <p:spPr bwMode="auto">
            <a:xfrm>
              <a:off x="3462" y="3963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3" name="Oval 263"/>
            <p:cNvSpPr>
              <a:spLocks noChangeArrowheads="1"/>
            </p:cNvSpPr>
            <p:nvPr/>
          </p:nvSpPr>
          <p:spPr bwMode="auto">
            <a:xfrm>
              <a:off x="3464" y="396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4" name="Oval 264"/>
            <p:cNvSpPr>
              <a:spLocks noChangeArrowheads="1"/>
            </p:cNvSpPr>
            <p:nvPr/>
          </p:nvSpPr>
          <p:spPr bwMode="auto">
            <a:xfrm>
              <a:off x="3464" y="3965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5" name="Oval 265"/>
            <p:cNvSpPr>
              <a:spLocks noChangeArrowheads="1"/>
            </p:cNvSpPr>
            <p:nvPr/>
          </p:nvSpPr>
          <p:spPr bwMode="auto">
            <a:xfrm>
              <a:off x="3465" y="3966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6" name="Oval 266"/>
            <p:cNvSpPr>
              <a:spLocks noChangeArrowheads="1"/>
            </p:cNvSpPr>
            <p:nvPr/>
          </p:nvSpPr>
          <p:spPr bwMode="auto">
            <a:xfrm>
              <a:off x="3467" y="3967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7" name="Oval 267"/>
            <p:cNvSpPr>
              <a:spLocks noChangeArrowheads="1"/>
            </p:cNvSpPr>
            <p:nvPr/>
          </p:nvSpPr>
          <p:spPr bwMode="auto">
            <a:xfrm>
              <a:off x="3468" y="396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8" name="Oval 268"/>
            <p:cNvSpPr>
              <a:spLocks noChangeArrowheads="1"/>
            </p:cNvSpPr>
            <p:nvPr/>
          </p:nvSpPr>
          <p:spPr bwMode="auto">
            <a:xfrm>
              <a:off x="3469" y="396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9" name="Oval 269"/>
            <p:cNvSpPr>
              <a:spLocks noChangeArrowheads="1"/>
            </p:cNvSpPr>
            <p:nvPr/>
          </p:nvSpPr>
          <p:spPr bwMode="auto">
            <a:xfrm>
              <a:off x="3470" y="397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0" name="Oval 270"/>
            <p:cNvSpPr>
              <a:spLocks noChangeArrowheads="1"/>
            </p:cNvSpPr>
            <p:nvPr/>
          </p:nvSpPr>
          <p:spPr bwMode="auto">
            <a:xfrm>
              <a:off x="3471" y="397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1" name="Oval 271"/>
            <p:cNvSpPr>
              <a:spLocks noChangeArrowheads="1"/>
            </p:cNvSpPr>
            <p:nvPr/>
          </p:nvSpPr>
          <p:spPr bwMode="auto">
            <a:xfrm>
              <a:off x="3472" y="397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2" name="Oval 272"/>
            <p:cNvSpPr>
              <a:spLocks noChangeArrowheads="1"/>
            </p:cNvSpPr>
            <p:nvPr/>
          </p:nvSpPr>
          <p:spPr bwMode="auto">
            <a:xfrm>
              <a:off x="3473" y="397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3" name="Oval 273"/>
            <p:cNvSpPr>
              <a:spLocks noChangeArrowheads="1"/>
            </p:cNvSpPr>
            <p:nvPr/>
          </p:nvSpPr>
          <p:spPr bwMode="auto">
            <a:xfrm>
              <a:off x="3474" y="3975"/>
              <a:ext cx="26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4" name="Oval 274"/>
            <p:cNvSpPr>
              <a:spLocks noChangeArrowheads="1"/>
            </p:cNvSpPr>
            <p:nvPr/>
          </p:nvSpPr>
          <p:spPr bwMode="auto">
            <a:xfrm>
              <a:off x="3476" y="3975"/>
              <a:ext cx="22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5" name="Oval 275"/>
            <p:cNvSpPr>
              <a:spLocks noChangeArrowheads="1"/>
            </p:cNvSpPr>
            <p:nvPr/>
          </p:nvSpPr>
          <p:spPr bwMode="auto">
            <a:xfrm>
              <a:off x="3477" y="3977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6" name="Oval 276"/>
            <p:cNvSpPr>
              <a:spLocks noChangeArrowheads="1"/>
            </p:cNvSpPr>
            <p:nvPr/>
          </p:nvSpPr>
          <p:spPr bwMode="auto">
            <a:xfrm>
              <a:off x="3477" y="397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7" name="Oval 277"/>
            <p:cNvSpPr>
              <a:spLocks noChangeArrowheads="1"/>
            </p:cNvSpPr>
            <p:nvPr/>
          </p:nvSpPr>
          <p:spPr bwMode="auto">
            <a:xfrm>
              <a:off x="3479" y="3979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8" name="Oval 278"/>
            <p:cNvSpPr>
              <a:spLocks noChangeArrowheads="1"/>
            </p:cNvSpPr>
            <p:nvPr/>
          </p:nvSpPr>
          <p:spPr bwMode="auto">
            <a:xfrm>
              <a:off x="3480" y="3980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9" name="Oval 279"/>
            <p:cNvSpPr>
              <a:spLocks noChangeArrowheads="1"/>
            </p:cNvSpPr>
            <p:nvPr/>
          </p:nvSpPr>
          <p:spPr bwMode="auto">
            <a:xfrm>
              <a:off x="3481" y="3981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0" name="Oval 280"/>
            <p:cNvSpPr>
              <a:spLocks noChangeArrowheads="1"/>
            </p:cNvSpPr>
            <p:nvPr/>
          </p:nvSpPr>
          <p:spPr bwMode="auto">
            <a:xfrm>
              <a:off x="3482" y="398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1" name="Oval 281"/>
            <p:cNvSpPr>
              <a:spLocks noChangeArrowheads="1"/>
            </p:cNvSpPr>
            <p:nvPr/>
          </p:nvSpPr>
          <p:spPr bwMode="auto">
            <a:xfrm>
              <a:off x="3483" y="3983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2" name="Oval 282"/>
            <p:cNvSpPr>
              <a:spLocks noChangeArrowheads="1"/>
            </p:cNvSpPr>
            <p:nvPr/>
          </p:nvSpPr>
          <p:spPr bwMode="auto">
            <a:xfrm>
              <a:off x="3484" y="398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3" name="Oval 283"/>
            <p:cNvSpPr>
              <a:spLocks noChangeArrowheads="1"/>
            </p:cNvSpPr>
            <p:nvPr/>
          </p:nvSpPr>
          <p:spPr bwMode="auto">
            <a:xfrm>
              <a:off x="3486" y="3985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4" name="Oval 284"/>
            <p:cNvSpPr>
              <a:spLocks noChangeArrowheads="1"/>
            </p:cNvSpPr>
            <p:nvPr/>
          </p:nvSpPr>
          <p:spPr bwMode="auto">
            <a:xfrm>
              <a:off x="3486" y="3986"/>
              <a:ext cx="2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2" name="Group 285"/>
          <p:cNvGrpSpPr>
            <a:grpSpLocks/>
          </p:cNvGrpSpPr>
          <p:nvPr/>
        </p:nvGrpSpPr>
        <p:grpSpPr bwMode="auto">
          <a:xfrm>
            <a:off x="4540251" y="4951413"/>
            <a:ext cx="115889" cy="107950"/>
            <a:chOff x="3780" y="3956"/>
            <a:chExt cx="52" cy="52"/>
          </a:xfrm>
        </p:grpSpPr>
        <p:sp>
          <p:nvSpPr>
            <p:cNvPr id="56625" name="Oval 286"/>
            <p:cNvSpPr>
              <a:spLocks noChangeArrowheads="1"/>
            </p:cNvSpPr>
            <p:nvPr/>
          </p:nvSpPr>
          <p:spPr bwMode="auto">
            <a:xfrm>
              <a:off x="3780" y="3956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6" name="Oval 287"/>
            <p:cNvSpPr>
              <a:spLocks noChangeArrowheads="1"/>
            </p:cNvSpPr>
            <p:nvPr/>
          </p:nvSpPr>
          <p:spPr bwMode="auto">
            <a:xfrm>
              <a:off x="3780" y="3956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7" name="Oval 288"/>
            <p:cNvSpPr>
              <a:spLocks noChangeArrowheads="1"/>
            </p:cNvSpPr>
            <p:nvPr/>
          </p:nvSpPr>
          <p:spPr bwMode="auto">
            <a:xfrm>
              <a:off x="3781" y="3958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8" name="Oval 289"/>
            <p:cNvSpPr>
              <a:spLocks noChangeArrowheads="1"/>
            </p:cNvSpPr>
            <p:nvPr/>
          </p:nvSpPr>
          <p:spPr bwMode="auto">
            <a:xfrm>
              <a:off x="3782" y="3959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9" name="Oval 290"/>
            <p:cNvSpPr>
              <a:spLocks noChangeArrowheads="1"/>
            </p:cNvSpPr>
            <p:nvPr/>
          </p:nvSpPr>
          <p:spPr bwMode="auto">
            <a:xfrm>
              <a:off x="3783" y="3959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0" name="Oval 291"/>
            <p:cNvSpPr>
              <a:spLocks noChangeArrowheads="1"/>
            </p:cNvSpPr>
            <p:nvPr/>
          </p:nvSpPr>
          <p:spPr bwMode="auto">
            <a:xfrm>
              <a:off x="3784" y="3961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1" name="Oval 292"/>
            <p:cNvSpPr>
              <a:spLocks noChangeArrowheads="1"/>
            </p:cNvSpPr>
            <p:nvPr/>
          </p:nvSpPr>
          <p:spPr bwMode="auto">
            <a:xfrm>
              <a:off x="3785" y="3962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2" name="Oval 293"/>
            <p:cNvSpPr>
              <a:spLocks noChangeArrowheads="1"/>
            </p:cNvSpPr>
            <p:nvPr/>
          </p:nvSpPr>
          <p:spPr bwMode="auto">
            <a:xfrm>
              <a:off x="3786" y="3963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3" name="Oval 294"/>
            <p:cNvSpPr>
              <a:spLocks noChangeArrowheads="1"/>
            </p:cNvSpPr>
            <p:nvPr/>
          </p:nvSpPr>
          <p:spPr bwMode="auto">
            <a:xfrm>
              <a:off x="3787" y="3964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4" name="Oval 295"/>
            <p:cNvSpPr>
              <a:spLocks noChangeArrowheads="1"/>
            </p:cNvSpPr>
            <p:nvPr/>
          </p:nvSpPr>
          <p:spPr bwMode="auto">
            <a:xfrm>
              <a:off x="3788" y="3965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5" name="Oval 296"/>
            <p:cNvSpPr>
              <a:spLocks noChangeArrowheads="1"/>
            </p:cNvSpPr>
            <p:nvPr/>
          </p:nvSpPr>
          <p:spPr bwMode="auto">
            <a:xfrm>
              <a:off x="3790" y="3966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6" name="Oval 297"/>
            <p:cNvSpPr>
              <a:spLocks noChangeArrowheads="1"/>
            </p:cNvSpPr>
            <p:nvPr/>
          </p:nvSpPr>
          <p:spPr bwMode="auto">
            <a:xfrm>
              <a:off x="3791" y="3967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7" name="Oval 298"/>
            <p:cNvSpPr>
              <a:spLocks noChangeArrowheads="1"/>
            </p:cNvSpPr>
            <p:nvPr/>
          </p:nvSpPr>
          <p:spPr bwMode="auto">
            <a:xfrm>
              <a:off x="3791" y="3968"/>
              <a:ext cx="28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8" name="Oval 299"/>
            <p:cNvSpPr>
              <a:spLocks noChangeArrowheads="1"/>
            </p:cNvSpPr>
            <p:nvPr/>
          </p:nvSpPr>
          <p:spPr bwMode="auto">
            <a:xfrm>
              <a:off x="3793" y="3970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9" name="Oval 300"/>
            <p:cNvSpPr>
              <a:spLocks noChangeArrowheads="1"/>
            </p:cNvSpPr>
            <p:nvPr/>
          </p:nvSpPr>
          <p:spPr bwMode="auto">
            <a:xfrm>
              <a:off x="3794" y="3970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0" name="Oval 301"/>
            <p:cNvSpPr>
              <a:spLocks noChangeArrowheads="1"/>
            </p:cNvSpPr>
            <p:nvPr/>
          </p:nvSpPr>
          <p:spPr bwMode="auto">
            <a:xfrm>
              <a:off x="3795" y="3971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1" name="Oval 302"/>
            <p:cNvSpPr>
              <a:spLocks noChangeArrowheads="1"/>
            </p:cNvSpPr>
            <p:nvPr/>
          </p:nvSpPr>
          <p:spPr bwMode="auto">
            <a:xfrm>
              <a:off x="3796" y="3973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2" name="Oval 303"/>
            <p:cNvSpPr>
              <a:spLocks noChangeArrowheads="1"/>
            </p:cNvSpPr>
            <p:nvPr/>
          </p:nvSpPr>
          <p:spPr bwMode="auto">
            <a:xfrm>
              <a:off x="3797" y="3974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3" name="Oval 304"/>
            <p:cNvSpPr>
              <a:spLocks noChangeArrowheads="1"/>
            </p:cNvSpPr>
            <p:nvPr/>
          </p:nvSpPr>
          <p:spPr bwMode="auto">
            <a:xfrm>
              <a:off x="3798" y="3975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4" name="Oval 305"/>
            <p:cNvSpPr>
              <a:spLocks noChangeArrowheads="1"/>
            </p:cNvSpPr>
            <p:nvPr/>
          </p:nvSpPr>
          <p:spPr bwMode="auto">
            <a:xfrm>
              <a:off x="3800" y="3976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5" name="Oval 306"/>
            <p:cNvSpPr>
              <a:spLocks noChangeArrowheads="1"/>
            </p:cNvSpPr>
            <p:nvPr/>
          </p:nvSpPr>
          <p:spPr bwMode="auto">
            <a:xfrm>
              <a:off x="3800" y="3977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6" name="Oval 307"/>
            <p:cNvSpPr>
              <a:spLocks noChangeArrowheads="1"/>
            </p:cNvSpPr>
            <p:nvPr/>
          </p:nvSpPr>
          <p:spPr bwMode="auto">
            <a:xfrm>
              <a:off x="3802" y="3978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7" name="Oval 308"/>
            <p:cNvSpPr>
              <a:spLocks noChangeArrowheads="1"/>
            </p:cNvSpPr>
            <p:nvPr/>
          </p:nvSpPr>
          <p:spPr bwMode="auto">
            <a:xfrm>
              <a:off x="3803" y="3979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8" name="Oval 309"/>
            <p:cNvSpPr>
              <a:spLocks noChangeArrowheads="1"/>
            </p:cNvSpPr>
            <p:nvPr/>
          </p:nvSpPr>
          <p:spPr bwMode="auto">
            <a:xfrm>
              <a:off x="3804" y="3980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9" name="Oval 310"/>
            <p:cNvSpPr>
              <a:spLocks noChangeArrowheads="1"/>
            </p:cNvSpPr>
            <p:nvPr/>
          </p:nvSpPr>
          <p:spPr bwMode="auto">
            <a:xfrm>
              <a:off x="3805" y="3981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3" name="Group 311"/>
          <p:cNvGrpSpPr>
            <a:grpSpLocks/>
          </p:cNvGrpSpPr>
          <p:nvPr/>
        </p:nvGrpSpPr>
        <p:grpSpPr bwMode="auto">
          <a:xfrm>
            <a:off x="3457575" y="5294313"/>
            <a:ext cx="119063" cy="107950"/>
            <a:chOff x="3301" y="4121"/>
            <a:chExt cx="52" cy="52"/>
          </a:xfrm>
        </p:grpSpPr>
        <p:sp>
          <p:nvSpPr>
            <p:cNvPr id="56600" name="Oval 312"/>
            <p:cNvSpPr>
              <a:spLocks noChangeArrowheads="1"/>
            </p:cNvSpPr>
            <p:nvPr/>
          </p:nvSpPr>
          <p:spPr bwMode="auto">
            <a:xfrm>
              <a:off x="3301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1" name="Oval 313"/>
            <p:cNvSpPr>
              <a:spLocks noChangeArrowheads="1"/>
            </p:cNvSpPr>
            <p:nvPr/>
          </p:nvSpPr>
          <p:spPr bwMode="auto">
            <a:xfrm>
              <a:off x="3301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2" name="Oval 314"/>
            <p:cNvSpPr>
              <a:spLocks noChangeArrowheads="1"/>
            </p:cNvSpPr>
            <p:nvPr/>
          </p:nvSpPr>
          <p:spPr bwMode="auto">
            <a:xfrm>
              <a:off x="3302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3" name="Oval 315"/>
            <p:cNvSpPr>
              <a:spLocks noChangeArrowheads="1"/>
            </p:cNvSpPr>
            <p:nvPr/>
          </p:nvSpPr>
          <p:spPr bwMode="auto">
            <a:xfrm>
              <a:off x="3303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4" name="Oval 316"/>
            <p:cNvSpPr>
              <a:spLocks noChangeArrowheads="1"/>
            </p:cNvSpPr>
            <p:nvPr/>
          </p:nvSpPr>
          <p:spPr bwMode="auto">
            <a:xfrm>
              <a:off x="3304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5" name="Oval 317"/>
            <p:cNvSpPr>
              <a:spLocks noChangeArrowheads="1"/>
            </p:cNvSpPr>
            <p:nvPr/>
          </p:nvSpPr>
          <p:spPr bwMode="auto">
            <a:xfrm>
              <a:off x="3305" y="4125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6" name="Oval 318"/>
            <p:cNvSpPr>
              <a:spLocks noChangeArrowheads="1"/>
            </p:cNvSpPr>
            <p:nvPr/>
          </p:nvSpPr>
          <p:spPr bwMode="auto">
            <a:xfrm>
              <a:off x="3307" y="41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7" name="Oval 319"/>
            <p:cNvSpPr>
              <a:spLocks noChangeArrowheads="1"/>
            </p:cNvSpPr>
            <p:nvPr/>
          </p:nvSpPr>
          <p:spPr bwMode="auto">
            <a:xfrm>
              <a:off x="3308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8" name="Oval 320"/>
            <p:cNvSpPr>
              <a:spLocks noChangeArrowheads="1"/>
            </p:cNvSpPr>
            <p:nvPr/>
          </p:nvSpPr>
          <p:spPr bwMode="auto">
            <a:xfrm>
              <a:off x="3308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9" name="Oval 321"/>
            <p:cNvSpPr>
              <a:spLocks noChangeArrowheads="1"/>
            </p:cNvSpPr>
            <p:nvPr/>
          </p:nvSpPr>
          <p:spPr bwMode="auto">
            <a:xfrm>
              <a:off x="3310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0" name="Oval 322"/>
            <p:cNvSpPr>
              <a:spLocks noChangeArrowheads="1"/>
            </p:cNvSpPr>
            <p:nvPr/>
          </p:nvSpPr>
          <p:spPr bwMode="auto">
            <a:xfrm>
              <a:off x="3311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1" name="Oval 323"/>
            <p:cNvSpPr>
              <a:spLocks noChangeArrowheads="1"/>
            </p:cNvSpPr>
            <p:nvPr/>
          </p:nvSpPr>
          <p:spPr bwMode="auto">
            <a:xfrm>
              <a:off x="3312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2" name="Oval 324"/>
            <p:cNvSpPr>
              <a:spLocks noChangeArrowheads="1"/>
            </p:cNvSpPr>
            <p:nvPr/>
          </p:nvSpPr>
          <p:spPr bwMode="auto">
            <a:xfrm>
              <a:off x="3313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3" name="Oval 325"/>
            <p:cNvSpPr>
              <a:spLocks noChangeArrowheads="1"/>
            </p:cNvSpPr>
            <p:nvPr/>
          </p:nvSpPr>
          <p:spPr bwMode="auto">
            <a:xfrm>
              <a:off x="3314" y="4134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4" name="Oval 326"/>
            <p:cNvSpPr>
              <a:spLocks noChangeArrowheads="1"/>
            </p:cNvSpPr>
            <p:nvPr/>
          </p:nvSpPr>
          <p:spPr bwMode="auto">
            <a:xfrm>
              <a:off x="3315" y="4135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5" name="Oval 327"/>
            <p:cNvSpPr>
              <a:spLocks noChangeArrowheads="1"/>
            </p:cNvSpPr>
            <p:nvPr/>
          </p:nvSpPr>
          <p:spPr bwMode="auto">
            <a:xfrm>
              <a:off x="3317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6" name="Oval 328"/>
            <p:cNvSpPr>
              <a:spLocks noChangeArrowheads="1"/>
            </p:cNvSpPr>
            <p:nvPr/>
          </p:nvSpPr>
          <p:spPr bwMode="auto">
            <a:xfrm>
              <a:off x="3317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7" name="Oval 329"/>
            <p:cNvSpPr>
              <a:spLocks noChangeArrowheads="1"/>
            </p:cNvSpPr>
            <p:nvPr/>
          </p:nvSpPr>
          <p:spPr bwMode="auto">
            <a:xfrm>
              <a:off x="3319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8" name="Oval 330"/>
            <p:cNvSpPr>
              <a:spLocks noChangeArrowheads="1"/>
            </p:cNvSpPr>
            <p:nvPr/>
          </p:nvSpPr>
          <p:spPr bwMode="auto">
            <a:xfrm>
              <a:off x="3320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9" name="Oval 331"/>
            <p:cNvSpPr>
              <a:spLocks noChangeArrowheads="1"/>
            </p:cNvSpPr>
            <p:nvPr/>
          </p:nvSpPr>
          <p:spPr bwMode="auto">
            <a:xfrm>
              <a:off x="3321" y="4140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0" name="Oval 332"/>
            <p:cNvSpPr>
              <a:spLocks noChangeArrowheads="1"/>
            </p:cNvSpPr>
            <p:nvPr/>
          </p:nvSpPr>
          <p:spPr bwMode="auto">
            <a:xfrm>
              <a:off x="3322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1" name="Oval 333"/>
            <p:cNvSpPr>
              <a:spLocks noChangeArrowheads="1"/>
            </p:cNvSpPr>
            <p:nvPr/>
          </p:nvSpPr>
          <p:spPr bwMode="auto">
            <a:xfrm>
              <a:off x="3323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2" name="Oval 334"/>
            <p:cNvSpPr>
              <a:spLocks noChangeArrowheads="1"/>
            </p:cNvSpPr>
            <p:nvPr/>
          </p:nvSpPr>
          <p:spPr bwMode="auto">
            <a:xfrm>
              <a:off x="3324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3" name="Oval 335"/>
            <p:cNvSpPr>
              <a:spLocks noChangeArrowheads="1"/>
            </p:cNvSpPr>
            <p:nvPr/>
          </p:nvSpPr>
          <p:spPr bwMode="auto">
            <a:xfrm>
              <a:off x="3325" y="4145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4" name="Oval 336"/>
            <p:cNvSpPr>
              <a:spLocks noChangeArrowheads="1"/>
            </p:cNvSpPr>
            <p:nvPr/>
          </p:nvSpPr>
          <p:spPr bwMode="auto">
            <a:xfrm>
              <a:off x="3326" y="4145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4" name="Group 337"/>
          <p:cNvGrpSpPr>
            <a:grpSpLocks/>
          </p:cNvGrpSpPr>
          <p:nvPr/>
        </p:nvGrpSpPr>
        <p:grpSpPr bwMode="auto">
          <a:xfrm>
            <a:off x="4184651" y="5294313"/>
            <a:ext cx="117475" cy="107950"/>
            <a:chOff x="3623" y="4121"/>
            <a:chExt cx="52" cy="52"/>
          </a:xfrm>
        </p:grpSpPr>
        <p:sp>
          <p:nvSpPr>
            <p:cNvPr id="56575" name="Oval 338"/>
            <p:cNvSpPr>
              <a:spLocks noChangeArrowheads="1"/>
            </p:cNvSpPr>
            <p:nvPr/>
          </p:nvSpPr>
          <p:spPr bwMode="auto">
            <a:xfrm>
              <a:off x="3623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6" name="Oval 339"/>
            <p:cNvSpPr>
              <a:spLocks noChangeArrowheads="1"/>
            </p:cNvSpPr>
            <p:nvPr/>
          </p:nvSpPr>
          <p:spPr bwMode="auto">
            <a:xfrm>
              <a:off x="3623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7" name="Oval 340"/>
            <p:cNvSpPr>
              <a:spLocks noChangeArrowheads="1"/>
            </p:cNvSpPr>
            <p:nvPr/>
          </p:nvSpPr>
          <p:spPr bwMode="auto">
            <a:xfrm>
              <a:off x="3624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8" name="Oval 341"/>
            <p:cNvSpPr>
              <a:spLocks noChangeArrowheads="1"/>
            </p:cNvSpPr>
            <p:nvPr/>
          </p:nvSpPr>
          <p:spPr bwMode="auto">
            <a:xfrm>
              <a:off x="3626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9" name="Oval 342"/>
            <p:cNvSpPr>
              <a:spLocks noChangeArrowheads="1"/>
            </p:cNvSpPr>
            <p:nvPr/>
          </p:nvSpPr>
          <p:spPr bwMode="auto">
            <a:xfrm>
              <a:off x="3626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0" name="Oval 343"/>
            <p:cNvSpPr>
              <a:spLocks noChangeArrowheads="1"/>
            </p:cNvSpPr>
            <p:nvPr/>
          </p:nvSpPr>
          <p:spPr bwMode="auto">
            <a:xfrm>
              <a:off x="3628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1" name="Oval 344"/>
            <p:cNvSpPr>
              <a:spLocks noChangeArrowheads="1"/>
            </p:cNvSpPr>
            <p:nvPr/>
          </p:nvSpPr>
          <p:spPr bwMode="auto">
            <a:xfrm>
              <a:off x="3629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2" name="Oval 345"/>
            <p:cNvSpPr>
              <a:spLocks noChangeArrowheads="1"/>
            </p:cNvSpPr>
            <p:nvPr/>
          </p:nvSpPr>
          <p:spPr bwMode="auto">
            <a:xfrm>
              <a:off x="3630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3" name="Oval 346"/>
            <p:cNvSpPr>
              <a:spLocks noChangeArrowheads="1"/>
            </p:cNvSpPr>
            <p:nvPr/>
          </p:nvSpPr>
          <p:spPr bwMode="auto">
            <a:xfrm>
              <a:off x="3631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4" name="Oval 347"/>
            <p:cNvSpPr>
              <a:spLocks noChangeArrowheads="1"/>
            </p:cNvSpPr>
            <p:nvPr/>
          </p:nvSpPr>
          <p:spPr bwMode="auto">
            <a:xfrm>
              <a:off x="3632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5" name="Oval 348"/>
            <p:cNvSpPr>
              <a:spLocks noChangeArrowheads="1"/>
            </p:cNvSpPr>
            <p:nvPr/>
          </p:nvSpPr>
          <p:spPr bwMode="auto">
            <a:xfrm>
              <a:off x="3633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6" name="Oval 349"/>
            <p:cNvSpPr>
              <a:spLocks noChangeArrowheads="1"/>
            </p:cNvSpPr>
            <p:nvPr/>
          </p:nvSpPr>
          <p:spPr bwMode="auto">
            <a:xfrm>
              <a:off x="3634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7" name="Oval 350"/>
            <p:cNvSpPr>
              <a:spLocks noChangeArrowheads="1"/>
            </p:cNvSpPr>
            <p:nvPr/>
          </p:nvSpPr>
          <p:spPr bwMode="auto">
            <a:xfrm>
              <a:off x="3635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8" name="Oval 351"/>
            <p:cNvSpPr>
              <a:spLocks noChangeArrowheads="1"/>
            </p:cNvSpPr>
            <p:nvPr/>
          </p:nvSpPr>
          <p:spPr bwMode="auto">
            <a:xfrm>
              <a:off x="3636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9" name="Oval 352"/>
            <p:cNvSpPr>
              <a:spLocks noChangeArrowheads="1"/>
            </p:cNvSpPr>
            <p:nvPr/>
          </p:nvSpPr>
          <p:spPr bwMode="auto">
            <a:xfrm>
              <a:off x="3638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0" name="Oval 353"/>
            <p:cNvSpPr>
              <a:spLocks noChangeArrowheads="1"/>
            </p:cNvSpPr>
            <p:nvPr/>
          </p:nvSpPr>
          <p:spPr bwMode="auto">
            <a:xfrm>
              <a:off x="3639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1" name="Oval 354"/>
            <p:cNvSpPr>
              <a:spLocks noChangeArrowheads="1"/>
            </p:cNvSpPr>
            <p:nvPr/>
          </p:nvSpPr>
          <p:spPr bwMode="auto">
            <a:xfrm>
              <a:off x="3640" y="4137"/>
              <a:ext cx="18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2" name="Oval 355"/>
            <p:cNvSpPr>
              <a:spLocks noChangeArrowheads="1"/>
            </p:cNvSpPr>
            <p:nvPr/>
          </p:nvSpPr>
          <p:spPr bwMode="auto">
            <a:xfrm>
              <a:off x="3641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3" name="Oval 356"/>
            <p:cNvSpPr>
              <a:spLocks noChangeArrowheads="1"/>
            </p:cNvSpPr>
            <p:nvPr/>
          </p:nvSpPr>
          <p:spPr bwMode="auto">
            <a:xfrm>
              <a:off x="3642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4" name="Oval 357"/>
            <p:cNvSpPr>
              <a:spLocks noChangeArrowheads="1"/>
            </p:cNvSpPr>
            <p:nvPr/>
          </p:nvSpPr>
          <p:spPr bwMode="auto">
            <a:xfrm>
              <a:off x="3643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5" name="Oval 358"/>
            <p:cNvSpPr>
              <a:spLocks noChangeArrowheads="1"/>
            </p:cNvSpPr>
            <p:nvPr/>
          </p:nvSpPr>
          <p:spPr bwMode="auto">
            <a:xfrm>
              <a:off x="3644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6" name="Oval 359"/>
            <p:cNvSpPr>
              <a:spLocks noChangeArrowheads="1"/>
            </p:cNvSpPr>
            <p:nvPr/>
          </p:nvSpPr>
          <p:spPr bwMode="auto">
            <a:xfrm>
              <a:off x="3645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7" name="Oval 360"/>
            <p:cNvSpPr>
              <a:spLocks noChangeArrowheads="1"/>
            </p:cNvSpPr>
            <p:nvPr/>
          </p:nvSpPr>
          <p:spPr bwMode="auto">
            <a:xfrm>
              <a:off x="3646" y="4144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8" name="Oval 361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9" name="Oval 362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5" name="Group 363"/>
          <p:cNvGrpSpPr>
            <a:grpSpLocks/>
          </p:cNvGrpSpPr>
          <p:nvPr/>
        </p:nvGrpSpPr>
        <p:grpSpPr bwMode="auto">
          <a:xfrm>
            <a:off x="4867277" y="5294313"/>
            <a:ext cx="119063" cy="107950"/>
            <a:chOff x="3925" y="4121"/>
            <a:chExt cx="53" cy="52"/>
          </a:xfrm>
        </p:grpSpPr>
        <p:sp>
          <p:nvSpPr>
            <p:cNvPr id="56550" name="Oval 364"/>
            <p:cNvSpPr>
              <a:spLocks noChangeArrowheads="1"/>
            </p:cNvSpPr>
            <p:nvPr/>
          </p:nvSpPr>
          <p:spPr bwMode="auto">
            <a:xfrm>
              <a:off x="3925" y="4121"/>
              <a:ext cx="53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1" name="Oval 365"/>
            <p:cNvSpPr>
              <a:spLocks noChangeArrowheads="1"/>
            </p:cNvSpPr>
            <p:nvPr/>
          </p:nvSpPr>
          <p:spPr bwMode="auto">
            <a:xfrm>
              <a:off x="3925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2" name="Oval 366"/>
            <p:cNvSpPr>
              <a:spLocks noChangeArrowheads="1"/>
            </p:cNvSpPr>
            <p:nvPr/>
          </p:nvSpPr>
          <p:spPr bwMode="auto">
            <a:xfrm>
              <a:off x="3926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3" name="Oval 367"/>
            <p:cNvSpPr>
              <a:spLocks noChangeArrowheads="1"/>
            </p:cNvSpPr>
            <p:nvPr/>
          </p:nvSpPr>
          <p:spPr bwMode="auto">
            <a:xfrm>
              <a:off x="3928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4" name="Oval 368"/>
            <p:cNvSpPr>
              <a:spLocks noChangeArrowheads="1"/>
            </p:cNvSpPr>
            <p:nvPr/>
          </p:nvSpPr>
          <p:spPr bwMode="auto">
            <a:xfrm>
              <a:off x="3928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5" name="Oval 369"/>
            <p:cNvSpPr>
              <a:spLocks noChangeArrowheads="1"/>
            </p:cNvSpPr>
            <p:nvPr/>
          </p:nvSpPr>
          <p:spPr bwMode="auto">
            <a:xfrm>
              <a:off x="3930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6" name="Oval 370"/>
            <p:cNvSpPr>
              <a:spLocks noChangeArrowheads="1"/>
            </p:cNvSpPr>
            <p:nvPr/>
          </p:nvSpPr>
          <p:spPr bwMode="auto">
            <a:xfrm>
              <a:off x="3931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7" name="Oval 371"/>
            <p:cNvSpPr>
              <a:spLocks noChangeArrowheads="1"/>
            </p:cNvSpPr>
            <p:nvPr/>
          </p:nvSpPr>
          <p:spPr bwMode="auto">
            <a:xfrm>
              <a:off x="3932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8" name="Oval 372"/>
            <p:cNvSpPr>
              <a:spLocks noChangeArrowheads="1"/>
            </p:cNvSpPr>
            <p:nvPr/>
          </p:nvSpPr>
          <p:spPr bwMode="auto">
            <a:xfrm>
              <a:off x="3933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9" name="Oval 373"/>
            <p:cNvSpPr>
              <a:spLocks noChangeArrowheads="1"/>
            </p:cNvSpPr>
            <p:nvPr/>
          </p:nvSpPr>
          <p:spPr bwMode="auto">
            <a:xfrm>
              <a:off x="3934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0" name="Oval 374"/>
            <p:cNvSpPr>
              <a:spLocks noChangeArrowheads="1"/>
            </p:cNvSpPr>
            <p:nvPr/>
          </p:nvSpPr>
          <p:spPr bwMode="auto">
            <a:xfrm>
              <a:off x="3935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1" name="Oval 375"/>
            <p:cNvSpPr>
              <a:spLocks noChangeArrowheads="1"/>
            </p:cNvSpPr>
            <p:nvPr/>
          </p:nvSpPr>
          <p:spPr bwMode="auto">
            <a:xfrm>
              <a:off x="3937" y="4132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2" name="Oval 376"/>
            <p:cNvSpPr>
              <a:spLocks noChangeArrowheads="1"/>
            </p:cNvSpPr>
            <p:nvPr/>
          </p:nvSpPr>
          <p:spPr bwMode="auto">
            <a:xfrm>
              <a:off x="3937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3" name="Oval 377"/>
            <p:cNvSpPr>
              <a:spLocks noChangeArrowheads="1"/>
            </p:cNvSpPr>
            <p:nvPr/>
          </p:nvSpPr>
          <p:spPr bwMode="auto">
            <a:xfrm>
              <a:off x="3938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4" name="Oval 378"/>
            <p:cNvSpPr>
              <a:spLocks noChangeArrowheads="1"/>
            </p:cNvSpPr>
            <p:nvPr/>
          </p:nvSpPr>
          <p:spPr bwMode="auto">
            <a:xfrm>
              <a:off x="3940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5" name="Oval 379"/>
            <p:cNvSpPr>
              <a:spLocks noChangeArrowheads="1"/>
            </p:cNvSpPr>
            <p:nvPr/>
          </p:nvSpPr>
          <p:spPr bwMode="auto">
            <a:xfrm>
              <a:off x="3941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6" name="Oval 380"/>
            <p:cNvSpPr>
              <a:spLocks noChangeArrowheads="1"/>
            </p:cNvSpPr>
            <p:nvPr/>
          </p:nvSpPr>
          <p:spPr bwMode="auto">
            <a:xfrm>
              <a:off x="3942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7" name="Oval 381"/>
            <p:cNvSpPr>
              <a:spLocks noChangeArrowheads="1"/>
            </p:cNvSpPr>
            <p:nvPr/>
          </p:nvSpPr>
          <p:spPr bwMode="auto">
            <a:xfrm>
              <a:off x="3943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8" name="Oval 382"/>
            <p:cNvSpPr>
              <a:spLocks noChangeArrowheads="1"/>
            </p:cNvSpPr>
            <p:nvPr/>
          </p:nvSpPr>
          <p:spPr bwMode="auto">
            <a:xfrm>
              <a:off x="3944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9" name="Oval 383"/>
            <p:cNvSpPr>
              <a:spLocks noChangeArrowheads="1"/>
            </p:cNvSpPr>
            <p:nvPr/>
          </p:nvSpPr>
          <p:spPr bwMode="auto">
            <a:xfrm>
              <a:off x="3945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0" name="Oval 384"/>
            <p:cNvSpPr>
              <a:spLocks noChangeArrowheads="1"/>
            </p:cNvSpPr>
            <p:nvPr/>
          </p:nvSpPr>
          <p:spPr bwMode="auto">
            <a:xfrm>
              <a:off x="3946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1" name="Oval 385"/>
            <p:cNvSpPr>
              <a:spLocks noChangeArrowheads="1"/>
            </p:cNvSpPr>
            <p:nvPr/>
          </p:nvSpPr>
          <p:spPr bwMode="auto">
            <a:xfrm>
              <a:off x="3947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2" name="Oval 386"/>
            <p:cNvSpPr>
              <a:spLocks noChangeArrowheads="1"/>
            </p:cNvSpPr>
            <p:nvPr/>
          </p:nvSpPr>
          <p:spPr bwMode="auto">
            <a:xfrm>
              <a:off x="3949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3" name="Oval 387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4" name="Oval 388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6" name="Group 389"/>
          <p:cNvGrpSpPr>
            <a:grpSpLocks/>
          </p:cNvGrpSpPr>
          <p:nvPr/>
        </p:nvGrpSpPr>
        <p:grpSpPr bwMode="auto">
          <a:xfrm>
            <a:off x="2655888" y="3300417"/>
            <a:ext cx="119062" cy="104775"/>
            <a:chOff x="2945" y="3163"/>
            <a:chExt cx="52" cy="51"/>
          </a:xfrm>
        </p:grpSpPr>
        <p:sp>
          <p:nvSpPr>
            <p:cNvPr id="56525" name="Oval 390"/>
            <p:cNvSpPr>
              <a:spLocks noChangeArrowheads="1"/>
            </p:cNvSpPr>
            <p:nvPr/>
          </p:nvSpPr>
          <p:spPr bwMode="auto">
            <a:xfrm>
              <a:off x="2945" y="3163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6" name="Oval 391"/>
            <p:cNvSpPr>
              <a:spLocks noChangeArrowheads="1"/>
            </p:cNvSpPr>
            <p:nvPr/>
          </p:nvSpPr>
          <p:spPr bwMode="auto">
            <a:xfrm>
              <a:off x="2945" y="31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7" name="Oval 392"/>
            <p:cNvSpPr>
              <a:spLocks noChangeArrowheads="1"/>
            </p:cNvSpPr>
            <p:nvPr/>
          </p:nvSpPr>
          <p:spPr bwMode="auto">
            <a:xfrm>
              <a:off x="2946" y="31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8" name="Oval 393"/>
            <p:cNvSpPr>
              <a:spLocks noChangeArrowheads="1"/>
            </p:cNvSpPr>
            <p:nvPr/>
          </p:nvSpPr>
          <p:spPr bwMode="auto">
            <a:xfrm>
              <a:off x="2947" y="31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9" name="Oval 394"/>
            <p:cNvSpPr>
              <a:spLocks noChangeArrowheads="1"/>
            </p:cNvSpPr>
            <p:nvPr/>
          </p:nvSpPr>
          <p:spPr bwMode="auto">
            <a:xfrm>
              <a:off x="2948" y="31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0" name="Oval 395"/>
            <p:cNvSpPr>
              <a:spLocks noChangeArrowheads="1"/>
            </p:cNvSpPr>
            <p:nvPr/>
          </p:nvSpPr>
          <p:spPr bwMode="auto">
            <a:xfrm>
              <a:off x="2949" y="31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1" name="Oval 396"/>
            <p:cNvSpPr>
              <a:spLocks noChangeArrowheads="1"/>
            </p:cNvSpPr>
            <p:nvPr/>
          </p:nvSpPr>
          <p:spPr bwMode="auto">
            <a:xfrm>
              <a:off x="2950" y="3168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2" name="Oval 397"/>
            <p:cNvSpPr>
              <a:spLocks noChangeArrowheads="1"/>
            </p:cNvSpPr>
            <p:nvPr/>
          </p:nvSpPr>
          <p:spPr bwMode="auto">
            <a:xfrm>
              <a:off x="2952" y="31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3" name="Oval 398"/>
            <p:cNvSpPr>
              <a:spLocks noChangeArrowheads="1"/>
            </p:cNvSpPr>
            <p:nvPr/>
          </p:nvSpPr>
          <p:spPr bwMode="auto">
            <a:xfrm>
              <a:off x="2952" y="31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4" name="Oval 399"/>
            <p:cNvSpPr>
              <a:spLocks noChangeArrowheads="1"/>
            </p:cNvSpPr>
            <p:nvPr/>
          </p:nvSpPr>
          <p:spPr bwMode="auto">
            <a:xfrm>
              <a:off x="2953" y="3172"/>
              <a:ext cx="34" cy="32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5" name="Oval 400"/>
            <p:cNvSpPr>
              <a:spLocks noChangeArrowheads="1"/>
            </p:cNvSpPr>
            <p:nvPr/>
          </p:nvSpPr>
          <p:spPr bwMode="auto">
            <a:xfrm>
              <a:off x="2955" y="31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6" name="Oval 401"/>
            <p:cNvSpPr>
              <a:spLocks noChangeArrowheads="1"/>
            </p:cNvSpPr>
            <p:nvPr/>
          </p:nvSpPr>
          <p:spPr bwMode="auto">
            <a:xfrm>
              <a:off x="2956" y="3173"/>
              <a:ext cx="28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7" name="Oval 402"/>
            <p:cNvSpPr>
              <a:spLocks noChangeArrowheads="1"/>
            </p:cNvSpPr>
            <p:nvPr/>
          </p:nvSpPr>
          <p:spPr bwMode="auto">
            <a:xfrm>
              <a:off x="2957" y="31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8" name="Oval 403"/>
            <p:cNvSpPr>
              <a:spLocks noChangeArrowheads="1"/>
            </p:cNvSpPr>
            <p:nvPr/>
          </p:nvSpPr>
          <p:spPr bwMode="auto">
            <a:xfrm>
              <a:off x="2958" y="31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9" name="Oval 404"/>
            <p:cNvSpPr>
              <a:spLocks noChangeArrowheads="1"/>
            </p:cNvSpPr>
            <p:nvPr/>
          </p:nvSpPr>
          <p:spPr bwMode="auto">
            <a:xfrm>
              <a:off x="2959" y="31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0" name="Oval 405"/>
            <p:cNvSpPr>
              <a:spLocks noChangeArrowheads="1"/>
            </p:cNvSpPr>
            <p:nvPr/>
          </p:nvSpPr>
          <p:spPr bwMode="auto">
            <a:xfrm>
              <a:off x="2960" y="3178"/>
              <a:ext cx="21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1" name="Oval 406"/>
            <p:cNvSpPr>
              <a:spLocks noChangeArrowheads="1"/>
            </p:cNvSpPr>
            <p:nvPr/>
          </p:nvSpPr>
          <p:spPr bwMode="auto">
            <a:xfrm>
              <a:off x="2961" y="317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2" name="Oval 407"/>
            <p:cNvSpPr>
              <a:spLocks noChangeArrowheads="1"/>
            </p:cNvSpPr>
            <p:nvPr/>
          </p:nvSpPr>
          <p:spPr bwMode="auto">
            <a:xfrm>
              <a:off x="2962" y="3180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3" name="Oval 408"/>
            <p:cNvSpPr>
              <a:spLocks noChangeArrowheads="1"/>
            </p:cNvSpPr>
            <p:nvPr/>
          </p:nvSpPr>
          <p:spPr bwMode="auto">
            <a:xfrm>
              <a:off x="2963" y="31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4" name="Oval 409"/>
            <p:cNvSpPr>
              <a:spLocks noChangeArrowheads="1"/>
            </p:cNvSpPr>
            <p:nvPr/>
          </p:nvSpPr>
          <p:spPr bwMode="auto">
            <a:xfrm>
              <a:off x="2965" y="31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5" name="Oval 410"/>
            <p:cNvSpPr>
              <a:spLocks noChangeArrowheads="1"/>
            </p:cNvSpPr>
            <p:nvPr/>
          </p:nvSpPr>
          <p:spPr bwMode="auto">
            <a:xfrm>
              <a:off x="2965" y="318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6" name="Oval 411"/>
            <p:cNvSpPr>
              <a:spLocks noChangeArrowheads="1"/>
            </p:cNvSpPr>
            <p:nvPr/>
          </p:nvSpPr>
          <p:spPr bwMode="auto">
            <a:xfrm>
              <a:off x="2967" y="3184"/>
              <a:ext cx="7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7" name="Oval 412"/>
            <p:cNvSpPr>
              <a:spLocks noChangeArrowheads="1"/>
            </p:cNvSpPr>
            <p:nvPr/>
          </p:nvSpPr>
          <p:spPr bwMode="auto">
            <a:xfrm>
              <a:off x="2968" y="318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8" name="Oval 413"/>
            <p:cNvSpPr>
              <a:spLocks noChangeArrowheads="1"/>
            </p:cNvSpPr>
            <p:nvPr/>
          </p:nvSpPr>
          <p:spPr bwMode="auto">
            <a:xfrm>
              <a:off x="2969" y="3187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9" name="Oval 414"/>
            <p:cNvSpPr>
              <a:spLocks noChangeArrowheads="1"/>
            </p:cNvSpPr>
            <p:nvPr/>
          </p:nvSpPr>
          <p:spPr bwMode="auto">
            <a:xfrm>
              <a:off x="2970" y="31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7" name="Group 415"/>
          <p:cNvGrpSpPr>
            <a:grpSpLocks/>
          </p:cNvGrpSpPr>
          <p:nvPr/>
        </p:nvGrpSpPr>
        <p:grpSpPr bwMode="auto">
          <a:xfrm flipH="1" flipV="1">
            <a:off x="2782888" y="3244850"/>
            <a:ext cx="355600" cy="146050"/>
            <a:chOff x="3001" y="3137"/>
            <a:chExt cx="158" cy="70"/>
          </a:xfrm>
        </p:grpSpPr>
        <p:sp>
          <p:nvSpPr>
            <p:cNvPr id="56523" name="Line 416"/>
            <p:cNvSpPr>
              <a:spLocks noChangeShapeType="1"/>
            </p:cNvSpPr>
            <p:nvPr/>
          </p:nvSpPr>
          <p:spPr bwMode="auto">
            <a:xfrm>
              <a:off x="3001" y="3137"/>
              <a:ext cx="123" cy="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4" name="Freeform 417"/>
            <p:cNvSpPr>
              <a:spLocks/>
            </p:cNvSpPr>
            <p:nvPr/>
          </p:nvSpPr>
          <p:spPr bwMode="auto">
            <a:xfrm>
              <a:off x="3095" y="3154"/>
              <a:ext cx="64" cy="53"/>
            </a:xfrm>
            <a:custGeom>
              <a:avLst/>
              <a:gdLst>
                <a:gd name="T0" fmla="*/ 0 w 127"/>
                <a:gd name="T1" fmla="*/ 4 h 105"/>
                <a:gd name="T2" fmla="*/ 4 w 127"/>
                <a:gd name="T3" fmla="*/ 3 h 105"/>
                <a:gd name="T4" fmla="*/ 2 w 127"/>
                <a:gd name="T5" fmla="*/ 0 h 105"/>
                <a:gd name="T6" fmla="*/ 2 w 127"/>
                <a:gd name="T7" fmla="*/ 3 h 105"/>
                <a:gd name="T8" fmla="*/ 0 w 127"/>
                <a:gd name="T9" fmla="*/ 4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105"/>
                <a:gd name="T17" fmla="*/ 127 w 127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105">
                  <a:moveTo>
                    <a:pt x="0" y="105"/>
                  </a:moveTo>
                  <a:lnTo>
                    <a:pt x="127" y="96"/>
                  </a:lnTo>
                  <a:lnTo>
                    <a:pt x="45" y="0"/>
                  </a:lnTo>
                  <a:lnTo>
                    <a:pt x="55" y="66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8" name="Group 418"/>
          <p:cNvGrpSpPr>
            <a:grpSpLocks/>
          </p:cNvGrpSpPr>
          <p:nvPr/>
        </p:nvGrpSpPr>
        <p:grpSpPr bwMode="auto">
          <a:xfrm flipH="1" flipV="1">
            <a:off x="1628777" y="4346579"/>
            <a:ext cx="574675" cy="142875"/>
            <a:chOff x="2490" y="3666"/>
            <a:chExt cx="254" cy="68"/>
          </a:xfrm>
        </p:grpSpPr>
        <p:sp>
          <p:nvSpPr>
            <p:cNvPr id="56521" name="Line 419"/>
            <p:cNvSpPr>
              <a:spLocks noChangeShapeType="1"/>
            </p:cNvSpPr>
            <p:nvPr/>
          </p:nvSpPr>
          <p:spPr bwMode="auto">
            <a:xfrm flipV="1">
              <a:off x="2490" y="3690"/>
              <a:ext cx="217" cy="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2" name="Freeform 420"/>
            <p:cNvSpPr>
              <a:spLocks/>
            </p:cNvSpPr>
            <p:nvPr/>
          </p:nvSpPr>
          <p:spPr bwMode="auto">
            <a:xfrm>
              <a:off x="2683" y="3666"/>
              <a:ext cx="61" cy="56"/>
            </a:xfrm>
            <a:custGeom>
              <a:avLst/>
              <a:gdLst>
                <a:gd name="T0" fmla="*/ 1 w 122"/>
                <a:gd name="T1" fmla="*/ 3 h 113"/>
                <a:gd name="T2" fmla="*/ 4 w 122"/>
                <a:gd name="T3" fmla="*/ 1 h 113"/>
                <a:gd name="T4" fmla="*/ 0 w 122"/>
                <a:gd name="T5" fmla="*/ 0 h 113"/>
                <a:gd name="T6" fmla="*/ 2 w 122"/>
                <a:gd name="T7" fmla="*/ 1 h 113"/>
                <a:gd name="T8" fmla="*/ 1 w 122"/>
                <a:gd name="T9" fmla="*/ 3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113"/>
                <a:gd name="T17" fmla="*/ 122 w 122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113">
                  <a:moveTo>
                    <a:pt x="24" y="113"/>
                  </a:moveTo>
                  <a:lnTo>
                    <a:pt x="122" y="32"/>
                  </a:lnTo>
                  <a:lnTo>
                    <a:pt x="0" y="0"/>
                  </a:lnTo>
                  <a:lnTo>
                    <a:pt x="45" y="48"/>
                  </a:lnTo>
                  <a:lnTo>
                    <a:pt x="24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43" name="Rectangle 421"/>
          <p:cNvSpPr>
            <a:spLocks noChangeArrowheads="1"/>
          </p:cNvSpPr>
          <p:nvPr/>
        </p:nvSpPr>
        <p:spPr bwMode="auto">
          <a:xfrm>
            <a:off x="4217990" y="3014667"/>
            <a:ext cx="1900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4" name="Rectangle 422"/>
          <p:cNvSpPr>
            <a:spLocks noChangeArrowheads="1"/>
          </p:cNvSpPr>
          <p:nvPr/>
        </p:nvSpPr>
        <p:spPr bwMode="auto">
          <a:xfrm>
            <a:off x="4608948" y="3271842"/>
            <a:ext cx="98179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300">
                <a:solidFill>
                  <a:srgbClr val="000000"/>
                </a:solidFill>
                <a:latin typeface="Comic Sans MS" charset="0"/>
              </a:rPr>
              <a:t>, 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45" name="Rectangle 423"/>
          <p:cNvSpPr>
            <a:spLocks noChangeArrowheads="1"/>
          </p:cNvSpPr>
          <p:nvPr/>
        </p:nvSpPr>
        <p:spPr bwMode="auto">
          <a:xfrm>
            <a:off x="5276850" y="4864104"/>
            <a:ext cx="1285876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6" name="Rectangle 424"/>
          <p:cNvSpPr>
            <a:spLocks noChangeArrowheads="1"/>
          </p:cNvSpPr>
          <p:nvPr/>
        </p:nvSpPr>
        <p:spPr bwMode="auto">
          <a:xfrm>
            <a:off x="5591984" y="4870454"/>
            <a:ext cx="74133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Deflecting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47" name="Rectangle 425"/>
          <p:cNvSpPr>
            <a:spLocks noChangeArrowheads="1"/>
          </p:cNvSpPr>
          <p:nvPr/>
        </p:nvSpPr>
        <p:spPr bwMode="auto">
          <a:xfrm>
            <a:off x="5783565" y="5121279"/>
            <a:ext cx="36134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Field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48" name="Oval 426"/>
          <p:cNvSpPr>
            <a:spLocks noChangeArrowheads="1"/>
          </p:cNvSpPr>
          <p:nvPr/>
        </p:nvSpPr>
        <p:spPr bwMode="auto">
          <a:xfrm>
            <a:off x="4641850" y="3709992"/>
            <a:ext cx="652464" cy="604837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4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9" name="Line 427"/>
          <p:cNvSpPr>
            <a:spLocks noChangeShapeType="1"/>
          </p:cNvSpPr>
          <p:nvPr/>
        </p:nvSpPr>
        <p:spPr bwMode="auto">
          <a:xfrm>
            <a:off x="4975225" y="4029076"/>
            <a:ext cx="2560638" cy="2968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428"/>
          <p:cNvGrpSpPr>
            <a:grpSpLocks/>
          </p:cNvGrpSpPr>
          <p:nvPr/>
        </p:nvGrpSpPr>
        <p:grpSpPr bwMode="auto">
          <a:xfrm>
            <a:off x="6827840" y="4205288"/>
            <a:ext cx="115887" cy="107950"/>
            <a:chOff x="4794" y="3598"/>
            <a:chExt cx="52" cy="52"/>
          </a:xfrm>
        </p:grpSpPr>
        <p:sp>
          <p:nvSpPr>
            <p:cNvPr id="56496" name="Oval 429"/>
            <p:cNvSpPr>
              <a:spLocks noChangeArrowheads="1"/>
            </p:cNvSpPr>
            <p:nvPr/>
          </p:nvSpPr>
          <p:spPr bwMode="auto">
            <a:xfrm>
              <a:off x="4794" y="3598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7" name="Oval 430"/>
            <p:cNvSpPr>
              <a:spLocks noChangeArrowheads="1"/>
            </p:cNvSpPr>
            <p:nvPr/>
          </p:nvSpPr>
          <p:spPr bwMode="auto">
            <a:xfrm>
              <a:off x="4794" y="3598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8" name="Oval 431"/>
            <p:cNvSpPr>
              <a:spLocks noChangeArrowheads="1"/>
            </p:cNvSpPr>
            <p:nvPr/>
          </p:nvSpPr>
          <p:spPr bwMode="auto">
            <a:xfrm>
              <a:off x="4795" y="3600"/>
              <a:ext cx="48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9" name="Oval 432"/>
            <p:cNvSpPr>
              <a:spLocks noChangeArrowheads="1"/>
            </p:cNvSpPr>
            <p:nvPr/>
          </p:nvSpPr>
          <p:spPr bwMode="auto">
            <a:xfrm>
              <a:off x="4796" y="3601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0" name="Oval 433"/>
            <p:cNvSpPr>
              <a:spLocks noChangeArrowheads="1"/>
            </p:cNvSpPr>
            <p:nvPr/>
          </p:nvSpPr>
          <p:spPr bwMode="auto">
            <a:xfrm>
              <a:off x="4797" y="3601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1" name="Oval 434"/>
            <p:cNvSpPr>
              <a:spLocks noChangeArrowheads="1"/>
            </p:cNvSpPr>
            <p:nvPr/>
          </p:nvSpPr>
          <p:spPr bwMode="auto">
            <a:xfrm>
              <a:off x="4798" y="3603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2" name="Oval 435"/>
            <p:cNvSpPr>
              <a:spLocks noChangeArrowheads="1"/>
            </p:cNvSpPr>
            <p:nvPr/>
          </p:nvSpPr>
          <p:spPr bwMode="auto">
            <a:xfrm>
              <a:off x="4799" y="3604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3" name="Oval 436"/>
            <p:cNvSpPr>
              <a:spLocks noChangeArrowheads="1"/>
            </p:cNvSpPr>
            <p:nvPr/>
          </p:nvSpPr>
          <p:spPr bwMode="auto">
            <a:xfrm>
              <a:off x="4800" y="3605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4" name="Oval 437"/>
            <p:cNvSpPr>
              <a:spLocks noChangeArrowheads="1"/>
            </p:cNvSpPr>
            <p:nvPr/>
          </p:nvSpPr>
          <p:spPr bwMode="auto">
            <a:xfrm>
              <a:off x="4801" y="3606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5" name="Oval 438"/>
            <p:cNvSpPr>
              <a:spLocks noChangeArrowheads="1"/>
            </p:cNvSpPr>
            <p:nvPr/>
          </p:nvSpPr>
          <p:spPr bwMode="auto">
            <a:xfrm>
              <a:off x="4802" y="3607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6" name="Oval 439"/>
            <p:cNvSpPr>
              <a:spLocks noChangeArrowheads="1"/>
            </p:cNvSpPr>
            <p:nvPr/>
          </p:nvSpPr>
          <p:spPr bwMode="auto">
            <a:xfrm>
              <a:off x="4804" y="3608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7" name="Oval 440"/>
            <p:cNvSpPr>
              <a:spLocks noChangeArrowheads="1"/>
            </p:cNvSpPr>
            <p:nvPr/>
          </p:nvSpPr>
          <p:spPr bwMode="auto">
            <a:xfrm>
              <a:off x="4805" y="3609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8" name="Oval 441"/>
            <p:cNvSpPr>
              <a:spLocks noChangeArrowheads="1"/>
            </p:cNvSpPr>
            <p:nvPr/>
          </p:nvSpPr>
          <p:spPr bwMode="auto">
            <a:xfrm>
              <a:off x="4806" y="3610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9" name="Oval 442"/>
            <p:cNvSpPr>
              <a:spLocks noChangeArrowheads="1"/>
            </p:cNvSpPr>
            <p:nvPr/>
          </p:nvSpPr>
          <p:spPr bwMode="auto">
            <a:xfrm>
              <a:off x="4807" y="3612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0" name="Oval 443"/>
            <p:cNvSpPr>
              <a:spLocks noChangeArrowheads="1"/>
            </p:cNvSpPr>
            <p:nvPr/>
          </p:nvSpPr>
          <p:spPr bwMode="auto">
            <a:xfrm>
              <a:off x="4808" y="3612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1" name="Oval 444"/>
            <p:cNvSpPr>
              <a:spLocks noChangeArrowheads="1"/>
            </p:cNvSpPr>
            <p:nvPr/>
          </p:nvSpPr>
          <p:spPr bwMode="auto">
            <a:xfrm>
              <a:off x="4809" y="3613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2" name="Oval 445"/>
            <p:cNvSpPr>
              <a:spLocks noChangeArrowheads="1"/>
            </p:cNvSpPr>
            <p:nvPr/>
          </p:nvSpPr>
          <p:spPr bwMode="auto">
            <a:xfrm>
              <a:off x="4810" y="3615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3" name="Oval 446"/>
            <p:cNvSpPr>
              <a:spLocks noChangeArrowheads="1"/>
            </p:cNvSpPr>
            <p:nvPr/>
          </p:nvSpPr>
          <p:spPr bwMode="auto">
            <a:xfrm>
              <a:off x="4811" y="3616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4" name="Oval 447"/>
            <p:cNvSpPr>
              <a:spLocks noChangeArrowheads="1"/>
            </p:cNvSpPr>
            <p:nvPr/>
          </p:nvSpPr>
          <p:spPr bwMode="auto">
            <a:xfrm>
              <a:off x="4812" y="3617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5" name="Oval 448"/>
            <p:cNvSpPr>
              <a:spLocks noChangeArrowheads="1"/>
            </p:cNvSpPr>
            <p:nvPr/>
          </p:nvSpPr>
          <p:spPr bwMode="auto">
            <a:xfrm>
              <a:off x="4814" y="3618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6" name="Oval 449"/>
            <p:cNvSpPr>
              <a:spLocks noChangeArrowheads="1"/>
            </p:cNvSpPr>
            <p:nvPr/>
          </p:nvSpPr>
          <p:spPr bwMode="auto">
            <a:xfrm>
              <a:off x="4814" y="3619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7" name="Oval 450"/>
            <p:cNvSpPr>
              <a:spLocks noChangeArrowheads="1"/>
            </p:cNvSpPr>
            <p:nvPr/>
          </p:nvSpPr>
          <p:spPr bwMode="auto">
            <a:xfrm>
              <a:off x="4816" y="3620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8" name="Oval 451"/>
            <p:cNvSpPr>
              <a:spLocks noChangeArrowheads="1"/>
            </p:cNvSpPr>
            <p:nvPr/>
          </p:nvSpPr>
          <p:spPr bwMode="auto">
            <a:xfrm>
              <a:off x="4817" y="3621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9" name="Oval 452"/>
            <p:cNvSpPr>
              <a:spLocks noChangeArrowheads="1"/>
            </p:cNvSpPr>
            <p:nvPr/>
          </p:nvSpPr>
          <p:spPr bwMode="auto">
            <a:xfrm>
              <a:off x="4818" y="3622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0" name="Oval 453"/>
            <p:cNvSpPr>
              <a:spLocks noChangeArrowheads="1"/>
            </p:cNvSpPr>
            <p:nvPr/>
          </p:nvSpPr>
          <p:spPr bwMode="auto">
            <a:xfrm>
              <a:off x="4819" y="3623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0" name="Group 454"/>
          <p:cNvGrpSpPr>
            <a:grpSpLocks/>
          </p:cNvGrpSpPr>
          <p:nvPr/>
        </p:nvGrpSpPr>
        <p:grpSpPr bwMode="auto">
          <a:xfrm>
            <a:off x="6407152" y="4151313"/>
            <a:ext cx="117475" cy="107950"/>
            <a:chOff x="4608" y="3572"/>
            <a:chExt cx="52" cy="52"/>
          </a:xfrm>
        </p:grpSpPr>
        <p:sp>
          <p:nvSpPr>
            <p:cNvPr id="56471" name="Oval 455"/>
            <p:cNvSpPr>
              <a:spLocks noChangeArrowheads="1"/>
            </p:cNvSpPr>
            <p:nvPr/>
          </p:nvSpPr>
          <p:spPr bwMode="auto">
            <a:xfrm>
              <a:off x="4608" y="3572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2" name="Oval 456"/>
            <p:cNvSpPr>
              <a:spLocks noChangeArrowheads="1"/>
            </p:cNvSpPr>
            <p:nvPr/>
          </p:nvSpPr>
          <p:spPr bwMode="auto">
            <a:xfrm>
              <a:off x="4608" y="3572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3" name="Oval 457"/>
            <p:cNvSpPr>
              <a:spLocks noChangeArrowheads="1"/>
            </p:cNvSpPr>
            <p:nvPr/>
          </p:nvSpPr>
          <p:spPr bwMode="auto">
            <a:xfrm>
              <a:off x="4609" y="3574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4" name="Oval 458"/>
            <p:cNvSpPr>
              <a:spLocks noChangeArrowheads="1"/>
            </p:cNvSpPr>
            <p:nvPr/>
          </p:nvSpPr>
          <p:spPr bwMode="auto">
            <a:xfrm>
              <a:off x="4611" y="3575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5" name="Oval 459"/>
            <p:cNvSpPr>
              <a:spLocks noChangeArrowheads="1"/>
            </p:cNvSpPr>
            <p:nvPr/>
          </p:nvSpPr>
          <p:spPr bwMode="auto">
            <a:xfrm>
              <a:off x="4611" y="3576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6" name="Oval 460"/>
            <p:cNvSpPr>
              <a:spLocks noChangeArrowheads="1"/>
            </p:cNvSpPr>
            <p:nvPr/>
          </p:nvSpPr>
          <p:spPr bwMode="auto">
            <a:xfrm>
              <a:off x="4613" y="3577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7" name="Oval 461"/>
            <p:cNvSpPr>
              <a:spLocks noChangeArrowheads="1"/>
            </p:cNvSpPr>
            <p:nvPr/>
          </p:nvSpPr>
          <p:spPr bwMode="auto">
            <a:xfrm>
              <a:off x="4614" y="3578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8" name="Oval 462"/>
            <p:cNvSpPr>
              <a:spLocks noChangeArrowheads="1"/>
            </p:cNvSpPr>
            <p:nvPr/>
          </p:nvSpPr>
          <p:spPr bwMode="auto">
            <a:xfrm>
              <a:off x="4615" y="3579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9" name="Oval 463"/>
            <p:cNvSpPr>
              <a:spLocks noChangeArrowheads="1"/>
            </p:cNvSpPr>
            <p:nvPr/>
          </p:nvSpPr>
          <p:spPr bwMode="auto">
            <a:xfrm>
              <a:off x="4616" y="3580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0" name="Oval 464"/>
            <p:cNvSpPr>
              <a:spLocks noChangeArrowheads="1"/>
            </p:cNvSpPr>
            <p:nvPr/>
          </p:nvSpPr>
          <p:spPr bwMode="auto">
            <a:xfrm>
              <a:off x="4617" y="3581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1" name="Oval 465"/>
            <p:cNvSpPr>
              <a:spLocks noChangeArrowheads="1"/>
            </p:cNvSpPr>
            <p:nvPr/>
          </p:nvSpPr>
          <p:spPr bwMode="auto">
            <a:xfrm>
              <a:off x="4618" y="3583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2" name="Oval 466"/>
            <p:cNvSpPr>
              <a:spLocks noChangeArrowheads="1"/>
            </p:cNvSpPr>
            <p:nvPr/>
          </p:nvSpPr>
          <p:spPr bwMode="auto">
            <a:xfrm>
              <a:off x="4619" y="3583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3" name="Oval 467"/>
            <p:cNvSpPr>
              <a:spLocks noChangeArrowheads="1"/>
            </p:cNvSpPr>
            <p:nvPr/>
          </p:nvSpPr>
          <p:spPr bwMode="auto">
            <a:xfrm>
              <a:off x="4620" y="3584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4" name="Oval 468"/>
            <p:cNvSpPr>
              <a:spLocks noChangeArrowheads="1"/>
            </p:cNvSpPr>
            <p:nvPr/>
          </p:nvSpPr>
          <p:spPr bwMode="auto">
            <a:xfrm>
              <a:off x="4621" y="3586"/>
              <a:ext cx="26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5" name="Oval 469"/>
            <p:cNvSpPr>
              <a:spLocks noChangeArrowheads="1"/>
            </p:cNvSpPr>
            <p:nvPr/>
          </p:nvSpPr>
          <p:spPr bwMode="auto">
            <a:xfrm>
              <a:off x="4623" y="3586"/>
              <a:ext cx="22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6" name="Oval 470"/>
            <p:cNvSpPr>
              <a:spLocks noChangeArrowheads="1"/>
            </p:cNvSpPr>
            <p:nvPr/>
          </p:nvSpPr>
          <p:spPr bwMode="auto">
            <a:xfrm>
              <a:off x="4624" y="3588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7" name="Oval 471"/>
            <p:cNvSpPr>
              <a:spLocks noChangeArrowheads="1"/>
            </p:cNvSpPr>
            <p:nvPr/>
          </p:nvSpPr>
          <p:spPr bwMode="auto">
            <a:xfrm>
              <a:off x="4625" y="3589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8" name="Oval 472"/>
            <p:cNvSpPr>
              <a:spLocks noChangeArrowheads="1"/>
            </p:cNvSpPr>
            <p:nvPr/>
          </p:nvSpPr>
          <p:spPr bwMode="auto">
            <a:xfrm>
              <a:off x="4626" y="3590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9" name="Oval 473"/>
            <p:cNvSpPr>
              <a:spLocks noChangeArrowheads="1"/>
            </p:cNvSpPr>
            <p:nvPr/>
          </p:nvSpPr>
          <p:spPr bwMode="auto">
            <a:xfrm>
              <a:off x="4627" y="3591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0" name="Oval 474"/>
            <p:cNvSpPr>
              <a:spLocks noChangeArrowheads="1"/>
            </p:cNvSpPr>
            <p:nvPr/>
          </p:nvSpPr>
          <p:spPr bwMode="auto">
            <a:xfrm>
              <a:off x="4628" y="3592"/>
              <a:ext cx="12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1" name="Oval 475"/>
            <p:cNvSpPr>
              <a:spLocks noChangeArrowheads="1"/>
            </p:cNvSpPr>
            <p:nvPr/>
          </p:nvSpPr>
          <p:spPr bwMode="auto">
            <a:xfrm>
              <a:off x="4629" y="3593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2" name="Oval 476"/>
            <p:cNvSpPr>
              <a:spLocks noChangeArrowheads="1"/>
            </p:cNvSpPr>
            <p:nvPr/>
          </p:nvSpPr>
          <p:spPr bwMode="auto">
            <a:xfrm>
              <a:off x="4630" y="3594"/>
              <a:ext cx="8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3" name="Oval 477"/>
            <p:cNvSpPr>
              <a:spLocks noChangeArrowheads="1"/>
            </p:cNvSpPr>
            <p:nvPr/>
          </p:nvSpPr>
          <p:spPr bwMode="auto">
            <a:xfrm>
              <a:off x="4631" y="3595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4" name="Oval 478"/>
            <p:cNvSpPr>
              <a:spLocks noChangeArrowheads="1"/>
            </p:cNvSpPr>
            <p:nvPr/>
          </p:nvSpPr>
          <p:spPr bwMode="auto">
            <a:xfrm>
              <a:off x="4633" y="3596"/>
              <a:ext cx="2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5" name="Oval 479"/>
            <p:cNvSpPr>
              <a:spLocks noChangeArrowheads="1"/>
            </p:cNvSpPr>
            <p:nvPr/>
          </p:nvSpPr>
          <p:spPr bwMode="auto">
            <a:xfrm>
              <a:off x="4633" y="3597"/>
              <a:ext cx="2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1" name="Group 480"/>
          <p:cNvGrpSpPr>
            <a:grpSpLocks/>
          </p:cNvGrpSpPr>
          <p:nvPr/>
        </p:nvGrpSpPr>
        <p:grpSpPr bwMode="auto">
          <a:xfrm>
            <a:off x="7245350" y="4256088"/>
            <a:ext cx="117475" cy="106362"/>
            <a:chOff x="4979" y="3622"/>
            <a:chExt cx="52" cy="51"/>
          </a:xfrm>
        </p:grpSpPr>
        <p:sp>
          <p:nvSpPr>
            <p:cNvPr id="56446" name="Oval 481"/>
            <p:cNvSpPr>
              <a:spLocks noChangeArrowheads="1"/>
            </p:cNvSpPr>
            <p:nvPr/>
          </p:nvSpPr>
          <p:spPr bwMode="auto">
            <a:xfrm>
              <a:off x="4979" y="3622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7" name="Oval 482"/>
            <p:cNvSpPr>
              <a:spLocks noChangeArrowheads="1"/>
            </p:cNvSpPr>
            <p:nvPr/>
          </p:nvSpPr>
          <p:spPr bwMode="auto">
            <a:xfrm>
              <a:off x="4979" y="3622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8" name="Oval 483"/>
            <p:cNvSpPr>
              <a:spLocks noChangeArrowheads="1"/>
            </p:cNvSpPr>
            <p:nvPr/>
          </p:nvSpPr>
          <p:spPr bwMode="auto">
            <a:xfrm>
              <a:off x="4980" y="3623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9" name="Oval 484"/>
            <p:cNvSpPr>
              <a:spLocks noChangeArrowheads="1"/>
            </p:cNvSpPr>
            <p:nvPr/>
          </p:nvSpPr>
          <p:spPr bwMode="auto">
            <a:xfrm>
              <a:off x="4981" y="3624"/>
              <a:ext cx="47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0" name="Oval 485"/>
            <p:cNvSpPr>
              <a:spLocks noChangeArrowheads="1"/>
            </p:cNvSpPr>
            <p:nvPr/>
          </p:nvSpPr>
          <p:spPr bwMode="auto">
            <a:xfrm>
              <a:off x="4982" y="3625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1" name="Oval 486"/>
            <p:cNvSpPr>
              <a:spLocks noChangeArrowheads="1"/>
            </p:cNvSpPr>
            <p:nvPr/>
          </p:nvSpPr>
          <p:spPr bwMode="auto">
            <a:xfrm>
              <a:off x="4983" y="3626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2" name="Oval 487"/>
            <p:cNvSpPr>
              <a:spLocks noChangeArrowheads="1"/>
            </p:cNvSpPr>
            <p:nvPr/>
          </p:nvSpPr>
          <p:spPr bwMode="auto">
            <a:xfrm>
              <a:off x="4985" y="36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3" name="Oval 488"/>
            <p:cNvSpPr>
              <a:spLocks noChangeArrowheads="1"/>
            </p:cNvSpPr>
            <p:nvPr/>
          </p:nvSpPr>
          <p:spPr bwMode="auto">
            <a:xfrm>
              <a:off x="4986" y="3628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4" name="Oval 489"/>
            <p:cNvSpPr>
              <a:spLocks noChangeArrowheads="1"/>
            </p:cNvSpPr>
            <p:nvPr/>
          </p:nvSpPr>
          <p:spPr bwMode="auto">
            <a:xfrm>
              <a:off x="4987" y="3629"/>
              <a:ext cx="35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5" name="Oval 490"/>
            <p:cNvSpPr>
              <a:spLocks noChangeArrowheads="1"/>
            </p:cNvSpPr>
            <p:nvPr/>
          </p:nvSpPr>
          <p:spPr bwMode="auto">
            <a:xfrm>
              <a:off x="4988" y="3630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6" name="Oval 491"/>
            <p:cNvSpPr>
              <a:spLocks noChangeArrowheads="1"/>
            </p:cNvSpPr>
            <p:nvPr/>
          </p:nvSpPr>
          <p:spPr bwMode="auto">
            <a:xfrm>
              <a:off x="4989" y="3632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7" name="Oval 492"/>
            <p:cNvSpPr>
              <a:spLocks noChangeArrowheads="1"/>
            </p:cNvSpPr>
            <p:nvPr/>
          </p:nvSpPr>
          <p:spPr bwMode="auto">
            <a:xfrm>
              <a:off x="4990" y="3632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8" name="Oval 493"/>
            <p:cNvSpPr>
              <a:spLocks noChangeArrowheads="1"/>
            </p:cNvSpPr>
            <p:nvPr/>
          </p:nvSpPr>
          <p:spPr bwMode="auto">
            <a:xfrm>
              <a:off x="4991" y="3634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9" name="Oval 494"/>
            <p:cNvSpPr>
              <a:spLocks noChangeArrowheads="1"/>
            </p:cNvSpPr>
            <p:nvPr/>
          </p:nvSpPr>
          <p:spPr bwMode="auto">
            <a:xfrm>
              <a:off x="4992" y="3635"/>
              <a:ext cx="25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0" name="Oval 495"/>
            <p:cNvSpPr>
              <a:spLocks noChangeArrowheads="1"/>
            </p:cNvSpPr>
            <p:nvPr/>
          </p:nvSpPr>
          <p:spPr bwMode="auto">
            <a:xfrm>
              <a:off x="4993" y="3635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1" name="Oval 496"/>
            <p:cNvSpPr>
              <a:spLocks noChangeArrowheads="1"/>
            </p:cNvSpPr>
            <p:nvPr/>
          </p:nvSpPr>
          <p:spPr bwMode="auto">
            <a:xfrm>
              <a:off x="4995" y="3637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2" name="Oval 497"/>
            <p:cNvSpPr>
              <a:spLocks noChangeArrowheads="1"/>
            </p:cNvSpPr>
            <p:nvPr/>
          </p:nvSpPr>
          <p:spPr bwMode="auto">
            <a:xfrm>
              <a:off x="4995" y="3638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3" name="Oval 498"/>
            <p:cNvSpPr>
              <a:spLocks noChangeArrowheads="1"/>
            </p:cNvSpPr>
            <p:nvPr/>
          </p:nvSpPr>
          <p:spPr bwMode="auto">
            <a:xfrm>
              <a:off x="4997" y="3639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4" name="Oval 499"/>
            <p:cNvSpPr>
              <a:spLocks noChangeArrowheads="1"/>
            </p:cNvSpPr>
            <p:nvPr/>
          </p:nvSpPr>
          <p:spPr bwMode="auto">
            <a:xfrm>
              <a:off x="4998" y="3640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5" name="Oval 500"/>
            <p:cNvSpPr>
              <a:spLocks noChangeArrowheads="1"/>
            </p:cNvSpPr>
            <p:nvPr/>
          </p:nvSpPr>
          <p:spPr bwMode="auto">
            <a:xfrm>
              <a:off x="4999" y="3641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6" name="Oval 501"/>
            <p:cNvSpPr>
              <a:spLocks noChangeArrowheads="1"/>
            </p:cNvSpPr>
            <p:nvPr/>
          </p:nvSpPr>
          <p:spPr bwMode="auto">
            <a:xfrm>
              <a:off x="5000" y="3642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7" name="Oval 502"/>
            <p:cNvSpPr>
              <a:spLocks noChangeArrowheads="1"/>
            </p:cNvSpPr>
            <p:nvPr/>
          </p:nvSpPr>
          <p:spPr bwMode="auto">
            <a:xfrm>
              <a:off x="5001" y="3643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8" name="Oval 503"/>
            <p:cNvSpPr>
              <a:spLocks noChangeArrowheads="1"/>
            </p:cNvSpPr>
            <p:nvPr/>
          </p:nvSpPr>
          <p:spPr bwMode="auto">
            <a:xfrm>
              <a:off x="5002" y="36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9" name="Oval 504"/>
            <p:cNvSpPr>
              <a:spLocks noChangeArrowheads="1"/>
            </p:cNvSpPr>
            <p:nvPr/>
          </p:nvSpPr>
          <p:spPr bwMode="auto">
            <a:xfrm>
              <a:off x="5004" y="3646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0" name="Oval 505"/>
            <p:cNvSpPr>
              <a:spLocks noChangeArrowheads="1"/>
            </p:cNvSpPr>
            <p:nvPr/>
          </p:nvSpPr>
          <p:spPr bwMode="auto">
            <a:xfrm>
              <a:off x="5004" y="3646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2" name="Group 506"/>
          <p:cNvGrpSpPr>
            <a:grpSpLocks/>
          </p:cNvGrpSpPr>
          <p:nvPr/>
        </p:nvGrpSpPr>
        <p:grpSpPr bwMode="auto">
          <a:xfrm flipH="1" flipV="1">
            <a:off x="6789740" y="4471992"/>
            <a:ext cx="723900" cy="134937"/>
            <a:chOff x="4777" y="3726"/>
            <a:chExt cx="321" cy="65"/>
          </a:xfrm>
        </p:grpSpPr>
        <p:sp>
          <p:nvSpPr>
            <p:cNvPr id="56444" name="Line 507"/>
            <p:cNvSpPr>
              <a:spLocks noChangeShapeType="1"/>
            </p:cNvSpPr>
            <p:nvPr/>
          </p:nvSpPr>
          <p:spPr bwMode="auto">
            <a:xfrm>
              <a:off x="4777" y="3726"/>
              <a:ext cx="284" cy="3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5" name="Freeform 508"/>
            <p:cNvSpPr>
              <a:spLocks/>
            </p:cNvSpPr>
            <p:nvPr/>
          </p:nvSpPr>
          <p:spPr bwMode="auto">
            <a:xfrm>
              <a:off x="5038" y="3734"/>
              <a:ext cx="60" cy="57"/>
            </a:xfrm>
            <a:custGeom>
              <a:avLst/>
              <a:gdLst>
                <a:gd name="T0" fmla="*/ 0 w 121"/>
                <a:gd name="T1" fmla="*/ 4 h 113"/>
                <a:gd name="T2" fmla="*/ 3 w 121"/>
                <a:gd name="T3" fmla="*/ 3 h 113"/>
                <a:gd name="T4" fmla="*/ 0 w 121"/>
                <a:gd name="T5" fmla="*/ 0 h 113"/>
                <a:gd name="T6" fmla="*/ 1 w 121"/>
                <a:gd name="T7" fmla="*/ 2 h 113"/>
                <a:gd name="T8" fmla="*/ 0 w 121"/>
                <a:gd name="T9" fmla="*/ 4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"/>
                <a:gd name="T16" fmla="*/ 0 h 113"/>
                <a:gd name="T17" fmla="*/ 121 w 121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" h="113">
                  <a:moveTo>
                    <a:pt x="0" y="113"/>
                  </a:moveTo>
                  <a:lnTo>
                    <a:pt x="121" y="73"/>
                  </a:lnTo>
                  <a:lnTo>
                    <a:pt x="18" y="0"/>
                  </a:lnTo>
                  <a:lnTo>
                    <a:pt x="44" y="62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3" name="Group 509"/>
          <p:cNvGrpSpPr>
            <a:grpSpLocks/>
          </p:cNvGrpSpPr>
          <p:nvPr/>
        </p:nvGrpSpPr>
        <p:grpSpPr bwMode="auto">
          <a:xfrm>
            <a:off x="5607050" y="4056063"/>
            <a:ext cx="117475" cy="106362"/>
            <a:chOff x="4253" y="3526"/>
            <a:chExt cx="52" cy="51"/>
          </a:xfrm>
        </p:grpSpPr>
        <p:sp>
          <p:nvSpPr>
            <p:cNvPr id="56419" name="Oval 510"/>
            <p:cNvSpPr>
              <a:spLocks noChangeArrowheads="1"/>
            </p:cNvSpPr>
            <p:nvPr/>
          </p:nvSpPr>
          <p:spPr bwMode="auto">
            <a:xfrm>
              <a:off x="4253" y="3526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0" name="Oval 511"/>
            <p:cNvSpPr>
              <a:spLocks noChangeArrowheads="1"/>
            </p:cNvSpPr>
            <p:nvPr/>
          </p:nvSpPr>
          <p:spPr bwMode="auto">
            <a:xfrm>
              <a:off x="4253" y="3526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1" name="Oval 512"/>
            <p:cNvSpPr>
              <a:spLocks noChangeArrowheads="1"/>
            </p:cNvSpPr>
            <p:nvPr/>
          </p:nvSpPr>
          <p:spPr bwMode="auto">
            <a:xfrm>
              <a:off x="4254" y="352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2" name="Oval 513"/>
            <p:cNvSpPr>
              <a:spLocks noChangeArrowheads="1"/>
            </p:cNvSpPr>
            <p:nvPr/>
          </p:nvSpPr>
          <p:spPr bwMode="auto">
            <a:xfrm>
              <a:off x="4256" y="3528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3" name="Oval 514"/>
            <p:cNvSpPr>
              <a:spLocks noChangeArrowheads="1"/>
            </p:cNvSpPr>
            <p:nvPr/>
          </p:nvSpPr>
          <p:spPr bwMode="auto">
            <a:xfrm>
              <a:off x="4256" y="352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4" name="Oval 515"/>
            <p:cNvSpPr>
              <a:spLocks noChangeArrowheads="1"/>
            </p:cNvSpPr>
            <p:nvPr/>
          </p:nvSpPr>
          <p:spPr bwMode="auto">
            <a:xfrm>
              <a:off x="4258" y="3530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5" name="Oval 516"/>
            <p:cNvSpPr>
              <a:spLocks noChangeArrowheads="1"/>
            </p:cNvSpPr>
            <p:nvPr/>
          </p:nvSpPr>
          <p:spPr bwMode="auto">
            <a:xfrm>
              <a:off x="4259" y="3531"/>
              <a:ext cx="40" cy="40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6" name="Oval 517"/>
            <p:cNvSpPr>
              <a:spLocks noChangeArrowheads="1"/>
            </p:cNvSpPr>
            <p:nvPr/>
          </p:nvSpPr>
          <p:spPr bwMode="auto">
            <a:xfrm>
              <a:off x="4260" y="3532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7" name="Oval 518"/>
            <p:cNvSpPr>
              <a:spLocks noChangeArrowheads="1"/>
            </p:cNvSpPr>
            <p:nvPr/>
          </p:nvSpPr>
          <p:spPr bwMode="auto">
            <a:xfrm>
              <a:off x="4261" y="3533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8" name="Oval 519"/>
            <p:cNvSpPr>
              <a:spLocks noChangeArrowheads="1"/>
            </p:cNvSpPr>
            <p:nvPr/>
          </p:nvSpPr>
          <p:spPr bwMode="auto">
            <a:xfrm>
              <a:off x="4262" y="3535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9" name="Oval 520"/>
            <p:cNvSpPr>
              <a:spLocks noChangeArrowheads="1"/>
            </p:cNvSpPr>
            <p:nvPr/>
          </p:nvSpPr>
          <p:spPr bwMode="auto">
            <a:xfrm>
              <a:off x="4263" y="3536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0" name="Oval 521"/>
            <p:cNvSpPr>
              <a:spLocks noChangeArrowheads="1"/>
            </p:cNvSpPr>
            <p:nvPr/>
          </p:nvSpPr>
          <p:spPr bwMode="auto">
            <a:xfrm>
              <a:off x="4264" y="353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1" name="Oval 522"/>
            <p:cNvSpPr>
              <a:spLocks noChangeArrowheads="1"/>
            </p:cNvSpPr>
            <p:nvPr/>
          </p:nvSpPr>
          <p:spPr bwMode="auto">
            <a:xfrm>
              <a:off x="4265" y="3538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2" name="Oval 523"/>
            <p:cNvSpPr>
              <a:spLocks noChangeArrowheads="1"/>
            </p:cNvSpPr>
            <p:nvPr/>
          </p:nvSpPr>
          <p:spPr bwMode="auto">
            <a:xfrm>
              <a:off x="4266" y="3539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3" name="Oval 524"/>
            <p:cNvSpPr>
              <a:spLocks noChangeArrowheads="1"/>
            </p:cNvSpPr>
            <p:nvPr/>
          </p:nvSpPr>
          <p:spPr bwMode="auto">
            <a:xfrm>
              <a:off x="4268" y="3540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4" name="Oval 525"/>
            <p:cNvSpPr>
              <a:spLocks noChangeArrowheads="1"/>
            </p:cNvSpPr>
            <p:nvPr/>
          </p:nvSpPr>
          <p:spPr bwMode="auto">
            <a:xfrm>
              <a:off x="4269" y="3541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5" name="Oval 526"/>
            <p:cNvSpPr>
              <a:spLocks noChangeArrowheads="1"/>
            </p:cNvSpPr>
            <p:nvPr/>
          </p:nvSpPr>
          <p:spPr bwMode="auto">
            <a:xfrm>
              <a:off x="4270" y="3542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6" name="Oval 527"/>
            <p:cNvSpPr>
              <a:spLocks noChangeArrowheads="1"/>
            </p:cNvSpPr>
            <p:nvPr/>
          </p:nvSpPr>
          <p:spPr bwMode="auto">
            <a:xfrm>
              <a:off x="4271" y="3543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7" name="Oval 528"/>
            <p:cNvSpPr>
              <a:spLocks noChangeArrowheads="1"/>
            </p:cNvSpPr>
            <p:nvPr/>
          </p:nvSpPr>
          <p:spPr bwMode="auto">
            <a:xfrm>
              <a:off x="4272" y="354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8" name="Oval 529"/>
            <p:cNvSpPr>
              <a:spLocks noChangeArrowheads="1"/>
            </p:cNvSpPr>
            <p:nvPr/>
          </p:nvSpPr>
          <p:spPr bwMode="auto">
            <a:xfrm>
              <a:off x="4273" y="3545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9" name="Oval 530"/>
            <p:cNvSpPr>
              <a:spLocks noChangeArrowheads="1"/>
            </p:cNvSpPr>
            <p:nvPr/>
          </p:nvSpPr>
          <p:spPr bwMode="auto">
            <a:xfrm>
              <a:off x="4274" y="354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0" name="Oval 531"/>
            <p:cNvSpPr>
              <a:spLocks noChangeArrowheads="1"/>
            </p:cNvSpPr>
            <p:nvPr/>
          </p:nvSpPr>
          <p:spPr bwMode="auto">
            <a:xfrm>
              <a:off x="4275" y="3547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1" name="Oval 532"/>
            <p:cNvSpPr>
              <a:spLocks noChangeArrowheads="1"/>
            </p:cNvSpPr>
            <p:nvPr/>
          </p:nvSpPr>
          <p:spPr bwMode="auto">
            <a:xfrm>
              <a:off x="4276" y="3548"/>
              <a:ext cx="5" cy="6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2" name="Oval 533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3" name="Oval 534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4" name="Group 535"/>
          <p:cNvGrpSpPr>
            <a:grpSpLocks/>
          </p:cNvGrpSpPr>
          <p:nvPr/>
        </p:nvGrpSpPr>
        <p:grpSpPr bwMode="auto">
          <a:xfrm>
            <a:off x="5219700" y="4005263"/>
            <a:ext cx="117475" cy="107950"/>
            <a:chOff x="4081" y="3502"/>
            <a:chExt cx="52" cy="52"/>
          </a:xfrm>
        </p:grpSpPr>
        <p:sp>
          <p:nvSpPr>
            <p:cNvPr id="56394" name="Oval 536"/>
            <p:cNvSpPr>
              <a:spLocks noChangeArrowheads="1"/>
            </p:cNvSpPr>
            <p:nvPr/>
          </p:nvSpPr>
          <p:spPr bwMode="auto">
            <a:xfrm>
              <a:off x="4081" y="3502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5" name="Oval 537"/>
            <p:cNvSpPr>
              <a:spLocks noChangeArrowheads="1"/>
            </p:cNvSpPr>
            <p:nvPr/>
          </p:nvSpPr>
          <p:spPr bwMode="auto">
            <a:xfrm>
              <a:off x="4081" y="3502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6" name="Oval 538"/>
            <p:cNvSpPr>
              <a:spLocks noChangeArrowheads="1"/>
            </p:cNvSpPr>
            <p:nvPr/>
          </p:nvSpPr>
          <p:spPr bwMode="auto">
            <a:xfrm>
              <a:off x="4082" y="3504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7" name="Oval 539"/>
            <p:cNvSpPr>
              <a:spLocks noChangeArrowheads="1"/>
            </p:cNvSpPr>
            <p:nvPr/>
          </p:nvSpPr>
          <p:spPr bwMode="auto">
            <a:xfrm>
              <a:off x="4083" y="3505"/>
              <a:ext cx="47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8" name="Oval 540"/>
            <p:cNvSpPr>
              <a:spLocks noChangeArrowheads="1"/>
            </p:cNvSpPr>
            <p:nvPr/>
          </p:nvSpPr>
          <p:spPr bwMode="auto">
            <a:xfrm>
              <a:off x="4084" y="350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9" name="Oval 541"/>
            <p:cNvSpPr>
              <a:spLocks noChangeArrowheads="1"/>
            </p:cNvSpPr>
            <p:nvPr/>
          </p:nvSpPr>
          <p:spPr bwMode="auto">
            <a:xfrm>
              <a:off x="4085" y="3507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0" name="Oval 542"/>
            <p:cNvSpPr>
              <a:spLocks noChangeArrowheads="1"/>
            </p:cNvSpPr>
            <p:nvPr/>
          </p:nvSpPr>
          <p:spPr bwMode="auto">
            <a:xfrm>
              <a:off x="4087" y="3508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1" name="Oval 543"/>
            <p:cNvSpPr>
              <a:spLocks noChangeArrowheads="1"/>
            </p:cNvSpPr>
            <p:nvPr/>
          </p:nvSpPr>
          <p:spPr bwMode="auto">
            <a:xfrm>
              <a:off x="4088" y="350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2" name="Oval 544"/>
            <p:cNvSpPr>
              <a:spLocks noChangeArrowheads="1"/>
            </p:cNvSpPr>
            <p:nvPr/>
          </p:nvSpPr>
          <p:spPr bwMode="auto">
            <a:xfrm>
              <a:off x="4089" y="3510"/>
              <a:ext cx="35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3" name="Oval 545"/>
            <p:cNvSpPr>
              <a:spLocks noChangeArrowheads="1"/>
            </p:cNvSpPr>
            <p:nvPr/>
          </p:nvSpPr>
          <p:spPr bwMode="auto">
            <a:xfrm>
              <a:off x="4090" y="3511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4" name="Oval 546"/>
            <p:cNvSpPr>
              <a:spLocks noChangeArrowheads="1"/>
            </p:cNvSpPr>
            <p:nvPr/>
          </p:nvSpPr>
          <p:spPr bwMode="auto">
            <a:xfrm>
              <a:off x="4091" y="351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5" name="Oval 547"/>
            <p:cNvSpPr>
              <a:spLocks noChangeArrowheads="1"/>
            </p:cNvSpPr>
            <p:nvPr/>
          </p:nvSpPr>
          <p:spPr bwMode="auto">
            <a:xfrm>
              <a:off x="4092" y="3513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6" name="Oval 548"/>
            <p:cNvSpPr>
              <a:spLocks noChangeArrowheads="1"/>
            </p:cNvSpPr>
            <p:nvPr/>
          </p:nvSpPr>
          <p:spPr bwMode="auto">
            <a:xfrm>
              <a:off x="4093" y="3514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7" name="Oval 549"/>
            <p:cNvSpPr>
              <a:spLocks noChangeArrowheads="1"/>
            </p:cNvSpPr>
            <p:nvPr/>
          </p:nvSpPr>
          <p:spPr bwMode="auto">
            <a:xfrm>
              <a:off x="4094" y="3516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8" name="Oval 550"/>
            <p:cNvSpPr>
              <a:spLocks noChangeArrowheads="1"/>
            </p:cNvSpPr>
            <p:nvPr/>
          </p:nvSpPr>
          <p:spPr bwMode="auto">
            <a:xfrm>
              <a:off x="4095" y="3516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9" name="Oval 551"/>
            <p:cNvSpPr>
              <a:spLocks noChangeArrowheads="1"/>
            </p:cNvSpPr>
            <p:nvPr/>
          </p:nvSpPr>
          <p:spPr bwMode="auto">
            <a:xfrm>
              <a:off x="4097" y="351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0" name="Oval 552"/>
            <p:cNvSpPr>
              <a:spLocks noChangeArrowheads="1"/>
            </p:cNvSpPr>
            <p:nvPr/>
          </p:nvSpPr>
          <p:spPr bwMode="auto">
            <a:xfrm>
              <a:off x="4097" y="351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1" name="Oval 553"/>
            <p:cNvSpPr>
              <a:spLocks noChangeArrowheads="1"/>
            </p:cNvSpPr>
            <p:nvPr/>
          </p:nvSpPr>
          <p:spPr bwMode="auto">
            <a:xfrm>
              <a:off x="4099" y="3520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2" name="Oval 554"/>
            <p:cNvSpPr>
              <a:spLocks noChangeArrowheads="1"/>
            </p:cNvSpPr>
            <p:nvPr/>
          </p:nvSpPr>
          <p:spPr bwMode="auto">
            <a:xfrm>
              <a:off x="4100" y="352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3" name="Oval 555"/>
            <p:cNvSpPr>
              <a:spLocks noChangeArrowheads="1"/>
            </p:cNvSpPr>
            <p:nvPr/>
          </p:nvSpPr>
          <p:spPr bwMode="auto">
            <a:xfrm>
              <a:off x="4101" y="3522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4" name="Oval 556"/>
            <p:cNvSpPr>
              <a:spLocks noChangeArrowheads="1"/>
            </p:cNvSpPr>
            <p:nvPr/>
          </p:nvSpPr>
          <p:spPr bwMode="auto">
            <a:xfrm>
              <a:off x="4102" y="352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5" name="Oval 557"/>
            <p:cNvSpPr>
              <a:spLocks noChangeArrowheads="1"/>
            </p:cNvSpPr>
            <p:nvPr/>
          </p:nvSpPr>
          <p:spPr bwMode="auto">
            <a:xfrm>
              <a:off x="4103" y="3524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6" name="Oval 558"/>
            <p:cNvSpPr>
              <a:spLocks noChangeArrowheads="1"/>
            </p:cNvSpPr>
            <p:nvPr/>
          </p:nvSpPr>
          <p:spPr bwMode="auto">
            <a:xfrm>
              <a:off x="4104" y="352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7" name="Oval 559"/>
            <p:cNvSpPr>
              <a:spLocks noChangeArrowheads="1"/>
            </p:cNvSpPr>
            <p:nvPr/>
          </p:nvSpPr>
          <p:spPr bwMode="auto">
            <a:xfrm>
              <a:off x="4106" y="3526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8" name="Oval 560"/>
            <p:cNvSpPr>
              <a:spLocks noChangeArrowheads="1"/>
            </p:cNvSpPr>
            <p:nvPr/>
          </p:nvSpPr>
          <p:spPr bwMode="auto">
            <a:xfrm>
              <a:off x="4106" y="3527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56" name="Rectangle 561"/>
          <p:cNvSpPr>
            <a:spLocks noChangeArrowheads="1"/>
          </p:cNvSpPr>
          <p:nvPr/>
        </p:nvSpPr>
        <p:spPr bwMode="auto">
          <a:xfrm>
            <a:off x="4784462" y="3021017"/>
            <a:ext cx="82761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5" name="Group 562"/>
          <p:cNvGrpSpPr>
            <a:grpSpLocks/>
          </p:cNvGrpSpPr>
          <p:nvPr/>
        </p:nvGrpSpPr>
        <p:grpSpPr bwMode="auto">
          <a:xfrm>
            <a:off x="6005515" y="4103688"/>
            <a:ext cx="120650" cy="107950"/>
            <a:chOff x="4430" y="3549"/>
            <a:chExt cx="53" cy="52"/>
          </a:xfrm>
        </p:grpSpPr>
        <p:sp>
          <p:nvSpPr>
            <p:cNvPr id="56369" name="Oval 563"/>
            <p:cNvSpPr>
              <a:spLocks noChangeArrowheads="1"/>
            </p:cNvSpPr>
            <p:nvPr/>
          </p:nvSpPr>
          <p:spPr bwMode="auto">
            <a:xfrm>
              <a:off x="4430" y="3549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0" name="Oval 564"/>
            <p:cNvSpPr>
              <a:spLocks noChangeArrowheads="1"/>
            </p:cNvSpPr>
            <p:nvPr/>
          </p:nvSpPr>
          <p:spPr bwMode="auto">
            <a:xfrm>
              <a:off x="4430" y="3549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1" name="Oval 565"/>
            <p:cNvSpPr>
              <a:spLocks noChangeArrowheads="1"/>
            </p:cNvSpPr>
            <p:nvPr/>
          </p:nvSpPr>
          <p:spPr bwMode="auto">
            <a:xfrm>
              <a:off x="4432" y="3550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2" name="Oval 566"/>
            <p:cNvSpPr>
              <a:spLocks noChangeArrowheads="1"/>
            </p:cNvSpPr>
            <p:nvPr/>
          </p:nvSpPr>
          <p:spPr bwMode="auto">
            <a:xfrm>
              <a:off x="4433" y="3552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3" name="Oval 567"/>
            <p:cNvSpPr>
              <a:spLocks noChangeArrowheads="1"/>
            </p:cNvSpPr>
            <p:nvPr/>
          </p:nvSpPr>
          <p:spPr bwMode="auto">
            <a:xfrm>
              <a:off x="4433" y="3552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4" name="Oval 568"/>
            <p:cNvSpPr>
              <a:spLocks noChangeArrowheads="1"/>
            </p:cNvSpPr>
            <p:nvPr/>
          </p:nvSpPr>
          <p:spPr bwMode="auto">
            <a:xfrm>
              <a:off x="4435" y="3554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5" name="Oval 569"/>
            <p:cNvSpPr>
              <a:spLocks noChangeArrowheads="1"/>
            </p:cNvSpPr>
            <p:nvPr/>
          </p:nvSpPr>
          <p:spPr bwMode="auto">
            <a:xfrm>
              <a:off x="4436" y="3555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6" name="Oval 570"/>
            <p:cNvSpPr>
              <a:spLocks noChangeArrowheads="1"/>
            </p:cNvSpPr>
            <p:nvPr/>
          </p:nvSpPr>
          <p:spPr bwMode="auto">
            <a:xfrm>
              <a:off x="4437" y="3555"/>
              <a:ext cx="37" cy="38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7" name="Oval 571"/>
            <p:cNvSpPr>
              <a:spLocks noChangeArrowheads="1"/>
            </p:cNvSpPr>
            <p:nvPr/>
          </p:nvSpPr>
          <p:spPr bwMode="auto">
            <a:xfrm>
              <a:off x="4438" y="3557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8" name="Oval 572"/>
            <p:cNvSpPr>
              <a:spLocks noChangeArrowheads="1"/>
            </p:cNvSpPr>
            <p:nvPr/>
          </p:nvSpPr>
          <p:spPr bwMode="auto">
            <a:xfrm>
              <a:off x="4439" y="3558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9" name="Oval 573"/>
            <p:cNvSpPr>
              <a:spLocks noChangeArrowheads="1"/>
            </p:cNvSpPr>
            <p:nvPr/>
          </p:nvSpPr>
          <p:spPr bwMode="auto">
            <a:xfrm>
              <a:off x="4440" y="3559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0" name="Oval 574"/>
            <p:cNvSpPr>
              <a:spLocks noChangeArrowheads="1"/>
            </p:cNvSpPr>
            <p:nvPr/>
          </p:nvSpPr>
          <p:spPr bwMode="auto">
            <a:xfrm>
              <a:off x="4442" y="3560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1" name="Oval 575"/>
            <p:cNvSpPr>
              <a:spLocks noChangeArrowheads="1"/>
            </p:cNvSpPr>
            <p:nvPr/>
          </p:nvSpPr>
          <p:spPr bwMode="auto">
            <a:xfrm>
              <a:off x="4442" y="3561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2" name="Oval 576"/>
            <p:cNvSpPr>
              <a:spLocks noChangeArrowheads="1"/>
            </p:cNvSpPr>
            <p:nvPr/>
          </p:nvSpPr>
          <p:spPr bwMode="auto">
            <a:xfrm>
              <a:off x="4444" y="3562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3" name="Oval 577"/>
            <p:cNvSpPr>
              <a:spLocks noChangeArrowheads="1"/>
            </p:cNvSpPr>
            <p:nvPr/>
          </p:nvSpPr>
          <p:spPr bwMode="auto">
            <a:xfrm>
              <a:off x="4445" y="3563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4" name="Oval 578"/>
            <p:cNvSpPr>
              <a:spLocks noChangeArrowheads="1"/>
            </p:cNvSpPr>
            <p:nvPr/>
          </p:nvSpPr>
          <p:spPr bwMode="auto">
            <a:xfrm>
              <a:off x="4446" y="3564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5" name="Oval 579"/>
            <p:cNvSpPr>
              <a:spLocks noChangeArrowheads="1"/>
            </p:cNvSpPr>
            <p:nvPr/>
          </p:nvSpPr>
          <p:spPr bwMode="auto">
            <a:xfrm>
              <a:off x="4447" y="3565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6" name="Oval 580"/>
            <p:cNvSpPr>
              <a:spLocks noChangeArrowheads="1"/>
            </p:cNvSpPr>
            <p:nvPr/>
          </p:nvSpPr>
          <p:spPr bwMode="auto">
            <a:xfrm>
              <a:off x="4448" y="3567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7" name="Oval 581"/>
            <p:cNvSpPr>
              <a:spLocks noChangeArrowheads="1"/>
            </p:cNvSpPr>
            <p:nvPr/>
          </p:nvSpPr>
          <p:spPr bwMode="auto">
            <a:xfrm>
              <a:off x="4449" y="3567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8" name="Oval 582"/>
            <p:cNvSpPr>
              <a:spLocks noChangeArrowheads="1"/>
            </p:cNvSpPr>
            <p:nvPr/>
          </p:nvSpPr>
          <p:spPr bwMode="auto">
            <a:xfrm>
              <a:off x="4450" y="3569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9" name="Oval 583"/>
            <p:cNvSpPr>
              <a:spLocks noChangeArrowheads="1"/>
            </p:cNvSpPr>
            <p:nvPr/>
          </p:nvSpPr>
          <p:spPr bwMode="auto">
            <a:xfrm>
              <a:off x="4451" y="3570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0" name="Oval 584"/>
            <p:cNvSpPr>
              <a:spLocks noChangeArrowheads="1"/>
            </p:cNvSpPr>
            <p:nvPr/>
          </p:nvSpPr>
          <p:spPr bwMode="auto">
            <a:xfrm>
              <a:off x="4452" y="3571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1" name="Oval 585"/>
            <p:cNvSpPr>
              <a:spLocks noChangeArrowheads="1"/>
            </p:cNvSpPr>
            <p:nvPr/>
          </p:nvSpPr>
          <p:spPr bwMode="auto">
            <a:xfrm>
              <a:off x="4454" y="3572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2" name="Oval 586"/>
            <p:cNvSpPr>
              <a:spLocks noChangeArrowheads="1"/>
            </p:cNvSpPr>
            <p:nvPr/>
          </p:nvSpPr>
          <p:spPr bwMode="auto">
            <a:xfrm>
              <a:off x="4455" y="3573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3" name="Oval 587"/>
            <p:cNvSpPr>
              <a:spLocks noChangeArrowheads="1"/>
            </p:cNvSpPr>
            <p:nvPr/>
          </p:nvSpPr>
          <p:spPr bwMode="auto">
            <a:xfrm>
              <a:off x="4456" y="3574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58" name="Rectangle 588"/>
          <p:cNvSpPr>
            <a:spLocks noChangeArrowheads="1"/>
          </p:cNvSpPr>
          <p:nvPr/>
        </p:nvSpPr>
        <p:spPr bwMode="auto">
          <a:xfrm>
            <a:off x="5918311" y="3294065"/>
            <a:ext cx="3202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 dirty="0" smtClean="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 dirty="0" smtClean="0">
                <a:solidFill>
                  <a:srgbClr val="000000"/>
                </a:solidFill>
                <a:latin typeface="Symbol" charset="2"/>
              </a:rPr>
              <a:t>0</a:t>
            </a:r>
            <a:r>
              <a:rPr lang="en-US" sz="1300" dirty="0" smtClean="0">
                <a:solidFill>
                  <a:srgbClr val="000000"/>
                </a:solidFill>
                <a:latin typeface="Symbol" charset="2"/>
              </a:rPr>
              <a:t> /2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56360" name="Rectangle 590"/>
          <p:cNvSpPr>
            <a:spLocks noChangeArrowheads="1"/>
          </p:cNvSpPr>
          <p:nvPr/>
        </p:nvSpPr>
        <p:spPr bwMode="auto">
          <a:xfrm>
            <a:off x="7254877" y="3827463"/>
            <a:ext cx="7810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61" name="Rectangle 591"/>
          <p:cNvSpPr>
            <a:spLocks noChangeArrowheads="1"/>
          </p:cNvSpPr>
          <p:nvPr/>
        </p:nvSpPr>
        <p:spPr bwMode="auto">
          <a:xfrm>
            <a:off x="7392953" y="3833816"/>
            <a:ext cx="11119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P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62" name="Rectangle 592"/>
          <p:cNvSpPr>
            <a:spLocks noChangeArrowheads="1"/>
          </p:cNvSpPr>
          <p:nvPr/>
        </p:nvSpPr>
        <p:spPr bwMode="auto">
          <a:xfrm>
            <a:off x="7508578" y="3970339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3" name="Rectangle 593"/>
          <p:cNvSpPr>
            <a:spLocks noChangeArrowheads="1"/>
          </p:cNvSpPr>
          <p:nvPr/>
        </p:nvSpPr>
        <p:spPr bwMode="auto">
          <a:xfrm>
            <a:off x="7649802" y="3833816"/>
            <a:ext cx="9597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Comic Sans MS" charset="0"/>
              </a:rPr>
              <a:t> , 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4" name="Rectangle 594"/>
          <p:cNvSpPr>
            <a:spLocks noChangeArrowheads="1"/>
          </p:cNvSpPr>
          <p:nvPr/>
        </p:nvSpPr>
        <p:spPr bwMode="auto">
          <a:xfrm>
            <a:off x="7829941" y="3854451"/>
            <a:ext cx="8335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5" name="Rectangle 595"/>
          <p:cNvSpPr>
            <a:spLocks noChangeArrowheads="1"/>
          </p:cNvSpPr>
          <p:nvPr/>
        </p:nvSpPr>
        <p:spPr bwMode="auto">
          <a:xfrm>
            <a:off x="7914980" y="3970339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6" name="Rectangle 596"/>
          <p:cNvSpPr>
            <a:spLocks noChangeArrowheads="1"/>
          </p:cNvSpPr>
          <p:nvPr/>
        </p:nvSpPr>
        <p:spPr bwMode="auto">
          <a:xfrm>
            <a:off x="2437664" y="2905129"/>
            <a:ext cx="98572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 dirty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300" baseline="-25000" dirty="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300" dirty="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 dirty="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56367" name="Rectangle 597"/>
          <p:cNvSpPr>
            <a:spLocks noChangeArrowheads="1"/>
          </p:cNvSpPr>
          <p:nvPr/>
        </p:nvSpPr>
        <p:spPr bwMode="auto">
          <a:xfrm>
            <a:off x="1270852" y="4581529"/>
            <a:ext cx="98572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3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56368" name="Rectangle 59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Beam   separation  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3400"/>
              <a:t>Delay Loop Principle</a:t>
            </a:r>
          </a:p>
        </p:txBody>
      </p:sp>
      <p:sp>
        <p:nvSpPr>
          <p:cNvPr id="247811" name="Text Box 3"/>
          <p:cNvSpPr txBox="1">
            <a:spLocks noChangeArrowheads="1"/>
          </p:cNvSpPr>
          <p:nvPr/>
        </p:nvSpPr>
        <p:spPr bwMode="auto">
          <a:xfrm>
            <a:off x="447675" y="803278"/>
            <a:ext cx="8985250" cy="1974259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b="1" dirty="0">
                <a:solidFill>
                  <a:srgbClr val="000000"/>
                </a:solidFill>
              </a:rPr>
              <a:t>double repetition frequency and current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parts of bunch train delayed in loop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RF deflector combines the bunches (</a:t>
            </a:r>
            <a:r>
              <a:rPr lang="en-GB" i="1" dirty="0" err="1">
                <a:solidFill>
                  <a:srgbClr val="000000"/>
                </a:solidFill>
              </a:rPr>
              <a:t>f</a:t>
            </a:r>
            <a:r>
              <a:rPr lang="en-GB" i="1" baseline="-25000" dirty="0" err="1">
                <a:solidFill>
                  <a:srgbClr val="000000"/>
                </a:solidFill>
              </a:rPr>
              <a:t>defl</a:t>
            </a:r>
            <a:r>
              <a:rPr lang="en-GB" dirty="0">
                <a:solidFill>
                  <a:srgbClr val="000000"/>
                </a:solidFill>
              </a:rPr>
              <a:t>=bunch rep. frequency)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Path length corresponds to beam sub-pulse length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699" y="2979738"/>
            <a:ext cx="8426451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US"/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901700"/>
            <a:ext cx="6071810" cy="5581650"/>
          </a:xfrm>
        </p:spPr>
        <p:txBody>
          <a:bodyPr>
            <a:normAutofit lnSpcReduction="10000"/>
          </a:bodyPr>
          <a:lstStyle/>
          <a:p>
            <a:pPr indent="-284400" eaLnBrk="1"/>
            <a:r>
              <a:rPr lang="en-US" sz="2000" dirty="0">
                <a:solidFill>
                  <a:srgbClr val="0000FF"/>
                </a:solidFill>
              </a:rPr>
              <a:t>Higgs</a:t>
            </a:r>
            <a:r>
              <a:rPr lang="en-US" sz="2000" dirty="0"/>
              <a:t> physics</a:t>
            </a:r>
          </a:p>
          <a:p>
            <a:pPr lvl="1" indent="-284400"/>
            <a:r>
              <a:rPr lang="en-US" dirty="0" err="1"/>
              <a:t>Tevatron</a:t>
            </a:r>
            <a:r>
              <a:rPr lang="en-US" dirty="0"/>
              <a:t>/LHC should </a:t>
            </a:r>
            <a:r>
              <a:rPr lang="en-US" dirty="0" smtClean="0"/>
              <a:t>discover Higgs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or something else)</a:t>
            </a:r>
          </a:p>
          <a:p>
            <a:pPr lvl="1" indent="-284400"/>
            <a:r>
              <a:rPr lang="en-US" dirty="0"/>
              <a:t>LC explore its properties in detail</a:t>
            </a:r>
          </a:p>
          <a:p>
            <a:pPr indent="-284400" eaLnBrk="1"/>
            <a:r>
              <a:rPr lang="en-US" sz="2000" dirty="0" err="1">
                <a:solidFill>
                  <a:srgbClr val="0000FF"/>
                </a:solidFill>
              </a:rPr>
              <a:t>Supersymmetry</a:t>
            </a:r>
            <a:endParaRPr lang="en-US" sz="2000" dirty="0">
              <a:solidFill>
                <a:srgbClr val="0000FF"/>
              </a:solidFill>
            </a:endParaRPr>
          </a:p>
          <a:p>
            <a:pPr lvl="1" indent="-284400"/>
            <a:r>
              <a:rPr lang="en-US" dirty="0"/>
              <a:t>LC will complement the </a:t>
            </a:r>
            <a:br>
              <a:rPr lang="en-US" dirty="0"/>
            </a:br>
            <a:r>
              <a:rPr lang="en-US" dirty="0"/>
              <a:t>LHC particle spectrum</a:t>
            </a:r>
          </a:p>
          <a:p>
            <a:pPr indent="-284400" eaLnBrk="1"/>
            <a:r>
              <a:rPr lang="en-US" sz="2000" dirty="0">
                <a:solidFill>
                  <a:srgbClr val="0000FF"/>
                </a:solidFill>
              </a:rPr>
              <a:t>Extra</a:t>
            </a:r>
            <a:r>
              <a:rPr lang="en-US" sz="2000" dirty="0"/>
              <a:t> spatial </a:t>
            </a:r>
            <a:r>
              <a:rPr lang="en-US" sz="2000" dirty="0">
                <a:solidFill>
                  <a:srgbClr val="0000FF"/>
                </a:solidFill>
              </a:rPr>
              <a:t>dimensions</a:t>
            </a:r>
          </a:p>
          <a:p>
            <a:pPr indent="-284400" eaLnBrk="1"/>
            <a:r>
              <a:rPr lang="en-US" sz="2000" dirty="0"/>
              <a:t>New </a:t>
            </a:r>
            <a:r>
              <a:rPr lang="en-US" sz="2000" dirty="0">
                <a:solidFill>
                  <a:srgbClr val="0000FF"/>
                </a:solidFill>
              </a:rPr>
              <a:t>strong interactions</a:t>
            </a:r>
          </a:p>
          <a:p>
            <a:pPr indent="-284400" eaLnBrk="1"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</a:rPr>
              <a:t>. . .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		</a:t>
            </a:r>
            <a:r>
              <a:rPr lang="en-US" sz="2000" dirty="0">
                <a:solidFill>
                  <a:schemeClr val="tx1"/>
                </a:solidFill>
              </a:rPr>
              <a:t>=&gt;</a:t>
            </a:r>
            <a:r>
              <a:rPr lang="en-US" sz="2000" dirty="0" smtClean="0">
                <a:solidFill>
                  <a:schemeClr val="tx1"/>
                </a:solidFill>
              </a:rPr>
              <a:t>  a </a:t>
            </a:r>
            <a:r>
              <a:rPr lang="en-US" sz="2000" dirty="0">
                <a:solidFill>
                  <a:schemeClr val="tx1"/>
                </a:solidFill>
              </a:rPr>
              <a:t>lot of </a:t>
            </a:r>
            <a:r>
              <a:rPr lang="en-US" sz="2000" dirty="0">
                <a:solidFill>
                  <a:srgbClr val="FF0000"/>
                </a:solidFill>
              </a:rPr>
              <a:t>new territory</a:t>
            </a:r>
            <a:r>
              <a:rPr lang="en-US" sz="2000" dirty="0">
                <a:solidFill>
                  <a:schemeClr val="tx1"/>
                </a:solidFill>
              </a:rPr>
              <a:t> to discover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		</a:t>
            </a:r>
            <a:r>
              <a:rPr lang="en-US" sz="2000" dirty="0" smtClean="0">
                <a:solidFill>
                  <a:srgbClr val="FF0000"/>
                </a:solidFill>
              </a:rPr>
              <a:t>beyond </a:t>
            </a:r>
            <a:r>
              <a:rPr lang="en-US" sz="2000" dirty="0">
                <a:solidFill>
                  <a:srgbClr val="FF0000"/>
                </a:solidFill>
              </a:rPr>
              <a:t>the standard model</a:t>
            </a:r>
          </a:p>
          <a:p>
            <a:pPr indent="-284400" eaLnBrk="1"/>
            <a:r>
              <a:rPr lang="en-US" sz="2000" dirty="0">
                <a:solidFill>
                  <a:srgbClr val="FF0000"/>
                </a:solidFill>
              </a:rPr>
              <a:t>Energy </a:t>
            </a:r>
            <a:r>
              <a:rPr lang="en-US" sz="2000" dirty="0">
                <a:solidFill>
                  <a:schemeClr val="tx1"/>
                </a:solidFill>
              </a:rPr>
              <a:t>can be</a:t>
            </a:r>
            <a:r>
              <a:rPr lang="en-US" sz="2000" dirty="0">
                <a:solidFill>
                  <a:srgbClr val="FF0000"/>
                </a:solidFill>
              </a:rPr>
              <a:t> crucial for discovery! 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  <a:p>
            <a:pPr indent="-284400"/>
            <a:r>
              <a:rPr lang="en-US" sz="1600" dirty="0"/>
              <a:t>“</a:t>
            </a:r>
            <a:r>
              <a:rPr lang="en-US" sz="1600" dirty="0">
                <a:solidFill>
                  <a:srgbClr val="FF0000"/>
                </a:solidFill>
              </a:rPr>
              <a:t>Physics at the CLIC Multi-TeV Linear Collider</a:t>
            </a:r>
            <a:r>
              <a:rPr lang="en-US" sz="1600" dirty="0" smtClean="0"/>
              <a:t>” CERN</a:t>
            </a:r>
            <a:r>
              <a:rPr lang="en-US" sz="1600" dirty="0"/>
              <a:t>-2004-</a:t>
            </a:r>
            <a:r>
              <a:rPr lang="en-US" sz="1600" dirty="0" smtClean="0"/>
              <a:t>005 </a:t>
            </a:r>
            <a:r>
              <a:rPr lang="en-US" sz="1400" dirty="0" smtClean="0"/>
              <a:t>http://cdsweb.cern.ch/record/749219/files/CERN-2004-005.pdf</a:t>
            </a:r>
            <a:endParaRPr lang="en-US" sz="1600" dirty="0" smtClean="0"/>
          </a:p>
          <a:p>
            <a:pPr indent="-284400" eaLnBrk="1"/>
            <a:r>
              <a:rPr lang="en-US" sz="1600" dirty="0">
                <a:solidFill>
                  <a:schemeClr val="tx1"/>
                </a:solidFill>
              </a:rPr>
              <a:t>“</a:t>
            </a:r>
            <a:r>
              <a:rPr lang="en-US" sz="1600" dirty="0">
                <a:solidFill>
                  <a:srgbClr val="FF0000"/>
                </a:solidFill>
              </a:rPr>
              <a:t>ILC Reference Design Report – Vol.2 – Physics at the ILC</a:t>
            </a:r>
            <a:r>
              <a:rPr lang="en-US" sz="1600" dirty="0">
                <a:solidFill>
                  <a:schemeClr val="tx1"/>
                </a:solidFill>
              </a:rPr>
              <a:t>”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 err="1">
                <a:solidFill>
                  <a:schemeClr val="tx1"/>
                </a:solidFill>
              </a:rPr>
              <a:t>www.linearcollider.org/rdr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6388" name="Picture 6" descr="LHC_event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9352" y="790579"/>
            <a:ext cx="3509963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4813" y="1997075"/>
            <a:ext cx="25574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04127" y="3825875"/>
            <a:ext cx="2301875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1526" y="1272559"/>
            <a:ext cx="9224066" cy="5273060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66844" y="1272560"/>
            <a:ext cx="4806314" cy="258830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2958" y="4186202"/>
            <a:ext cx="4182117" cy="1875730"/>
            <a:chOff x="186" y="2730"/>
            <a:chExt cx="2431" cy="1182"/>
          </a:xfrm>
        </p:grpSpPr>
        <p:sp>
          <p:nvSpPr>
            <p:cNvPr id="50301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3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302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3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50336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37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305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06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12 w 16283"/>
                <a:gd name="T1" fmla="*/ 0 h 19634"/>
                <a:gd name="T2" fmla="*/ 21 w 16283"/>
                <a:gd name="T3" fmla="*/ 2 h 19634"/>
                <a:gd name="T4" fmla="*/ 0 w 16283"/>
                <a:gd name="T5" fmla="*/ 8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07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8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9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0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1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2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13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17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8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9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0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1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2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3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4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26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7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8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29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6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33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34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522580" y="4160291"/>
            <a:ext cx="4004221" cy="2168590"/>
            <a:chOff x="3266" y="2714"/>
            <a:chExt cx="2328" cy="1366"/>
          </a:xfrm>
        </p:grpSpPr>
        <p:sp>
          <p:nvSpPr>
            <p:cNvPr id="50253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4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5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6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700" noProof="1" smtClean="0">
                  <a:latin typeface="Symbol" pitchFamily="18" charset="2"/>
                </a:rPr>
                <a:t>λ</a:t>
              </a:r>
              <a:r>
                <a:rPr lang="en-US" sz="1700" baseline="-25000" noProof="1" smtClean="0">
                  <a:latin typeface="Arial" charset="0"/>
                </a:rPr>
                <a:t>o</a:t>
              </a:r>
              <a:r>
                <a:rPr lang="en-US" sz="1700" dirty="0">
                  <a:latin typeface="Arial" charset="0"/>
                </a:rPr>
                <a:t>/4</a:t>
              </a:r>
              <a:endParaRPr lang="en-US" sz="17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7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 err="1">
                  <a:solidFill>
                    <a:schemeClr val="tx1"/>
                  </a:solidFill>
                  <a:latin typeface="Arial" charset="0"/>
                </a:rPr>
                <a:t>4</a:t>
              </a:r>
              <a:r>
                <a:rPr lang="en-US" sz="1900" baseline="30000" dirty="0" err="1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8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9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50299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00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61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62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11 w 16283"/>
                <a:gd name="T1" fmla="*/ 0 h 19780"/>
                <a:gd name="T2" fmla="*/ 21 w 16283"/>
                <a:gd name="T3" fmla="*/ 2 h 19780"/>
                <a:gd name="T4" fmla="*/ 0 w 16283"/>
                <a:gd name="T5" fmla="*/ 8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63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4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5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6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0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1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2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3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4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5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6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7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9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0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1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2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3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4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5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6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7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89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0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1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2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3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4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97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8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66845" y="1272560"/>
            <a:ext cx="9228747" cy="258830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747291" y="1556151"/>
            <a:ext cx="3815401" cy="2104617"/>
            <a:chOff x="3303" y="1067"/>
            <a:chExt cx="2221" cy="1325"/>
          </a:xfrm>
        </p:grpSpPr>
        <p:sp>
          <p:nvSpPr>
            <p:cNvPr id="50225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2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nd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26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7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8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7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50251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2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30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1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14 w 16283"/>
                <a:gd name="T1" fmla="*/ 0 h 18675"/>
                <a:gd name="T2" fmla="*/ 21 w 16283"/>
                <a:gd name="T3" fmla="*/ 2 h 18675"/>
                <a:gd name="T4" fmla="*/ 0 w 16283"/>
                <a:gd name="T5" fmla="*/ 7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2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33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37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8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9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43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4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5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6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7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8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6892692" y="985824"/>
            <a:ext cx="2142554" cy="43527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 anchor="ctr">
            <a:spAutoFit/>
          </a:bodyPr>
          <a:lstStyle/>
          <a:p>
            <a:pPr defTabSz="957962" eaLnBrk="0"/>
            <a:r>
              <a:rPr lang="en-US" sz="2100" i="1" noProof="1">
                <a:solidFill>
                  <a:schemeClr val="tx1"/>
                </a:solidFill>
              </a:rPr>
              <a:t>C</a:t>
            </a:r>
            <a:r>
              <a:rPr lang="en-US" sz="2100" i="1" baseline="-25000" noProof="1">
                <a:solidFill>
                  <a:schemeClr val="tx1"/>
                </a:solidFill>
              </a:rPr>
              <a:t>ring</a:t>
            </a:r>
            <a:r>
              <a:rPr lang="en-US" sz="2100" noProof="1">
                <a:solidFill>
                  <a:schemeClr val="tx1"/>
                </a:solidFill>
              </a:rPr>
              <a:t> = (</a:t>
            </a:r>
            <a:r>
              <a:rPr lang="en-US" sz="2100" i="1" noProof="1">
                <a:solidFill>
                  <a:schemeClr val="tx1"/>
                </a:solidFill>
              </a:rPr>
              <a:t>n</a:t>
            </a:r>
            <a:r>
              <a:rPr lang="en-US" sz="2100" noProof="1">
                <a:solidFill>
                  <a:schemeClr val="tx1"/>
                </a:solidFill>
              </a:rPr>
              <a:t> + ¼)</a:t>
            </a:r>
            <a:r>
              <a:rPr lang="en-US" sz="2100" noProof="1" smtClean="0">
                <a:solidFill>
                  <a:schemeClr val="tx1"/>
                </a:solidFill>
              </a:rPr>
              <a:t> </a:t>
            </a:r>
            <a:r>
              <a:rPr lang="en-US" sz="2100" i="1" noProof="1" smtClean="0">
                <a:solidFill>
                  <a:schemeClr val="tx1"/>
                </a:solidFill>
                <a:latin typeface="Symbol" pitchFamily="18" charset="2"/>
              </a:rPr>
              <a:t>λ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50185" name="Rectangle 122"/>
          <p:cNvSpPr>
            <a:spLocks noChangeArrowheads="1"/>
          </p:cNvSpPr>
          <p:nvPr/>
        </p:nvSpPr>
        <p:spPr bwMode="auto">
          <a:xfrm>
            <a:off x="2869745" y="1721698"/>
            <a:ext cx="193441" cy="312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5785" tIns="47892" rIns="95785" bIns="47892">
            <a:spAutoFit/>
          </a:bodyPr>
          <a:lstStyle/>
          <a:p>
            <a:pPr defTabSz="957962" eaLnBrk="0"/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8" name="Group 123"/>
          <p:cNvGrpSpPr>
            <a:grpSpLocks/>
          </p:cNvGrpSpPr>
          <p:nvPr/>
        </p:nvGrpSpPr>
        <p:grpSpPr bwMode="auto">
          <a:xfrm>
            <a:off x="463467" y="1429470"/>
            <a:ext cx="4479141" cy="1598398"/>
            <a:chOff x="233" y="994"/>
            <a:chExt cx="2604" cy="1006"/>
          </a:xfrm>
        </p:grpSpPr>
        <p:sp>
          <p:nvSpPr>
            <p:cNvPr id="50206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7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injection  line</a:t>
              </a:r>
            </a:p>
          </p:txBody>
        </p:sp>
        <p:sp>
          <p:nvSpPr>
            <p:cNvPr id="50208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septum</a:t>
              </a:r>
            </a:p>
          </p:txBody>
        </p:sp>
        <p:grpSp>
          <p:nvGrpSpPr>
            <p:cNvPr id="9" name="Group 127"/>
            <p:cNvGrpSpPr>
              <a:grpSpLocks/>
            </p:cNvGrpSpPr>
            <p:nvPr/>
          </p:nvGrpSpPr>
          <p:grpSpPr bwMode="auto">
            <a:xfrm>
              <a:off x="233" y="1310"/>
              <a:ext cx="2604" cy="690"/>
              <a:chOff x="233" y="1310"/>
              <a:chExt cx="2604" cy="690"/>
            </a:xfrm>
          </p:grpSpPr>
          <p:grpSp>
            <p:nvGrpSpPr>
              <p:cNvPr id="10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50222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3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4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0211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3 h 21600"/>
                  <a:gd name="T2" fmla="*/ 42 w 33038"/>
                  <a:gd name="T3" fmla="*/ 3 h 21600"/>
                  <a:gd name="T4" fmla="*/ 21 w 33038"/>
                  <a:gd name="T5" fmla="*/ 9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2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42 w 32880"/>
                  <a:gd name="T1" fmla="*/ 6 h 21600"/>
                  <a:gd name="T2" fmla="*/ 0 w 32880"/>
                  <a:gd name="T3" fmla="*/ 6 h 21600"/>
                  <a:gd name="T4" fmla="*/ 21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3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4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5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62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local</a:t>
                </a:r>
              </a:p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50216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583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1</a:t>
                </a:r>
                <a:r>
                  <a:rPr lang="en-US" sz="1200" baseline="30000" dirty="0">
                    <a:solidFill>
                      <a:schemeClr val="tx1"/>
                    </a:solidFill>
                    <a:latin typeface="Arial" charset="0"/>
                  </a:rPr>
                  <a:t>st</a:t>
                </a:r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7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04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2</a:t>
                </a:r>
                <a:r>
                  <a:rPr lang="en-US" sz="1200" baseline="30000" dirty="0">
                    <a:solidFill>
                      <a:schemeClr val="tx1"/>
                    </a:solidFill>
                    <a:latin typeface="Arial" charset="0"/>
                  </a:rPr>
                  <a:t>nd</a:t>
                </a:r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8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9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20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1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143"/>
          <p:cNvGrpSpPr>
            <a:grpSpLocks/>
          </p:cNvGrpSpPr>
          <p:nvPr/>
        </p:nvGrpSpPr>
        <p:grpSpPr bwMode="auto">
          <a:xfrm>
            <a:off x="382321" y="1546073"/>
            <a:ext cx="4182117" cy="2131064"/>
            <a:chOff x="186" y="1067"/>
            <a:chExt cx="2432" cy="1342"/>
          </a:xfrm>
        </p:grpSpPr>
        <p:sp>
          <p:nvSpPr>
            <p:cNvPr id="50190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1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st</a:t>
              </a:r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 turn </a:t>
              </a:r>
            </a:p>
          </p:txBody>
        </p:sp>
        <p:grpSp>
          <p:nvGrpSpPr>
            <p:cNvPr id="12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80"/>
              <a:chOff x="199" y="1229"/>
              <a:chExt cx="2419" cy="1180"/>
            </a:xfrm>
          </p:grpSpPr>
          <p:sp>
            <p:nvSpPr>
              <p:cNvPr id="50192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700" noProof="1" smtClean="0">
                    <a:latin typeface="Symbol" pitchFamily="18" charset="2"/>
                  </a:rPr>
                  <a:t>λ</a:t>
                </a:r>
                <a:r>
                  <a:rPr lang="en-US" sz="1700" baseline="-25000" noProof="1" smtClean="0">
                    <a:latin typeface="Arial" charset="0"/>
                  </a:rPr>
                  <a:t>o</a:t>
                </a:r>
                <a:endParaRPr lang="en-US" sz="1400" baseline="-250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0193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3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50204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5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0195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3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RF deflector</a:t>
                </a:r>
              </a:p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197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0189" name="Rectangle 161"/>
          <p:cNvSpPr>
            <a:spLocks noChangeArrowheads="1"/>
          </p:cNvSpPr>
          <p:nvPr/>
        </p:nvSpPr>
        <p:spPr bwMode="auto">
          <a:xfrm>
            <a:off x="1" y="807349"/>
            <a:ext cx="6588395" cy="31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10340" indent="-307755" defTabSz="434477">
              <a:spcAft>
                <a:spcPts val="1354"/>
              </a:spcAft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combination </a:t>
            </a:r>
            <a:r>
              <a:rPr lang="en-US" dirty="0"/>
              <a:t>factors</a:t>
            </a:r>
            <a:r>
              <a:rPr lang="en-US" dirty="0">
                <a:solidFill>
                  <a:srgbClr val="000000"/>
                </a:solidFill>
              </a:rPr>
              <a:t> up to 5 reachable in a ring</a:t>
            </a:r>
          </a:p>
        </p:txBody>
      </p:sp>
      <p:sp>
        <p:nvSpPr>
          <p:cNvPr id="162" name="Rectangle 164"/>
          <p:cNvSpPr>
            <a:spLocks noChangeArrowheads="1"/>
          </p:cNvSpPr>
          <p:nvPr/>
        </p:nvSpPr>
        <p:spPr bwMode="auto">
          <a:xfrm>
            <a:off x="171450" y="3708400"/>
            <a:ext cx="9375776" cy="3889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 anchor="ctr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sz="1900" i="1" noProof="1">
                <a:solidFill>
                  <a:schemeClr val="tx1"/>
                </a:solidFill>
              </a:rPr>
              <a:t>C</a:t>
            </a:r>
            <a:r>
              <a:rPr sz="1900" i="1" baseline="-25000" noProof="1">
                <a:solidFill>
                  <a:schemeClr val="tx1"/>
                </a:solidFill>
              </a:rPr>
              <a:t>ring</a:t>
            </a:r>
            <a:r>
              <a:rPr sz="1900" noProof="1">
                <a:solidFill>
                  <a:schemeClr val="tx1"/>
                </a:solidFill>
              </a:rPr>
              <a:t> </a:t>
            </a:r>
            <a:r>
              <a:rPr lang="en-US" sz="1900">
                <a:solidFill>
                  <a:schemeClr val="tx1"/>
                </a:solidFill>
              </a:rPr>
              <a:t>has to correspond to the distance of pulses from the previous combination stage!</a:t>
            </a:r>
            <a:endParaRPr sz="2100" noProof="1">
              <a:solidFill>
                <a:schemeClr val="tx1"/>
              </a:solidFill>
            </a:endParaRPr>
          </a:p>
        </p:txBody>
      </p:sp>
      <p:sp>
        <p:nvSpPr>
          <p:cNvPr id="166" name="Title 165"/>
          <p:cNvSpPr>
            <a:spLocks noGrp="1"/>
          </p:cNvSpPr>
          <p:nvPr>
            <p:ph type="title"/>
          </p:nvPr>
        </p:nvSpPr>
        <p:spPr>
          <a:xfrm>
            <a:off x="882017" y="-22705"/>
            <a:ext cx="8332930" cy="707886"/>
          </a:xfrm>
        </p:spPr>
        <p:txBody>
          <a:bodyPr wrap="none">
            <a:spAutoFit/>
          </a:bodyPr>
          <a:lstStyle/>
          <a:p>
            <a:r>
              <a:rPr lang="en-US" dirty="0" smtClean="0"/>
              <a:t>RF injection in combiner ring (factor 4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  <p:bldP spid="16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700"/>
              <a:t>Demonstration of frequency multiplication</a:t>
            </a:r>
          </a:p>
        </p:txBody>
      </p:sp>
      <p:graphicFrame>
        <p:nvGraphicFramePr>
          <p:cNvPr id="60418" name="Object 3"/>
          <p:cNvGraphicFramePr>
            <a:graphicFrameLocks noChangeAspect="1"/>
          </p:cNvGraphicFramePr>
          <p:nvPr>
            <p:ph type="body" idx="4294967295"/>
          </p:nvPr>
        </p:nvGraphicFramePr>
        <p:xfrm>
          <a:off x="1890713" y="1006475"/>
          <a:ext cx="8015287" cy="5548313"/>
        </p:xfrm>
        <a:graphic>
          <a:graphicData uri="http://schemas.openxmlformats.org/presentationml/2006/ole">
            <p:oleObj spid="_x0000_s118786" name="Slide" r:id="rId3" imgW="8204200" imgH="5676900" progId="">
              <p:embed/>
            </p:oleObj>
          </a:graphicData>
        </a:graphic>
      </p:graphicFrame>
      <p:pic>
        <p:nvPicPr>
          <p:cNvPr id="60420" name="Picture 4" descr="factor5_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52" y="1269311"/>
            <a:ext cx="3386559" cy="19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4310" y="709771"/>
            <a:ext cx="2926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Combination factor 5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06702" y="1976438"/>
            <a:ext cx="4467225" cy="2584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68615" y="2054225"/>
            <a:ext cx="4329112" cy="2471738"/>
            <a:chOff x="294" y="1262"/>
            <a:chExt cx="2517" cy="1557"/>
          </a:xfrm>
        </p:grpSpPr>
        <p:pic>
          <p:nvPicPr>
            <p:cNvPr id="614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41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rgbClr val="CCECFF"/>
                  </a:solidFill>
                  <a:latin typeface="Comic Sans MS" charset="0"/>
                </a:rPr>
                <a:t>333 ps</a:t>
              </a:r>
              <a:endParaRPr sz="14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2525713" y="4830763"/>
            <a:ext cx="505618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/>
            <a:r>
              <a:rPr lang="en-US" sz="14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 flipV="1">
            <a:off x="2706688" y="467360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 flipH="1" flipV="1">
            <a:off x="2706688" y="16256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7453313" y="4700592"/>
            <a:ext cx="296164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Comic Sans MS" charset="0"/>
              </a:rPr>
              <a:t>t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019425" y="1471617"/>
            <a:ext cx="322138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Comic Sans MS" charset="0"/>
              </a:rPr>
              <a:t>x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7665" y="2051054"/>
            <a:ext cx="42799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073279"/>
            <a:ext cx="427196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11475" y="2120900"/>
            <a:ext cx="4262438" cy="2287588"/>
            <a:chOff x="350" y="2637"/>
            <a:chExt cx="2478" cy="1441"/>
          </a:xfrm>
        </p:grpSpPr>
        <p:pic>
          <p:nvPicPr>
            <p:cNvPr id="614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rgbClr val="CCECFF"/>
                  </a:solidFill>
                  <a:latin typeface="Comic Sans MS" charset="0"/>
                </a:rPr>
                <a:t>83 ps</a:t>
              </a:r>
              <a:endParaRPr sz="14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52" name="Rectangle 18"/>
          <p:cNvSpPr>
            <a:spLocks noChangeArrowheads="1"/>
          </p:cNvSpPr>
          <p:nvPr/>
        </p:nvSpPr>
        <p:spPr bwMode="auto">
          <a:xfrm>
            <a:off x="204790" y="825500"/>
            <a:ext cx="8794750" cy="4191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de-CH" sz="21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1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1316038" y="5686425"/>
            <a:ext cx="7346950" cy="527050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400">
                <a:solidFill>
                  <a:schemeClr val="tx1"/>
                </a:solidFill>
                <a:latin typeface="Arial" charset="0"/>
              </a:rPr>
              <a:t>A first ring combination test was performed in 2002, </a:t>
            </a:r>
            <a:r>
              <a:rPr lang="en-US" sz="14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400">
                <a:solidFill>
                  <a:schemeClr val="tx1"/>
                </a:solidFill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6145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700"/>
              <a:t>CTF3 preliminary phase (2001-2002)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8221" y="784485"/>
            <a:ext cx="2926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Combination factor 4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Lemmings Drive Beam</a:t>
            </a:r>
          </a:p>
        </p:txBody>
      </p:sp>
      <p:pic>
        <p:nvPicPr>
          <p:cNvPr id="84995" name="Picture 3" descr="/Users/tecker/My Presentations/lemmings6.mpg">
            <a:hlinkClick r:id="" action="ppaction://media"/>
          </p:cNvPr>
          <p:cNvPicPr/>
          <p:nvPr>
            <p:ph idx="4294967295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242562" y="760791"/>
            <a:ext cx="7466012" cy="5843588"/>
          </a:xfrm>
        </p:spPr>
      </p:pic>
      <p:sp>
        <p:nvSpPr>
          <p:cNvPr id="84996" name="TextBox 4"/>
          <p:cNvSpPr txBox="1">
            <a:spLocks noChangeArrowheads="1"/>
          </p:cNvSpPr>
          <p:nvPr/>
        </p:nvSpPr>
        <p:spPr bwMode="auto">
          <a:xfrm>
            <a:off x="8843033" y="6007104"/>
            <a:ext cx="1062310" cy="55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Alexandra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Andersson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9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49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99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4995"/>
                </p:tgtEl>
              </p:cMediaNode>
            </p:vide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icture 261" descr="CLIC-layout20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78584" y="1141022"/>
            <a:ext cx="10081543" cy="5071196"/>
          </a:xfrm>
          <a:prstGeom prst="rect">
            <a:avLst/>
          </a:prstGeom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3723" y="5075842"/>
            <a:ext cx="9430050" cy="1426591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962" eaLnBrk="0"/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 err="1" smtClean="0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– 24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24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defTabSz="957962" eaLnBrk="0"/>
              <a:r>
                <a:rPr lang="en-US" sz="1100" b="1" dirty="0">
                  <a:latin typeface="Comic Sans MS" pitchFamily="66" charset="0"/>
                </a:rPr>
                <a:t>4</a:t>
              </a:r>
              <a:r>
                <a:rPr lang="en-US" sz="1100" b="1" dirty="0" smtClean="0">
                  <a:latin typeface="Comic Sans MS" pitchFamily="66" charset="0"/>
                </a:rPr>
                <a:t>.2 </a:t>
              </a:r>
              <a:r>
                <a:rPr lang="en-US" sz="1100" b="1" dirty="0">
                  <a:latin typeface="Comic Sans MS" pitchFamily="66" charset="0"/>
                </a:rPr>
                <a:t>A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 – 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60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77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962" eaLnBrk="0"/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pulses – </a:t>
              </a:r>
              <a:r>
                <a:rPr lang="en-US" sz="1100" b="1" dirty="0" smtClean="0">
                  <a:latin typeface="Comic Sans MS" pitchFamily="66" charset="0"/>
                </a:rPr>
                <a:t>101 </a:t>
              </a:r>
              <a:r>
                <a:rPr lang="en-US" sz="1100" b="1" dirty="0">
                  <a:latin typeface="Comic Sans MS" pitchFamily="66" charset="0"/>
                </a:rPr>
                <a:t>A </a:t>
              </a:r>
              <a:r>
                <a:rPr lang="en-US" sz="1100" dirty="0">
                  <a:solidFill>
                    <a:schemeClr val="tx1"/>
                  </a:solidFill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17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1"/>
              <a:ext cx="365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100" dirty="0" err="1" smtClean="0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69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0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7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72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8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962" eaLnBrk="0"/>
              <a:r>
                <a:rPr lang="en-US" sz="17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7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962" eaLnBrk="0"/>
              <a:r>
                <a:rPr lang="en-US" sz="17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7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53719" y="804707"/>
            <a:ext cx="8940055" cy="4040807"/>
            <a:chOff x="483" y="559"/>
            <a:chExt cx="5729" cy="2807"/>
          </a:xfrm>
        </p:grpSpPr>
        <p:grpSp>
          <p:nvGrpSpPr>
            <p:cNvPr id="52285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6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962" eaLnBrk="0"/>
                <a:r>
                  <a:rPr lang="en-US" sz="1900" i="1" u="sng" dirty="0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1900" i="1" u="sng" dirty="0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88" name="Group 229"/>
            <p:cNvGrpSpPr>
              <a:grpSpLocks/>
            </p:cNvGrpSpPr>
            <p:nvPr/>
          </p:nvGrpSpPr>
          <p:grpSpPr bwMode="auto">
            <a:xfrm>
              <a:off x="562" y="586"/>
              <a:ext cx="5635" cy="2601"/>
              <a:chOff x="562" y="586"/>
              <a:chExt cx="5635" cy="2601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8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962" eaLnBrk="0"/>
                <a:r>
                  <a:rPr lang="en-US" sz="1400" b="1" dirty="0">
                    <a:solidFill>
                      <a:schemeClr val="tx1"/>
                    </a:solidFill>
                    <a:latin typeface="Comic Sans MS" pitchFamily="66" charset="0"/>
                  </a:rPr>
                  <a:t>Drive Beam Accelerator</a:t>
                </a:r>
                <a:endParaRPr lang="en-US" sz="1700" dirty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defTabSz="957962" eaLnBrk="0"/>
                <a:r>
                  <a:rPr lang="en-US" sz="1200" dirty="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400" dirty="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400" dirty="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89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2"/>
                <a:chOff x="1726" y="2552"/>
                <a:chExt cx="3771" cy="435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9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200" dirty="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Drive Beam Decelerator Section (2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</a:t>
                  </a:r>
                  <a:r>
                    <a:rPr lang="en-US" sz="11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24 </a:t>
                  </a:r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90" name="Group 235"/>
              <p:cNvGrpSpPr>
                <a:grpSpLocks/>
              </p:cNvGrpSpPr>
              <p:nvPr/>
            </p:nvGrpSpPr>
            <p:grpSpPr bwMode="auto">
              <a:xfrm>
                <a:off x="684" y="586"/>
                <a:ext cx="5513" cy="1875"/>
                <a:chOff x="541" y="481"/>
                <a:chExt cx="5201" cy="1803"/>
              </a:xfrm>
            </p:grpSpPr>
            <p:grpSp>
              <p:nvGrpSpPr>
                <p:cNvPr id="52291" name="Group 236"/>
                <p:cNvGrpSpPr>
                  <a:grpSpLocks/>
                </p:cNvGrpSpPr>
                <p:nvPr/>
              </p:nvGrpSpPr>
              <p:grpSpPr bwMode="auto">
                <a:xfrm>
                  <a:off x="541" y="1396"/>
                  <a:ext cx="5201" cy="888"/>
                  <a:chOff x="541" y="1396"/>
                  <a:chExt cx="5201" cy="888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396"/>
                    <a:ext cx="1386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x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x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 4</a:t>
                    </a:r>
                    <a:endParaRPr lang="en-US" sz="1400" b="1" dirty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endParaRP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50" y="1630"/>
                    <a:ext cx="1392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541" y="1959"/>
                    <a:ext cx="1522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3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Delay Loop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</a:t>
                  </a:r>
                  <a:r>
                    <a:rPr lang="en-US" sz="1400" b="1" dirty="0" err="1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 </a:t>
                  </a:r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2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957962" eaLnBrk="0"/>
                  <a:r>
                    <a:rPr lang="en-US" sz="1200" dirty="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92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7"/>
                  <a:chOff x="990" y="990"/>
                  <a:chExt cx="3008" cy="567"/>
                </a:xfrm>
              </p:grpSpPr>
              <p:grpSp>
                <p:nvGrpSpPr>
                  <p:cNvPr id="52293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7"/>
                    <a:chOff x="990" y="990"/>
                    <a:chExt cx="3008" cy="567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201"/>
                      <a:ext cx="1291" cy="356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957962" eaLnBrk="0"/>
                      <a:r>
                        <a:rPr lang="en-US" sz="1400" b="1" dirty="0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400" b="1" dirty="0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2310" name="Group 253"/>
          <p:cNvGrpSpPr>
            <a:grpSpLocks/>
          </p:cNvGrpSpPr>
          <p:nvPr/>
        </p:nvGrpSpPr>
        <p:grpSpPr bwMode="auto">
          <a:xfrm>
            <a:off x="742794" y="1976498"/>
            <a:ext cx="2769873" cy="2350779"/>
            <a:chOff x="476" y="1373"/>
            <a:chExt cx="1775" cy="1633"/>
          </a:xfrm>
        </p:grpSpPr>
        <p:sp>
          <p:nvSpPr>
            <p:cNvPr id="52234" name="Line 254"/>
            <p:cNvSpPr>
              <a:spLocks noChangeShapeType="1"/>
            </p:cNvSpPr>
            <p:nvPr/>
          </p:nvSpPr>
          <p:spPr bwMode="auto">
            <a:xfrm>
              <a:off x="481" y="1373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5" name="Line 255"/>
            <p:cNvSpPr>
              <a:spLocks noChangeShapeType="1"/>
            </p:cNvSpPr>
            <p:nvPr/>
          </p:nvSpPr>
          <p:spPr bwMode="auto">
            <a:xfrm flipH="1">
              <a:off x="476" y="1375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grpSp>
        <p:nvGrpSpPr>
          <p:cNvPr id="52311" name="Group 256"/>
          <p:cNvGrpSpPr>
            <a:grpSpLocks/>
          </p:cNvGrpSpPr>
          <p:nvPr/>
        </p:nvGrpSpPr>
        <p:grpSpPr bwMode="auto">
          <a:xfrm>
            <a:off x="3088213" y="3502418"/>
            <a:ext cx="2769872" cy="2350779"/>
            <a:chOff x="2459" y="2385"/>
            <a:chExt cx="1775" cy="1633"/>
          </a:xfrm>
        </p:grpSpPr>
        <p:sp>
          <p:nvSpPr>
            <p:cNvPr id="52232" name="Line 257"/>
            <p:cNvSpPr>
              <a:spLocks noChangeShapeType="1"/>
            </p:cNvSpPr>
            <p:nvPr/>
          </p:nvSpPr>
          <p:spPr bwMode="auto">
            <a:xfrm>
              <a:off x="2464" y="2385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3" name="Line 258"/>
            <p:cNvSpPr>
              <a:spLocks noChangeShapeType="1"/>
            </p:cNvSpPr>
            <p:nvPr/>
          </p:nvSpPr>
          <p:spPr bwMode="auto">
            <a:xfrm flipH="1">
              <a:off x="2459" y="2387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sp>
        <p:nvSpPr>
          <p:cNvPr id="261" name="Title 260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</p:spPr>
        <p:txBody>
          <a:bodyPr/>
          <a:lstStyle/>
          <a:p>
            <a:r>
              <a:rPr lang="en-US" dirty="0" smtClean="0"/>
              <a:t>CLIC Drive Beam generation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TFevolut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7375"/>
            <a:ext cx="9906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/>
              <a:t>CTF 3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588964" y="957263"/>
            <a:ext cx="8812213" cy="17335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demonstrate </a:t>
            </a:r>
            <a:r>
              <a:rPr lang="en-GB" sz="2400"/>
              <a:t>Drive Beam generation</a:t>
            </a:r>
            <a:r>
              <a:rPr lang="en-GB" sz="2400">
                <a:solidFill>
                  <a:srgbClr val="000000"/>
                </a:solidFill>
              </a:rPr>
              <a:t> 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(fully loaded acceleration, bunch frequency multiplication 8x)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Test CLIC </a:t>
            </a:r>
            <a:r>
              <a:rPr lang="en-GB" sz="2400"/>
              <a:t>accelerating structures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Test </a:t>
            </a:r>
            <a:r>
              <a:rPr lang="en-GB" sz="2400"/>
              <a:t>power production structures</a:t>
            </a:r>
            <a:r>
              <a:rPr lang="en-GB" sz="2400">
                <a:solidFill>
                  <a:srgbClr val="000000"/>
                </a:solidFill>
              </a:rPr>
              <a:t> (PETS)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88118" y="6140459"/>
            <a:ext cx="685800" cy="290370"/>
            <a:chOff x="4222" y="4266"/>
            <a:chExt cx="439" cy="201"/>
          </a:xfrm>
        </p:grpSpPr>
        <p:sp>
          <p:nvSpPr>
            <p:cNvPr id="63531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32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379" cy="201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0000FF"/>
                  </a:solidFill>
                  <a:latin typeface="Comic Sans MS" charset="0"/>
                </a:rPr>
                <a:t>CLEX</a:t>
              </a:r>
            </a:p>
          </p:txBody>
        </p:sp>
      </p:grpSp>
      <p:sp>
        <p:nvSpPr>
          <p:cNvPr id="63494" name="Oval 8"/>
          <p:cNvSpPr>
            <a:spLocks noChangeArrowheads="1"/>
          </p:cNvSpPr>
          <p:nvPr/>
        </p:nvSpPr>
        <p:spPr bwMode="auto">
          <a:xfrm>
            <a:off x="6478590" y="4483100"/>
            <a:ext cx="122237" cy="96838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5" name="Oval 9"/>
          <p:cNvSpPr>
            <a:spLocks noChangeArrowheads="1"/>
          </p:cNvSpPr>
          <p:nvPr/>
        </p:nvSpPr>
        <p:spPr bwMode="auto">
          <a:xfrm>
            <a:off x="8093077" y="3871916"/>
            <a:ext cx="120650" cy="96837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6" name="Oval 10"/>
          <p:cNvSpPr>
            <a:spLocks noChangeArrowheads="1"/>
          </p:cNvSpPr>
          <p:nvPr/>
        </p:nvSpPr>
        <p:spPr bwMode="auto">
          <a:xfrm>
            <a:off x="8642352" y="3879850"/>
            <a:ext cx="122238" cy="96838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7" name="AutoShape 11"/>
          <p:cNvSpPr>
            <a:spLocks noChangeArrowheads="1"/>
          </p:cNvSpPr>
          <p:nvPr/>
        </p:nvSpPr>
        <p:spPr bwMode="auto">
          <a:xfrm>
            <a:off x="1055688" y="2849566"/>
            <a:ext cx="1812252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30 GHz “PETS Line”</a:t>
            </a:r>
          </a:p>
        </p:txBody>
      </p:sp>
      <p:sp>
        <p:nvSpPr>
          <p:cNvPr id="63498" name="Line 12"/>
          <p:cNvSpPr>
            <a:spLocks noChangeShapeType="1"/>
          </p:cNvSpPr>
          <p:nvPr/>
        </p:nvSpPr>
        <p:spPr bwMode="auto">
          <a:xfrm>
            <a:off x="2179640" y="3175003"/>
            <a:ext cx="428625" cy="12160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9" name="Line 13"/>
          <p:cNvSpPr>
            <a:spLocks noChangeShapeType="1"/>
          </p:cNvSpPr>
          <p:nvPr/>
        </p:nvSpPr>
        <p:spPr bwMode="auto">
          <a:xfrm>
            <a:off x="4976813" y="5124450"/>
            <a:ext cx="1420812" cy="1017588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0" name="AutoShape 14"/>
          <p:cNvSpPr>
            <a:spLocks noChangeArrowheads="1"/>
          </p:cNvSpPr>
          <p:nvPr/>
        </p:nvSpPr>
        <p:spPr bwMode="auto">
          <a:xfrm>
            <a:off x="2671763" y="3452814"/>
            <a:ext cx="576806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Linac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768979" y="2852735"/>
            <a:ext cx="1596999" cy="290362"/>
            <a:chOff x="3697" y="1982"/>
            <a:chExt cx="1023" cy="202"/>
          </a:xfrm>
        </p:grpSpPr>
        <p:sp>
          <p:nvSpPr>
            <p:cNvPr id="63529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30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23" cy="20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</a:tabLst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Delay Loop – 42m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569203" y="2846385"/>
            <a:ext cx="1852560" cy="290362"/>
            <a:chOff x="4851" y="1977"/>
            <a:chExt cx="1187" cy="202"/>
          </a:xfrm>
        </p:grpSpPr>
        <p:sp>
          <p:nvSpPr>
            <p:cNvPr id="63527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8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187" cy="20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Combiner Ring – 84m</a:t>
              </a:r>
            </a:p>
          </p:txBody>
        </p:sp>
      </p:grpSp>
      <p:sp>
        <p:nvSpPr>
          <p:cNvPr id="63503" name="AutoShape 21"/>
          <p:cNvSpPr>
            <a:spLocks noChangeArrowheads="1"/>
          </p:cNvSpPr>
          <p:nvPr/>
        </p:nvSpPr>
        <p:spPr bwMode="auto">
          <a:xfrm>
            <a:off x="474664" y="3452814"/>
            <a:ext cx="843481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Injector</a:t>
            </a:r>
          </a:p>
        </p:txBody>
      </p:sp>
      <p:sp>
        <p:nvSpPr>
          <p:cNvPr id="63504" name="Line 22"/>
          <p:cNvSpPr>
            <a:spLocks noChangeShapeType="1"/>
          </p:cNvSpPr>
          <p:nvPr/>
        </p:nvSpPr>
        <p:spPr bwMode="auto">
          <a:xfrm>
            <a:off x="2990850" y="3681413"/>
            <a:ext cx="117475" cy="817562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5" name="AutoShape 23"/>
          <p:cNvSpPr>
            <a:spLocks noChangeArrowheads="1"/>
          </p:cNvSpPr>
          <p:nvPr/>
        </p:nvSpPr>
        <p:spPr bwMode="auto">
          <a:xfrm>
            <a:off x="3570290" y="2736850"/>
            <a:ext cx="1195465" cy="489926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Bunch length</a:t>
            </a:r>
          </a:p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chicane</a:t>
            </a:r>
          </a:p>
        </p:txBody>
      </p:sp>
      <p:sp>
        <p:nvSpPr>
          <p:cNvPr id="63506" name="Line 24"/>
          <p:cNvSpPr>
            <a:spLocks noChangeShapeType="1"/>
          </p:cNvSpPr>
          <p:nvPr/>
        </p:nvSpPr>
        <p:spPr bwMode="auto">
          <a:xfrm>
            <a:off x="4187825" y="3175000"/>
            <a:ext cx="788988" cy="1265238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7" name="AutoShape 25"/>
          <p:cNvSpPr>
            <a:spLocks noChangeArrowheads="1"/>
          </p:cNvSpPr>
          <p:nvPr/>
        </p:nvSpPr>
        <p:spPr bwMode="auto">
          <a:xfrm>
            <a:off x="998539" y="5673729"/>
            <a:ext cx="1614200" cy="289871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30 GHz test area</a:t>
            </a:r>
          </a:p>
        </p:txBody>
      </p:sp>
      <p:sp>
        <p:nvSpPr>
          <p:cNvPr id="63508" name="Line 26"/>
          <p:cNvSpPr>
            <a:spLocks noChangeShapeType="1"/>
          </p:cNvSpPr>
          <p:nvPr/>
        </p:nvSpPr>
        <p:spPr bwMode="auto">
          <a:xfrm flipH="1">
            <a:off x="1911352" y="4981579"/>
            <a:ext cx="352425" cy="7096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9" name="Line 27"/>
          <p:cNvSpPr>
            <a:spLocks noChangeShapeType="1"/>
          </p:cNvSpPr>
          <p:nvPr/>
        </p:nvSpPr>
        <p:spPr bwMode="auto">
          <a:xfrm flipH="1">
            <a:off x="441325" y="3768726"/>
            <a:ext cx="595313" cy="70167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0" name="Line 28"/>
          <p:cNvSpPr>
            <a:spLocks noChangeShapeType="1"/>
          </p:cNvSpPr>
          <p:nvPr/>
        </p:nvSpPr>
        <p:spPr bwMode="auto">
          <a:xfrm flipH="1">
            <a:off x="6396038" y="3148013"/>
            <a:ext cx="87312" cy="7381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1" name="Line 29"/>
          <p:cNvSpPr>
            <a:spLocks noChangeShapeType="1"/>
          </p:cNvSpPr>
          <p:nvPr/>
        </p:nvSpPr>
        <p:spPr bwMode="auto">
          <a:xfrm>
            <a:off x="8408990" y="3187703"/>
            <a:ext cx="927100" cy="116681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934202" y="3263904"/>
            <a:ext cx="557213" cy="290513"/>
            <a:chOff x="4444" y="2267"/>
            <a:chExt cx="357" cy="202"/>
          </a:xfrm>
        </p:grpSpPr>
        <p:sp>
          <p:nvSpPr>
            <p:cNvPr id="63525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6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09" cy="20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TL1</a:t>
              </a: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8089902" y="6140459"/>
            <a:ext cx="557213" cy="290370"/>
            <a:chOff x="5184" y="4266"/>
            <a:chExt cx="357" cy="201"/>
          </a:xfrm>
        </p:grpSpPr>
        <p:sp>
          <p:nvSpPr>
            <p:cNvPr id="63523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4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09" cy="201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TL2</a:t>
              </a:r>
            </a:p>
          </p:txBody>
        </p:sp>
      </p:grpSp>
      <p:sp>
        <p:nvSpPr>
          <p:cNvPr id="63514" name="Line 36"/>
          <p:cNvSpPr>
            <a:spLocks noChangeShapeType="1"/>
          </p:cNvSpPr>
          <p:nvPr/>
        </p:nvSpPr>
        <p:spPr bwMode="auto">
          <a:xfrm>
            <a:off x="7272338" y="3570288"/>
            <a:ext cx="31750" cy="823912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5" name="Line 37"/>
          <p:cNvSpPr>
            <a:spLocks noChangeShapeType="1"/>
          </p:cNvSpPr>
          <p:nvPr/>
        </p:nvSpPr>
        <p:spPr bwMode="auto">
          <a:xfrm>
            <a:off x="7304090" y="5275267"/>
            <a:ext cx="682625" cy="981075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6" name="AutoShape 38"/>
          <p:cNvSpPr>
            <a:spLocks noChangeArrowheads="1"/>
          </p:cNvSpPr>
          <p:nvPr/>
        </p:nvSpPr>
        <p:spPr bwMode="auto">
          <a:xfrm>
            <a:off x="4511677" y="3235329"/>
            <a:ext cx="1199617" cy="289871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RF deflector</a:t>
            </a:r>
          </a:p>
        </p:txBody>
      </p:sp>
      <p:sp>
        <p:nvSpPr>
          <p:cNvPr id="63517" name="Line 39"/>
          <p:cNvSpPr>
            <a:spLocks noChangeShapeType="1"/>
          </p:cNvSpPr>
          <p:nvPr/>
        </p:nvSpPr>
        <p:spPr bwMode="auto">
          <a:xfrm>
            <a:off x="5235577" y="3505204"/>
            <a:ext cx="1246188" cy="1019175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998538" y="4852988"/>
            <a:ext cx="708026" cy="290512"/>
            <a:chOff x="640" y="3371"/>
            <a:chExt cx="454" cy="202"/>
          </a:xfrm>
        </p:grpSpPr>
        <p:sp>
          <p:nvSpPr>
            <p:cNvPr id="63521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2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392" cy="20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Laser</a:t>
              </a:r>
            </a:p>
          </p:txBody>
        </p:sp>
      </p:grpSp>
      <p:sp>
        <p:nvSpPr>
          <p:cNvPr id="63519" name="AutoShape 43"/>
          <p:cNvSpPr>
            <a:spLocks noChangeArrowheads="1"/>
          </p:cNvSpPr>
          <p:nvPr/>
        </p:nvSpPr>
        <p:spPr bwMode="auto">
          <a:xfrm>
            <a:off x="2706688" y="3722691"/>
            <a:ext cx="1828800" cy="41433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100">
                <a:solidFill>
                  <a:schemeClr val="tx1"/>
                </a:solidFill>
              </a:rPr>
              <a:t>4A – 1.2</a:t>
            </a: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µs</a:t>
            </a:r>
            <a:b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150 MeV</a:t>
            </a:r>
          </a:p>
        </p:txBody>
      </p:sp>
      <p:sp>
        <p:nvSpPr>
          <p:cNvPr id="63520" name="AutoShape 44"/>
          <p:cNvSpPr>
            <a:spLocks noChangeArrowheads="1"/>
          </p:cNvSpPr>
          <p:nvPr/>
        </p:nvSpPr>
        <p:spPr bwMode="auto">
          <a:xfrm>
            <a:off x="5634040" y="5557842"/>
            <a:ext cx="1827212" cy="41433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100">
                <a:solidFill>
                  <a:schemeClr val="tx1"/>
                </a:solidFill>
              </a:rPr>
              <a:t>32A – 140n</a:t>
            </a: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s</a:t>
            </a:r>
            <a:b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150 MeV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6257074" y="1644651"/>
            <a:ext cx="506527" cy="25060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000">
                <a:solidFill>
                  <a:schemeClr val="bg1"/>
                </a:solidFill>
                <a:latin typeface="Comic Sans MS" charset="0"/>
              </a:rPr>
              <a:t>2005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4002824" y="1887538"/>
            <a:ext cx="506527" cy="25060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000">
                <a:solidFill>
                  <a:schemeClr val="bg1"/>
                </a:solidFill>
                <a:latin typeface="Comic Sans MS" charset="0"/>
              </a:rPr>
              <a:t>2004</a:t>
            </a:r>
          </a:p>
        </p:txBody>
      </p:sp>
      <p:pic>
        <p:nvPicPr>
          <p:cNvPr id="65540" name="Picture 5" descr="CTFevoluti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7913"/>
            <a:ext cx="9906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139700" y="817563"/>
            <a:ext cx="4954588" cy="12573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2003 	</a:t>
            </a:r>
            <a:r>
              <a:rPr lang="en-US" sz="1500">
                <a:solidFill>
                  <a:srgbClr val="6699FF"/>
                </a:solidFill>
                <a:latin typeface="Comic Sans MS" charset="0"/>
              </a:rPr>
              <a:t>Injector + part of linac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2004 	</a:t>
            </a:r>
            <a:r>
              <a:rPr lang="en-US" sz="1500">
                <a:solidFill>
                  <a:srgbClr val="0000FF"/>
                </a:solidFill>
                <a:latin typeface="Comic Sans MS" charset="0"/>
              </a:rPr>
              <a:t>Linac + 30 GHz test stand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2005 	</a:t>
            </a:r>
            <a:r>
              <a:rPr lang="en-US" sz="1500">
                <a:latin typeface="Comic Sans MS" charset="0"/>
              </a:rPr>
              <a:t>Delay Loop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2006/07	</a:t>
            </a:r>
            <a:r>
              <a:rPr lang="en-US" sz="1500">
                <a:solidFill>
                  <a:srgbClr val="FF9900"/>
                </a:solidFill>
                <a:latin typeface="Comic Sans MS" charset="0"/>
              </a:rPr>
              <a:t>TL1 + Combiner Ring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2008/09	New photo-injector, TL2 + CLEX</a:t>
            </a:r>
            <a:endParaRPr sz="15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2" name="Rectangle 7"/>
          <p:cNvSpPr>
            <a:spLocks noChangeArrowheads="1"/>
          </p:cNvSpPr>
          <p:nvPr/>
        </p:nvSpPr>
        <p:spPr bwMode="auto">
          <a:xfrm>
            <a:off x="4456113" y="2986091"/>
            <a:ext cx="662800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CLEX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3" name="Rectangle 8"/>
          <p:cNvSpPr>
            <a:spLocks noChangeArrowheads="1"/>
          </p:cNvSpPr>
          <p:nvPr/>
        </p:nvSpPr>
        <p:spPr bwMode="auto">
          <a:xfrm>
            <a:off x="8137525" y="2319342"/>
            <a:ext cx="419144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CR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7359651" y="1077917"/>
            <a:ext cx="53268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TL1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5" name="Line 10"/>
          <p:cNvSpPr>
            <a:spLocks noChangeShapeType="1"/>
          </p:cNvSpPr>
          <p:nvPr/>
        </p:nvSpPr>
        <p:spPr bwMode="auto">
          <a:xfrm flipH="1">
            <a:off x="7570790" y="1339850"/>
            <a:ext cx="73025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auto">
          <a:xfrm>
            <a:off x="6297614" y="2057403"/>
            <a:ext cx="42025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DL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auto">
          <a:xfrm>
            <a:off x="6510338" y="2774953"/>
            <a:ext cx="53268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TL2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8" name="Line 13"/>
          <p:cNvSpPr>
            <a:spLocks noChangeShapeType="1"/>
          </p:cNvSpPr>
          <p:nvPr/>
        </p:nvSpPr>
        <p:spPr bwMode="auto">
          <a:xfrm>
            <a:off x="8847139" y="1860550"/>
            <a:ext cx="39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49" name="Rectangle 14"/>
          <p:cNvSpPr>
            <a:spLocks noChangeArrowheads="1"/>
          </p:cNvSpPr>
          <p:nvPr/>
        </p:nvSpPr>
        <p:spPr bwMode="auto">
          <a:xfrm>
            <a:off x="9128125" y="1626809"/>
            <a:ext cx="101600" cy="45002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>
            <a:off x="7005638" y="2514600"/>
            <a:ext cx="295276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1" name="Rectangle 16"/>
          <p:cNvSpPr>
            <a:spLocks noChangeArrowheads="1"/>
          </p:cNvSpPr>
          <p:nvPr/>
        </p:nvSpPr>
        <p:spPr bwMode="auto">
          <a:xfrm>
            <a:off x="7218363" y="2340392"/>
            <a:ext cx="101600" cy="45002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65552" name="Picture 17" descr="PICT15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7616" y="4071942"/>
            <a:ext cx="3608387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53" name="Rectangle 20"/>
          <p:cNvSpPr>
            <a:spLocks noChangeArrowheads="1"/>
          </p:cNvSpPr>
          <p:nvPr/>
        </p:nvSpPr>
        <p:spPr bwMode="auto">
          <a:xfrm>
            <a:off x="4330701" y="3584577"/>
            <a:ext cx="1222104" cy="549409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Beam up to</a:t>
            </a:r>
            <a:br>
              <a:rPr lang="en-GB" sz="1500" b="1">
                <a:solidFill>
                  <a:schemeClr val="tx1"/>
                </a:solidFill>
                <a:latin typeface="Comic Sans MS" charset="0"/>
              </a:rPr>
            </a:br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here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54" name="Line 21"/>
          <p:cNvSpPr>
            <a:spLocks noChangeShapeType="1"/>
          </p:cNvSpPr>
          <p:nvPr/>
        </p:nvSpPr>
        <p:spPr bwMode="auto">
          <a:xfrm flipH="1" flipV="1">
            <a:off x="3184527" y="2951167"/>
            <a:ext cx="1219200" cy="8921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5" name="Line 22"/>
          <p:cNvSpPr>
            <a:spLocks noChangeShapeType="1"/>
          </p:cNvSpPr>
          <p:nvPr/>
        </p:nvSpPr>
        <p:spPr bwMode="auto">
          <a:xfrm flipV="1">
            <a:off x="2859090" y="3151188"/>
            <a:ext cx="407987" cy="736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6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CTF3 Evolution</a:t>
            </a:r>
            <a:endParaRPr lang="en-US"/>
          </a:p>
        </p:txBody>
      </p:sp>
      <p:pic>
        <p:nvPicPr>
          <p:cNvPr id="65557" name="Picture 36"/>
          <p:cNvPicPr>
            <a:picLocks noChangeAspect="1" noChangeArrowheads="1"/>
          </p:cNvPicPr>
          <p:nvPr/>
        </p:nvPicPr>
        <p:blipFill>
          <a:blip r:embed="rId4"/>
          <a:srcRect r="36884" b="5432"/>
          <a:stretch>
            <a:fillRect/>
          </a:stretch>
        </p:blipFill>
        <p:spPr bwMode="auto">
          <a:xfrm>
            <a:off x="4092577" y="4171950"/>
            <a:ext cx="1855788" cy="24018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65558" name="Picture 4" descr="clex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7325" y="3867154"/>
            <a:ext cx="351155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Fully loaded operation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efficient</a:t>
            </a:r>
            <a:r>
              <a:rPr lang="en-US" dirty="0"/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 dirty="0">
                <a:solidFill>
                  <a:srgbClr val="0000FF"/>
                </a:solidFill>
              </a:rPr>
              <a:t>“Standard” situation: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small</a:t>
            </a:r>
            <a:r>
              <a:rPr lang="en-US" dirty="0">
                <a:ea typeface="ＭＳ Ｐゴシック" charset="-128"/>
              </a:rPr>
              <a:t> beam loading</a:t>
            </a:r>
          </a:p>
          <a:p>
            <a:pPr lvl="1" eaLnBrk="1"/>
            <a:r>
              <a:rPr lang="en-US" dirty="0">
                <a:ea typeface="ＭＳ Ｐゴシック" charset="-128"/>
              </a:rPr>
              <a:t>power at structure exit lost in load</a:t>
            </a:r>
          </a:p>
          <a:p>
            <a:pPr eaLnBrk="1"/>
            <a:endParaRPr lang="en-US" dirty="0"/>
          </a:p>
        </p:txBody>
      </p:sp>
      <p:pic>
        <p:nvPicPr>
          <p:cNvPr id="665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5865" y="1560513"/>
            <a:ext cx="294957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228" y="3373442"/>
            <a:ext cx="3717925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6"/>
          <p:cNvSpPr>
            <a:spLocks noChangeArrowheads="1"/>
          </p:cNvSpPr>
          <p:nvPr/>
        </p:nvSpPr>
        <p:spPr bwMode="auto">
          <a:xfrm>
            <a:off x="4329115" y="3516313"/>
            <a:ext cx="492442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None/>
            </a:pPr>
            <a:r>
              <a:rPr lang="en-US" sz="2700" dirty="0">
                <a:solidFill>
                  <a:srgbClr val="0000FF"/>
                </a:solidFill>
              </a:rPr>
              <a:t>“Efficient” situation: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high beam current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/>
              <a:t>high</a:t>
            </a:r>
            <a:r>
              <a:rPr lang="en-US" sz="2700" dirty="0">
                <a:solidFill>
                  <a:srgbClr val="000000"/>
                </a:solidFill>
              </a:rPr>
              <a:t> beam loading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no power flows into load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V</a:t>
            </a:r>
            <a:r>
              <a:rPr lang="en-US" sz="2700" baseline="-25000" dirty="0">
                <a:solidFill>
                  <a:srgbClr val="000000"/>
                </a:solidFill>
              </a:rPr>
              <a:t>ACC</a:t>
            </a:r>
            <a:r>
              <a:rPr lang="en-US" sz="2700" dirty="0">
                <a:solidFill>
                  <a:srgbClr val="000000"/>
                </a:solidFill>
              </a:rPr>
              <a:t> </a:t>
            </a:r>
            <a:r>
              <a:rPr lang="en-US" sz="27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≈</a:t>
            </a:r>
            <a:r>
              <a:rPr lang="en-US" sz="2700" dirty="0">
                <a:solidFill>
                  <a:srgbClr val="000000"/>
                </a:solidFill>
              </a:rPr>
              <a:t> 1/2 </a:t>
            </a:r>
            <a:r>
              <a:rPr lang="en-US" sz="2700" dirty="0" err="1">
                <a:solidFill>
                  <a:srgbClr val="000000"/>
                </a:solidFill>
              </a:rPr>
              <a:t>V</a:t>
            </a:r>
            <a:r>
              <a:rPr lang="en-US" sz="2700" baseline="-25000" dirty="0" err="1">
                <a:solidFill>
                  <a:srgbClr val="000000"/>
                </a:solidFill>
              </a:rPr>
              <a:t>unloaded</a:t>
            </a:r>
            <a:endParaRPr lang="en-US" sz="2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Fully loaded operation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/>
            <a:r>
              <a:rPr lang="en-US" sz="2400"/>
              <a:t>Disadvantage: any current variation changes energy gain</a:t>
            </a:r>
            <a:br>
              <a:rPr lang="en-US" sz="2400"/>
            </a:br>
            <a:r>
              <a:rPr lang="en-US" sz="2000"/>
              <a:t/>
            </a:r>
            <a:br>
              <a:rPr lang="en-US" sz="20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000">
                <a:solidFill>
                  <a:schemeClr val="tx1"/>
                </a:solidFill>
              </a:rPr>
              <a:t>at full loading,   1% current variation = 1% voltage variation</a:t>
            </a:r>
            <a:endParaRPr lang="en-US" sz="2400"/>
          </a:p>
          <a:p>
            <a:pPr eaLnBrk="1"/>
            <a:r>
              <a:rPr lang="en-US" sz="2400"/>
              <a:t>Requires </a:t>
            </a:r>
            <a:r>
              <a:rPr lang="en-US" sz="2400">
                <a:solidFill>
                  <a:srgbClr val="FF0000"/>
                </a:solidFill>
              </a:rPr>
              <a:t>high current stability</a:t>
            </a:r>
          </a:p>
          <a:p>
            <a:pPr eaLnBrk="1"/>
            <a:r>
              <a:rPr lang="en-US" sz="2400">
                <a:solidFill>
                  <a:srgbClr val="FF0000"/>
                </a:solidFill>
              </a:rPr>
              <a:t>Energy transient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(first bunches see full field)</a:t>
            </a:r>
            <a:br>
              <a:rPr lang="en-US" sz="2000">
                <a:solidFill>
                  <a:schemeClr val="tx1"/>
                </a:solidFill>
              </a:rPr>
            </a:br>
            <a:endParaRPr lang="en-US" sz="2400">
              <a:solidFill>
                <a:schemeClr val="tx1"/>
              </a:solidFill>
            </a:endParaRPr>
          </a:p>
          <a:p>
            <a:pPr eaLnBrk="1"/>
            <a:endParaRPr lang="en-US" sz="2400">
              <a:solidFill>
                <a:srgbClr val="FF0000"/>
              </a:solidFill>
            </a:endParaRPr>
          </a:p>
          <a:p>
            <a:pPr eaLnBrk="1"/>
            <a:endParaRPr lang="en-US" sz="2400">
              <a:solidFill>
                <a:srgbClr val="FF0000"/>
              </a:solidFill>
            </a:endParaRPr>
          </a:p>
          <a:p>
            <a:pPr eaLnBrk="1">
              <a:buFont typeface="StarSymbol" charset="0"/>
              <a:buNone/>
            </a:pPr>
            <a:endParaRPr lang="en-US" sz="2400">
              <a:solidFill>
                <a:srgbClr val="FF0000"/>
              </a:solidFill>
            </a:endParaRPr>
          </a:p>
          <a:p>
            <a:pPr eaLnBrk="1"/>
            <a:r>
              <a:rPr lang="en-US" sz="2400">
                <a:solidFill>
                  <a:schemeClr val="tx1"/>
                </a:solidFill>
              </a:rPr>
              <a:t>Requires </a:t>
            </a:r>
            <a:r>
              <a:rPr lang="en-US" sz="2400">
                <a:solidFill>
                  <a:srgbClr val="FF0000"/>
                </a:solidFill>
              </a:rPr>
              <a:t>continuous bunch train</a:t>
            </a:r>
          </a:p>
          <a:p>
            <a:pPr eaLnBrk="1"/>
            <a:endParaRPr lang="en-US" sz="2400"/>
          </a:p>
        </p:txBody>
      </p:sp>
      <p:graphicFrame>
        <p:nvGraphicFramePr>
          <p:cNvPr id="67586" name="Object 4"/>
          <p:cNvGraphicFramePr>
            <a:graphicFrameLocks noChangeAspect="1"/>
          </p:cNvGraphicFramePr>
          <p:nvPr/>
        </p:nvGraphicFramePr>
        <p:xfrm>
          <a:off x="2547940" y="1338266"/>
          <a:ext cx="2840037" cy="955675"/>
        </p:xfrm>
        <a:graphic>
          <a:graphicData uri="http://schemas.openxmlformats.org/presentationml/2006/ole">
            <p:oleObj spid="_x0000_s133122" name="Equation" r:id="rId3" imgW="1320480" imgH="444240" progId="Equation.DSMT4">
              <p:embed/>
            </p:oleObj>
          </a:graphicData>
        </a:graphic>
      </p:graphicFrame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084887" y="3078167"/>
            <a:ext cx="3473451" cy="3455987"/>
            <a:chOff x="3394" y="1673"/>
            <a:chExt cx="2226" cy="2402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394" y="2098"/>
              <a:ext cx="2146" cy="1977"/>
              <a:chOff x="3314" y="538"/>
              <a:chExt cx="2146" cy="1977"/>
            </a:xfrm>
          </p:grpSpPr>
          <p:sp>
            <p:nvSpPr>
              <p:cNvPr id="67606" name="Text Box 21"/>
              <p:cNvSpPr txBox="1">
                <a:spLocks noChangeArrowheads="1"/>
              </p:cNvSpPr>
              <p:nvPr/>
            </p:nvSpPr>
            <p:spPr bwMode="auto">
              <a:xfrm>
                <a:off x="4977" y="2145"/>
                <a:ext cx="300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400</a:t>
                </a:r>
              </a:p>
            </p:txBody>
          </p:sp>
          <p:sp>
            <p:nvSpPr>
              <p:cNvPr id="67607" name="Text Box 22"/>
              <p:cNvSpPr txBox="1">
                <a:spLocks noChangeArrowheads="1"/>
              </p:cNvSpPr>
              <p:nvPr/>
            </p:nvSpPr>
            <p:spPr bwMode="auto">
              <a:xfrm>
                <a:off x="4571" y="2145"/>
                <a:ext cx="300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300</a:t>
                </a:r>
              </a:p>
            </p:txBody>
          </p:sp>
          <p:sp>
            <p:nvSpPr>
              <p:cNvPr id="67608" name="Text Box 23"/>
              <p:cNvSpPr txBox="1">
                <a:spLocks noChangeArrowheads="1"/>
              </p:cNvSpPr>
              <p:nvPr/>
            </p:nvSpPr>
            <p:spPr bwMode="auto">
              <a:xfrm rot="16200000">
                <a:off x="2772" y="1295"/>
                <a:ext cx="1638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-5	      0	          5</a:t>
                </a:r>
              </a:p>
            </p:txBody>
          </p:sp>
          <p:pic>
            <p:nvPicPr>
              <p:cNvPr id="67609" name="Picture 24"/>
              <p:cNvPicPr>
                <a:picLocks noChangeAspect="1" noChangeArrowheads="1"/>
              </p:cNvPicPr>
              <p:nvPr/>
            </p:nvPicPr>
            <p:blipFill>
              <a:blip r:embed="rId4"/>
              <a:srcRect l="12556" t="7918" r="52396" b="58197"/>
              <a:stretch>
                <a:fillRect/>
              </a:stretch>
            </p:blipFill>
            <p:spPr bwMode="auto">
              <a:xfrm rot="5400000">
                <a:off x="3766" y="515"/>
                <a:ext cx="1671" cy="1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610" name="Text Box 25"/>
              <p:cNvSpPr txBox="1">
                <a:spLocks noChangeArrowheads="1"/>
              </p:cNvSpPr>
              <p:nvPr/>
            </p:nvSpPr>
            <p:spPr bwMode="auto">
              <a:xfrm>
                <a:off x="4186" y="2145"/>
                <a:ext cx="301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200</a:t>
                </a:r>
              </a:p>
            </p:txBody>
          </p:sp>
          <p:sp>
            <p:nvSpPr>
              <p:cNvPr id="67611" name="Text Box 26"/>
              <p:cNvSpPr txBox="1">
                <a:spLocks noChangeArrowheads="1"/>
              </p:cNvSpPr>
              <p:nvPr/>
            </p:nvSpPr>
            <p:spPr bwMode="auto">
              <a:xfrm>
                <a:off x="3787" y="2145"/>
                <a:ext cx="25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100</a:t>
                </a:r>
              </a:p>
            </p:txBody>
          </p:sp>
          <p:sp>
            <p:nvSpPr>
              <p:cNvPr id="67612" name="Text Box 27"/>
              <p:cNvSpPr txBox="1">
                <a:spLocks noChangeArrowheads="1"/>
              </p:cNvSpPr>
              <p:nvPr/>
            </p:nvSpPr>
            <p:spPr bwMode="auto">
              <a:xfrm>
                <a:off x="3917" y="1010"/>
                <a:ext cx="486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rgbClr val="FF3300"/>
                    </a:solidFill>
                    <a:latin typeface="Arial" charset="0"/>
                  </a:rPr>
                  <a:t>Transient</a:t>
                </a:r>
              </a:p>
            </p:txBody>
          </p:sp>
          <p:sp>
            <p:nvSpPr>
              <p:cNvPr id="67613" name="Text Box 28"/>
              <p:cNvSpPr txBox="1">
                <a:spLocks noChangeArrowheads="1"/>
              </p:cNvSpPr>
              <p:nvPr/>
            </p:nvSpPr>
            <p:spPr bwMode="auto">
              <a:xfrm>
                <a:off x="4496" y="1475"/>
                <a:ext cx="615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rgbClr val="FF3300"/>
                    </a:solidFill>
                    <a:latin typeface="Arial" charset="0"/>
                  </a:rPr>
                  <a:t>Steady state</a:t>
                </a:r>
              </a:p>
            </p:txBody>
          </p:sp>
          <p:sp>
            <p:nvSpPr>
              <p:cNvPr id="67614" name="Text Box 29"/>
              <p:cNvSpPr txBox="1">
                <a:spLocks noChangeArrowheads="1"/>
              </p:cNvSpPr>
              <p:nvPr/>
            </p:nvSpPr>
            <p:spPr bwMode="auto">
              <a:xfrm rot="16200000">
                <a:off x="3136" y="1284"/>
                <a:ext cx="52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chemeClr val="tx1"/>
                    </a:solidFill>
                    <a:latin typeface="Symbol" charset="2"/>
                  </a:rPr>
                  <a:t>D</a:t>
                </a:r>
                <a:r>
                  <a:rPr lang="en-US" sz="1100">
                    <a:solidFill>
                      <a:schemeClr val="tx1"/>
                    </a:solidFill>
                    <a:latin typeface="Arial" charset="0"/>
                  </a:rPr>
                  <a:t>P/P (%)</a:t>
                </a:r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7615" name="Text Box 30"/>
              <p:cNvSpPr txBox="1">
                <a:spLocks noChangeArrowheads="1"/>
              </p:cNvSpPr>
              <p:nvPr/>
            </p:nvSpPr>
            <p:spPr bwMode="auto">
              <a:xfrm>
                <a:off x="4330" y="2336"/>
                <a:ext cx="491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chemeClr val="tx1"/>
                    </a:solidFill>
                    <a:latin typeface="Arial" charset="0"/>
                  </a:rPr>
                  <a:t>Time (ns)</a:t>
                </a:r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7616" name="Rectangle 31"/>
              <p:cNvSpPr>
                <a:spLocks noChangeArrowheads="1"/>
              </p:cNvSpPr>
              <p:nvPr/>
            </p:nvSpPr>
            <p:spPr bwMode="auto">
              <a:xfrm>
                <a:off x="3751" y="544"/>
                <a:ext cx="1664" cy="16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67617" name="Line 32"/>
              <p:cNvSpPr>
                <a:spLocks noChangeShapeType="1"/>
              </p:cNvSpPr>
              <p:nvPr/>
            </p:nvSpPr>
            <p:spPr bwMode="auto">
              <a:xfrm flipV="1">
                <a:off x="3749" y="552"/>
                <a:ext cx="165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605" name="Rectangle 33"/>
            <p:cNvSpPr>
              <a:spLocks noChangeArrowheads="1"/>
            </p:cNvSpPr>
            <p:nvPr/>
          </p:nvSpPr>
          <p:spPr bwMode="auto">
            <a:xfrm>
              <a:off x="3723" y="1673"/>
              <a:ext cx="1897" cy="33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86895" tIns="43448" rIns="86895" bIns="43448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300">
                  <a:solidFill>
                    <a:schemeClr val="tx1"/>
                  </a:solidFill>
                  <a:latin typeface="Arial" charset="0"/>
                </a:rPr>
                <a:t>Time resolved beam energy spectrum measurement in CTF3</a:t>
              </a:r>
              <a:endParaRPr sz="13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44613" y="4197350"/>
            <a:ext cx="3962400" cy="1792288"/>
            <a:chOff x="3027519" y="5357095"/>
            <a:chExt cx="3961350" cy="1793631"/>
          </a:xfrm>
        </p:grpSpPr>
        <p:sp>
          <p:nvSpPr>
            <p:cNvPr id="67591" name="Line 18"/>
            <p:cNvSpPr>
              <a:spLocks noChangeShapeType="1"/>
            </p:cNvSpPr>
            <p:nvPr/>
          </p:nvSpPr>
          <p:spPr bwMode="auto">
            <a:xfrm flipV="1">
              <a:off x="3659344" y="5472000"/>
              <a:ext cx="0" cy="151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2" name="Line 19"/>
            <p:cNvSpPr>
              <a:spLocks noChangeShapeType="1"/>
            </p:cNvSpPr>
            <p:nvPr/>
          </p:nvSpPr>
          <p:spPr bwMode="auto">
            <a:xfrm flipV="1">
              <a:off x="3659344" y="6981601"/>
              <a:ext cx="295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3" name="Freeform 20"/>
            <p:cNvSpPr>
              <a:spLocks/>
            </p:cNvSpPr>
            <p:nvPr/>
          </p:nvSpPr>
          <p:spPr bwMode="auto">
            <a:xfrm>
              <a:off x="4272119" y="5653825"/>
              <a:ext cx="2386013" cy="703889"/>
            </a:xfrm>
            <a:custGeom>
              <a:avLst/>
              <a:gdLst>
                <a:gd name="T0" fmla="*/ 0 w 916"/>
                <a:gd name="T1" fmla="*/ 0 h 543"/>
                <a:gd name="T2" fmla="*/ 2147483647 w 916"/>
                <a:gd name="T3" fmla="*/ 2147483647 h 543"/>
                <a:gd name="T4" fmla="*/ 2147483647 w 916"/>
                <a:gd name="T5" fmla="*/ 2147483647 h 543"/>
                <a:gd name="T6" fmla="*/ 2147483647 w 916"/>
                <a:gd name="T7" fmla="*/ 2147483647 h 543"/>
                <a:gd name="T8" fmla="*/ 2147483647 w 916"/>
                <a:gd name="T9" fmla="*/ 2147483647 h 5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6"/>
                <a:gd name="T16" fmla="*/ 0 h 543"/>
                <a:gd name="T17" fmla="*/ 916 w 916"/>
                <a:gd name="T18" fmla="*/ 543 h 5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6" h="543">
                  <a:moveTo>
                    <a:pt x="0" y="0"/>
                  </a:moveTo>
                  <a:lnTo>
                    <a:pt x="114" y="438"/>
                  </a:lnTo>
                  <a:cubicBezTo>
                    <a:pt x="149" y="527"/>
                    <a:pt x="183" y="520"/>
                    <a:pt x="210" y="537"/>
                  </a:cubicBezTo>
                  <a:lnTo>
                    <a:pt x="279" y="542"/>
                  </a:lnTo>
                  <a:lnTo>
                    <a:pt x="916" y="543"/>
                  </a:lnTo>
                </a:path>
              </a:pathLst>
            </a:custGeom>
            <a:noFill/>
            <a:ln w="28575">
              <a:solidFill>
                <a:srgbClr val="00187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7594" name="Line 21"/>
            <p:cNvSpPr>
              <a:spLocks noChangeShapeType="1"/>
            </p:cNvSpPr>
            <p:nvPr/>
          </p:nvSpPr>
          <p:spPr bwMode="auto">
            <a:xfrm flipH="1">
              <a:off x="3659344" y="5637368"/>
              <a:ext cx="630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5" name="Line 22"/>
            <p:cNvSpPr>
              <a:spLocks noChangeShapeType="1"/>
            </p:cNvSpPr>
            <p:nvPr/>
          </p:nvSpPr>
          <p:spPr bwMode="auto">
            <a:xfrm flipH="1">
              <a:off x="3681569" y="6362476"/>
              <a:ext cx="1182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6" name="Rectangle 23"/>
            <p:cNvSpPr>
              <a:spLocks noChangeArrowheads="1"/>
            </p:cNvSpPr>
            <p:nvPr/>
          </p:nvSpPr>
          <p:spPr bwMode="auto">
            <a:xfrm>
              <a:off x="3622832" y="5357095"/>
              <a:ext cx="712788" cy="30800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40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400" baseline="-25000">
                  <a:solidFill>
                    <a:schemeClr val="tx1"/>
                  </a:solidFill>
                  <a:latin typeface="Arial" charset="0"/>
                </a:rPr>
                <a:t>0</a:t>
              </a:r>
              <a:endParaRPr sz="14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7" name="Rectangle 24"/>
            <p:cNvSpPr>
              <a:spLocks noChangeArrowheads="1"/>
            </p:cNvSpPr>
            <p:nvPr/>
          </p:nvSpPr>
          <p:spPr bwMode="auto">
            <a:xfrm>
              <a:off x="6487219" y="6814176"/>
              <a:ext cx="501650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t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8" name="Rectangle 25"/>
            <p:cNvSpPr>
              <a:spLocks noChangeArrowheads="1"/>
            </p:cNvSpPr>
            <p:nvPr/>
          </p:nvSpPr>
          <p:spPr bwMode="auto">
            <a:xfrm>
              <a:off x="4137182" y="6645051"/>
              <a:ext cx="889000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t</a:t>
              </a:r>
              <a:r>
                <a:rPr lang="de-CH" sz="1600" baseline="-25000">
                  <a:solidFill>
                    <a:schemeClr val="tx1"/>
                  </a:solidFill>
                  <a:latin typeface="Arial" charset="0"/>
                </a:rPr>
                <a:t>fill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9" name="Rectangle 26"/>
            <p:cNvSpPr>
              <a:spLocks noChangeArrowheads="1"/>
            </p:cNvSpPr>
            <p:nvPr/>
          </p:nvSpPr>
          <p:spPr bwMode="auto">
            <a:xfrm>
              <a:off x="5138894" y="6021163"/>
              <a:ext cx="1660525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steady state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600" name="Line 27"/>
            <p:cNvSpPr>
              <a:spLocks noChangeShapeType="1"/>
            </p:cNvSpPr>
            <p:nvPr/>
          </p:nvSpPr>
          <p:spPr bwMode="auto">
            <a:xfrm flipH="1">
              <a:off x="4266000" y="5616000"/>
              <a:ext cx="0" cy="1368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1" name="Line 28"/>
            <p:cNvSpPr>
              <a:spLocks noChangeShapeType="1"/>
            </p:cNvSpPr>
            <p:nvPr/>
          </p:nvSpPr>
          <p:spPr bwMode="auto">
            <a:xfrm flipH="1">
              <a:off x="4811869" y="6357713"/>
              <a:ext cx="0" cy="6238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2" name="Rectangle 29"/>
            <p:cNvSpPr>
              <a:spLocks noChangeArrowheads="1"/>
            </p:cNvSpPr>
            <p:nvPr/>
          </p:nvSpPr>
          <p:spPr bwMode="auto">
            <a:xfrm>
              <a:off x="3535519" y="6083455"/>
              <a:ext cx="901700" cy="30800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400" dirty="0">
                  <a:solidFill>
                    <a:schemeClr val="tx1"/>
                  </a:solidFill>
                  <a:latin typeface="Arial" charset="0"/>
                  <a:sym typeface="Symbol" charset="2"/>
                </a:rPr>
                <a:t>~</a:t>
              </a:r>
              <a:r>
                <a:rPr lang="de-CH" sz="1400" dirty="0" smtClean="0">
                  <a:solidFill>
                    <a:schemeClr val="tx1"/>
                  </a:solidFill>
                  <a:latin typeface="Arial" charset="0"/>
                  <a:sym typeface="Symbol" charset="2"/>
                </a:rPr>
                <a:t> </a:t>
              </a:r>
              <a:r>
                <a:rPr lang="de-CH" sz="1400" dirty="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400" baseline="-25000" dirty="0">
                  <a:solidFill>
                    <a:schemeClr val="tx1"/>
                  </a:solidFill>
                  <a:latin typeface="Arial" charset="0"/>
                </a:rPr>
                <a:t>0</a:t>
              </a:r>
              <a:r>
                <a:rPr lang="de-CH" sz="1400" dirty="0">
                  <a:solidFill>
                    <a:schemeClr val="tx1"/>
                  </a:solidFill>
                  <a:latin typeface="Arial" charset="0"/>
                </a:rPr>
                <a:t> /2</a:t>
              </a:r>
              <a:endParaRPr sz="14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603" name="Rectangle 30"/>
            <p:cNvSpPr>
              <a:spLocks noChangeArrowheads="1"/>
            </p:cNvSpPr>
            <p:nvPr/>
          </p:nvSpPr>
          <p:spPr bwMode="auto">
            <a:xfrm>
              <a:off x="3027519" y="5433699"/>
              <a:ext cx="712788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600" baseline="-25000">
                  <a:solidFill>
                    <a:schemeClr val="tx1"/>
                  </a:solidFill>
                  <a:latin typeface="Arial" charset="0"/>
                </a:rPr>
                <a:t>beam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640515" y="946150"/>
            <a:ext cx="3265487" cy="3233738"/>
            <a:chOff x="3627" y="772"/>
            <a:chExt cx="1899" cy="203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680" y="1192"/>
              <a:ext cx="1734" cy="1617"/>
              <a:chOff x="3919" y="2156"/>
              <a:chExt cx="2032" cy="1844"/>
            </a:xfrm>
          </p:grpSpPr>
          <p:pic>
            <p:nvPicPr>
              <p:cNvPr id="68618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919" y="2156"/>
                <a:ext cx="2032" cy="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8619" name="Rectangle 5"/>
              <p:cNvSpPr>
                <a:spLocks noChangeArrowheads="1"/>
              </p:cNvSpPr>
              <p:nvPr/>
            </p:nvSpPr>
            <p:spPr bwMode="auto">
              <a:xfrm>
                <a:off x="3946" y="3743"/>
                <a:ext cx="69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5785" tIns="47892" rIns="95785" bIns="47892">
                <a:prstTxWarp prst="textNoShape">
                  <a:avLst/>
                </a:prstTxWarp>
                <a:spAutoFit/>
              </a:bodyPr>
              <a:lstStyle/>
              <a:p>
                <a:pPr defTabSz="957263" eaLnBrk="0" hangingPunct="0"/>
                <a:r>
                  <a:rPr lang="en-US" sz="1700">
                    <a:solidFill>
                      <a:srgbClr val="FFFF00"/>
                    </a:solidFill>
                    <a:latin typeface="Comic Sans MS" charset="0"/>
                  </a:rPr>
                  <a:t>SiC load</a:t>
                </a:r>
                <a:endParaRPr sz="1700" noProof="1">
                  <a:solidFill>
                    <a:srgbClr val="FFFF00"/>
                  </a:solidFill>
                  <a:latin typeface="Comic Sans MS" charset="0"/>
                </a:endParaRPr>
              </a:p>
            </p:txBody>
          </p:sp>
          <p:sp>
            <p:nvSpPr>
              <p:cNvPr id="68620" name="Line 6"/>
              <p:cNvSpPr>
                <a:spLocks noChangeShapeType="1"/>
              </p:cNvSpPr>
              <p:nvPr/>
            </p:nvSpPr>
            <p:spPr bwMode="auto">
              <a:xfrm>
                <a:off x="4301" y="2475"/>
                <a:ext cx="364" cy="64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21" name="Rectangle 7"/>
              <p:cNvSpPr>
                <a:spLocks noChangeArrowheads="1"/>
              </p:cNvSpPr>
              <p:nvPr/>
            </p:nvSpPr>
            <p:spPr bwMode="auto">
              <a:xfrm>
                <a:off x="3921" y="2185"/>
                <a:ext cx="708" cy="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5785" tIns="47892" rIns="95785" bIns="47892">
                <a:prstTxWarp prst="textNoShape">
                  <a:avLst/>
                </a:prstTxWarp>
                <a:spAutoFit/>
              </a:bodyPr>
              <a:lstStyle/>
              <a:p>
                <a:pPr defTabSz="957263" eaLnBrk="0" hangingPunct="0"/>
                <a:r>
                  <a:rPr lang="en-US" sz="1700">
                    <a:solidFill>
                      <a:schemeClr val="tx1"/>
                    </a:solidFill>
                    <a:latin typeface="Comic Sans MS" charset="0"/>
                  </a:rPr>
                  <a:t>Damping </a:t>
                </a:r>
              </a:p>
              <a:p>
                <a:pPr defTabSz="957263" eaLnBrk="0" hangingPunct="0"/>
                <a:r>
                  <a:rPr lang="en-US" sz="1700">
                    <a:solidFill>
                      <a:schemeClr val="tx1"/>
                    </a:solidFill>
                    <a:latin typeface="Comic Sans MS" charset="0"/>
                  </a:rPr>
                  <a:t>slot</a:t>
                </a:r>
                <a:endParaRPr sz="1700" noProof="1">
                  <a:solidFill>
                    <a:schemeClr val="tx1"/>
                  </a:solidFill>
                  <a:latin typeface="Comic Sans MS" charset="0"/>
                </a:endParaRPr>
              </a:p>
            </p:txBody>
          </p:sp>
          <p:sp>
            <p:nvSpPr>
              <p:cNvPr id="68622" name="Line 8"/>
              <p:cNvSpPr>
                <a:spLocks noChangeShapeType="1"/>
              </p:cNvSpPr>
              <p:nvPr/>
            </p:nvSpPr>
            <p:spPr bwMode="auto">
              <a:xfrm flipV="1">
                <a:off x="4202" y="3269"/>
                <a:ext cx="161" cy="48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3627" y="772"/>
              <a:ext cx="1899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rgbClr val="0000FF"/>
                  </a:solidFill>
                  <a:latin typeface="Comic Sans MS" charset="0"/>
                </a:rPr>
                <a:t>Dipole modes suppressed by slotted iris damping (first dipole’s Q factor &lt; 20)</a:t>
              </a:r>
            </a:p>
            <a:p>
              <a:pPr defTabSz="957263" eaLnBrk="0" hangingPunct="0"/>
              <a:r>
                <a:rPr lang="en-US" sz="1200">
                  <a:solidFill>
                    <a:srgbClr val="0000FF"/>
                  </a:solidFill>
                  <a:latin typeface="Comic Sans MS" charset="0"/>
                </a:rPr>
                <a:t>and HOM frequency detuning</a:t>
              </a:r>
              <a:endParaRPr sz="1200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  <p:pic>
        <p:nvPicPr>
          <p:cNvPr id="6861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993779"/>
            <a:ext cx="62992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Line 12"/>
          <p:cNvSpPr>
            <a:spLocks noChangeShapeType="1"/>
          </p:cNvSpPr>
          <p:nvPr/>
        </p:nvSpPr>
        <p:spPr bwMode="auto">
          <a:xfrm>
            <a:off x="3684591" y="4729167"/>
            <a:ext cx="1209675" cy="79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3" name="Rectangle 13"/>
          <p:cNvSpPr>
            <a:spLocks noChangeArrowheads="1"/>
          </p:cNvSpPr>
          <p:nvPr/>
        </p:nvSpPr>
        <p:spPr bwMode="auto">
          <a:xfrm>
            <a:off x="3940177" y="4470401"/>
            <a:ext cx="617798" cy="25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000" b="1">
                <a:solidFill>
                  <a:schemeClr val="bg1"/>
                </a:solidFill>
                <a:latin typeface="Comic Sans MS" charset="0"/>
              </a:rPr>
              <a:t>1.5 </a:t>
            </a:r>
            <a:r>
              <a:rPr lang="en-US" sz="1000" b="1">
                <a:solidFill>
                  <a:schemeClr val="bg1"/>
                </a:solidFill>
                <a:latin typeface="Symbol" charset="2"/>
              </a:rPr>
              <a:t>m</a:t>
            </a:r>
            <a:r>
              <a:rPr lang="en-US" sz="1000" b="1">
                <a:solidFill>
                  <a:schemeClr val="bg1"/>
                </a:solidFill>
                <a:latin typeface="Comic Sans MS" charset="0"/>
              </a:rPr>
              <a:t>s</a:t>
            </a:r>
            <a:endParaRPr sz="1000" b="1" noProof="1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8614" name="Rectangle 14"/>
          <p:cNvSpPr>
            <a:spLocks noChangeArrowheads="1"/>
          </p:cNvSpPr>
          <p:nvPr/>
        </p:nvSpPr>
        <p:spPr bwMode="auto">
          <a:xfrm>
            <a:off x="195263" y="4162425"/>
            <a:ext cx="752792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</a:rPr>
              <a:t>3 GHz 2</a:t>
            </a:r>
            <a:r>
              <a:rPr lang="el-GR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π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/3 traveling wave structure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constant aperture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ea typeface="Times New Roman" charset="0"/>
                <a:cs typeface="Times New Roman" charset="0"/>
              </a:rPr>
              <a:t>slotted-iris damping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 + </a:t>
            </a:r>
            <a:r>
              <a:rPr lang="en-US" sz="2400">
                <a:ea typeface="Times New Roman" charset="0"/>
                <a:cs typeface="Times New Roman" charset="0"/>
              </a:rPr>
              <a:t>detuning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 with nose cones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up to 4 A 1.4 µs beam pulse accelerated</a:t>
            </a:r>
            <a:b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no sign of beam break-up</a:t>
            </a:r>
          </a:p>
        </p:txBody>
      </p:sp>
      <p:sp>
        <p:nvSpPr>
          <p:cNvPr id="68615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linac acceleration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Linear Colliders - Energy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901700"/>
            <a:ext cx="9605962" cy="56911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Historical background: 2004 – ILC-TRC review</a:t>
            </a:r>
          </a:p>
          <a:p>
            <a:pPr lvl="1"/>
            <a:r>
              <a:rPr lang="en-US" sz="2100" dirty="0"/>
              <a:t>Evaluation of linear collider (LC) projects (NLC/JLC, TESLA and CLIC)</a:t>
            </a:r>
          </a:p>
          <a:p>
            <a:pPr lvl="1"/>
            <a:r>
              <a:rPr lang="en-US" sz="2100" dirty="0"/>
              <a:t>Decision for Superconducting Accelerator Technology</a:t>
            </a:r>
            <a:br>
              <a:rPr lang="en-US" sz="2100" dirty="0"/>
            </a:br>
            <a:r>
              <a:rPr lang="en-US" sz="2100" dirty="0"/>
              <a:t>for LC with </a:t>
            </a:r>
            <a:r>
              <a:rPr lang="en-US" sz="2100" dirty="0" err="1">
                <a:solidFill>
                  <a:srgbClr val="FF0000"/>
                </a:solidFill>
              </a:rPr>
              <a:t>E</a:t>
            </a:r>
            <a:r>
              <a:rPr lang="en-US" sz="2100" baseline="-25000" dirty="0" err="1">
                <a:solidFill>
                  <a:srgbClr val="FF0000"/>
                </a:solidFill>
              </a:rPr>
              <a:t>cm</a:t>
            </a:r>
            <a:r>
              <a:rPr lang="en-US" sz="2100" baseline="-25000" dirty="0">
                <a:solidFill>
                  <a:srgbClr val="FF0000"/>
                </a:solidFill>
              </a:rPr>
              <a:t> </a:t>
            </a:r>
            <a:r>
              <a:rPr lang="en-US" sz="2100" dirty="0">
                <a:solidFill>
                  <a:srgbClr val="FF0000"/>
                </a:solidFill>
              </a:rPr>
              <a:t>= 0.5-1 TeV</a:t>
            </a:r>
            <a:endParaRPr lang="en-US" sz="2100" dirty="0"/>
          </a:p>
          <a:p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Consequences: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End of competition between normal conducting and SC schemes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Concentration of R&amp;D on superconducting ILC scheme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What about if </a:t>
            </a:r>
            <a:r>
              <a:rPr lang="en-US" dirty="0">
                <a:solidFill>
                  <a:srgbClr val="FF0000"/>
                </a:solidFill>
              </a:rPr>
              <a:t>interesting physics </a:t>
            </a:r>
            <a:r>
              <a:rPr lang="en-US" dirty="0">
                <a:solidFill>
                  <a:schemeClr val="tx1"/>
                </a:solidFill>
              </a:rPr>
              <a:t>needs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&gt;&gt; 0.5-1 TeV </a:t>
            </a:r>
            <a:r>
              <a:rPr lang="en-US" dirty="0">
                <a:solidFill>
                  <a:schemeClr val="tx1"/>
                </a:solidFill>
              </a:rPr>
              <a:t>???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Tevatron</a:t>
            </a:r>
            <a:r>
              <a:rPr lang="en-US" dirty="0" smtClean="0">
                <a:solidFill>
                  <a:srgbClr val="FF0000"/>
                </a:solidFill>
              </a:rPr>
              <a:t> + LHC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results </a:t>
            </a:r>
            <a:r>
              <a:rPr lang="en-US" dirty="0">
                <a:solidFill>
                  <a:srgbClr val="FF0000"/>
                </a:solidFill>
              </a:rPr>
              <a:t>will determine </a:t>
            </a:r>
            <a:r>
              <a:rPr lang="en-US" dirty="0">
                <a:solidFill>
                  <a:schemeClr val="tx1"/>
                </a:solidFill>
              </a:rPr>
              <a:t>the required </a:t>
            </a:r>
            <a:r>
              <a:rPr lang="en-US" dirty="0">
                <a:solidFill>
                  <a:srgbClr val="FF0000"/>
                </a:solidFill>
              </a:rPr>
              <a:t>energy!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LC size has to be kept reasonable (&lt;50km?)</a:t>
            </a:r>
            <a:br>
              <a:rPr lang="en-US" sz="2100" dirty="0">
                <a:solidFill>
                  <a:schemeClr val="tx1"/>
                </a:solidFill>
              </a:rPr>
            </a:br>
            <a:r>
              <a:rPr lang="en-US" sz="2100" dirty="0">
                <a:solidFill>
                  <a:schemeClr val="tx1"/>
                </a:solidFill>
              </a:rPr>
              <a:t> gradient &gt;</a:t>
            </a:r>
            <a:r>
              <a:rPr lang="en-US" sz="2100" dirty="0" smtClean="0">
                <a:solidFill>
                  <a:schemeClr val="tx1"/>
                </a:solidFill>
              </a:rPr>
              <a:t>100 MV</a:t>
            </a:r>
            <a:r>
              <a:rPr lang="en-US" sz="2100" dirty="0">
                <a:solidFill>
                  <a:schemeClr val="tx1"/>
                </a:solidFill>
              </a:rPr>
              <a:t>/m needed for </a:t>
            </a:r>
            <a:r>
              <a:rPr lang="en-US" sz="2100" dirty="0" err="1">
                <a:solidFill>
                  <a:schemeClr val="tx1"/>
                </a:solidFill>
              </a:rPr>
              <a:t>E</a:t>
            </a:r>
            <a:r>
              <a:rPr lang="en-US" sz="2100" baseline="-25000" dirty="0" err="1">
                <a:solidFill>
                  <a:schemeClr val="tx1"/>
                </a:solidFill>
              </a:rPr>
              <a:t>cm</a:t>
            </a:r>
            <a:r>
              <a:rPr lang="en-US" sz="2100" baseline="-25000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=</a:t>
            </a:r>
            <a:r>
              <a:rPr lang="en-US" sz="2100" dirty="0" smtClean="0">
                <a:solidFill>
                  <a:schemeClr val="tx1"/>
                </a:solidFill>
              </a:rPr>
              <a:t> 3 </a:t>
            </a:r>
            <a:r>
              <a:rPr lang="en-US" sz="2100" dirty="0">
                <a:solidFill>
                  <a:schemeClr val="tx1"/>
                </a:solidFill>
              </a:rPr>
              <a:t>TeV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SC technology excluded, </a:t>
            </a:r>
            <a:r>
              <a:rPr lang="en-US" sz="2100" dirty="0">
                <a:solidFill>
                  <a:schemeClr val="tx1"/>
                </a:solidFill>
              </a:rPr>
              <a:t>fundamental limit ~60 MV/</a:t>
            </a:r>
            <a:r>
              <a:rPr lang="en-US" sz="2100" dirty="0" err="1" smtClean="0">
                <a:solidFill>
                  <a:schemeClr val="tx1"/>
                </a:solidFill>
              </a:rPr>
              <a:t>m</a:t>
            </a:r>
            <a:r>
              <a:rPr lang="en-US" sz="2100" dirty="0" smtClean="0">
                <a:solidFill>
                  <a:schemeClr val="tx1"/>
                </a:solidFill>
              </a:rPr>
              <a:t> (excess of </a:t>
            </a:r>
            <a:r>
              <a:rPr lang="en-US" sz="2100" dirty="0" err="1" smtClean="0">
                <a:solidFill>
                  <a:schemeClr val="tx1"/>
                </a:solidFill>
              </a:rPr>
              <a:t>H</a:t>
            </a:r>
            <a:r>
              <a:rPr lang="en-US" sz="2100" baseline="-25000" dirty="0" err="1" smtClean="0">
                <a:solidFill>
                  <a:schemeClr val="tx1"/>
                </a:solidFill>
              </a:rPr>
              <a:t>critical</a:t>
            </a:r>
            <a:r>
              <a:rPr lang="en-US" sz="21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Normal conducting RF structures</a:t>
            </a:r>
            <a:r>
              <a:rPr lang="en-US" sz="2100" dirty="0">
                <a:solidFill>
                  <a:schemeClr val="tx1"/>
                </a:solidFill>
              </a:rPr>
              <a:t>, but not trivial either!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/>
            <a:r>
              <a:rPr lang="en-US" sz="2100" dirty="0" smtClean="0">
                <a:solidFill>
                  <a:srgbClr val="FF0000"/>
                </a:solidFill>
              </a:rPr>
              <a:t>=&gt; CLIC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study for </a:t>
            </a:r>
            <a:r>
              <a:rPr lang="en-US" sz="2100" dirty="0">
                <a:solidFill>
                  <a:srgbClr val="FF0000"/>
                </a:solidFill>
              </a:rPr>
              <a:t>multi-TeV</a:t>
            </a:r>
            <a:r>
              <a:rPr lang="en-US" sz="2100" dirty="0">
                <a:solidFill>
                  <a:schemeClr val="tx1"/>
                </a:solidFill>
              </a:rPr>
              <a:t> linear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tf3lin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5015" y="900113"/>
            <a:ext cx="5197475" cy="55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7965" y="5451478"/>
            <a:ext cx="7086600" cy="1225797"/>
            <a:chOff x="426" y="1078"/>
            <a:chExt cx="4887" cy="914"/>
          </a:xfrm>
        </p:grpSpPr>
        <p:sp>
          <p:nvSpPr>
            <p:cNvPr id="244740" name="Rectangle 4"/>
            <p:cNvSpPr>
              <a:spLocks noChangeArrowheads="1"/>
            </p:cNvSpPr>
            <p:nvPr/>
          </p:nvSpPr>
          <p:spPr bwMode="auto">
            <a:xfrm>
              <a:off x="426" y="1435"/>
              <a:ext cx="97" cy="1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48" name="Rectangle 5"/>
            <p:cNvSpPr>
              <a:spLocks noChangeArrowheads="1"/>
            </p:cNvSpPr>
            <p:nvPr/>
          </p:nvSpPr>
          <p:spPr bwMode="auto">
            <a:xfrm>
              <a:off x="607" y="1436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49" name="Rectangle 6"/>
            <p:cNvSpPr>
              <a:spLocks noChangeArrowheads="1"/>
            </p:cNvSpPr>
            <p:nvPr/>
          </p:nvSpPr>
          <p:spPr bwMode="auto">
            <a:xfrm>
              <a:off x="712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50" name="Rectangle 7"/>
            <p:cNvSpPr>
              <a:spLocks noChangeArrowheads="1"/>
            </p:cNvSpPr>
            <p:nvPr/>
          </p:nvSpPr>
          <p:spPr bwMode="auto">
            <a:xfrm>
              <a:off x="810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1007" y="1435"/>
              <a:ext cx="128" cy="109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45" name="Rectangle 9"/>
            <p:cNvSpPr>
              <a:spLocks noChangeArrowheads="1"/>
            </p:cNvSpPr>
            <p:nvPr/>
          </p:nvSpPr>
          <p:spPr bwMode="auto">
            <a:xfrm>
              <a:off x="912" y="1435"/>
              <a:ext cx="60" cy="10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53" name="Line 10"/>
            <p:cNvSpPr>
              <a:spLocks noChangeShapeType="1"/>
            </p:cNvSpPr>
            <p:nvPr/>
          </p:nvSpPr>
          <p:spPr bwMode="auto">
            <a:xfrm>
              <a:off x="517" y="148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4" name="Line 11"/>
            <p:cNvSpPr>
              <a:spLocks noChangeShapeType="1"/>
            </p:cNvSpPr>
            <p:nvPr/>
          </p:nvSpPr>
          <p:spPr bwMode="auto">
            <a:xfrm>
              <a:off x="654" y="1488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5" name="Line 12"/>
            <p:cNvSpPr>
              <a:spLocks noChangeShapeType="1"/>
            </p:cNvSpPr>
            <p:nvPr/>
          </p:nvSpPr>
          <p:spPr bwMode="auto">
            <a:xfrm>
              <a:off x="764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6" name="Line 13"/>
            <p:cNvSpPr>
              <a:spLocks noChangeShapeType="1"/>
            </p:cNvSpPr>
            <p:nvPr/>
          </p:nvSpPr>
          <p:spPr bwMode="auto">
            <a:xfrm flipV="1">
              <a:off x="866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7" name="Line 14"/>
            <p:cNvSpPr>
              <a:spLocks noChangeShapeType="1"/>
            </p:cNvSpPr>
            <p:nvPr/>
          </p:nvSpPr>
          <p:spPr bwMode="auto">
            <a:xfrm>
              <a:off x="974" y="1488"/>
              <a:ext cx="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8" name="Line 15"/>
            <p:cNvSpPr>
              <a:spLocks noChangeShapeType="1"/>
            </p:cNvSpPr>
            <p:nvPr/>
          </p:nvSpPr>
          <p:spPr bwMode="auto">
            <a:xfrm>
              <a:off x="1139" y="1488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9" name="Line 16"/>
            <p:cNvSpPr>
              <a:spLocks noChangeShapeType="1"/>
            </p:cNvSpPr>
            <p:nvPr/>
          </p:nvSpPr>
          <p:spPr bwMode="auto">
            <a:xfrm flipV="1">
              <a:off x="1457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0" name="Line 17"/>
            <p:cNvSpPr>
              <a:spLocks noChangeShapeType="1"/>
            </p:cNvSpPr>
            <p:nvPr/>
          </p:nvSpPr>
          <p:spPr bwMode="auto">
            <a:xfrm>
              <a:off x="1742" y="1482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1" name="Line 18"/>
            <p:cNvSpPr>
              <a:spLocks noChangeShapeType="1"/>
            </p:cNvSpPr>
            <p:nvPr/>
          </p:nvSpPr>
          <p:spPr bwMode="auto">
            <a:xfrm>
              <a:off x="2263" y="1481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2" name="Line 19"/>
            <p:cNvSpPr>
              <a:spLocks noChangeShapeType="1"/>
            </p:cNvSpPr>
            <p:nvPr/>
          </p:nvSpPr>
          <p:spPr bwMode="auto">
            <a:xfrm flipV="1">
              <a:off x="1841" y="1368"/>
              <a:ext cx="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3" name="Line 20"/>
            <p:cNvSpPr>
              <a:spLocks noChangeShapeType="1"/>
            </p:cNvSpPr>
            <p:nvPr/>
          </p:nvSpPr>
          <p:spPr bwMode="auto">
            <a:xfrm flipH="1" flipV="1">
              <a:off x="2197" y="1364"/>
              <a:ext cx="63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4" name="Line 21"/>
            <p:cNvSpPr>
              <a:spLocks noChangeShapeType="1"/>
            </p:cNvSpPr>
            <p:nvPr/>
          </p:nvSpPr>
          <p:spPr bwMode="auto">
            <a:xfrm>
              <a:off x="1907" y="1362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5" name="Line 22"/>
            <p:cNvSpPr>
              <a:spLocks noChangeShapeType="1"/>
            </p:cNvSpPr>
            <p:nvPr/>
          </p:nvSpPr>
          <p:spPr bwMode="auto">
            <a:xfrm>
              <a:off x="1844" y="1482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6" name="Rectangle 23"/>
            <p:cNvSpPr>
              <a:spLocks noChangeArrowheads="1"/>
            </p:cNvSpPr>
            <p:nvPr/>
          </p:nvSpPr>
          <p:spPr bwMode="auto">
            <a:xfrm rot="1983558">
              <a:off x="1964" y="1581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67" name="Line 24"/>
            <p:cNvSpPr>
              <a:spLocks noChangeShapeType="1"/>
            </p:cNvSpPr>
            <p:nvPr/>
          </p:nvSpPr>
          <p:spPr bwMode="auto">
            <a:xfrm>
              <a:off x="260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8" name="Line 25"/>
            <p:cNvSpPr>
              <a:spLocks noChangeShapeType="1"/>
            </p:cNvSpPr>
            <p:nvPr/>
          </p:nvSpPr>
          <p:spPr bwMode="auto">
            <a:xfrm>
              <a:off x="2912" y="1482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9" name="Line 26"/>
            <p:cNvSpPr>
              <a:spLocks noChangeShapeType="1"/>
            </p:cNvSpPr>
            <p:nvPr/>
          </p:nvSpPr>
          <p:spPr bwMode="auto">
            <a:xfrm>
              <a:off x="338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0" name="Line 27"/>
            <p:cNvSpPr>
              <a:spLocks noChangeShapeType="1"/>
            </p:cNvSpPr>
            <p:nvPr/>
          </p:nvSpPr>
          <p:spPr bwMode="auto">
            <a:xfrm>
              <a:off x="3683" y="1482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1" name="Line 28"/>
            <p:cNvSpPr>
              <a:spLocks noChangeShapeType="1"/>
            </p:cNvSpPr>
            <p:nvPr/>
          </p:nvSpPr>
          <p:spPr bwMode="auto">
            <a:xfrm>
              <a:off x="4142" y="148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2" name="Line 29"/>
            <p:cNvSpPr>
              <a:spLocks noChangeShapeType="1"/>
            </p:cNvSpPr>
            <p:nvPr/>
          </p:nvSpPr>
          <p:spPr bwMode="auto">
            <a:xfrm>
              <a:off x="4441" y="1478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3" name="Line 30"/>
            <p:cNvSpPr>
              <a:spLocks noChangeShapeType="1"/>
            </p:cNvSpPr>
            <p:nvPr/>
          </p:nvSpPr>
          <p:spPr bwMode="auto">
            <a:xfrm>
              <a:off x="4893" y="1483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4" name="Rectangle 31"/>
            <p:cNvSpPr>
              <a:spLocks noChangeArrowheads="1"/>
            </p:cNvSpPr>
            <p:nvPr/>
          </p:nvSpPr>
          <p:spPr bwMode="auto">
            <a:xfrm rot="1983558">
              <a:off x="5013" y="1582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75" name="Line 32"/>
            <p:cNvSpPr>
              <a:spLocks noChangeShapeType="1"/>
            </p:cNvSpPr>
            <p:nvPr/>
          </p:nvSpPr>
          <p:spPr bwMode="auto">
            <a:xfrm flipH="1">
              <a:off x="1243" y="125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6" name="Line 33"/>
            <p:cNvSpPr>
              <a:spLocks noChangeShapeType="1"/>
            </p:cNvSpPr>
            <p:nvPr/>
          </p:nvSpPr>
          <p:spPr bwMode="auto">
            <a:xfrm>
              <a:off x="1240" y="132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7" name="Line 34"/>
            <p:cNvSpPr>
              <a:spLocks noChangeShapeType="1"/>
            </p:cNvSpPr>
            <p:nvPr/>
          </p:nvSpPr>
          <p:spPr bwMode="auto">
            <a:xfrm>
              <a:off x="1532" y="132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8" name="Line 35"/>
            <p:cNvSpPr>
              <a:spLocks noChangeShapeType="1"/>
            </p:cNvSpPr>
            <p:nvPr/>
          </p:nvSpPr>
          <p:spPr bwMode="auto">
            <a:xfrm flipH="1">
              <a:off x="3928" y="124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9" name="Line 36"/>
            <p:cNvSpPr>
              <a:spLocks noChangeShapeType="1"/>
            </p:cNvSpPr>
            <p:nvPr/>
          </p:nvSpPr>
          <p:spPr bwMode="auto">
            <a:xfrm>
              <a:off x="3925" y="1311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0" name="Line 37"/>
            <p:cNvSpPr>
              <a:spLocks noChangeShapeType="1"/>
            </p:cNvSpPr>
            <p:nvPr/>
          </p:nvSpPr>
          <p:spPr bwMode="auto">
            <a:xfrm>
              <a:off x="4217" y="1311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1" name="Line 38"/>
            <p:cNvSpPr>
              <a:spLocks noChangeShapeType="1"/>
            </p:cNvSpPr>
            <p:nvPr/>
          </p:nvSpPr>
          <p:spPr bwMode="auto">
            <a:xfrm flipH="1">
              <a:off x="3177" y="124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2" name="Line 39"/>
            <p:cNvSpPr>
              <a:spLocks noChangeShapeType="1"/>
            </p:cNvSpPr>
            <p:nvPr/>
          </p:nvSpPr>
          <p:spPr bwMode="auto">
            <a:xfrm>
              <a:off x="3174" y="131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3" name="Line 40"/>
            <p:cNvSpPr>
              <a:spLocks noChangeShapeType="1"/>
            </p:cNvSpPr>
            <p:nvPr/>
          </p:nvSpPr>
          <p:spPr bwMode="auto">
            <a:xfrm>
              <a:off x="3466" y="131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4" name="Line 41"/>
            <p:cNvSpPr>
              <a:spLocks noChangeShapeType="1"/>
            </p:cNvSpPr>
            <p:nvPr/>
          </p:nvSpPr>
          <p:spPr bwMode="auto">
            <a:xfrm flipH="1">
              <a:off x="2394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5" name="Line 42"/>
            <p:cNvSpPr>
              <a:spLocks noChangeShapeType="1"/>
            </p:cNvSpPr>
            <p:nvPr/>
          </p:nvSpPr>
          <p:spPr bwMode="auto">
            <a:xfrm>
              <a:off x="2391" y="1317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6" name="Line 43"/>
            <p:cNvSpPr>
              <a:spLocks noChangeShapeType="1"/>
            </p:cNvSpPr>
            <p:nvPr/>
          </p:nvSpPr>
          <p:spPr bwMode="auto">
            <a:xfrm>
              <a:off x="2683" y="1317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7" name="Text Box 44"/>
            <p:cNvSpPr txBox="1">
              <a:spLocks noChangeArrowheads="1"/>
            </p:cNvSpPr>
            <p:nvPr/>
          </p:nvSpPr>
          <p:spPr bwMode="auto">
            <a:xfrm>
              <a:off x="1328" y="1082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MKS03</a:t>
              </a:r>
            </a:p>
          </p:txBody>
        </p:sp>
        <p:sp>
          <p:nvSpPr>
            <p:cNvPr id="69688" name="Text Box 45"/>
            <p:cNvSpPr txBox="1">
              <a:spLocks noChangeArrowheads="1"/>
            </p:cNvSpPr>
            <p:nvPr/>
          </p:nvSpPr>
          <p:spPr bwMode="auto">
            <a:xfrm>
              <a:off x="4026" y="1090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MKS07</a:t>
              </a:r>
            </a:p>
          </p:txBody>
        </p:sp>
        <p:sp>
          <p:nvSpPr>
            <p:cNvPr id="69689" name="Text Box 46"/>
            <p:cNvSpPr txBox="1">
              <a:spLocks noChangeArrowheads="1"/>
            </p:cNvSpPr>
            <p:nvPr/>
          </p:nvSpPr>
          <p:spPr bwMode="auto">
            <a:xfrm>
              <a:off x="3267" y="1082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MKS06</a:t>
              </a:r>
            </a:p>
          </p:txBody>
        </p:sp>
        <p:sp>
          <p:nvSpPr>
            <p:cNvPr id="69690" name="Text Box 47"/>
            <p:cNvSpPr txBox="1">
              <a:spLocks noChangeArrowheads="1"/>
            </p:cNvSpPr>
            <p:nvPr/>
          </p:nvSpPr>
          <p:spPr bwMode="auto">
            <a:xfrm>
              <a:off x="2486" y="1079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MKS05</a:t>
              </a:r>
            </a:p>
          </p:txBody>
        </p:sp>
        <p:sp>
          <p:nvSpPr>
            <p:cNvPr id="69691" name="Text Box 48"/>
            <p:cNvSpPr txBox="1">
              <a:spLocks noChangeArrowheads="1"/>
            </p:cNvSpPr>
            <p:nvPr/>
          </p:nvSpPr>
          <p:spPr bwMode="auto">
            <a:xfrm>
              <a:off x="4246" y="1599"/>
              <a:ext cx="79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Spectrometer </a:t>
              </a:r>
            </a:p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69692" name="Text Box 49"/>
            <p:cNvSpPr txBox="1">
              <a:spLocks noChangeArrowheads="1"/>
            </p:cNvSpPr>
            <p:nvPr/>
          </p:nvSpPr>
          <p:spPr bwMode="auto">
            <a:xfrm>
              <a:off x="2170" y="1583"/>
              <a:ext cx="79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Spectrometer </a:t>
              </a:r>
            </a:p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4786" name="Rectangle 50"/>
            <p:cNvSpPr>
              <a:spLocks noChangeArrowheads="1"/>
            </p:cNvSpPr>
            <p:nvPr/>
          </p:nvSpPr>
          <p:spPr bwMode="auto">
            <a:xfrm>
              <a:off x="2365" y="1430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7" name="Rectangle 51"/>
            <p:cNvSpPr>
              <a:spLocks noChangeArrowheads="1"/>
            </p:cNvSpPr>
            <p:nvPr/>
          </p:nvSpPr>
          <p:spPr bwMode="auto">
            <a:xfrm>
              <a:off x="2665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8" name="Rectangle 52"/>
            <p:cNvSpPr>
              <a:spLocks noChangeArrowheads="1"/>
            </p:cNvSpPr>
            <p:nvPr/>
          </p:nvSpPr>
          <p:spPr bwMode="auto">
            <a:xfrm>
              <a:off x="3443" y="1429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9" name="Rectangle 53"/>
            <p:cNvSpPr>
              <a:spLocks noChangeArrowheads="1"/>
            </p:cNvSpPr>
            <p:nvPr/>
          </p:nvSpPr>
          <p:spPr bwMode="auto">
            <a:xfrm>
              <a:off x="3136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0" name="Rectangle 54"/>
            <p:cNvSpPr>
              <a:spLocks noChangeArrowheads="1"/>
            </p:cNvSpPr>
            <p:nvPr/>
          </p:nvSpPr>
          <p:spPr bwMode="auto">
            <a:xfrm>
              <a:off x="1215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1" name="Rectangle 55"/>
            <p:cNvSpPr>
              <a:spLocks noChangeArrowheads="1"/>
            </p:cNvSpPr>
            <p:nvPr/>
          </p:nvSpPr>
          <p:spPr bwMode="auto">
            <a:xfrm>
              <a:off x="3892" y="1426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2" name="Rectangle 56"/>
            <p:cNvSpPr>
              <a:spLocks noChangeArrowheads="1"/>
            </p:cNvSpPr>
            <p:nvPr/>
          </p:nvSpPr>
          <p:spPr bwMode="auto">
            <a:xfrm>
              <a:off x="1500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3" name="Rectangle 57"/>
            <p:cNvSpPr>
              <a:spLocks noChangeArrowheads="1"/>
            </p:cNvSpPr>
            <p:nvPr/>
          </p:nvSpPr>
          <p:spPr bwMode="auto">
            <a:xfrm>
              <a:off x="4192" y="1427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7" name="AutoShape 58"/>
            <p:cNvSpPr>
              <a:spLocks noChangeArrowheads="1"/>
            </p:cNvSpPr>
            <p:nvPr/>
          </p:nvSpPr>
          <p:spPr bwMode="auto">
            <a:xfrm flipV="1">
              <a:off x="1153" y="1105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8" name="AutoShape 59"/>
            <p:cNvSpPr>
              <a:spLocks noChangeArrowheads="1"/>
            </p:cNvSpPr>
            <p:nvPr/>
          </p:nvSpPr>
          <p:spPr bwMode="auto">
            <a:xfrm flipV="1">
              <a:off x="2298" y="1090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9" name="AutoShape 60"/>
            <p:cNvSpPr>
              <a:spLocks noChangeArrowheads="1"/>
            </p:cNvSpPr>
            <p:nvPr/>
          </p:nvSpPr>
          <p:spPr bwMode="auto">
            <a:xfrm flipV="1">
              <a:off x="3084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20" name="AutoShape 61"/>
            <p:cNvSpPr>
              <a:spLocks noChangeArrowheads="1"/>
            </p:cNvSpPr>
            <p:nvPr/>
          </p:nvSpPr>
          <p:spPr bwMode="auto">
            <a:xfrm flipV="1">
              <a:off x="3840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184152" y="903288"/>
            <a:ext cx="5618163" cy="2076450"/>
            <a:chOff x="2275" y="771"/>
            <a:chExt cx="3160" cy="1212"/>
          </a:xfrm>
        </p:grpSpPr>
        <p:pic>
          <p:nvPicPr>
            <p:cNvPr id="69639" name="Picture 63" descr="beam_loading_MKS06_pow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75" y="771"/>
              <a:ext cx="3160" cy="120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9640" name="Text Box 64"/>
            <p:cNvSpPr txBox="1">
              <a:spLocks noChangeArrowheads="1"/>
            </p:cNvSpPr>
            <p:nvPr/>
          </p:nvSpPr>
          <p:spPr bwMode="auto">
            <a:xfrm>
              <a:off x="3491" y="1534"/>
              <a:ext cx="117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RF pulse at structure output</a:t>
              </a:r>
              <a:endParaRPr lang="el-GR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9641" name="Text Box 65"/>
            <p:cNvSpPr txBox="1">
              <a:spLocks noChangeArrowheads="1"/>
            </p:cNvSpPr>
            <p:nvPr/>
          </p:nvSpPr>
          <p:spPr bwMode="auto">
            <a:xfrm>
              <a:off x="3002" y="1019"/>
              <a:ext cx="1124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RF pulse at structure input</a:t>
              </a:r>
              <a:endParaRPr lang="el-GR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9642" name="Line 66"/>
            <p:cNvSpPr>
              <a:spLocks noChangeShapeType="1"/>
            </p:cNvSpPr>
            <p:nvPr/>
          </p:nvSpPr>
          <p:spPr bwMode="auto">
            <a:xfrm flipV="1">
              <a:off x="3933" y="881"/>
              <a:ext cx="175" cy="1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3" name="Line 67"/>
            <p:cNvSpPr>
              <a:spLocks noChangeShapeType="1"/>
            </p:cNvSpPr>
            <p:nvPr/>
          </p:nvSpPr>
          <p:spPr bwMode="auto">
            <a:xfrm>
              <a:off x="4951" y="1674"/>
              <a:ext cx="117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4" name="Text Box 68"/>
            <p:cNvSpPr txBox="1">
              <a:spLocks noChangeArrowheads="1"/>
            </p:cNvSpPr>
            <p:nvPr/>
          </p:nvSpPr>
          <p:spPr bwMode="auto">
            <a:xfrm>
              <a:off x="2280" y="1819"/>
              <a:ext cx="728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chemeClr val="tx1"/>
                  </a:solidFill>
                </a:rPr>
                <a:t>analog signal</a:t>
              </a:r>
            </a:p>
          </p:txBody>
        </p:sp>
        <p:sp>
          <p:nvSpPr>
            <p:cNvPr id="69645" name="Line 69"/>
            <p:cNvSpPr>
              <a:spLocks noChangeShapeType="1"/>
            </p:cNvSpPr>
            <p:nvPr/>
          </p:nvSpPr>
          <p:spPr bwMode="auto">
            <a:xfrm>
              <a:off x="2707" y="1366"/>
              <a:ext cx="23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6" name="Text Box 70"/>
            <p:cNvSpPr txBox="1">
              <a:spLocks noChangeArrowheads="1"/>
            </p:cNvSpPr>
            <p:nvPr/>
          </p:nvSpPr>
          <p:spPr bwMode="auto">
            <a:xfrm>
              <a:off x="3386" y="1282"/>
              <a:ext cx="806" cy="1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1.5 </a:t>
              </a:r>
              <a:r>
                <a:rPr lang="en-US" sz="1200">
                  <a:solidFill>
                    <a:schemeClr val="tx1"/>
                  </a:solidFill>
                  <a:ea typeface="Times New Roman" charset="0"/>
                  <a:cs typeface="Times New Roman" charset="0"/>
                </a:rPr>
                <a:t>µs </a:t>
              </a:r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beam pulse</a:t>
              </a:r>
            </a:p>
          </p:txBody>
        </p:sp>
      </p:grpSp>
      <p:sp>
        <p:nvSpPr>
          <p:cNvPr id="69637" name="Rectangle 72"/>
          <p:cNvSpPr>
            <a:spLocks noChangeArrowheads="1"/>
          </p:cNvSpPr>
          <p:nvPr/>
        </p:nvSpPr>
        <p:spPr bwMode="auto">
          <a:xfrm>
            <a:off x="220663" y="3284538"/>
            <a:ext cx="4116387" cy="17510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>
                <a:ea typeface="Times New Roman" charset="0"/>
                <a:cs typeface="Times New Roman" charset="0"/>
              </a:rPr>
              <a:t>Measured</a:t>
            </a: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 RF-to-beam </a:t>
            </a:r>
            <a:r>
              <a:rPr lang="en-US" sz="2700">
                <a:ea typeface="Times New Roman" charset="0"/>
                <a:cs typeface="Times New Roman" charset="0"/>
              </a:rPr>
              <a:t>efficiency 95.3%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Theory 96%</a:t>
            </a:r>
            <a:b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(~ 4 % ohmic losses)</a:t>
            </a:r>
          </a:p>
        </p:txBody>
      </p:sp>
      <p:sp>
        <p:nvSpPr>
          <p:cNvPr id="69638" name="Rectangle 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Full beam-loading acceleration in CTF3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Delay Loop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817563"/>
            <a:ext cx="9212262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Delay Loop operation</a:t>
            </a:r>
          </a:p>
        </p:txBody>
      </p:sp>
      <p:sp>
        <p:nvSpPr>
          <p:cNvPr id="71688" name="Rectangle 3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84688"/>
            <a:ext cx="3227388" cy="1893887"/>
          </a:xfrm>
        </p:spPr>
        <p:txBody>
          <a:bodyPr/>
          <a:lstStyle/>
          <a:p>
            <a:pPr eaLnBrk="1"/>
            <a:r>
              <a:rPr lang="en-US"/>
              <a:t>1.5 GHz </a:t>
            </a:r>
            <a:r>
              <a:rPr lang="en-US">
                <a:solidFill>
                  <a:srgbClr val="FF0000"/>
                </a:solidFill>
              </a:rPr>
              <a:t>sub-harm.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bunching</a:t>
            </a:r>
            <a:r>
              <a:rPr lang="en-US"/>
              <a:t> system</a:t>
            </a:r>
          </a:p>
          <a:p>
            <a:pPr eaLnBrk="1"/>
            <a:r>
              <a:rPr lang="en-US"/>
              <a:t>1.5 GHz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RF deflector</a:t>
            </a:r>
          </a:p>
        </p:txBody>
      </p:sp>
      <p:sp>
        <p:nvSpPr>
          <p:cNvPr id="71684" name="Oval 3"/>
          <p:cNvSpPr>
            <a:spLocks noChangeArrowheads="1"/>
          </p:cNvSpPr>
          <p:nvPr/>
        </p:nvSpPr>
        <p:spPr bwMode="auto">
          <a:xfrm>
            <a:off x="8137527" y="3146429"/>
            <a:ext cx="168275" cy="1492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71685" name="Picture 4" descr="weblogoln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75" y="2381250"/>
            <a:ext cx="873126" cy="5921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1511300"/>
            <a:ext cx="9906000" cy="3079750"/>
            <a:chOff x="0" y="535"/>
            <a:chExt cx="6348" cy="2139"/>
          </a:xfrm>
        </p:grpSpPr>
        <p:sp>
          <p:nvSpPr>
            <p:cNvPr id="71703" name="Rectangle 6"/>
            <p:cNvSpPr>
              <a:spLocks noChangeArrowheads="1"/>
            </p:cNvSpPr>
            <p:nvPr/>
          </p:nvSpPr>
          <p:spPr bwMode="auto">
            <a:xfrm>
              <a:off x="4010" y="929"/>
              <a:ext cx="331" cy="17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000">
                  <a:solidFill>
                    <a:schemeClr val="bg1"/>
                  </a:solidFill>
                  <a:latin typeface="Comic Sans MS" charset="0"/>
                </a:rPr>
                <a:t>2005</a:t>
              </a:r>
            </a:p>
          </p:txBody>
        </p:sp>
        <p:sp>
          <p:nvSpPr>
            <p:cNvPr id="71704" name="Rectangle 7"/>
            <p:cNvSpPr>
              <a:spLocks noChangeArrowheads="1"/>
            </p:cNvSpPr>
            <p:nvPr/>
          </p:nvSpPr>
          <p:spPr bwMode="auto">
            <a:xfrm>
              <a:off x="2566" y="1097"/>
              <a:ext cx="331" cy="17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000">
                  <a:solidFill>
                    <a:schemeClr val="bg1"/>
                  </a:solidFill>
                  <a:latin typeface="Comic Sans MS" charset="0"/>
                </a:rPr>
                <a:t>2004</a:t>
              </a:r>
            </a:p>
          </p:txBody>
        </p:sp>
        <p:pic>
          <p:nvPicPr>
            <p:cNvPr id="71705" name="Picture 8" descr="CTFevolution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"/>
              <a:ext cx="6348" cy="2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06" name="Rectangle 9"/>
            <p:cNvSpPr>
              <a:spLocks noChangeArrowheads="1"/>
            </p:cNvSpPr>
            <p:nvPr/>
          </p:nvSpPr>
          <p:spPr bwMode="auto">
            <a:xfrm>
              <a:off x="2856" y="1860"/>
              <a:ext cx="43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CLEX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7" name="Rectangle 10"/>
            <p:cNvSpPr>
              <a:spLocks noChangeArrowheads="1"/>
            </p:cNvSpPr>
            <p:nvPr/>
          </p:nvSpPr>
          <p:spPr bwMode="auto">
            <a:xfrm>
              <a:off x="5215" y="1397"/>
              <a:ext cx="27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CR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8" name="Rectangle 11"/>
            <p:cNvSpPr>
              <a:spLocks noChangeArrowheads="1"/>
            </p:cNvSpPr>
            <p:nvPr/>
          </p:nvSpPr>
          <p:spPr bwMode="auto">
            <a:xfrm>
              <a:off x="4716" y="535"/>
              <a:ext cx="34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TL1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9" name="Line 12"/>
            <p:cNvSpPr>
              <a:spLocks noChangeShapeType="1"/>
            </p:cNvSpPr>
            <p:nvPr/>
          </p:nvSpPr>
          <p:spPr bwMode="auto">
            <a:xfrm flipH="1">
              <a:off x="4852" y="717"/>
              <a:ext cx="46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10" name="Rectangle 13"/>
            <p:cNvSpPr>
              <a:spLocks noChangeArrowheads="1"/>
            </p:cNvSpPr>
            <p:nvPr/>
          </p:nvSpPr>
          <p:spPr bwMode="auto">
            <a:xfrm>
              <a:off x="4036" y="1215"/>
              <a:ext cx="27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DL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11" name="Rectangle 14"/>
            <p:cNvSpPr>
              <a:spLocks noChangeArrowheads="1"/>
            </p:cNvSpPr>
            <p:nvPr/>
          </p:nvSpPr>
          <p:spPr bwMode="auto">
            <a:xfrm>
              <a:off x="4172" y="1714"/>
              <a:ext cx="34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TL2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12" name="Line 15"/>
            <p:cNvSpPr>
              <a:spLocks noChangeShapeType="1"/>
            </p:cNvSpPr>
            <p:nvPr/>
          </p:nvSpPr>
          <p:spPr bwMode="auto">
            <a:xfrm>
              <a:off x="5669" y="1079"/>
              <a:ext cx="2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713" name="Rectangle 16"/>
            <p:cNvSpPr>
              <a:spLocks noChangeArrowheads="1"/>
            </p:cNvSpPr>
            <p:nvPr/>
          </p:nvSpPr>
          <p:spPr bwMode="auto">
            <a:xfrm>
              <a:off x="5850" y="911"/>
              <a:ext cx="65" cy="3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1714" name="Line 17"/>
            <p:cNvSpPr>
              <a:spLocks noChangeShapeType="1"/>
            </p:cNvSpPr>
            <p:nvPr/>
          </p:nvSpPr>
          <p:spPr bwMode="auto">
            <a:xfrm>
              <a:off x="4489" y="1533"/>
              <a:ext cx="190" cy="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715" name="Rectangle 18"/>
            <p:cNvSpPr>
              <a:spLocks noChangeArrowheads="1"/>
            </p:cNvSpPr>
            <p:nvPr/>
          </p:nvSpPr>
          <p:spPr bwMode="auto">
            <a:xfrm>
              <a:off x="4626" y="1410"/>
              <a:ext cx="65" cy="3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0" y="1933579"/>
            <a:ext cx="4945064" cy="1736725"/>
            <a:chOff x="478" y="1006"/>
            <a:chExt cx="3169" cy="1207"/>
          </a:xfrm>
        </p:grpSpPr>
        <p:graphicFrame>
          <p:nvGraphicFramePr>
            <p:cNvPr id="71682" name="Object 21"/>
            <p:cNvGraphicFramePr>
              <a:graphicFrameLocks noChangeAspect="1"/>
            </p:cNvGraphicFramePr>
            <p:nvPr/>
          </p:nvGraphicFramePr>
          <p:xfrm>
            <a:off x="479" y="1006"/>
            <a:ext cx="3168" cy="1200"/>
          </p:xfrm>
          <a:graphic>
            <a:graphicData uri="http://schemas.openxmlformats.org/presentationml/2006/ole">
              <p:oleObj spid="_x0000_s137218" name="Drawing" r:id="rId5" imgW="6153120" imgH="5229360" progId="">
                <p:embed/>
              </p:oleObj>
            </a:graphicData>
          </a:graphic>
        </p:graphicFrame>
        <p:sp>
          <p:nvSpPr>
            <p:cNvPr id="71694" name="Text Box 22"/>
            <p:cNvSpPr txBox="1">
              <a:spLocks noChangeArrowheads="1"/>
            </p:cNvSpPr>
            <p:nvPr/>
          </p:nvSpPr>
          <p:spPr bwMode="auto">
            <a:xfrm>
              <a:off x="1150" y="2009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charset="0"/>
                </a:rPr>
                <a:t> </a:t>
              </a:r>
            </a:p>
          </p:txBody>
        </p:sp>
        <p:sp>
          <p:nvSpPr>
            <p:cNvPr id="71695" name="Text Box 23"/>
            <p:cNvSpPr txBox="1">
              <a:spLocks noChangeArrowheads="1"/>
            </p:cNvSpPr>
            <p:nvPr/>
          </p:nvSpPr>
          <p:spPr bwMode="auto">
            <a:xfrm>
              <a:off x="1068" y="1139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charset="0"/>
                </a:rPr>
                <a:t> </a:t>
              </a:r>
            </a:p>
          </p:txBody>
        </p:sp>
        <p:sp>
          <p:nvSpPr>
            <p:cNvPr id="71696" name="Text Box 24"/>
            <p:cNvSpPr txBox="1">
              <a:spLocks noChangeArrowheads="1"/>
            </p:cNvSpPr>
            <p:nvPr/>
          </p:nvSpPr>
          <p:spPr bwMode="auto">
            <a:xfrm>
              <a:off x="754" y="1247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</a:p>
          </p:txBody>
        </p:sp>
        <p:sp>
          <p:nvSpPr>
            <p:cNvPr id="71697" name="Line 25"/>
            <p:cNvSpPr>
              <a:spLocks noChangeShapeType="1"/>
            </p:cNvSpPr>
            <p:nvPr/>
          </p:nvSpPr>
          <p:spPr bwMode="auto">
            <a:xfrm>
              <a:off x="973" y="1376"/>
              <a:ext cx="202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98" name="Line 26"/>
            <p:cNvSpPr>
              <a:spLocks noChangeShapeType="1"/>
            </p:cNvSpPr>
            <p:nvPr/>
          </p:nvSpPr>
          <p:spPr bwMode="auto">
            <a:xfrm>
              <a:off x="1241" y="1242"/>
              <a:ext cx="225" cy="4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99" name="Line 27"/>
            <p:cNvSpPr>
              <a:spLocks noChangeShapeType="1"/>
            </p:cNvSpPr>
            <p:nvPr/>
          </p:nvSpPr>
          <p:spPr bwMode="auto">
            <a:xfrm flipV="1">
              <a:off x="1413" y="1736"/>
              <a:ext cx="157" cy="3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00" name="Text Box 28"/>
            <p:cNvSpPr txBox="1">
              <a:spLocks noChangeArrowheads="1"/>
            </p:cNvSpPr>
            <p:nvPr/>
          </p:nvSpPr>
          <p:spPr bwMode="auto">
            <a:xfrm>
              <a:off x="478" y="1405"/>
              <a:ext cx="24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gun</a:t>
              </a:r>
            </a:p>
          </p:txBody>
        </p:sp>
        <p:sp>
          <p:nvSpPr>
            <p:cNvPr id="71701" name="Text Box 29"/>
            <p:cNvSpPr txBox="1">
              <a:spLocks noChangeArrowheads="1"/>
            </p:cNvSpPr>
            <p:nvPr/>
          </p:nvSpPr>
          <p:spPr bwMode="auto">
            <a:xfrm>
              <a:off x="1705" y="2035"/>
              <a:ext cx="42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buncher</a:t>
              </a:r>
            </a:p>
          </p:txBody>
        </p:sp>
        <p:sp>
          <p:nvSpPr>
            <p:cNvPr id="71702" name="Text Box 30"/>
            <p:cNvSpPr txBox="1">
              <a:spLocks noChangeArrowheads="1"/>
            </p:cNvSpPr>
            <p:nvPr/>
          </p:nvSpPr>
          <p:spPr bwMode="auto">
            <a:xfrm>
              <a:off x="2357" y="2042"/>
              <a:ext cx="112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2 accelerating structures</a:t>
              </a:r>
            </a:p>
          </p:txBody>
        </p:sp>
      </p:grpSp>
      <p:sp>
        <p:nvSpPr>
          <p:cNvPr id="71689" name="Line 32"/>
          <p:cNvSpPr>
            <a:spLocks noChangeShapeType="1"/>
          </p:cNvSpPr>
          <p:nvPr/>
        </p:nvSpPr>
        <p:spPr bwMode="auto">
          <a:xfrm flipH="1" flipV="1">
            <a:off x="684213" y="3024192"/>
            <a:ext cx="412750" cy="1398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3971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5575" y="1138242"/>
            <a:ext cx="5491163" cy="3394075"/>
          </a:xfrm>
          <a:prstGeom prst="rect">
            <a:avLst/>
          </a:prstGeom>
          <a:noFill/>
          <a:ln w="9525">
            <a:solidFill>
              <a:srgbClr val="00187E"/>
            </a:solidFill>
            <a:miter lim="800000"/>
            <a:headEnd/>
            <a:tailEnd/>
          </a:ln>
        </p:spPr>
      </p:pic>
      <p:pic>
        <p:nvPicPr>
          <p:cNvPr id="71691" name="Picture 4"/>
          <p:cNvPicPr>
            <a:picLocks noChangeAspect="1" noChangeArrowheads="1"/>
          </p:cNvPicPr>
          <p:nvPr/>
        </p:nvPicPr>
        <p:blipFill>
          <a:blip r:embed="rId7"/>
          <a:srcRect r="64418" b="68829"/>
          <a:stretch>
            <a:fillRect/>
          </a:stretch>
        </p:blipFill>
        <p:spPr bwMode="auto">
          <a:xfrm>
            <a:off x="2976565" y="4213225"/>
            <a:ext cx="29987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2" name="Picture 4"/>
          <p:cNvPicPr>
            <a:picLocks noChangeAspect="1" noChangeArrowheads="1"/>
          </p:cNvPicPr>
          <p:nvPr/>
        </p:nvPicPr>
        <p:blipFill>
          <a:blip r:embed="rId7"/>
          <a:srcRect t="47214" r="62732" b="35742"/>
          <a:stretch>
            <a:fillRect/>
          </a:stretch>
        </p:blipFill>
        <p:spPr bwMode="auto">
          <a:xfrm>
            <a:off x="3003552" y="5921375"/>
            <a:ext cx="31400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85" name="Line 33"/>
          <p:cNvSpPr>
            <a:spLocks noChangeShapeType="1"/>
          </p:cNvSpPr>
          <p:nvPr/>
        </p:nvSpPr>
        <p:spPr bwMode="auto">
          <a:xfrm flipV="1">
            <a:off x="2306639" y="5459413"/>
            <a:ext cx="59102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4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7556E-6 1.61074E-6 L 0.00015 -0.167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7418E-6 2.95302E-6 L 0.052 0.2969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8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916615" y="2508250"/>
            <a:ext cx="3748087" cy="2254250"/>
            <a:chOff x="1463" y="1395"/>
            <a:chExt cx="2415" cy="1684"/>
          </a:xfrm>
        </p:grpSpPr>
        <p:pic>
          <p:nvPicPr>
            <p:cNvPr id="7272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3" y="1395"/>
              <a:ext cx="2415" cy="1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27" name="Rectangle 4"/>
            <p:cNvSpPr>
              <a:spLocks noChangeArrowheads="1"/>
            </p:cNvSpPr>
            <p:nvPr/>
          </p:nvSpPr>
          <p:spPr bwMode="auto">
            <a:xfrm>
              <a:off x="2114" y="1678"/>
              <a:ext cx="42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666 ps</a:t>
              </a:r>
            </a:p>
          </p:txBody>
        </p:sp>
        <p:sp>
          <p:nvSpPr>
            <p:cNvPr id="72728" name="Rectangle 5"/>
            <p:cNvSpPr>
              <a:spLocks noChangeArrowheads="1"/>
            </p:cNvSpPr>
            <p:nvPr/>
          </p:nvSpPr>
          <p:spPr bwMode="auto">
            <a:xfrm>
              <a:off x="1660" y="1483"/>
              <a:ext cx="227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1</a:t>
              </a:r>
            </a:p>
          </p:txBody>
        </p:sp>
        <p:sp>
          <p:nvSpPr>
            <p:cNvPr id="72729" name="Rectangle 6"/>
            <p:cNvSpPr>
              <a:spLocks noChangeArrowheads="1"/>
            </p:cNvSpPr>
            <p:nvPr/>
          </p:nvSpPr>
          <p:spPr bwMode="auto">
            <a:xfrm>
              <a:off x="3475" y="1483"/>
              <a:ext cx="228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8</a:t>
              </a:r>
            </a:p>
          </p:txBody>
        </p:sp>
      </p:grpSp>
      <p:sp>
        <p:nvSpPr>
          <p:cNvPr id="72707" name="Rectangle 7"/>
          <p:cNvSpPr>
            <a:spLocks noChangeArrowheads="1"/>
          </p:cNvSpPr>
          <p:nvPr/>
        </p:nvSpPr>
        <p:spPr bwMode="auto">
          <a:xfrm>
            <a:off x="228602" y="860425"/>
            <a:ext cx="3057525" cy="7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buFont typeface="StarSymbol" charset="0"/>
              <a:buNone/>
            </a:pPr>
            <a:r>
              <a:rPr lang="en-US" sz="2100">
                <a:solidFill>
                  <a:srgbClr val="00187E"/>
                </a:solidFill>
                <a:latin typeface="Arial" charset="0"/>
                <a:ea typeface="Times New Roman" charset="0"/>
                <a:cs typeface="Times New Roman" charset="0"/>
              </a:rPr>
              <a:t>Fast phase switch from SHB system (CTF3)</a:t>
            </a:r>
            <a:endParaRPr sz="2100" noProof="1">
              <a:solidFill>
                <a:srgbClr val="00187E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348415" y="5000629"/>
            <a:ext cx="3108325" cy="365125"/>
            <a:chOff x="3419" y="2245"/>
            <a:chExt cx="1808" cy="230"/>
          </a:xfrm>
        </p:grpSpPr>
        <p:sp>
          <p:nvSpPr>
            <p:cNvPr id="72724" name="Rectangle 9"/>
            <p:cNvSpPr>
              <a:spLocks noChangeArrowheads="1"/>
            </p:cNvSpPr>
            <p:nvPr/>
          </p:nvSpPr>
          <p:spPr bwMode="auto">
            <a:xfrm>
              <a:off x="3800" y="2245"/>
              <a:ext cx="1427" cy="230"/>
            </a:xfrm>
            <a:prstGeom prst="rect">
              <a:avLst/>
            </a:prstGeom>
            <a:solidFill>
              <a:srgbClr val="FFFFCC">
                <a:alpha val="8509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tx1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8.5 · 666 ps = 5.7 ns</a:t>
              </a:r>
            </a:p>
          </p:txBody>
        </p:sp>
        <p:sp>
          <p:nvSpPr>
            <p:cNvPr id="254986" name="AutoShape 10"/>
            <p:cNvSpPr>
              <a:spLocks noChangeArrowheads="1"/>
            </p:cNvSpPr>
            <p:nvPr/>
          </p:nvSpPr>
          <p:spPr bwMode="auto">
            <a:xfrm>
              <a:off x="3419" y="2245"/>
              <a:ext cx="255" cy="218"/>
            </a:xfrm>
            <a:prstGeom prst="rightArrow">
              <a:avLst>
                <a:gd name="adj1" fmla="val 49537"/>
                <a:gd name="adj2" fmla="val 45413"/>
              </a:avLst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pic>
        <p:nvPicPr>
          <p:cNvPr id="72709" name="Picture 11" descr="DSC01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2" y="1728788"/>
            <a:ext cx="4383088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Rectangle 12"/>
          <p:cNvSpPr>
            <a:spLocks noChangeArrowheads="1"/>
          </p:cNvSpPr>
          <p:nvPr/>
        </p:nvSpPr>
        <p:spPr bwMode="auto">
          <a:xfrm>
            <a:off x="228601" y="4876800"/>
            <a:ext cx="2149756" cy="95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3 Traveling Wave </a:t>
            </a:r>
            <a:b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</a:b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Sub-harmonic bunchers,</a:t>
            </a:r>
          </a:p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each fed by a wide-band</a:t>
            </a:r>
          </a:p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Traveling Wave Tube</a:t>
            </a:r>
            <a:endParaRPr sz="1400" noProof="1">
              <a:solidFill>
                <a:schemeClr val="tx1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144715" y="4057650"/>
            <a:ext cx="3571875" cy="2509838"/>
            <a:chOff x="1247" y="2577"/>
            <a:chExt cx="2077" cy="1581"/>
          </a:xfrm>
        </p:grpSpPr>
        <p:pic>
          <p:nvPicPr>
            <p:cNvPr id="72722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4" y="2577"/>
              <a:ext cx="1530" cy="1581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72723" name="Line 15"/>
            <p:cNvSpPr>
              <a:spLocks noChangeShapeType="1"/>
            </p:cNvSpPr>
            <p:nvPr/>
          </p:nvSpPr>
          <p:spPr bwMode="auto">
            <a:xfrm>
              <a:off x="1247" y="2577"/>
              <a:ext cx="737" cy="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5916615" y="752479"/>
            <a:ext cx="3748087" cy="1755775"/>
            <a:chOff x="3440" y="474"/>
            <a:chExt cx="2179" cy="1106"/>
          </a:xfrm>
        </p:grpSpPr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440" y="474"/>
              <a:ext cx="2179" cy="1106"/>
              <a:chOff x="3440" y="474"/>
              <a:chExt cx="2179" cy="1106"/>
            </a:xfrm>
          </p:grpSpPr>
          <p:pic>
            <p:nvPicPr>
              <p:cNvPr id="72720" name="Picture 1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440" y="647"/>
                <a:ext cx="2179" cy="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721" name="Rectangle 19"/>
              <p:cNvSpPr>
                <a:spLocks noChangeArrowheads="1"/>
              </p:cNvSpPr>
              <p:nvPr/>
            </p:nvSpPr>
            <p:spPr bwMode="auto">
              <a:xfrm>
                <a:off x="4180" y="474"/>
                <a:ext cx="1439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Times New Roman" charset="0"/>
                    <a:cs typeface="Times New Roman" charset="0"/>
                    <a:sym typeface="Symbol" charset="2"/>
                  </a:rPr>
                  <a:t>Streak camera image</a:t>
                </a:r>
              </a:p>
            </p:txBody>
          </p:sp>
        </p:grpSp>
        <p:sp>
          <p:nvSpPr>
            <p:cNvPr id="72715" name="Rectangle 20"/>
            <p:cNvSpPr>
              <a:spLocks noChangeArrowheads="1"/>
            </p:cNvSpPr>
            <p:nvPr/>
          </p:nvSpPr>
          <p:spPr bwMode="auto">
            <a:xfrm>
              <a:off x="4529" y="733"/>
              <a:ext cx="56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200" i="1">
                  <a:solidFill>
                    <a:schemeClr val="bg1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main</a:t>
              </a:r>
            </a:p>
          </p:txBody>
        </p:sp>
        <p:sp>
          <p:nvSpPr>
            <p:cNvPr id="72716" name="Line 21"/>
            <p:cNvSpPr>
              <a:spLocks noChangeShapeType="1"/>
            </p:cNvSpPr>
            <p:nvPr/>
          </p:nvSpPr>
          <p:spPr bwMode="auto">
            <a:xfrm flipH="1" flipV="1">
              <a:off x="4974" y="811"/>
              <a:ext cx="117" cy="17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4974" y="647"/>
              <a:ext cx="562" cy="337"/>
              <a:chOff x="4974" y="647"/>
              <a:chExt cx="562" cy="337"/>
            </a:xfrm>
          </p:grpSpPr>
          <p:sp>
            <p:nvSpPr>
              <p:cNvPr id="72718" name="Rectangle 23"/>
              <p:cNvSpPr>
                <a:spLocks noChangeArrowheads="1"/>
              </p:cNvSpPr>
              <p:nvPr/>
            </p:nvSpPr>
            <p:spPr bwMode="auto">
              <a:xfrm>
                <a:off x="4974" y="647"/>
                <a:ext cx="562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200" i="1">
                    <a:solidFill>
                      <a:schemeClr val="bg1"/>
                    </a:solidFill>
                    <a:latin typeface="Arial" charset="0"/>
                    <a:ea typeface="Times New Roman" charset="0"/>
                    <a:cs typeface="Times New Roman" charset="0"/>
                    <a:sym typeface="Symbol" charset="2"/>
                  </a:rPr>
                  <a:t>satellite</a:t>
                </a:r>
              </a:p>
            </p:txBody>
          </p:sp>
          <p:sp>
            <p:nvSpPr>
              <p:cNvPr id="72719" name="Line 24"/>
              <p:cNvSpPr>
                <a:spLocks noChangeShapeType="1"/>
              </p:cNvSpPr>
              <p:nvPr/>
            </p:nvSpPr>
            <p:spPr bwMode="auto">
              <a:xfrm flipV="1">
                <a:off x="5255" y="820"/>
                <a:ext cx="49" cy="16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2713" name="Rectangle 25"/>
          <p:cNvSpPr>
            <a:spLocks noChangeArrowheads="1"/>
          </p:cNvSpPr>
          <p:nvPr/>
        </p:nvSpPr>
        <p:spPr bwMode="auto">
          <a:xfrm>
            <a:off x="1036640" y="152400"/>
            <a:ext cx="65944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defTabSz="433388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3400">
                <a:solidFill>
                  <a:srgbClr val="0000FF"/>
                </a:solidFill>
              </a:rPr>
              <a:t>Sub-harmonic bunching system</a:t>
            </a:r>
            <a:r>
              <a:rPr lang="en-US" sz="30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Delay Loop – full recombination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5905500"/>
            <a:ext cx="9605962" cy="596900"/>
          </a:xfrm>
        </p:spPr>
        <p:txBody>
          <a:bodyPr/>
          <a:lstStyle/>
          <a:p>
            <a:pPr eaLnBrk="1"/>
            <a:r>
              <a:rPr lang="en-US" sz="2300" dirty="0"/>
              <a:t>3.3 A after chicane  =&gt;  &lt; 6 A after combination (satellites)</a:t>
            </a:r>
          </a:p>
        </p:txBody>
      </p:sp>
      <p:pic>
        <p:nvPicPr>
          <p:cNvPr id="73732" name="Picture 4" descr="DLcombi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40" y="882654"/>
            <a:ext cx="7572375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7077077" y="2187576"/>
            <a:ext cx="2531219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>
                <a:solidFill>
                  <a:srgbClr val="996600"/>
                </a:solidFill>
              </a:rPr>
              <a:t>beam before the DL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146924" y="3821114"/>
            <a:ext cx="2318214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>
                <a:solidFill>
                  <a:schemeClr val="tx1"/>
                </a:solidFill>
              </a:rPr>
              <a:t>beam after the DL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" y="850904"/>
            <a:ext cx="8834438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027" name="Rectangle 3"/>
          <p:cNvSpPr>
            <a:spLocks noChangeArrowheads="1"/>
          </p:cNvSpPr>
          <p:nvPr/>
        </p:nvSpPr>
        <p:spPr bwMode="auto">
          <a:xfrm>
            <a:off x="2555877" y="2016125"/>
            <a:ext cx="3033713" cy="2497138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CERN: Layout, infrastructure, cabling,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magnets, power supplies, installation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CIEMAT: Septa magnets, sextupoles,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correctors, extraction Kickers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INFN: RF deflectors, wiggler, vacuum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chambers, BPM (BPI)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LAPP: BPM electronics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LURE: quadrupoles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BINP: magnet realization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35403" y="2078042"/>
            <a:ext cx="5561013" cy="4459287"/>
            <a:chOff x="2302" y="1312"/>
            <a:chExt cx="3233" cy="2809"/>
          </a:xfrm>
        </p:grpSpPr>
        <p:pic>
          <p:nvPicPr>
            <p:cNvPr id="74767" name="Picture 5" descr="DSCN59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02" y="1696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8" name="Line 6"/>
            <p:cNvSpPr>
              <a:spLocks noChangeShapeType="1"/>
            </p:cNvSpPr>
            <p:nvPr/>
          </p:nvSpPr>
          <p:spPr bwMode="auto">
            <a:xfrm>
              <a:off x="3261" y="1312"/>
              <a:ext cx="393" cy="8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30525" y="850904"/>
            <a:ext cx="6459538" cy="4316413"/>
            <a:chOff x="1780" y="539"/>
            <a:chExt cx="3755" cy="2719"/>
          </a:xfrm>
        </p:grpSpPr>
        <p:pic>
          <p:nvPicPr>
            <p:cNvPr id="74765" name="Picture 8" descr="DSCN589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02" y="539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6" name="Line 9"/>
            <p:cNvSpPr>
              <a:spLocks noChangeShapeType="1"/>
            </p:cNvSpPr>
            <p:nvPr/>
          </p:nvSpPr>
          <p:spPr bwMode="auto">
            <a:xfrm flipV="1">
              <a:off x="1780" y="2461"/>
              <a:ext cx="1205" cy="7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61977" y="2813054"/>
            <a:ext cx="6169025" cy="3724275"/>
            <a:chOff x="398" y="1775"/>
            <a:chExt cx="3587" cy="2346"/>
          </a:xfrm>
        </p:grpSpPr>
        <p:pic>
          <p:nvPicPr>
            <p:cNvPr id="74763" name="Picture 11" descr="DSCN589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8" y="1775"/>
              <a:ext cx="3128" cy="2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4" name="Line 12"/>
            <p:cNvSpPr>
              <a:spLocks noChangeShapeType="1"/>
            </p:cNvSpPr>
            <p:nvPr/>
          </p:nvSpPr>
          <p:spPr bwMode="auto">
            <a:xfrm flipH="1">
              <a:off x="3322" y="2543"/>
              <a:ext cx="663" cy="1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201740" y="850900"/>
            <a:ext cx="8188325" cy="3849688"/>
            <a:chOff x="770" y="539"/>
            <a:chExt cx="4761" cy="2425"/>
          </a:xfrm>
        </p:grpSpPr>
        <p:pic>
          <p:nvPicPr>
            <p:cNvPr id="74761" name="Picture 1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98" y="539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2" name="Line 15"/>
            <p:cNvSpPr>
              <a:spLocks noChangeShapeType="1"/>
            </p:cNvSpPr>
            <p:nvPr/>
          </p:nvSpPr>
          <p:spPr bwMode="auto">
            <a:xfrm flipV="1">
              <a:off x="770" y="1939"/>
              <a:ext cx="2030" cy="5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760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combiner ring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r-combi-15A.png"/>
          <p:cNvPicPr>
            <a:picLocks noChangeAspect="1"/>
          </p:cNvPicPr>
          <p:nvPr/>
        </p:nvPicPr>
        <p:blipFill>
          <a:blip r:embed="rId2"/>
          <a:srcRect l="26070" t="23967" r="1314" b="9397"/>
          <a:stretch>
            <a:fillRect/>
          </a:stretch>
        </p:blipFill>
        <p:spPr>
          <a:xfrm>
            <a:off x="131677" y="1514692"/>
            <a:ext cx="6845444" cy="4886108"/>
          </a:xfrm>
          <a:prstGeom prst="rect">
            <a:avLst/>
          </a:prstGeom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Combiner ring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75780" name="Text Box 18"/>
          <p:cNvSpPr txBox="1">
            <a:spLocks noChangeArrowheads="1"/>
          </p:cNvSpPr>
          <p:nvPr/>
        </p:nvSpPr>
        <p:spPr bwMode="auto">
          <a:xfrm>
            <a:off x="860426" y="4297224"/>
            <a:ext cx="2781922" cy="6557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pulse and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turn of 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1" name="Text Box 18"/>
          <p:cNvSpPr txBox="1">
            <a:spLocks noChangeArrowheads="1"/>
          </p:cNvSpPr>
          <p:nvPr/>
        </p:nvSpPr>
        <p:spPr bwMode="auto">
          <a:xfrm>
            <a:off x="860424" y="3306624"/>
            <a:ext cx="2111376" cy="378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2" name="Text Box 18"/>
          <p:cNvSpPr txBox="1">
            <a:spLocks noChangeArrowheads="1"/>
          </p:cNvSpPr>
          <p:nvPr/>
        </p:nvSpPr>
        <p:spPr bwMode="auto">
          <a:xfrm>
            <a:off x="2323133" y="5162550"/>
            <a:ext cx="2546350" cy="933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3</a:t>
            </a:r>
            <a:r>
              <a:rPr lang="en-US" sz="1800" baseline="30000" dirty="0">
                <a:solidFill>
                  <a:schemeClr val="tx1"/>
                </a:solidFill>
              </a:rPr>
              <a:t>rd</a:t>
            </a:r>
            <a:r>
              <a:rPr lang="en-US" sz="1800" dirty="0">
                <a:solidFill>
                  <a:schemeClr val="tx1"/>
                </a:solidFill>
              </a:rPr>
              <a:t>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pulse,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turn of 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pulse,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turn of 3</a:t>
            </a:r>
            <a:r>
              <a:rPr lang="en-US" sz="1800" baseline="30000" dirty="0">
                <a:solidFill>
                  <a:schemeClr val="tx1"/>
                </a:solidFill>
              </a:rPr>
              <a:t>rd</a:t>
            </a:r>
            <a:r>
              <a:rPr lang="en-US" sz="1800" dirty="0">
                <a:solidFill>
                  <a:schemeClr val="tx1"/>
                </a:solidFill>
              </a:rPr>
              <a:t>   pulse</a:t>
            </a:r>
          </a:p>
        </p:txBody>
      </p:sp>
      <p:sp>
        <p:nvSpPr>
          <p:cNvPr id="75783" name="Text Box 18"/>
          <p:cNvSpPr txBox="1">
            <a:spLocks noChangeArrowheads="1"/>
          </p:cNvSpPr>
          <p:nvPr/>
        </p:nvSpPr>
        <p:spPr bwMode="auto">
          <a:xfrm>
            <a:off x="7327358" y="5768112"/>
            <a:ext cx="1301750" cy="378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All 4 pulses</a:t>
            </a:r>
          </a:p>
        </p:txBody>
      </p:sp>
      <p:cxnSp>
        <p:nvCxnSpPr>
          <p:cNvPr id="75784" name="Straight Arrow Connector 8"/>
          <p:cNvCxnSpPr>
            <a:cxnSpLocks noChangeShapeType="1"/>
          </p:cNvCxnSpPr>
          <p:nvPr/>
        </p:nvCxnSpPr>
        <p:spPr bwMode="auto">
          <a:xfrm flipV="1">
            <a:off x="2916457" y="3998011"/>
            <a:ext cx="671771" cy="37786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5" name="Straight Arrow Connector 8"/>
          <p:cNvCxnSpPr>
            <a:cxnSpLocks noChangeShapeType="1"/>
          </p:cNvCxnSpPr>
          <p:nvPr/>
        </p:nvCxnSpPr>
        <p:spPr bwMode="auto">
          <a:xfrm flipV="1">
            <a:off x="2131261" y="3018475"/>
            <a:ext cx="607291" cy="29267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6" name="Straight Arrow Connector 8"/>
          <p:cNvCxnSpPr>
            <a:cxnSpLocks noChangeShapeType="1"/>
          </p:cNvCxnSpPr>
          <p:nvPr/>
        </p:nvCxnSpPr>
        <p:spPr bwMode="auto">
          <a:xfrm flipV="1">
            <a:off x="3955295" y="4953408"/>
            <a:ext cx="419855" cy="30439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7" name="Straight Arrow Connector 8"/>
          <p:cNvCxnSpPr>
            <a:cxnSpLocks noChangeShapeType="1"/>
            <a:stCxn id="75783" idx="1"/>
          </p:cNvCxnSpPr>
          <p:nvPr/>
        </p:nvCxnSpPr>
        <p:spPr bwMode="auto">
          <a:xfrm rot="10800000" flipV="1">
            <a:off x="5961730" y="5957500"/>
            <a:ext cx="1365628" cy="1429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75788" name="Line 8"/>
          <p:cNvSpPr>
            <a:spLocks noChangeShapeType="1"/>
          </p:cNvSpPr>
          <p:nvPr/>
        </p:nvSpPr>
        <p:spPr bwMode="auto">
          <a:xfrm flipH="1">
            <a:off x="2419668" y="1713551"/>
            <a:ext cx="15875" cy="130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9" name="Line 9"/>
          <p:cNvSpPr>
            <a:spLocks noChangeShapeType="1"/>
          </p:cNvSpPr>
          <p:nvPr/>
        </p:nvSpPr>
        <p:spPr bwMode="auto">
          <a:xfrm flipV="1">
            <a:off x="3314859" y="1708173"/>
            <a:ext cx="0" cy="180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0" name="Line 10"/>
          <p:cNvSpPr>
            <a:spLocks noChangeShapeType="1"/>
          </p:cNvSpPr>
          <p:nvPr/>
        </p:nvSpPr>
        <p:spPr bwMode="auto">
          <a:xfrm>
            <a:off x="2450782" y="2172728"/>
            <a:ext cx="851218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1" name="Text Box 11"/>
          <p:cNvSpPr txBox="1">
            <a:spLocks noChangeArrowheads="1"/>
          </p:cNvSpPr>
          <p:nvPr/>
        </p:nvSpPr>
        <p:spPr bwMode="auto">
          <a:xfrm>
            <a:off x="2569909" y="2189205"/>
            <a:ext cx="599577" cy="2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2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75792" name="Line 12"/>
          <p:cNvSpPr>
            <a:spLocks noChangeShapeType="1"/>
          </p:cNvSpPr>
          <p:nvPr/>
        </p:nvSpPr>
        <p:spPr bwMode="auto">
          <a:xfrm flipV="1">
            <a:off x="4210050" y="1824069"/>
            <a:ext cx="0" cy="279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3" name="Line 13"/>
          <p:cNvSpPr>
            <a:spLocks noChangeShapeType="1"/>
          </p:cNvSpPr>
          <p:nvPr/>
        </p:nvSpPr>
        <p:spPr bwMode="auto">
          <a:xfrm flipV="1">
            <a:off x="3314859" y="2172726"/>
            <a:ext cx="8951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4" name="Text Box 14"/>
          <p:cNvSpPr txBox="1">
            <a:spLocks noChangeArrowheads="1"/>
          </p:cNvSpPr>
          <p:nvPr/>
        </p:nvSpPr>
        <p:spPr bwMode="auto">
          <a:xfrm>
            <a:off x="3395409" y="2193611"/>
            <a:ext cx="599577" cy="2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2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34938" y="1003300"/>
            <a:ext cx="9605962" cy="51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lvl="0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factor 4 combination achieved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with </a:t>
            </a:r>
            <a:r>
              <a:rPr lang="en-US" sz="23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15 A,  280 ns (without Delay Loop) </a:t>
            </a: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24" name="Picture 23" descr="cr-combi-15A.png"/>
          <p:cNvPicPr>
            <a:picLocks noChangeAspect="1"/>
          </p:cNvPicPr>
          <p:nvPr/>
        </p:nvPicPr>
        <p:blipFill>
          <a:blip r:embed="rId2"/>
          <a:srcRect l="86517" t="15223" r="2760" b="75868"/>
          <a:stretch>
            <a:fillRect/>
          </a:stretch>
        </p:blipFill>
        <p:spPr>
          <a:xfrm>
            <a:off x="6502574" y="3142366"/>
            <a:ext cx="1504777" cy="972434"/>
          </a:xfrm>
          <a:prstGeom prst="rect">
            <a:avLst/>
          </a:prstGeom>
        </p:spPr>
      </p:pic>
      <p:pic>
        <p:nvPicPr>
          <p:cNvPr id="25" name="Picture 24" descr="cr-combi-15A.png"/>
          <p:cNvPicPr>
            <a:picLocks noChangeAspect="1"/>
          </p:cNvPicPr>
          <p:nvPr/>
        </p:nvPicPr>
        <p:blipFill>
          <a:blip r:embed="rId2"/>
          <a:srcRect l="1022" t="20527" r="78980" b="67252"/>
          <a:stretch>
            <a:fillRect/>
          </a:stretch>
        </p:blipFill>
        <p:spPr>
          <a:xfrm>
            <a:off x="6553803" y="4178956"/>
            <a:ext cx="1948847" cy="926444"/>
          </a:xfrm>
          <a:prstGeom prst="rect">
            <a:avLst/>
          </a:prstGeom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7093523" y="2590801"/>
            <a:ext cx="2322955" cy="409555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2000" dirty="0" smtClean="0">
                <a:solidFill>
                  <a:srgbClr val="000000"/>
                </a:solidFill>
              </a:rPr>
              <a:t>Current from Linac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8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4881827" y="2795579"/>
            <a:ext cx="2211697" cy="13770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7093523" y="5257801"/>
            <a:ext cx="2322955" cy="409555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2000" dirty="0" smtClean="0">
                <a:solidFill>
                  <a:srgbClr val="000000"/>
                </a:solidFill>
              </a:rPr>
              <a:t>Current in the ring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32" name="Straight Arrow Connector 8"/>
          <p:cNvCxnSpPr>
            <a:cxnSpLocks noChangeShapeType="1"/>
            <a:stCxn id="31" idx="1"/>
          </p:cNvCxnSpPr>
          <p:nvPr/>
        </p:nvCxnSpPr>
        <p:spPr bwMode="auto">
          <a:xfrm rot="10800000">
            <a:off x="5115657" y="5457437"/>
            <a:ext cx="1977866" cy="51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7260341" y="1447800"/>
            <a:ext cx="2480559" cy="875414"/>
            <a:chOff x="3756" y="1536"/>
            <a:chExt cx="1805" cy="707"/>
          </a:xfrm>
        </p:grpSpPr>
        <p:sp>
          <p:nvSpPr>
            <p:cNvPr id="30" name="Text Box 159"/>
            <p:cNvSpPr txBox="1">
              <a:spLocks noChangeArrowheads="1"/>
            </p:cNvSpPr>
            <p:nvPr/>
          </p:nvSpPr>
          <p:spPr bwMode="auto">
            <a:xfrm>
              <a:off x="4638" y="1960"/>
              <a:ext cx="51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009900"/>
                  </a:solidFill>
                </a:rPr>
                <a:t>15 A</a:t>
              </a:r>
            </a:p>
          </p:txBody>
        </p:sp>
        <p:sp>
          <p:nvSpPr>
            <p:cNvPr id="33" name="Oval 98"/>
            <p:cNvSpPr>
              <a:spLocks noChangeArrowheads="1"/>
            </p:cNvSpPr>
            <p:nvPr/>
          </p:nvSpPr>
          <p:spPr bwMode="auto">
            <a:xfrm>
              <a:off x="4973" y="1621"/>
              <a:ext cx="540" cy="530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34" name="Rectangle 99"/>
            <p:cNvSpPr>
              <a:spLocks noChangeArrowheads="1"/>
            </p:cNvSpPr>
            <p:nvPr/>
          </p:nvSpPr>
          <p:spPr bwMode="auto">
            <a:xfrm>
              <a:off x="3800" y="1886"/>
              <a:ext cx="135" cy="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35" name="Line 100"/>
            <p:cNvSpPr>
              <a:spLocks noChangeShapeType="1"/>
            </p:cNvSpPr>
            <p:nvPr/>
          </p:nvSpPr>
          <p:spPr bwMode="auto">
            <a:xfrm>
              <a:off x="3935" y="1930"/>
              <a:ext cx="225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01"/>
            <p:cNvSpPr>
              <a:spLocks noChangeShapeType="1"/>
            </p:cNvSpPr>
            <p:nvPr/>
          </p:nvSpPr>
          <p:spPr bwMode="auto">
            <a:xfrm flipV="1">
              <a:off x="4160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02"/>
            <p:cNvSpPr>
              <a:spLocks noChangeShapeType="1"/>
            </p:cNvSpPr>
            <p:nvPr/>
          </p:nvSpPr>
          <p:spPr bwMode="auto">
            <a:xfrm>
              <a:off x="4205" y="1886"/>
              <a:ext cx="18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3"/>
            <p:cNvSpPr>
              <a:spLocks noChangeShapeType="1"/>
            </p:cNvSpPr>
            <p:nvPr/>
          </p:nvSpPr>
          <p:spPr bwMode="auto">
            <a:xfrm>
              <a:off x="4386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04"/>
            <p:cNvSpPr>
              <a:spLocks noChangeShapeType="1"/>
            </p:cNvSpPr>
            <p:nvPr/>
          </p:nvSpPr>
          <p:spPr bwMode="auto">
            <a:xfrm>
              <a:off x="4431" y="1930"/>
              <a:ext cx="36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5"/>
            <p:cNvSpPr>
              <a:spLocks noChangeArrowheads="1"/>
            </p:cNvSpPr>
            <p:nvPr/>
          </p:nvSpPr>
          <p:spPr bwMode="auto">
            <a:xfrm>
              <a:off x="4431" y="1664"/>
              <a:ext cx="315" cy="2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1" name="Arc 106"/>
            <p:cNvSpPr>
              <a:spLocks/>
            </p:cNvSpPr>
            <p:nvPr/>
          </p:nvSpPr>
          <p:spPr bwMode="auto">
            <a:xfrm flipV="1">
              <a:off x="4792" y="1797"/>
              <a:ext cx="136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2" name="Arc 107"/>
            <p:cNvSpPr>
              <a:spLocks/>
            </p:cNvSpPr>
            <p:nvPr/>
          </p:nvSpPr>
          <p:spPr bwMode="auto">
            <a:xfrm flipH="1">
              <a:off x="4927" y="1620"/>
              <a:ext cx="272" cy="177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3" name="Rectangle 108"/>
            <p:cNvSpPr>
              <a:spLocks noChangeArrowheads="1"/>
            </p:cNvSpPr>
            <p:nvPr/>
          </p:nvSpPr>
          <p:spPr bwMode="auto">
            <a:xfrm>
              <a:off x="4160" y="2019"/>
              <a:ext cx="768" cy="22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4" name="Line 110"/>
            <p:cNvSpPr>
              <a:spLocks noChangeShapeType="1"/>
            </p:cNvSpPr>
            <p:nvPr/>
          </p:nvSpPr>
          <p:spPr bwMode="auto">
            <a:xfrm flipH="1">
              <a:off x="4664" y="2150"/>
              <a:ext cx="579" cy="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1"/>
            <p:cNvSpPr>
              <a:spLocks noChangeShapeType="1"/>
            </p:cNvSpPr>
            <p:nvPr/>
          </p:nvSpPr>
          <p:spPr bwMode="auto">
            <a:xfrm>
              <a:off x="3979" y="1842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12"/>
            <p:cNvSpPr>
              <a:spLocks noChangeShapeType="1"/>
            </p:cNvSpPr>
            <p:nvPr/>
          </p:nvSpPr>
          <p:spPr bwMode="auto">
            <a:xfrm>
              <a:off x="5153" y="1620"/>
              <a:ext cx="9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13"/>
            <p:cNvGrpSpPr>
              <a:grpSpLocks/>
            </p:cNvGrpSpPr>
            <p:nvPr/>
          </p:nvGrpSpPr>
          <p:grpSpPr bwMode="auto">
            <a:xfrm>
              <a:off x="3756" y="1536"/>
              <a:ext cx="1805" cy="707"/>
              <a:chOff x="1200" y="2592"/>
              <a:chExt cx="1920" cy="768"/>
            </a:xfrm>
          </p:grpSpPr>
          <p:sp>
            <p:nvSpPr>
              <p:cNvPr id="50" name="Rectangle 114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000" b="1"/>
              </a:p>
            </p:txBody>
          </p:sp>
          <p:sp>
            <p:nvSpPr>
              <p:cNvPr id="51" name="Rectangle 115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000" b="1"/>
              </a:p>
            </p:txBody>
          </p:sp>
          <p:sp>
            <p:nvSpPr>
              <p:cNvPr id="52" name="Line 116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17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18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19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20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21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109"/>
            <p:cNvSpPr>
              <a:spLocks noChangeArrowheads="1"/>
            </p:cNvSpPr>
            <p:nvPr/>
          </p:nvSpPr>
          <p:spPr bwMode="auto">
            <a:xfrm>
              <a:off x="4493" y="2144"/>
              <a:ext cx="180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031783" y="167765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CR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152928" y="901156"/>
            <a:ext cx="9670366" cy="1245208"/>
          </a:xfrm>
          <a:solidFill>
            <a:srgbClr val="FBFFC4"/>
          </a:solidFill>
          <a:ln w="12700" cap="flat" algn="ctr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combined operation of </a:t>
            </a:r>
            <a:r>
              <a:rPr lang="en-US" sz="2100" dirty="0" smtClean="0">
                <a:solidFill>
                  <a:srgbClr val="0000FF"/>
                </a:solidFill>
              </a:rPr>
              <a:t>Delay Loop </a:t>
            </a:r>
            <a:r>
              <a:rPr lang="en-US" sz="2100" dirty="0" smtClean="0">
                <a:solidFill>
                  <a:srgbClr val="FF0000"/>
                </a:solidFill>
              </a:rPr>
              <a:t>and </a:t>
            </a:r>
            <a:r>
              <a:rPr lang="en-US" sz="2100" dirty="0" smtClean="0">
                <a:solidFill>
                  <a:srgbClr val="0000FF"/>
                </a:solidFill>
              </a:rPr>
              <a:t>Combiner Ring </a:t>
            </a:r>
            <a:r>
              <a:rPr lang="en-US" sz="2100" dirty="0" smtClean="0"/>
              <a:t>(factor 8 combination)</a:t>
            </a:r>
          </a:p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~26 A </a:t>
            </a:r>
            <a:r>
              <a:rPr lang="en-US" sz="2100" dirty="0" smtClean="0"/>
              <a:t>combination reached, nominal 140 ns pulse length</a:t>
            </a:r>
          </a:p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=&gt; </a:t>
            </a:r>
            <a:r>
              <a:rPr lang="en-US" sz="2100" b="1" dirty="0" smtClean="0">
                <a:solidFill>
                  <a:srgbClr val="FF0000"/>
                </a:solidFill>
              </a:rPr>
              <a:t>Full drive beam generation</a:t>
            </a:r>
            <a:r>
              <a:rPr lang="en-US" sz="2100" dirty="0" smtClean="0">
                <a:solidFill>
                  <a:srgbClr val="FF0000"/>
                </a:solidFill>
              </a:rPr>
              <a:t>, main goal of 2009, </a:t>
            </a:r>
            <a:r>
              <a:rPr lang="en-US" sz="2100" b="1" dirty="0" smtClean="0">
                <a:solidFill>
                  <a:srgbClr val="FF0000"/>
                </a:solidFill>
              </a:rPr>
              <a:t>achieved</a:t>
            </a:r>
            <a:endParaRPr lang="en-US" sz="2100" dirty="0" smtClean="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384707" y="2298956"/>
            <a:ext cx="6438588" cy="4253860"/>
            <a:chOff x="2503488" y="1905000"/>
            <a:chExt cx="6564312" cy="4648200"/>
          </a:xfrm>
        </p:grpSpPr>
        <p:pic>
          <p:nvPicPr>
            <p:cNvPr id="59423" name="Picture 43" descr="cr-combi-8.gif"/>
            <p:cNvPicPr>
              <a:picLocks noChangeAspect="1"/>
            </p:cNvPicPr>
            <p:nvPr/>
          </p:nvPicPr>
          <p:blipFill>
            <a:blip r:embed="rId2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18"/>
            <p:cNvSpPr txBox="1">
              <a:spLocks noChangeArrowheads="1"/>
            </p:cNvSpPr>
            <p:nvPr/>
          </p:nvSpPr>
          <p:spPr bwMode="auto">
            <a:xfrm>
              <a:off x="3004641" y="3886974"/>
              <a:ext cx="1447776" cy="654366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algn="ctr"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59425" name="Straight Arrow Connector 8"/>
            <p:cNvCxnSpPr>
              <a:cxnSpLocks noChangeShapeType="1"/>
              <a:stCxn id="5" idx="0"/>
            </p:cNvCxnSpPr>
            <p:nvPr/>
          </p:nvCxnSpPr>
          <p:spPr bwMode="auto">
            <a:xfrm rot="5400000" flipH="1" flipV="1">
              <a:off x="3309938" y="3429000"/>
              <a:ext cx="876300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3919445" y="4678190"/>
              <a:ext cx="1447776" cy="655939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algn="ctr"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59427" name="Straight Arrow Connector 8"/>
            <p:cNvCxnSpPr>
              <a:cxnSpLocks noChangeShapeType="1"/>
              <a:stCxn id="8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5367221" y="5533899"/>
              <a:ext cx="1980748" cy="377519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9429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326144" y="2703469"/>
            <a:ext cx="2606021" cy="919871"/>
            <a:chOff x="33338" y="1915856"/>
            <a:chExt cx="2405062" cy="920750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38" y="1915856"/>
              <a:ext cx="2405062" cy="920750"/>
              <a:chOff x="3750" y="2279"/>
              <a:chExt cx="1805" cy="704"/>
            </a:xfrm>
          </p:grpSpPr>
          <p:sp>
            <p:nvSpPr>
              <p:cNvPr id="59400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59401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2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3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4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5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6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7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59408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9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0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1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12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59415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6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8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9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0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2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414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399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572820" cy="477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sp>
        <p:nvSpPr>
          <p:cNvPr id="5939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Drive beam generation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clex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6550" y="838200"/>
            <a:ext cx="3125031" cy="215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76802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CLEX (CLIC Experimental Area)</a:t>
            </a:r>
          </a:p>
        </p:txBody>
      </p:sp>
      <p:sp>
        <p:nvSpPr>
          <p:cNvPr id="76803" name="Content Placeholder 33"/>
          <p:cNvSpPr>
            <a:spLocks noGrp="1"/>
          </p:cNvSpPr>
          <p:nvPr>
            <p:ph idx="1"/>
          </p:nvPr>
        </p:nvSpPr>
        <p:spPr>
          <a:xfrm>
            <a:off x="157163" y="6019800"/>
            <a:ext cx="9605962" cy="582354"/>
          </a:xfrm>
        </p:spPr>
        <p:txBody>
          <a:bodyPr/>
          <a:lstStyle/>
          <a:p>
            <a:r>
              <a:rPr lang="en-US" dirty="0" smtClean="0"/>
              <a:t>tests for </a:t>
            </a:r>
            <a:r>
              <a:rPr lang="en-US" dirty="0" smtClean="0">
                <a:solidFill>
                  <a:srgbClr val="FF0000"/>
                </a:solidFill>
              </a:rPr>
              <a:t>power production, deceleration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two-beam studies</a:t>
            </a:r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113" y="942977"/>
            <a:ext cx="58039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Rectangle 3"/>
          <p:cNvSpPr>
            <a:spLocks noChangeArrowheads="1"/>
          </p:cNvSpPr>
          <p:nvPr/>
        </p:nvSpPr>
        <p:spPr bwMode="auto">
          <a:xfrm>
            <a:off x="317501" y="1635127"/>
            <a:ext cx="3421063" cy="144463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6" name="Rectangle 4"/>
          <p:cNvSpPr>
            <a:spLocks noChangeArrowheads="1"/>
          </p:cNvSpPr>
          <p:nvPr/>
        </p:nvSpPr>
        <p:spPr bwMode="auto">
          <a:xfrm>
            <a:off x="3614739" y="1265240"/>
            <a:ext cx="2243137" cy="14287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7" name="Rectangle 5"/>
          <p:cNvSpPr>
            <a:spLocks noChangeArrowheads="1"/>
          </p:cNvSpPr>
          <p:nvPr/>
        </p:nvSpPr>
        <p:spPr bwMode="auto">
          <a:xfrm>
            <a:off x="3627439" y="2398713"/>
            <a:ext cx="2244725" cy="15240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8" name="Rectangle 6"/>
          <p:cNvSpPr>
            <a:spLocks noChangeArrowheads="1"/>
          </p:cNvSpPr>
          <p:nvPr/>
        </p:nvSpPr>
        <p:spPr bwMode="auto">
          <a:xfrm>
            <a:off x="715964" y="2312990"/>
            <a:ext cx="1257300" cy="13017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9" name="Rectangle 7"/>
          <p:cNvSpPr>
            <a:spLocks noChangeArrowheads="1"/>
          </p:cNvSpPr>
          <p:nvPr/>
        </p:nvSpPr>
        <p:spPr bwMode="auto">
          <a:xfrm rot="-5400000">
            <a:off x="5282407" y="1850232"/>
            <a:ext cx="1004887" cy="1206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0" name="Rectangle 8"/>
          <p:cNvSpPr>
            <a:spLocks noChangeArrowheads="1"/>
          </p:cNvSpPr>
          <p:nvPr/>
        </p:nvSpPr>
        <p:spPr bwMode="auto">
          <a:xfrm rot="-5400000">
            <a:off x="3468688" y="2120900"/>
            <a:ext cx="442912" cy="141288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1" name="Rectangle 9"/>
          <p:cNvSpPr>
            <a:spLocks noChangeArrowheads="1"/>
          </p:cNvSpPr>
          <p:nvPr/>
        </p:nvSpPr>
        <p:spPr bwMode="auto">
          <a:xfrm>
            <a:off x="1958976" y="1960564"/>
            <a:ext cx="1666875" cy="13652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2" name="Rectangle 10"/>
          <p:cNvSpPr>
            <a:spLocks noChangeArrowheads="1"/>
          </p:cNvSpPr>
          <p:nvPr/>
        </p:nvSpPr>
        <p:spPr bwMode="auto">
          <a:xfrm rot="-5400000">
            <a:off x="246856" y="1864519"/>
            <a:ext cx="293688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3" name="Rectangle 11"/>
          <p:cNvSpPr>
            <a:spLocks noChangeArrowheads="1"/>
          </p:cNvSpPr>
          <p:nvPr/>
        </p:nvSpPr>
        <p:spPr bwMode="auto">
          <a:xfrm rot="-5400000">
            <a:off x="602457" y="2075657"/>
            <a:ext cx="358775" cy="131762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4" name="Rectangle 12"/>
          <p:cNvSpPr>
            <a:spLocks noChangeArrowheads="1"/>
          </p:cNvSpPr>
          <p:nvPr/>
        </p:nvSpPr>
        <p:spPr bwMode="auto">
          <a:xfrm rot="-5400000">
            <a:off x="1720056" y="2080419"/>
            <a:ext cx="350838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5" name="Rectangle 13"/>
          <p:cNvSpPr>
            <a:spLocks noChangeArrowheads="1"/>
          </p:cNvSpPr>
          <p:nvPr/>
        </p:nvSpPr>
        <p:spPr bwMode="auto">
          <a:xfrm rot="-5400000">
            <a:off x="3565525" y="1447800"/>
            <a:ext cx="222250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6" name="Rectangle 14"/>
          <p:cNvSpPr>
            <a:spLocks noChangeArrowheads="1"/>
          </p:cNvSpPr>
          <p:nvPr/>
        </p:nvSpPr>
        <p:spPr bwMode="auto">
          <a:xfrm rot="10800000">
            <a:off x="468314" y="1922463"/>
            <a:ext cx="250825" cy="144462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7" name="Rectangle 15"/>
          <p:cNvSpPr>
            <a:spLocks noChangeArrowheads="1"/>
          </p:cNvSpPr>
          <p:nvPr/>
        </p:nvSpPr>
        <p:spPr bwMode="auto">
          <a:xfrm rot="10800000">
            <a:off x="847726" y="1965327"/>
            <a:ext cx="974725" cy="144463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8" name="Line 16"/>
          <p:cNvSpPr>
            <a:spLocks noChangeShapeType="1"/>
          </p:cNvSpPr>
          <p:nvPr/>
        </p:nvSpPr>
        <p:spPr bwMode="auto">
          <a:xfrm flipH="1">
            <a:off x="531814" y="2146301"/>
            <a:ext cx="1455736" cy="1119484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19" name="Line 17"/>
          <p:cNvSpPr>
            <a:spLocks noChangeShapeType="1"/>
          </p:cNvSpPr>
          <p:nvPr/>
        </p:nvSpPr>
        <p:spPr bwMode="auto">
          <a:xfrm>
            <a:off x="3514724" y="2136775"/>
            <a:ext cx="5895977" cy="112901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6822" name="Picture 2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4214" y="2071690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23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814" y="3265785"/>
            <a:ext cx="905192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24" name="Rectangle 22"/>
          <p:cNvSpPr>
            <a:spLocks noChangeArrowheads="1"/>
          </p:cNvSpPr>
          <p:nvPr/>
        </p:nvSpPr>
        <p:spPr bwMode="auto">
          <a:xfrm>
            <a:off x="1987551" y="2085975"/>
            <a:ext cx="1606550" cy="471488"/>
          </a:xfrm>
          <a:prstGeom prst="rect">
            <a:avLst/>
          </a:prstGeom>
          <a:noFill/>
          <a:ln w="2857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25" name="Text Box 23"/>
          <p:cNvSpPr txBox="1">
            <a:spLocks noChangeArrowheads="1"/>
          </p:cNvSpPr>
          <p:nvPr/>
        </p:nvSpPr>
        <p:spPr bwMode="auto">
          <a:xfrm>
            <a:off x="2929749" y="2743201"/>
            <a:ext cx="3082895" cy="461665"/>
          </a:xfrm>
          <a:prstGeom prst="rect">
            <a:avLst/>
          </a:prstGeom>
          <a:solidFill>
            <a:srgbClr val="FCFFC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Test Beam Line</a:t>
            </a:r>
            <a:r>
              <a:rPr lang="en-GB" sz="2400" b="1" dirty="0" smtClean="0">
                <a:solidFill>
                  <a:srgbClr val="0000FF"/>
                </a:solidFill>
              </a:rPr>
              <a:t> - TBL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6827" name="Text Box 25"/>
          <p:cNvSpPr txBox="1">
            <a:spLocks noChangeArrowheads="1"/>
          </p:cNvSpPr>
          <p:nvPr/>
        </p:nvSpPr>
        <p:spPr bwMode="auto">
          <a:xfrm>
            <a:off x="6167260" y="5329536"/>
            <a:ext cx="3384911" cy="461665"/>
          </a:xfrm>
          <a:prstGeom prst="rect">
            <a:avLst/>
          </a:prstGeom>
          <a:solidFill>
            <a:srgbClr val="FCFF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Probe </a:t>
            </a:r>
            <a:r>
              <a:rPr lang="en-GB" sz="2400" b="1" dirty="0" smtClean="0">
                <a:solidFill>
                  <a:srgbClr val="0000FF"/>
                </a:solidFill>
              </a:rPr>
              <a:t>Beam - CALIFES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6828" name="Line 26"/>
          <p:cNvSpPr>
            <a:spLocks noChangeShapeType="1"/>
          </p:cNvSpPr>
          <p:nvPr/>
        </p:nvSpPr>
        <p:spPr bwMode="auto">
          <a:xfrm>
            <a:off x="5724525" y="3204376"/>
            <a:ext cx="709614" cy="3519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29" name="Line 27"/>
          <p:cNvSpPr>
            <a:spLocks noChangeShapeType="1"/>
          </p:cNvSpPr>
          <p:nvPr/>
        </p:nvSpPr>
        <p:spPr bwMode="auto">
          <a:xfrm flipV="1">
            <a:off x="2247901" y="4203997"/>
            <a:ext cx="946150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30" name="Line 28"/>
          <p:cNvSpPr>
            <a:spLocks noChangeShapeType="1"/>
          </p:cNvSpPr>
          <p:nvPr/>
        </p:nvSpPr>
        <p:spPr bwMode="auto">
          <a:xfrm flipH="1" flipV="1">
            <a:off x="7334250" y="4213522"/>
            <a:ext cx="190500" cy="1100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26" name="Text Box 24"/>
          <p:cNvSpPr txBox="1">
            <a:spLocks noChangeArrowheads="1"/>
          </p:cNvSpPr>
          <p:nvPr/>
        </p:nvSpPr>
        <p:spPr bwMode="auto">
          <a:xfrm>
            <a:off x="276854" y="5329536"/>
            <a:ext cx="4064334" cy="461665"/>
          </a:xfrm>
          <a:prstGeom prst="rect">
            <a:avLst/>
          </a:prstGeom>
          <a:solidFill>
            <a:srgbClr val="FCFF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Two Beam Test </a:t>
            </a:r>
            <a:r>
              <a:rPr lang="en-GB" sz="2400" b="1" dirty="0" smtClean="0">
                <a:solidFill>
                  <a:srgbClr val="0000FF"/>
                </a:solidFill>
              </a:rPr>
              <a:t>Stand - TBTS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2426732" y="941686"/>
            <a:ext cx="749123" cy="461665"/>
          </a:xfrm>
          <a:prstGeom prst="rect">
            <a:avLst/>
          </a:prstGeom>
          <a:solidFill>
            <a:srgbClr val="FCFFC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 smtClean="0">
                <a:solidFill>
                  <a:srgbClr val="0000FF"/>
                </a:solidFill>
              </a:rPr>
              <a:t>TL2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2917825" y="1403350"/>
            <a:ext cx="1044575" cy="9096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 Beam Line TBL</a:t>
            </a:r>
          </a:p>
        </p:txBody>
      </p:sp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838" y="2200275"/>
            <a:ext cx="2468562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3" descr="PETS_gener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7525" y="2149479"/>
            <a:ext cx="1389063" cy="1317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9877" name="Text Box 8"/>
          <p:cNvSpPr txBox="1">
            <a:spLocks noChangeArrowheads="1"/>
          </p:cNvSpPr>
          <p:nvPr/>
        </p:nvSpPr>
        <p:spPr bwMode="auto">
          <a:xfrm>
            <a:off x="0" y="3808413"/>
            <a:ext cx="287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dirty="0">
                <a:solidFill>
                  <a:srgbClr val="000000"/>
                </a:solidFill>
              </a:rPr>
              <a:t>5 MV/</a:t>
            </a:r>
            <a:r>
              <a:rPr lang="en-US" sz="1600" dirty="0" err="1">
                <a:solidFill>
                  <a:srgbClr val="000000"/>
                </a:solidFill>
              </a:rPr>
              <a:t>m</a:t>
            </a:r>
            <a:r>
              <a:rPr lang="en-US" sz="1600" dirty="0">
                <a:solidFill>
                  <a:srgbClr val="000000"/>
                </a:solidFill>
              </a:rPr>
              <a:t> deceleration (35 A)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165 MV output Power</a:t>
            </a:r>
          </a:p>
        </p:txBody>
      </p:sp>
      <p:sp>
        <p:nvSpPr>
          <p:cNvPr id="79878" name="Text Box 9"/>
          <p:cNvSpPr txBox="1">
            <a:spLocks noChangeArrowheads="1"/>
          </p:cNvSpPr>
          <p:nvPr/>
        </p:nvSpPr>
        <p:spPr bwMode="auto">
          <a:xfrm>
            <a:off x="5857878" y="903288"/>
            <a:ext cx="3743325" cy="14668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High energy-spread beam transport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</a:rPr>
              <a:t>    decelerate to 50 % beam energy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Drive Beam stability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Stability of RF power extraction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</a:rPr>
              <a:t>    total power in 16 PETS: 2.5 GW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Alignment procedures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9879" name="Text Box 10"/>
          <p:cNvSpPr txBox="1">
            <a:spLocks noChangeArrowheads="1"/>
          </p:cNvSpPr>
          <p:nvPr/>
        </p:nvSpPr>
        <p:spPr bwMode="auto">
          <a:xfrm>
            <a:off x="118267" y="5546726"/>
            <a:ext cx="2259021" cy="861774"/>
          </a:xfrm>
          <a:prstGeom prst="rect">
            <a:avLst/>
          </a:prstGeom>
          <a:solidFill>
            <a:srgbClr val="FEECD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2 standard cells,</a:t>
            </a:r>
            <a:br>
              <a:rPr lang="en-GB"/>
            </a:br>
            <a:r>
              <a:rPr lang="en-GB"/>
              <a:t> 16 total</a:t>
            </a:r>
            <a:endParaRPr lang="en-US"/>
          </a:p>
        </p:txBody>
      </p:sp>
      <p:sp>
        <p:nvSpPr>
          <p:cNvPr id="79880" name="Text Box 12"/>
          <p:cNvSpPr txBox="1">
            <a:spLocks noChangeArrowheads="1"/>
          </p:cNvSpPr>
          <p:nvPr/>
        </p:nvSpPr>
        <p:spPr bwMode="auto">
          <a:xfrm>
            <a:off x="170059" y="2097089"/>
            <a:ext cx="1250563" cy="338554"/>
          </a:xfrm>
          <a:prstGeom prst="rect">
            <a:avLst/>
          </a:prstGeom>
          <a:solidFill>
            <a:srgbClr val="FEECD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dirty="0">
                <a:solidFill>
                  <a:srgbClr val="000000"/>
                </a:solidFill>
              </a:rPr>
              <a:t>PETS design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7988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815975"/>
            <a:ext cx="5334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2" name="AutoShape 15"/>
          <p:cNvSpPr>
            <a:spLocks noChangeArrowheads="1"/>
          </p:cNvSpPr>
          <p:nvPr/>
        </p:nvSpPr>
        <p:spPr bwMode="auto">
          <a:xfrm>
            <a:off x="3082925" y="652467"/>
            <a:ext cx="206375" cy="319087"/>
          </a:xfrm>
          <a:prstGeom prst="downArrow">
            <a:avLst>
              <a:gd name="adj1" fmla="val 50000"/>
              <a:gd name="adj2" fmla="val 4187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79883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6702" y="3836988"/>
            <a:ext cx="28352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37277" y="2765425"/>
            <a:ext cx="3687763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5" name="Text Box 19"/>
          <p:cNvSpPr txBox="1">
            <a:spLocks noChangeArrowheads="1"/>
          </p:cNvSpPr>
          <p:nvPr/>
        </p:nvSpPr>
        <p:spPr bwMode="auto">
          <a:xfrm>
            <a:off x="5876198" y="5338764"/>
            <a:ext cx="4025768" cy="117019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/>
              <a:t>PETS development: CIEMAT</a:t>
            </a:r>
            <a:br>
              <a:rPr lang="en-US"/>
            </a:br>
            <a:r>
              <a:rPr lang="en-US"/>
              <a:t>BPM: IFIC Valencia</a:t>
            </a:r>
            <a:br>
              <a:rPr lang="en-US"/>
            </a:br>
            <a:r>
              <a:rPr lang="en-US"/>
              <a:t>and UPC Barcelona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316847" y="3366025"/>
            <a:ext cx="3872422" cy="3100398"/>
            <a:chOff x="5878513" y="1597025"/>
            <a:chExt cx="4198937" cy="3910013"/>
          </a:xfrm>
        </p:grpSpPr>
        <p:pic>
          <p:nvPicPr>
            <p:cNvPr id="34820" name="Picture 4" descr="ZANO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78513" y="1597025"/>
              <a:ext cx="4198937" cy="3910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7725020" y="2309619"/>
              <a:ext cx="1343025" cy="6715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0794" tIns="50397" rIns="100794" bIns="50397" anchor="ctr"/>
            <a:lstStyle/>
            <a:p>
              <a:pPr defTabSz="957962"/>
              <a:r>
                <a:rPr lang="en-US" sz="1700" b="1" dirty="0">
                  <a:solidFill>
                    <a:srgbClr val="E329C0"/>
                  </a:solidFill>
                  <a:latin typeface="Arial" charset="0"/>
                </a:rPr>
                <a:t>ILC design</a:t>
              </a:r>
            </a:p>
          </p:txBody>
        </p:sp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>
              <a:off x="8389226" y="2967140"/>
              <a:ext cx="8649" cy="1906485"/>
            </a:xfrm>
            <a:prstGeom prst="line">
              <a:avLst/>
            </a:prstGeom>
            <a:noFill/>
            <a:ln w="9525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Achieved SC accelerating gradients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0" y="884238"/>
            <a:ext cx="9217025" cy="2305050"/>
          </a:xfrm>
        </p:spPr>
        <p:txBody>
          <a:bodyPr/>
          <a:lstStyle/>
          <a:p>
            <a:r>
              <a:rPr lang="en-US" dirty="0" smtClean="0"/>
              <a:t>Recent progress by R&amp;D program to systematically understand and set procedures for the production process</a:t>
            </a:r>
          </a:p>
          <a:p>
            <a:r>
              <a:rPr lang="en-US" dirty="0" smtClean="0"/>
              <a:t>reached goal for a 50% yield at 35 MV/</a:t>
            </a:r>
            <a:r>
              <a:rPr lang="en-US" dirty="0" err="1" smtClean="0"/>
              <a:t>m</a:t>
            </a:r>
            <a:r>
              <a:rPr lang="en-US" dirty="0" smtClean="0"/>
              <a:t> by the end of 2010 </a:t>
            </a:r>
          </a:p>
          <a:p>
            <a:r>
              <a:rPr lang="en-US" dirty="0" smtClean="0"/>
              <a:t>90% yield foreseen later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4334" y="5015825"/>
            <a:ext cx="816688" cy="4724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6895" tIns="43448" rIns="86895" bIns="43448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2007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366383" y="2733524"/>
            <a:ext cx="5539617" cy="3506108"/>
            <a:chOff x="4366384" y="3218083"/>
            <a:chExt cx="4443046" cy="302154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rcRect l="51409" b="17943"/>
            <a:stretch>
              <a:fillRect/>
            </a:stretch>
          </p:blipFill>
          <p:spPr>
            <a:xfrm>
              <a:off x="4765529" y="3362610"/>
              <a:ext cx="2691773" cy="28770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31" name="Straight Connector 30"/>
            <p:cNvCxnSpPr/>
            <p:nvPr/>
          </p:nvCxnSpPr>
          <p:spPr bwMode="auto">
            <a:xfrm>
              <a:off x="5092100" y="3979333"/>
              <a:ext cx="2239433" cy="7636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4402674" y="3826762"/>
              <a:ext cx="666558" cy="26524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90%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21139" y="5846015"/>
              <a:ext cx="222250" cy="13925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&gt;35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rot="5400000">
              <a:off x="5847714" y="4845590"/>
              <a:ext cx="2000850" cy="1588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4850780" y="3384532"/>
              <a:ext cx="1724309" cy="2387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</a:t>
              </a:r>
              <a:r>
                <a:rPr kumimoji="0" lang="en-US" sz="12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EP processing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>
              <a:off x="5080005" y="4801809"/>
              <a:ext cx="2251528" cy="9072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4366384" y="4647116"/>
              <a:ext cx="666558" cy="26524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50%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2" name="Picture 41" descr="MC900384020.WM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3698" y="4698228"/>
              <a:ext cx="291127" cy="2397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57302" y="3780505"/>
              <a:ext cx="1352128" cy="3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TDP-2 goal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57302" y="4604417"/>
              <a:ext cx="1352128" cy="3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TDP-1 goal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87851" y="3218083"/>
              <a:ext cx="825455" cy="407168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b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lIns="86895" tIns="43448" rIns="86895" bIns="43448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2010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599712" y="6277433"/>
            <a:ext cx="1218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Nick Walker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icture 267" descr="Califes1.jpg"/>
          <p:cNvPicPr>
            <a:picLocks noChangeAspect="1"/>
          </p:cNvPicPr>
          <p:nvPr/>
        </p:nvPicPr>
        <p:blipFill>
          <a:blip r:embed="rId2"/>
          <a:srcRect t="13133" b="15556"/>
          <a:stretch>
            <a:fillRect/>
          </a:stretch>
        </p:blipFill>
        <p:spPr>
          <a:xfrm>
            <a:off x="4908629" y="803900"/>
            <a:ext cx="4889746" cy="2414042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Probe </a:t>
            </a:r>
            <a:r>
              <a:rPr lang="en-GB" dirty="0" smtClean="0"/>
              <a:t>Beam Injector - CALIFES</a:t>
            </a:r>
            <a:endParaRPr lang="en-GB" dirty="0"/>
          </a:p>
        </p:txBody>
      </p:sp>
      <p:sp>
        <p:nvSpPr>
          <p:cNvPr id="78852" name="Text Box 134"/>
          <p:cNvSpPr txBox="1">
            <a:spLocks noChangeArrowheads="1"/>
          </p:cNvSpPr>
          <p:nvPr/>
        </p:nvSpPr>
        <p:spPr bwMode="auto">
          <a:xfrm>
            <a:off x="108800" y="1622798"/>
            <a:ext cx="3338624" cy="120032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180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MeV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bunch charge </a:t>
            </a:r>
            <a:r>
              <a:rPr lang="en-GB" sz="2400" dirty="0" smtClean="0">
                <a:solidFill>
                  <a:schemeClr val="tx1"/>
                </a:solidFill>
              </a:rPr>
              <a:t>0.6 </a:t>
            </a:r>
            <a:r>
              <a:rPr lang="en-GB" sz="2400" dirty="0" err="1">
                <a:solidFill>
                  <a:schemeClr val="tx1"/>
                </a:solidFill>
              </a:rPr>
              <a:t>nC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number of bunches 1 - 64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8853" name="Text Box 135"/>
          <p:cNvSpPr txBox="1">
            <a:spLocks noChangeArrowheads="1"/>
          </p:cNvSpPr>
          <p:nvPr/>
        </p:nvSpPr>
        <p:spPr bwMode="auto">
          <a:xfrm>
            <a:off x="4287502" y="3346740"/>
            <a:ext cx="2757185" cy="7835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dirty="0">
                <a:solidFill>
                  <a:schemeClr val="tx1"/>
                </a:solidFill>
              </a:rPr>
              <a:t>Status:</a:t>
            </a:r>
            <a:r>
              <a:rPr lang="en-GB" sz="2400" dirty="0" smtClean="0">
                <a:solidFill>
                  <a:schemeClr val="tx1"/>
                </a:solidFill>
              </a:rPr>
              <a:t/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routinely operational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8854" name="Text Box 136"/>
          <p:cNvSpPr txBox="1">
            <a:spLocks noChangeArrowheads="1"/>
          </p:cNvSpPr>
          <p:nvPr/>
        </p:nvSpPr>
        <p:spPr bwMode="auto">
          <a:xfrm>
            <a:off x="0" y="735241"/>
            <a:ext cx="4877989" cy="81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b="1" dirty="0">
                <a:solidFill>
                  <a:srgbClr val="0000FF"/>
                </a:solidFill>
              </a:rPr>
              <a:t>Responsibility of IRFU (DAPNIA</a:t>
            </a:r>
            <a:r>
              <a:rPr lang="en-GB" b="1" dirty="0" smtClean="0">
                <a:solidFill>
                  <a:srgbClr val="0000FF"/>
                </a:solidFill>
              </a:rPr>
              <a:t>)</a:t>
            </a:r>
            <a:br>
              <a:rPr lang="en-GB" b="1" dirty="0" smtClean="0">
                <a:solidFill>
                  <a:srgbClr val="0000FF"/>
                </a:solidFill>
              </a:rPr>
            </a:br>
            <a:r>
              <a:rPr lang="en-GB" b="1" dirty="0" smtClean="0">
                <a:solidFill>
                  <a:srgbClr val="0000FF"/>
                </a:solidFill>
              </a:rPr>
              <a:t>CEA</a:t>
            </a:r>
            <a:r>
              <a:rPr lang="en-GB" b="1" dirty="0">
                <a:solidFill>
                  <a:srgbClr val="0000FF"/>
                </a:solidFill>
              </a:rPr>
              <a:t>, </a:t>
            </a:r>
            <a:r>
              <a:rPr lang="en-GB" b="1" dirty="0" err="1">
                <a:solidFill>
                  <a:srgbClr val="0000FF"/>
                </a:solidFill>
              </a:rPr>
              <a:t>Saclay</a:t>
            </a:r>
            <a:r>
              <a:rPr lang="en-GB" b="1" dirty="0">
                <a:solidFill>
                  <a:srgbClr val="0000FF"/>
                </a:solidFill>
              </a:rPr>
              <a:t>, France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7283956" y="3174993"/>
            <a:ext cx="1434294" cy="1008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grpSp>
        <p:nvGrpSpPr>
          <p:cNvPr id="138" name="Group 3"/>
          <p:cNvGrpSpPr>
            <a:grpSpLocks/>
          </p:cNvGrpSpPr>
          <p:nvPr/>
        </p:nvGrpSpPr>
        <p:grpSpPr bwMode="auto">
          <a:xfrm>
            <a:off x="230743" y="4686295"/>
            <a:ext cx="1657350" cy="1295400"/>
            <a:chOff x="113" y="2160"/>
            <a:chExt cx="1131" cy="816"/>
          </a:xfrm>
        </p:grpSpPr>
        <p:grpSp>
          <p:nvGrpSpPr>
            <p:cNvPr id="139" name="Group 4"/>
            <p:cNvGrpSpPr>
              <a:grpSpLocks/>
            </p:cNvGrpSpPr>
            <p:nvPr/>
          </p:nvGrpSpPr>
          <p:grpSpPr bwMode="auto">
            <a:xfrm>
              <a:off x="432" y="2296"/>
              <a:ext cx="812" cy="545"/>
              <a:chOff x="1113" y="2296"/>
              <a:chExt cx="812" cy="545"/>
            </a:xfrm>
          </p:grpSpPr>
          <p:grpSp>
            <p:nvGrpSpPr>
              <p:cNvPr id="144" name="Group 5"/>
              <p:cNvGrpSpPr>
                <a:grpSpLocks/>
              </p:cNvGrpSpPr>
              <p:nvPr/>
            </p:nvGrpSpPr>
            <p:grpSpPr bwMode="auto">
              <a:xfrm>
                <a:off x="1117" y="2296"/>
                <a:ext cx="808" cy="182"/>
                <a:chOff x="1117" y="2205"/>
                <a:chExt cx="808" cy="182"/>
              </a:xfrm>
            </p:grpSpPr>
            <p:grpSp>
              <p:nvGrpSpPr>
                <p:cNvPr id="163" name="Group 6"/>
                <p:cNvGrpSpPr>
                  <a:grpSpLocks/>
                </p:cNvGrpSpPr>
                <p:nvPr/>
              </p:nvGrpSpPr>
              <p:grpSpPr bwMode="auto">
                <a:xfrm>
                  <a:off x="1200" y="2205"/>
                  <a:ext cx="189" cy="182"/>
                  <a:chOff x="1200" y="2205"/>
                  <a:chExt cx="189" cy="182"/>
                </a:xfrm>
              </p:grpSpPr>
              <p:sp>
                <p:nvSpPr>
                  <p:cNvPr id="175" name="Arc 7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6" name="Arc 8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7" name="Arc 9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8" name="Arc 10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64" name="Line 11"/>
                <p:cNvSpPr>
                  <a:spLocks noChangeShapeType="1"/>
                </p:cNvSpPr>
                <p:nvPr/>
              </p:nvSpPr>
              <p:spPr bwMode="auto">
                <a:xfrm>
                  <a:off x="1387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5" name="Group 12"/>
                <p:cNvGrpSpPr>
                  <a:grpSpLocks/>
                </p:cNvGrpSpPr>
                <p:nvPr/>
              </p:nvGrpSpPr>
              <p:grpSpPr bwMode="auto">
                <a:xfrm>
                  <a:off x="1466" y="2205"/>
                  <a:ext cx="189" cy="182"/>
                  <a:chOff x="1200" y="2205"/>
                  <a:chExt cx="189" cy="182"/>
                </a:xfrm>
              </p:grpSpPr>
              <p:sp>
                <p:nvSpPr>
                  <p:cNvPr id="171" name="Arc 13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2" name="Arc 14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3" name="Arc 15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4" name="Arc 16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66" name="Line 17"/>
                <p:cNvSpPr>
                  <a:spLocks noChangeShapeType="1"/>
                </p:cNvSpPr>
                <p:nvPr/>
              </p:nvSpPr>
              <p:spPr bwMode="auto">
                <a:xfrm>
                  <a:off x="1659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Arc 18"/>
                <p:cNvSpPr>
                  <a:spLocks/>
                </p:cNvSpPr>
                <p:nvPr/>
              </p:nvSpPr>
              <p:spPr bwMode="auto">
                <a:xfrm flipH="1" flipV="1">
                  <a:off x="1785" y="2251"/>
                  <a:ext cx="45" cy="1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68" name="Arc 19"/>
                <p:cNvSpPr>
                  <a:spLocks/>
                </p:cNvSpPr>
                <p:nvPr/>
              </p:nvSpPr>
              <p:spPr bwMode="auto">
                <a:xfrm>
                  <a:off x="1738" y="2205"/>
                  <a:ext cx="46" cy="4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69" name="Line 20"/>
                <p:cNvSpPr>
                  <a:spLocks noChangeShapeType="1"/>
                </p:cNvSpPr>
                <p:nvPr/>
              </p:nvSpPr>
              <p:spPr bwMode="auto">
                <a:xfrm>
                  <a:off x="1835" y="2387"/>
                  <a:ext cx="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Line 21"/>
                <p:cNvSpPr>
                  <a:spLocks noChangeShapeType="1"/>
                </p:cNvSpPr>
                <p:nvPr/>
              </p:nvSpPr>
              <p:spPr bwMode="auto">
                <a:xfrm>
                  <a:off x="1117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22"/>
              <p:cNvGrpSpPr>
                <a:grpSpLocks/>
              </p:cNvGrpSpPr>
              <p:nvPr/>
            </p:nvGrpSpPr>
            <p:grpSpPr bwMode="auto">
              <a:xfrm>
                <a:off x="1117" y="2659"/>
                <a:ext cx="808" cy="182"/>
                <a:chOff x="1117" y="2749"/>
                <a:chExt cx="808" cy="182"/>
              </a:xfrm>
            </p:grpSpPr>
            <p:grpSp>
              <p:nvGrpSpPr>
                <p:cNvPr id="147" name="Group 23"/>
                <p:cNvGrpSpPr>
                  <a:grpSpLocks/>
                </p:cNvGrpSpPr>
                <p:nvPr/>
              </p:nvGrpSpPr>
              <p:grpSpPr bwMode="auto">
                <a:xfrm flipV="1">
                  <a:off x="1200" y="2749"/>
                  <a:ext cx="189" cy="182"/>
                  <a:chOff x="1200" y="2205"/>
                  <a:chExt cx="189" cy="182"/>
                </a:xfrm>
              </p:grpSpPr>
              <p:sp>
                <p:nvSpPr>
                  <p:cNvPr id="159" name="Arc 24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0" name="Arc 25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1" name="Arc 26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2" name="Arc 27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48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387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49" name="Group 29"/>
                <p:cNvGrpSpPr>
                  <a:grpSpLocks/>
                </p:cNvGrpSpPr>
                <p:nvPr/>
              </p:nvGrpSpPr>
              <p:grpSpPr bwMode="auto">
                <a:xfrm flipV="1">
                  <a:off x="1466" y="2749"/>
                  <a:ext cx="189" cy="182"/>
                  <a:chOff x="1200" y="2205"/>
                  <a:chExt cx="189" cy="182"/>
                </a:xfrm>
              </p:grpSpPr>
              <p:sp>
                <p:nvSpPr>
                  <p:cNvPr id="155" name="Arc 30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6" name="Arc 31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7" name="Arc 32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8" name="Arc 33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50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1659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Arc 35"/>
                <p:cNvSpPr>
                  <a:spLocks/>
                </p:cNvSpPr>
                <p:nvPr/>
              </p:nvSpPr>
              <p:spPr bwMode="auto">
                <a:xfrm flipH="1">
                  <a:off x="1785" y="2749"/>
                  <a:ext cx="45" cy="1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52" name="Arc 36"/>
                <p:cNvSpPr>
                  <a:spLocks/>
                </p:cNvSpPr>
                <p:nvPr/>
              </p:nvSpPr>
              <p:spPr bwMode="auto">
                <a:xfrm flipV="1">
                  <a:off x="1738" y="2886"/>
                  <a:ext cx="46" cy="4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53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835" y="2749"/>
                  <a:ext cx="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1117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6" name="Line 39"/>
              <p:cNvSpPr>
                <a:spLocks noChangeShapeType="1"/>
              </p:cNvSpPr>
              <p:nvPr/>
            </p:nvSpPr>
            <p:spPr bwMode="auto">
              <a:xfrm>
                <a:off x="1113" y="2296"/>
                <a:ext cx="0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0" name="Rectangle 40"/>
            <p:cNvSpPr>
              <a:spLocks noChangeArrowheads="1"/>
            </p:cNvSpPr>
            <p:nvPr/>
          </p:nvSpPr>
          <p:spPr bwMode="auto">
            <a:xfrm>
              <a:off x="430" y="2160"/>
              <a:ext cx="454" cy="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1" name="Rectangle 41"/>
            <p:cNvSpPr>
              <a:spLocks noChangeArrowheads="1"/>
            </p:cNvSpPr>
            <p:nvPr/>
          </p:nvSpPr>
          <p:spPr bwMode="auto">
            <a:xfrm>
              <a:off x="430" y="2885"/>
              <a:ext cx="454" cy="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2" name="AutoShape 42"/>
            <p:cNvSpPr>
              <a:spLocks noChangeArrowheads="1"/>
            </p:cNvSpPr>
            <p:nvPr/>
          </p:nvSpPr>
          <p:spPr bwMode="auto">
            <a:xfrm flipH="1">
              <a:off x="113" y="2478"/>
              <a:ext cx="317" cy="181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3" name="Line 43"/>
            <p:cNvSpPr>
              <a:spLocks noChangeShapeType="1"/>
            </p:cNvSpPr>
            <p:nvPr/>
          </p:nvSpPr>
          <p:spPr bwMode="auto">
            <a:xfrm>
              <a:off x="439" y="2499"/>
              <a:ext cx="0" cy="13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" name="AutoShape 44"/>
          <p:cNvSpPr>
            <a:spLocks noChangeAspect="1" noChangeArrowheads="1"/>
          </p:cNvSpPr>
          <p:nvPr/>
        </p:nvSpPr>
        <p:spPr bwMode="auto">
          <a:xfrm rot="20193452" flipV="1">
            <a:off x="7490257" y="4960932"/>
            <a:ext cx="584689" cy="517525"/>
          </a:xfrm>
          <a:custGeom>
            <a:avLst/>
            <a:gdLst>
              <a:gd name="T0" fmla="*/ 15354166 w 21600"/>
              <a:gd name="T1" fmla="*/ 6199830 h 21600"/>
              <a:gd name="T2" fmla="*/ 9287330 w 21600"/>
              <a:gd name="T3" fmla="*/ 12399635 h 21600"/>
              <a:gd name="T4" fmla="*/ 3220465 w 21600"/>
              <a:gd name="T5" fmla="*/ 6199830 h 21600"/>
              <a:gd name="T6" fmla="*/ 928733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545 w 21600"/>
              <a:gd name="T13" fmla="*/ 5545 h 21600"/>
              <a:gd name="T14" fmla="*/ 16055 w 21600"/>
              <a:gd name="T15" fmla="*/ 1605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489" y="21600"/>
                </a:lnTo>
                <a:lnTo>
                  <a:pt x="1411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0" name="Line 45"/>
          <p:cNvSpPr>
            <a:spLocks noChangeShapeType="1"/>
          </p:cNvSpPr>
          <p:nvPr/>
        </p:nvSpPr>
        <p:spPr bwMode="auto">
          <a:xfrm flipH="1" flipV="1">
            <a:off x="1561312" y="5775319"/>
            <a:ext cx="58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Rectangle 46"/>
          <p:cNvSpPr>
            <a:spLocks noChangeArrowheads="1"/>
          </p:cNvSpPr>
          <p:nvPr/>
        </p:nvSpPr>
        <p:spPr bwMode="auto">
          <a:xfrm>
            <a:off x="2358481" y="4851395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2" name="Rectangle 47"/>
          <p:cNvSpPr>
            <a:spLocks noChangeArrowheads="1"/>
          </p:cNvSpPr>
          <p:nvPr/>
        </p:nvSpPr>
        <p:spPr bwMode="auto">
          <a:xfrm>
            <a:off x="2370204" y="5643556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3" name="Rectangle 48"/>
          <p:cNvSpPr>
            <a:spLocks noChangeArrowheads="1"/>
          </p:cNvSpPr>
          <p:nvPr/>
        </p:nvSpPr>
        <p:spPr bwMode="auto">
          <a:xfrm>
            <a:off x="3630435" y="5635619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4" name="Rectangle 49"/>
          <p:cNvSpPr>
            <a:spLocks noChangeArrowheads="1"/>
          </p:cNvSpPr>
          <p:nvPr/>
        </p:nvSpPr>
        <p:spPr bwMode="auto">
          <a:xfrm>
            <a:off x="3621642" y="4856157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5" name="Line 50"/>
          <p:cNvSpPr>
            <a:spLocks noChangeShapeType="1"/>
          </p:cNvSpPr>
          <p:nvPr/>
        </p:nvSpPr>
        <p:spPr bwMode="auto">
          <a:xfrm>
            <a:off x="724578" y="5333994"/>
            <a:ext cx="780610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Rectangle 51"/>
          <p:cNvSpPr>
            <a:spLocks noChangeArrowheads="1"/>
          </p:cNvSpPr>
          <p:nvPr/>
        </p:nvSpPr>
        <p:spPr bwMode="auto">
          <a:xfrm>
            <a:off x="2370204" y="5084756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15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compression</a:t>
            </a:r>
          </a:p>
        </p:txBody>
      </p:sp>
      <p:sp>
        <p:nvSpPr>
          <p:cNvPr id="187" name="Rectangle 52"/>
          <p:cNvSpPr>
            <a:spLocks noChangeArrowheads="1"/>
          </p:cNvSpPr>
          <p:nvPr/>
        </p:nvSpPr>
        <p:spPr bwMode="auto">
          <a:xfrm>
            <a:off x="4896527" y="5078406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17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acceleration</a:t>
            </a:r>
          </a:p>
        </p:txBody>
      </p:sp>
      <p:sp>
        <p:nvSpPr>
          <p:cNvPr id="188" name="Rectangle 53"/>
          <p:cNvSpPr>
            <a:spLocks noChangeArrowheads="1"/>
          </p:cNvSpPr>
          <p:nvPr/>
        </p:nvSpPr>
        <p:spPr bwMode="auto">
          <a:xfrm>
            <a:off x="3633366" y="5081581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17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acceleration</a:t>
            </a:r>
          </a:p>
        </p:txBody>
      </p:sp>
      <p:sp>
        <p:nvSpPr>
          <p:cNvPr id="189" name="Text Box 54"/>
          <p:cNvSpPr txBox="1">
            <a:spLocks noChangeArrowheads="1"/>
          </p:cNvSpPr>
          <p:nvPr/>
        </p:nvSpPr>
        <p:spPr bwMode="auto">
          <a:xfrm>
            <a:off x="3775871" y="6165844"/>
            <a:ext cx="893441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LIL sections</a:t>
            </a:r>
          </a:p>
        </p:txBody>
      </p:sp>
      <p:sp>
        <p:nvSpPr>
          <p:cNvPr id="190" name="Line 55"/>
          <p:cNvSpPr>
            <a:spLocks noChangeShapeType="1"/>
          </p:cNvSpPr>
          <p:nvPr/>
        </p:nvSpPr>
        <p:spPr bwMode="auto">
          <a:xfrm flipV="1">
            <a:off x="4231242" y="5587994"/>
            <a:ext cx="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56"/>
          <p:cNvSpPr>
            <a:spLocks noChangeShapeType="1"/>
          </p:cNvSpPr>
          <p:nvPr/>
        </p:nvSpPr>
        <p:spPr bwMode="auto">
          <a:xfrm flipV="1">
            <a:off x="4231242" y="5595931"/>
            <a:ext cx="1197219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Line 57"/>
          <p:cNvSpPr>
            <a:spLocks noChangeShapeType="1"/>
          </p:cNvSpPr>
          <p:nvPr/>
        </p:nvSpPr>
        <p:spPr bwMode="auto">
          <a:xfrm flipH="1" flipV="1">
            <a:off x="3023766" y="5595931"/>
            <a:ext cx="1197219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Rectangle 58"/>
          <p:cNvSpPr>
            <a:spLocks noChangeAspect="1" noChangeArrowheads="1"/>
          </p:cNvSpPr>
          <p:nvPr/>
        </p:nvSpPr>
        <p:spPr bwMode="auto">
          <a:xfrm rot="2710495">
            <a:off x="8108284" y="4668771"/>
            <a:ext cx="504825" cy="26523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94" name="Text Box 59"/>
          <p:cNvSpPr txBox="1">
            <a:spLocks noChangeArrowheads="1"/>
          </p:cNvSpPr>
          <p:nvPr/>
        </p:nvSpPr>
        <p:spPr bwMode="auto">
          <a:xfrm>
            <a:off x="7363907" y="4398957"/>
            <a:ext cx="885350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beam dump</a:t>
            </a:r>
          </a:p>
        </p:txBody>
      </p:sp>
      <p:sp>
        <p:nvSpPr>
          <p:cNvPr id="195" name="Text Box 60"/>
          <p:cNvSpPr txBox="1">
            <a:spLocks noChangeArrowheads="1"/>
          </p:cNvSpPr>
          <p:nvPr/>
        </p:nvSpPr>
        <p:spPr bwMode="auto">
          <a:xfrm>
            <a:off x="2473798" y="6165844"/>
            <a:ext cx="996484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focusing coils</a:t>
            </a:r>
          </a:p>
        </p:txBody>
      </p:sp>
      <p:sp>
        <p:nvSpPr>
          <p:cNvPr id="196" name="Line 61"/>
          <p:cNvSpPr>
            <a:spLocks noChangeShapeType="1"/>
          </p:cNvSpPr>
          <p:nvPr/>
        </p:nvSpPr>
        <p:spPr bwMode="auto">
          <a:xfrm flipV="1">
            <a:off x="2969547" y="5813419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Line 62"/>
          <p:cNvSpPr>
            <a:spLocks noChangeShapeType="1"/>
          </p:cNvSpPr>
          <p:nvPr/>
        </p:nvSpPr>
        <p:spPr bwMode="auto">
          <a:xfrm>
            <a:off x="3768181" y="473868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63"/>
          <p:cNvSpPr>
            <a:spLocks noChangeShapeType="1"/>
          </p:cNvSpPr>
          <p:nvPr/>
        </p:nvSpPr>
        <p:spPr bwMode="auto">
          <a:xfrm>
            <a:off x="3768181" y="4751382"/>
            <a:ext cx="126316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Line 64"/>
          <p:cNvSpPr>
            <a:spLocks noChangeShapeType="1"/>
          </p:cNvSpPr>
          <p:nvPr/>
        </p:nvSpPr>
        <p:spPr bwMode="auto">
          <a:xfrm>
            <a:off x="5031342" y="473868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0" name="Group 65"/>
          <p:cNvGrpSpPr>
            <a:grpSpLocks/>
          </p:cNvGrpSpPr>
          <p:nvPr/>
        </p:nvGrpSpPr>
        <p:grpSpPr bwMode="auto">
          <a:xfrm>
            <a:off x="3331496" y="3030532"/>
            <a:ext cx="864577" cy="1727200"/>
            <a:chOff x="2562" y="1160"/>
            <a:chExt cx="590" cy="1088"/>
          </a:xfrm>
        </p:grpSpPr>
        <p:sp>
          <p:nvSpPr>
            <p:cNvPr id="201" name="AutoShape 66"/>
            <p:cNvSpPr>
              <a:spLocks noChangeArrowheads="1"/>
            </p:cNvSpPr>
            <p:nvPr/>
          </p:nvSpPr>
          <p:spPr bwMode="auto">
            <a:xfrm flipV="1">
              <a:off x="2562" y="1160"/>
              <a:ext cx="590" cy="499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>
                  <a:solidFill>
                    <a:schemeClr val="tx1"/>
                  </a:solidFill>
                  <a:latin typeface="Arial" charset="0"/>
                </a:rPr>
                <a:t>K</a:t>
              </a:r>
            </a:p>
          </p:txBody>
        </p:sp>
        <p:sp>
          <p:nvSpPr>
            <p:cNvPr id="202" name="Oval 67"/>
            <p:cNvSpPr>
              <a:spLocks noChangeArrowheads="1"/>
            </p:cNvSpPr>
            <p:nvPr/>
          </p:nvSpPr>
          <p:spPr bwMode="auto">
            <a:xfrm>
              <a:off x="2608" y="1704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03" name="Oval 68"/>
            <p:cNvSpPr>
              <a:spLocks noChangeArrowheads="1"/>
            </p:cNvSpPr>
            <p:nvPr/>
          </p:nvSpPr>
          <p:spPr bwMode="auto">
            <a:xfrm>
              <a:off x="2925" y="1704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04" name="Line 69"/>
            <p:cNvSpPr>
              <a:spLocks noChangeShapeType="1"/>
            </p:cNvSpPr>
            <p:nvPr/>
          </p:nvSpPr>
          <p:spPr bwMode="auto">
            <a:xfrm>
              <a:off x="2862" y="1659"/>
              <a:ext cx="0" cy="5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Line 70"/>
            <p:cNvSpPr>
              <a:spLocks noChangeShapeType="1"/>
            </p:cNvSpPr>
            <p:nvPr/>
          </p:nvSpPr>
          <p:spPr bwMode="auto">
            <a:xfrm>
              <a:off x="2789" y="1795"/>
              <a:ext cx="1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" name="Line 71"/>
          <p:cNvSpPr>
            <a:spLocks noChangeShapeType="1"/>
          </p:cNvSpPr>
          <p:nvPr/>
        </p:nvSpPr>
        <p:spPr bwMode="auto">
          <a:xfrm>
            <a:off x="1561312" y="4751382"/>
            <a:ext cx="93052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Line 72"/>
          <p:cNvSpPr>
            <a:spLocks noChangeShapeType="1"/>
          </p:cNvSpPr>
          <p:nvPr/>
        </p:nvSpPr>
        <p:spPr bwMode="auto">
          <a:xfrm>
            <a:off x="1561312" y="4732332"/>
            <a:ext cx="0" cy="179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Line 73"/>
          <p:cNvSpPr>
            <a:spLocks noChangeAspect="1" noChangeShapeType="1"/>
          </p:cNvSpPr>
          <p:nvPr/>
        </p:nvSpPr>
        <p:spPr bwMode="auto">
          <a:xfrm flipV="1">
            <a:off x="8063223" y="4906957"/>
            <a:ext cx="225669" cy="233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Line 74"/>
          <p:cNvSpPr>
            <a:spLocks noChangeAspect="1" noChangeShapeType="1"/>
          </p:cNvSpPr>
          <p:nvPr/>
        </p:nvSpPr>
        <p:spPr bwMode="auto">
          <a:xfrm flipV="1">
            <a:off x="7989954" y="4845045"/>
            <a:ext cx="232997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Line 75"/>
          <p:cNvSpPr>
            <a:spLocks noChangeAspect="1" noChangeShapeType="1"/>
          </p:cNvSpPr>
          <p:nvPr/>
        </p:nvSpPr>
        <p:spPr bwMode="auto">
          <a:xfrm flipV="1">
            <a:off x="8033915" y="4973632"/>
            <a:ext cx="319454" cy="250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1" name="Group 76"/>
          <p:cNvGrpSpPr>
            <a:grpSpLocks/>
          </p:cNvGrpSpPr>
          <p:nvPr/>
        </p:nvGrpSpPr>
        <p:grpSpPr bwMode="auto">
          <a:xfrm>
            <a:off x="6811785" y="5094281"/>
            <a:ext cx="262304" cy="473075"/>
            <a:chOff x="4537" y="2417"/>
            <a:chExt cx="179" cy="298"/>
          </a:xfrm>
        </p:grpSpPr>
        <p:sp>
          <p:nvSpPr>
            <p:cNvPr id="212" name="Line 77"/>
            <p:cNvSpPr>
              <a:spLocks noChangeShapeType="1"/>
            </p:cNvSpPr>
            <p:nvPr/>
          </p:nvSpPr>
          <p:spPr bwMode="auto">
            <a:xfrm>
              <a:off x="4537" y="2420"/>
              <a:ext cx="0" cy="2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3" name="Group 78"/>
            <p:cNvGrpSpPr>
              <a:grpSpLocks/>
            </p:cNvGrpSpPr>
            <p:nvPr/>
          </p:nvGrpSpPr>
          <p:grpSpPr bwMode="auto">
            <a:xfrm>
              <a:off x="4628" y="2454"/>
              <a:ext cx="0" cy="226"/>
              <a:chOff x="4150" y="3430"/>
              <a:chExt cx="0" cy="226"/>
            </a:xfrm>
          </p:grpSpPr>
          <p:sp>
            <p:nvSpPr>
              <p:cNvPr id="215" name="Line 79"/>
              <p:cNvSpPr>
                <a:spLocks noChangeShapeType="1"/>
              </p:cNvSpPr>
              <p:nvPr/>
            </p:nvSpPr>
            <p:spPr bwMode="auto">
              <a:xfrm>
                <a:off x="4150" y="3445"/>
                <a:ext cx="0" cy="19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80"/>
              <p:cNvSpPr>
                <a:spLocks noChangeShapeType="1"/>
              </p:cNvSpPr>
              <p:nvPr/>
            </p:nvSpPr>
            <p:spPr bwMode="auto">
              <a:xfrm>
                <a:off x="4150" y="3611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81"/>
              <p:cNvSpPr>
                <a:spLocks noChangeShapeType="1"/>
              </p:cNvSpPr>
              <p:nvPr/>
            </p:nvSpPr>
            <p:spPr bwMode="auto">
              <a:xfrm>
                <a:off x="4150" y="3430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4" name="Line 82"/>
            <p:cNvSpPr>
              <a:spLocks noChangeShapeType="1"/>
            </p:cNvSpPr>
            <p:nvPr/>
          </p:nvSpPr>
          <p:spPr bwMode="auto">
            <a:xfrm>
              <a:off x="4716" y="2417"/>
              <a:ext cx="0" cy="2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8" name="Text Box 83"/>
          <p:cNvSpPr txBox="1">
            <a:spLocks noChangeArrowheads="1"/>
          </p:cNvSpPr>
          <p:nvPr/>
        </p:nvSpPr>
        <p:spPr bwMode="auto">
          <a:xfrm>
            <a:off x="6602427" y="4830757"/>
            <a:ext cx="919765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quadrupoles</a:t>
            </a:r>
          </a:p>
        </p:txBody>
      </p:sp>
      <p:sp>
        <p:nvSpPr>
          <p:cNvPr id="219" name="Line 84"/>
          <p:cNvSpPr>
            <a:spLocks noChangeShapeType="1"/>
          </p:cNvSpPr>
          <p:nvPr/>
        </p:nvSpPr>
        <p:spPr bwMode="auto">
          <a:xfrm flipV="1">
            <a:off x="7808246" y="5549894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Line 85"/>
          <p:cNvSpPr>
            <a:spLocks noChangeShapeType="1"/>
          </p:cNvSpPr>
          <p:nvPr/>
        </p:nvSpPr>
        <p:spPr bwMode="auto">
          <a:xfrm flipV="1">
            <a:off x="6485003" y="5468931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Rectangle 86"/>
          <p:cNvSpPr>
            <a:spLocks noChangeArrowheads="1"/>
          </p:cNvSpPr>
          <p:nvPr/>
        </p:nvSpPr>
        <p:spPr bwMode="auto">
          <a:xfrm>
            <a:off x="6347257" y="5219694"/>
            <a:ext cx="265235" cy="2159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2" name="AutoShape 87"/>
          <p:cNvSpPr>
            <a:spLocks noChangeArrowheads="1"/>
          </p:cNvSpPr>
          <p:nvPr/>
        </p:nvSpPr>
        <p:spPr bwMode="auto">
          <a:xfrm flipV="1">
            <a:off x="6312088" y="4519607"/>
            <a:ext cx="331177" cy="3603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3" name="Line 88"/>
          <p:cNvSpPr>
            <a:spLocks noChangeShapeType="1"/>
          </p:cNvSpPr>
          <p:nvPr/>
        </p:nvSpPr>
        <p:spPr bwMode="auto">
          <a:xfrm>
            <a:off x="6480608" y="486409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89"/>
          <p:cNvSpPr>
            <a:spLocks noChangeAspect="1" noChangeShapeType="1"/>
          </p:cNvSpPr>
          <p:nvPr/>
        </p:nvSpPr>
        <p:spPr bwMode="auto">
          <a:xfrm flipH="1">
            <a:off x="723112" y="5162544"/>
            <a:ext cx="1368669" cy="1571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Rectangle 90"/>
          <p:cNvSpPr>
            <a:spLocks noChangeArrowheads="1"/>
          </p:cNvSpPr>
          <p:nvPr/>
        </p:nvSpPr>
        <p:spPr bwMode="auto">
          <a:xfrm>
            <a:off x="696735" y="3606795"/>
            <a:ext cx="797169" cy="503238"/>
          </a:xfrm>
          <a:prstGeom prst="rect">
            <a:avLst/>
          </a:prstGeom>
          <a:solidFill>
            <a:srgbClr val="FF3300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>
                <a:solidFill>
                  <a:schemeClr val="bg1"/>
                </a:solidFill>
                <a:latin typeface="Arial" charset="0"/>
              </a:rPr>
              <a:t>Laser</a:t>
            </a:r>
          </a:p>
        </p:txBody>
      </p:sp>
      <p:sp>
        <p:nvSpPr>
          <p:cNvPr id="226" name="Line 91"/>
          <p:cNvSpPr>
            <a:spLocks noChangeShapeType="1"/>
          </p:cNvSpPr>
          <p:nvPr/>
        </p:nvSpPr>
        <p:spPr bwMode="auto">
          <a:xfrm>
            <a:off x="1485112" y="3794120"/>
            <a:ext cx="597877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AutoShape 92"/>
          <p:cNvSpPr>
            <a:spLocks noChangeArrowheads="1"/>
          </p:cNvSpPr>
          <p:nvPr/>
        </p:nvSpPr>
        <p:spPr bwMode="auto">
          <a:xfrm>
            <a:off x="8140888" y="4857745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8" name="Text Box 93"/>
          <p:cNvSpPr txBox="1">
            <a:spLocks noChangeArrowheads="1"/>
          </p:cNvSpPr>
          <p:nvPr/>
        </p:nvSpPr>
        <p:spPr bwMode="auto">
          <a:xfrm>
            <a:off x="2046912" y="3678232"/>
            <a:ext cx="1603621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pulse compression</a:t>
            </a:r>
          </a:p>
        </p:txBody>
      </p:sp>
      <p:sp>
        <p:nvSpPr>
          <p:cNvPr id="229" name="Line 94"/>
          <p:cNvSpPr>
            <a:spLocks noChangeShapeType="1"/>
          </p:cNvSpPr>
          <p:nvPr/>
        </p:nvSpPr>
        <p:spPr bwMode="auto">
          <a:xfrm flipH="1">
            <a:off x="2491832" y="4751382"/>
            <a:ext cx="126316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Line 95"/>
          <p:cNvSpPr>
            <a:spLocks noChangeShapeType="1"/>
          </p:cNvSpPr>
          <p:nvPr/>
        </p:nvSpPr>
        <p:spPr bwMode="auto">
          <a:xfrm flipH="1">
            <a:off x="2491832" y="473709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Text Box 96"/>
          <p:cNvSpPr txBox="1">
            <a:spLocks noChangeArrowheads="1"/>
          </p:cNvSpPr>
          <p:nvPr/>
        </p:nvSpPr>
        <p:spPr bwMode="auto">
          <a:xfrm>
            <a:off x="2238210" y="3868732"/>
            <a:ext cx="11652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2 x 45 MW</a:t>
            </a:r>
          </a:p>
        </p:txBody>
      </p:sp>
      <p:sp>
        <p:nvSpPr>
          <p:cNvPr id="232" name="Text Box 97"/>
          <p:cNvSpPr txBox="1">
            <a:spLocks noChangeArrowheads="1"/>
          </p:cNvSpPr>
          <p:nvPr/>
        </p:nvSpPr>
        <p:spPr bwMode="auto">
          <a:xfrm>
            <a:off x="1365123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10</a:t>
            </a:r>
          </a:p>
        </p:txBody>
      </p:sp>
      <p:sp>
        <p:nvSpPr>
          <p:cNvPr id="233" name="Text Box 98"/>
          <p:cNvSpPr txBox="1">
            <a:spLocks noChangeArrowheads="1"/>
          </p:cNvSpPr>
          <p:nvPr/>
        </p:nvSpPr>
        <p:spPr bwMode="auto">
          <a:xfrm>
            <a:off x="2295643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20</a:t>
            </a:r>
          </a:p>
        </p:txBody>
      </p:sp>
      <p:sp>
        <p:nvSpPr>
          <p:cNvPr id="234" name="Text Box 99"/>
          <p:cNvSpPr txBox="1">
            <a:spLocks noChangeArrowheads="1"/>
          </p:cNvSpPr>
          <p:nvPr/>
        </p:nvSpPr>
        <p:spPr bwMode="auto">
          <a:xfrm>
            <a:off x="3758096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25</a:t>
            </a:r>
          </a:p>
        </p:txBody>
      </p:sp>
      <p:sp>
        <p:nvSpPr>
          <p:cNvPr id="235" name="Text Box 100"/>
          <p:cNvSpPr txBox="1">
            <a:spLocks noChangeArrowheads="1"/>
          </p:cNvSpPr>
          <p:nvPr/>
        </p:nvSpPr>
        <p:spPr bwMode="auto">
          <a:xfrm>
            <a:off x="4799984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25</a:t>
            </a:r>
          </a:p>
        </p:txBody>
      </p:sp>
      <p:sp>
        <p:nvSpPr>
          <p:cNvPr id="236" name="AutoShape 101"/>
          <p:cNvSpPr>
            <a:spLocks noChangeArrowheads="1"/>
          </p:cNvSpPr>
          <p:nvPr/>
        </p:nvSpPr>
        <p:spPr bwMode="auto">
          <a:xfrm>
            <a:off x="1792843" y="5222869"/>
            <a:ext cx="99646" cy="215900"/>
          </a:xfrm>
          <a:prstGeom prst="flowChartCollate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rgbClr val="339933"/>
              </a:solidFill>
              <a:latin typeface="Arial" charset="0"/>
            </a:endParaRPr>
          </a:p>
        </p:txBody>
      </p:sp>
      <p:sp>
        <p:nvSpPr>
          <p:cNvPr id="237" name="AutoShape 102"/>
          <p:cNvSpPr>
            <a:spLocks noChangeArrowheads="1"/>
          </p:cNvSpPr>
          <p:nvPr/>
        </p:nvSpPr>
        <p:spPr bwMode="auto">
          <a:xfrm>
            <a:off x="1933520" y="5224456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grpSp>
        <p:nvGrpSpPr>
          <p:cNvPr id="238" name="Group 103"/>
          <p:cNvGrpSpPr>
            <a:grpSpLocks/>
          </p:cNvGrpSpPr>
          <p:nvPr/>
        </p:nvGrpSpPr>
        <p:grpSpPr bwMode="auto">
          <a:xfrm>
            <a:off x="6062973" y="5208590"/>
            <a:ext cx="186104" cy="252413"/>
            <a:chOff x="4002" y="2670"/>
            <a:chExt cx="127" cy="159"/>
          </a:xfrm>
        </p:grpSpPr>
        <p:sp>
          <p:nvSpPr>
            <p:cNvPr id="239" name="AutoShape 104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0" name="AutoShape 105"/>
            <p:cNvSpPr>
              <a:spLocks noChangeArrowheads="1"/>
            </p:cNvSpPr>
            <p:nvPr/>
          </p:nvSpPr>
          <p:spPr bwMode="auto">
            <a:xfrm>
              <a:off x="4002" y="2670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1" name="Group 106"/>
          <p:cNvGrpSpPr>
            <a:grpSpLocks/>
          </p:cNvGrpSpPr>
          <p:nvPr/>
        </p:nvGrpSpPr>
        <p:grpSpPr bwMode="auto">
          <a:xfrm>
            <a:off x="7210369" y="5208590"/>
            <a:ext cx="186104" cy="252413"/>
            <a:chOff x="4002" y="2671"/>
            <a:chExt cx="127" cy="159"/>
          </a:xfrm>
        </p:grpSpPr>
        <p:sp>
          <p:nvSpPr>
            <p:cNvPr id="242" name="AutoShape 107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3" name="AutoShape 108"/>
            <p:cNvSpPr>
              <a:spLocks noChangeArrowheads="1"/>
            </p:cNvSpPr>
            <p:nvPr/>
          </p:nvSpPr>
          <p:spPr bwMode="auto">
            <a:xfrm>
              <a:off x="4002" y="267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4" name="Group 109"/>
          <p:cNvGrpSpPr>
            <a:grpSpLocks/>
          </p:cNvGrpSpPr>
          <p:nvPr/>
        </p:nvGrpSpPr>
        <p:grpSpPr bwMode="auto">
          <a:xfrm>
            <a:off x="4754385" y="5208590"/>
            <a:ext cx="150935" cy="252413"/>
            <a:chOff x="3107" y="2670"/>
            <a:chExt cx="103" cy="159"/>
          </a:xfrm>
        </p:grpSpPr>
        <p:sp>
          <p:nvSpPr>
            <p:cNvPr id="245" name="AutoShape 110"/>
            <p:cNvSpPr>
              <a:spLocks noChangeArrowheads="1"/>
            </p:cNvSpPr>
            <p:nvPr/>
          </p:nvSpPr>
          <p:spPr bwMode="auto">
            <a:xfrm>
              <a:off x="3142" y="2677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6" name="AutoShape 111"/>
            <p:cNvSpPr>
              <a:spLocks noChangeArrowheads="1"/>
            </p:cNvSpPr>
            <p:nvPr/>
          </p:nvSpPr>
          <p:spPr bwMode="auto">
            <a:xfrm>
              <a:off x="3107" y="2670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7" name="Group 112"/>
          <p:cNvGrpSpPr>
            <a:grpSpLocks/>
          </p:cNvGrpSpPr>
          <p:nvPr/>
        </p:nvGrpSpPr>
        <p:grpSpPr bwMode="auto">
          <a:xfrm>
            <a:off x="3491224" y="5208590"/>
            <a:ext cx="150935" cy="252413"/>
            <a:chOff x="3107" y="2668"/>
            <a:chExt cx="103" cy="159"/>
          </a:xfrm>
        </p:grpSpPr>
        <p:sp>
          <p:nvSpPr>
            <p:cNvPr id="248" name="AutoShape 113"/>
            <p:cNvSpPr>
              <a:spLocks noChangeArrowheads="1"/>
            </p:cNvSpPr>
            <p:nvPr/>
          </p:nvSpPr>
          <p:spPr bwMode="auto">
            <a:xfrm>
              <a:off x="3142" y="2677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9" name="AutoShape 114"/>
            <p:cNvSpPr>
              <a:spLocks noChangeArrowheads="1"/>
            </p:cNvSpPr>
            <p:nvPr/>
          </p:nvSpPr>
          <p:spPr bwMode="auto">
            <a:xfrm>
              <a:off x="3107" y="2668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50" name="Group 115"/>
          <p:cNvGrpSpPr>
            <a:grpSpLocks/>
          </p:cNvGrpSpPr>
          <p:nvPr/>
        </p:nvGrpSpPr>
        <p:grpSpPr bwMode="auto">
          <a:xfrm>
            <a:off x="2172378" y="5208590"/>
            <a:ext cx="186104" cy="252413"/>
            <a:chOff x="4002" y="2671"/>
            <a:chExt cx="127" cy="159"/>
          </a:xfrm>
        </p:grpSpPr>
        <p:sp>
          <p:nvSpPr>
            <p:cNvPr id="251" name="AutoShape 116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52" name="AutoShape 117"/>
            <p:cNvSpPr>
              <a:spLocks noChangeArrowheads="1"/>
            </p:cNvSpPr>
            <p:nvPr/>
          </p:nvSpPr>
          <p:spPr bwMode="auto">
            <a:xfrm>
              <a:off x="4002" y="267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53" name="Group 118"/>
          <p:cNvGrpSpPr>
            <a:grpSpLocks/>
          </p:cNvGrpSpPr>
          <p:nvPr/>
        </p:nvGrpSpPr>
        <p:grpSpPr bwMode="auto">
          <a:xfrm>
            <a:off x="7337857" y="3295643"/>
            <a:ext cx="1380393" cy="793750"/>
            <a:chOff x="3424" y="1344"/>
            <a:chExt cx="942" cy="500"/>
          </a:xfrm>
        </p:grpSpPr>
        <p:sp>
          <p:nvSpPr>
            <p:cNvPr id="254" name="Text Box 119"/>
            <p:cNvSpPr txBox="1">
              <a:spLocks noChangeArrowheads="1"/>
            </p:cNvSpPr>
            <p:nvPr/>
          </p:nvSpPr>
          <p:spPr bwMode="auto">
            <a:xfrm>
              <a:off x="3578" y="1705"/>
              <a:ext cx="71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 dirty="0">
                  <a:solidFill>
                    <a:schemeClr val="tx1"/>
                  </a:solidFill>
                  <a:latin typeface="Arial" charset="0"/>
                </a:rPr>
                <a:t>profile monitor</a:t>
              </a:r>
            </a:p>
          </p:txBody>
        </p:sp>
        <p:sp>
          <p:nvSpPr>
            <p:cNvPr id="255" name="Text Box 120"/>
            <p:cNvSpPr txBox="1">
              <a:spLocks noChangeArrowheads="1"/>
            </p:cNvSpPr>
            <p:nvPr/>
          </p:nvSpPr>
          <p:spPr bwMode="auto">
            <a:xfrm>
              <a:off x="3573" y="1524"/>
              <a:ext cx="793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position monitor</a:t>
              </a:r>
            </a:p>
          </p:txBody>
        </p:sp>
        <p:sp>
          <p:nvSpPr>
            <p:cNvPr id="256" name="Text Box 121"/>
            <p:cNvSpPr txBox="1">
              <a:spLocks noChangeArrowheads="1"/>
            </p:cNvSpPr>
            <p:nvPr/>
          </p:nvSpPr>
          <p:spPr bwMode="auto">
            <a:xfrm>
              <a:off x="3591" y="1344"/>
              <a:ext cx="376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steerer</a:t>
              </a:r>
            </a:p>
          </p:txBody>
        </p:sp>
        <p:sp>
          <p:nvSpPr>
            <p:cNvPr id="257" name="AutoShape 122"/>
            <p:cNvSpPr>
              <a:spLocks noChangeArrowheads="1"/>
            </p:cNvSpPr>
            <p:nvPr/>
          </p:nvSpPr>
          <p:spPr bwMode="auto">
            <a:xfrm>
              <a:off x="3424" y="1705"/>
              <a:ext cx="136" cy="136"/>
            </a:xfrm>
            <a:prstGeom prst="flowChartSummingJunction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58" name="AutoShape 123"/>
            <p:cNvSpPr>
              <a:spLocks noChangeArrowheads="1"/>
            </p:cNvSpPr>
            <p:nvPr/>
          </p:nvSpPr>
          <p:spPr bwMode="auto">
            <a:xfrm>
              <a:off x="3458" y="1348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59" name="AutoShape 124"/>
            <p:cNvSpPr>
              <a:spLocks noChangeArrowheads="1"/>
            </p:cNvSpPr>
            <p:nvPr/>
          </p:nvSpPr>
          <p:spPr bwMode="auto">
            <a:xfrm>
              <a:off x="3458" y="152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260" name="Arc 125"/>
          <p:cNvSpPr>
            <a:spLocks/>
          </p:cNvSpPr>
          <p:nvPr/>
        </p:nvSpPr>
        <p:spPr bwMode="auto">
          <a:xfrm flipV="1">
            <a:off x="7472673" y="4975220"/>
            <a:ext cx="602273" cy="357188"/>
          </a:xfrm>
          <a:custGeom>
            <a:avLst/>
            <a:gdLst>
              <a:gd name="T0" fmla="*/ 3672282 w 19550"/>
              <a:gd name="T1" fmla="*/ 0 h 21347"/>
              <a:gd name="T2" fmla="*/ 21775344 w 19550"/>
              <a:gd name="T3" fmla="*/ 3405342 h 21347"/>
              <a:gd name="T4" fmla="*/ 0 w 19550"/>
              <a:gd name="T5" fmla="*/ 5976637 h 21347"/>
              <a:gd name="T6" fmla="*/ 0 60000 65536"/>
              <a:gd name="T7" fmla="*/ 0 60000 65536"/>
              <a:gd name="T8" fmla="*/ 0 60000 65536"/>
              <a:gd name="T9" fmla="*/ 0 w 19550"/>
              <a:gd name="T10" fmla="*/ 0 h 21347"/>
              <a:gd name="T11" fmla="*/ 19550 w 19550"/>
              <a:gd name="T12" fmla="*/ 21347 h 213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550" h="21347" fill="none" extrusionOk="0">
                <a:moveTo>
                  <a:pt x="3296" y="0"/>
                </a:moveTo>
                <a:cubicBezTo>
                  <a:pt x="10401" y="1097"/>
                  <a:pt x="16493" y="5656"/>
                  <a:pt x="19550" y="12162"/>
                </a:cubicBezTo>
              </a:path>
              <a:path w="19550" h="21347" stroke="0" extrusionOk="0">
                <a:moveTo>
                  <a:pt x="3296" y="0"/>
                </a:moveTo>
                <a:cubicBezTo>
                  <a:pt x="10401" y="1097"/>
                  <a:pt x="16493" y="5656"/>
                  <a:pt x="19550" y="12162"/>
                </a:cubicBezTo>
                <a:lnTo>
                  <a:pt x="0" y="21347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1" name="AutoShape 126"/>
          <p:cNvSpPr>
            <a:spLocks noChangeArrowheads="1"/>
          </p:cNvSpPr>
          <p:nvPr/>
        </p:nvSpPr>
        <p:spPr bwMode="auto">
          <a:xfrm>
            <a:off x="7396473" y="5224456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2" name="Text Box 127"/>
          <p:cNvSpPr txBox="1">
            <a:spLocks noChangeArrowheads="1"/>
          </p:cNvSpPr>
          <p:nvPr/>
        </p:nvSpPr>
        <p:spPr bwMode="auto">
          <a:xfrm>
            <a:off x="1108569" y="6165844"/>
            <a:ext cx="902332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gun cavity</a:t>
            </a:r>
          </a:p>
        </p:txBody>
      </p:sp>
      <p:sp>
        <p:nvSpPr>
          <p:cNvPr id="263" name="Text Box 128"/>
          <p:cNvSpPr txBox="1">
            <a:spLocks noChangeArrowheads="1"/>
          </p:cNvSpPr>
          <p:nvPr/>
        </p:nvSpPr>
        <p:spPr bwMode="auto">
          <a:xfrm>
            <a:off x="7283956" y="6165844"/>
            <a:ext cx="1039314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spect. magnet</a:t>
            </a:r>
          </a:p>
        </p:txBody>
      </p:sp>
      <p:sp>
        <p:nvSpPr>
          <p:cNvPr id="264" name="Text Box 129"/>
          <p:cNvSpPr txBox="1">
            <a:spLocks noChangeArrowheads="1"/>
          </p:cNvSpPr>
          <p:nvPr/>
        </p:nvSpPr>
        <p:spPr bwMode="auto">
          <a:xfrm>
            <a:off x="6093261" y="6165844"/>
            <a:ext cx="910823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deflector</a:t>
            </a:r>
          </a:p>
        </p:txBody>
      </p:sp>
      <p:sp>
        <p:nvSpPr>
          <p:cNvPr id="265" name="AutoShape 130"/>
          <p:cNvSpPr>
            <a:spLocks noChangeArrowheads="1"/>
          </p:cNvSpPr>
          <p:nvPr/>
        </p:nvSpPr>
        <p:spPr bwMode="auto">
          <a:xfrm rot="19200000">
            <a:off x="8015869" y="5006341"/>
            <a:ext cx="99646" cy="252000"/>
          </a:xfrm>
          <a:prstGeom prst="diamond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6" name="Text Box 131"/>
          <p:cNvSpPr txBox="1">
            <a:spLocks noChangeArrowheads="1"/>
          </p:cNvSpPr>
          <p:nvPr/>
        </p:nvSpPr>
        <p:spPr bwMode="auto">
          <a:xfrm>
            <a:off x="196124" y="2946854"/>
            <a:ext cx="2029823" cy="461666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>
                <a:solidFill>
                  <a:schemeClr val="bg1"/>
                </a:solidFill>
                <a:latin typeface="Tahoma" charset="0"/>
              </a:rPr>
              <a:t>C A L I F E S</a:t>
            </a:r>
          </a:p>
        </p:txBody>
      </p:sp>
      <p:sp>
        <p:nvSpPr>
          <p:cNvPr id="267" name="Text Box 132"/>
          <p:cNvSpPr txBox="1">
            <a:spLocks noChangeArrowheads="1"/>
          </p:cNvSpPr>
          <p:nvPr/>
        </p:nvSpPr>
        <p:spPr bwMode="auto">
          <a:xfrm>
            <a:off x="8809722" y="6266391"/>
            <a:ext cx="1053005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 dirty="0">
                <a:solidFill>
                  <a:schemeClr val="tx1"/>
                </a:solidFill>
              </a:rPr>
              <a:t>A. </a:t>
            </a:r>
            <a:r>
              <a:rPr lang="en-GB" sz="1400" dirty="0" err="1" smtClean="0">
                <a:solidFill>
                  <a:schemeClr val="tx1"/>
                </a:solidFill>
              </a:rPr>
              <a:t>Mosnier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Test Stand - TBTS</a:t>
            </a:r>
            <a:endParaRPr lang="en-US" dirty="0"/>
          </a:p>
        </p:txBody>
      </p:sp>
      <p:pic>
        <p:nvPicPr>
          <p:cNvPr id="5" name="Picture 4" descr="TBTS-photo.jpg"/>
          <p:cNvPicPr>
            <a:picLocks noChangeAspect="1"/>
          </p:cNvPicPr>
          <p:nvPr/>
        </p:nvPicPr>
        <p:blipFill>
          <a:blip r:embed="rId2"/>
          <a:srcRect l="21634" t="18690" r="5000"/>
          <a:stretch>
            <a:fillRect/>
          </a:stretch>
        </p:blipFill>
        <p:spPr>
          <a:xfrm>
            <a:off x="6074901" y="914401"/>
            <a:ext cx="3748548" cy="2551699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838200"/>
            <a:ext cx="4805450" cy="26649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667" y="914400"/>
            <a:ext cx="1595967" cy="147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0" y="3657600"/>
            <a:ext cx="9467348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55700" y="1735750"/>
            <a:ext cx="3632200" cy="477054"/>
          </a:xfrm>
          <a:prstGeom prst="rect">
            <a:avLst/>
          </a:prstGeom>
          <a:solidFill>
            <a:srgbClr val="FCFFC0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Two-beam acceleration in CTF3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3724" y="900660"/>
            <a:ext cx="5523971" cy="2604540"/>
          </a:xfrm>
        </p:spPr>
        <p:txBody>
          <a:bodyPr/>
          <a:lstStyle/>
          <a:p>
            <a:r>
              <a:rPr lang="en-US" dirty="0" smtClean="0"/>
              <a:t>maximum probe beam acceleration of 11 </a:t>
            </a:r>
            <a:r>
              <a:rPr lang="en-US" dirty="0" err="1" smtClean="0"/>
              <a:t>MeV</a:t>
            </a:r>
            <a:r>
              <a:rPr lang="en-US" dirty="0" smtClean="0"/>
              <a:t> measured</a:t>
            </a:r>
          </a:p>
          <a:p>
            <a:pPr>
              <a:spcAft>
                <a:spcPts val="2493"/>
              </a:spcAft>
            </a:pPr>
            <a:r>
              <a:rPr lang="en-US" dirty="0" smtClean="0"/>
              <a:t>=&gt;    </a:t>
            </a:r>
            <a:r>
              <a:rPr lang="en-US" b="1" dirty="0" smtClean="0">
                <a:solidFill>
                  <a:srgbClr val="FF0000"/>
                </a:solidFill>
              </a:rPr>
              <a:t>gradient ~55 MV/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RF calibrations to be verified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5787695" y="900660"/>
            <a:ext cx="3857705" cy="5539268"/>
            <a:chOff x="5342488" y="900660"/>
            <a:chExt cx="3560958" cy="5539268"/>
          </a:xfrm>
        </p:grpSpPr>
        <p:pic>
          <p:nvPicPr>
            <p:cNvPr id="10" name="Picture 9" descr="pb-no-acc2.png"/>
            <p:cNvPicPr>
              <a:picLocks noChangeAspect="1"/>
            </p:cNvPicPr>
            <p:nvPr/>
          </p:nvPicPr>
          <p:blipFill>
            <a:blip r:embed="rId2"/>
            <a:srcRect l="7115" t="17778" r="51531" b="35555"/>
            <a:stretch>
              <a:fillRect/>
            </a:stretch>
          </p:blipFill>
          <p:spPr>
            <a:xfrm>
              <a:off x="5342488" y="900660"/>
              <a:ext cx="3560958" cy="5539268"/>
            </a:xfrm>
            <a:prstGeom prst="rect">
              <a:avLst/>
            </a:prstGeom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6324600" y="3027013"/>
              <a:ext cx="2301221" cy="4770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Drive beam </a:t>
              </a:r>
              <a:r>
                <a:rPr lang="en-US" b="1" dirty="0" smtClean="0">
                  <a:solidFill>
                    <a:srgbClr val="FF0000"/>
                  </a:solidFill>
                </a:rPr>
                <a:t>OFF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5787694" y="900660"/>
            <a:ext cx="3857705" cy="5539268"/>
            <a:chOff x="5342488" y="900660"/>
            <a:chExt cx="3560958" cy="5539268"/>
          </a:xfrm>
        </p:grpSpPr>
        <p:pic>
          <p:nvPicPr>
            <p:cNvPr id="11" name="Picture 10" descr="pb-acc-11MeV.png"/>
            <p:cNvPicPr>
              <a:picLocks noChangeAspect="1"/>
            </p:cNvPicPr>
            <p:nvPr/>
          </p:nvPicPr>
          <p:blipFill>
            <a:blip r:embed="rId3"/>
            <a:srcRect l="7115" t="17778" r="51531" b="35555"/>
            <a:stretch>
              <a:fillRect/>
            </a:stretch>
          </p:blipFill>
          <p:spPr>
            <a:xfrm>
              <a:off x="5342488" y="900660"/>
              <a:ext cx="3560958" cy="5539268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6324600" y="3027013"/>
              <a:ext cx="2159378" cy="4770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Drive beam </a:t>
              </a:r>
              <a:r>
                <a:rPr lang="en-US" b="1" dirty="0" smtClean="0">
                  <a:solidFill>
                    <a:srgbClr val="00B050"/>
                  </a:solidFill>
                </a:rPr>
                <a:t>ON</a:t>
              </a:r>
              <a:r>
                <a:rPr lang="en-US" b="1" dirty="0" smtClean="0">
                  <a:solidFill>
                    <a:srgbClr val="C00000"/>
                  </a:solidFill>
                </a:rPr>
                <a:t>	</a:t>
              </a:r>
            </a:p>
          </p:txBody>
        </p:sp>
      </p:grpSp>
      <p:graphicFrame>
        <p:nvGraphicFramePr>
          <p:cNvPr id="17" name="Chart 16"/>
          <p:cNvGraphicFramePr/>
          <p:nvPr/>
        </p:nvGraphicFramePr>
        <p:xfrm>
          <a:off x="378354" y="3276600"/>
          <a:ext cx="4657196" cy="3163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CLIC - CTF3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sz="half" idx="4294967295"/>
          </p:nvPr>
        </p:nvSpPr>
        <p:spPr>
          <a:xfrm>
            <a:off x="229805" y="5132388"/>
            <a:ext cx="9337675" cy="1463675"/>
          </a:xfrm>
        </p:spPr>
        <p:txBody>
          <a:bodyPr/>
          <a:lstStyle/>
          <a:p>
            <a:r>
              <a:rPr lang="en-US" sz="2400" dirty="0"/>
              <a:t>Still considerable extrapolation to CLIC parameters</a:t>
            </a:r>
          </a:p>
          <a:p>
            <a:r>
              <a:rPr lang="en-US" sz="2400" dirty="0"/>
              <a:t>Especially total beam power (loss management, machine protection)</a:t>
            </a:r>
          </a:p>
          <a:p>
            <a:r>
              <a:rPr lang="en-US" sz="2400" dirty="0"/>
              <a:t>Good understanding of CTF3 and benchmarking needed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2327" y="827088"/>
          <a:ext cx="7445376" cy="4191000"/>
        </p:xfrm>
        <a:graphic>
          <a:graphicData uri="http://schemas.openxmlformats.org/drawingml/2006/table">
            <a:tbl>
              <a:tblPr/>
              <a:tblGrid>
                <a:gridCol w="2481263"/>
                <a:gridCol w="2481262"/>
                <a:gridCol w="2482851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CTF3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CLIC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0.150 GeV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2.4 GeV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Pulse length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1.2 µs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140 µs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Multiplication factor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 x 4 = 8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 x 3 x 4 = 24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Linac current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3.75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4.2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Final current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30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100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RF frequency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 GHz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 GHz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Deceleration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to ~50% 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to 10% 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Repetition rate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up to 5 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50 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per beam pulse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0.7 kJ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1400 kJ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Average beam power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3.4 kW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70 MW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1"/>
          <p:cNvGrpSpPr>
            <a:grpSpLocks/>
          </p:cNvGrpSpPr>
          <p:nvPr/>
        </p:nvGrpSpPr>
        <p:grpSpPr bwMode="auto">
          <a:xfrm>
            <a:off x="5605463" y="5695954"/>
            <a:ext cx="3987800" cy="862013"/>
            <a:chOff x="5490707" y="5509071"/>
            <a:chExt cx="3987730" cy="861683"/>
          </a:xfrm>
        </p:grpSpPr>
        <p:sp>
          <p:nvSpPr>
            <p:cNvPr id="82004" name="Rectangle 4"/>
            <p:cNvSpPr>
              <a:spLocks noChangeArrowheads="1"/>
            </p:cNvSpPr>
            <p:nvPr/>
          </p:nvSpPr>
          <p:spPr bwMode="auto">
            <a:xfrm>
              <a:off x="5490707" y="5509071"/>
              <a:ext cx="3987730" cy="861683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2005" name="Line 55"/>
            <p:cNvSpPr>
              <a:spLocks noChangeShapeType="1"/>
            </p:cNvSpPr>
            <p:nvPr/>
          </p:nvSpPr>
          <p:spPr bwMode="auto">
            <a:xfrm>
              <a:off x="5588210" y="6120926"/>
              <a:ext cx="349029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6" name="Rectangle 56"/>
            <p:cNvSpPr>
              <a:spLocks noChangeArrowheads="1"/>
            </p:cNvSpPr>
            <p:nvPr/>
          </p:nvSpPr>
          <p:spPr bwMode="auto">
            <a:xfrm>
              <a:off x="6143485" y="6192733"/>
              <a:ext cx="3331647" cy="169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latin typeface="Comic Sans MS" charset="0"/>
                </a:rPr>
                <a:t>101 A </a:t>
              </a:r>
              <a:r>
                <a:rPr lang="en-US" sz="1100">
                  <a:solidFill>
                    <a:schemeClr val="tx1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82007" name="Line 57"/>
            <p:cNvSpPr>
              <a:spLocks noChangeShapeType="1"/>
            </p:cNvSpPr>
            <p:nvPr/>
          </p:nvSpPr>
          <p:spPr bwMode="auto">
            <a:xfrm flipV="1">
              <a:off x="5667535" y="5833698"/>
              <a:ext cx="55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8" name="Line 58"/>
            <p:cNvSpPr>
              <a:spLocks noChangeShapeType="1"/>
            </p:cNvSpPr>
            <p:nvPr/>
          </p:nvSpPr>
          <p:spPr bwMode="auto">
            <a:xfrm flipV="1">
              <a:off x="6222810" y="5905505"/>
              <a:ext cx="285569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9" name="Rectangle 59"/>
            <p:cNvSpPr>
              <a:spLocks noChangeArrowheads="1"/>
            </p:cNvSpPr>
            <p:nvPr/>
          </p:nvSpPr>
          <p:spPr bwMode="auto">
            <a:xfrm>
              <a:off x="5648383" y="5540408"/>
              <a:ext cx="646462" cy="27093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82010" name="Rectangle 60"/>
            <p:cNvSpPr>
              <a:spLocks noChangeArrowheads="1"/>
            </p:cNvSpPr>
            <p:nvPr/>
          </p:nvSpPr>
          <p:spPr bwMode="auto">
            <a:xfrm>
              <a:off x="7072692" y="5858092"/>
              <a:ext cx="592738" cy="27093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5.8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Symbol" charset="2"/>
                </a:rPr>
                <a:t>µ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82011" name="Line 61"/>
            <p:cNvSpPr>
              <a:spLocks noChangeShapeType="1"/>
            </p:cNvSpPr>
            <p:nvPr/>
          </p:nvSpPr>
          <p:spPr bwMode="auto">
            <a:xfrm flipV="1">
              <a:off x="9070244" y="6117934"/>
              <a:ext cx="333826" cy="299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62"/>
            <p:cNvGrpSpPr>
              <a:grpSpLocks/>
            </p:cNvGrpSpPr>
            <p:nvPr/>
          </p:nvGrpSpPr>
          <p:grpSpPr bwMode="auto">
            <a:xfrm>
              <a:off x="5667535" y="5977312"/>
              <a:ext cx="555274" cy="143614"/>
              <a:chOff x="1488" y="3360"/>
              <a:chExt cx="672" cy="96"/>
            </a:xfrm>
          </p:grpSpPr>
          <p:grpSp>
            <p:nvGrpSpPr>
              <p:cNvPr id="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5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6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62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3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4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5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6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7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8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9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54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6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7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8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9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0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1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9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44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5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6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7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8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9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0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1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36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7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8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9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0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3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2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24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5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6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7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8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9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0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1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16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7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8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9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0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1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2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3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6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06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7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8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9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0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1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2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3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98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9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0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1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2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3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4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5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8" name="Group 141"/>
            <p:cNvGrpSpPr>
              <a:grpSpLocks/>
            </p:cNvGrpSpPr>
            <p:nvPr/>
          </p:nvGrpSpPr>
          <p:grpSpPr bwMode="auto">
            <a:xfrm>
              <a:off x="8523232" y="5977312"/>
              <a:ext cx="555274" cy="143614"/>
              <a:chOff x="1488" y="3360"/>
              <a:chExt cx="672" cy="96"/>
            </a:xfrm>
          </p:grpSpPr>
          <p:grpSp>
            <p:nvGrpSpPr>
              <p:cNvPr id="19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0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84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5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6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7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8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9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0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1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76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7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8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9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0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1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2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3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4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66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7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8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9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0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1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2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3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58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9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0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1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2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3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4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5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6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27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46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7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8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9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0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1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2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3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38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9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0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1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2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3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4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5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0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1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28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9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0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1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2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3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4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5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2012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20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1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2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3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4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5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6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7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82013" name="Group 312"/>
          <p:cNvGrpSpPr>
            <a:grpSpLocks/>
          </p:cNvGrpSpPr>
          <p:nvPr/>
        </p:nvGrpSpPr>
        <p:grpSpPr bwMode="auto">
          <a:xfrm>
            <a:off x="3514725" y="4574976"/>
            <a:ext cx="3776663" cy="925717"/>
            <a:chOff x="433743" y="5480444"/>
            <a:chExt cx="3777849" cy="926213"/>
          </a:xfrm>
        </p:grpSpPr>
        <p:sp>
          <p:nvSpPr>
            <p:cNvPr id="81953" name="Rectangle 5"/>
            <p:cNvSpPr>
              <a:spLocks noChangeArrowheads="1"/>
            </p:cNvSpPr>
            <p:nvPr/>
          </p:nvSpPr>
          <p:spPr bwMode="auto">
            <a:xfrm>
              <a:off x="433743" y="5507575"/>
              <a:ext cx="3777849" cy="899082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1954" name="Line 6"/>
            <p:cNvSpPr>
              <a:spLocks noChangeShapeType="1"/>
            </p:cNvSpPr>
            <p:nvPr/>
          </p:nvSpPr>
          <p:spPr bwMode="auto">
            <a:xfrm>
              <a:off x="620487" y="5980304"/>
              <a:ext cx="344237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55" name="Rectangle 7"/>
            <p:cNvSpPr>
              <a:spLocks noChangeArrowheads="1"/>
            </p:cNvSpPr>
            <p:nvPr/>
          </p:nvSpPr>
          <p:spPr bwMode="auto">
            <a:xfrm>
              <a:off x="569256" y="6061087"/>
              <a:ext cx="3510128" cy="338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Symbol" charset="2"/>
                </a:rPr>
                <a:t>µ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–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 eaLnBrk="0" hangingPunct="0">
                <a:buFont typeface="StarSymbol" charset="0"/>
                <a:buNone/>
              </a:pPr>
              <a:r>
                <a:rPr lang="en-US" sz="1100" b="1" dirty="0"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82014" name="Group 8"/>
            <p:cNvGrpSpPr>
              <a:grpSpLocks/>
            </p:cNvGrpSpPr>
            <p:nvPr/>
          </p:nvGrpSpPr>
          <p:grpSpPr bwMode="auto">
            <a:xfrm>
              <a:off x="889861" y="5836690"/>
              <a:ext cx="555274" cy="143614"/>
              <a:chOff x="288" y="3600"/>
              <a:chExt cx="336" cy="96"/>
            </a:xfrm>
          </p:grpSpPr>
          <p:sp>
            <p:nvSpPr>
              <p:cNvPr id="8199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5" name="Group 17"/>
            <p:cNvGrpSpPr>
              <a:grpSpLocks/>
            </p:cNvGrpSpPr>
            <p:nvPr/>
          </p:nvGrpSpPr>
          <p:grpSpPr bwMode="auto">
            <a:xfrm>
              <a:off x="2159060" y="5836690"/>
              <a:ext cx="555274" cy="143614"/>
              <a:chOff x="288" y="3600"/>
              <a:chExt cx="336" cy="96"/>
            </a:xfrm>
          </p:grpSpPr>
          <p:sp>
            <p:nvSpPr>
              <p:cNvPr id="8198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6" name="Group 26"/>
            <p:cNvGrpSpPr>
              <a:grpSpLocks/>
            </p:cNvGrpSpPr>
            <p:nvPr/>
          </p:nvGrpSpPr>
          <p:grpSpPr bwMode="auto">
            <a:xfrm>
              <a:off x="1524461" y="5836690"/>
              <a:ext cx="555274" cy="143614"/>
              <a:chOff x="288" y="3600"/>
              <a:chExt cx="336" cy="96"/>
            </a:xfrm>
          </p:grpSpPr>
          <p:sp>
            <p:nvSpPr>
              <p:cNvPr id="8198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7" name="Group 35"/>
            <p:cNvGrpSpPr>
              <a:grpSpLocks/>
            </p:cNvGrpSpPr>
            <p:nvPr/>
          </p:nvGrpSpPr>
          <p:grpSpPr bwMode="auto">
            <a:xfrm>
              <a:off x="2714335" y="5836690"/>
              <a:ext cx="555274" cy="143614"/>
              <a:chOff x="288" y="3600"/>
              <a:chExt cx="336" cy="96"/>
            </a:xfrm>
          </p:grpSpPr>
          <p:sp>
            <p:nvSpPr>
              <p:cNvPr id="8197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8" name="Group 44"/>
            <p:cNvGrpSpPr>
              <a:grpSpLocks/>
            </p:cNvGrpSpPr>
            <p:nvPr/>
          </p:nvGrpSpPr>
          <p:grpSpPr bwMode="auto">
            <a:xfrm>
              <a:off x="3348934" y="5836690"/>
              <a:ext cx="555274" cy="143614"/>
              <a:chOff x="288" y="3600"/>
              <a:chExt cx="336" cy="96"/>
            </a:xfrm>
          </p:grpSpPr>
          <p:sp>
            <p:nvSpPr>
              <p:cNvPr id="8196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961" name="Line 53"/>
            <p:cNvSpPr>
              <a:spLocks noChangeShapeType="1"/>
            </p:cNvSpPr>
            <p:nvPr/>
          </p:nvSpPr>
          <p:spPr bwMode="auto">
            <a:xfrm>
              <a:off x="2720945" y="5766379"/>
              <a:ext cx="55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62" name="Rectangle 54"/>
            <p:cNvSpPr>
              <a:spLocks noChangeArrowheads="1"/>
            </p:cNvSpPr>
            <p:nvPr/>
          </p:nvSpPr>
          <p:spPr bwMode="auto">
            <a:xfrm>
              <a:off x="2698382" y="5480444"/>
              <a:ext cx="646676" cy="271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81963" name="Rectangle 221"/>
            <p:cNvSpPr>
              <a:spLocks noChangeArrowheads="1"/>
            </p:cNvSpPr>
            <p:nvPr/>
          </p:nvSpPr>
          <p:spPr bwMode="auto">
            <a:xfrm>
              <a:off x="434932" y="5493077"/>
              <a:ext cx="1278459" cy="36352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>
                  <a:solidFill>
                    <a:srgbClr val="0000FF"/>
                  </a:solidFill>
                  <a:latin typeface="Comic Sans MS" charset="0"/>
                </a:rPr>
                <a:t>initial</a:t>
              </a:r>
              <a:endParaRPr lang="en-US" sz="1700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81924" name="Rectangle 222"/>
          <p:cNvSpPr>
            <a:spLocks noChangeArrowheads="1"/>
          </p:cNvSpPr>
          <p:nvPr/>
        </p:nvSpPr>
        <p:spPr bwMode="auto">
          <a:xfrm>
            <a:off x="6535738" y="5711825"/>
            <a:ext cx="3052762" cy="363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72" tIns="50387" rIns="100772" bIns="50387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700">
                <a:solidFill>
                  <a:srgbClr val="0000FF"/>
                </a:solidFill>
                <a:latin typeface="Comic Sans MS" charset="0"/>
              </a:rPr>
              <a:t>Drive beam structure - final</a:t>
            </a:r>
            <a:endParaRPr lang="en-US" sz="1700">
              <a:solidFill>
                <a:srgbClr val="0000FF"/>
              </a:solidFill>
              <a:latin typeface="Comic Sans MS" charset="0"/>
              <a:sym typeface="Symbol" charset="2"/>
            </a:endParaRPr>
          </a:p>
        </p:txBody>
      </p:sp>
      <p:sp>
        <p:nvSpPr>
          <p:cNvPr id="81925" name="Title 2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Drive beam generation summary</a:t>
            </a:r>
          </a:p>
        </p:txBody>
      </p:sp>
      <p:sp>
        <p:nvSpPr>
          <p:cNvPr id="81926" name="Content Placeholder 314"/>
          <p:cNvSpPr>
            <a:spLocks noGrp="1"/>
          </p:cNvSpPr>
          <p:nvPr>
            <p:ph idx="4294967295"/>
          </p:nvPr>
        </p:nvSpPr>
        <p:spPr>
          <a:xfrm>
            <a:off x="300038" y="887413"/>
            <a:ext cx="9605962" cy="3667125"/>
          </a:xfrm>
        </p:spPr>
        <p:txBody>
          <a:bodyPr/>
          <a:lstStyle/>
          <a:p>
            <a:r>
              <a:rPr lang="en-US" sz="2400">
                <a:solidFill>
                  <a:schemeClr val="tx1"/>
                </a:solidFill>
              </a:rPr>
              <a:t>Conventionally generate a </a:t>
            </a:r>
            <a:r>
              <a:rPr lang="en-US" sz="2400">
                <a:solidFill>
                  <a:srgbClr val="FF0000"/>
                </a:solidFill>
              </a:rPr>
              <a:t>long beam pulse </a:t>
            </a:r>
            <a:r>
              <a:rPr lang="en-US" sz="2400">
                <a:solidFill>
                  <a:schemeClr val="tx1"/>
                </a:solidFill>
              </a:rPr>
              <a:t>with the right bunch structure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(fill every 2</a:t>
            </a:r>
            <a:r>
              <a:rPr lang="en-US" sz="2400" baseline="30000">
                <a:solidFill>
                  <a:schemeClr val="tx1"/>
                </a:solidFill>
              </a:rPr>
              <a:t>nd</a:t>
            </a:r>
            <a:r>
              <a:rPr lang="en-US" sz="2400">
                <a:solidFill>
                  <a:schemeClr val="tx1"/>
                </a:solidFill>
              </a:rPr>
              <a:t> RF bucket and switch between even and odd buckets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 every time of flight T</a:t>
            </a:r>
            <a:r>
              <a:rPr lang="en-US" sz="2400" baseline="-25000">
                <a:solidFill>
                  <a:schemeClr val="tx1"/>
                </a:solidFill>
              </a:rPr>
              <a:t>DL</a:t>
            </a:r>
            <a:r>
              <a:rPr lang="en-US" sz="2400">
                <a:solidFill>
                  <a:schemeClr val="tx1"/>
                </a:solidFill>
              </a:rPr>
              <a:t> in the Delay Loop)</a:t>
            </a:r>
          </a:p>
          <a:p>
            <a:r>
              <a:rPr lang="en-US" sz="2400">
                <a:solidFill>
                  <a:srgbClr val="0000FF"/>
                </a:solidFill>
              </a:rPr>
              <a:t>Fully loaded acceleration</a:t>
            </a:r>
            <a:r>
              <a:rPr lang="en-US" sz="2400"/>
              <a:t>: Efficiently </a:t>
            </a:r>
            <a:r>
              <a:rPr lang="en-US" sz="2400">
                <a:solidFill>
                  <a:srgbClr val="FF0000"/>
                </a:solidFill>
              </a:rPr>
              <a:t>accelerate</a:t>
            </a:r>
            <a:r>
              <a:rPr lang="en-US" sz="2400"/>
              <a:t> long beam pulse</a:t>
            </a:r>
          </a:p>
          <a:p>
            <a:r>
              <a:rPr lang="en-US" sz="2400">
                <a:solidFill>
                  <a:srgbClr val="0000FF"/>
                </a:solidFill>
              </a:rPr>
              <a:t>Bunch interleaving</a:t>
            </a:r>
            <a:r>
              <a:rPr lang="en-US" sz="2400"/>
              <a:t>: Delay parts of the pulse and </a:t>
            </a:r>
            <a:r>
              <a:rPr lang="en-US" sz="2400">
                <a:solidFill>
                  <a:srgbClr val="FF0000"/>
                </a:solidFill>
              </a:rPr>
              <a:t>interleave the bunches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in a Delay Loop and Combiner Ring(s)</a:t>
            </a:r>
          </a:p>
          <a:p>
            <a:r>
              <a:rPr lang="en-US" sz="2400"/>
              <a:t>=&gt; the long pulse (low frequency and low current) is transformed into </a:t>
            </a:r>
            <a:br>
              <a:rPr lang="en-US" sz="2400"/>
            </a:br>
            <a:r>
              <a:rPr lang="en-US" sz="2400"/>
              <a:t>shorter pulses of </a:t>
            </a:r>
            <a:r>
              <a:rPr lang="en-US" sz="2400">
                <a:solidFill>
                  <a:srgbClr val="FF0000"/>
                </a:solidFill>
              </a:rPr>
              <a:t>high current </a:t>
            </a:r>
            <a:r>
              <a:rPr lang="en-US" sz="2400"/>
              <a:t>and </a:t>
            </a:r>
            <a:r>
              <a:rPr lang="en-US" sz="2400">
                <a:solidFill>
                  <a:srgbClr val="FF0000"/>
                </a:solidFill>
              </a:rPr>
              <a:t>high bunch repetition frequency</a:t>
            </a:r>
          </a:p>
        </p:txBody>
      </p:sp>
      <p:sp>
        <p:nvSpPr>
          <p:cNvPr id="81927" name="Content Placeholder 2"/>
          <p:cNvSpPr txBox="1">
            <a:spLocks/>
          </p:cNvSpPr>
          <p:nvPr/>
        </p:nvSpPr>
        <p:spPr bwMode="auto">
          <a:xfrm>
            <a:off x="157163" y="815979"/>
            <a:ext cx="9599612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endParaRPr lang="en-US" sz="2700">
              <a:solidFill>
                <a:srgbClr val="000000"/>
              </a:solidFill>
            </a:endParaRPr>
          </a:p>
        </p:txBody>
      </p:sp>
      <p:cxnSp>
        <p:nvCxnSpPr>
          <p:cNvPr id="81929" name="Straight Arrow Connector 340"/>
          <p:cNvCxnSpPr>
            <a:cxnSpLocks noChangeShapeType="1"/>
            <a:stCxn id="81953" idx="1"/>
          </p:cNvCxnSpPr>
          <p:nvPr/>
        </p:nvCxnSpPr>
        <p:spPr bwMode="auto">
          <a:xfrm rot="10800000" flipV="1">
            <a:off x="3027365" y="5051425"/>
            <a:ext cx="487362" cy="230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1930" name="Straight Arrow Connector 343"/>
          <p:cNvCxnSpPr>
            <a:cxnSpLocks noChangeShapeType="1"/>
            <a:stCxn id="82004" idx="1"/>
            <a:endCxn id="81946" idx="0"/>
          </p:cNvCxnSpPr>
          <p:nvPr/>
        </p:nvCxnSpPr>
        <p:spPr bwMode="auto">
          <a:xfrm rot="10800000" flipV="1">
            <a:off x="4133852" y="6126167"/>
            <a:ext cx="1471613" cy="327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250" name="Picture 249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4762" r="53114" b="64379"/>
              <a:stretch>
                <a:fillRect/>
              </a:stretch>
            </p:blipFill>
          </mc:Choice>
          <mc:Fallback>
            <p:blipFill>
              <a:blip r:embed="rId4"/>
              <a:srcRect l="4762" r="53114" b="64379"/>
              <a:stretch>
                <a:fillRect/>
              </a:stretch>
            </p:blipFill>
          </mc:Fallback>
        </mc:AlternateContent>
        <p:spPr>
          <a:xfrm>
            <a:off x="36293" y="4571085"/>
            <a:ext cx="4172858" cy="1924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Drive Beam Combination Steps</a:t>
            </a:r>
          </a:p>
        </p:txBody>
      </p:sp>
      <p:pic>
        <p:nvPicPr>
          <p:cNvPr id="11267" name="Content Placeholder 6" descr="db_buncher_cr2.em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926" t="6100" r="8333" b="5026"/>
          <a:stretch>
            <a:fillRect/>
          </a:stretch>
        </p:blipFill>
        <p:spPr>
          <a:xfrm>
            <a:off x="0" y="1511523"/>
            <a:ext cx="9302750" cy="438150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91562" y="902300"/>
            <a:ext cx="26416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r>
              <a:rPr lang="en-US" sz="1600" b="1" dirty="0" err="1">
                <a:solidFill>
                  <a:srgbClr val="FF00FF"/>
                </a:solidFill>
                <a:latin typeface="Arial" charset="0"/>
              </a:rPr>
              <a:t>f</a:t>
            </a:r>
            <a:r>
              <a:rPr lang="en-US" sz="1600" b="1" baseline="-25000" dirty="0" err="1">
                <a:solidFill>
                  <a:srgbClr val="FF00FF"/>
                </a:solidFill>
                <a:latin typeface="Arial" charset="0"/>
              </a:rPr>
              <a:t>beam</a:t>
            </a:r>
            <a:r>
              <a:rPr lang="en-US" sz="1600" b="1" baseline="-25000" dirty="0">
                <a:solidFill>
                  <a:srgbClr val="632523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= </a:t>
            </a:r>
            <a:r>
              <a:rPr lang="en-US" sz="1600" b="1" dirty="0">
                <a:solidFill>
                  <a:srgbClr val="FF00FF"/>
                </a:solidFill>
                <a:latin typeface="Arial" charset="0"/>
              </a:rPr>
              <a:t>4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* </a:t>
            </a: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3 * </a:t>
            </a:r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sz="1600" b="1" dirty="0">
                <a:solidFill>
                  <a:srgbClr val="00FF00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* </a:t>
            </a:r>
            <a:r>
              <a:rPr lang="en-US" sz="1600" b="1" dirty="0" err="1" smtClean="0">
                <a:latin typeface="Arial" charset="0"/>
              </a:rPr>
              <a:t>f</a:t>
            </a:r>
            <a:r>
              <a:rPr lang="en-US" sz="1600" b="1" baseline="-25000" dirty="0" err="1" smtClean="0">
                <a:latin typeface="Arial" charset="0"/>
              </a:rPr>
              <a:t>initial</a:t>
            </a:r>
            <a:endParaRPr lang="en-US" sz="1600" b="1" baseline="-250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73368" y="1719640"/>
            <a:ext cx="1116144" cy="330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12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3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1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0.5 GHz</a:t>
            </a:r>
          </a:p>
        </p:txBody>
      </p:sp>
      <p:sp>
        <p:nvSpPr>
          <p:cNvPr id="6" name="Rectangle 5"/>
          <p:cNvSpPr/>
          <p:nvPr/>
        </p:nvSpPr>
        <p:spPr>
          <a:xfrm>
            <a:off x="8074349" y="5972378"/>
            <a:ext cx="1831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Oleksiy</a:t>
            </a:r>
            <a:r>
              <a:rPr lang="en-US" sz="1600" dirty="0" smtClean="0">
                <a:solidFill>
                  <a:schemeClr val="tx1"/>
                </a:solidFill>
              </a:rPr>
              <a:t> </a:t>
            </a:r>
            <a:r>
              <a:rPr lang="en-US" sz="1600" dirty="0" err="1" smtClean="0">
                <a:solidFill>
                  <a:schemeClr val="tx1"/>
                </a:solidFill>
              </a:rPr>
              <a:t>Kononenko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7"/>
          <p:cNvPicPr>
            <a:picLocks noChangeAspect="1" noChangeArrowheads="1"/>
          </p:cNvPicPr>
          <p:nvPr/>
        </p:nvPicPr>
        <p:blipFill>
          <a:blip r:embed="rId3"/>
          <a:srcRect l="7539" t="5480" r="4363"/>
          <a:stretch>
            <a:fillRect/>
          </a:stretch>
        </p:blipFill>
        <p:spPr bwMode="auto">
          <a:xfrm>
            <a:off x="0" y="931333"/>
            <a:ext cx="9906000" cy="530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Line 9"/>
          <p:cNvSpPr>
            <a:spLocks noChangeShapeType="1"/>
          </p:cNvSpPr>
          <p:nvPr/>
        </p:nvSpPr>
        <p:spPr bwMode="auto">
          <a:xfrm flipV="1">
            <a:off x="288925" y="1095379"/>
            <a:ext cx="0" cy="4505325"/>
          </a:xfrm>
          <a:prstGeom prst="line">
            <a:avLst/>
          </a:prstGeom>
          <a:noFill/>
          <a:ln w="57150">
            <a:solidFill>
              <a:srgbClr val="99FFCC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94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Drive Beam time structure</a:t>
            </a:r>
            <a:endParaRPr lang="en-US"/>
          </a:p>
        </p:txBody>
      </p:sp>
      <p:sp>
        <p:nvSpPr>
          <p:cNvPr id="82949" name="TextBox 5"/>
          <p:cNvSpPr txBox="1">
            <a:spLocks noChangeArrowheads="1"/>
          </p:cNvSpPr>
          <p:nvPr/>
        </p:nvSpPr>
        <p:spPr bwMode="auto">
          <a:xfrm>
            <a:off x="8951162" y="6229354"/>
            <a:ext cx="954007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C.Biscari</a:t>
            </a:r>
          </a:p>
        </p:txBody>
      </p:sp>
      <p:sp>
        <p:nvSpPr>
          <p:cNvPr id="82950" name="TextBox 145"/>
          <p:cNvSpPr txBox="1">
            <a:spLocks noChangeArrowheads="1"/>
          </p:cNvSpPr>
          <p:nvPr/>
        </p:nvSpPr>
        <p:spPr bwMode="auto">
          <a:xfrm>
            <a:off x="5727322" y="3357793"/>
            <a:ext cx="875927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 * L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DL</a:t>
            </a:r>
          </a:p>
        </p:txBody>
      </p:sp>
      <p:sp>
        <p:nvSpPr>
          <p:cNvPr id="82951" name="TextBox 146"/>
          <p:cNvSpPr txBox="1">
            <a:spLocks noChangeArrowheads="1"/>
          </p:cNvSpPr>
          <p:nvPr/>
        </p:nvSpPr>
        <p:spPr bwMode="auto">
          <a:xfrm>
            <a:off x="5773380" y="1031502"/>
            <a:ext cx="957981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= 3 * L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CR1</a:t>
            </a:r>
          </a:p>
        </p:txBody>
      </p:sp>
      <p:sp>
        <p:nvSpPr>
          <p:cNvPr id="82952" name="AutoShape 1"/>
          <p:cNvSpPr>
            <a:spLocks noChangeAspect="1" noChangeArrowheads="1"/>
          </p:cNvSpPr>
          <p:nvPr/>
        </p:nvSpPr>
        <p:spPr bwMode="auto">
          <a:xfrm>
            <a:off x="-847723" y="623891"/>
            <a:ext cx="11244263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356205" y="5962952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27180"/>
            <a:ext cx="9906000" cy="5401537"/>
          </a:xfrm>
          <a:prstGeom prst="rect">
            <a:avLst/>
          </a:prstGeom>
        </p:spPr>
      </p:pic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–</a:t>
            </a:r>
            <a:r>
              <a:rPr lang="en-US" dirty="0" smtClean="0"/>
              <a:t> power generation </a:t>
            </a:r>
            <a:endParaRPr lang="en-US" dirty="0"/>
          </a:p>
        </p:txBody>
      </p:sp>
      <p:sp>
        <p:nvSpPr>
          <p:cNvPr id="8" name="Rounded Rectangle 241"/>
          <p:cNvSpPr>
            <a:spLocks noChangeArrowheads="1"/>
          </p:cNvSpPr>
          <p:nvPr/>
        </p:nvSpPr>
        <p:spPr bwMode="auto">
          <a:xfrm>
            <a:off x="482833" y="2933255"/>
            <a:ext cx="8942954" cy="54580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00FF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decelerator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 current drive beam induces RF fields in special structures</a:t>
            </a:r>
          </a:p>
          <a:p>
            <a:r>
              <a:rPr lang="en-US" sz="2400" dirty="0"/>
              <a:t>Particles will be decelerated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Adiabatic UN-damping </a:t>
            </a:r>
            <a:r>
              <a:rPr lang="en-US" sz="2400" dirty="0"/>
              <a:t>increases transverse oscillations</a:t>
            </a:r>
            <a:br>
              <a:rPr lang="en-US" sz="2400" dirty="0"/>
            </a:br>
            <a:r>
              <a:rPr lang="en-US" sz="2400" dirty="0"/>
              <a:t>=&gt; emittance growth along the </a:t>
            </a:r>
            <a:r>
              <a:rPr lang="en-US" sz="2400" dirty="0" smtClean="0"/>
              <a:t>decelerator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Sector length trade-off from beam dynamics, efficiency, and cost</a:t>
            </a:r>
          </a:p>
          <a:p>
            <a:r>
              <a:rPr lang="en-US" sz="2400" dirty="0"/>
              <a:t>CLIC values: decelerate from 2.37 GeV to 237 </a:t>
            </a:r>
            <a:r>
              <a:rPr lang="en-US" sz="2400" dirty="0" err="1"/>
              <a:t>MeV</a:t>
            </a:r>
            <a:r>
              <a:rPr lang="en-US" sz="2400" dirty="0"/>
              <a:t> =&gt; 10%</a:t>
            </a:r>
          </a:p>
        </p:txBody>
      </p:sp>
      <p:pic>
        <p:nvPicPr>
          <p:cNvPr id="8704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265" y="2779716"/>
            <a:ext cx="3757612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6739" y="2513014"/>
            <a:ext cx="3962400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6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Deceleration and beam transport</a:t>
            </a:r>
          </a:p>
        </p:txBody>
      </p:sp>
      <p:sp>
        <p:nvSpPr>
          <p:cNvPr id="88067" name="Content Placeholder 6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24 decelerator sectors per main </a:t>
            </a:r>
            <a:r>
              <a:rPr lang="en-US" dirty="0" err="1"/>
              <a:t>linac</a:t>
            </a:r>
            <a:endParaRPr lang="en-US" dirty="0"/>
          </a:p>
          <a:p>
            <a:pPr lvl="1"/>
            <a:r>
              <a:rPr lang="en-US" sz="2000" dirty="0">
                <a:ea typeface="ＭＳ Ｐゴシック" charset="-128"/>
              </a:rPr>
              <a:t>Each sector receives one drive beam pulse of 240 ns, per main beam pulse</a:t>
            </a:r>
          </a:p>
          <a:p>
            <a:pPr lvl="1"/>
            <a:r>
              <a:rPr lang="en-US" sz="2000" dirty="0">
                <a:ea typeface="ＭＳ Ｐゴシック" charset="-128"/>
              </a:rPr>
              <a:t>Up to S=90% of the initial particle energy is extracted within each pulse leading to an energy extraction efficiency of about 84</a:t>
            </a:r>
            <a:r>
              <a:rPr lang="en-US" sz="2000" dirty="0" smtClean="0">
                <a:ea typeface="ＭＳ Ｐゴシック" charset="-128"/>
              </a:rPr>
              <a:t>%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after short transient =&gt; steady state with </a:t>
            </a:r>
            <a:r>
              <a:rPr lang="en-US" sz="2000" dirty="0" smtClean="0">
                <a:solidFill>
                  <a:srgbClr val="FF0000"/>
                </a:solidFill>
                <a:ea typeface="ＭＳ Ｐゴシック" charset="-128"/>
              </a:rPr>
              <a:t>large single bunch energy spread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8068" name="TextBox 65"/>
          <p:cNvSpPr txBox="1">
            <a:spLocks noChangeArrowheads="1"/>
          </p:cNvSpPr>
          <p:nvPr/>
        </p:nvSpPr>
        <p:spPr bwMode="auto">
          <a:xfrm>
            <a:off x="9045456" y="6178984"/>
            <a:ext cx="726080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dirty="0" err="1">
                <a:solidFill>
                  <a:schemeClr val="tx1"/>
                </a:solidFill>
              </a:rPr>
              <a:t>E.Adli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39922" y="3329512"/>
            <a:ext cx="9625013" cy="3199422"/>
            <a:chOff x="114300" y="2468563"/>
            <a:chExt cx="9625013" cy="3199422"/>
          </a:xfrm>
        </p:grpSpPr>
        <p:grpSp>
          <p:nvGrpSpPr>
            <p:cNvPr id="2" name="Group 70"/>
            <p:cNvGrpSpPr>
              <a:grpSpLocks/>
            </p:cNvGrpSpPr>
            <p:nvPr/>
          </p:nvGrpSpPr>
          <p:grpSpPr bwMode="auto">
            <a:xfrm>
              <a:off x="114300" y="2468563"/>
              <a:ext cx="9625013" cy="3199422"/>
              <a:chOff x="167203" y="3137418"/>
              <a:chExt cx="9024937" cy="2646466"/>
            </a:xfrm>
          </p:grpSpPr>
          <p:sp>
            <p:nvSpPr>
              <p:cNvPr id="88070" name="Rectangle 34"/>
              <p:cNvSpPr>
                <a:spLocks noChangeArrowheads="1"/>
              </p:cNvSpPr>
              <p:nvPr/>
            </p:nvSpPr>
            <p:spPr bwMode="auto">
              <a:xfrm>
                <a:off x="5510728" y="3283468"/>
                <a:ext cx="3124200" cy="2133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1" name="Rectangle 35"/>
              <p:cNvSpPr>
                <a:spLocks noChangeArrowheads="1"/>
              </p:cNvSpPr>
              <p:nvPr/>
            </p:nvSpPr>
            <p:spPr bwMode="auto">
              <a:xfrm>
                <a:off x="2243653" y="3299343"/>
                <a:ext cx="3124200" cy="2133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4" name="Text Box 7"/>
              <p:cNvSpPr txBox="1">
                <a:spLocks noChangeArrowheads="1"/>
              </p:cNvSpPr>
              <p:nvPr/>
            </p:nvSpPr>
            <p:spPr bwMode="auto">
              <a:xfrm>
                <a:off x="319603" y="4304230"/>
                <a:ext cx="968375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S=(E-Ě) / E</a:t>
                </a:r>
              </a:p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 = 90%</a:t>
                </a:r>
              </a:p>
            </p:txBody>
          </p:sp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 flipH="1">
                <a:off x="1843284" y="3404927"/>
                <a:ext cx="11431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76" name="Text Box 9"/>
              <p:cNvSpPr txBox="1">
                <a:spLocks noChangeArrowheads="1"/>
              </p:cNvSpPr>
              <p:nvPr/>
            </p:nvSpPr>
            <p:spPr bwMode="auto">
              <a:xfrm>
                <a:off x="1823934" y="3407260"/>
                <a:ext cx="337895" cy="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E</a:t>
                </a:r>
              </a:p>
            </p:txBody>
          </p:sp>
          <p:sp>
            <p:nvSpPr>
              <p:cNvPr id="42" name="Line 10"/>
              <p:cNvSpPr>
                <a:spLocks noChangeShapeType="1"/>
              </p:cNvSpPr>
              <p:nvPr/>
            </p:nvSpPr>
            <p:spPr bwMode="auto">
              <a:xfrm flipH="1">
                <a:off x="1919199" y="4996953"/>
                <a:ext cx="236229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78" name="Text Box 11"/>
              <p:cNvSpPr txBox="1">
                <a:spLocks noChangeArrowheads="1"/>
              </p:cNvSpPr>
              <p:nvPr/>
            </p:nvSpPr>
            <p:spPr bwMode="auto">
              <a:xfrm>
                <a:off x="1834353" y="4725211"/>
                <a:ext cx="336407" cy="367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Ě</a:t>
                </a:r>
                <a:endParaRPr lang="en-US" sz="2000" b="1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9" name="Text Box 12"/>
              <p:cNvSpPr txBox="1">
                <a:spLocks noChangeArrowheads="1"/>
              </p:cNvSpPr>
              <p:nvPr/>
            </p:nvSpPr>
            <p:spPr bwMode="auto">
              <a:xfrm>
                <a:off x="245638" y="5178730"/>
                <a:ext cx="1795462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Ě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E(1-S)</a:t>
                </a:r>
              </a:p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=E-N</a:t>
                </a:r>
                <a:r>
                  <a:rPr lang="en-US" sz="1200" b="1" baseline="-250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PETS</a:t>
                </a:r>
                <a:r>
                  <a:rPr lang="en-US" sz="1200" b="1" dirty="0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D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Ê = 240 </a:t>
                </a: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MeV</a:t>
                </a:r>
                <a:endParaRPr lang="en-US" sz="1200" b="1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5" name="Line 13"/>
              <p:cNvSpPr>
                <a:spLocks noChangeShapeType="1"/>
              </p:cNvSpPr>
              <p:nvPr/>
            </p:nvSpPr>
            <p:spPr bwMode="auto">
              <a:xfrm>
                <a:off x="1813513" y="3413826"/>
                <a:ext cx="0" cy="15744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/>
            </p:nvSpPr>
            <p:spPr bwMode="auto">
              <a:xfrm>
                <a:off x="4730448" y="5477897"/>
                <a:ext cx="15183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stealth" w="sm" len="med"/>
                <a:tailEnd type="stealth" w="sm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82" name="Text Box 15"/>
              <p:cNvSpPr txBox="1">
                <a:spLocks noChangeArrowheads="1"/>
              </p:cNvSpPr>
              <p:nvPr/>
            </p:nvSpPr>
            <p:spPr bwMode="auto">
              <a:xfrm>
                <a:off x="4663945" y="5485414"/>
                <a:ext cx="823912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t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b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83ps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1" name="Line 20"/>
              <p:cNvSpPr>
                <a:spLocks noChangeShapeType="1"/>
              </p:cNvSpPr>
              <p:nvPr/>
            </p:nvSpPr>
            <p:spPr bwMode="auto">
              <a:xfrm flipH="1" flipV="1">
                <a:off x="2983109" y="5488704"/>
                <a:ext cx="11121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 dirty="0"/>
              </a:p>
            </p:txBody>
          </p:sp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 flipH="1">
                <a:off x="7304688" y="5483960"/>
                <a:ext cx="3810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88" name="Text Box 23"/>
              <p:cNvSpPr txBox="1">
                <a:spLocks noChangeArrowheads="1"/>
              </p:cNvSpPr>
              <p:nvPr/>
            </p:nvSpPr>
            <p:spPr bwMode="auto">
              <a:xfrm>
                <a:off x="7511285" y="5484961"/>
                <a:ext cx="862012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s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1mm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89" name="Text Box 24"/>
              <p:cNvSpPr txBox="1">
                <a:spLocks noChangeArrowheads="1"/>
              </p:cNvSpPr>
              <p:nvPr/>
            </p:nvSpPr>
            <p:spPr bwMode="auto">
              <a:xfrm>
                <a:off x="8613103" y="3237216"/>
                <a:ext cx="576060" cy="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 err="1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l(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20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)</a:t>
                </a:r>
              </a:p>
            </p:txBody>
          </p:sp>
          <p:sp>
            <p:nvSpPr>
              <p:cNvPr id="55" name="Line 25"/>
              <p:cNvSpPr>
                <a:spLocks noChangeShapeType="1"/>
              </p:cNvSpPr>
              <p:nvPr/>
            </p:nvSpPr>
            <p:spPr bwMode="auto">
              <a:xfrm flipH="1">
                <a:off x="7578577" y="3478832"/>
                <a:ext cx="1143188" cy="30464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2204754" y="5472827"/>
                <a:ext cx="2438207" cy="308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normAutofit/>
              </a:bodyPr>
              <a:lstStyle/>
              <a:p>
                <a:pPr hangingPunct="0">
                  <a:lnSpc>
                    <a:spcPct val="93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2"/>
                  <a:buNone/>
                </a:pPr>
                <a:r>
                  <a:rPr lang="en-US" sz="1400" b="1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t</a:t>
                </a:r>
                <a:r>
                  <a:rPr lang="en-US" sz="1400" b="1" baseline="-25000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fill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 = (L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PETS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/v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)(1-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2"/>
                    <a:ea typeface="Arial" charset="0"/>
                    <a:cs typeface="Arial" charset="0"/>
                  </a:rPr>
                  <a:t>b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) </a:t>
                </a:r>
                <a:r>
                  <a:rPr lang="en-US" sz="1400" b="1" baseline="-25000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 = 1ns</a:t>
                </a:r>
              </a:p>
            </p:txBody>
          </p:sp>
          <p:sp>
            <p:nvSpPr>
              <p:cNvPr id="88093" name="Text Box 23"/>
              <p:cNvSpPr txBox="1">
                <a:spLocks noChangeArrowheads="1"/>
              </p:cNvSpPr>
              <p:nvPr/>
            </p:nvSpPr>
            <p:spPr bwMode="auto">
              <a:xfrm>
                <a:off x="6645503" y="5490743"/>
                <a:ext cx="727075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ea typeface="Times New Roman" charset="0"/>
                    <a:cs typeface="Times New Roman" charset="0"/>
                  </a:rPr>
                  <a:t>t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3ps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94" name="Rectangle 63"/>
              <p:cNvSpPr>
                <a:spLocks noChangeArrowheads="1"/>
              </p:cNvSpPr>
              <p:nvPr/>
            </p:nvSpPr>
            <p:spPr bwMode="auto">
              <a:xfrm>
                <a:off x="167203" y="3154880"/>
                <a:ext cx="9024937" cy="262900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95" name="TextBox 38"/>
              <p:cNvSpPr txBox="1">
                <a:spLocks noChangeArrowheads="1"/>
              </p:cNvSpPr>
              <p:nvPr/>
            </p:nvSpPr>
            <p:spPr bwMode="auto">
              <a:xfrm>
                <a:off x="171965" y="3137418"/>
                <a:ext cx="1539875" cy="830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Resulting energy profile (short </a:t>
                </a:r>
                <a:r>
                  <a:rPr lang="en-US" sz="1200" b="1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transient </a:t>
                </a: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+ long </a:t>
                </a:r>
                <a:r>
                  <a:rPr lang="en-US" sz="1200" b="1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steady-state</a:t>
                </a: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)</a:t>
                </a:r>
              </a:p>
            </p:txBody>
          </p:sp>
          <p:sp>
            <p:nvSpPr>
              <p:cNvPr id="88096" name="TextBox 68"/>
              <p:cNvSpPr txBox="1">
                <a:spLocks noChangeArrowheads="1"/>
              </p:cNvSpPr>
              <p:nvPr/>
            </p:nvSpPr>
            <p:spPr bwMode="auto">
              <a:xfrm>
                <a:off x="6994517" y="4010522"/>
                <a:ext cx="664842" cy="457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600" dirty="0" smtClean="0"/>
                  <a:t>Single</a:t>
                </a:r>
                <a:br>
                  <a:rPr lang="en-US" sz="1600" dirty="0" smtClean="0"/>
                </a:br>
                <a:r>
                  <a:rPr lang="en-US" sz="1600" dirty="0" smtClean="0"/>
                  <a:t>bunch</a:t>
                </a:r>
                <a:endParaRPr lang="en-US" sz="1600" dirty="0"/>
              </a:p>
            </p:txBody>
          </p:sp>
          <p:sp>
            <p:nvSpPr>
              <p:cNvPr id="88097" name="TextBox 69"/>
              <p:cNvSpPr txBox="1">
                <a:spLocks noChangeArrowheads="1"/>
              </p:cNvSpPr>
              <p:nvPr/>
            </p:nvSpPr>
            <p:spPr bwMode="auto">
              <a:xfrm>
                <a:off x="3901535" y="3710487"/>
                <a:ext cx="1076118" cy="268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600"/>
                  <a:t>Bunch train</a:t>
                </a:r>
              </a:p>
            </p:txBody>
          </p:sp>
        </p:grp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47839" y="2600756"/>
              <a:ext cx="3190875" cy="253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25279" y="2606210"/>
              <a:ext cx="3267075" cy="258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100373</TotalTime>
  <Words>10353</Words>
  <Application>Microsoft Macintosh PowerPoint</Application>
  <PresentationFormat>A4 Paper (210x297 mm)</PresentationFormat>
  <Paragraphs>1859</Paragraphs>
  <Slides>135</Slides>
  <Notes>19</Notes>
  <HiddenSlides>0</HiddenSlides>
  <MMClips>1</MMClips>
  <ScaleCrop>false</ScaleCrop>
  <HeadingPairs>
    <vt:vector size="6" baseType="variant">
      <vt:variant>
        <vt:lpstr>Design Template</vt:lpstr>
      </vt:variant>
      <vt:variant>
        <vt:i4>4</vt:i4>
      </vt:variant>
      <vt:variant>
        <vt:lpstr>Embedded OLE Servers</vt:lpstr>
      </vt:variant>
      <vt:variant>
        <vt:i4>8</vt:i4>
      </vt:variant>
      <vt:variant>
        <vt:lpstr>Slide Titles</vt:lpstr>
      </vt:variant>
      <vt:variant>
        <vt:i4>135</vt:i4>
      </vt:variant>
    </vt:vector>
  </HeadingPairs>
  <TitlesOfParts>
    <vt:vector size="147" baseType="lpstr">
      <vt:lpstr>Default Design</vt:lpstr>
      <vt:lpstr>1_Default Design</vt:lpstr>
      <vt:lpstr>Office Theme</vt:lpstr>
      <vt:lpstr>1_Office Theme</vt:lpstr>
      <vt:lpstr>Equation</vt:lpstr>
      <vt:lpstr>Worksheet</vt:lpstr>
      <vt:lpstr>Slide</vt:lpstr>
      <vt:lpstr>Acrobat Document</vt:lpstr>
      <vt:lpstr>MathType 6.0 Equation</vt:lpstr>
      <vt:lpstr>Drawing</vt:lpstr>
      <vt:lpstr>Microsoft Excel 97 - 2004 Worksheet</vt:lpstr>
      <vt:lpstr>AutoCAD Drawing</vt:lpstr>
      <vt:lpstr>CLIC  (and room temperature RF)</vt:lpstr>
      <vt:lpstr>Preface</vt:lpstr>
      <vt:lpstr>CLIC – in a nutshell </vt:lpstr>
      <vt:lpstr>Part 1</vt:lpstr>
      <vt:lpstr>Part 2</vt:lpstr>
      <vt:lpstr>Path to higher energy</vt:lpstr>
      <vt:lpstr>TeV e+e- physics</vt:lpstr>
      <vt:lpstr>Linear Colliders - Energy</vt:lpstr>
      <vt:lpstr>Achieved SC accelerating gradients</vt:lpstr>
      <vt:lpstr>Normal conducting structures</vt:lpstr>
      <vt:lpstr>Traveling wave structures</vt:lpstr>
      <vt:lpstr>RF efficiency: cavities</vt:lpstr>
      <vt:lpstr>Limitations of Gradient Eacc</vt:lpstr>
      <vt:lpstr>Pulsed surface heating - Fatigue</vt:lpstr>
      <vt:lpstr>Fatigue curves</vt:lpstr>
      <vt:lpstr>Pulsed surface heating</vt:lpstr>
      <vt:lpstr>Frequency scaling of RF pulse length limits</vt:lpstr>
      <vt:lpstr>Breakdowns - RF wave form</vt:lpstr>
      <vt:lpstr>Phenomenology of RF breakdowns</vt:lpstr>
      <vt:lpstr>Structure conditioning</vt:lpstr>
      <vt:lpstr>BD Rate at Different Conditioning Time</vt:lpstr>
      <vt:lpstr>Breakdown-rate vs gradient</vt:lpstr>
      <vt:lpstr>Breakdown-rate vs pulse length</vt:lpstr>
      <vt:lpstr>Conditioning limits</vt:lpstr>
      <vt:lpstr> Iris material tests in CTF2 </vt:lpstr>
      <vt:lpstr>Achieved accelerating fields in CTF2 </vt:lpstr>
      <vt:lpstr>Frequency choice for NC RF</vt:lpstr>
      <vt:lpstr>A real life frequency choice </vt:lpstr>
      <vt:lpstr>CLIC: Why 100 MV/m and 12 GHz ? </vt:lpstr>
      <vt:lpstr>Power requirements</vt:lpstr>
      <vt:lpstr>RF pulse compression</vt:lpstr>
      <vt:lpstr>NLC Linac RF Unit</vt:lpstr>
      <vt:lpstr>RF structures: transverse wakefields</vt:lpstr>
      <vt:lpstr>Accelerating structure developments</vt:lpstr>
      <vt:lpstr>Dipole mode detuning</vt:lpstr>
      <vt:lpstr>Damping and detuning</vt:lpstr>
      <vt:lpstr>Accelerating Structure Results</vt:lpstr>
      <vt:lpstr>Achieved results to prototype CLIC structure</vt:lpstr>
      <vt:lpstr>NC RF structures - Summary</vt:lpstr>
      <vt:lpstr>Bunch structure</vt:lpstr>
      <vt:lpstr>Accelerating gradient</vt:lpstr>
      <vt:lpstr>Warm vs Cold RF Collider</vt:lpstr>
      <vt:lpstr>Comparison ILC - CLIC</vt:lpstr>
      <vt:lpstr>Parameter comparison</vt:lpstr>
      <vt:lpstr>Part 1 - Summary</vt:lpstr>
      <vt:lpstr>Part 2 – now!</vt:lpstr>
      <vt:lpstr>Multi-TeV: the CLIC Study</vt:lpstr>
      <vt:lpstr>World-wide CLIC&amp;CTF3 Collaboration</vt:lpstr>
      <vt:lpstr>CLIC main parameters</vt:lpstr>
      <vt:lpstr>CLIC – basic features </vt:lpstr>
      <vt:lpstr>CLIC - a big transformer</vt:lpstr>
      <vt:lpstr>Why not using klystrons?</vt:lpstr>
      <vt:lpstr>CLIC Test Facility CTF II</vt:lpstr>
      <vt:lpstr>CLIC Test Facility CTF II</vt:lpstr>
      <vt:lpstr>CLIC – overall layout 3 TeV</vt:lpstr>
      <vt:lpstr>CLIC – layout for 500 GeV</vt:lpstr>
      <vt:lpstr>CLIC Layout at various energies</vt:lpstr>
      <vt:lpstr>CLIC Parameters and upgrade scenario http://cdsweb.cern.ch/record/1132079/files/CERN-OPEN-2008-021.pdf</vt:lpstr>
      <vt:lpstr>CLIC main parameters</vt:lpstr>
      <vt:lpstr>LC comparison at 500 GeV</vt:lpstr>
      <vt:lpstr>CLIC – overall layout 3 TeV</vt:lpstr>
      <vt:lpstr>Two-beam acceleration </vt:lpstr>
      <vt:lpstr>Drive beam time structure</vt:lpstr>
      <vt:lpstr>CLIC scheme</vt:lpstr>
      <vt:lpstr>Again a ‘transformer’!</vt:lpstr>
      <vt:lpstr>Drive beam generation basics</vt:lpstr>
      <vt:lpstr>Beam combination by RF deflectors</vt:lpstr>
      <vt:lpstr>Beam   separation   by RF deflectors</vt:lpstr>
      <vt:lpstr>Delay Loop Principle</vt:lpstr>
      <vt:lpstr>RF injection in combiner ring (factor 4)</vt:lpstr>
      <vt:lpstr>Demonstration of frequency multiplication</vt:lpstr>
      <vt:lpstr>CTF3 preliminary phase (2001-2002)</vt:lpstr>
      <vt:lpstr>Lemmings Drive Beam</vt:lpstr>
      <vt:lpstr>CLIC Drive Beam generation </vt:lpstr>
      <vt:lpstr>CTF 3</vt:lpstr>
      <vt:lpstr>CTF3 Evolution</vt:lpstr>
      <vt:lpstr>Fully loaded operation</vt:lpstr>
      <vt:lpstr>Fully loaded operation</vt:lpstr>
      <vt:lpstr>CTF3 linac acceleration structures</vt:lpstr>
      <vt:lpstr>Full beam-loading acceleration in CTF3</vt:lpstr>
      <vt:lpstr>CTF3 Delay Loop</vt:lpstr>
      <vt:lpstr>Delay Loop operation</vt:lpstr>
      <vt:lpstr>Slide 83</vt:lpstr>
      <vt:lpstr>Delay Loop – full recombination</vt:lpstr>
      <vt:lpstr>CTF3 combiner ring </vt:lpstr>
      <vt:lpstr>Combiner ring status</vt:lpstr>
      <vt:lpstr>Drive beam generation achieved</vt:lpstr>
      <vt:lpstr>CLEX (CLIC Experimental Area)</vt:lpstr>
      <vt:lpstr>Test Beam Line TBL</vt:lpstr>
      <vt:lpstr>Probe Beam Injector - CALIFES</vt:lpstr>
      <vt:lpstr>Two-Beam Test Stand - TBTS</vt:lpstr>
      <vt:lpstr>Two-beam acceleration in CTF3</vt:lpstr>
      <vt:lpstr>Comparison CLIC - CTF3</vt:lpstr>
      <vt:lpstr>Drive beam generation summary</vt:lpstr>
      <vt:lpstr>Drive Beam Combination Steps</vt:lpstr>
      <vt:lpstr>Drive Beam time structure</vt:lpstr>
      <vt:lpstr>CLIC – power generation </vt:lpstr>
      <vt:lpstr>CLIC decelerator</vt:lpstr>
      <vt:lpstr>Deceleration and beam transport</vt:lpstr>
      <vt:lpstr>CLIC decelerator</vt:lpstr>
      <vt:lpstr>Power extraction structure PETS</vt:lpstr>
      <vt:lpstr>Power Extraction Structure (PETS)</vt:lpstr>
      <vt:lpstr>Simulation of RF Power Transfer</vt:lpstr>
      <vt:lpstr>12 GHz PETS test assembly</vt:lpstr>
      <vt:lpstr>12 GHz TBTS PETS final assembly</vt:lpstr>
      <vt:lpstr>Present PETS status (12 GHz)</vt:lpstr>
      <vt:lpstr>CLIC two-beam Module layout </vt:lpstr>
      <vt:lpstr>CLIC two-beam Module</vt:lpstr>
      <vt:lpstr>CLIC – main beam generation </vt:lpstr>
      <vt:lpstr>Main beam Injector Complex</vt:lpstr>
      <vt:lpstr>Crucial for luminosity: Emittance</vt:lpstr>
      <vt:lpstr>Damping Ring emittance</vt:lpstr>
      <vt:lpstr>Damping Rings – damping time</vt:lpstr>
      <vt:lpstr>Damping rings</vt:lpstr>
      <vt:lpstr>Damping Rings - Reminder</vt:lpstr>
      <vt:lpstr>CLIC Pre-Damping Rings</vt:lpstr>
      <vt:lpstr>CLIC damping ring layout</vt:lpstr>
      <vt:lpstr>CLIC damping rings</vt:lpstr>
      <vt:lpstr>DR arc and dynamic aperture</vt:lpstr>
      <vt:lpstr>Wiggler cell including absorbers</vt:lpstr>
      <vt:lpstr>Wigglers’ effect with IBS</vt:lpstr>
      <vt:lpstr>Alignment + Stabilisation</vt:lpstr>
      <vt:lpstr>Ground Motion</vt:lpstr>
      <vt:lpstr>Ground motion: ATL law</vt:lpstr>
      <vt:lpstr>Stability Studies</vt:lpstr>
      <vt:lpstr>Ground motion</vt:lpstr>
      <vt:lpstr>Slide 127</vt:lpstr>
      <vt:lpstr>Beam Delivery System</vt:lpstr>
      <vt:lpstr>CLIC detectors</vt:lpstr>
      <vt:lpstr>Other issues</vt:lpstr>
      <vt:lpstr>CLIC/ILC Collaboration</vt:lpstr>
      <vt:lpstr>CLIC/ILC Collaboration</vt:lpstr>
      <vt:lpstr>CONCLUSION</vt:lpstr>
      <vt:lpstr>Documentation</vt:lpstr>
      <vt:lpstr>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</dc:title>
  <cp:lastModifiedBy>Frank Tecker</cp:lastModifiedBy>
  <cp:revision>819</cp:revision>
  <cp:lastPrinted>2009-08-26T09:34:56Z</cp:lastPrinted>
  <dcterms:created xsi:type="dcterms:W3CDTF">2010-10-25T10:09:35Z</dcterms:created>
  <dcterms:modified xsi:type="dcterms:W3CDTF">2010-10-26T06:52:24Z</dcterms:modified>
</cp:coreProperties>
</file>